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58" r:id="rId4"/>
    <p:sldId id="263" r:id="rId5"/>
    <p:sldId id="259" r:id="rId6"/>
    <p:sldId id="261" r:id="rId7"/>
    <p:sldId id="260" r:id="rId8"/>
    <p:sldId id="262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3" d="100"/>
          <a:sy n="73" d="100"/>
        </p:scale>
        <p:origin x="-180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2157319"/>
            <a:ext cx="8915400" cy="877824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3034553"/>
            <a:ext cx="8001000" cy="3823447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91440" rIns="274320" bIns="9144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4712"/>
            <a:ext cx="8915400" cy="914400"/>
          </a:xfr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487987" y="2048256"/>
            <a:ext cx="3427413" cy="4206240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2039112"/>
            <a:ext cx="4572000" cy="4224528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274320" rIns="274320" bIns="274320" rtlCol="0" anchor="t" anchorCtr="0">
            <a:normAutofit/>
          </a:bodyPr>
          <a:lstStyle>
            <a:lvl1pPr marL="0" indent="0"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7988300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3986784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4928616" y="1129553"/>
            <a:ext cx="3986784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6601968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7543800" y="1129553"/>
            <a:ext cx="1371600" cy="1481328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  <p:sp>
        <p:nvSpPr>
          <p:cNvPr id="8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7543800" y="2629169"/>
            <a:ext cx="1371600" cy="1481328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87553" y="1129554"/>
            <a:ext cx="914400" cy="5533278"/>
          </a:xfrm>
        </p:spPr>
        <p:txBody>
          <a:bodyPr vert="eaVert" lIns="274320" tIns="685800" bIns="68580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17600" y="1734671"/>
            <a:ext cx="6426200" cy="4542304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5025435"/>
            <a:ext cx="8915400" cy="914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943600"/>
            <a:ext cx="8001000" cy="914400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91440" rIns="274320" bIns="91440" rtlCol="0" anchor="t" anchorCtr="0"/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7988300" cy="3886200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3200399"/>
            <a:ext cx="8915400" cy="2286000"/>
          </a:xfrm>
          <a:solidFill>
            <a:schemeClr val="tx2"/>
          </a:solidFill>
        </p:spPr>
        <p:txBody>
          <a:bodyPr vert="horz" lIns="1188720" tIns="45720" rIns="274320" bIns="45720" rtlCol="0" anchor="b" anchorCtr="0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5484607"/>
            <a:ext cx="8001000" cy="777240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91440" rIns="274320" bIns="91440" rtlCol="0" anchor="ctr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17600" y="2595563"/>
            <a:ext cx="3566160" cy="368141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800"/>
            </a:lvl6pPr>
            <a:lvl7pPr marL="2055813" indent="-344488">
              <a:defRPr sz="1800"/>
            </a:lvl7pPr>
            <a:lvl8pPr marL="2055813" indent="-344488">
              <a:defRPr sz="1800"/>
            </a:lvl8pPr>
            <a:lvl9pPr marL="2055813" indent="-344488"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7534" y="2595563"/>
            <a:ext cx="3566160" cy="368141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800"/>
            </a:lvl6pPr>
            <a:lvl7pPr marL="2055813" indent="-344488">
              <a:defRPr sz="1800"/>
            </a:lvl7pPr>
            <a:lvl8pPr marL="2055813" indent="-344488">
              <a:defRPr sz="1800"/>
            </a:lvl8pPr>
            <a:lvl9pPr marL="2055813" indent="-344488"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588" y="2017713"/>
            <a:ext cx="3566160" cy="877887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588" y="3065929"/>
            <a:ext cx="3566160" cy="321104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600"/>
            </a:lvl6pPr>
            <a:lvl7pPr marL="2055813" indent="-344488">
              <a:defRPr sz="1600"/>
            </a:lvl7pPr>
            <a:lvl8pPr marL="2055813" indent="-344488">
              <a:defRPr sz="1600"/>
            </a:lvl8pPr>
            <a:lvl9pPr marL="2055813" indent="-344488"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47534" y="2017713"/>
            <a:ext cx="3566160" cy="877887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47534" y="3065929"/>
            <a:ext cx="3566160" cy="321104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600"/>
            </a:lvl6pPr>
            <a:lvl7pPr marL="2055813" indent="-344488">
              <a:defRPr sz="1600"/>
            </a:lvl7pPr>
            <a:lvl8pPr marL="2055813" indent="-344488">
              <a:defRPr sz="1600"/>
            </a:lvl8pPr>
            <a:lvl9pPr marL="2055813" indent="-344488"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1120588" y="188259"/>
            <a:ext cx="2895600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1" name="Straight Connector 10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4712"/>
            <a:ext cx="8915400" cy="914400"/>
          </a:xfr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47534" y="2590800"/>
            <a:ext cx="3566160" cy="3686175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2000"/>
            </a:lvl6pPr>
            <a:lvl7pPr marL="2055813" indent="-344488">
              <a:defRPr sz="2000"/>
            </a:lvl7pPr>
            <a:lvl8pPr marL="2055813" indent="-344488">
              <a:defRPr sz="2000"/>
            </a:lvl8pPr>
            <a:lvl9pPr marL="2055813" indent="-344488"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00952" y="2039111"/>
            <a:ext cx="3566160" cy="4224528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274320" rIns="274320" bIns="27432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1123856"/>
            <a:ext cx="8913813" cy="914400"/>
          </a:xfrm>
          <a:prstGeom prst="rect">
            <a:avLst/>
          </a:prstGeo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4424" y="2595562"/>
            <a:ext cx="7610476" cy="36707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80094" y="18825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B8E3635D-EB4A-954C-9025-868F9061DA3C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20588" y="188259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89894" y="6569075"/>
            <a:ext cx="457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AE8A8710-9840-B447-81CC-45BCBDF9D48C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914400" y="0"/>
            <a:ext cx="7999413" cy="182880"/>
          </a:xfrm>
          <a:prstGeom prst="rect">
            <a:avLst/>
          </a:prstGeom>
          <a:solidFill>
            <a:schemeClr val="bg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914400" y="6675120"/>
            <a:ext cx="7999413" cy="18288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</p:sldLayoutIdLst>
  <p:txStyles>
    <p:titleStyle>
      <a:lvl1pPr marL="0" indent="0" algn="l" defTabSz="914400" rtl="0" eaLnBrk="1" latinLnBrk="0" hangingPunct="1">
        <a:spcBef>
          <a:spcPct val="0"/>
        </a:spcBef>
        <a:buNone/>
        <a:defRPr sz="36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2000"/>
        </a:spcBef>
        <a:buClr>
          <a:schemeClr val="accent1"/>
        </a:buClr>
        <a:buFont typeface="Wingdings 2" pitchFamily="18" charset="2"/>
        <a:buChar char="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035050" indent="-349250" algn="l" defTabSz="914400" rtl="0" eaLnBrk="1" latinLnBrk="0" hangingPunct="1">
        <a:spcBef>
          <a:spcPts val="600"/>
        </a:spcBef>
        <a:buClr>
          <a:schemeClr val="accent1"/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371600" indent="-33655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720850" indent="-349250" algn="l" defTabSz="914400" rtl="0" eaLnBrk="1" latinLnBrk="0" hangingPunct="1">
        <a:spcBef>
          <a:spcPts val="600"/>
        </a:spcBef>
        <a:buClr>
          <a:schemeClr val="accent1"/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055813" indent="-344488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398713" indent="-344488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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2743200" indent="-344488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087688" indent="-344488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"/>
        <a:defRPr lang="en-US" sz="1800" kern="120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Chapter 12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2400" i="1" dirty="0"/>
              <a:t>Exploring Public </a:t>
            </a:r>
            <a:r>
              <a:rPr lang="en-US" sz="2400" i="1" dirty="0" smtClean="0"/>
              <a:t>Speaking, 4</a:t>
            </a:r>
            <a:r>
              <a:rPr lang="en-US" sz="2400" i="1" baseline="30000" dirty="0" smtClean="0"/>
              <a:t>th</a:t>
            </a:r>
            <a:r>
              <a:rPr lang="en-US" sz="2400" i="1" dirty="0" smtClean="0"/>
              <a:t> edition</a:t>
            </a:r>
            <a:endParaRPr lang="en-US" sz="2400" i="1" dirty="0"/>
          </a:p>
          <a:p>
            <a:r>
              <a:rPr lang="en-US" sz="2400" dirty="0"/>
              <a:t>Open Resource Textbook for Basic Public Speaking Course</a:t>
            </a:r>
          </a:p>
          <a:p>
            <a:r>
              <a:rPr lang="en-US" sz="2400" dirty="0"/>
              <a:t>Authors:  Faculty of Dalton State College, Dalton, Georgia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035337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If assigned a group informative speech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56686" y="2595562"/>
            <a:ext cx="8168214" cy="3670767"/>
          </a:xfrm>
        </p:spPr>
        <p:txBody>
          <a:bodyPr/>
          <a:lstStyle/>
          <a:p>
            <a:r>
              <a:rPr lang="en-US" sz="2400" dirty="0" smtClean="0"/>
              <a:t>Appoint a moderator</a:t>
            </a:r>
          </a:p>
          <a:p>
            <a:r>
              <a:rPr lang="en-US" sz="2400" dirty="0" smtClean="0"/>
              <a:t>A place for teamwork and consensus</a:t>
            </a:r>
          </a:p>
          <a:p>
            <a:pPr lvl="1"/>
            <a:r>
              <a:rPr lang="en-US" sz="2000" dirty="0" smtClean="0"/>
              <a:t>Avoid a strong leader insisting on a topic</a:t>
            </a:r>
          </a:p>
          <a:p>
            <a:pPr lvl="1"/>
            <a:r>
              <a:rPr lang="en-US" sz="2000" dirty="0" smtClean="0"/>
              <a:t>Be sure you don’t overlap or someone “goes rogue” on their topic</a:t>
            </a:r>
          </a:p>
          <a:p>
            <a:pPr lvl="1"/>
            <a:r>
              <a:rPr lang="en-US" sz="2000" dirty="0" smtClean="0"/>
              <a:t>Keep in contact with partners 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936049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34911" y="2595562"/>
            <a:ext cx="8478901" cy="3670767"/>
          </a:xfrm>
        </p:spPr>
        <p:txBody>
          <a:bodyPr/>
          <a:lstStyle/>
          <a:p>
            <a:r>
              <a:rPr lang="en-US" dirty="0" smtClean="0"/>
              <a:t> </a:t>
            </a:r>
            <a:r>
              <a:rPr lang="en-US" sz="2400" dirty="0"/>
              <a:t>What is an Informative </a:t>
            </a:r>
            <a:r>
              <a:rPr lang="en-US" sz="2400" dirty="0" smtClean="0"/>
              <a:t>Speech?</a:t>
            </a:r>
          </a:p>
          <a:p>
            <a:r>
              <a:rPr lang="en-US" sz="2400" dirty="0" smtClean="0"/>
              <a:t> </a:t>
            </a:r>
            <a:r>
              <a:rPr lang="en-US" sz="2400" dirty="0"/>
              <a:t>Types of Informative </a:t>
            </a:r>
            <a:r>
              <a:rPr lang="en-US" sz="2400" dirty="0" smtClean="0"/>
              <a:t>Speeches</a:t>
            </a:r>
          </a:p>
          <a:p>
            <a:r>
              <a:rPr lang="en-US" sz="2400" dirty="0" smtClean="0"/>
              <a:t>Guidelines </a:t>
            </a:r>
            <a:r>
              <a:rPr lang="en-US" sz="2400" dirty="0"/>
              <a:t>for Selecting an Informative Speech </a:t>
            </a:r>
            <a:r>
              <a:rPr lang="en-US" sz="2400" dirty="0" smtClean="0"/>
              <a:t>Topic</a:t>
            </a:r>
          </a:p>
          <a:p>
            <a:r>
              <a:rPr lang="en-US" sz="2400" dirty="0" smtClean="0"/>
              <a:t>Guidelines </a:t>
            </a:r>
            <a:r>
              <a:rPr lang="en-US" sz="2400" dirty="0"/>
              <a:t>for Preparing an Informative Speech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48257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an Informative </a:t>
            </a:r>
            <a:r>
              <a:rPr lang="en-US" dirty="0" smtClean="0"/>
              <a:t>Speech?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8875" y="2261358"/>
            <a:ext cx="8116025" cy="4004972"/>
          </a:xfrm>
        </p:spPr>
        <p:txBody>
          <a:bodyPr>
            <a:normAutofit/>
          </a:bodyPr>
          <a:lstStyle/>
          <a:p>
            <a:r>
              <a:rPr lang="en-US" sz="2400" dirty="0"/>
              <a:t>a speech </a:t>
            </a:r>
            <a:endParaRPr lang="en-US" sz="2400" dirty="0" smtClean="0"/>
          </a:p>
          <a:p>
            <a:pPr lvl="1"/>
            <a:r>
              <a:rPr lang="en-US" sz="2200" dirty="0" smtClean="0"/>
              <a:t>based </a:t>
            </a:r>
            <a:r>
              <a:rPr lang="en-US" sz="2200" dirty="0"/>
              <a:t>entirely and </a:t>
            </a:r>
            <a:r>
              <a:rPr lang="en-US" sz="2200" dirty="0" smtClean="0"/>
              <a:t>exclusively </a:t>
            </a:r>
            <a:r>
              <a:rPr lang="en-US" sz="2200" dirty="0"/>
              <a:t>on facts and </a:t>
            </a:r>
            <a:endParaRPr lang="en-US" sz="2200" dirty="0" smtClean="0"/>
          </a:p>
          <a:p>
            <a:pPr lvl="1"/>
            <a:r>
              <a:rPr lang="en-US" sz="2200" dirty="0" smtClean="0"/>
              <a:t>whose </a:t>
            </a:r>
            <a:r>
              <a:rPr lang="en-US" sz="2200" dirty="0"/>
              <a:t>main purpose is to inform </a:t>
            </a:r>
            <a:endParaRPr lang="en-US" sz="2200" dirty="0" smtClean="0"/>
          </a:p>
          <a:p>
            <a:pPr lvl="1"/>
            <a:r>
              <a:rPr lang="en-US" sz="2200" dirty="0" smtClean="0"/>
              <a:t>rather </a:t>
            </a:r>
            <a:r>
              <a:rPr lang="en-US" sz="2200" dirty="0"/>
              <a:t>than persuade, amuse, or inspire </a:t>
            </a:r>
            <a:endParaRPr lang="en-US" sz="2200" dirty="0" smtClean="0"/>
          </a:p>
          <a:p>
            <a:r>
              <a:rPr lang="en-US" sz="2400" dirty="0" smtClean="0"/>
              <a:t>Fact are statements that are irrefutable – </a:t>
            </a:r>
            <a:r>
              <a:rPr lang="en-US" sz="2400" dirty="0"/>
              <a:t>cannot be </a:t>
            </a:r>
            <a:r>
              <a:rPr lang="en-US" sz="2400" dirty="0" smtClean="0"/>
              <a:t>argued</a:t>
            </a:r>
          </a:p>
          <a:p>
            <a:pPr lvl="1"/>
            <a:r>
              <a:rPr lang="en-US" sz="2200" dirty="0" smtClean="0"/>
              <a:t>Must state them precise</a:t>
            </a:r>
          </a:p>
          <a:p>
            <a:pPr lvl="1"/>
            <a:r>
              <a:rPr lang="en-US" sz="2200" dirty="0" smtClean="0"/>
              <a:t>Should (almost) always substantiate (give sources)</a:t>
            </a:r>
            <a:endParaRPr lang="en-US" sz="2200" dirty="0" smtClean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87674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3856"/>
            <a:ext cx="8913813" cy="9144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What is an Informative </a:t>
            </a:r>
            <a:r>
              <a:rPr lang="en-US" dirty="0" smtClean="0"/>
              <a:t>Speech? (cont.)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8875" y="2261358"/>
            <a:ext cx="8116025" cy="4004972"/>
          </a:xfrm>
        </p:spPr>
        <p:txBody>
          <a:bodyPr>
            <a:normAutofit/>
          </a:bodyPr>
          <a:lstStyle/>
          <a:p>
            <a:r>
              <a:rPr lang="en-US" sz="2400" dirty="0"/>
              <a:t>Informative speeches should not incorporate opinion as its basis</a:t>
            </a:r>
          </a:p>
          <a:p>
            <a:r>
              <a:rPr lang="en-US" sz="2400" dirty="0"/>
              <a:t>Action could be the result of an informative speech but is not the goal of speaker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94636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b="1" dirty="0"/>
              <a:t>Types of Informative Speeches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History</a:t>
            </a:r>
          </a:p>
          <a:p>
            <a:r>
              <a:rPr lang="en-US" sz="2400" dirty="0" smtClean="0"/>
              <a:t>Biography</a:t>
            </a:r>
          </a:p>
          <a:p>
            <a:r>
              <a:rPr lang="en-US" sz="2400" dirty="0" smtClean="0"/>
              <a:t>Processes</a:t>
            </a:r>
          </a:p>
          <a:p>
            <a:r>
              <a:rPr lang="en-US" sz="2400" dirty="0" smtClean="0"/>
              <a:t>Concepts </a:t>
            </a:r>
          </a:p>
          <a:p>
            <a:r>
              <a:rPr lang="en-US" sz="2400" dirty="0" smtClean="0"/>
              <a:t>Categories or Divisions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7908500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Types of Informative </a:t>
            </a:r>
            <a:r>
              <a:rPr lang="en-US" b="1" dirty="0" smtClean="0"/>
              <a:t>Speeches - notes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3254" y="2595562"/>
            <a:ext cx="8011646" cy="3670767"/>
          </a:xfrm>
        </p:spPr>
        <p:txBody>
          <a:bodyPr>
            <a:noAutofit/>
          </a:bodyPr>
          <a:lstStyle/>
          <a:p>
            <a:r>
              <a:rPr lang="en-US" sz="2400" dirty="0"/>
              <a:t>History</a:t>
            </a:r>
          </a:p>
          <a:p>
            <a:pPr lvl="1"/>
            <a:r>
              <a:rPr lang="en-US" sz="2000" dirty="0"/>
              <a:t>Objects</a:t>
            </a:r>
          </a:p>
          <a:p>
            <a:pPr lvl="1"/>
            <a:r>
              <a:rPr lang="en-US" sz="2000" dirty="0"/>
              <a:t>Places </a:t>
            </a:r>
          </a:p>
          <a:p>
            <a:pPr lvl="1"/>
            <a:r>
              <a:rPr lang="en-US" sz="2000" dirty="0"/>
              <a:t>Ideas </a:t>
            </a:r>
          </a:p>
          <a:p>
            <a:r>
              <a:rPr lang="en-US" sz="2400" dirty="0" smtClean="0"/>
              <a:t>Processes – may not be able to take a dogmatic stance on every step</a:t>
            </a:r>
          </a:p>
          <a:p>
            <a:r>
              <a:rPr lang="en-US" sz="2400" dirty="0" smtClean="0"/>
              <a:t>Type of speech generally determines organization, with some freedom</a:t>
            </a:r>
          </a:p>
        </p:txBody>
      </p:sp>
    </p:spTree>
    <p:extLst>
      <p:ext uri="{BB962C8B-B14F-4D97-AF65-F5344CB8AC3E}">
        <p14:creationId xmlns:p14="http://schemas.microsoft.com/office/powerpoint/2010/main" val="13952905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Guidelines for Choosing Informative Speech Topics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95857" y="2595562"/>
            <a:ext cx="8029043" cy="3670767"/>
          </a:xfrm>
        </p:spPr>
        <p:txBody>
          <a:bodyPr/>
          <a:lstStyle/>
          <a:p>
            <a:r>
              <a:rPr lang="en-US" sz="2400" dirty="0" smtClean="0"/>
              <a:t>Pick a specific or focused topic</a:t>
            </a:r>
          </a:p>
          <a:p>
            <a:r>
              <a:rPr lang="en-US" sz="2400" dirty="0" smtClean="0"/>
              <a:t>Avoid false or faux topics</a:t>
            </a:r>
          </a:p>
          <a:p>
            <a:pPr lvl="1"/>
            <a:r>
              <a:rPr lang="en-US" sz="2400" dirty="0" smtClean="0"/>
              <a:t> ones that are actually persuasive</a:t>
            </a:r>
          </a:p>
          <a:p>
            <a:pPr lvl="1"/>
            <a:r>
              <a:rPr lang="en-US" sz="2400" dirty="0" smtClean="0"/>
              <a:t>Handle controversial topics (such as aliens or conspiracies) with care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295458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Guidelines for Preparing an Informative Speech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Avoid broadness</a:t>
            </a:r>
          </a:p>
          <a:p>
            <a:r>
              <a:rPr lang="en-US" sz="2400" dirty="0" smtClean="0"/>
              <a:t>Be accurate, clear, and </a:t>
            </a:r>
            <a:r>
              <a:rPr lang="en-US" sz="2400" dirty="0" smtClean="0"/>
              <a:t>interesting</a:t>
            </a:r>
            <a:endParaRPr lang="en-US" sz="2400" dirty="0" smtClean="0"/>
          </a:p>
          <a:p>
            <a:r>
              <a:rPr lang="en-US" sz="2400" dirty="0" smtClean="0"/>
              <a:t>Keep audience diversity in mind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53358949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Group Informative Speeches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Panel – </a:t>
            </a:r>
          </a:p>
          <a:p>
            <a:pPr lvl="1"/>
            <a:r>
              <a:rPr lang="en-US" sz="2000" dirty="0" smtClean="0"/>
              <a:t>group of experts discussing topic in front of audience </a:t>
            </a:r>
          </a:p>
          <a:p>
            <a:pPr lvl="1"/>
            <a:r>
              <a:rPr lang="en-US" sz="2000" dirty="0" smtClean="0"/>
              <a:t>focus on discussion</a:t>
            </a:r>
          </a:p>
          <a:p>
            <a:r>
              <a:rPr lang="en-US" sz="2400" dirty="0" smtClean="0"/>
              <a:t>Symposium – </a:t>
            </a:r>
          </a:p>
          <a:p>
            <a:pPr lvl="1"/>
            <a:r>
              <a:rPr lang="en-US" sz="2000" dirty="0" smtClean="0"/>
              <a:t>group of experts giving series of specific  informative speeches on larger topic </a:t>
            </a:r>
          </a:p>
          <a:p>
            <a:pPr lvl="1"/>
            <a:r>
              <a:rPr lang="en-US" sz="2000" dirty="0" smtClean="0"/>
              <a:t> focus on individual speeches</a:t>
            </a:r>
          </a:p>
          <a:p>
            <a:pPr lvl="1"/>
            <a:r>
              <a:rPr lang="en-US" sz="2000" dirty="0" smtClean="0"/>
              <a:t>Question and answer session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153425542"/>
      </p:ext>
    </p:extLst>
  </p:cSld>
  <p:clrMapOvr>
    <a:masterClrMapping/>
  </p:clrMapOvr>
</p:sld>
</file>

<file path=ppt/theme/theme1.xml><?xml version="1.0" encoding="utf-8"?>
<a:theme xmlns:a="http://schemas.openxmlformats.org/drawingml/2006/main" name="Perception">
  <a:themeElements>
    <a:clrScheme name="Perception">
      <a:dk1>
        <a:sysClr val="windowText" lastClr="000000"/>
      </a:dk1>
      <a:lt1>
        <a:sysClr val="window" lastClr="FFFFFF"/>
      </a:lt1>
      <a:dk2>
        <a:srgbClr val="333333"/>
      </a:dk2>
      <a:lt2>
        <a:srgbClr val="BBC0AC"/>
      </a:lt2>
      <a:accent1>
        <a:srgbClr val="A2C816"/>
      </a:accent1>
      <a:accent2>
        <a:srgbClr val="E07602"/>
      </a:accent2>
      <a:accent3>
        <a:srgbClr val="E4C402"/>
      </a:accent3>
      <a:accent4>
        <a:srgbClr val="7DC1EF"/>
      </a:accent4>
      <a:accent5>
        <a:srgbClr val="21449B"/>
      </a:accent5>
      <a:accent6>
        <a:srgbClr val="A2B170"/>
      </a:accent6>
      <a:hlink>
        <a:srgbClr val="8DA440"/>
      </a:hlink>
      <a:folHlink>
        <a:srgbClr val="4C4F3F"/>
      </a:folHlink>
    </a:clrScheme>
    <a:fontScheme name="Perception">
      <a:maj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Perception">
      <a:fillStyleLst>
        <a:solidFill>
          <a:schemeClr val="phClr"/>
        </a:solidFill>
        <a:solidFill>
          <a:schemeClr val="phClr">
            <a:shade val="90000"/>
          </a:schemeClr>
        </a:solidFill>
        <a:solidFill>
          <a:schemeClr val="phClr">
            <a:shade val="80000"/>
          </a:schemeClr>
        </a:solidFill>
      </a:fillStyleLst>
      <a:lnStyleLst>
        <a:ln w="12700" cap="flat" cmpd="sng" algn="ctr">
          <a:solidFill>
            <a:schemeClr val="phClr"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>
              <a:alpha val="8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bliqueTopRight"/>
            <a:lightRig rig="threePt" dir="tl"/>
          </a:scene3d>
          <a:sp3d>
            <a:bevelT w="25400" h="25400"/>
          </a:sp3d>
        </a:effectStyle>
        <a:effectStyle>
          <a:effectLst/>
          <a:scene3d>
            <a:camera prst="perspectiveFront" fov="4200000"/>
            <a:lightRig rig="balanced" dir="tl">
              <a:rot lat="0" lon="0" rev="18600000"/>
            </a:lightRig>
          </a:scene3d>
          <a:sp3d prstMaterial="metal">
            <a:bevelT w="63500" h="50800" prst="angle"/>
          </a:sp3d>
        </a:effectStyle>
      </a:effectStyleLst>
      <a:bgFillStyleLst>
        <a:solidFill>
          <a:schemeClr val="phClr">
            <a:tint val="90000"/>
          </a:schemeClr>
        </a:solidFill>
        <a:solidFill>
          <a:schemeClr val="phClr">
            <a:tint val="50000"/>
          </a:schemeClr>
        </a:solidFill>
        <a:solidFill>
          <a:schemeClr val="phClr">
            <a:shade val="60000"/>
          </a:schemeClr>
        </a:soli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Perception.thmx</Template>
  <TotalTime>1067</TotalTime>
  <Words>323</Words>
  <Application>Microsoft Macintosh PowerPoint</Application>
  <PresentationFormat>On-screen Show (4:3)</PresentationFormat>
  <Paragraphs>56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Perception</vt:lpstr>
      <vt:lpstr>Chapter 12</vt:lpstr>
      <vt:lpstr>Overview</vt:lpstr>
      <vt:lpstr>What is an Informative Speech?</vt:lpstr>
      <vt:lpstr>What is an Informative Speech? (cont.)</vt:lpstr>
      <vt:lpstr>Types of Informative Speeches </vt:lpstr>
      <vt:lpstr>Types of Informative Speeches - notes </vt:lpstr>
      <vt:lpstr>Guidelines for Choosing Informative Speech Topics</vt:lpstr>
      <vt:lpstr>Guidelines for Preparing an Informative Speech</vt:lpstr>
      <vt:lpstr>Group Informative Speeches</vt:lpstr>
      <vt:lpstr>If assigned a group informative speech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12</dc:title>
  <dc:creator>Barbara Tucker</dc:creator>
  <cp:lastModifiedBy>Barbara Tucker</cp:lastModifiedBy>
  <cp:revision>5</cp:revision>
  <dcterms:created xsi:type="dcterms:W3CDTF">2018-05-30T19:58:04Z</dcterms:created>
  <dcterms:modified xsi:type="dcterms:W3CDTF">2019-07-03T17:05:28Z</dcterms:modified>
</cp:coreProperties>
</file>

<file path=docProps/thumbnail.jpeg>
</file>