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4" r:id="rId9"/>
    <p:sldId id="263" r:id="rId10"/>
    <p:sldId id="265" r:id="rId11"/>
    <p:sldId id="266" r:id="rId12"/>
    <p:sldId id="276" r:id="rId13"/>
    <p:sldId id="267" r:id="rId14"/>
    <p:sldId id="268" r:id="rId15"/>
    <p:sldId id="269" r:id="rId16"/>
    <p:sldId id="270" r:id="rId17"/>
    <p:sldId id="272" r:id="rId18"/>
    <p:sldId id="273" r:id="rId19"/>
    <p:sldId id="274" r:id="rId20"/>
    <p:sldId id="275" r:id="rId21"/>
    <p:sldId id="271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8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CADA-F657-F94B-93DE-F1531DCA716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F8CB5-AAFC-FE46-86E4-85164394AA8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89BBCADA-F657-F94B-93DE-F1531DCA716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F8CB5-AAFC-FE46-86E4-85164394AA8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CADA-F657-F94B-93DE-F1531DCA716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89BBCADA-F657-F94B-93DE-F1531DCA716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89BBCADA-F657-F94B-93DE-F1531DCA716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CADA-F657-F94B-93DE-F1531DCA716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F8CB5-AAFC-FE46-86E4-85164394AA8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CADA-F657-F94B-93DE-F1531DCA716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F8CB5-AAFC-FE46-86E4-85164394AA8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CADA-F657-F94B-93DE-F1531DCA716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F8CB5-AAFC-FE46-86E4-85164394AA8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CADA-F657-F94B-93DE-F1531DCA716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CADA-F657-F94B-93DE-F1531DCA716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F8CB5-AAFC-FE46-86E4-85164394AA8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89BBCADA-F657-F94B-93DE-F1531DCA716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F8CB5-AAFC-FE46-86E4-85164394AA8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89BBCADA-F657-F94B-93DE-F1531DCA716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F8CB5-AAFC-FE46-86E4-85164394AA82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CADA-F657-F94B-93DE-F1531DCA716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F8CB5-AAFC-FE46-86E4-85164394AA8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CADA-F657-F94B-93DE-F1531DCA716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F8CB5-AAFC-FE46-86E4-85164394AA8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89BBCADA-F657-F94B-93DE-F1531DCA716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F8CB5-AAFC-FE46-86E4-85164394AA8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9BBCADA-F657-F94B-93DE-F1531DCA716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D0F8CB5-AAFC-FE46-86E4-85164394AA8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n.wikipedia.org/wiki/List_of_fallacies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8B271L3NtAw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i="1" dirty="0"/>
              <a:t>Exploring Public </a:t>
            </a:r>
            <a:r>
              <a:rPr lang="en-US" sz="2400" i="1" dirty="0" smtClean="0"/>
              <a:t>Speaking, 4</a:t>
            </a:r>
            <a:r>
              <a:rPr lang="en-US" sz="2400" i="1" baseline="30000" dirty="0" smtClean="0"/>
              <a:t>th</a:t>
            </a:r>
            <a:r>
              <a:rPr lang="en-US" sz="2400" i="1" dirty="0" smtClean="0"/>
              <a:t> edition</a:t>
            </a:r>
            <a:endParaRPr lang="en-US" sz="2400" i="1" dirty="0"/>
          </a:p>
          <a:p>
            <a:r>
              <a:rPr lang="en-US" sz="2400" dirty="0"/>
              <a:t>Open Resource Textbook for Basic Public Speaking Course</a:t>
            </a:r>
          </a:p>
          <a:p>
            <a:r>
              <a:rPr lang="en-US" sz="2400" dirty="0"/>
              <a:t>Authors:  Faculty of Dalton State College, Dalton, Georgia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3533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Deductive Reasoning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Top-down reasoning</a:t>
            </a:r>
          </a:p>
          <a:p>
            <a:r>
              <a:rPr lang="en-US" sz="2400" dirty="0" smtClean="0"/>
              <a:t>“Deducts” conclusions from already accepted premises</a:t>
            </a:r>
          </a:p>
          <a:p>
            <a:r>
              <a:rPr lang="en-US" sz="2400" dirty="0" smtClean="0"/>
              <a:t>Uses syllogism format </a:t>
            </a:r>
          </a:p>
          <a:p>
            <a:pPr lvl="1"/>
            <a:r>
              <a:rPr lang="en-US" sz="2000" dirty="0" smtClean="0"/>
              <a:t>Major premise: All X are Y.</a:t>
            </a:r>
          </a:p>
          <a:p>
            <a:pPr lvl="1"/>
            <a:r>
              <a:rPr lang="en-US" sz="2000" dirty="0" smtClean="0"/>
              <a:t>Minor premise:  Z is a member of X group. </a:t>
            </a:r>
          </a:p>
          <a:p>
            <a:pPr lvl="1"/>
            <a:r>
              <a:rPr lang="en-US" sz="2000" dirty="0" smtClean="0"/>
              <a:t>Conclusion:  Therefore, Z is Y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959675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Deductive Reasoning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514" y="2261358"/>
            <a:ext cx="8307386" cy="4348762"/>
          </a:xfrm>
        </p:spPr>
        <p:txBody>
          <a:bodyPr>
            <a:noAutofit/>
          </a:bodyPr>
          <a:lstStyle/>
          <a:p>
            <a:r>
              <a:rPr lang="en-US" sz="2400" dirty="0" smtClean="0"/>
              <a:t>Syllogism form</a:t>
            </a:r>
          </a:p>
          <a:p>
            <a:pPr lvl="1"/>
            <a:r>
              <a:rPr lang="en-US" sz="2000" dirty="0" smtClean="0"/>
              <a:t>Major </a:t>
            </a:r>
            <a:r>
              <a:rPr lang="en-US" sz="2000" dirty="0" smtClean="0"/>
              <a:t>Premise:  All State College students must complete COMM 1110 to graduate. </a:t>
            </a:r>
          </a:p>
          <a:p>
            <a:pPr lvl="1"/>
            <a:r>
              <a:rPr lang="en-US" sz="2000" dirty="0" smtClean="0"/>
              <a:t>Minor premise:  Caroline is a State College student.</a:t>
            </a:r>
          </a:p>
          <a:p>
            <a:pPr lvl="1"/>
            <a:r>
              <a:rPr lang="en-US" sz="2000" dirty="0" smtClean="0"/>
              <a:t>Therefore, Caroline must complete COMM 1110 to graduate. </a:t>
            </a:r>
          </a:p>
        </p:txBody>
      </p:sp>
    </p:spTree>
    <p:extLst>
      <p:ext uri="{BB962C8B-B14F-4D97-AF65-F5344CB8AC3E}">
        <p14:creationId xmlns:p14="http://schemas.microsoft.com/office/powerpoint/2010/main" val="9897496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Deductive Reasoning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514" y="2261358"/>
            <a:ext cx="8307386" cy="4348762"/>
          </a:xfrm>
        </p:spPr>
        <p:txBody>
          <a:bodyPr>
            <a:noAutofit/>
          </a:bodyPr>
          <a:lstStyle/>
          <a:p>
            <a:r>
              <a:rPr lang="en-US" sz="2400" dirty="0"/>
              <a:t>Enthymeme:  Major or minor premise missing or “assumed”</a:t>
            </a:r>
          </a:p>
          <a:p>
            <a:pPr lvl="1"/>
            <a:r>
              <a:rPr lang="en-US" sz="2000" dirty="0"/>
              <a:t>“Since Caroline is a State College student, she has to complete COMM 1110 to graduate.”</a:t>
            </a:r>
          </a:p>
          <a:p>
            <a:pPr lvl="1"/>
            <a:r>
              <a:rPr lang="en-US" sz="2000" dirty="0"/>
              <a:t>Possibly a place for misinformation or fallacy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597770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in Deductive Reasoning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Faulty major premise (if premises not true, conclusion cannot be true)</a:t>
            </a:r>
          </a:p>
          <a:p>
            <a:r>
              <a:rPr lang="en-US" sz="2400" dirty="0" smtClean="0"/>
              <a:t>Wrong formula (Minor premise misstated)</a:t>
            </a:r>
          </a:p>
          <a:p>
            <a:r>
              <a:rPr lang="en-US" sz="2400" dirty="0" smtClean="0"/>
              <a:t>Enthymeme unethical because of omitted/wrong information in premises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830161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Logical Fallacies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Errors in using deduction and induction</a:t>
            </a:r>
          </a:p>
          <a:p>
            <a:r>
              <a:rPr lang="en-US" sz="2400" dirty="0" smtClean="0"/>
              <a:t>There are </a:t>
            </a:r>
            <a:r>
              <a:rPr lang="en-US" sz="2400" dirty="0" smtClean="0">
                <a:hlinkClick r:id="rId2"/>
              </a:rPr>
              <a:t>dozens of them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Commonly use Latin terminology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696799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Generalization fallacies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Hasty generalization</a:t>
            </a:r>
          </a:p>
          <a:p>
            <a:r>
              <a:rPr lang="en-US" sz="2400" dirty="0" smtClean="0"/>
              <a:t>Statistical </a:t>
            </a:r>
            <a:r>
              <a:rPr lang="en-US" sz="2400" dirty="0" smtClean="0"/>
              <a:t>fallacies</a:t>
            </a:r>
          </a:p>
          <a:p>
            <a:pPr lvl="1"/>
            <a:r>
              <a:rPr lang="en-US" sz="2000" dirty="0" smtClean="0"/>
              <a:t>Small sample</a:t>
            </a:r>
          </a:p>
          <a:p>
            <a:pPr lvl="1"/>
            <a:r>
              <a:rPr lang="en-US" sz="2000" dirty="0" smtClean="0"/>
              <a:t>Unrepresentative sample</a:t>
            </a:r>
          </a:p>
          <a:p>
            <a:pPr lvl="1"/>
            <a:r>
              <a:rPr lang="en-US" sz="2000" dirty="0" smtClean="0"/>
              <a:t>Mistaking a poll for truth; Appeal to Majority (</a:t>
            </a:r>
            <a:r>
              <a:rPr lang="en-US" sz="2000" i="1" dirty="0" smtClean="0"/>
              <a:t>Ad Populum</a:t>
            </a:r>
            <a:r>
              <a:rPr lang="en-US" sz="2000" i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391755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Causal fallacies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704" y="2383122"/>
            <a:ext cx="8255196" cy="3883207"/>
          </a:xfrm>
        </p:spPr>
        <p:txBody>
          <a:bodyPr>
            <a:normAutofit lnSpcReduction="10000"/>
          </a:bodyPr>
          <a:lstStyle/>
          <a:p>
            <a:r>
              <a:rPr lang="en-US" sz="2400" i="1" dirty="0" smtClean="0"/>
              <a:t>Post hoc ergo propter hoc </a:t>
            </a:r>
            <a:r>
              <a:rPr lang="en-US" sz="2400" dirty="0" smtClean="0"/>
              <a:t>(historical fallacy</a:t>
            </a:r>
            <a:r>
              <a:rPr lang="en-US" sz="2400" dirty="0" smtClean="0"/>
              <a:t>)</a:t>
            </a:r>
          </a:p>
          <a:p>
            <a:pPr lvl="1"/>
            <a:r>
              <a:rPr lang="en-US" sz="2200" dirty="0" smtClean="0"/>
              <a:t>Just because A happens first doesn’t mean it causes B</a:t>
            </a:r>
            <a:endParaRPr lang="en-US" sz="2200" dirty="0" smtClean="0"/>
          </a:p>
          <a:p>
            <a:r>
              <a:rPr lang="en-US" sz="2400" dirty="0" smtClean="0"/>
              <a:t>Slippery slope</a:t>
            </a:r>
          </a:p>
          <a:p>
            <a:pPr lvl="1"/>
            <a:r>
              <a:rPr lang="en-US" sz="2200" dirty="0"/>
              <a:t>F</a:t>
            </a:r>
            <a:r>
              <a:rPr lang="en-US" sz="2200" dirty="0" smtClean="0"/>
              <a:t>alse </a:t>
            </a:r>
            <a:r>
              <a:rPr lang="en-US" sz="2200" dirty="0" smtClean="0"/>
              <a:t>accusation of slippery </a:t>
            </a:r>
            <a:r>
              <a:rPr lang="en-US" sz="2200" dirty="0" smtClean="0"/>
              <a:t>slope can be a fallacy</a:t>
            </a:r>
          </a:p>
          <a:p>
            <a:pPr lvl="1"/>
            <a:r>
              <a:rPr lang="en-US" sz="2200" dirty="0" smtClean="0"/>
              <a:t>“Law of unintended consequences”-we can’t foresee all effects</a:t>
            </a:r>
            <a:endParaRPr lang="en-US" sz="2200" dirty="0" smtClean="0"/>
          </a:p>
          <a:p>
            <a:r>
              <a:rPr lang="en-US" sz="2400" dirty="0" smtClean="0"/>
              <a:t>False cause</a:t>
            </a:r>
          </a:p>
          <a:p>
            <a:pPr lvl="1"/>
            <a:r>
              <a:rPr lang="en-US" sz="2200" dirty="0" smtClean="0"/>
              <a:t>Due to lack of strength</a:t>
            </a:r>
          </a:p>
          <a:p>
            <a:pPr lvl="1"/>
            <a:r>
              <a:rPr lang="en-US" sz="2200" dirty="0" smtClean="0"/>
              <a:t>Due to lack of directness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484917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Fallacies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325" y="2278752"/>
            <a:ext cx="8359575" cy="398757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Guilt by </a:t>
            </a:r>
            <a:r>
              <a:rPr lang="en-US" sz="2400" dirty="0" smtClean="0"/>
              <a:t>Association</a:t>
            </a:r>
          </a:p>
          <a:p>
            <a:pPr lvl="1"/>
            <a:r>
              <a:rPr lang="en-US" sz="2000" dirty="0" smtClean="0"/>
              <a:t>“wrong place at the wrong time”</a:t>
            </a:r>
            <a:endParaRPr lang="en-US" sz="2000" dirty="0" smtClean="0"/>
          </a:p>
          <a:p>
            <a:r>
              <a:rPr lang="en-US" sz="2400" i="1" dirty="0" smtClean="0"/>
              <a:t>Ad Misericordium </a:t>
            </a:r>
            <a:r>
              <a:rPr lang="en-US" sz="2400" dirty="0" smtClean="0"/>
              <a:t>(Appeal to Pity</a:t>
            </a:r>
            <a:r>
              <a:rPr lang="en-US" sz="2400" dirty="0" smtClean="0"/>
              <a:t>)</a:t>
            </a:r>
          </a:p>
          <a:p>
            <a:pPr lvl="1"/>
            <a:r>
              <a:rPr lang="en-US" sz="2000" dirty="0"/>
              <a:t>Inappropriate appeal to pity or emotions to hide lack of facts or argument </a:t>
            </a:r>
            <a:endParaRPr lang="en-US" sz="2000" dirty="0"/>
          </a:p>
          <a:p>
            <a:pPr lvl="1"/>
            <a:r>
              <a:rPr lang="en-US" sz="2000" dirty="0" smtClean="0"/>
              <a:t>Pity and compassion are good appeals</a:t>
            </a:r>
          </a:p>
          <a:p>
            <a:pPr lvl="1"/>
            <a:r>
              <a:rPr lang="en-US" sz="2000" dirty="0" smtClean="0"/>
              <a:t>Using pity to overlook facts (smokescreen) is fallacious</a:t>
            </a:r>
            <a:endParaRPr lang="en-US" sz="20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0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Fallacies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082" y="2330938"/>
            <a:ext cx="8150818" cy="4261788"/>
          </a:xfrm>
        </p:spPr>
        <p:txBody>
          <a:bodyPr>
            <a:normAutofit fontScale="92500" lnSpcReduction="10000"/>
          </a:bodyPr>
          <a:lstStyle/>
          <a:p>
            <a:r>
              <a:rPr lang="en-US" sz="2600" i="1" dirty="0" smtClean="0"/>
              <a:t>Ad Hominem</a:t>
            </a:r>
          </a:p>
          <a:p>
            <a:pPr lvl="1"/>
            <a:r>
              <a:rPr lang="en-US" sz="2200" dirty="0"/>
              <a:t>a fallacy that attacks the person rather than dealing with the real issue in dispute. </a:t>
            </a:r>
            <a:endParaRPr lang="en-US" b="1" dirty="0" smtClean="0"/>
          </a:p>
          <a:p>
            <a:r>
              <a:rPr lang="en-US" sz="2400" dirty="0" smtClean="0"/>
              <a:t>Straw Man</a:t>
            </a:r>
          </a:p>
          <a:p>
            <a:pPr lvl="1"/>
            <a:r>
              <a:rPr lang="en-US" sz="2200" dirty="0"/>
              <a:t>a fallacy that shows the weaker side of an opponent’s argument in order to more easily tear it down </a:t>
            </a:r>
            <a:endParaRPr lang="en-US" sz="2200" dirty="0"/>
          </a:p>
          <a:p>
            <a:pPr lvl="1"/>
            <a:r>
              <a:rPr lang="en-US" sz="2200" dirty="0" smtClean="0"/>
              <a:t>Often misinterprets or over-emphasizes a position </a:t>
            </a:r>
            <a:endParaRPr lang="en-US" sz="2200" dirty="0"/>
          </a:p>
          <a:p>
            <a:r>
              <a:rPr lang="en-US" sz="2600" i="1" dirty="0"/>
              <a:t>Non </a:t>
            </a:r>
            <a:r>
              <a:rPr lang="en-US" sz="2600" i="1" dirty="0" smtClean="0"/>
              <a:t>Sequitur</a:t>
            </a:r>
          </a:p>
          <a:p>
            <a:pPr lvl="1"/>
            <a:r>
              <a:rPr lang="en-US" sz="2200" dirty="0"/>
              <a:t>a fallacy where the conclusion does not follow from its </a:t>
            </a:r>
            <a:r>
              <a:rPr lang="en-US" sz="2200" dirty="0" smtClean="0"/>
              <a:t>premise</a:t>
            </a:r>
          </a:p>
          <a:p>
            <a:pPr marL="349250" lvl="1" indent="0">
              <a:buNone/>
            </a:pPr>
            <a:r>
              <a:rPr lang="en-US" dirty="0" smtClean="0"/>
              <a:t> </a:t>
            </a:r>
            <a:endParaRPr lang="en-US" i="1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1090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Fallacies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289" y="2296148"/>
            <a:ext cx="8185611" cy="397018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Appeal to Tradition</a:t>
            </a:r>
          </a:p>
          <a:p>
            <a:pPr lvl="1"/>
            <a:r>
              <a:rPr lang="en-US" sz="2000" dirty="0"/>
              <a:t>Arguing that </a:t>
            </a:r>
            <a:r>
              <a:rPr lang="en-US" sz="2000" dirty="0" smtClean="0"/>
              <a:t>traditional </a:t>
            </a:r>
            <a:r>
              <a:rPr lang="en-US" sz="2000" dirty="0"/>
              <a:t>practice and long-term history is the only reason for continuing a policy. </a:t>
            </a:r>
            <a:endParaRPr lang="en-US" sz="2000" dirty="0"/>
          </a:p>
          <a:p>
            <a:r>
              <a:rPr lang="en-US" sz="2400" dirty="0" smtClean="0"/>
              <a:t>Inappropriate </a:t>
            </a:r>
            <a:r>
              <a:rPr lang="en-US" sz="2400" dirty="0"/>
              <a:t>Appeal to Authority</a:t>
            </a:r>
          </a:p>
          <a:p>
            <a:pPr lvl="1"/>
            <a:r>
              <a:rPr lang="en-US" sz="2000" dirty="0"/>
              <a:t>In contrast to appropriate appeals – source should be expert on that subject </a:t>
            </a:r>
          </a:p>
          <a:p>
            <a:r>
              <a:rPr lang="en-US" sz="2400" dirty="0"/>
              <a:t>Argument from Silence</a:t>
            </a:r>
          </a:p>
          <a:p>
            <a:pPr lvl="1"/>
            <a:r>
              <a:rPr lang="en-US" sz="2000" dirty="0"/>
              <a:t>Making an converse argument from lack of evidence or information about a conclusion </a:t>
            </a:r>
            <a:endParaRPr lang="en-US" sz="2000" dirty="0" smtClean="0"/>
          </a:p>
          <a:p>
            <a:pPr marL="349250" lvl="1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473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What is Correct </a:t>
            </a:r>
            <a:r>
              <a:rPr lang="en-US" sz="2400" dirty="0" smtClean="0"/>
              <a:t>Reasoning?</a:t>
            </a:r>
          </a:p>
          <a:p>
            <a:r>
              <a:rPr lang="en-US" sz="2400" dirty="0" smtClean="0"/>
              <a:t> </a:t>
            </a:r>
            <a:r>
              <a:rPr lang="en-US" sz="2400" dirty="0"/>
              <a:t>Inductive </a:t>
            </a:r>
            <a:r>
              <a:rPr lang="en-US" sz="2400" dirty="0" smtClean="0"/>
              <a:t>Reasoning</a:t>
            </a:r>
            <a:endParaRPr lang="en-US" sz="2400" dirty="0"/>
          </a:p>
          <a:p>
            <a:r>
              <a:rPr lang="en-US" sz="2400" dirty="0" smtClean="0"/>
              <a:t> </a:t>
            </a:r>
            <a:r>
              <a:rPr lang="en-US" sz="2400" dirty="0"/>
              <a:t>Deductive </a:t>
            </a:r>
            <a:r>
              <a:rPr lang="en-US" sz="2400" dirty="0" smtClean="0"/>
              <a:t>Reasoning</a:t>
            </a:r>
            <a:endParaRPr lang="en-US" sz="2400" dirty="0"/>
          </a:p>
          <a:p>
            <a:r>
              <a:rPr lang="en-US" sz="2400" dirty="0" smtClean="0"/>
              <a:t> </a:t>
            </a:r>
            <a:r>
              <a:rPr lang="en-US" sz="2400" dirty="0"/>
              <a:t>Logical Fallacies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1339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Fallacies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289" y="2296148"/>
            <a:ext cx="8185611" cy="3970182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False analogy</a:t>
            </a:r>
          </a:p>
          <a:p>
            <a:pPr lvl="1"/>
            <a:r>
              <a:rPr lang="en-US" sz="2000" dirty="0"/>
              <a:t>a fallacy where two things are compared that do not share enough (or key) similarities to be compared fairly </a:t>
            </a:r>
            <a:endParaRPr lang="en-US" sz="2200" dirty="0" smtClean="0"/>
          </a:p>
          <a:p>
            <a:r>
              <a:rPr lang="en-US" sz="2400" dirty="0" smtClean="0"/>
              <a:t>False Dilemma</a:t>
            </a:r>
          </a:p>
          <a:p>
            <a:pPr lvl="1"/>
            <a:r>
              <a:rPr lang="en-US" sz="2000" dirty="0" smtClean="0"/>
              <a:t>a </a:t>
            </a:r>
            <a:r>
              <a:rPr lang="en-US" sz="2000" dirty="0"/>
              <a:t>fallacy that forces listeners to choose between two </a:t>
            </a:r>
            <a:r>
              <a:rPr lang="en-US" sz="2000" dirty="0" smtClean="0"/>
              <a:t>alternatives </a:t>
            </a:r>
            <a:r>
              <a:rPr lang="en-US" sz="2000" dirty="0"/>
              <a:t>when more than two alternatives exist </a:t>
            </a:r>
            <a:endParaRPr lang="en-US" sz="2000" dirty="0" smtClean="0"/>
          </a:p>
          <a:p>
            <a:r>
              <a:rPr lang="en-US" sz="2400" dirty="0"/>
              <a:t>Red Herring</a:t>
            </a:r>
          </a:p>
          <a:p>
            <a:pPr lvl="1"/>
            <a:r>
              <a:rPr lang="en-US" sz="2000" dirty="0"/>
              <a:t>creating a diversion or introducing an irrelevant point to distract someone or get someone off the subject of the argument. </a:t>
            </a:r>
          </a:p>
          <a:p>
            <a:pPr marL="349250" lvl="1" indent="0">
              <a:buNone/>
            </a:pPr>
            <a:endParaRPr lang="en-US" sz="2000" dirty="0"/>
          </a:p>
          <a:p>
            <a:pPr marL="349250" lvl="1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3480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Ones considered </a:t>
            </a:r>
            <a:r>
              <a:rPr lang="en-US" dirty="0" smtClean="0"/>
              <a:t>“</a:t>
            </a:r>
            <a:r>
              <a:rPr lang="en-US" dirty="0" smtClean="0"/>
              <a:t>propaganda </a:t>
            </a:r>
            <a:r>
              <a:rPr lang="en-US" dirty="0" smtClean="0"/>
              <a:t>techniques”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Plain Folks</a:t>
            </a:r>
          </a:p>
          <a:p>
            <a:r>
              <a:rPr lang="en-US" sz="2400" dirty="0" smtClean="0"/>
              <a:t>Bandwagon (</a:t>
            </a:r>
            <a:r>
              <a:rPr lang="en-US" sz="2400" i="1" dirty="0" smtClean="0"/>
              <a:t>Ad Populum</a:t>
            </a:r>
            <a:r>
              <a:rPr lang="en-US" sz="2400" dirty="0" smtClean="0"/>
              <a:t>, Appeal to Majority</a:t>
            </a:r>
            <a:r>
              <a:rPr lang="en-US" sz="2400" dirty="0" smtClean="0"/>
              <a:t>)</a:t>
            </a:r>
          </a:p>
          <a:p>
            <a:pPr lvl="1"/>
            <a:r>
              <a:rPr lang="en-US" sz="2000" dirty="0"/>
              <a:t>a fallacy that assumes that because something is popular, it is therefore good, correct, or desirable </a:t>
            </a:r>
            <a:endParaRPr lang="en-US" sz="2000" dirty="0"/>
          </a:p>
          <a:p>
            <a:pPr lvl="1"/>
            <a:endParaRPr lang="en-US" sz="2200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678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is Correct Reasoning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Think of it as building a house or cooking</a:t>
            </a:r>
          </a:p>
          <a:p>
            <a:r>
              <a:rPr lang="en-US" sz="2400" dirty="0" smtClean="0"/>
              <a:t>Integral part of critical thinking</a:t>
            </a:r>
          </a:p>
          <a:p>
            <a:pPr lvl="1"/>
            <a:r>
              <a:rPr lang="en-US" sz="2000" dirty="0" smtClean="0"/>
              <a:t>Recognizing standards forms of logic</a:t>
            </a:r>
          </a:p>
          <a:p>
            <a:pPr lvl="1"/>
            <a:r>
              <a:rPr lang="en-US" sz="2000" dirty="0" smtClean="0"/>
              <a:t>Avoiding fallacies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28288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Inductive </a:t>
            </a:r>
            <a:r>
              <a:rPr lang="en-US" dirty="0" smtClean="0"/>
              <a:t>Reasoning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929" y="2330938"/>
            <a:ext cx="8376971" cy="4192208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examples </a:t>
            </a:r>
            <a:r>
              <a:rPr lang="en-US" sz="2400" dirty="0"/>
              <a:t>or specific instances are used to supply strong evidence for (though </a:t>
            </a:r>
            <a:r>
              <a:rPr lang="en-US" sz="2400" b="1" u="sng" dirty="0"/>
              <a:t>not</a:t>
            </a:r>
            <a:r>
              <a:rPr lang="en-US" sz="2400" dirty="0"/>
              <a:t> absolute proof of) the truth of the </a:t>
            </a:r>
            <a:r>
              <a:rPr lang="en-US" sz="2400" dirty="0" smtClean="0"/>
              <a:t>conclusion</a:t>
            </a:r>
          </a:p>
          <a:p>
            <a:r>
              <a:rPr lang="en-US" sz="2400" dirty="0" smtClean="0"/>
              <a:t>Associated with scientific method </a:t>
            </a:r>
            <a:r>
              <a:rPr lang="en-US" sz="2400" dirty="0" smtClean="0"/>
              <a:t>– conclusions are “tentative” </a:t>
            </a:r>
            <a:endParaRPr lang="en-US" sz="2400" dirty="0" smtClean="0"/>
          </a:p>
          <a:p>
            <a:r>
              <a:rPr lang="en-US" sz="2400" dirty="0" smtClean="0"/>
              <a:t>“Bottom</a:t>
            </a:r>
            <a:r>
              <a:rPr lang="en-US" sz="2400" dirty="0" smtClean="0"/>
              <a:t>-up </a:t>
            </a:r>
            <a:r>
              <a:rPr lang="en-US" sz="2400" dirty="0" smtClean="0"/>
              <a:t>thinking” </a:t>
            </a:r>
            <a:r>
              <a:rPr lang="en-US" sz="2400" dirty="0" smtClean="0"/>
              <a:t>or reasoning from specific instances</a:t>
            </a:r>
          </a:p>
          <a:p>
            <a:r>
              <a:rPr lang="en-US" sz="2400" dirty="0" smtClean="0"/>
              <a:t>We commonly use it</a:t>
            </a:r>
          </a:p>
          <a:p>
            <a:r>
              <a:rPr lang="en-US" sz="2400" dirty="0" smtClean="0"/>
              <a:t>It can be disproven with more evidence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003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Types of Induction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Generalization</a:t>
            </a:r>
          </a:p>
          <a:p>
            <a:r>
              <a:rPr lang="en-US" sz="2400" dirty="0" smtClean="0"/>
              <a:t>Causal</a:t>
            </a:r>
          </a:p>
          <a:p>
            <a:r>
              <a:rPr lang="en-US" sz="2400" dirty="0" smtClean="0"/>
              <a:t>Analogical </a:t>
            </a:r>
          </a:p>
          <a:p>
            <a:r>
              <a:rPr lang="en-US" sz="2400" dirty="0" smtClean="0"/>
              <a:t>Sign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15489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100" y="2386821"/>
            <a:ext cx="8237800" cy="3892793"/>
          </a:xfrm>
        </p:spPr>
        <p:txBody>
          <a:bodyPr>
            <a:noAutofit/>
          </a:bodyPr>
          <a:lstStyle/>
          <a:p>
            <a:r>
              <a:rPr lang="en-US" sz="2400" dirty="0"/>
              <a:t>a form of inductive reasoning that draws conclusions based on recurring patterns or repeated observations </a:t>
            </a:r>
          </a:p>
          <a:p>
            <a:r>
              <a:rPr lang="en-US" sz="2400" dirty="0" smtClean="0"/>
              <a:t>The more examples, instances, the stronger the argument</a:t>
            </a:r>
          </a:p>
          <a:p>
            <a:r>
              <a:rPr lang="en-US" sz="2400" dirty="0" smtClean="0"/>
              <a:t>The conclusion must be stated to reflect the evidence</a:t>
            </a:r>
          </a:p>
          <a:p>
            <a:r>
              <a:rPr lang="en-US" sz="2400" dirty="0" smtClean="0"/>
              <a:t>Avoid big “inductive” jumps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19227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Causal Reasoning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“form </a:t>
            </a:r>
            <a:r>
              <a:rPr lang="en-US" sz="2400" dirty="0"/>
              <a:t>of inductive reasoning that seeks to make </a:t>
            </a:r>
            <a:r>
              <a:rPr lang="en-US" sz="2400" dirty="0" smtClean="0"/>
              <a:t>cause-effect connections”</a:t>
            </a:r>
          </a:p>
          <a:p>
            <a:r>
              <a:rPr lang="en-US" sz="2400" dirty="0" smtClean="0"/>
              <a:t>Causes must be</a:t>
            </a:r>
          </a:p>
          <a:p>
            <a:pPr lvl="1"/>
            <a:r>
              <a:rPr lang="en-US" sz="2000" dirty="0" smtClean="0"/>
              <a:t>Direct enough</a:t>
            </a:r>
          </a:p>
          <a:p>
            <a:pPr lvl="1"/>
            <a:r>
              <a:rPr lang="en-US" sz="2000" dirty="0" smtClean="0"/>
              <a:t>Strong enough</a:t>
            </a:r>
          </a:p>
          <a:p>
            <a:pPr lvl="1"/>
            <a:r>
              <a:rPr lang="en-US" sz="2000" dirty="0" smtClean="0"/>
              <a:t>Also, past examples strengthen it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320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 Reasoning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Two or more things happening at the same time</a:t>
            </a:r>
          </a:p>
          <a:p>
            <a:r>
              <a:rPr lang="en-US" sz="2400" dirty="0" smtClean="0"/>
              <a:t>They signal each other, but neither are causes</a:t>
            </a:r>
          </a:p>
          <a:p>
            <a:r>
              <a:rPr lang="en-US" sz="2400" dirty="0" smtClean="0"/>
              <a:t>Distinguish between correlation (sign reasoning) and causation (causal reasoning)</a:t>
            </a:r>
          </a:p>
          <a:p>
            <a:pPr lvl="1"/>
            <a:r>
              <a:rPr lang="en-US" sz="2000" dirty="0" smtClean="0">
                <a:hlinkClick r:id="rId2"/>
              </a:rPr>
              <a:t>Ted Talk</a:t>
            </a:r>
            <a:endParaRPr lang="en-US" sz="2000" dirty="0" smtClean="0"/>
          </a:p>
          <a:p>
            <a:pPr lvl="1"/>
            <a:r>
              <a:rPr lang="en-US" sz="2000" dirty="0" smtClean="0"/>
              <a:t>Correlation is common in social science </a:t>
            </a:r>
            <a:r>
              <a:rPr lang="en-US" sz="2000" dirty="0" smtClean="0"/>
              <a:t>research</a:t>
            </a:r>
          </a:p>
          <a:p>
            <a:pPr lvl="1"/>
            <a:r>
              <a:rPr lang="en-US" sz="2000" dirty="0" smtClean="0"/>
              <a:t>Causation very difficult to prove in social sciences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77647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Analogical Reasons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6272" y="2313542"/>
            <a:ext cx="8098628" cy="4122628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Analogies can be </a:t>
            </a:r>
          </a:p>
          <a:p>
            <a:pPr lvl="1"/>
            <a:r>
              <a:rPr lang="en-US" sz="2200" dirty="0"/>
              <a:t>Figurative – two things compared are essentially unalike</a:t>
            </a:r>
          </a:p>
          <a:p>
            <a:pPr lvl="1"/>
            <a:r>
              <a:rPr lang="en-US" sz="2200" dirty="0"/>
              <a:t>Literal – two things compared are essentially alike</a:t>
            </a:r>
          </a:p>
          <a:p>
            <a:r>
              <a:rPr lang="en-US" sz="2400" dirty="0" smtClean="0"/>
              <a:t>Analogical reasoning uses literal</a:t>
            </a:r>
          </a:p>
          <a:p>
            <a:r>
              <a:rPr lang="en-US" sz="2400" dirty="0" smtClean="0"/>
              <a:t>The more the two things compared are alike (points of similarity), the better</a:t>
            </a:r>
          </a:p>
          <a:p>
            <a:r>
              <a:rPr lang="en-US" sz="2400" dirty="0" smtClean="0"/>
              <a:t>Not necessarily strongest form of reasoning, but common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071533"/>
      </p:ext>
    </p:extLst>
  </p:cSld>
  <p:clrMapOvr>
    <a:masterClrMapping/>
  </p:clrMapOvr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112</TotalTime>
  <Words>826</Words>
  <Application>Microsoft Macintosh PowerPoint</Application>
  <PresentationFormat>On-screen Show (4:3)</PresentationFormat>
  <Paragraphs>127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Perception</vt:lpstr>
      <vt:lpstr>Chapter 14</vt:lpstr>
      <vt:lpstr>Overview</vt:lpstr>
      <vt:lpstr>What is Correct Reasoning?</vt:lpstr>
      <vt:lpstr>Inductive Reasoning</vt:lpstr>
      <vt:lpstr>Four Types of Induction</vt:lpstr>
      <vt:lpstr>Generalization</vt:lpstr>
      <vt:lpstr>Causal Reasoning</vt:lpstr>
      <vt:lpstr>Sign Reasoning</vt:lpstr>
      <vt:lpstr>Analogical Reasons </vt:lpstr>
      <vt:lpstr>Deductive Reasoning</vt:lpstr>
      <vt:lpstr>Deductive Reasoning</vt:lpstr>
      <vt:lpstr>Deductive Reasoning</vt:lpstr>
      <vt:lpstr>Problems in Deductive Reasoning</vt:lpstr>
      <vt:lpstr>Logical Fallacies</vt:lpstr>
      <vt:lpstr>Generalization fallacies</vt:lpstr>
      <vt:lpstr>Causal fallacies</vt:lpstr>
      <vt:lpstr>Other Fallacies</vt:lpstr>
      <vt:lpstr>Other Fallacies</vt:lpstr>
      <vt:lpstr>Other Fallacies</vt:lpstr>
      <vt:lpstr>Other Fallacies</vt:lpstr>
      <vt:lpstr>Ones considered “propaganda techniques”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14</dc:title>
  <dc:creator>Barbara Tucker</dc:creator>
  <cp:lastModifiedBy>Barbara Tucker</cp:lastModifiedBy>
  <cp:revision>13</cp:revision>
  <dcterms:created xsi:type="dcterms:W3CDTF">2018-05-30T20:01:45Z</dcterms:created>
  <dcterms:modified xsi:type="dcterms:W3CDTF">2019-07-03T18:03:02Z</dcterms:modified>
</cp:coreProperties>
</file>