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7/3/19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i="1" dirty="0"/>
              <a:t>Exploring Public </a:t>
            </a:r>
            <a:r>
              <a:rPr lang="en-US" sz="2400" i="1" dirty="0" smtClean="0"/>
              <a:t>Speaking, 4</a:t>
            </a:r>
            <a:r>
              <a:rPr lang="en-US" sz="2400" i="1" baseline="30000" dirty="0" smtClean="0"/>
              <a:t>th</a:t>
            </a:r>
            <a:r>
              <a:rPr lang="en-US" sz="2400" i="1" dirty="0" smtClean="0"/>
              <a:t> edition</a:t>
            </a:r>
            <a:endParaRPr lang="en-US" sz="2400" i="1" dirty="0"/>
          </a:p>
          <a:p>
            <a:r>
              <a:rPr lang="en-US" sz="2400" dirty="0"/>
              <a:t>Open Resource Textbook for Basic Public Speaking Course</a:t>
            </a:r>
          </a:p>
          <a:p>
            <a:r>
              <a:rPr lang="en-US" sz="2400" dirty="0"/>
              <a:t>Authors:  Faculty of Dalton State College, Dalton, Georgia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63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Don’ts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Introductions</a:t>
            </a:r>
          </a:p>
          <a:p>
            <a:pPr lvl="1"/>
            <a:r>
              <a:rPr lang="en-US" sz="2000" dirty="0" smtClean="0"/>
              <a:t>Rambling, trying to get comfortable, wasting time</a:t>
            </a:r>
          </a:p>
          <a:p>
            <a:pPr lvl="1"/>
            <a:r>
              <a:rPr lang="en-US" sz="2000" dirty="0" smtClean="0"/>
              <a:t>Beginning to talk while still approaching the lectern/platform</a:t>
            </a:r>
          </a:p>
          <a:p>
            <a:pPr lvl="1"/>
            <a:r>
              <a:rPr lang="en-US" sz="2000" dirty="0" smtClean="0"/>
              <a:t>Starting with Specific Purpose Statement</a:t>
            </a:r>
          </a:p>
          <a:p>
            <a:pPr lvl="1"/>
            <a:r>
              <a:rPr lang="en-US" sz="2000" dirty="0" smtClean="0"/>
              <a:t>Talking too fast (let audience get used to your voice)</a:t>
            </a:r>
          </a:p>
          <a:p>
            <a:pPr lvl="1"/>
            <a:r>
              <a:rPr lang="en-US" sz="2000" dirty="0" smtClean="0"/>
              <a:t>Reading your introduction (eye contact vital at beginning)</a:t>
            </a:r>
          </a:p>
          <a:p>
            <a:pPr lvl="1"/>
            <a:r>
              <a:rPr lang="en-US" sz="2000" dirty="0" smtClean="0"/>
              <a:t>Being “pedantic” or “</a:t>
            </a:r>
            <a:r>
              <a:rPr lang="en-US" sz="2000" dirty="0" smtClean="0"/>
              <a:t>lecturey</a:t>
            </a:r>
            <a:r>
              <a:rPr lang="en-US" sz="2000" dirty="0" smtClean="0"/>
              <a:t>”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58390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Don’ts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Conclusions</a:t>
            </a:r>
          </a:p>
          <a:p>
            <a:pPr lvl="1"/>
            <a:r>
              <a:rPr lang="en-US" sz="2000" dirty="0" smtClean="0"/>
              <a:t>Signaling end more than once</a:t>
            </a:r>
          </a:p>
          <a:p>
            <a:pPr lvl="1"/>
            <a:r>
              <a:rPr lang="en-US" sz="2000" dirty="0" smtClean="0"/>
              <a:t>Bringing up new material</a:t>
            </a:r>
          </a:p>
          <a:p>
            <a:pPr lvl="1"/>
            <a:r>
              <a:rPr lang="en-US" sz="2000" dirty="0" smtClean="0"/>
              <a:t>Rambling</a:t>
            </a:r>
          </a:p>
          <a:p>
            <a:pPr lvl="1"/>
            <a:r>
              <a:rPr lang="en-US" sz="2000" dirty="0" smtClean="0"/>
              <a:t>Talking as you leave the platform (and making faces!)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16009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General Guidelines for Introductions and Conclusions</a:t>
            </a:r>
          </a:p>
          <a:p>
            <a:r>
              <a:rPr lang="en-US" sz="2400" dirty="0" smtClean="0"/>
              <a:t>Structuring the Introduction</a:t>
            </a:r>
          </a:p>
          <a:p>
            <a:r>
              <a:rPr lang="en-US" sz="2400" dirty="0" smtClean="0"/>
              <a:t>Structuring the Conclusion</a:t>
            </a:r>
          </a:p>
        </p:txBody>
      </p:sp>
    </p:spTree>
    <p:extLst>
      <p:ext uri="{BB962C8B-B14F-4D97-AF65-F5344CB8AC3E}">
        <p14:creationId xmlns:p14="http://schemas.microsoft.com/office/powerpoint/2010/main" val="4017615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Introductions and conclusions have several purposes and parts</a:t>
            </a:r>
          </a:p>
          <a:p>
            <a:r>
              <a:rPr lang="en-US" sz="2400" dirty="0" smtClean="0"/>
              <a:t>Length</a:t>
            </a:r>
          </a:p>
          <a:p>
            <a:pPr lvl="1"/>
            <a:r>
              <a:rPr lang="en-US" sz="2000" dirty="0" smtClean="0"/>
              <a:t>10-15% of the speech time for introduction</a:t>
            </a:r>
          </a:p>
          <a:p>
            <a:pPr lvl="1"/>
            <a:r>
              <a:rPr lang="en-US" sz="2000" dirty="0" smtClean="0"/>
              <a:t>So, 30-45 seconds of a 5-minute speech.  </a:t>
            </a:r>
          </a:p>
          <a:p>
            <a:pPr lvl="1"/>
            <a:r>
              <a:rPr lang="en-US" sz="2000" dirty="0" smtClean="0"/>
              <a:t>5-10% of speech time for conclusion</a:t>
            </a:r>
          </a:p>
          <a:p>
            <a:pPr lvl="1"/>
            <a:r>
              <a:rPr lang="en-US" sz="2000" dirty="0" smtClean="0"/>
              <a:t>So, about 30 seconds in a 5-minute speech (maximum)</a:t>
            </a:r>
          </a:p>
          <a:p>
            <a:pPr lvl="1"/>
            <a:endParaRPr lang="en-US" dirty="0"/>
          </a:p>
          <a:p>
            <a:pPr marL="349250" lvl="1" indent="0">
              <a:buNone/>
            </a:pP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13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Structuring/Composing the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Best to compose the introduction after </a:t>
            </a:r>
            <a:r>
              <a:rPr lang="en-US" sz="2400" dirty="0" smtClean="0"/>
              <a:t>having </a:t>
            </a:r>
            <a:r>
              <a:rPr lang="en-US" sz="2400" dirty="0" smtClean="0"/>
              <a:t>a strong sense of the body of speech</a:t>
            </a:r>
          </a:p>
          <a:p>
            <a:r>
              <a:rPr lang="en-US" sz="2400" dirty="0" smtClean="0"/>
              <a:t>Five elements</a:t>
            </a:r>
          </a:p>
          <a:p>
            <a:pPr lvl="1"/>
            <a:r>
              <a:rPr lang="en-US" sz="2000" dirty="0" smtClean="0"/>
              <a:t>Get audience’s attention</a:t>
            </a:r>
          </a:p>
          <a:p>
            <a:pPr lvl="1"/>
            <a:r>
              <a:rPr lang="en-US" sz="2000" dirty="0" smtClean="0"/>
              <a:t>Establish or enhance your credibility</a:t>
            </a:r>
          </a:p>
          <a:p>
            <a:pPr lvl="1"/>
            <a:r>
              <a:rPr lang="en-US" sz="2000" dirty="0" smtClean="0"/>
              <a:t>Establish Rapport with Audience</a:t>
            </a:r>
          </a:p>
          <a:p>
            <a:pPr lvl="1"/>
            <a:r>
              <a:rPr lang="en-US" sz="2000" dirty="0" smtClean="0"/>
              <a:t>Preview Your Topic/Purpose/Central Idea</a:t>
            </a:r>
          </a:p>
          <a:p>
            <a:pPr lvl="1"/>
            <a:r>
              <a:rPr lang="en-US" sz="2000" dirty="0" smtClean="0"/>
              <a:t>Preview Your Main Points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730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Audience 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Anecdotes and Narratives </a:t>
            </a:r>
          </a:p>
          <a:p>
            <a:pPr lvl="1"/>
            <a:r>
              <a:rPr lang="en-US" sz="2000" dirty="0" smtClean="0"/>
              <a:t>Should be short or summarized</a:t>
            </a:r>
          </a:p>
          <a:p>
            <a:pPr lvl="1"/>
            <a:r>
              <a:rPr lang="en-US" sz="2000" dirty="0" smtClean="0"/>
              <a:t>Can be personal (and truthful) historical, current, or from literary sources (parables)</a:t>
            </a:r>
          </a:p>
          <a:p>
            <a:pPr lvl="1"/>
            <a:r>
              <a:rPr lang="en-US" sz="2000" dirty="0" smtClean="0"/>
              <a:t>Relevance very important</a:t>
            </a:r>
          </a:p>
          <a:p>
            <a:pPr lvl="1"/>
            <a:r>
              <a:rPr lang="en-US" sz="2000" dirty="0" smtClean="0"/>
              <a:t>Be sure that you are in control of emotion</a:t>
            </a:r>
          </a:p>
        </p:txBody>
      </p:sp>
    </p:spTree>
    <p:extLst>
      <p:ext uri="{BB962C8B-B14F-4D97-AF65-F5344CB8AC3E}">
        <p14:creationId xmlns:p14="http://schemas.microsoft.com/office/powerpoint/2010/main" val="3413211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Getting Audience Attention-Methods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272" y="2261358"/>
            <a:ext cx="8098628" cy="4209602"/>
          </a:xfrm>
        </p:spPr>
        <p:txBody>
          <a:bodyPr>
            <a:noAutofit/>
          </a:bodyPr>
          <a:lstStyle/>
          <a:p>
            <a:r>
              <a:rPr lang="en-US" sz="2400" dirty="0" smtClean="0"/>
              <a:t>Rhetorical question</a:t>
            </a:r>
          </a:p>
          <a:p>
            <a:r>
              <a:rPr lang="en-US" sz="2400" dirty="0" smtClean="0"/>
              <a:t>Startling </a:t>
            </a:r>
            <a:r>
              <a:rPr lang="en-US" sz="2400" dirty="0"/>
              <a:t>Statistics/Facts</a:t>
            </a:r>
          </a:p>
          <a:p>
            <a:r>
              <a:rPr lang="en-US" sz="2400" dirty="0" smtClean="0"/>
              <a:t>Immediate reference to subject/purpose</a:t>
            </a:r>
          </a:p>
          <a:p>
            <a:r>
              <a:rPr lang="en-US" sz="2400" dirty="0" smtClean="0"/>
              <a:t>Reference to audience/appeal to self interest</a:t>
            </a:r>
          </a:p>
          <a:p>
            <a:r>
              <a:rPr lang="en-US" sz="2400" dirty="0" smtClean="0"/>
              <a:t>Reference to current or historical events</a:t>
            </a:r>
          </a:p>
          <a:p>
            <a:r>
              <a:rPr lang="en-US" sz="2400" dirty="0" smtClean="0"/>
              <a:t>Humor</a:t>
            </a:r>
          </a:p>
          <a:p>
            <a:r>
              <a:rPr lang="en-US" sz="2400" dirty="0" smtClean="0"/>
              <a:t>Quotations</a:t>
            </a:r>
          </a:p>
        </p:txBody>
      </p:sp>
    </p:spTree>
    <p:extLst>
      <p:ext uri="{BB962C8B-B14F-4D97-AF65-F5344CB8AC3E}">
        <p14:creationId xmlns:p14="http://schemas.microsoft.com/office/powerpoint/2010/main" val="3663241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all these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Seek for relevance to topic</a:t>
            </a:r>
          </a:p>
          <a:p>
            <a:r>
              <a:rPr lang="en-US" sz="2400" dirty="0" smtClean="0"/>
              <a:t>Seek for familiarity and interest for audience</a:t>
            </a:r>
          </a:p>
          <a:p>
            <a:r>
              <a:rPr lang="en-US" sz="2400" dirty="0" smtClean="0"/>
              <a:t>Make sure technique is not offensive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58083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Structuring the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Element 1:  Signal the End</a:t>
            </a:r>
          </a:p>
          <a:p>
            <a:r>
              <a:rPr lang="en-US" sz="2400" dirty="0" smtClean="0"/>
              <a:t>Element 2:  Restate Main Points (always summarize)</a:t>
            </a:r>
          </a:p>
          <a:p>
            <a:r>
              <a:rPr lang="en-US" sz="2400" dirty="0" smtClean="0"/>
              <a:t>Element 3:  Provide clincher (something memorable to leave audience with)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037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Techniques for concluding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650" y="2222636"/>
            <a:ext cx="7994250" cy="4043694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smtClean="0"/>
              <a:t>A challenge</a:t>
            </a:r>
          </a:p>
          <a:p>
            <a:r>
              <a:rPr lang="en-US" sz="2200" dirty="0" smtClean="0"/>
              <a:t>A quotation of relevance</a:t>
            </a:r>
          </a:p>
          <a:p>
            <a:r>
              <a:rPr lang="en-US" sz="2200" dirty="0" smtClean="0"/>
              <a:t>Visualizing the future</a:t>
            </a:r>
          </a:p>
          <a:p>
            <a:r>
              <a:rPr lang="en-US" sz="2200" dirty="0" smtClean="0"/>
              <a:t>By Inspiration (poem, heroic figure)</a:t>
            </a:r>
          </a:p>
          <a:p>
            <a:r>
              <a:rPr lang="en-US" sz="2200" dirty="0" smtClean="0"/>
              <a:t>Question</a:t>
            </a:r>
          </a:p>
          <a:p>
            <a:r>
              <a:rPr lang="en-US" sz="2200" dirty="0" smtClean="0"/>
              <a:t>Refer Back to Introductory Method</a:t>
            </a:r>
          </a:p>
          <a:p>
            <a:r>
              <a:rPr lang="en-US" sz="2200" dirty="0" smtClean="0"/>
              <a:t>Anecdote or Personal Story (best for persuasion)</a:t>
            </a:r>
          </a:p>
          <a:p>
            <a:r>
              <a:rPr lang="en-US" sz="2200" dirty="0" smtClean="0"/>
              <a:t>Reference to Audience or Audience Self-Interest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793764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79</TotalTime>
  <Words>397</Words>
  <Application>Microsoft Macintosh PowerPoint</Application>
  <PresentationFormat>On-screen Show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Perception</vt:lpstr>
      <vt:lpstr>Chapter 8</vt:lpstr>
      <vt:lpstr>Overview</vt:lpstr>
      <vt:lpstr>General Guidelines</vt:lpstr>
      <vt:lpstr>Structuring/Composing the Introduction</vt:lpstr>
      <vt:lpstr>Getting Audience Attention</vt:lpstr>
      <vt:lpstr>Getting Audience Attention-Methods</vt:lpstr>
      <vt:lpstr>In all these techniques</vt:lpstr>
      <vt:lpstr>Structuring the Conclusion</vt:lpstr>
      <vt:lpstr>Techniques for concluding </vt:lpstr>
      <vt:lpstr>Important Don’ts</vt:lpstr>
      <vt:lpstr>Important Don’ts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Barbara Tucker</dc:creator>
  <cp:lastModifiedBy>Barbara Tucker</cp:lastModifiedBy>
  <cp:revision>9</cp:revision>
  <dcterms:created xsi:type="dcterms:W3CDTF">2018-05-30T19:50:02Z</dcterms:created>
  <dcterms:modified xsi:type="dcterms:W3CDTF">2019-07-03T15:44:03Z</dcterms:modified>
</cp:coreProperties>
</file>