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121BF2A-F135-4D42-AEEC-FA44CCB13223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A97DEE0-101C-0448-82A0-E98B23E9B6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69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r>
              <a:rPr lang="en-US" sz="2400" dirty="0"/>
              <a:t>Largely misunderstood and terminology </a:t>
            </a:r>
            <a:r>
              <a:rPr lang="en-US" sz="2400" dirty="0" smtClean="0"/>
              <a:t>confused</a:t>
            </a:r>
            <a:endParaRPr lang="en-US" sz="2400" dirty="0" smtClean="0"/>
          </a:p>
          <a:p>
            <a:r>
              <a:rPr lang="en-US" sz="2400" dirty="0" smtClean="0"/>
              <a:t>Definition includes</a:t>
            </a:r>
          </a:p>
          <a:p>
            <a:pPr lvl="1"/>
            <a:r>
              <a:rPr lang="en-US" sz="2200" dirty="0" smtClean="0"/>
              <a:t> </a:t>
            </a:r>
            <a:r>
              <a:rPr lang="en-US" sz="2000" dirty="0"/>
              <a:t>numerical </a:t>
            </a:r>
            <a:r>
              <a:rPr lang="en-US" sz="2000" dirty="0" smtClean="0"/>
              <a:t>facts</a:t>
            </a:r>
          </a:p>
          <a:p>
            <a:pPr lvl="1"/>
            <a:r>
              <a:rPr lang="en-US" sz="2000" dirty="0" smtClean="0"/>
              <a:t> descriptive statistics </a:t>
            </a:r>
            <a:r>
              <a:rPr lang="en-US" sz="2000" dirty="0"/>
              <a:t>(such as ratios and percentages)</a:t>
            </a:r>
            <a:r>
              <a:rPr lang="en-US" sz="2000" dirty="0" smtClean="0"/>
              <a:t>,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more in-depth process of analyzing, comparing, and interpreting numerical data to understand its relationship to other numerical </a:t>
            </a:r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685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Mean (numeric average)</a:t>
            </a:r>
          </a:p>
          <a:p>
            <a:r>
              <a:rPr lang="en-US" sz="2400" dirty="0" smtClean="0"/>
              <a:t>Standard deviation (average difference of figures from the mean)</a:t>
            </a:r>
          </a:p>
          <a:p>
            <a:r>
              <a:rPr lang="en-US" sz="2400" dirty="0" smtClean="0"/>
              <a:t>Median – in the middle of a distribution highest to lowest</a:t>
            </a:r>
          </a:p>
          <a:p>
            <a:r>
              <a:rPr lang="en-US" sz="2400" dirty="0" smtClean="0"/>
              <a:t>Mode – most frequently appearing figure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7490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Statistics:  Handle, but with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Use statistics as support, not main point</a:t>
            </a:r>
          </a:p>
          <a:p>
            <a:r>
              <a:rPr lang="en-US" sz="2400" dirty="0" smtClean="0"/>
              <a:t>Provide source</a:t>
            </a:r>
          </a:p>
          <a:p>
            <a:r>
              <a:rPr lang="en-US" sz="2400" dirty="0" smtClean="0"/>
              <a:t>Use reliable, verifiable sources of statistical information</a:t>
            </a:r>
          </a:p>
          <a:p>
            <a:r>
              <a:rPr lang="en-US" sz="2400" dirty="0" smtClean="0"/>
              <a:t>Do not overuse.</a:t>
            </a:r>
          </a:p>
          <a:p>
            <a:r>
              <a:rPr lang="en-US" sz="2400" dirty="0" smtClean="0"/>
              <a:t>Use graphs to display key </a:t>
            </a:r>
            <a:r>
              <a:rPr lang="en-US" sz="2400" dirty="0" smtClean="0"/>
              <a:t>statistics</a:t>
            </a:r>
          </a:p>
          <a:p>
            <a:r>
              <a:rPr lang="en-US" sz="2400" dirty="0"/>
              <a:t>Explain your statistics when needed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8406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Statistics:  Handle, but with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047" y="2595562"/>
            <a:ext cx="7976853" cy="3670767"/>
          </a:xfrm>
        </p:spPr>
        <p:txBody>
          <a:bodyPr>
            <a:noAutofit/>
          </a:bodyPr>
          <a:lstStyle/>
          <a:p>
            <a:r>
              <a:rPr lang="en-US" sz="2400" dirty="0" smtClean="0"/>
              <a:t>If </a:t>
            </a:r>
            <a:r>
              <a:rPr lang="en-US" sz="2400" dirty="0" smtClean="0"/>
              <a:t>you do your own survey, explain your process</a:t>
            </a:r>
          </a:p>
          <a:p>
            <a:r>
              <a:rPr lang="en-US" sz="2400" dirty="0" smtClean="0"/>
              <a:t>Be ethical; rounding is generally all right and more listenable</a:t>
            </a:r>
          </a:p>
          <a:p>
            <a:r>
              <a:rPr lang="en-US" sz="2400" dirty="0" smtClean="0"/>
              <a:t>Do not misinterpret (or misspeak, such as billions </a:t>
            </a:r>
            <a:r>
              <a:rPr lang="en-US" sz="2400" dirty="0" smtClean="0"/>
              <a:t>for millions)</a:t>
            </a:r>
            <a:endParaRPr lang="en-US" sz="2400" dirty="0" smtClean="0"/>
          </a:p>
          <a:p>
            <a:r>
              <a:rPr lang="en-US" sz="2400" dirty="0" smtClean="0"/>
              <a:t>Compare to physical entities</a:t>
            </a:r>
          </a:p>
          <a:p>
            <a:r>
              <a:rPr lang="en-US" sz="2400" dirty="0" smtClean="0"/>
              <a:t>Slow </a:t>
            </a:r>
            <a:r>
              <a:rPr lang="en-US" sz="2400" dirty="0" smtClean="0"/>
              <a:t>down when explaining them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4149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Testimony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Expert</a:t>
            </a:r>
          </a:p>
          <a:p>
            <a:pPr lvl="1"/>
            <a:r>
              <a:rPr lang="en-US" sz="2000" dirty="0"/>
              <a:t>Must be in field of expertise</a:t>
            </a:r>
          </a:p>
          <a:p>
            <a:pPr lvl="1"/>
            <a:r>
              <a:rPr lang="en-US" sz="2000" dirty="0"/>
              <a:t>Provide some credentials, make clear</a:t>
            </a:r>
          </a:p>
          <a:p>
            <a:pPr lvl="1"/>
            <a:r>
              <a:rPr lang="en-US" sz="2000" dirty="0"/>
              <a:t>Make it clear you are quoting someone</a:t>
            </a:r>
          </a:p>
          <a:p>
            <a:r>
              <a:rPr lang="en-US" sz="2400" dirty="0" smtClean="0"/>
              <a:t>Peer – good for drama and connection; not really for probative purposes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081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Perception, Attention, and Supporting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Perception: how we organize and interpret the patterns of stimuli around them</a:t>
            </a:r>
          </a:p>
          <a:p>
            <a:r>
              <a:rPr lang="en-US" sz="2400" dirty="0" smtClean="0"/>
              <a:t>Attention – focus on one stimulus while ignoring other stimuli</a:t>
            </a:r>
          </a:p>
          <a:p>
            <a:pPr lvl="1"/>
            <a:r>
              <a:rPr lang="en-US" sz="2000" dirty="0" smtClean="0"/>
              <a:t>Allocation of limited resources</a:t>
            </a:r>
          </a:p>
          <a:p>
            <a:pPr lvl="1"/>
            <a:r>
              <a:rPr lang="en-US" sz="2000" dirty="0" smtClean="0"/>
              <a:t>Multitasking myth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80288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is diagram shows two channels or chutes converging into one chute or pipeline.  Each one has a ball coming down, but the entrance to the main pipeline is only big enough for one ball at a time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47" y="678408"/>
            <a:ext cx="5166740" cy="49228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731239" y="5949108"/>
            <a:ext cx="3427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Attention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309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pay attention?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Choice</a:t>
            </a:r>
          </a:p>
          <a:p>
            <a:r>
              <a:rPr lang="en-US" sz="2400" dirty="0" smtClean="0"/>
              <a:t>Expectations</a:t>
            </a:r>
          </a:p>
          <a:p>
            <a:r>
              <a:rPr lang="en-US" sz="2400" dirty="0" smtClean="0"/>
              <a:t>Need states</a:t>
            </a:r>
          </a:p>
          <a:p>
            <a:r>
              <a:rPr lang="en-US" sz="2400" dirty="0" smtClean="0"/>
              <a:t>Past training and experiences (set)</a:t>
            </a:r>
          </a:p>
          <a:p>
            <a:r>
              <a:rPr lang="en-US" sz="2400" dirty="0" smtClean="0"/>
              <a:t>Qualities of the stimuli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9132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Qualities (factors) of attention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Movement/activity</a:t>
            </a:r>
          </a:p>
          <a:p>
            <a:r>
              <a:rPr lang="en-US" sz="2400" dirty="0" smtClean="0"/>
              <a:t>Conflict</a:t>
            </a:r>
          </a:p>
          <a:p>
            <a:r>
              <a:rPr lang="en-US" sz="2400" dirty="0" smtClean="0"/>
              <a:t>Novelty</a:t>
            </a:r>
          </a:p>
          <a:p>
            <a:r>
              <a:rPr lang="en-US" sz="2400" dirty="0" smtClean="0"/>
              <a:t>Humor</a:t>
            </a:r>
          </a:p>
          <a:p>
            <a:r>
              <a:rPr lang="en-US" sz="2400" dirty="0" smtClean="0"/>
              <a:t>Familiarity</a:t>
            </a:r>
          </a:p>
          <a:p>
            <a:r>
              <a:rPr lang="en-US" sz="2400" dirty="0" smtClean="0"/>
              <a:t>contrast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Repetition</a:t>
            </a:r>
          </a:p>
          <a:p>
            <a:r>
              <a:rPr lang="en-US" sz="2400" dirty="0" smtClean="0"/>
              <a:t>Suspense</a:t>
            </a:r>
          </a:p>
          <a:p>
            <a:r>
              <a:rPr lang="en-US" sz="2400" dirty="0" smtClean="0"/>
              <a:t>Proximity</a:t>
            </a:r>
          </a:p>
          <a:p>
            <a:r>
              <a:rPr lang="en-US" sz="2400" dirty="0" smtClean="0"/>
              <a:t>Need-orientation</a:t>
            </a:r>
          </a:p>
          <a:p>
            <a:r>
              <a:rPr lang="en-US" sz="2400" dirty="0" smtClean="0"/>
              <a:t>Intensity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oncreteness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680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Supporting materials answer the who, what, where, when, how, why questions</a:t>
            </a:r>
          </a:p>
          <a:p>
            <a:r>
              <a:rPr lang="en-US" sz="2400" dirty="0" smtClean="0"/>
              <a:t>Variety of supporting material, not just dependence on one, is the goal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1343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necessity and value of supporting materials</a:t>
            </a:r>
          </a:p>
          <a:p>
            <a:r>
              <a:rPr lang="en-US" sz="2400" dirty="0" smtClean="0"/>
              <a:t>Types of supporting material</a:t>
            </a:r>
          </a:p>
          <a:p>
            <a:r>
              <a:rPr lang="en-US" sz="2400" dirty="0" smtClean="0"/>
              <a:t>Perception, attention, and supporting materials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6301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Necessity and Value of Supporting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Supporting materials answer our questions and desire for specifics</a:t>
            </a:r>
          </a:p>
          <a:p>
            <a:r>
              <a:rPr lang="en-US" sz="2400" dirty="0" smtClean="0"/>
              <a:t>They draw the difference between general and specific</a:t>
            </a:r>
          </a:p>
          <a:p>
            <a:r>
              <a:rPr lang="en-US" sz="2400" dirty="0" smtClean="0"/>
              <a:t>Supporting Materials have two functions</a:t>
            </a:r>
          </a:p>
          <a:p>
            <a:pPr lvl="1"/>
            <a:r>
              <a:rPr lang="en-US" sz="2000" dirty="0" smtClean="0"/>
              <a:t>Clarify, explain, illustrate, give examples --inform</a:t>
            </a:r>
          </a:p>
          <a:p>
            <a:pPr lvl="1"/>
            <a:r>
              <a:rPr lang="en-US" sz="2000" dirty="0" smtClean="0"/>
              <a:t>Prove, back up arguments -- persuade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48736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is diagram is designed to picture how supporting materials hold up a bridge, like pillars in the water.  The five pillars of statistics, expert testimony, examples, narratives, and scientific and historical fact hold up the bridge, allowing the car to travel over it.  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75" y="1739505"/>
            <a:ext cx="8019756" cy="323548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930537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Supporting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306194"/>
            <a:ext cx="7610476" cy="3960136"/>
          </a:xfrm>
        </p:spPr>
        <p:txBody>
          <a:bodyPr numCol="2">
            <a:normAutofit/>
          </a:bodyPr>
          <a:lstStyle/>
          <a:p>
            <a:r>
              <a:rPr lang="en-US" sz="2400" dirty="0" smtClean="0"/>
              <a:t>Examples</a:t>
            </a:r>
          </a:p>
          <a:p>
            <a:r>
              <a:rPr lang="en-US" sz="2400" dirty="0" smtClean="0"/>
              <a:t>Narratives</a:t>
            </a:r>
          </a:p>
          <a:p>
            <a:r>
              <a:rPr lang="en-US" sz="2400" dirty="0" smtClean="0"/>
              <a:t>Definitions</a:t>
            </a:r>
          </a:p>
          <a:p>
            <a:r>
              <a:rPr lang="en-US" sz="2400" dirty="0" smtClean="0"/>
              <a:t>Descriptions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Historic </a:t>
            </a:r>
            <a:r>
              <a:rPr lang="en-US" sz="2400" dirty="0" smtClean="0"/>
              <a:t>and Scientific Fact</a:t>
            </a:r>
          </a:p>
          <a:p>
            <a:r>
              <a:rPr lang="en-US" sz="2400" dirty="0" smtClean="0"/>
              <a:t>Statistics</a:t>
            </a:r>
          </a:p>
          <a:p>
            <a:r>
              <a:rPr lang="en-US" sz="2400" dirty="0" smtClean="0"/>
              <a:t>Testimony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193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and narratives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Examples give a reference point</a:t>
            </a:r>
          </a:p>
          <a:p>
            <a:r>
              <a:rPr lang="en-US" sz="2400" dirty="0" smtClean="0"/>
              <a:t>Narratives – power of story</a:t>
            </a:r>
          </a:p>
          <a:p>
            <a:pPr lvl="1"/>
            <a:r>
              <a:rPr lang="en-US" sz="2000" dirty="0" smtClean="0"/>
              <a:t>Anecdotes</a:t>
            </a:r>
          </a:p>
          <a:p>
            <a:pPr lvl="1"/>
            <a:r>
              <a:rPr lang="en-US" sz="2000" dirty="0" smtClean="0"/>
              <a:t>Historical</a:t>
            </a:r>
          </a:p>
          <a:p>
            <a:pPr lvl="1"/>
            <a:r>
              <a:rPr lang="en-US" sz="2000" dirty="0" smtClean="0"/>
              <a:t>Hypothetical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66497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650" y="2595562"/>
            <a:ext cx="7994250" cy="3670767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Define means to set limits or boundaries</a:t>
            </a:r>
          </a:p>
          <a:p>
            <a:r>
              <a:rPr lang="en-US" sz="2400" dirty="0" smtClean="0"/>
              <a:t>Define specialized terms or acronyms (jargon)</a:t>
            </a:r>
          </a:p>
          <a:p>
            <a:r>
              <a:rPr lang="en-US" sz="2400" dirty="0" smtClean="0"/>
              <a:t>Use stipulated definitions (a word will be used a particular way)  </a:t>
            </a:r>
          </a:p>
          <a:p>
            <a:r>
              <a:rPr lang="en-US" sz="2400" dirty="0" smtClean="0"/>
              <a:t>Define </a:t>
            </a:r>
            <a:r>
              <a:rPr lang="en-US" sz="2400" dirty="0" smtClean="0"/>
              <a:t>by</a:t>
            </a:r>
            <a:endParaRPr lang="en-US" sz="2400" dirty="0" smtClean="0"/>
          </a:p>
          <a:p>
            <a:pPr lvl="1"/>
            <a:r>
              <a:rPr lang="en-US" sz="2000" dirty="0" smtClean="0"/>
              <a:t>Classification and differentiation</a:t>
            </a:r>
          </a:p>
          <a:p>
            <a:pPr lvl="1"/>
            <a:r>
              <a:rPr lang="en-US" sz="2000" dirty="0" smtClean="0"/>
              <a:t>Examples (operational)</a:t>
            </a:r>
          </a:p>
          <a:p>
            <a:pPr lvl="1"/>
            <a:r>
              <a:rPr lang="en-US" sz="2000" dirty="0" smtClean="0"/>
              <a:t>Contrast/comparison/negation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60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sz="2400" dirty="0" smtClean="0"/>
              <a:t>Expand your vocabulary with specifics</a:t>
            </a:r>
          </a:p>
          <a:p>
            <a:r>
              <a:rPr lang="en-US" sz="2400" dirty="0" smtClean="0"/>
              <a:t>Imagery</a:t>
            </a:r>
          </a:p>
          <a:p>
            <a:pPr lvl="1"/>
            <a:r>
              <a:rPr lang="en-US" dirty="0" smtClean="0"/>
              <a:t>Visual</a:t>
            </a:r>
          </a:p>
          <a:p>
            <a:pPr lvl="1"/>
            <a:r>
              <a:rPr lang="en-US" dirty="0" smtClean="0"/>
              <a:t>Auditory</a:t>
            </a:r>
          </a:p>
          <a:p>
            <a:pPr lvl="1"/>
            <a:r>
              <a:rPr lang="en-US" dirty="0" smtClean="0"/>
              <a:t>Olfactory</a:t>
            </a:r>
          </a:p>
          <a:p>
            <a:pPr lvl="1"/>
            <a:r>
              <a:rPr lang="en-US" dirty="0" smtClean="0"/>
              <a:t>Gustatory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Tactile</a:t>
            </a:r>
            <a:endParaRPr lang="en-US" dirty="0"/>
          </a:p>
          <a:p>
            <a:pPr lvl="1"/>
            <a:r>
              <a:rPr lang="en-US" dirty="0" smtClean="0"/>
              <a:t>Kinesthetic</a:t>
            </a:r>
            <a:endParaRPr lang="en-US" dirty="0" smtClean="0"/>
          </a:p>
          <a:p>
            <a:pPr lvl="1"/>
            <a:r>
              <a:rPr lang="en-US" dirty="0" smtClean="0"/>
              <a:t>organic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168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Historical and scientific</a:t>
            </a:r>
          </a:p>
          <a:p>
            <a:r>
              <a:rPr lang="en-US" sz="2400" dirty="0" smtClean="0"/>
              <a:t>“An observation that has been repeatedly confirmed and for all practical purposes is accepted as true”</a:t>
            </a:r>
          </a:p>
          <a:p>
            <a:r>
              <a:rPr lang="en-US" sz="2400" dirty="0" smtClean="0"/>
              <a:t>Verify factual material with citations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724928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52</TotalTime>
  <Words>524</Words>
  <Application>Microsoft Macintosh PowerPoint</Application>
  <PresentationFormat>On-screen Show (4:3)</PresentationFormat>
  <Paragraphs>116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Perception</vt:lpstr>
      <vt:lpstr>Chapter 7</vt:lpstr>
      <vt:lpstr>Overview</vt:lpstr>
      <vt:lpstr>The Necessity and Value of Supporting Materials</vt:lpstr>
      <vt:lpstr>PowerPoint Presentation</vt:lpstr>
      <vt:lpstr>Types of Supporting Materials</vt:lpstr>
      <vt:lpstr>Examples and narratives</vt:lpstr>
      <vt:lpstr>Definitions</vt:lpstr>
      <vt:lpstr>Descriptions</vt:lpstr>
      <vt:lpstr>Fact</vt:lpstr>
      <vt:lpstr>Statistics</vt:lpstr>
      <vt:lpstr>Examples of Terminology</vt:lpstr>
      <vt:lpstr>Statistics:  Handle, but with care</vt:lpstr>
      <vt:lpstr>Statistics:  Handle, but with care</vt:lpstr>
      <vt:lpstr>Testimony</vt:lpstr>
      <vt:lpstr>Perception, Attention, and Supporting Materials</vt:lpstr>
      <vt:lpstr>PowerPoint Presentation</vt:lpstr>
      <vt:lpstr>Why do we pay attention?</vt:lpstr>
      <vt:lpstr>Qualities (factors) of attention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</dc:title>
  <dc:creator>Barbara Tucker</dc:creator>
  <cp:lastModifiedBy>Barbara Tucker</cp:lastModifiedBy>
  <cp:revision>7</cp:revision>
  <dcterms:created xsi:type="dcterms:W3CDTF">2018-05-25T22:47:15Z</dcterms:created>
  <dcterms:modified xsi:type="dcterms:W3CDTF">2019-07-01T03:12:35Z</dcterms:modified>
</cp:coreProperties>
</file>