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6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136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57319"/>
            <a:ext cx="8915400" cy="87782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034553"/>
            <a:ext cx="8001000" cy="3823447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519B5-9934-B649-98E4-43AD52FFBEA0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200B9-2348-A947-8C97-41A642BC2AA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487987" y="2048256"/>
            <a:ext cx="3427413" cy="4206240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2039112"/>
            <a:ext cx="457200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A9A519B5-9934-B649-98E4-43AD52FFBEA0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200B9-2348-A947-8C97-41A642BC2AA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519B5-9934-B649-98E4-43AD52FFBEA0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A9A519B5-9934-B649-98E4-43AD52FFBEA0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4928616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A9A519B5-9934-B649-98E4-43AD52FFBEA0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6601968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7543800" y="1129553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7543800" y="2629169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519B5-9934-B649-98E4-43AD52FFBEA0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200B9-2348-A947-8C97-41A642BC2AA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87553" y="1129554"/>
            <a:ext cx="914400" cy="5533278"/>
          </a:xfrm>
        </p:spPr>
        <p:txBody>
          <a:bodyPr vert="eaVert" lIns="274320" tIns="685800" bIns="68580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600" y="1734671"/>
            <a:ext cx="6426200" cy="4542304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519B5-9934-B649-98E4-43AD52FFBEA0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200B9-2348-A947-8C97-41A642BC2AA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519B5-9934-B649-98E4-43AD52FFBEA0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200B9-2348-A947-8C97-41A642BC2AA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025435"/>
            <a:ext cx="89154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943600"/>
            <a:ext cx="8001000" cy="91440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91440" rIns="274320" bIns="91440" rtlCol="0" anchor="t" anchorCtr="0"/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519B5-9934-B649-98E4-43AD52FFBEA0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38862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200399"/>
            <a:ext cx="8915400" cy="2286000"/>
          </a:xfrm>
          <a:solidFill>
            <a:schemeClr val="tx2"/>
          </a:solidFill>
        </p:spPr>
        <p:txBody>
          <a:bodyPr vert="horz" lIns="1188720" tIns="45720" rIns="274320" bIns="45720" rtlCol="0" anchor="b" anchorCtr="0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5484607"/>
            <a:ext cx="8001000" cy="77724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ctr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519B5-9934-B649-98E4-43AD52FFBEA0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200B9-2348-A947-8C97-41A642BC2AA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600" y="2595563"/>
            <a:ext cx="356616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7534" y="2595563"/>
            <a:ext cx="356616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A9A519B5-9934-B649-98E4-43AD52FFBEA0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200B9-2348-A947-8C97-41A642BC2AA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588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588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7534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7534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A9A519B5-9934-B649-98E4-43AD52FFBEA0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120588" y="188259"/>
            <a:ext cx="28956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200B9-2348-A947-8C97-41A642BC2AA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519B5-9934-B649-98E4-43AD52FFBEA0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200B9-2348-A947-8C97-41A642BC2AA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519B5-9934-B649-98E4-43AD52FFBEA0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200B9-2348-A947-8C97-41A642BC2AA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7534" y="2590800"/>
            <a:ext cx="3566160" cy="368617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2000"/>
            </a:lvl6pPr>
            <a:lvl7pPr marL="2055813" indent="-344488">
              <a:defRPr sz="2000"/>
            </a:lvl7pPr>
            <a:lvl8pPr marL="2055813" indent="-344488">
              <a:defRPr sz="2000"/>
            </a:lvl8pPr>
            <a:lvl9pPr marL="2055813" indent="-344488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0952" y="2039111"/>
            <a:ext cx="356616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A9A519B5-9934-B649-98E4-43AD52FFBEA0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200B9-2348-A947-8C97-41A642BC2AA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1123856"/>
            <a:ext cx="8913813" cy="914400"/>
          </a:xfrm>
          <a:prstGeom prst="rect">
            <a:avLst/>
          </a:prstGeo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4424" y="2595562"/>
            <a:ext cx="7610476" cy="36707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80094" y="188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A9A519B5-9934-B649-98E4-43AD52FFBEA0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20588" y="18825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89894" y="65690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32200B9-2348-A947-8C97-41A642BC2AA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14400" y="0"/>
            <a:ext cx="7999413" cy="18288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914400" y="6675120"/>
            <a:ext cx="7999413" cy="18288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xStyles>
    <p:titleStyle>
      <a:lvl1pPr marL="0" indent="0" algn="l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Font typeface="Wingdings 2" pitchFamily="18" charset="2"/>
        <a:buChar char="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10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289" y="3034553"/>
            <a:ext cx="8376111" cy="3823447"/>
          </a:xfrm>
        </p:spPr>
        <p:txBody>
          <a:bodyPr/>
          <a:lstStyle/>
          <a:p>
            <a:r>
              <a:rPr lang="en-US" sz="2400" i="1" dirty="0"/>
              <a:t>Exploring Public </a:t>
            </a:r>
            <a:r>
              <a:rPr lang="en-US" sz="2400" i="1" dirty="0" smtClean="0"/>
              <a:t>Speaking, 4</a:t>
            </a:r>
            <a:r>
              <a:rPr lang="en-US" sz="2400" i="1" baseline="30000" dirty="0" smtClean="0"/>
              <a:t>th</a:t>
            </a:r>
            <a:r>
              <a:rPr lang="en-US" sz="2400" i="1" dirty="0" smtClean="0"/>
              <a:t> edition</a:t>
            </a:r>
            <a:endParaRPr lang="en-US" sz="2400" i="1" dirty="0"/>
          </a:p>
          <a:p>
            <a:r>
              <a:rPr lang="en-US" sz="2400" dirty="0"/>
              <a:t>Open Resource Textbook for Basic Public Speaking Course</a:t>
            </a:r>
          </a:p>
          <a:p>
            <a:r>
              <a:rPr lang="en-US" sz="2400" dirty="0"/>
              <a:t>Authors:  Faculty of Dalton State College, Dalton, Georgia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91036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Rhetorical Techniques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6272" y="2595562"/>
            <a:ext cx="8098628" cy="3670767"/>
          </a:xfrm>
        </p:spPr>
        <p:txBody>
          <a:bodyPr>
            <a:noAutofit/>
          </a:bodyPr>
          <a:lstStyle/>
          <a:p>
            <a:r>
              <a:rPr lang="en-US" sz="2400" dirty="0" smtClean="0"/>
              <a:t>Assonance – pie in the sky by and by when you die</a:t>
            </a:r>
          </a:p>
          <a:p>
            <a:r>
              <a:rPr lang="en-US" sz="2400" dirty="0"/>
              <a:t>Alliteration – </a:t>
            </a:r>
            <a:r>
              <a:rPr lang="en-US" sz="2400" dirty="0" smtClean="0"/>
              <a:t>“The </a:t>
            </a:r>
            <a:r>
              <a:rPr lang="en-US" sz="2400" dirty="0"/>
              <a:t>fair breeze blew, the white foam </a:t>
            </a:r>
            <a:r>
              <a:rPr lang="en-US" sz="2400" dirty="0" smtClean="0"/>
              <a:t>flew”</a:t>
            </a:r>
          </a:p>
          <a:p>
            <a:r>
              <a:rPr lang="en-US" sz="2400" dirty="0"/>
              <a:t>Antithesis - “Integrity without knowledge is weak and useless, and knowledge without integrity is dangerous and dreadful.”  </a:t>
            </a:r>
            <a:r>
              <a:rPr lang="en-US" sz="2400" dirty="0" smtClean="0"/>
              <a:t>(Samuel Johnson)</a:t>
            </a:r>
            <a:endParaRPr lang="en-US" sz="2400" dirty="0" smtClean="0"/>
          </a:p>
          <a:p>
            <a:r>
              <a:rPr lang="en-US" sz="2400" dirty="0" smtClean="0"/>
              <a:t>Parallelism – “I came, I saw, I conquered.</a:t>
            </a:r>
            <a:r>
              <a:rPr lang="en-US" sz="2400" dirty="0" smtClean="0"/>
              <a:t>” (Caesar)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42392472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Rhetorical Techniques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704" y="2239347"/>
            <a:ext cx="8255196" cy="4244731"/>
          </a:xfrm>
        </p:spPr>
        <p:txBody>
          <a:bodyPr/>
          <a:lstStyle/>
          <a:p>
            <a:r>
              <a:rPr lang="en-US" sz="2400" dirty="0" smtClean="0"/>
              <a:t>Anaphora – “ </a:t>
            </a:r>
            <a:r>
              <a:rPr lang="en-US" sz="2400" dirty="0"/>
              <a:t>It was the best of times</a:t>
            </a:r>
            <a:r>
              <a:rPr lang="en-US" sz="2400" dirty="0" smtClean="0"/>
              <a:t>, it </a:t>
            </a:r>
            <a:r>
              <a:rPr lang="en-US" sz="2400" dirty="0"/>
              <a:t>was the worst of times</a:t>
            </a:r>
            <a:r>
              <a:rPr lang="en-US" sz="2400" dirty="0" smtClean="0"/>
              <a:t>, it </a:t>
            </a:r>
            <a:r>
              <a:rPr lang="en-US" sz="2400" dirty="0"/>
              <a:t>was the age of wisdom</a:t>
            </a:r>
            <a:r>
              <a:rPr lang="en-US" sz="2400" dirty="0" smtClean="0"/>
              <a:t>, it </a:t>
            </a:r>
            <a:r>
              <a:rPr lang="en-US" sz="2400" dirty="0"/>
              <a:t>was the age of foolishness</a:t>
            </a:r>
            <a:r>
              <a:rPr lang="en-US" sz="2400" dirty="0" smtClean="0"/>
              <a:t>, it </a:t>
            </a:r>
            <a:r>
              <a:rPr lang="en-US" sz="2400" dirty="0"/>
              <a:t>was the epoch of belief</a:t>
            </a:r>
            <a:r>
              <a:rPr lang="en-US" sz="2400" dirty="0" smtClean="0"/>
              <a:t>, it </a:t>
            </a:r>
            <a:r>
              <a:rPr lang="en-US" sz="2400" dirty="0"/>
              <a:t>was the epoch of </a:t>
            </a:r>
            <a:r>
              <a:rPr lang="en-US" sz="2400" dirty="0" smtClean="0"/>
              <a:t>incredulity</a:t>
            </a:r>
            <a:r>
              <a:rPr lang="en-US" sz="2400" dirty="0"/>
              <a:t>.</a:t>
            </a:r>
            <a:r>
              <a:rPr lang="en-US" sz="2400" dirty="0" smtClean="0"/>
              <a:t>“ </a:t>
            </a:r>
            <a:r>
              <a:rPr lang="en-US" sz="2400" dirty="0" smtClean="0"/>
              <a:t>(Charles Dickens)</a:t>
            </a:r>
            <a:endParaRPr lang="en-US" sz="2400" dirty="0"/>
          </a:p>
          <a:p>
            <a:r>
              <a:rPr lang="en-US" sz="2400" dirty="0" smtClean="0"/>
              <a:t>Hyperbole – exaggeration for effect</a:t>
            </a:r>
            <a:endParaRPr lang="en-US" sz="2400" dirty="0"/>
          </a:p>
          <a:p>
            <a:r>
              <a:rPr lang="en-US" sz="2400" dirty="0"/>
              <a:t>Irony “The roasted chicken was as tender as a leather boot</a:t>
            </a:r>
            <a:r>
              <a:rPr lang="en-US" sz="2400" dirty="0" smtClean="0"/>
              <a:t>.”</a:t>
            </a:r>
          </a:p>
          <a:p>
            <a:r>
              <a:rPr lang="en-US" sz="2400" dirty="0" smtClean="0"/>
              <a:t>There are actually dozens of others</a:t>
            </a:r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02965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Appropriateness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Gender inclusive language </a:t>
            </a:r>
          </a:p>
          <a:p>
            <a:pPr lvl="1"/>
            <a:r>
              <a:rPr lang="en-US" sz="2000" dirty="0"/>
              <a:t>Avoid generic he</a:t>
            </a:r>
          </a:p>
          <a:p>
            <a:pPr lvl="1"/>
            <a:r>
              <a:rPr lang="en-US" sz="2000" dirty="0"/>
              <a:t>Avoid man to refer to all humans</a:t>
            </a:r>
          </a:p>
          <a:p>
            <a:pPr lvl="1"/>
            <a:r>
              <a:rPr lang="en-US" sz="2000" dirty="0"/>
              <a:t>Avoid gender-typing jobs or roles</a:t>
            </a:r>
          </a:p>
          <a:p>
            <a:r>
              <a:rPr lang="en-US" sz="2400" dirty="0" smtClean="0"/>
              <a:t>Ethnic identity - </a:t>
            </a:r>
            <a:r>
              <a:rPr lang="en-US" sz="2400" dirty="0" smtClean="0"/>
              <a:t>if necessary (usually not) </a:t>
            </a:r>
            <a:r>
              <a:rPr lang="en-US" sz="2400" dirty="0"/>
              <a:t>to include reference to ethnic </a:t>
            </a:r>
            <a:r>
              <a:rPr lang="en-US" sz="2400" dirty="0" smtClean="0"/>
              <a:t>identity</a:t>
            </a:r>
          </a:p>
          <a:p>
            <a:pPr lvl="1"/>
            <a:r>
              <a:rPr lang="en-US" sz="2000" dirty="0" smtClean="0"/>
              <a:t>be equal</a:t>
            </a:r>
          </a:p>
          <a:p>
            <a:pPr lvl="1"/>
            <a:r>
              <a:rPr lang="en-US" sz="2000" dirty="0" smtClean="0"/>
              <a:t>Use correct terms (Asian, not </a:t>
            </a:r>
            <a:r>
              <a:rPr lang="en-US" sz="2000" dirty="0" smtClean="0"/>
              <a:t>Oriental, better, Korean, Japanese, etc.)</a:t>
            </a:r>
            <a:endParaRPr lang="en-US" sz="2000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25574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Appropriateness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References to disability</a:t>
            </a:r>
          </a:p>
          <a:p>
            <a:pPr lvl="1"/>
            <a:r>
              <a:rPr lang="en-US" sz="2000" dirty="0" smtClean="0"/>
              <a:t>Generally avoid – why relevant?</a:t>
            </a:r>
          </a:p>
          <a:p>
            <a:pPr lvl="1"/>
            <a:r>
              <a:rPr lang="en-US" sz="2000" dirty="0" smtClean="0"/>
              <a:t>Use </a:t>
            </a:r>
            <a:r>
              <a:rPr lang="en-US" sz="2000" dirty="0"/>
              <a:t>correct </a:t>
            </a:r>
            <a:r>
              <a:rPr lang="en-US" sz="2000" dirty="0" smtClean="0"/>
              <a:t>term</a:t>
            </a:r>
            <a:endParaRPr lang="en-US" sz="2000" dirty="0"/>
          </a:p>
          <a:p>
            <a:pPr lvl="1"/>
            <a:r>
              <a:rPr lang="en-US" sz="2000" dirty="0"/>
              <a:t>Do not totalize</a:t>
            </a:r>
          </a:p>
          <a:p>
            <a:r>
              <a:rPr lang="en-US" sz="2400" dirty="0" smtClean="0"/>
              <a:t>Appropriateness also refers to audience and context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42803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Ways to develop your language abilities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Use stipulated definitions at the beginning of a speech when appropriate</a:t>
            </a:r>
          </a:p>
          <a:p>
            <a:r>
              <a:rPr lang="en-US" sz="2400" dirty="0"/>
              <a:t>Use personal pronouns</a:t>
            </a:r>
          </a:p>
          <a:p>
            <a:r>
              <a:rPr lang="en-US" sz="2400" dirty="0"/>
              <a:t>Build your </a:t>
            </a:r>
            <a:r>
              <a:rPr lang="en-US" sz="2400" dirty="0" smtClean="0"/>
              <a:t>vocabulary but don’t inflict on others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998358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What language is and does</a:t>
            </a:r>
          </a:p>
          <a:p>
            <a:r>
              <a:rPr lang="en-US" sz="2400" dirty="0" smtClean="0"/>
              <a:t>Standards for language in public speaking</a:t>
            </a:r>
          </a:p>
          <a:p>
            <a:r>
              <a:rPr lang="en-US" sz="2400" dirty="0" smtClean="0"/>
              <a:t>Developing your ability to use language in public speaking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901066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Language 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any formal system of </a:t>
            </a:r>
            <a:endParaRPr lang="en-US" sz="2400" dirty="0" smtClean="0"/>
          </a:p>
          <a:p>
            <a:pPr lvl="1"/>
            <a:r>
              <a:rPr lang="en-US" sz="2000" dirty="0" smtClean="0"/>
              <a:t>gestures</a:t>
            </a:r>
            <a:r>
              <a:rPr lang="en-US" sz="2000" dirty="0"/>
              <a:t>, signs, sounds, and </a:t>
            </a:r>
            <a:r>
              <a:rPr lang="en-US" sz="2000" dirty="0" smtClean="0"/>
              <a:t>symbols</a:t>
            </a:r>
          </a:p>
          <a:p>
            <a:pPr lvl="1"/>
            <a:r>
              <a:rPr lang="en-US" sz="2000" dirty="0" smtClean="0"/>
              <a:t> </a:t>
            </a:r>
            <a:r>
              <a:rPr lang="en-US" sz="2000" dirty="0"/>
              <a:t>used or conceived as a means of communicating thought, </a:t>
            </a:r>
            <a:endParaRPr lang="en-US" sz="2000" dirty="0" smtClean="0"/>
          </a:p>
          <a:p>
            <a:pPr lvl="1"/>
            <a:r>
              <a:rPr lang="en-US" sz="2000" dirty="0" smtClean="0"/>
              <a:t>either </a:t>
            </a:r>
            <a:r>
              <a:rPr lang="en-US" sz="2000" dirty="0"/>
              <a:t>through written, enacted, or spoken means </a:t>
            </a:r>
            <a:endParaRPr lang="en-US" sz="2000" dirty="0" smtClean="0"/>
          </a:p>
          <a:p>
            <a:r>
              <a:rPr lang="en-US" sz="2400" dirty="0" smtClean="0"/>
              <a:t>Most use of language is spoken (oral)</a:t>
            </a:r>
          </a:p>
          <a:p>
            <a:r>
              <a:rPr lang="en-US" sz="2400" dirty="0" smtClean="0"/>
              <a:t>Written language and spoken language differs in several ways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224336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Study of language is controversial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6686" y="2595562"/>
            <a:ext cx="8168214" cy="3670767"/>
          </a:xfrm>
        </p:spPr>
        <p:txBody>
          <a:bodyPr>
            <a:normAutofit/>
          </a:bodyPr>
          <a:lstStyle/>
          <a:p>
            <a:r>
              <a:rPr lang="en-US" sz="2400" dirty="0" smtClean="0"/>
              <a:t>Words do not have meaning; meaning resides in the persons using it</a:t>
            </a:r>
          </a:p>
          <a:p>
            <a:r>
              <a:rPr lang="en-US" sz="2400" dirty="0" smtClean="0"/>
              <a:t>Not just something we use, but a part of us</a:t>
            </a:r>
          </a:p>
          <a:p>
            <a:r>
              <a:rPr lang="en-US" sz="2400" dirty="0" smtClean="0"/>
              <a:t>Extremely difficult to separate language from thinking</a:t>
            </a:r>
          </a:p>
          <a:p>
            <a:r>
              <a:rPr lang="en-US" sz="2400" dirty="0" smtClean="0"/>
              <a:t>Affected by power and powerful people</a:t>
            </a:r>
          </a:p>
          <a:p>
            <a:r>
              <a:rPr lang="en-US" sz="2400" dirty="0" smtClean="0"/>
              <a:t>Language affects power, too. 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504342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Study of language is controversial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Example:  euphemism to hide meaning</a:t>
            </a:r>
          </a:p>
          <a:p>
            <a:r>
              <a:rPr lang="en-US" sz="2400" dirty="0" smtClean="0"/>
              <a:t>“He who defines the terms wins the debate”</a:t>
            </a:r>
          </a:p>
          <a:p>
            <a:r>
              <a:rPr lang="en-US" sz="2400" dirty="0" smtClean="0"/>
              <a:t>Denotative vs. connotative use of words</a:t>
            </a:r>
          </a:p>
          <a:p>
            <a:r>
              <a:rPr lang="en-US" sz="2400" dirty="0" smtClean="0"/>
              <a:t>Ethical language </a:t>
            </a:r>
            <a:r>
              <a:rPr lang="en-US" sz="2400" dirty="0" smtClean="0"/>
              <a:t>use</a:t>
            </a:r>
          </a:p>
          <a:p>
            <a:pPr lvl="1"/>
            <a:r>
              <a:rPr lang="en-US" dirty="0" smtClean="0"/>
              <a:t> </a:t>
            </a:r>
            <a:r>
              <a:rPr lang="en-US" sz="2000" dirty="0" smtClean="0"/>
              <a:t>encourages respect for others</a:t>
            </a:r>
            <a:r>
              <a:rPr lang="en-US" sz="2000" dirty="0" smtClean="0"/>
              <a:t>,</a:t>
            </a:r>
          </a:p>
          <a:p>
            <a:pPr lvl="1"/>
            <a:r>
              <a:rPr lang="en-US" sz="2000" dirty="0" smtClean="0"/>
              <a:t> </a:t>
            </a:r>
            <a:r>
              <a:rPr lang="en-US" sz="2000" dirty="0" smtClean="0"/>
              <a:t>freedom of thought, </a:t>
            </a:r>
            <a:r>
              <a:rPr lang="en-US" sz="2000" dirty="0" smtClean="0"/>
              <a:t>and</a:t>
            </a:r>
          </a:p>
          <a:p>
            <a:pPr lvl="1"/>
            <a:r>
              <a:rPr lang="en-US" sz="2000" dirty="0" smtClean="0"/>
              <a:t> </a:t>
            </a:r>
            <a:r>
              <a:rPr lang="en-US" sz="2000" dirty="0" smtClean="0"/>
              <a:t>informed decision making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6033034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Standards for language in public </a:t>
            </a:r>
            <a:r>
              <a:rPr lang="en-US" dirty="0" smtClean="0"/>
              <a:t>speaking (Overview)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Clarity</a:t>
            </a:r>
          </a:p>
          <a:p>
            <a:r>
              <a:rPr lang="en-US" sz="2400" dirty="0" smtClean="0"/>
              <a:t>Effectiveness</a:t>
            </a:r>
          </a:p>
          <a:p>
            <a:r>
              <a:rPr lang="en-US" sz="2400" dirty="0" smtClean="0"/>
              <a:t>Credibility</a:t>
            </a:r>
          </a:p>
          <a:p>
            <a:r>
              <a:rPr lang="en-US" sz="2400" dirty="0" smtClean="0"/>
              <a:t>Rhetorical Techniques</a:t>
            </a:r>
          </a:p>
          <a:p>
            <a:r>
              <a:rPr lang="en-US" sz="2400" dirty="0" smtClean="0"/>
              <a:t>Appropriateness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124043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/>
              <a:t>Abstract vs. concrete</a:t>
            </a:r>
          </a:p>
          <a:p>
            <a:pPr lvl="1"/>
            <a:r>
              <a:rPr lang="en-US" sz="2000" dirty="0"/>
              <a:t>Too abstract, everyone has a different “meaning”</a:t>
            </a:r>
          </a:p>
          <a:p>
            <a:pPr lvl="1"/>
            <a:r>
              <a:rPr lang="en-US" sz="2000" dirty="0"/>
              <a:t>Too concrete/specific, some may not know the reference</a:t>
            </a:r>
          </a:p>
          <a:p>
            <a:r>
              <a:rPr lang="en-US" sz="2400" dirty="0" smtClean="0"/>
              <a:t>Right word (lightning vs. lightning bug)</a:t>
            </a:r>
          </a:p>
          <a:p>
            <a:r>
              <a:rPr lang="en-US" sz="2400" dirty="0" smtClean="0"/>
              <a:t>Familiarity </a:t>
            </a:r>
          </a:p>
          <a:p>
            <a:r>
              <a:rPr lang="en-US" sz="2400" dirty="0" smtClean="0"/>
              <a:t>Literal vs. figurative (metaphors/similes) – avoid </a:t>
            </a:r>
            <a:r>
              <a:rPr lang="en-US" sz="2400" dirty="0" smtClean="0"/>
              <a:t>clichés </a:t>
            </a:r>
            <a:endParaRPr lang="en-US" sz="2400" dirty="0" smtClean="0"/>
          </a:p>
          <a:p>
            <a:pPr marL="349250" lvl="1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392472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02286" y="6017182"/>
            <a:ext cx="74689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Ladder of Abstraction</a:t>
            </a:r>
            <a:endParaRPr lang="en-US" sz="2400" b="1" dirty="0"/>
          </a:p>
        </p:txBody>
      </p:sp>
      <p:sp>
        <p:nvSpPr>
          <p:cNvPr id="2" name="Rectangle 1"/>
          <p:cNvSpPr/>
          <p:nvPr/>
        </p:nvSpPr>
        <p:spPr>
          <a:xfrm>
            <a:off x="2592067" y="4992382"/>
            <a:ext cx="5149345" cy="76538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Art</a:t>
            </a:r>
            <a:endParaRPr lang="en-US" b="1" dirty="0"/>
          </a:p>
        </p:txBody>
      </p:sp>
      <p:sp>
        <p:nvSpPr>
          <p:cNvPr id="3" name="Rectangle 2"/>
          <p:cNvSpPr/>
          <p:nvPr/>
        </p:nvSpPr>
        <p:spPr>
          <a:xfrm>
            <a:off x="3044376" y="2731022"/>
            <a:ext cx="4070765" cy="73059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Sculpture</a:t>
            </a:r>
            <a:endParaRPr lang="en-US" b="1" dirty="0"/>
          </a:p>
        </p:txBody>
      </p:sp>
      <p:sp>
        <p:nvSpPr>
          <p:cNvPr id="5" name="Rectangle 4"/>
          <p:cNvSpPr/>
          <p:nvPr/>
        </p:nvSpPr>
        <p:spPr>
          <a:xfrm>
            <a:off x="3200944" y="2070010"/>
            <a:ext cx="3775026" cy="66101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Marble Sculpture</a:t>
            </a:r>
            <a:endParaRPr lang="en-US" b="1" dirty="0"/>
          </a:p>
        </p:txBody>
      </p:sp>
      <p:sp>
        <p:nvSpPr>
          <p:cNvPr id="6" name="Rectangle 5"/>
          <p:cNvSpPr/>
          <p:nvPr/>
        </p:nvSpPr>
        <p:spPr>
          <a:xfrm>
            <a:off x="3374908" y="1356813"/>
            <a:ext cx="3444494" cy="71319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Baroque Sculpture</a:t>
            </a:r>
            <a:endParaRPr lang="en-US" b="1" dirty="0"/>
          </a:p>
        </p:txBody>
      </p:sp>
      <p:sp>
        <p:nvSpPr>
          <p:cNvPr id="7" name="Rectangle 6"/>
          <p:cNvSpPr/>
          <p:nvPr/>
        </p:nvSpPr>
        <p:spPr>
          <a:xfrm>
            <a:off x="3583665" y="695801"/>
            <a:ext cx="3061772" cy="66101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Bernini’s David</a:t>
            </a:r>
            <a:endParaRPr lang="en-US" b="1" dirty="0"/>
          </a:p>
        </p:txBody>
      </p:sp>
      <p:sp>
        <p:nvSpPr>
          <p:cNvPr id="8" name="Rectangle 7"/>
          <p:cNvSpPr/>
          <p:nvPr/>
        </p:nvSpPr>
        <p:spPr>
          <a:xfrm>
            <a:off x="2766033" y="4313973"/>
            <a:ext cx="4731830" cy="67840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Visual Art</a:t>
            </a:r>
            <a:endParaRPr lang="en-US" b="1" dirty="0"/>
          </a:p>
        </p:txBody>
      </p:sp>
      <p:sp>
        <p:nvSpPr>
          <p:cNvPr id="9" name="Rectangle 8"/>
          <p:cNvSpPr/>
          <p:nvPr/>
        </p:nvSpPr>
        <p:spPr>
          <a:xfrm>
            <a:off x="2922600" y="3479011"/>
            <a:ext cx="4453487" cy="83496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Three-dimensional art</a:t>
            </a:r>
            <a:endParaRPr lang="en-US" b="1" dirty="0"/>
          </a:p>
        </p:txBody>
      </p:sp>
      <p:cxnSp>
        <p:nvCxnSpPr>
          <p:cNvPr id="11" name="Straight Connector 10"/>
          <p:cNvCxnSpPr/>
          <p:nvPr/>
        </p:nvCxnSpPr>
        <p:spPr>
          <a:xfrm flipH="1">
            <a:off x="1931004" y="695801"/>
            <a:ext cx="835030" cy="506196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 flipV="1">
            <a:off x="7254313" y="695802"/>
            <a:ext cx="1116896" cy="506196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02965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Effectiveness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5739" y="2226568"/>
            <a:ext cx="8429161" cy="4039762"/>
          </a:xfrm>
        </p:spPr>
        <p:txBody>
          <a:bodyPr>
            <a:noAutofit/>
          </a:bodyPr>
          <a:lstStyle/>
          <a:p>
            <a:r>
              <a:rPr lang="en-US" sz="2400" dirty="0" smtClean="0"/>
              <a:t>Language should be a means of inclusion and connection, not exclusion</a:t>
            </a:r>
          </a:p>
          <a:p>
            <a:r>
              <a:rPr lang="en-US" sz="2400" dirty="0" smtClean="0"/>
              <a:t>Avoid jargon with uninformed audiences </a:t>
            </a:r>
          </a:p>
          <a:p>
            <a:r>
              <a:rPr lang="en-US" sz="2400" dirty="0" smtClean="0"/>
              <a:t>Avoid slang unless audience is in the “in group”</a:t>
            </a:r>
          </a:p>
          <a:p>
            <a:r>
              <a:rPr lang="en-US" sz="2400" dirty="0" smtClean="0"/>
              <a:t>Complicated vocabulary (avoid long words when simple will do)</a:t>
            </a:r>
          </a:p>
          <a:p>
            <a:r>
              <a:rPr lang="en-US" sz="2400" dirty="0" smtClean="0"/>
              <a:t>Profanity and cursing </a:t>
            </a:r>
            <a:r>
              <a:rPr lang="en-US" sz="2400" dirty="0" smtClean="0"/>
              <a:t>(</a:t>
            </a:r>
            <a:r>
              <a:rPr lang="en-US" sz="2400" dirty="0" smtClean="0"/>
              <a:t>audience is the Kiwanis Club, </a:t>
            </a:r>
            <a:r>
              <a:rPr lang="en-US" sz="2400" dirty="0" smtClean="0"/>
              <a:t>not </a:t>
            </a:r>
            <a:r>
              <a:rPr lang="en-US" sz="2400" dirty="0" smtClean="0"/>
              <a:t>the Comedy Club on Friday night)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124043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erception">
  <a:themeElements>
    <a:clrScheme name="Perception">
      <a:dk1>
        <a:sysClr val="windowText" lastClr="000000"/>
      </a:dk1>
      <a:lt1>
        <a:sysClr val="window" lastClr="FFFFFF"/>
      </a:lt1>
      <a:dk2>
        <a:srgbClr val="333333"/>
      </a:dk2>
      <a:lt2>
        <a:srgbClr val="BBC0AC"/>
      </a:lt2>
      <a:accent1>
        <a:srgbClr val="A2C816"/>
      </a:accent1>
      <a:accent2>
        <a:srgbClr val="E07602"/>
      </a:accent2>
      <a:accent3>
        <a:srgbClr val="E4C402"/>
      </a:accent3>
      <a:accent4>
        <a:srgbClr val="7DC1EF"/>
      </a:accent4>
      <a:accent5>
        <a:srgbClr val="21449B"/>
      </a:accent5>
      <a:accent6>
        <a:srgbClr val="A2B170"/>
      </a:accent6>
      <a:hlink>
        <a:srgbClr val="8DA440"/>
      </a:hlink>
      <a:folHlink>
        <a:srgbClr val="4C4F3F"/>
      </a:folHlink>
    </a:clrScheme>
    <a:fontScheme name="Perception">
      <a:maj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Perception">
      <a:fillStyleLst>
        <a:solidFill>
          <a:schemeClr val="phClr"/>
        </a:solidFill>
        <a:solidFill>
          <a:schemeClr val="phClr">
            <a:shade val="90000"/>
          </a:schemeClr>
        </a:solidFill>
        <a:solidFill>
          <a:schemeClr val="phClr">
            <a:shade val="80000"/>
          </a:schemeClr>
        </a:soli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bliqueTopRight"/>
            <a:lightRig rig="threePt" dir="tl"/>
          </a:scene3d>
          <a:sp3d>
            <a:bevelT w="25400" h="25400"/>
          </a:sp3d>
        </a:effectStyle>
        <a:effectStyle>
          <a:effectLst/>
          <a:scene3d>
            <a:camera prst="perspectiveFront" fov="4200000"/>
            <a:lightRig rig="balanced" dir="tl">
              <a:rot lat="0" lon="0" rev="18600000"/>
            </a:lightRig>
          </a:scene3d>
          <a:sp3d prstMaterial="metal">
            <a:bevelT w="63500" h="50800" prst="angle"/>
          </a:sp3d>
        </a:effectStyle>
      </a:effectStyleLst>
      <a:bgFillStyleLst>
        <a:solidFill>
          <a:schemeClr val="phClr">
            <a:tint val="90000"/>
          </a:schemeClr>
        </a:solidFill>
        <a:solidFill>
          <a:schemeClr val="phClr">
            <a:tint val="50000"/>
          </a:schemeClr>
        </a:solidFill>
        <a:solidFill>
          <a:schemeClr val="phClr">
            <a:shade val="60000"/>
          </a:schemeClr>
        </a:soli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Perception.thmx</Template>
  <TotalTime>226</TotalTime>
  <Words>586</Words>
  <Application>Microsoft Macintosh PowerPoint</Application>
  <PresentationFormat>On-screen Show (4:3)</PresentationFormat>
  <Paragraphs>84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Perception</vt:lpstr>
      <vt:lpstr>Chapter 10</vt:lpstr>
      <vt:lpstr>Overview</vt:lpstr>
      <vt:lpstr>What Language Is</vt:lpstr>
      <vt:lpstr>Study of language is controversial</vt:lpstr>
      <vt:lpstr>Study of language is controversial</vt:lpstr>
      <vt:lpstr>Standards for language in public speaking (Overview)</vt:lpstr>
      <vt:lpstr>Clarity</vt:lpstr>
      <vt:lpstr>PowerPoint Presentation</vt:lpstr>
      <vt:lpstr>Effectiveness</vt:lpstr>
      <vt:lpstr>Rhetorical Techniques</vt:lpstr>
      <vt:lpstr>Rhetorical Techniques</vt:lpstr>
      <vt:lpstr>Appropriateness</vt:lpstr>
      <vt:lpstr>Appropriateness</vt:lpstr>
      <vt:lpstr>Ways to develop your language abilities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10</dc:title>
  <dc:creator>Barbara Tucker</dc:creator>
  <cp:lastModifiedBy>Barbara Tucker</cp:lastModifiedBy>
  <cp:revision>10</cp:revision>
  <dcterms:created xsi:type="dcterms:W3CDTF">2018-05-30T19:51:31Z</dcterms:created>
  <dcterms:modified xsi:type="dcterms:W3CDTF">2019-07-03T16:40:46Z</dcterms:modified>
</cp:coreProperties>
</file>