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CD29-F109-5246-8016-F7DDCE49BD1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7684-6FED-1F45-B6D5-78C2A2FE0D4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045CD29-F109-5246-8016-F7DDCE49BD1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7684-6FED-1F45-B6D5-78C2A2FE0D4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CD29-F109-5246-8016-F7DDCE49BD1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045CD29-F109-5246-8016-F7DDCE49BD1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045CD29-F109-5246-8016-F7DDCE49BD1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CD29-F109-5246-8016-F7DDCE49BD1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7684-6FED-1F45-B6D5-78C2A2FE0D4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CD29-F109-5246-8016-F7DDCE49BD1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7684-6FED-1F45-B6D5-78C2A2FE0D4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CD29-F109-5246-8016-F7DDCE49BD1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7684-6FED-1F45-B6D5-78C2A2FE0D4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CD29-F109-5246-8016-F7DDCE49BD1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CD29-F109-5246-8016-F7DDCE49BD1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7684-6FED-1F45-B6D5-78C2A2FE0D4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045CD29-F109-5246-8016-F7DDCE49BD1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7684-6FED-1F45-B6D5-78C2A2FE0D4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045CD29-F109-5246-8016-F7DDCE49BD1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7684-6FED-1F45-B6D5-78C2A2FE0D4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CD29-F109-5246-8016-F7DDCE49BD1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7684-6FED-1F45-B6D5-78C2A2FE0D4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CD29-F109-5246-8016-F7DDCE49BD1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7684-6FED-1F45-B6D5-78C2A2FE0D4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045CD29-F109-5246-8016-F7DDCE49BD1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7684-6FED-1F45-B6D5-78C2A2FE0D4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045CD29-F109-5246-8016-F7DDCE49BD1B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28C7684-6FED-1F45-B6D5-78C2A2FE0D4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i="1" dirty="0"/>
              <a:t>Exploring Public </a:t>
            </a:r>
            <a:r>
              <a:rPr lang="en-US" sz="2400" i="1" dirty="0" smtClean="0"/>
              <a:t>Speaking, 4</a:t>
            </a:r>
            <a:r>
              <a:rPr lang="en-US" sz="2400" i="1" baseline="30000" dirty="0" smtClean="0"/>
              <a:t>th</a:t>
            </a:r>
            <a:r>
              <a:rPr lang="en-US" sz="2400" i="1" dirty="0" smtClean="0"/>
              <a:t> edition</a:t>
            </a:r>
            <a:endParaRPr lang="en-US" sz="2400" i="1" dirty="0"/>
          </a:p>
          <a:p>
            <a:r>
              <a:rPr lang="en-US" sz="2400" dirty="0"/>
              <a:t>Open Resource Textbook for Basic Public Speaking Course</a:t>
            </a:r>
          </a:p>
          <a:p>
            <a:r>
              <a:rPr lang="en-US" sz="2400" dirty="0"/>
              <a:t>Authors:  Faculty of Dalton State College, Dalton, Georgia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20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Presentation Aids:  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Diagrams</a:t>
            </a:r>
          </a:p>
          <a:p>
            <a:r>
              <a:rPr lang="en-US" sz="2400" dirty="0" smtClean="0"/>
              <a:t>Photographs/Artwork</a:t>
            </a:r>
          </a:p>
          <a:p>
            <a:r>
              <a:rPr lang="en-US" sz="2400" dirty="0" smtClean="0"/>
              <a:t>Maps</a:t>
            </a:r>
          </a:p>
          <a:p>
            <a:r>
              <a:rPr lang="en-US" sz="2400" dirty="0" smtClean="0"/>
              <a:t>Video or Audio Recording</a:t>
            </a:r>
          </a:p>
          <a:p>
            <a:pPr lvl="1"/>
            <a:r>
              <a:rPr lang="en-US" sz="2000" dirty="0" smtClean="0"/>
              <a:t>Use with care and preparation, have cued</a:t>
            </a:r>
          </a:p>
          <a:p>
            <a:pPr lvl="1"/>
            <a:r>
              <a:rPr lang="en-US" sz="2000" dirty="0" smtClean="0"/>
              <a:t>Do not take up extra time with them</a:t>
            </a:r>
          </a:p>
          <a:p>
            <a:r>
              <a:rPr lang="en-US" sz="2400" dirty="0" smtClean="0"/>
              <a:t>Objects or Model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77183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Presentation Aids:  Living things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226568"/>
            <a:ext cx="7610476" cy="4039762"/>
          </a:xfrm>
        </p:spPr>
        <p:txBody>
          <a:bodyPr>
            <a:noAutofit/>
          </a:bodyPr>
          <a:lstStyle/>
          <a:p>
            <a:r>
              <a:rPr lang="en-US" sz="2400" dirty="0" smtClean="0"/>
              <a:t>Animals - </a:t>
            </a:r>
          </a:p>
          <a:p>
            <a:pPr lvl="1"/>
            <a:r>
              <a:rPr lang="en-US" sz="2000" dirty="0" smtClean="0"/>
              <a:t>High distraction potential</a:t>
            </a:r>
          </a:p>
          <a:p>
            <a:pPr lvl="1"/>
            <a:r>
              <a:rPr lang="en-US" sz="2000" dirty="0" smtClean="0"/>
              <a:t>Allergies and fears</a:t>
            </a:r>
          </a:p>
          <a:p>
            <a:pPr lvl="1"/>
            <a:r>
              <a:rPr lang="en-US" sz="2000" dirty="0" smtClean="0"/>
              <a:t>Regulations </a:t>
            </a:r>
          </a:p>
          <a:p>
            <a:r>
              <a:rPr lang="en-US" sz="2400" dirty="0" smtClean="0"/>
              <a:t>Self</a:t>
            </a:r>
          </a:p>
          <a:p>
            <a:r>
              <a:rPr lang="en-US" sz="2400" dirty="0" smtClean="0"/>
              <a:t>People</a:t>
            </a:r>
          </a:p>
          <a:p>
            <a:pPr lvl="1"/>
            <a:r>
              <a:rPr lang="en-US" sz="2000" dirty="0" smtClean="0"/>
              <a:t>Ask ahead of time</a:t>
            </a:r>
          </a:p>
          <a:p>
            <a:pPr lvl="1"/>
            <a:r>
              <a:rPr lang="en-US" sz="2000" dirty="0" smtClean="0"/>
              <a:t>They should know what will happen and be prepared (touch, clothing)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38893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presentation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There are various </a:t>
            </a:r>
            <a:r>
              <a:rPr lang="en-US" sz="2400" dirty="0" smtClean="0"/>
              <a:t>products, some free, some “</a:t>
            </a:r>
            <a:r>
              <a:rPr lang="en-US" sz="2400" dirty="0" smtClean="0"/>
              <a:t>freemiu</a:t>
            </a:r>
            <a:r>
              <a:rPr lang="en-US" sz="2400" dirty="0" smtClean="0"/>
              <a:t>m</a:t>
            </a:r>
            <a:r>
              <a:rPr lang="en-US" sz="2400" dirty="0" smtClean="0"/>
              <a:t>”</a:t>
            </a:r>
            <a:endParaRPr lang="en-US" sz="2400" dirty="0" smtClean="0"/>
          </a:p>
          <a:p>
            <a:r>
              <a:rPr lang="en-US" sz="2400" dirty="0" smtClean="0"/>
              <a:t>Not all created equal or accessible to technology</a:t>
            </a:r>
          </a:p>
          <a:p>
            <a:r>
              <a:rPr lang="en-US" sz="2400" dirty="0" smtClean="0"/>
              <a:t>Follow instructor’s directions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4359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presentation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365728"/>
            <a:ext cx="7610476" cy="3900602"/>
          </a:xfrm>
        </p:spPr>
        <p:txBody>
          <a:bodyPr>
            <a:normAutofit/>
          </a:bodyPr>
          <a:lstStyle/>
          <a:p>
            <a:r>
              <a:rPr lang="en-US" sz="2400" dirty="0"/>
              <a:t>Advantages</a:t>
            </a:r>
          </a:p>
          <a:p>
            <a:pPr lvl="1"/>
            <a:r>
              <a:rPr lang="en-US" sz="2000" dirty="0"/>
              <a:t>In many cases expected</a:t>
            </a:r>
          </a:p>
          <a:p>
            <a:pPr lvl="1"/>
            <a:r>
              <a:rPr lang="en-US" sz="2000" dirty="0"/>
              <a:t>Portable, embedded video, robust potential for visualizing concepts</a:t>
            </a:r>
          </a:p>
          <a:p>
            <a:r>
              <a:rPr lang="en-US" sz="2400" dirty="0" smtClean="0"/>
              <a:t>Disadvantages</a:t>
            </a:r>
          </a:p>
          <a:p>
            <a:pPr lvl="1"/>
            <a:r>
              <a:rPr lang="en-US" sz="2000" dirty="0" smtClean="0"/>
              <a:t>Clichéd, boring, “Death by PowerPoint”</a:t>
            </a:r>
          </a:p>
          <a:p>
            <a:pPr lvl="1"/>
            <a:r>
              <a:rPr lang="en-US" sz="2000" dirty="0" smtClean="0"/>
              <a:t>Linear design hurts critical thinking</a:t>
            </a:r>
          </a:p>
          <a:p>
            <a:pPr lvl="1"/>
            <a:r>
              <a:rPr lang="en-US" sz="2000" dirty="0" smtClean="0"/>
              <a:t>Poor design of slides—for example, too much text, text too </a:t>
            </a:r>
            <a:r>
              <a:rPr lang="en-US" sz="2000" dirty="0" smtClean="0"/>
              <a:t>small, too busy with irrelevant photos</a:t>
            </a:r>
            <a:endParaRPr lang="en-US" sz="2000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519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56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dirty="0"/>
              <a:t>Principles for creating quality </a:t>
            </a:r>
            <a:r>
              <a:rPr lang="en-US" dirty="0" smtClean="0"/>
              <a:t>slide </a:t>
            </a:r>
            <a:r>
              <a:rPr lang="en-US" dirty="0"/>
              <a:t>shows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 smtClean="0"/>
              <a:t>Unity/Consistency</a:t>
            </a:r>
            <a:endParaRPr lang="en-US" sz="2400" dirty="0"/>
          </a:p>
          <a:p>
            <a:pPr lvl="1"/>
            <a:r>
              <a:rPr lang="en-US" sz="2400" dirty="0"/>
              <a:t>Emphasis, focal point, visibility</a:t>
            </a:r>
          </a:p>
          <a:p>
            <a:pPr lvl="1"/>
            <a:r>
              <a:rPr lang="en-US" sz="2400" dirty="0"/>
              <a:t>Tone</a:t>
            </a:r>
          </a:p>
          <a:p>
            <a:pPr lvl="1"/>
            <a:r>
              <a:rPr lang="en-US" sz="2400" dirty="0"/>
              <a:t>Scale and proportion</a:t>
            </a:r>
          </a:p>
          <a:p>
            <a:pPr lvl="1"/>
            <a:r>
              <a:rPr lang="en-US" sz="2400" dirty="0"/>
              <a:t>Balance</a:t>
            </a:r>
          </a:p>
          <a:p>
            <a:pPr lvl="1"/>
            <a:r>
              <a:rPr lang="en-US" sz="2400" dirty="0"/>
              <a:t>Rhythm in </a:t>
            </a:r>
            <a:r>
              <a:rPr lang="en-US" sz="2400" dirty="0" smtClean="0"/>
              <a:t>presenting</a:t>
            </a:r>
            <a:endParaRPr lang="en-US" sz="2400" dirty="0"/>
          </a:p>
          <a:p>
            <a:pPr marL="349250" lvl="1" indent="0">
              <a:buNone/>
            </a:pPr>
            <a:endParaRPr lang="en-US" dirty="0"/>
          </a:p>
          <a:p>
            <a:pPr marL="34925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99785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Principles for creating quality slide shows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Unity and consistency</a:t>
            </a:r>
          </a:p>
          <a:p>
            <a:pPr lvl="1"/>
            <a:r>
              <a:rPr lang="en-US" sz="2400" dirty="0" smtClean="0"/>
              <a:t>Fonts</a:t>
            </a:r>
          </a:p>
          <a:p>
            <a:pPr lvl="1"/>
            <a:r>
              <a:rPr lang="en-US" sz="2400" dirty="0" smtClean="0"/>
              <a:t>Colors</a:t>
            </a:r>
          </a:p>
          <a:p>
            <a:pPr lvl="1"/>
            <a:r>
              <a:rPr lang="en-US" sz="2400" dirty="0" smtClean="0"/>
              <a:t>Backgrounds/themes</a:t>
            </a:r>
          </a:p>
          <a:p>
            <a:pPr lvl="1"/>
            <a:r>
              <a:rPr lang="en-US" sz="2400" dirty="0" smtClean="0"/>
              <a:t>Animations</a:t>
            </a:r>
          </a:p>
          <a:p>
            <a:pPr lvl="2"/>
            <a:r>
              <a:rPr lang="en-US" sz="2000" dirty="0" smtClean="0"/>
              <a:t>Dancing characters (limit)</a:t>
            </a:r>
          </a:p>
          <a:p>
            <a:pPr lvl="2"/>
            <a:r>
              <a:rPr lang="en-US" sz="2000" dirty="0" smtClean="0"/>
              <a:t>Words coming on screen</a:t>
            </a:r>
          </a:p>
          <a:p>
            <a:pPr lvl="2"/>
            <a:r>
              <a:rPr lang="en-US" sz="2000" dirty="0" smtClean="0"/>
              <a:t>Slide transitions/changes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24872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Principles for creating quality slide shows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Emphasis/focal point/visibility</a:t>
            </a:r>
          </a:p>
          <a:p>
            <a:pPr lvl="1"/>
            <a:r>
              <a:rPr lang="en-US" sz="2000" dirty="0" smtClean="0"/>
              <a:t>Size of font and image.  22 point or better is preferable.</a:t>
            </a:r>
          </a:p>
          <a:p>
            <a:pPr lvl="1"/>
            <a:r>
              <a:rPr lang="en-US" sz="2000" dirty="0" smtClean="0"/>
              <a:t> Projected slide might look different from computer</a:t>
            </a:r>
          </a:p>
          <a:p>
            <a:pPr lvl="1"/>
            <a:r>
              <a:rPr lang="en-US" sz="2000" dirty="0" smtClean="0"/>
              <a:t>7 X 7 rule (or 6 X 6)</a:t>
            </a:r>
          </a:p>
          <a:p>
            <a:pPr lvl="1"/>
            <a:r>
              <a:rPr lang="en-US" sz="2000" dirty="0" smtClean="0"/>
              <a:t>Not all templates/designs have readable text size</a:t>
            </a:r>
          </a:p>
          <a:p>
            <a:pPr lvl="1"/>
            <a:r>
              <a:rPr lang="en-US" sz="2000" dirty="0" smtClean="0"/>
              <a:t>High contrast between font and background</a:t>
            </a:r>
          </a:p>
          <a:p>
            <a:pPr lvl="1"/>
            <a:r>
              <a:rPr lang="en-US" sz="2000" dirty="0" smtClean="0"/>
              <a:t>Serif font is preferable</a:t>
            </a:r>
            <a:r>
              <a:rPr lang="en-US" sz="2000" dirty="0" smtClean="0">
                <a:latin typeface="Baskerville Old Face"/>
                <a:cs typeface="Baskerville Old Face"/>
              </a:rPr>
              <a:t>:  This is serif.  </a:t>
            </a:r>
            <a:r>
              <a:rPr lang="en-US" sz="2000" dirty="0" smtClean="0"/>
              <a:t>Rest of slide is san serif.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81863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Tone means attitude, feeling conveyed</a:t>
            </a:r>
          </a:p>
          <a:p>
            <a:r>
              <a:rPr lang="en-US" sz="2400" dirty="0" smtClean="0"/>
              <a:t>Color and images should match content and purpose of presentation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01383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Scale/Proportion/Balance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Understand bullet points vs. numbering</a:t>
            </a:r>
          </a:p>
          <a:p>
            <a:r>
              <a:rPr lang="en-US" sz="2400" dirty="0" smtClean="0"/>
              <a:t>Symmetry; use of white or empty space</a:t>
            </a:r>
          </a:p>
          <a:p>
            <a:r>
              <a:rPr lang="en-US" sz="2400" dirty="0" smtClean="0"/>
              <a:t>Limited images per slide; audiences can only look at one thing at a time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64258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Rhythm</a:t>
            </a:r>
          </a:p>
          <a:p>
            <a:pPr lvl="1"/>
            <a:r>
              <a:rPr lang="en-US" sz="2000" dirty="0" smtClean="0"/>
              <a:t>Avoid zipping through some slides and leaving others up for minutes</a:t>
            </a:r>
          </a:p>
          <a:p>
            <a:pPr lvl="1"/>
            <a:r>
              <a:rPr lang="en-US" sz="2000" dirty="0" smtClean="0"/>
              <a:t>Use b key or remote mouse to blacken screen</a:t>
            </a:r>
          </a:p>
          <a:p>
            <a:pPr lvl="1"/>
            <a:r>
              <a:rPr lang="en-US" sz="2000" dirty="0" smtClean="0"/>
              <a:t>Be sure computer used for presenting and file ”match”</a:t>
            </a:r>
          </a:p>
          <a:p>
            <a:pPr lvl="1"/>
            <a:r>
              <a:rPr lang="en-US" sz="2000" dirty="0" smtClean="0"/>
              <a:t>Cite all borrowed graphics or text on slide</a:t>
            </a:r>
          </a:p>
          <a:p>
            <a:pPr lvl="1"/>
            <a:r>
              <a:rPr lang="en-US" sz="2000" dirty="0" smtClean="0"/>
              <a:t>Maintain eye contact with audience, not screen</a:t>
            </a:r>
          </a:p>
          <a:p>
            <a:pPr marL="34925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219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What are presentation aids?</a:t>
            </a:r>
          </a:p>
          <a:p>
            <a:r>
              <a:rPr lang="en-US" sz="2400" dirty="0" smtClean="0"/>
              <a:t>The functions of presentation aids</a:t>
            </a:r>
          </a:p>
          <a:p>
            <a:r>
              <a:rPr lang="en-US" sz="2400" dirty="0" smtClean="0"/>
              <a:t>Types of presentation aids</a:t>
            </a:r>
          </a:p>
          <a:p>
            <a:r>
              <a:rPr lang="en-US" sz="2400" dirty="0" smtClean="0"/>
              <a:t>Using presentation slides</a:t>
            </a:r>
          </a:p>
          <a:p>
            <a:r>
              <a:rPr lang="en-US" sz="2400" dirty="0" smtClean="0"/>
              <a:t>Low-tech presentation aids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85823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Low-tech presentation aids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3254" y="2595562"/>
            <a:ext cx="8011646" cy="3962373"/>
          </a:xfrm>
        </p:spPr>
        <p:txBody>
          <a:bodyPr>
            <a:normAutofit/>
          </a:bodyPr>
          <a:lstStyle/>
          <a:p>
            <a:r>
              <a:rPr lang="en-US" sz="2400" dirty="0"/>
              <a:t>Dry-erase or chalk board</a:t>
            </a:r>
          </a:p>
          <a:p>
            <a:pPr lvl="1"/>
            <a:r>
              <a:rPr lang="en-US" sz="2000" dirty="0"/>
              <a:t>Only really good for interaction situations</a:t>
            </a:r>
          </a:p>
          <a:p>
            <a:pPr lvl="1"/>
            <a:r>
              <a:rPr lang="en-US" sz="2000" dirty="0"/>
              <a:t>Have a marker that works</a:t>
            </a:r>
          </a:p>
          <a:p>
            <a:pPr lvl="1"/>
            <a:r>
              <a:rPr lang="en-US" sz="2000" dirty="0"/>
              <a:t>Print large and legibly, short phrases</a:t>
            </a:r>
          </a:p>
          <a:p>
            <a:r>
              <a:rPr lang="en-US" sz="2400" dirty="0" smtClean="0"/>
              <a:t>Flipcharts – be sure stable; see dry-erase guidelines</a:t>
            </a:r>
          </a:p>
          <a:p>
            <a:r>
              <a:rPr lang="en-US" sz="2400" dirty="0" smtClean="0"/>
              <a:t>Handouts – only if needed, timing important</a:t>
            </a:r>
          </a:p>
          <a:p>
            <a:r>
              <a:rPr lang="en-US" sz="2400" dirty="0" smtClean="0"/>
              <a:t>Posters – good in certain settings (conference poster sessions)</a:t>
            </a:r>
          </a:p>
          <a:p>
            <a:pPr lvl="1"/>
            <a:endParaRPr lang="en-US" dirty="0"/>
          </a:p>
          <a:p>
            <a:pPr marL="34925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060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082" y="2595562"/>
            <a:ext cx="8150818" cy="367076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Must be easily seen/heard, handled</a:t>
            </a:r>
          </a:p>
          <a:p>
            <a:r>
              <a:rPr lang="en-US" sz="2400" dirty="0" smtClean="0"/>
              <a:t>Show only when discussed in speech</a:t>
            </a:r>
          </a:p>
          <a:p>
            <a:r>
              <a:rPr lang="en-US" sz="2400" dirty="0" smtClean="0"/>
              <a:t>Avoid shock value and bad taste</a:t>
            </a:r>
          </a:p>
          <a:p>
            <a:r>
              <a:rPr lang="en-US" sz="2400" dirty="0" smtClean="0"/>
              <a:t>Consider psychological effects of color and the template designs; not all created equal</a:t>
            </a:r>
          </a:p>
          <a:p>
            <a:r>
              <a:rPr lang="en-US" sz="2400" dirty="0" smtClean="0"/>
              <a:t>Relevance and support of speech content are key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78848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aids 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“the </a:t>
            </a:r>
            <a:r>
              <a:rPr lang="en-US" sz="2400" dirty="0"/>
              <a:t>resources beyond the speech itself that a speaker uses to enhance the message conveyed to the </a:t>
            </a:r>
            <a:r>
              <a:rPr lang="en-US" sz="2400" dirty="0" smtClean="0"/>
              <a:t>audience” </a:t>
            </a:r>
            <a:endParaRPr lang="en-US" sz="2400" dirty="0"/>
          </a:p>
          <a:p>
            <a:r>
              <a:rPr lang="en-US" sz="2400" dirty="0" smtClean="0"/>
              <a:t>They can appeal to </a:t>
            </a:r>
            <a:r>
              <a:rPr lang="en-US" sz="2400" dirty="0" smtClean="0"/>
              <a:t>all the</a:t>
            </a:r>
            <a:r>
              <a:rPr lang="en-US" sz="2400" dirty="0" smtClean="0"/>
              <a:t> senses—smell, taste, touch, hearing, as well as sight</a:t>
            </a:r>
            <a:endParaRPr lang="en-US" sz="2400" dirty="0" smtClean="0"/>
          </a:p>
          <a:p>
            <a:r>
              <a:rPr lang="en-US" sz="2400" dirty="0" smtClean="0"/>
              <a:t>Range of possibilities is </a:t>
            </a:r>
            <a:r>
              <a:rPr lang="en-US" sz="2400" dirty="0" smtClean="0"/>
              <a:t>wide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89269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basic concepts about presentation aids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135" y="2595562"/>
            <a:ext cx="8053496" cy="3670767"/>
          </a:xfrm>
        </p:spPr>
        <p:txBody>
          <a:bodyPr>
            <a:normAutofit/>
          </a:bodyPr>
          <a:lstStyle/>
          <a:p>
            <a:r>
              <a:rPr lang="en-US" sz="2400" dirty="0"/>
              <a:t>Aids must be relevant</a:t>
            </a:r>
          </a:p>
          <a:p>
            <a:r>
              <a:rPr lang="en-US" sz="2400" dirty="0"/>
              <a:t>Aids must add something</a:t>
            </a:r>
          </a:p>
          <a:p>
            <a:r>
              <a:rPr lang="en-US" sz="2400" dirty="0" smtClean="0"/>
              <a:t>Aids must be used at the time they are spoke about</a:t>
            </a:r>
          </a:p>
          <a:p>
            <a:r>
              <a:rPr lang="en-US" sz="2400" dirty="0" smtClean="0"/>
              <a:t>Aids must be easy to use</a:t>
            </a:r>
          </a:p>
          <a:p>
            <a:r>
              <a:rPr lang="en-US" sz="2400" dirty="0" smtClean="0"/>
              <a:t>Aids must be easily visible, audible, and understandable for audience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0268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of presentation aids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Improve audience understanding, through</a:t>
            </a:r>
          </a:p>
          <a:p>
            <a:pPr lvl="1"/>
            <a:r>
              <a:rPr lang="en-US" sz="2000" dirty="0"/>
              <a:t>Clarifying</a:t>
            </a:r>
          </a:p>
          <a:p>
            <a:pPr lvl="1"/>
            <a:r>
              <a:rPr lang="en-US" sz="2000" dirty="0"/>
              <a:t>Emphasizing</a:t>
            </a:r>
          </a:p>
          <a:p>
            <a:r>
              <a:rPr lang="en-US" sz="2400" dirty="0" smtClean="0"/>
              <a:t>Aiding retention and recall</a:t>
            </a:r>
          </a:p>
          <a:p>
            <a:r>
              <a:rPr lang="en-US" sz="2400" dirty="0" smtClean="0"/>
              <a:t>Adding variety and interest</a:t>
            </a:r>
          </a:p>
          <a:p>
            <a:r>
              <a:rPr lang="en-US" sz="2400" dirty="0" smtClean="0"/>
              <a:t>Enhancing speaker credibility (if done well)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999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problems with  presentation aids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Overkill – too many aids or too much technological sophistication with the aid</a:t>
            </a:r>
          </a:p>
          <a:p>
            <a:r>
              <a:rPr lang="en-US" sz="2400" dirty="0" smtClean="0"/>
              <a:t>Things happen—technology doesn’t work, furniture is moved</a:t>
            </a:r>
          </a:p>
          <a:p>
            <a:r>
              <a:rPr lang="en-US" sz="2400" dirty="0" smtClean="0"/>
              <a:t>Aids don’t always speak for themselves; some will need explanation and </a:t>
            </a:r>
            <a:r>
              <a:rPr lang="en-US" sz="2400" dirty="0" smtClean="0"/>
              <a:t>interpretation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02609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presentation aids:  Charts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Statistical (can be too complicated and not speak for itself)</a:t>
            </a:r>
          </a:p>
          <a:p>
            <a:r>
              <a:rPr lang="en-US" sz="2400" dirty="0" smtClean="0"/>
              <a:t>Sequence of steps</a:t>
            </a:r>
          </a:p>
          <a:p>
            <a:r>
              <a:rPr lang="en-US" sz="2400" dirty="0" smtClean="0"/>
              <a:t>Decision trees (for a type of logical process and showing relationships between ideas)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84269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Presentation Aids:  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Line – for progression of time </a:t>
            </a:r>
          </a:p>
          <a:p>
            <a:r>
              <a:rPr lang="en-US" sz="2400" dirty="0" smtClean="0"/>
              <a:t>Bar – for comparing differing amounts</a:t>
            </a:r>
          </a:p>
          <a:p>
            <a:r>
              <a:rPr lang="en-US" sz="2400" dirty="0" smtClean="0"/>
              <a:t>Pie – for parts of </a:t>
            </a:r>
            <a:r>
              <a:rPr lang="en-US" sz="2400" dirty="0" smtClean="0"/>
              <a:t>whole, like dollar, budget, population</a:t>
            </a:r>
            <a:endParaRPr lang="en-US" sz="2400" dirty="0" smtClean="0"/>
          </a:p>
          <a:p>
            <a:r>
              <a:rPr lang="en-US" sz="2400" dirty="0" smtClean="0"/>
              <a:t>Pictograph – like bar, can be clever but confusing</a:t>
            </a:r>
          </a:p>
        </p:txBody>
      </p:sp>
    </p:spTree>
    <p:extLst>
      <p:ext uri="{BB962C8B-B14F-4D97-AF65-F5344CB8AC3E}">
        <p14:creationId xmlns:p14="http://schemas.microsoft.com/office/powerpoint/2010/main" val="1536890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Presentation Aids:  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Thoughts on Graphs</a:t>
            </a:r>
            <a:endParaRPr lang="en-US" sz="2400" dirty="0"/>
          </a:p>
          <a:p>
            <a:pPr lvl="1"/>
            <a:r>
              <a:rPr lang="en-US" sz="2000" dirty="0"/>
              <a:t>Keep number of categories/divisions low</a:t>
            </a:r>
          </a:p>
          <a:p>
            <a:pPr lvl="1"/>
            <a:r>
              <a:rPr lang="en-US" sz="2000" dirty="0"/>
              <a:t>Color, clarity, distinctions very important</a:t>
            </a:r>
          </a:p>
          <a:p>
            <a:pPr lvl="1"/>
            <a:r>
              <a:rPr lang="en-US" sz="2000" dirty="0" smtClean="0"/>
              <a:t>Ethical considerations</a:t>
            </a:r>
          </a:p>
          <a:p>
            <a:pPr lvl="2"/>
            <a:r>
              <a:rPr lang="en-US" dirty="0" smtClean="0"/>
              <a:t>Know what the statistics/figures actually mean</a:t>
            </a:r>
          </a:p>
          <a:p>
            <a:pPr lvl="2"/>
            <a:r>
              <a:rPr lang="en-US" dirty="0" smtClean="0"/>
              <a:t>Use 0 as baseline, for 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440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69</TotalTime>
  <Words>803</Words>
  <Application>Microsoft Macintosh PowerPoint</Application>
  <PresentationFormat>On-screen Show (4:3)</PresentationFormat>
  <Paragraphs>128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Perception</vt:lpstr>
      <vt:lpstr>Chapter 9</vt:lpstr>
      <vt:lpstr>Overview</vt:lpstr>
      <vt:lpstr>Presentation aids are</vt:lpstr>
      <vt:lpstr>Some basic concepts about presentation aids</vt:lpstr>
      <vt:lpstr>Functions of presentation aids</vt:lpstr>
      <vt:lpstr>Common problems with  presentation aids</vt:lpstr>
      <vt:lpstr>Types of presentation aids:  Charts</vt:lpstr>
      <vt:lpstr>Types of Presentation Aids:  Graphs</vt:lpstr>
      <vt:lpstr>Types of Presentation Aids:  Graphs</vt:lpstr>
      <vt:lpstr>Types of Presentation Aids:  Other</vt:lpstr>
      <vt:lpstr>Types of Presentation Aids:  Living things </vt:lpstr>
      <vt:lpstr>Using presentation slides</vt:lpstr>
      <vt:lpstr>Using presentation slides</vt:lpstr>
      <vt:lpstr>Principles for creating quality slide shows </vt:lpstr>
      <vt:lpstr>Principles for creating quality slide shows</vt:lpstr>
      <vt:lpstr>Principles for creating quality slide shows</vt:lpstr>
      <vt:lpstr>Tone </vt:lpstr>
      <vt:lpstr>Scale/Proportion/Balance</vt:lpstr>
      <vt:lpstr>Delivery</vt:lpstr>
      <vt:lpstr>Low-tech presentation aids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9</dc:title>
  <dc:creator>Barbara Tucker</dc:creator>
  <cp:lastModifiedBy>Barbara Tucker</cp:lastModifiedBy>
  <cp:revision>8</cp:revision>
  <dcterms:created xsi:type="dcterms:W3CDTF">2018-05-30T19:50:43Z</dcterms:created>
  <dcterms:modified xsi:type="dcterms:W3CDTF">2019-07-03T15:52:49Z</dcterms:modified>
</cp:coreProperties>
</file>