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9" r:id="rId7"/>
    <p:sldId id="261" r:id="rId8"/>
    <p:sldId id="262" r:id="rId9"/>
    <p:sldId id="263" r:id="rId10"/>
    <p:sldId id="264" r:id="rId11"/>
    <p:sldId id="265" r:id="rId12"/>
    <p:sldId id="270" r:id="rId13"/>
    <p:sldId id="266" r:id="rId14"/>
    <p:sldId id="267" r:id="rId15"/>
    <p:sldId id="271" r:id="rId16"/>
    <p:sldId id="268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3" d="100"/>
          <a:sy n="73" d="100"/>
        </p:scale>
        <p:origin x="-136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57319"/>
            <a:ext cx="8915400" cy="87782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034553"/>
            <a:ext cx="8001000" cy="3823447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91440" rIns="274320" bIns="9144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3A11D-0A02-C742-A8CA-0821DEB239F9}" type="datetimeFigureOut">
              <a:rPr lang="en-US" smtClean="0"/>
              <a:t>6/30/19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93792-0D9D-D34D-8917-2B2237C852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4712"/>
            <a:ext cx="8915400" cy="914400"/>
          </a:xfr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487987" y="2048256"/>
            <a:ext cx="3427413" cy="4206240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2039112"/>
            <a:ext cx="4572000" cy="4224528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274320" rIns="274320" bIns="274320" rtlCol="0" anchor="t" anchorCtr="0">
            <a:normAutofit/>
          </a:bodyPr>
          <a:lstStyle>
            <a:lvl1pPr marL="0" indent="0"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3FF3A11D-0A02-C742-A8CA-0821DEB239F9}" type="datetimeFigureOut">
              <a:rPr lang="en-US" smtClean="0"/>
              <a:t>6/30/19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93792-0D9D-D34D-8917-2B2237C852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3A11D-0A02-C742-A8CA-0821DEB239F9}" type="datetimeFigureOut">
              <a:rPr lang="en-US" smtClean="0"/>
              <a:t>6/30/19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7988300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3FF3A11D-0A02-C742-A8CA-0821DEB239F9}" type="datetimeFigureOut">
              <a:rPr lang="en-US" smtClean="0"/>
              <a:t>6/30/19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3986784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4928616" y="1129553"/>
            <a:ext cx="3986784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3FF3A11D-0A02-C742-A8CA-0821DEB239F9}" type="datetimeFigureOut">
              <a:rPr lang="en-US" smtClean="0"/>
              <a:t>6/30/19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6601968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7543800" y="1129553"/>
            <a:ext cx="1371600" cy="148132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7543800" y="2629169"/>
            <a:ext cx="1371600" cy="148132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3A11D-0A02-C742-A8CA-0821DEB239F9}" type="datetimeFigureOut">
              <a:rPr lang="en-US" smtClean="0"/>
              <a:t>6/30/19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93792-0D9D-D34D-8917-2B2237C852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87553" y="1129554"/>
            <a:ext cx="914400" cy="5533278"/>
          </a:xfrm>
        </p:spPr>
        <p:txBody>
          <a:bodyPr vert="eaVert" lIns="274320" tIns="685800" bIns="68580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7600" y="1734671"/>
            <a:ext cx="6426200" cy="4542304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3A11D-0A02-C742-A8CA-0821DEB239F9}" type="datetimeFigureOut">
              <a:rPr lang="en-US" smtClean="0"/>
              <a:t>6/30/19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93792-0D9D-D34D-8917-2B2237C852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3A11D-0A02-C742-A8CA-0821DEB239F9}" type="datetimeFigureOut">
              <a:rPr lang="en-US" smtClean="0"/>
              <a:t>6/30/19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93792-0D9D-D34D-8917-2B2237C852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5025435"/>
            <a:ext cx="89154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943600"/>
            <a:ext cx="8001000" cy="914400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91440" rIns="274320" bIns="91440" rtlCol="0" anchor="t" anchorCtr="0"/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3A11D-0A02-C742-A8CA-0821DEB239F9}" type="datetimeFigureOut">
              <a:rPr lang="en-US" smtClean="0"/>
              <a:t>6/30/19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7988300" cy="38862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200399"/>
            <a:ext cx="8915400" cy="2286000"/>
          </a:xfrm>
          <a:solidFill>
            <a:schemeClr val="tx2"/>
          </a:solidFill>
        </p:spPr>
        <p:txBody>
          <a:bodyPr vert="horz" lIns="1188720" tIns="45720" rIns="274320" bIns="45720" rtlCol="0" anchor="b" anchorCtr="0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5484607"/>
            <a:ext cx="8001000" cy="777240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91440" rIns="274320" bIns="91440" rtlCol="0" anchor="ctr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3A11D-0A02-C742-A8CA-0821DEB239F9}" type="datetimeFigureOut">
              <a:rPr lang="en-US" smtClean="0"/>
              <a:t>6/30/19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93792-0D9D-D34D-8917-2B2237C852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17600" y="2595563"/>
            <a:ext cx="3566160" cy="368141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7534" y="2595563"/>
            <a:ext cx="3566160" cy="368141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3FF3A11D-0A02-C742-A8CA-0821DEB239F9}" type="datetimeFigureOut">
              <a:rPr lang="en-US" smtClean="0"/>
              <a:t>6/30/19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93792-0D9D-D34D-8917-2B2237C852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588" y="2017713"/>
            <a:ext cx="3566160" cy="877887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588" y="3065929"/>
            <a:ext cx="3566160" cy="321104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7534" y="2017713"/>
            <a:ext cx="3566160" cy="877887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7534" y="3065929"/>
            <a:ext cx="3566160" cy="321104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3FF3A11D-0A02-C742-A8CA-0821DEB239F9}" type="datetimeFigureOut">
              <a:rPr lang="en-US" smtClean="0"/>
              <a:t>6/30/19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120588" y="188259"/>
            <a:ext cx="28956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93792-0D9D-D34D-8917-2B2237C85282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3A11D-0A02-C742-A8CA-0821DEB239F9}" type="datetimeFigureOut">
              <a:rPr lang="en-US" smtClean="0"/>
              <a:t>6/30/19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93792-0D9D-D34D-8917-2B2237C852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3A11D-0A02-C742-A8CA-0821DEB239F9}" type="datetimeFigureOut">
              <a:rPr lang="en-US" smtClean="0"/>
              <a:t>6/30/19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93792-0D9D-D34D-8917-2B2237C852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4712"/>
            <a:ext cx="8915400" cy="914400"/>
          </a:xfr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47534" y="2590800"/>
            <a:ext cx="3566160" cy="368617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2000"/>
            </a:lvl6pPr>
            <a:lvl7pPr marL="2055813" indent="-344488">
              <a:defRPr sz="2000"/>
            </a:lvl7pPr>
            <a:lvl8pPr marL="2055813" indent="-344488">
              <a:defRPr sz="2000"/>
            </a:lvl8pPr>
            <a:lvl9pPr marL="2055813" indent="-344488"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00952" y="2039111"/>
            <a:ext cx="3566160" cy="4224528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274320" rIns="274320" bIns="27432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3FF3A11D-0A02-C742-A8CA-0821DEB239F9}" type="datetimeFigureOut">
              <a:rPr lang="en-US" smtClean="0"/>
              <a:t>6/30/19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93792-0D9D-D34D-8917-2B2237C852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1123856"/>
            <a:ext cx="8913813" cy="914400"/>
          </a:xfrm>
          <a:prstGeom prst="rect">
            <a:avLst/>
          </a:prstGeo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4424" y="2595562"/>
            <a:ext cx="7610476" cy="36707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80094" y="188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3FF3A11D-0A02-C742-A8CA-0821DEB239F9}" type="datetimeFigureOut">
              <a:rPr lang="en-US" smtClean="0"/>
              <a:t>6/30/19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20588" y="188259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89894" y="65690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13C93792-0D9D-D34D-8917-2B2237C8528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0"/>
            <a:ext cx="7999413" cy="18288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914400" y="6675120"/>
            <a:ext cx="7999413" cy="18288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txStyles>
    <p:titleStyle>
      <a:lvl1pPr marL="0" indent="0" algn="l" defTabSz="914400" rtl="0" eaLnBrk="1" latinLnBrk="0" hangingPunct="1">
        <a:spcBef>
          <a:spcPct val="0"/>
        </a:spcBef>
        <a:buNone/>
        <a:defRPr sz="3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1"/>
        </a:buClr>
        <a:buFont typeface="Wingdings 2" pitchFamily="18" charset="2"/>
        <a:buChar char="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/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/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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6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2400" i="1" dirty="0"/>
              <a:t>Exploring Public </a:t>
            </a:r>
            <a:r>
              <a:rPr lang="en-US" sz="2400" i="1" dirty="0" smtClean="0"/>
              <a:t>Speaking, 4</a:t>
            </a:r>
            <a:r>
              <a:rPr lang="en-US" sz="2400" i="1" baseline="30000" dirty="0" smtClean="0"/>
              <a:t>th</a:t>
            </a:r>
            <a:r>
              <a:rPr lang="en-US" sz="2400" i="1" dirty="0" smtClean="0"/>
              <a:t> Edition</a:t>
            </a:r>
            <a:endParaRPr lang="en-US" sz="2400" i="1" dirty="0"/>
          </a:p>
          <a:p>
            <a:r>
              <a:rPr lang="en-US" sz="2400" dirty="0"/>
              <a:t>Open Resource Textbook for Basic Public Speaking Course</a:t>
            </a:r>
          </a:p>
          <a:p>
            <a:r>
              <a:rPr lang="en-US" sz="2400" dirty="0"/>
              <a:t>Authors:  Faculty of Dalton State College, Dalton, Georgia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2914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Additional organization principles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3668" y="2222635"/>
            <a:ext cx="8081232" cy="4278155"/>
          </a:xfrm>
        </p:spPr>
        <p:txBody>
          <a:bodyPr/>
          <a:lstStyle/>
          <a:p>
            <a:r>
              <a:rPr lang="en-US" sz="2400" dirty="0" smtClean="0"/>
              <a:t>Main points must be relatively equal in emphasis, value, and time spent</a:t>
            </a:r>
          </a:p>
          <a:p>
            <a:r>
              <a:rPr lang="en-US" sz="2400" dirty="0" smtClean="0"/>
              <a:t>You can use more than one organizational pattern in a speech (one for main point, one for </a:t>
            </a:r>
            <a:r>
              <a:rPr lang="en-US" sz="2400" dirty="0" err="1" smtClean="0"/>
              <a:t>subpoints</a:t>
            </a:r>
            <a:r>
              <a:rPr lang="en-US" sz="2400" dirty="0" smtClean="0"/>
              <a:t>)</a:t>
            </a:r>
          </a:p>
          <a:p>
            <a:r>
              <a:rPr lang="en-US" sz="2400" dirty="0" smtClean="0"/>
              <a:t>Labeling</a:t>
            </a:r>
          </a:p>
          <a:p>
            <a:pPr lvl="1"/>
            <a:r>
              <a:rPr lang="en-US" sz="2000" dirty="0" smtClean="0"/>
              <a:t>Use full sentences</a:t>
            </a:r>
          </a:p>
          <a:p>
            <a:pPr lvl="1"/>
            <a:r>
              <a:rPr lang="en-US" sz="2000" dirty="0" smtClean="0"/>
              <a:t>Utilize parallelism (if it fits)</a:t>
            </a:r>
          </a:p>
          <a:p>
            <a:pPr lvl="1"/>
            <a:r>
              <a:rPr lang="en-US" sz="2000" dirty="0" smtClean="0"/>
              <a:t>Do not write as vague directions to yourself; your instructor or others should understand your points</a:t>
            </a:r>
          </a:p>
        </p:txBody>
      </p:sp>
    </p:spTree>
    <p:extLst>
      <p:ext uri="{BB962C8B-B14F-4D97-AF65-F5344CB8AC3E}">
        <p14:creationId xmlns:p14="http://schemas.microsoft.com/office/powerpoint/2010/main" val="40663619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Connectives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0650" y="2365728"/>
            <a:ext cx="7994250" cy="3900602"/>
          </a:xfrm>
        </p:spPr>
        <p:txBody>
          <a:bodyPr>
            <a:noAutofit/>
          </a:bodyPr>
          <a:lstStyle/>
          <a:p>
            <a:r>
              <a:rPr lang="en-US" sz="2400" dirty="0" smtClean="0"/>
              <a:t>Parts of the speech such as introduction, conclusion, and connectives come after body is composed</a:t>
            </a:r>
          </a:p>
          <a:p>
            <a:r>
              <a:rPr lang="en-US" sz="2400" dirty="0" smtClean="0"/>
              <a:t>Connectives are phrases or sentences that connects parts of the speech and shows relationship between them</a:t>
            </a:r>
          </a:p>
          <a:p>
            <a:r>
              <a:rPr lang="en-US" sz="2400" dirty="0" smtClean="0"/>
              <a:t>They perform a number of functions in the speech – reminding, forecasting, explaining logic, keeping attention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1632791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iagram showing the placement of connectives and types of transitions in an outline structure. 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8993" y="1078493"/>
            <a:ext cx="7306502" cy="4661875"/>
          </a:xfrm>
          <a:prstGeom prst="rect">
            <a:avLst/>
          </a:prstGeom>
          <a:noFill/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11380296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Connectives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Internal summaries</a:t>
            </a:r>
          </a:p>
          <a:p>
            <a:r>
              <a:rPr lang="en-US" sz="2400" dirty="0" smtClean="0"/>
              <a:t>Internal previews</a:t>
            </a:r>
          </a:p>
          <a:p>
            <a:r>
              <a:rPr lang="en-US" sz="2400" dirty="0" smtClean="0"/>
              <a:t>Transitions</a:t>
            </a:r>
          </a:p>
          <a:p>
            <a:r>
              <a:rPr lang="en-US" sz="2400" dirty="0" smtClean="0"/>
              <a:t>Signposts</a:t>
            </a:r>
          </a:p>
          <a:p>
            <a:r>
              <a:rPr lang="en-US" sz="2400" dirty="0" smtClean="0"/>
              <a:t>Bridging statements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6106228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Guidelines on connectives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4424" y="2239348"/>
            <a:ext cx="7610476" cy="4026982"/>
          </a:xfrm>
        </p:spPr>
        <p:txBody>
          <a:bodyPr>
            <a:noAutofit/>
          </a:bodyPr>
          <a:lstStyle/>
          <a:p>
            <a:r>
              <a:rPr lang="en-US" sz="2400" dirty="0" smtClean="0"/>
              <a:t>They are for connecting, not providing </a:t>
            </a:r>
            <a:r>
              <a:rPr lang="en-US" sz="2400" dirty="0" smtClean="0"/>
              <a:t>evidence</a:t>
            </a:r>
            <a:endParaRPr lang="en-US" sz="2400" dirty="0" smtClean="0"/>
          </a:p>
          <a:p>
            <a:r>
              <a:rPr lang="en-US" sz="2400" dirty="0" smtClean="0"/>
              <a:t>In a speech they might be a sentence or two, not just a word or two</a:t>
            </a:r>
          </a:p>
          <a:p>
            <a:r>
              <a:rPr lang="en-US" sz="2400" dirty="0" smtClean="0"/>
              <a:t>Your instructor may want you to plan them and include on the outline</a:t>
            </a:r>
            <a:r>
              <a:rPr lang="en-US" sz="2400" dirty="0" smtClean="0"/>
              <a:t>.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7580049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Guidelines on connectives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Don’t leave to ad lib</a:t>
            </a:r>
          </a:p>
          <a:p>
            <a:r>
              <a:rPr lang="en-US" sz="2400" dirty="0"/>
              <a:t>Vary them; don’t use same one each time</a:t>
            </a:r>
          </a:p>
          <a:p>
            <a:r>
              <a:rPr lang="en-US" sz="2400" dirty="0"/>
              <a:t>Sometimes you need connections between </a:t>
            </a:r>
            <a:r>
              <a:rPr lang="en-US" sz="2400" dirty="0" err="1"/>
              <a:t>subpoints</a:t>
            </a:r>
            <a:endParaRPr lang="en-US" sz="2400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21210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Follow instructor’s design for the outline</a:t>
            </a:r>
          </a:p>
          <a:p>
            <a:r>
              <a:rPr lang="en-US" sz="2400" dirty="0" smtClean="0"/>
              <a:t>Outlining is like the blueprint</a:t>
            </a:r>
          </a:p>
          <a:p>
            <a:pPr lvl="1"/>
            <a:r>
              <a:rPr lang="en-US" sz="2000" dirty="0" smtClean="0"/>
              <a:t>It’s not the speech</a:t>
            </a:r>
          </a:p>
          <a:p>
            <a:pPr lvl="1"/>
            <a:r>
              <a:rPr lang="en-US" sz="2000" dirty="0" smtClean="0"/>
              <a:t>It’s the plan for practicing and giving the speech</a:t>
            </a:r>
          </a:p>
          <a:p>
            <a:r>
              <a:rPr lang="en-US" sz="2400" dirty="0" smtClean="0"/>
              <a:t>Two types:</a:t>
            </a:r>
          </a:p>
          <a:p>
            <a:pPr lvl="1"/>
            <a:r>
              <a:rPr lang="en-US" sz="2000" dirty="0" smtClean="0"/>
              <a:t>Preparation outline (the blueprint)</a:t>
            </a:r>
          </a:p>
          <a:p>
            <a:pPr lvl="1"/>
            <a:r>
              <a:rPr lang="en-US" sz="2000" dirty="0" smtClean="0"/>
              <a:t>Speaking outlines (note cards, large font, directions for delivery)</a:t>
            </a:r>
          </a:p>
          <a:p>
            <a:pPr marL="34925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78979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Why we need organization in speeches</a:t>
            </a:r>
          </a:p>
          <a:p>
            <a:r>
              <a:rPr lang="en-US" sz="2400" dirty="0" smtClean="0"/>
              <a:t>Patterns of organization</a:t>
            </a:r>
          </a:p>
          <a:p>
            <a:r>
              <a:rPr lang="en-US" sz="2400" dirty="0" smtClean="0"/>
              <a:t>Connective statements</a:t>
            </a:r>
          </a:p>
          <a:p>
            <a:r>
              <a:rPr lang="en-US" sz="2400" dirty="0" smtClean="0"/>
              <a:t>Outlining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6571925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Why We Need Organization in Speeches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2839" y="2400518"/>
            <a:ext cx="7942061" cy="3865812"/>
          </a:xfrm>
        </p:spPr>
        <p:txBody>
          <a:bodyPr>
            <a:noAutofit/>
          </a:bodyPr>
          <a:lstStyle/>
          <a:p>
            <a:r>
              <a:rPr lang="en-US" sz="2400" dirty="0"/>
              <a:t>We generally </a:t>
            </a:r>
            <a:r>
              <a:rPr lang="en-US" sz="2400" dirty="0" smtClean="0"/>
              <a:t>have </a:t>
            </a:r>
            <a:r>
              <a:rPr lang="en-US" sz="2400" dirty="0"/>
              <a:t>limits on the number of ideas we can keep in our mind at once</a:t>
            </a:r>
          </a:p>
          <a:p>
            <a:pPr lvl="1"/>
            <a:r>
              <a:rPr lang="en-US" sz="2000" dirty="0"/>
              <a:t>Seven plus or minus two</a:t>
            </a:r>
          </a:p>
          <a:p>
            <a:pPr lvl="1"/>
            <a:r>
              <a:rPr lang="en-US" sz="2000" dirty="0"/>
              <a:t>3-5</a:t>
            </a:r>
          </a:p>
          <a:p>
            <a:pPr lvl="1"/>
            <a:r>
              <a:rPr lang="en-US" sz="2000" dirty="0"/>
              <a:t>Key: Support specific </a:t>
            </a:r>
            <a:r>
              <a:rPr lang="en-US" sz="2000" dirty="0" smtClean="0"/>
              <a:t>purpose</a:t>
            </a:r>
            <a:endParaRPr lang="en-US" sz="2000" dirty="0"/>
          </a:p>
          <a:p>
            <a:r>
              <a:rPr lang="en-US" sz="2400" dirty="0" smtClean="0"/>
              <a:t>Categories of information should be distinct, different, and clear</a:t>
            </a:r>
          </a:p>
          <a:p>
            <a:r>
              <a:rPr lang="en-US" sz="2400" dirty="0" smtClean="0"/>
              <a:t>Organization has three steps:  grouping, labeling, and ordering.</a:t>
            </a:r>
          </a:p>
        </p:txBody>
      </p:sp>
    </p:spTree>
    <p:extLst>
      <p:ext uri="{BB962C8B-B14F-4D97-AF65-F5344CB8AC3E}">
        <p14:creationId xmlns:p14="http://schemas.microsoft.com/office/powerpoint/2010/main" val="13720439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Grouping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Seeing patterns and connections of data and research.</a:t>
            </a:r>
          </a:p>
          <a:p>
            <a:r>
              <a:rPr lang="en-US" sz="2400" dirty="0" smtClean="0"/>
              <a:t>Do not want 15-20 “points” in a speech</a:t>
            </a:r>
          </a:p>
          <a:p>
            <a:r>
              <a:rPr lang="en-US" sz="2400" dirty="0" smtClean="0"/>
              <a:t>“Chunking” into a fewer (5 or fewer) number of main groups (main ideas)</a:t>
            </a:r>
          </a:p>
          <a:p>
            <a:r>
              <a:rPr lang="en-US" sz="2400" dirty="0" smtClean="0"/>
              <a:t>Organized speakers gain credibility and audience will understand and retain better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6613524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Patterns of Organization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spcBef>
                <a:spcPts val="2000"/>
              </a:spcBef>
              <a:buClr>
                <a:schemeClr val="accent1"/>
              </a:buClr>
            </a:pPr>
            <a:r>
              <a:rPr lang="en-US" sz="2400" dirty="0"/>
              <a:t>Chunking very important to avoid “this happened, etc.” feel</a:t>
            </a:r>
          </a:p>
          <a:p>
            <a:pPr marL="342900" lvl="1" indent="-342900">
              <a:spcBef>
                <a:spcPts val="2000"/>
              </a:spcBef>
              <a:buClr>
                <a:schemeClr val="accent1"/>
              </a:buClr>
            </a:pPr>
            <a:r>
              <a:rPr lang="en-US" sz="2400" dirty="0"/>
              <a:t>Be careful about too broad or too </a:t>
            </a:r>
            <a:r>
              <a:rPr lang="en-US" sz="2400" dirty="0" smtClean="0"/>
              <a:t>much</a:t>
            </a:r>
          </a:p>
          <a:p>
            <a:pPr marL="342900" lvl="1" indent="-342900">
              <a:spcBef>
                <a:spcPts val="2000"/>
              </a:spcBef>
              <a:buClr>
                <a:schemeClr val="accent1"/>
              </a:buClr>
            </a:pPr>
            <a:r>
              <a:rPr lang="en-US" sz="2400" dirty="0" smtClean="0"/>
              <a:t>Specific purpose usually determines chronological</a:t>
            </a:r>
            <a:endParaRPr lang="en-US" sz="2400" dirty="0"/>
          </a:p>
          <a:p>
            <a:pPr marL="34925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73228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Chronological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T</a:t>
            </a:r>
            <a:r>
              <a:rPr lang="en-US" sz="2400" dirty="0" smtClean="0"/>
              <a:t>ime </a:t>
            </a:r>
            <a:r>
              <a:rPr lang="en-US" sz="2400" dirty="0"/>
              <a:t>order</a:t>
            </a:r>
          </a:p>
          <a:p>
            <a:pPr lvl="1"/>
            <a:r>
              <a:rPr lang="en-US" sz="2000" dirty="0"/>
              <a:t>Short (process) and long time</a:t>
            </a:r>
          </a:p>
          <a:p>
            <a:pPr lvl="1"/>
            <a:r>
              <a:rPr lang="en-US" sz="2000" dirty="0"/>
              <a:t>To explain (gain understanding of a process) or to instruct (audience able to do process)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35654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Spatial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Movement in space or location </a:t>
            </a:r>
          </a:p>
          <a:p>
            <a:r>
              <a:rPr lang="en-US" sz="2400" dirty="0" smtClean="0"/>
              <a:t>Geographical or smaller space (body)</a:t>
            </a:r>
          </a:p>
          <a:p>
            <a:r>
              <a:rPr lang="en-US" sz="2400" dirty="0" smtClean="0"/>
              <a:t>Must be logical, not skipping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276547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Parts of the Whole/Topical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Types of, kinds of, varieties of, categories of</a:t>
            </a:r>
          </a:p>
          <a:p>
            <a:r>
              <a:rPr lang="en-US" sz="2400" dirty="0" smtClean="0"/>
              <a:t>Parts of, divisions of, units of, characteristics of</a:t>
            </a:r>
          </a:p>
          <a:p>
            <a:r>
              <a:rPr lang="en-US" sz="2400" dirty="0" smtClean="0"/>
              <a:t>A good place for climax organization –strongest or most important part, argument, idea last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0890240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Problem-Solution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Best for persuasive speeches</a:t>
            </a:r>
          </a:p>
          <a:p>
            <a:r>
              <a:rPr lang="en-US" sz="2400" dirty="0" smtClean="0"/>
              <a:t>Also variation of Problem-Cause-Solution</a:t>
            </a:r>
          </a:p>
          <a:p>
            <a:r>
              <a:rPr lang="en-US" sz="2400" dirty="0" smtClean="0"/>
              <a:t>Another variation: Monroe’s Motivated Sequence </a:t>
            </a:r>
          </a:p>
          <a:p>
            <a:r>
              <a:rPr lang="en-US" sz="2400" dirty="0" smtClean="0"/>
              <a:t>Generally more logical than providing solution first and then discussing problem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309339102"/>
      </p:ext>
    </p:extLst>
  </p:cSld>
  <p:clrMapOvr>
    <a:masterClrMapping/>
  </p:clrMapOvr>
</p:sld>
</file>

<file path=ppt/theme/theme1.xml><?xml version="1.0" encoding="utf-8"?>
<a:theme xmlns:a="http://schemas.openxmlformats.org/drawingml/2006/main" name="Perception">
  <a:themeElements>
    <a:clrScheme name="Perception">
      <a:dk1>
        <a:sysClr val="windowText" lastClr="000000"/>
      </a:dk1>
      <a:lt1>
        <a:sysClr val="window" lastClr="FFFFFF"/>
      </a:lt1>
      <a:dk2>
        <a:srgbClr val="333333"/>
      </a:dk2>
      <a:lt2>
        <a:srgbClr val="BBC0AC"/>
      </a:lt2>
      <a:accent1>
        <a:srgbClr val="A2C816"/>
      </a:accent1>
      <a:accent2>
        <a:srgbClr val="E07602"/>
      </a:accent2>
      <a:accent3>
        <a:srgbClr val="E4C402"/>
      </a:accent3>
      <a:accent4>
        <a:srgbClr val="7DC1EF"/>
      </a:accent4>
      <a:accent5>
        <a:srgbClr val="21449B"/>
      </a:accent5>
      <a:accent6>
        <a:srgbClr val="A2B170"/>
      </a:accent6>
      <a:hlink>
        <a:srgbClr val="8DA440"/>
      </a:hlink>
      <a:folHlink>
        <a:srgbClr val="4C4F3F"/>
      </a:folHlink>
    </a:clrScheme>
    <a:fontScheme name="Perception">
      <a:maj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Perception">
      <a:fillStyleLst>
        <a:solidFill>
          <a:schemeClr val="phClr"/>
        </a:solidFill>
        <a:solidFill>
          <a:schemeClr val="phClr">
            <a:shade val="90000"/>
          </a:schemeClr>
        </a:solidFill>
        <a:solidFill>
          <a:schemeClr val="phClr">
            <a:shade val="80000"/>
          </a:schemeClr>
        </a:solidFill>
      </a:fillStyleLst>
      <a:lnStyleLst>
        <a:ln w="12700" cap="flat" cmpd="sng" algn="ctr">
          <a:solidFill>
            <a:schemeClr val="phClr"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>
              <a:alpha val="8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bliqueTopRight"/>
            <a:lightRig rig="threePt" dir="tl"/>
          </a:scene3d>
          <a:sp3d>
            <a:bevelT w="25400" h="25400"/>
          </a:sp3d>
        </a:effectStyle>
        <a:effectStyle>
          <a:effectLst/>
          <a:scene3d>
            <a:camera prst="perspectiveFront" fov="4200000"/>
            <a:lightRig rig="balanced" dir="tl">
              <a:rot lat="0" lon="0" rev="18600000"/>
            </a:lightRig>
          </a:scene3d>
          <a:sp3d prstMaterial="metal">
            <a:bevelT w="63500" h="50800" prst="angle"/>
          </a:sp3d>
        </a:effectStyle>
      </a:effectStyleLst>
      <a:bgFillStyleLst>
        <a:solidFill>
          <a:schemeClr val="phClr">
            <a:tint val="90000"/>
          </a:schemeClr>
        </a:solidFill>
        <a:solidFill>
          <a:schemeClr val="phClr">
            <a:tint val="50000"/>
          </a:schemeClr>
        </a:solidFill>
        <a:solidFill>
          <a:schemeClr val="phClr">
            <a:shade val="60000"/>
          </a:schemeClr>
        </a:soli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Perception.thmx</Template>
  <TotalTime>86</TotalTime>
  <Words>547</Words>
  <Application>Microsoft Macintosh PowerPoint</Application>
  <PresentationFormat>On-screen Show (4:3)</PresentationFormat>
  <Paragraphs>75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Perception</vt:lpstr>
      <vt:lpstr>Chapter 6</vt:lpstr>
      <vt:lpstr>Overview</vt:lpstr>
      <vt:lpstr>Why We Need Organization in Speeches</vt:lpstr>
      <vt:lpstr>Grouping</vt:lpstr>
      <vt:lpstr>Patterns of Organization</vt:lpstr>
      <vt:lpstr>Chronological</vt:lpstr>
      <vt:lpstr>Spatial</vt:lpstr>
      <vt:lpstr>Parts of the Whole/Topical</vt:lpstr>
      <vt:lpstr>Problem-Solution</vt:lpstr>
      <vt:lpstr>Additional organization principles</vt:lpstr>
      <vt:lpstr>Connectives</vt:lpstr>
      <vt:lpstr>PowerPoint Presentation</vt:lpstr>
      <vt:lpstr>Types of Connectives</vt:lpstr>
      <vt:lpstr>Guidelines on connectives</vt:lpstr>
      <vt:lpstr>Guidelines on connectives</vt:lpstr>
      <vt:lpstr>Outlining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6</dc:title>
  <dc:creator>Barbara Tucker</dc:creator>
  <cp:lastModifiedBy>Barbara Tucker</cp:lastModifiedBy>
  <cp:revision>7</cp:revision>
  <dcterms:created xsi:type="dcterms:W3CDTF">2018-05-25T22:46:38Z</dcterms:created>
  <dcterms:modified xsi:type="dcterms:W3CDTF">2019-07-01T02:54:32Z</dcterms:modified>
</cp:coreProperties>
</file>