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A430-5D2F-AF44-9B98-1F7BACF29C57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69A3E-A082-2840-8CC7-508505FFBF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00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69A3E-A082-2840-8CC7-508505FFBF2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4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7/22/19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j8eEVf998Qs&amp;t=12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i="1" dirty="0"/>
              <a:t>Exploring Public </a:t>
            </a:r>
            <a:r>
              <a:rPr lang="en-US" sz="2800" i="1" dirty="0" smtClean="0"/>
              <a:t>Speaking, 4</a:t>
            </a:r>
            <a:r>
              <a:rPr lang="en-US" sz="2800" i="1" baseline="30000" dirty="0" smtClean="0"/>
              <a:t>th</a:t>
            </a:r>
            <a:r>
              <a:rPr lang="en-US" sz="2800" i="1" dirty="0" smtClean="0"/>
              <a:t> edition</a:t>
            </a:r>
            <a:endParaRPr lang="en-US" sz="2800" i="1" dirty="0"/>
          </a:p>
          <a:p>
            <a:r>
              <a:rPr lang="en-US" sz="2800" dirty="0"/>
              <a:t>Open Resource Textbook for Basic Public Speaking Course</a:t>
            </a:r>
          </a:p>
          <a:p>
            <a:r>
              <a:rPr lang="en-US" sz="2800" dirty="0"/>
              <a:t>Authors:  Faculty of Dalton State College, Dalton, Georgia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74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then there’s 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Follow your instructor’s directions on using Wiki sites</a:t>
            </a:r>
          </a:p>
          <a:p>
            <a:r>
              <a:rPr lang="en-US" sz="2400" dirty="0" smtClean="0"/>
              <a:t>Use as a place to get basic information and use references on the page</a:t>
            </a:r>
          </a:p>
          <a:p>
            <a:r>
              <a:rPr lang="en-US" sz="2400" dirty="0" smtClean="0"/>
              <a:t>Recognize there are sometimes errors</a:t>
            </a:r>
          </a:p>
          <a:p>
            <a:r>
              <a:rPr lang="en-US" sz="2400" dirty="0" smtClean="0"/>
              <a:t>Recognize that using it does not build credibility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9683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Your Own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43" y="2595562"/>
            <a:ext cx="7959457" cy="367076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Surveys – good for understanding the audience</a:t>
            </a:r>
          </a:p>
          <a:p>
            <a:pPr lvl="1"/>
            <a:r>
              <a:rPr lang="en-US" sz="2400" dirty="0" smtClean="0"/>
              <a:t>Use multiple choice questions</a:t>
            </a:r>
          </a:p>
          <a:p>
            <a:pPr lvl="1"/>
            <a:r>
              <a:rPr lang="en-US" sz="2400" dirty="0" smtClean="0"/>
              <a:t>Be sure to provide all options</a:t>
            </a:r>
          </a:p>
          <a:p>
            <a:pPr lvl="1"/>
            <a:r>
              <a:rPr lang="en-US" sz="2400" dirty="0" smtClean="0"/>
              <a:t>Phrase questions carefully</a:t>
            </a:r>
          </a:p>
          <a:p>
            <a:pPr lvl="2"/>
            <a:r>
              <a:rPr lang="en-US" sz="2000" dirty="0" smtClean="0"/>
              <a:t>Positively</a:t>
            </a:r>
          </a:p>
          <a:p>
            <a:pPr lvl="2"/>
            <a:r>
              <a:rPr lang="en-US" sz="2000" dirty="0" smtClean="0"/>
              <a:t>Without bias or “loaded questions”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9476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Conducting Your Own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Interviews – good for getting views of practitioners and real-life experts</a:t>
            </a:r>
          </a:p>
          <a:p>
            <a:pPr lvl="1"/>
            <a:r>
              <a:rPr lang="en-US" sz="2000" dirty="0" smtClean="0"/>
              <a:t>Interview after reading published sources</a:t>
            </a:r>
          </a:p>
          <a:p>
            <a:pPr lvl="1"/>
            <a:r>
              <a:rPr lang="en-US" sz="2000" dirty="0" smtClean="0"/>
              <a:t>Choose the right person (first-hand knowledge, credentials)</a:t>
            </a:r>
          </a:p>
          <a:p>
            <a:pPr lvl="1"/>
            <a:r>
              <a:rPr lang="en-US" sz="2000" dirty="0" smtClean="0"/>
              <a:t>Make an appointment and be on time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371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Conducting Your Own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9250" lvl="1" indent="0">
              <a:buNone/>
            </a:pPr>
            <a:r>
              <a:rPr lang="en-US" sz="2800" dirty="0" smtClean="0"/>
              <a:t>Interviews continued:</a:t>
            </a:r>
          </a:p>
          <a:p>
            <a:pPr lvl="1"/>
            <a:r>
              <a:rPr lang="en-US" sz="2400" dirty="0" smtClean="0"/>
              <a:t>Prepare </a:t>
            </a:r>
            <a:r>
              <a:rPr lang="en-US" sz="2400" dirty="0"/>
              <a:t>questions in advance and in logical order</a:t>
            </a:r>
          </a:p>
          <a:p>
            <a:pPr lvl="1"/>
            <a:r>
              <a:rPr lang="en-US" sz="2400" dirty="0"/>
              <a:t>Ask questions that person can answer</a:t>
            </a:r>
          </a:p>
          <a:p>
            <a:pPr lvl="2"/>
            <a:r>
              <a:rPr lang="en-US" dirty="0"/>
              <a:t>Within their realm of experience</a:t>
            </a:r>
          </a:p>
          <a:p>
            <a:pPr lvl="2"/>
            <a:r>
              <a:rPr lang="en-US" dirty="0"/>
              <a:t>Appropriate, not </a:t>
            </a:r>
            <a:r>
              <a:rPr lang="en-US" dirty="0" smtClean="0"/>
              <a:t>embarrassing</a:t>
            </a:r>
            <a:endParaRPr lang="en-US" dirty="0"/>
          </a:p>
          <a:p>
            <a:pPr lvl="1"/>
            <a:r>
              <a:rPr lang="en-US" sz="2400" dirty="0"/>
              <a:t>Write a thank you note—they’ve helped you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1274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source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Follow instructor’s directions on use</a:t>
            </a:r>
          </a:p>
          <a:p>
            <a:r>
              <a:rPr lang="en-US" sz="2400" dirty="0" smtClean="0"/>
              <a:t>Recognize difference between “common knowledge” information and unique knowledge (cited)</a:t>
            </a:r>
          </a:p>
          <a:p>
            <a:r>
              <a:rPr lang="en-US" sz="2400" dirty="0" smtClean="0"/>
              <a:t>If you find multiple sources, find who or what those sources are citing (example, government agency)</a:t>
            </a:r>
          </a:p>
        </p:txBody>
      </p:sp>
    </p:spTree>
    <p:extLst>
      <p:ext uri="{BB962C8B-B14F-4D97-AF65-F5344CB8AC3E}">
        <p14:creationId xmlns:p14="http://schemas.microsoft.com/office/powerpoint/2010/main" val="73436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Types of research and sources </a:t>
            </a:r>
          </a:p>
          <a:p>
            <a:r>
              <a:rPr lang="en-US" sz="2800" dirty="0" smtClean="0"/>
              <a:t>Internet research</a:t>
            </a:r>
          </a:p>
          <a:p>
            <a:r>
              <a:rPr lang="en-US" sz="2800" dirty="0" smtClean="0"/>
              <a:t>Conducting your own research</a:t>
            </a:r>
          </a:p>
          <a:p>
            <a:r>
              <a:rPr lang="en-US" sz="2800" dirty="0" smtClean="0"/>
              <a:t>Using the campus library resources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460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and Secondary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29" y="2348332"/>
            <a:ext cx="8376971" cy="3917997"/>
          </a:xfrm>
        </p:spPr>
        <p:txBody>
          <a:bodyPr/>
          <a:lstStyle/>
          <a:p>
            <a:r>
              <a:rPr lang="en-US" dirty="0" smtClean="0"/>
              <a:t>Primary research:  new research carried out to answer specific question or issues and discover knowledge; research that acquires data first-hand; information unfiltered by interpretation or editing</a:t>
            </a:r>
          </a:p>
          <a:p>
            <a:r>
              <a:rPr lang="en-US" dirty="0" smtClean="0"/>
              <a:t>Primary sources:  those that provide first-hand accounts of the events, practices, or conditions being researched.</a:t>
            </a:r>
          </a:p>
          <a:p>
            <a:r>
              <a:rPr lang="en-US" dirty="0" smtClean="0"/>
              <a:t>Secondary:  research gathered from published sources; it has compiled, filtered, edited or interpreted primary research or other secondary research in some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830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primary/secondary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Primary</a:t>
            </a:r>
          </a:p>
          <a:p>
            <a:pPr lvl="1"/>
            <a:r>
              <a:rPr lang="en-US" sz="2400" dirty="0"/>
              <a:t>Interviews</a:t>
            </a:r>
          </a:p>
          <a:p>
            <a:pPr lvl="1"/>
            <a:r>
              <a:rPr lang="en-US" sz="2400" dirty="0"/>
              <a:t>Surveys/questionnaires</a:t>
            </a:r>
          </a:p>
          <a:p>
            <a:pPr lvl="1"/>
            <a:r>
              <a:rPr lang="en-US" sz="2400" dirty="0"/>
              <a:t>Diary or journal entries</a:t>
            </a:r>
          </a:p>
          <a:p>
            <a:pPr lvl="1"/>
            <a:r>
              <a:rPr lang="en-US" sz="2400" dirty="0"/>
              <a:t>Oral histories</a:t>
            </a:r>
          </a:p>
          <a:p>
            <a:pPr lvl="1"/>
            <a:r>
              <a:rPr lang="en-US" sz="2400" dirty="0"/>
              <a:t>Experiments/direct observations</a:t>
            </a:r>
          </a:p>
          <a:p>
            <a:r>
              <a:rPr lang="en-US" sz="2800" dirty="0" smtClean="0"/>
              <a:t>Secondary: published sources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889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Secondary research and secondary sources are not “bad” or inferior. </a:t>
            </a:r>
            <a:endParaRPr lang="en-US" sz="2800" dirty="0"/>
          </a:p>
          <a:p>
            <a:pPr lvl="1"/>
            <a:r>
              <a:rPr lang="en-US" sz="2400" dirty="0" smtClean="0"/>
              <a:t>It depends on your purpose and topic</a:t>
            </a:r>
          </a:p>
          <a:p>
            <a:pPr lvl="1"/>
            <a:r>
              <a:rPr lang="en-US" sz="2400" dirty="0" smtClean="0"/>
              <a:t>It depends on the quality of the primary sources and primary research processes</a:t>
            </a:r>
          </a:p>
          <a:p>
            <a:pPr lvl="1"/>
            <a:r>
              <a:rPr lang="en-US" sz="2400" dirty="0" smtClean="0"/>
              <a:t>It depends on the quality of the writer who is compiling the secondary sources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3804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4" y="2191778"/>
            <a:ext cx="8307386" cy="4074552"/>
          </a:xfrm>
        </p:spPr>
        <p:txBody>
          <a:bodyPr/>
          <a:lstStyle/>
          <a:p>
            <a:r>
              <a:rPr lang="en-US" sz="2400" dirty="0" smtClean="0"/>
              <a:t>Books</a:t>
            </a:r>
          </a:p>
          <a:p>
            <a:pPr lvl="1"/>
            <a:r>
              <a:rPr lang="en-US" sz="2000" dirty="0" smtClean="0"/>
              <a:t>Good for depth of coverage of a topic</a:t>
            </a:r>
          </a:p>
          <a:p>
            <a:pPr lvl="1"/>
            <a:r>
              <a:rPr lang="en-US" sz="2000" dirty="0" smtClean="0"/>
              <a:t>Information can be dated</a:t>
            </a:r>
          </a:p>
          <a:p>
            <a:pPr lvl="1"/>
            <a:r>
              <a:rPr lang="en-US" sz="2000" dirty="0" smtClean="0"/>
              <a:t>Lengthy </a:t>
            </a:r>
          </a:p>
          <a:p>
            <a:r>
              <a:rPr lang="en-US" sz="2800" dirty="0" smtClean="0"/>
              <a:t>Periodicals</a:t>
            </a:r>
          </a:p>
          <a:p>
            <a:pPr lvl="1"/>
            <a:r>
              <a:rPr lang="en-US" sz="2000" dirty="0" smtClean="0"/>
              <a:t>Magazines</a:t>
            </a:r>
            <a:endParaRPr lang="en-US" sz="2000" dirty="0" smtClean="0"/>
          </a:p>
          <a:p>
            <a:pPr lvl="1"/>
            <a:r>
              <a:rPr lang="en-US" sz="2000" dirty="0" smtClean="0"/>
              <a:t>Newspapers</a:t>
            </a:r>
          </a:p>
          <a:p>
            <a:pPr lvl="1"/>
            <a:r>
              <a:rPr lang="en-US" sz="2000" dirty="0" smtClean="0"/>
              <a:t>Academic and trade journals</a:t>
            </a:r>
          </a:p>
          <a:p>
            <a:pPr lvl="1"/>
            <a:r>
              <a:rPr lang="en-US" sz="2000" dirty="0" smtClean="0"/>
              <a:t>Good because of focus and possibly being more up to date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01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on the Internet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254" y="2209172"/>
            <a:ext cx="8011646" cy="405715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Know what you are looking for and at</a:t>
            </a:r>
          </a:p>
          <a:p>
            <a:pPr lvl="1"/>
            <a:r>
              <a:rPr lang="en-US" sz="2400" dirty="0" smtClean="0"/>
              <a:t>Domain</a:t>
            </a:r>
            <a:endParaRPr lang="en-US" sz="2400" dirty="0" smtClean="0"/>
          </a:p>
          <a:p>
            <a:pPr lvl="1"/>
            <a:r>
              <a:rPr lang="en-US" sz="2400" dirty="0" smtClean="0"/>
              <a:t>Types of websites:  online journal, blog, etc.</a:t>
            </a:r>
          </a:p>
          <a:p>
            <a:pPr lvl="1"/>
            <a:r>
              <a:rPr lang="en-US" sz="2400" dirty="0" smtClean="0"/>
              <a:t>All are not created equal</a:t>
            </a:r>
          </a:p>
          <a:p>
            <a:pPr lvl="1"/>
            <a:r>
              <a:rPr lang="en-US" sz="2400" dirty="0" smtClean="0"/>
              <a:t>You should be able to find a sponsoring organization or person and be able to verify what type of organization it is</a:t>
            </a:r>
          </a:p>
          <a:p>
            <a:pPr marL="349250" lvl="1" indent="0">
              <a:buNone/>
            </a:pPr>
            <a:r>
              <a:rPr lang="en-US" dirty="0" smtClean="0"/>
              <a:t> 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44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CAPOW:  Evaluating </a:t>
            </a:r>
            <a:r>
              <a:rPr lang="en-US" dirty="0" smtClean="0"/>
              <a:t>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Currency (</a:t>
            </a:r>
            <a:r>
              <a:rPr lang="en-US" dirty="0" smtClean="0"/>
              <a:t>recency</a:t>
            </a:r>
            <a:r>
              <a:rPr lang="en-US" dirty="0" smtClean="0"/>
              <a:t>).  This refers to the </a:t>
            </a:r>
            <a:r>
              <a:rPr lang="en-US" dirty="0" smtClean="0"/>
              <a:t>recency</a:t>
            </a:r>
            <a:r>
              <a:rPr lang="en-US" dirty="0" smtClean="0"/>
              <a:t> of the information on the site as well as how recently it has been updated. </a:t>
            </a:r>
          </a:p>
          <a:p>
            <a:r>
              <a:rPr lang="en-US" dirty="0" smtClean="0"/>
              <a:t>Authority (credentials/credibility of author/organization)</a:t>
            </a:r>
          </a:p>
          <a:p>
            <a:r>
              <a:rPr lang="en-US" dirty="0" smtClean="0"/>
              <a:t>Purpose (informative, persuasive, entertaining?)</a:t>
            </a:r>
          </a:p>
          <a:p>
            <a:r>
              <a:rPr lang="en-US" dirty="0" smtClean="0"/>
              <a:t>Objectivity (lack of bias)</a:t>
            </a:r>
          </a:p>
          <a:p>
            <a:r>
              <a:rPr lang="en-US" dirty="0" smtClean="0"/>
              <a:t>Writing style (tone, errors, attitude toward “other side”)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14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 on CAPOW AND CRAAP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://www.youtube.com/watch?v=j8eEVf998Qs&amp;t=</a:t>
            </a:r>
            <a:r>
              <a:rPr lang="en-US" dirty="0" smtClean="0">
                <a:hlinkClick r:id="rId2"/>
              </a:rPr>
              <a:t>12s</a:t>
            </a:r>
            <a:endParaRPr lang="en-US" dirty="0" smtClean="0"/>
          </a:p>
          <a:p>
            <a:r>
              <a:rPr lang="en-US" dirty="0" smtClean="0"/>
              <a:t>CRAAP - https</a:t>
            </a:r>
            <a:r>
              <a:rPr lang="en-US" dirty="0"/>
              <a:t>://</a:t>
            </a:r>
            <a:r>
              <a:rPr lang="en-US" dirty="0"/>
              <a:t>www.youtube.com</a:t>
            </a:r>
            <a:r>
              <a:rPr lang="en-US" dirty="0"/>
              <a:t>/</a:t>
            </a:r>
            <a:r>
              <a:rPr lang="en-US" dirty="0"/>
              <a:t>watch?v</a:t>
            </a:r>
            <a:r>
              <a:rPr lang="en-US" dirty="0"/>
              <a:t>=</a:t>
            </a:r>
            <a:r>
              <a:rPr lang="en-US" dirty="0" smtClean="0"/>
              <a:t>4h7BLuH6fHs </a:t>
            </a:r>
          </a:p>
          <a:p>
            <a:pPr lvl="1"/>
            <a:r>
              <a:rPr lang="en-US" dirty="0" smtClean="0"/>
              <a:t>Currency</a:t>
            </a:r>
          </a:p>
          <a:p>
            <a:pPr lvl="1"/>
            <a:r>
              <a:rPr lang="en-US" dirty="0" smtClean="0"/>
              <a:t>Relevance</a:t>
            </a:r>
          </a:p>
          <a:p>
            <a:pPr lvl="1"/>
            <a:r>
              <a:rPr lang="en-US" dirty="0" smtClean="0"/>
              <a:t>Authority</a:t>
            </a:r>
          </a:p>
          <a:p>
            <a:pPr lvl="1"/>
            <a:r>
              <a:rPr lang="en-US" dirty="0" smtClean="0"/>
              <a:t>Accuracy</a:t>
            </a:r>
          </a:p>
          <a:p>
            <a:pPr lvl="1"/>
            <a:r>
              <a:rPr lang="en-US" dirty="0" smtClean="0"/>
              <a:t>Purpose (Similar to CAPOW)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793539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278</TotalTime>
  <Words>592</Words>
  <Application>Microsoft Macintosh PowerPoint</Application>
  <PresentationFormat>On-screen Show (4:3)</PresentationFormat>
  <Paragraphs>88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Perception</vt:lpstr>
      <vt:lpstr>Chapter 5</vt:lpstr>
      <vt:lpstr>Overview</vt:lpstr>
      <vt:lpstr>Primary and Secondary Research</vt:lpstr>
      <vt:lpstr>Examples of primary/secondary sources</vt:lpstr>
      <vt:lpstr>Note</vt:lpstr>
      <vt:lpstr>Types of sources</vt:lpstr>
      <vt:lpstr>Research on the Internet </vt:lpstr>
      <vt:lpstr>CAPOW:  Evaluating websites</vt:lpstr>
      <vt:lpstr>Videos on CAPOW AND CRAAP</vt:lpstr>
      <vt:lpstr>And then there’s Wikipedia</vt:lpstr>
      <vt:lpstr>Conducting Your Own Research</vt:lpstr>
      <vt:lpstr>Conducting Your Own Research</vt:lpstr>
      <vt:lpstr>Conducting Your Own Research</vt:lpstr>
      <vt:lpstr>Using source material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Barbara Tucker</dc:creator>
  <cp:lastModifiedBy>Barbara Tucker</cp:lastModifiedBy>
  <cp:revision>11</cp:revision>
  <dcterms:created xsi:type="dcterms:W3CDTF">2018-05-23T02:08:06Z</dcterms:created>
  <dcterms:modified xsi:type="dcterms:W3CDTF">2019-07-22T17:52:00Z</dcterms:modified>
</cp:coreProperties>
</file>