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985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256058"/>
            <a:ext cx="7610476" cy="4244733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Basic definition:  “the act of using another person’s words or ideas without giving credit to that person”</a:t>
            </a:r>
          </a:p>
          <a:p>
            <a:r>
              <a:rPr lang="en-US" sz="2400" dirty="0" smtClean="0"/>
              <a:t>Involves</a:t>
            </a:r>
          </a:p>
          <a:p>
            <a:pPr lvl="1"/>
            <a:r>
              <a:rPr lang="en-US" sz="2000" dirty="0" smtClean="0"/>
              <a:t>Turning in someone else’s work as your own</a:t>
            </a:r>
          </a:p>
          <a:p>
            <a:pPr lvl="1"/>
            <a:r>
              <a:rPr lang="en-US" sz="2000" dirty="0" smtClean="0"/>
              <a:t>Copying words or ideas from someone else without giving credit</a:t>
            </a:r>
          </a:p>
          <a:p>
            <a:pPr lvl="1"/>
            <a:r>
              <a:rPr lang="en-US" sz="2000" dirty="0" smtClean="0"/>
              <a:t>Failing to put quotation marks around an exact quotation</a:t>
            </a:r>
          </a:p>
          <a:p>
            <a:pPr lvl="1"/>
            <a:r>
              <a:rPr lang="en-US" sz="2000" dirty="0" smtClean="0"/>
              <a:t>Giving incorrect information about the source of material</a:t>
            </a:r>
          </a:p>
          <a:p>
            <a:pPr lvl="1"/>
            <a:r>
              <a:rPr lang="en-US" sz="2000" dirty="0" smtClean="0"/>
              <a:t>Copying the sentence structure or so much that the majority of your paper/speech is verbatim  from the source(s)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29139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</a:t>
            </a:r>
            <a:r>
              <a:rPr lang="en-US" sz="2400" dirty="0" smtClean="0"/>
              <a:t>tealing:  Submitting a whole work from another as your own.</a:t>
            </a:r>
          </a:p>
          <a:p>
            <a:r>
              <a:rPr lang="en-US" sz="2400" dirty="0" smtClean="0"/>
              <a:t>Sneaking: Cutting and pasting, no sources cited</a:t>
            </a:r>
          </a:p>
          <a:p>
            <a:r>
              <a:rPr lang="en-US" sz="2400" dirty="0" smtClean="0"/>
              <a:t>Borrowing:  Some sources cited, but texts of sources not summarized or paraphrased correctly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214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Ethically crediting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Full information about the source</a:t>
            </a:r>
          </a:p>
          <a:p>
            <a:r>
              <a:rPr lang="en-US" sz="2400" dirty="0" smtClean="0"/>
              <a:t>Be sure information is in context and relevant to your points</a:t>
            </a:r>
          </a:p>
          <a:p>
            <a:r>
              <a:rPr lang="en-US" sz="2400" dirty="0" smtClean="0"/>
              <a:t>Translate the source material into your own words by paraphrasing and summarizing (preferable)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48843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Sources of ethics in communication</a:t>
            </a:r>
          </a:p>
          <a:p>
            <a:pPr lvl="1"/>
            <a:r>
              <a:rPr lang="en-US" sz="2000" dirty="0"/>
              <a:t>Legal</a:t>
            </a:r>
          </a:p>
          <a:p>
            <a:pPr lvl="1"/>
            <a:r>
              <a:rPr lang="en-US" sz="2000" dirty="0"/>
              <a:t>Cultural</a:t>
            </a:r>
          </a:p>
          <a:p>
            <a:pPr lvl="1"/>
            <a:r>
              <a:rPr lang="en-US" sz="2000" dirty="0"/>
              <a:t>Philosophical</a:t>
            </a:r>
          </a:p>
          <a:p>
            <a:r>
              <a:rPr lang="en-US" sz="2400" dirty="0" smtClean="0"/>
              <a:t>Credibility and Ethics</a:t>
            </a:r>
          </a:p>
          <a:p>
            <a:r>
              <a:rPr lang="en-US" sz="2400" dirty="0" smtClean="0"/>
              <a:t>Using sources and avoiding plagiarism</a:t>
            </a:r>
            <a:endParaRPr lang="en-US" sz="24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127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“the branch of philosophy that involves determinations of what is right and wrong”</a:t>
            </a:r>
          </a:p>
          <a:p>
            <a:r>
              <a:rPr lang="en-US" sz="2400" dirty="0" smtClean="0"/>
              <a:t>A core concern for public speaking because of individual, community, and democratic outcomes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1053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Sources of Ethics in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Legal</a:t>
            </a:r>
          </a:p>
          <a:p>
            <a:pPr lvl="1"/>
            <a:r>
              <a:rPr lang="en-US" sz="2000" dirty="0" smtClean="0"/>
              <a:t>Bill of Rights, First Amendment </a:t>
            </a:r>
          </a:p>
          <a:p>
            <a:pPr lvl="1"/>
            <a:r>
              <a:rPr lang="en-US" sz="2000" dirty="0" smtClean="0"/>
              <a:t>Congress shall make no law abridging freedom of speech . . . or  of the press.”</a:t>
            </a:r>
          </a:p>
          <a:p>
            <a:pPr lvl="1"/>
            <a:r>
              <a:rPr lang="en-US" sz="2000" dirty="0" smtClean="0"/>
              <a:t>Supreme Court decisions have addressed various situations, such as obscenity, censorship, flag burning, etc. \</a:t>
            </a:r>
          </a:p>
          <a:p>
            <a:pPr lvl="1"/>
            <a:r>
              <a:rPr lang="en-US" sz="2000" dirty="0" smtClean="0"/>
              <a:t>Freedom of speech led to broader freedom of expression</a:t>
            </a:r>
          </a:p>
          <a:p>
            <a:pPr lvl="1"/>
            <a:r>
              <a:rPr lang="en-US" sz="2000" dirty="0" smtClean="0"/>
              <a:t>Supreme Court generally interprets First Amendment broadly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32157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Exceptions to free expression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Threats to life of president</a:t>
            </a:r>
          </a:p>
          <a:p>
            <a:r>
              <a:rPr lang="en-US" sz="2400" dirty="0" smtClean="0"/>
              <a:t>Communities can set reasonable requirements for public safety</a:t>
            </a:r>
          </a:p>
          <a:p>
            <a:r>
              <a:rPr lang="en-US" sz="2400" dirty="0" smtClean="0"/>
              <a:t>Cases where the speech could likely incite violence</a:t>
            </a:r>
          </a:p>
          <a:p>
            <a:r>
              <a:rPr lang="en-US" sz="2400" dirty="0" smtClean="0"/>
              <a:t>Defamation (slander and libel)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5051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sources of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Cultural and Religious</a:t>
            </a:r>
          </a:p>
          <a:p>
            <a:pPr lvl="1"/>
            <a:r>
              <a:rPr lang="en-US" sz="2000" dirty="0" smtClean="0"/>
              <a:t>Golden Rule, Religious texts</a:t>
            </a:r>
          </a:p>
          <a:p>
            <a:pPr lvl="1"/>
            <a:r>
              <a:rPr lang="en-US" sz="2000" dirty="0" smtClean="0"/>
              <a:t>Community Standards</a:t>
            </a:r>
          </a:p>
          <a:p>
            <a:pPr lvl="1"/>
            <a:r>
              <a:rPr lang="en-US" sz="2000" dirty="0" smtClean="0"/>
              <a:t>Family upbringing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85526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sources of ethics: </a:t>
            </a:r>
            <a:r>
              <a:rPr lang="en-US" dirty="0"/>
              <a:t>Philosophical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307" y="2330938"/>
            <a:ext cx="8272593" cy="39353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lvl="1">
              <a:buFont typeface="Wingdings" charset="2"/>
              <a:buChar char="u"/>
            </a:pPr>
            <a:r>
              <a:rPr lang="en-US" sz="2400" dirty="0" smtClean="0"/>
              <a:t>Plato:  noticed the power of speakers to mislead audience</a:t>
            </a:r>
          </a:p>
          <a:p>
            <a:pPr lvl="1">
              <a:buFont typeface="Wingdings" charset="2"/>
              <a:buChar char="u"/>
            </a:pPr>
            <a:r>
              <a:rPr lang="en-US" sz="2400" dirty="0" err="1" smtClean="0"/>
              <a:t>Quintillian</a:t>
            </a:r>
            <a:r>
              <a:rPr lang="en-US" sz="2400" dirty="0" smtClean="0"/>
              <a:t>:  Rhetoric is the good man speaking well.</a:t>
            </a:r>
          </a:p>
          <a:p>
            <a:pPr lvl="1">
              <a:buFont typeface="Wingdings" charset="2"/>
              <a:buChar char="u"/>
            </a:pPr>
            <a:r>
              <a:rPr lang="en-US" sz="2400" dirty="0" smtClean="0"/>
              <a:t>Utilitarianism:  greatest good for greatest number</a:t>
            </a:r>
          </a:p>
          <a:p>
            <a:pPr lvl="1">
              <a:buFont typeface="Wingdings" charset="2"/>
              <a:buChar char="u"/>
            </a:pPr>
            <a:r>
              <a:rPr lang="en-US" sz="2400" dirty="0" smtClean="0"/>
              <a:t>Pragmatism:  consequences are the judge</a:t>
            </a:r>
          </a:p>
          <a:p>
            <a:pPr lvl="1">
              <a:buFont typeface="Wingdings" charset="2"/>
              <a:buChar char="u"/>
            </a:pPr>
            <a:r>
              <a:rPr lang="en-US" sz="2400" dirty="0" smtClean="0"/>
              <a:t>Kant:  Categorical imperative</a:t>
            </a:r>
          </a:p>
          <a:p>
            <a:pPr lvl="1">
              <a:buFont typeface="Wingdings" charset="2"/>
              <a:buChar char="u"/>
            </a:pPr>
            <a:r>
              <a:rPr lang="en-US" sz="2400" dirty="0" smtClean="0"/>
              <a:t>Existentialism:  individual choice and responsibility</a:t>
            </a:r>
          </a:p>
          <a:p>
            <a:pPr lvl="1">
              <a:buFont typeface="Wingdings" charset="2"/>
              <a:buChar char="u"/>
            </a:pPr>
            <a:r>
              <a:rPr lang="en-US" sz="2400" dirty="0" err="1" smtClean="0"/>
              <a:t>Habermas</a:t>
            </a:r>
            <a:r>
              <a:rPr lang="en-US" sz="2400" dirty="0" smtClean="0"/>
              <a:t>: equal opportunity to fully participate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17877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Credibility and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272" y="2278752"/>
            <a:ext cx="8098628" cy="3987577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Aristotle:  wisdom, sagacity, and character of speaker</a:t>
            </a:r>
          </a:p>
          <a:p>
            <a:r>
              <a:rPr lang="en-US" sz="2400" dirty="0" smtClean="0"/>
              <a:t>Today:  the attitude of the audience toward the speaker, based on reality and perception</a:t>
            </a:r>
          </a:p>
          <a:p>
            <a:r>
              <a:rPr lang="en-US" sz="2400" dirty="0" smtClean="0"/>
              <a:t>Sources (main</a:t>
            </a:r>
            <a:r>
              <a:rPr lang="en-US" dirty="0" smtClean="0"/>
              <a:t>)</a:t>
            </a:r>
          </a:p>
          <a:p>
            <a:pPr lvl="1"/>
            <a:r>
              <a:rPr lang="en-US" sz="2200" dirty="0" smtClean="0"/>
              <a:t>Similarity</a:t>
            </a:r>
          </a:p>
          <a:p>
            <a:pPr lvl="1"/>
            <a:r>
              <a:rPr lang="en-US" sz="2200" dirty="0" smtClean="0"/>
              <a:t>Character</a:t>
            </a:r>
          </a:p>
          <a:p>
            <a:pPr lvl="1"/>
            <a:r>
              <a:rPr lang="en-US" sz="2200" dirty="0" smtClean="0"/>
              <a:t>Competence</a:t>
            </a:r>
          </a:p>
          <a:p>
            <a:pPr lvl="1"/>
            <a:r>
              <a:rPr lang="en-US" sz="2200" dirty="0" smtClean="0"/>
              <a:t>Good will</a:t>
            </a:r>
          </a:p>
          <a:p>
            <a:pPr lvl="1"/>
            <a:r>
              <a:rPr lang="en-US" sz="2200" dirty="0" smtClean="0"/>
              <a:t>Others:  likability, poise, appearance, humor, poise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90789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Differs from audience to audience</a:t>
            </a:r>
          </a:p>
          <a:p>
            <a:r>
              <a:rPr lang="en-US" sz="2400" dirty="0" smtClean="0"/>
              <a:t>Differs even within the speech</a:t>
            </a:r>
          </a:p>
          <a:p>
            <a:pPr lvl="1"/>
            <a:r>
              <a:rPr lang="en-US" sz="2000" dirty="0" smtClean="0"/>
              <a:t>Initial</a:t>
            </a:r>
          </a:p>
          <a:p>
            <a:pPr lvl="1"/>
            <a:r>
              <a:rPr lang="en-US" sz="2000" dirty="0" smtClean="0"/>
              <a:t>Derived</a:t>
            </a:r>
          </a:p>
          <a:p>
            <a:pPr lvl="1"/>
            <a:r>
              <a:rPr lang="en-US" sz="2000" dirty="0" smtClean="0"/>
              <a:t>Terminal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41016200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33</TotalTime>
  <Words>462</Words>
  <Application>Microsoft Macintosh PowerPoint</Application>
  <PresentationFormat>On-screen Show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Perception</vt:lpstr>
      <vt:lpstr>Chapter 3</vt:lpstr>
      <vt:lpstr>Overview</vt:lpstr>
      <vt:lpstr>Ethics</vt:lpstr>
      <vt:lpstr>Sources of Ethics in Communication</vt:lpstr>
      <vt:lpstr>Exceptions to free expression</vt:lpstr>
      <vt:lpstr>Other sources of ethics</vt:lpstr>
      <vt:lpstr>Other sources of ethics: Philosophical</vt:lpstr>
      <vt:lpstr>Credibility and Ethics</vt:lpstr>
      <vt:lpstr>Credibility</vt:lpstr>
      <vt:lpstr>Plagiarism</vt:lpstr>
      <vt:lpstr>Types of Plagiarism</vt:lpstr>
      <vt:lpstr>Ethically crediting 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Barbara Tucker</dc:creator>
  <cp:lastModifiedBy>Barbara Tucker</cp:lastModifiedBy>
  <cp:revision>5</cp:revision>
  <dcterms:created xsi:type="dcterms:W3CDTF">2018-05-21T23:40:09Z</dcterms:created>
  <dcterms:modified xsi:type="dcterms:W3CDTF">2019-06-30T23:45:58Z</dcterms:modified>
</cp:coreProperties>
</file>