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75" r:id="rId6"/>
    <p:sldId id="265" r:id="rId7"/>
    <p:sldId id="261" r:id="rId8"/>
    <p:sldId id="262" r:id="rId9"/>
    <p:sldId id="267" r:id="rId10"/>
    <p:sldId id="268" r:id="rId11"/>
    <p:sldId id="263" r:id="rId12"/>
    <p:sldId id="266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i="1" dirty="0"/>
              <a:t>Exploring Public </a:t>
            </a:r>
            <a:r>
              <a:rPr lang="en-US" sz="2400" i="1" dirty="0" smtClean="0"/>
              <a:t>Speaking, 4</a:t>
            </a:r>
            <a:r>
              <a:rPr lang="en-US" sz="2400" i="1" baseline="30000" dirty="0" smtClean="0"/>
              <a:t>th</a:t>
            </a:r>
            <a:r>
              <a:rPr lang="en-US" sz="2400" i="1" dirty="0" smtClean="0"/>
              <a:t> edition</a:t>
            </a:r>
            <a:endParaRPr lang="en-US" sz="2400" i="1" dirty="0"/>
          </a:p>
          <a:p>
            <a:r>
              <a:rPr lang="en-US" sz="2400" dirty="0"/>
              <a:t>Open Resource Textbook for Basic Public Speaking Course</a:t>
            </a:r>
          </a:p>
          <a:p>
            <a:r>
              <a:rPr lang="en-US" sz="2400" dirty="0"/>
              <a:t>Authors:  Faculty of Dalton State College, Dalton, Georgia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081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“goals we strive for and what we consider important and desirable”</a:t>
            </a:r>
          </a:p>
          <a:p>
            <a:r>
              <a:rPr lang="en-US" sz="2400" dirty="0" smtClean="0"/>
              <a:t>Not same as wants</a:t>
            </a:r>
          </a:p>
          <a:p>
            <a:r>
              <a:rPr lang="en-US" sz="2400" dirty="0" smtClean="0"/>
              <a:t>Not same as physical objects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578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“important deficiencies we are motivated to fill”</a:t>
            </a:r>
          </a:p>
          <a:p>
            <a:r>
              <a:rPr lang="en-US" sz="2400" dirty="0" smtClean="0"/>
              <a:t>Maslow’s hierarchy commonly used to describe how needs operate in communication, organization, education, etc.</a:t>
            </a:r>
          </a:p>
          <a:p>
            <a:r>
              <a:rPr lang="en-US" sz="2400" dirty="0" smtClean="0"/>
              <a:t>Lower level must be met and satisfied before the next level up is “felt”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175991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693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95483" y="6383810"/>
            <a:ext cx="3742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Wikimedia commons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548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Contextual Factors in Public 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650" y="2226568"/>
            <a:ext cx="7994250" cy="4174812"/>
          </a:xfrm>
        </p:spPr>
        <p:txBody>
          <a:bodyPr>
            <a:noAutofit/>
          </a:bodyPr>
          <a:lstStyle/>
          <a:p>
            <a:r>
              <a:rPr lang="en-US" sz="2400" dirty="0"/>
              <a:t>Time</a:t>
            </a:r>
          </a:p>
          <a:p>
            <a:pPr lvl="1"/>
            <a:r>
              <a:rPr lang="en-US" sz="2000" dirty="0"/>
              <a:t>Amount allotted for the speech</a:t>
            </a:r>
          </a:p>
          <a:p>
            <a:pPr lvl="1"/>
            <a:r>
              <a:rPr lang="en-US" sz="2000" dirty="0"/>
              <a:t>Time of day speech is given </a:t>
            </a:r>
            <a:endParaRPr lang="en-US" sz="2000" dirty="0" smtClean="0"/>
          </a:p>
          <a:p>
            <a:r>
              <a:rPr lang="en-US" sz="2400" dirty="0" smtClean="0"/>
              <a:t>Why is the audience gathered?</a:t>
            </a:r>
          </a:p>
          <a:p>
            <a:r>
              <a:rPr lang="en-US" sz="2400" dirty="0" smtClean="0"/>
              <a:t>What is the physical space like?</a:t>
            </a:r>
          </a:p>
          <a:p>
            <a:r>
              <a:rPr lang="en-US" sz="2400" dirty="0" smtClean="0"/>
              <a:t>How large is the audience?</a:t>
            </a:r>
          </a:p>
          <a:p>
            <a:r>
              <a:rPr lang="en-US" sz="2400" dirty="0" smtClean="0"/>
              <a:t>What are audience expectations? Why are you speaking to them?</a:t>
            </a:r>
          </a:p>
        </p:txBody>
      </p:sp>
    </p:spTree>
    <p:extLst>
      <p:ext uri="{BB962C8B-B14F-4D97-AF65-F5344CB8AC3E}">
        <p14:creationId xmlns:p14="http://schemas.microsoft.com/office/powerpoint/2010/main" val="2608521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Hearing:  “the physical process by which sound waves hit the ear drums and send a message to the brain”</a:t>
            </a:r>
          </a:p>
          <a:p>
            <a:pPr marL="2398712" lvl="7" indent="0">
              <a:buNone/>
            </a:pPr>
            <a:r>
              <a:rPr lang="en-US" sz="2400" dirty="0" smtClean="0"/>
              <a:t>      </a:t>
            </a:r>
            <a:r>
              <a:rPr lang="en-US" sz="2400" dirty="0" err="1" smtClean="0"/>
              <a:t>vs</a:t>
            </a:r>
            <a:endParaRPr lang="en-US" sz="2400" dirty="0"/>
          </a:p>
          <a:p>
            <a:r>
              <a:rPr lang="en-US" sz="2400" dirty="0" smtClean="0"/>
              <a:t>Listening:  “an active process where one is specifically making an effort to understand, process, and retain information”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2362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listening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254" y="2330938"/>
            <a:ext cx="8011646" cy="3935392"/>
          </a:xfrm>
        </p:spPr>
        <p:txBody>
          <a:bodyPr>
            <a:noAutofit/>
          </a:bodyPr>
          <a:lstStyle/>
          <a:p>
            <a:r>
              <a:rPr lang="en-US" sz="2400" dirty="0" smtClean="0"/>
              <a:t>Comprehensive:  understanding and remembering important information</a:t>
            </a:r>
          </a:p>
          <a:p>
            <a:r>
              <a:rPr lang="en-US" sz="2400" dirty="0" smtClean="0"/>
              <a:t>Empathetic:  understanding feelings and motivations with a goal of helping; relational</a:t>
            </a:r>
          </a:p>
          <a:p>
            <a:r>
              <a:rPr lang="en-US" sz="2400" dirty="0" smtClean="0"/>
              <a:t>Appreciative:  artistic pieces; benefit from knowing the patterns and concepts in the art</a:t>
            </a:r>
          </a:p>
          <a:p>
            <a:r>
              <a:rPr lang="en-US" sz="2400" dirty="0" smtClean="0"/>
              <a:t>Critical: evaluating quality of evidence and arguments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8209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Audience and Listening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561" y="2595562"/>
            <a:ext cx="8240339" cy="3670767"/>
          </a:xfrm>
        </p:spPr>
        <p:txBody>
          <a:bodyPr/>
          <a:lstStyle/>
          <a:p>
            <a:r>
              <a:rPr lang="en-US" sz="2400" dirty="0"/>
              <a:t>Definition:  deliberate repeating of structural aspects of speech</a:t>
            </a:r>
          </a:p>
          <a:p>
            <a:r>
              <a:rPr lang="en-US" sz="2400" dirty="0" smtClean="0"/>
              <a:t>Planned </a:t>
            </a:r>
            <a:r>
              <a:rPr lang="en-US" sz="2400" dirty="0" smtClean="0"/>
              <a:t>redundancy helps a speaker and audience, using</a:t>
            </a:r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 clear central idea statement</a:t>
            </a:r>
          </a:p>
          <a:p>
            <a:pPr lvl="1"/>
            <a:r>
              <a:rPr lang="en-US" sz="2000" dirty="0" smtClean="0"/>
              <a:t>Preview of the main points</a:t>
            </a:r>
          </a:p>
          <a:p>
            <a:pPr lvl="1"/>
            <a:r>
              <a:rPr lang="en-US" sz="2000" dirty="0" smtClean="0"/>
              <a:t>Connective statements</a:t>
            </a:r>
          </a:p>
          <a:p>
            <a:pPr lvl="1"/>
            <a:r>
              <a:rPr lang="en-US" sz="2000" dirty="0" smtClean="0"/>
              <a:t>Overall summary in the conclusion</a:t>
            </a:r>
          </a:p>
          <a:p>
            <a:pPr marL="349250" lvl="1" indent="0">
              <a:buNone/>
            </a:pPr>
            <a:endParaRPr lang="en-US" dirty="0" smtClean="0"/>
          </a:p>
          <a:p>
            <a:pPr marL="349250" lvl="1" indent="0">
              <a:buNone/>
            </a:pPr>
            <a:endParaRPr lang="en-US" dirty="0"/>
          </a:p>
          <a:p>
            <a:pPr marL="34925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6540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Barriers to Listening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Neuroplasticity has changed our ability/willingness to process long speeches</a:t>
            </a:r>
          </a:p>
          <a:p>
            <a:r>
              <a:rPr lang="en-US" dirty="0" smtClean="0"/>
              <a:t>Noisiness and constant electronic distractions of our lives</a:t>
            </a:r>
          </a:p>
          <a:p>
            <a:r>
              <a:rPr lang="en-US" dirty="0" smtClean="0"/>
              <a:t>We can process faster than speakers can talk</a:t>
            </a:r>
          </a:p>
          <a:p>
            <a:r>
              <a:rPr lang="en-US" dirty="0" smtClean="0"/>
              <a:t>Stimuli around you (smells, talking, laptops)</a:t>
            </a:r>
          </a:p>
          <a:p>
            <a:r>
              <a:rPr lang="en-US" dirty="0" smtClean="0"/>
              <a:t>Going into listening with no purpose, no preparation</a:t>
            </a:r>
          </a:p>
          <a:p>
            <a:r>
              <a:rPr lang="en-US" dirty="0" smtClean="0"/>
              <a:t>Prejudices and </a:t>
            </a:r>
            <a:r>
              <a:rPr lang="en-US" dirty="0" smtClean="0"/>
              <a:t>preconceptions; confirmation bias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05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Improve Your Listening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Believe that improving your listening matters</a:t>
            </a:r>
          </a:p>
          <a:p>
            <a:r>
              <a:rPr lang="en-US" sz="2400" dirty="0" smtClean="0"/>
              <a:t>Come </a:t>
            </a:r>
            <a:r>
              <a:rPr lang="en-US" sz="2400" dirty="0" smtClean="0"/>
              <a:t>prepared</a:t>
            </a:r>
          </a:p>
          <a:p>
            <a:pPr lvl="1"/>
            <a:r>
              <a:rPr lang="en-US" sz="2200" dirty="0" smtClean="0"/>
              <a:t>Aware of your preconceptions/confirmation bias</a:t>
            </a:r>
          </a:p>
          <a:p>
            <a:pPr lvl="1"/>
            <a:r>
              <a:rPr lang="en-US" sz="2200" dirty="0" smtClean="0"/>
              <a:t>Put up devices</a:t>
            </a:r>
            <a:endParaRPr lang="en-US" sz="2200" dirty="0" smtClean="0"/>
          </a:p>
          <a:p>
            <a:r>
              <a:rPr lang="en-US" sz="2400" dirty="0" smtClean="0"/>
              <a:t>Take notes intentionally and intelligently</a:t>
            </a:r>
          </a:p>
          <a:p>
            <a:pPr lvl="1"/>
            <a:r>
              <a:rPr lang="en-US" sz="2000" dirty="0" smtClean="0"/>
              <a:t>Not every word</a:t>
            </a:r>
          </a:p>
          <a:p>
            <a:pPr lvl="1"/>
            <a:r>
              <a:rPr lang="en-US" sz="2000" dirty="0" smtClean="0"/>
              <a:t>On paper is better than laptop</a:t>
            </a:r>
          </a:p>
          <a:p>
            <a:pPr lvl="1"/>
            <a:r>
              <a:rPr lang="en-US" sz="2000" dirty="0" smtClean="0"/>
              <a:t>Write questions for </a:t>
            </a:r>
            <a:r>
              <a:rPr lang="en-US" sz="2000" dirty="0" smtClean="0"/>
              <a:t>later; avoid </a:t>
            </a:r>
            <a:r>
              <a:rPr lang="en-US" sz="2000" smtClean="0"/>
              <a:t>side conversations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55816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Chapter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Why Audience Analysis?</a:t>
            </a:r>
          </a:p>
          <a:p>
            <a:r>
              <a:rPr lang="en-US" sz="2400" dirty="0" smtClean="0"/>
              <a:t>Demographic Characteristics</a:t>
            </a:r>
          </a:p>
          <a:p>
            <a:r>
              <a:rPr lang="en-US" sz="2400" dirty="0" smtClean="0"/>
              <a:t>Psychographic Characteristics</a:t>
            </a:r>
          </a:p>
          <a:p>
            <a:r>
              <a:rPr lang="en-US" sz="2400" dirty="0" smtClean="0"/>
              <a:t>Contextual Factors of Audience Analysis</a:t>
            </a:r>
          </a:p>
          <a:p>
            <a:r>
              <a:rPr lang="en-US" sz="2400" dirty="0" smtClean="0"/>
              <a:t>Listening in Public Speaking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11140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Audience Analysis?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Public speaking involves content and relationship.</a:t>
            </a:r>
          </a:p>
          <a:p>
            <a:r>
              <a:rPr lang="en-US" sz="2400" dirty="0" smtClean="0"/>
              <a:t>Relationship depends on knowing your audience through analysis of </a:t>
            </a:r>
          </a:p>
          <a:p>
            <a:pPr lvl="1"/>
            <a:r>
              <a:rPr lang="en-US" sz="2000" dirty="0" smtClean="0"/>
              <a:t>Demographic characteristics</a:t>
            </a:r>
          </a:p>
          <a:p>
            <a:pPr lvl="1"/>
            <a:r>
              <a:rPr lang="en-US" sz="2000" dirty="0" smtClean="0"/>
              <a:t>Psychographic </a:t>
            </a:r>
            <a:r>
              <a:rPr lang="en-US" sz="2000" dirty="0" smtClean="0"/>
              <a:t>characteristics</a:t>
            </a:r>
          </a:p>
          <a:p>
            <a:pPr lvl="1"/>
            <a:r>
              <a:rPr lang="en-US" sz="2000" dirty="0" smtClean="0"/>
              <a:t>Contextual characteristics</a:t>
            </a:r>
            <a:endParaRPr lang="en-US" sz="20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564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Demographic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lnSpc>
                <a:spcPct val="50000"/>
              </a:lnSpc>
              <a:spcBef>
                <a:spcPts val="2000"/>
              </a:spcBef>
              <a:buClr>
                <a:schemeClr val="accent1"/>
              </a:buClr>
            </a:pPr>
            <a:endParaRPr lang="en-US" sz="2400" dirty="0" smtClean="0"/>
          </a:p>
          <a:p>
            <a:pPr marL="342900" lvl="1" indent="-342900">
              <a:lnSpc>
                <a:spcPct val="50000"/>
              </a:lnSpc>
              <a:spcBef>
                <a:spcPts val="2000"/>
              </a:spcBef>
              <a:buClr>
                <a:schemeClr val="accent1"/>
              </a:buClr>
            </a:pPr>
            <a:r>
              <a:rPr lang="en-US" sz="2400" dirty="0" smtClean="0"/>
              <a:t>“Describing the people (</a:t>
            </a:r>
            <a:r>
              <a:rPr lang="en-US" sz="2400" i="1" dirty="0" smtClean="0"/>
              <a:t>demo</a:t>
            </a:r>
            <a:r>
              <a:rPr lang="en-US" sz="2400" dirty="0" smtClean="0"/>
              <a:t>-)”</a:t>
            </a:r>
          </a:p>
          <a:p>
            <a:pPr marL="342900" lvl="1" indent="-342900">
              <a:lnSpc>
                <a:spcPct val="50000"/>
              </a:lnSpc>
              <a:spcBef>
                <a:spcPts val="2000"/>
              </a:spcBef>
              <a:buClr>
                <a:schemeClr val="accent1"/>
              </a:buClr>
            </a:pPr>
            <a:r>
              <a:rPr lang="en-US" sz="2400" dirty="0"/>
              <a:t>Not all demographics important for every </a:t>
            </a:r>
            <a:endParaRPr lang="en-US" sz="2400" dirty="0" smtClean="0"/>
          </a:p>
          <a:p>
            <a:pPr marL="0" lvl="1" indent="0">
              <a:lnSpc>
                <a:spcPct val="50000"/>
              </a:lnSpc>
              <a:spcBef>
                <a:spcPts val="2000"/>
              </a:spcBef>
              <a:buClr>
                <a:schemeClr val="accent1"/>
              </a:buClr>
              <a:buNone/>
            </a:pPr>
            <a:r>
              <a:rPr lang="en-US" sz="2400" dirty="0"/>
              <a:t> </a:t>
            </a:r>
            <a:r>
              <a:rPr lang="en-US" sz="2400" dirty="0" smtClean="0"/>
              <a:t>   speech </a:t>
            </a:r>
            <a:r>
              <a:rPr lang="en-US" sz="2400" dirty="0"/>
              <a:t>situation</a:t>
            </a:r>
          </a:p>
          <a:p>
            <a:pPr marL="342900" lvl="1" indent="-342900">
              <a:lnSpc>
                <a:spcPct val="50000"/>
              </a:lnSpc>
              <a:spcBef>
                <a:spcPts val="2000"/>
              </a:spcBef>
              <a:buClr>
                <a:schemeClr val="accent1"/>
              </a:buClr>
            </a:pPr>
            <a:endParaRPr lang="en-US" sz="2400" dirty="0"/>
          </a:p>
          <a:p>
            <a:pPr marL="342900" lvl="1" indent="-342900">
              <a:lnSpc>
                <a:spcPct val="50000"/>
              </a:lnSpc>
              <a:spcBef>
                <a:spcPts val="2000"/>
              </a:spcBef>
              <a:buClr>
                <a:schemeClr val="accent1"/>
              </a:buClr>
            </a:pPr>
            <a:endParaRPr lang="en-US" sz="2400" dirty="0" smtClean="0"/>
          </a:p>
          <a:p>
            <a:pPr marL="0" lvl="1" indent="0">
              <a:spcBef>
                <a:spcPts val="2000"/>
              </a:spcBef>
              <a:buClr>
                <a:schemeClr val="accent1"/>
              </a:buClr>
              <a:buNone/>
            </a:pPr>
            <a:endParaRPr lang="en-US" dirty="0"/>
          </a:p>
          <a:p>
            <a:pPr marL="342900" lvl="1" indent="-342900">
              <a:spcBef>
                <a:spcPts val="2000"/>
              </a:spcBef>
              <a:buClr>
                <a:schemeClr val="accent1"/>
              </a:buClr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899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Demographic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365728"/>
            <a:ext cx="7610476" cy="3900602"/>
          </a:xfrm>
        </p:spPr>
        <p:txBody>
          <a:bodyPr/>
          <a:lstStyle/>
          <a:p>
            <a:pPr marL="342900" lvl="1" indent="-342900">
              <a:lnSpc>
                <a:spcPct val="50000"/>
              </a:lnSpc>
              <a:spcBef>
                <a:spcPts val="2000"/>
              </a:spcBef>
              <a:buClr>
                <a:schemeClr val="accent1"/>
              </a:buClr>
            </a:pPr>
            <a:r>
              <a:rPr lang="en-US" sz="2400" dirty="0"/>
              <a:t>Perceive them in a positive and negative sense</a:t>
            </a:r>
          </a:p>
          <a:p>
            <a:pPr marL="692150" lvl="2" indent="-342900">
              <a:lnSpc>
                <a:spcPct val="60000"/>
              </a:lnSpc>
              <a:spcBef>
                <a:spcPts val="2000"/>
              </a:spcBef>
            </a:pPr>
            <a:r>
              <a:rPr lang="en-US" sz="2000" dirty="0"/>
              <a:t>What to appeal to </a:t>
            </a:r>
          </a:p>
          <a:p>
            <a:pPr marL="692150" lvl="2" indent="-342900">
              <a:lnSpc>
                <a:spcPct val="60000"/>
              </a:lnSpc>
              <a:spcBef>
                <a:spcPts val="2000"/>
              </a:spcBef>
            </a:pPr>
            <a:r>
              <a:rPr lang="en-US" sz="2000" dirty="0"/>
              <a:t>What to </a:t>
            </a:r>
            <a:r>
              <a:rPr lang="en-US" sz="2000" dirty="0" smtClean="0"/>
              <a:t>avoid</a:t>
            </a:r>
          </a:p>
          <a:p>
            <a:r>
              <a:rPr lang="en-US" sz="2400" dirty="0" smtClean="0"/>
              <a:t>Not </a:t>
            </a:r>
            <a:r>
              <a:rPr lang="en-US" sz="2400" dirty="0"/>
              <a:t>for stereotyping or totalizing</a:t>
            </a:r>
          </a:p>
          <a:p>
            <a:pPr lvl="1"/>
            <a:r>
              <a:rPr lang="en-US" sz="2000" dirty="0"/>
              <a:t>Stereotyping: overgeneralizing about members of a group</a:t>
            </a:r>
          </a:p>
          <a:p>
            <a:pPr lvl="1"/>
            <a:r>
              <a:rPr lang="en-US" sz="2000" dirty="0"/>
              <a:t>Totalizing:  one characteristic of a person defines them totally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323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Demographic Characteristics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Age</a:t>
            </a:r>
          </a:p>
          <a:p>
            <a:r>
              <a:rPr lang="en-US" sz="2000" dirty="0" smtClean="0"/>
              <a:t>Gender</a:t>
            </a:r>
          </a:p>
          <a:p>
            <a:r>
              <a:rPr lang="en-US" sz="2000" dirty="0" smtClean="0"/>
              <a:t>Race, Ethnicity, Culture</a:t>
            </a:r>
          </a:p>
          <a:p>
            <a:r>
              <a:rPr lang="en-US" sz="2000" dirty="0" smtClean="0"/>
              <a:t>Religion</a:t>
            </a:r>
          </a:p>
          <a:p>
            <a:r>
              <a:rPr lang="en-US" sz="2000" dirty="0" smtClean="0"/>
              <a:t>Group Affiliation</a:t>
            </a:r>
          </a:p>
          <a:p>
            <a:r>
              <a:rPr lang="en-US" sz="2000" dirty="0" smtClean="0"/>
              <a:t>Region</a:t>
            </a:r>
          </a:p>
          <a:p>
            <a:r>
              <a:rPr lang="en-US" sz="2000" dirty="0"/>
              <a:t>Occupation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Education</a:t>
            </a:r>
          </a:p>
          <a:p>
            <a:r>
              <a:rPr lang="en-US" sz="2000" dirty="0" smtClean="0"/>
              <a:t>Socio-economic level</a:t>
            </a:r>
          </a:p>
          <a:p>
            <a:r>
              <a:rPr lang="en-US" sz="2000" dirty="0" smtClean="0"/>
              <a:t>Sexual orientation</a:t>
            </a:r>
          </a:p>
          <a:p>
            <a:r>
              <a:rPr lang="en-US" sz="2000" dirty="0" smtClean="0"/>
              <a:t>Family Status</a:t>
            </a:r>
          </a:p>
          <a:p>
            <a:r>
              <a:rPr lang="en-US" sz="2000" dirty="0" smtClean="0"/>
              <a:t>COMMON BOND</a:t>
            </a:r>
          </a:p>
          <a:p>
            <a:r>
              <a:rPr lang="en-US" sz="2000" dirty="0" smtClean="0"/>
              <a:t>LEVEL OF HETEROGENEITY/HOMOGENEITY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762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Psychographic </a:t>
            </a:r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Beliefs</a:t>
            </a:r>
          </a:p>
          <a:p>
            <a:r>
              <a:rPr lang="en-US" sz="2400" dirty="0" smtClean="0"/>
              <a:t>Attitudes</a:t>
            </a:r>
          </a:p>
          <a:p>
            <a:r>
              <a:rPr lang="en-US" sz="2400" dirty="0" smtClean="0"/>
              <a:t>Values</a:t>
            </a:r>
          </a:p>
          <a:p>
            <a:r>
              <a:rPr lang="en-US" sz="2400" dirty="0" smtClean="0"/>
              <a:t>Needs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69908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Beliefs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“what we hold to be true”</a:t>
            </a:r>
          </a:p>
          <a:p>
            <a:r>
              <a:rPr lang="en-US" sz="2400" dirty="0" smtClean="0"/>
              <a:t>Hard but not impossible to change</a:t>
            </a:r>
          </a:p>
          <a:p>
            <a:r>
              <a:rPr lang="en-US" sz="2400" dirty="0" smtClean="0"/>
              <a:t>Come from experience and authority</a:t>
            </a:r>
          </a:p>
          <a:p>
            <a:r>
              <a:rPr lang="en-US" sz="2400" dirty="0" smtClean="0"/>
              <a:t>Traits of </a:t>
            </a:r>
          </a:p>
          <a:p>
            <a:pPr lvl="1"/>
            <a:r>
              <a:rPr lang="en-US" sz="2000" dirty="0" smtClean="0"/>
              <a:t>Stability</a:t>
            </a:r>
          </a:p>
          <a:p>
            <a:pPr lvl="1"/>
            <a:r>
              <a:rPr lang="en-US" sz="2000" dirty="0" smtClean="0"/>
              <a:t>Centrality</a:t>
            </a:r>
          </a:p>
          <a:p>
            <a:pPr lvl="1"/>
            <a:r>
              <a:rPr lang="en-US" sz="2000" dirty="0" smtClean="0"/>
              <a:t>Saliency</a:t>
            </a:r>
          </a:p>
          <a:p>
            <a:pPr lvl="1"/>
            <a:r>
              <a:rPr lang="en-US" sz="2000" dirty="0" smtClean="0"/>
              <a:t>strength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02311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Attitude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“stable, positive or negative response to a person, idea, object, or policy”</a:t>
            </a:r>
          </a:p>
          <a:p>
            <a:r>
              <a:rPr lang="en-US" sz="2400" dirty="0" smtClean="0"/>
              <a:t>Not same as mood or emotion</a:t>
            </a:r>
          </a:p>
          <a:p>
            <a:r>
              <a:rPr lang="en-US" sz="2400" dirty="0" smtClean="0"/>
              <a:t>Most direct link to behavior</a:t>
            </a:r>
          </a:p>
          <a:p>
            <a:r>
              <a:rPr lang="en-US" sz="2400" dirty="0" smtClean="0"/>
              <a:t>Attributed to many sources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62754509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2928</TotalTime>
  <Words>578</Words>
  <Application>Microsoft Macintosh PowerPoint</Application>
  <PresentationFormat>On-screen Show (4:3)</PresentationFormat>
  <Paragraphs>115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Perception</vt:lpstr>
      <vt:lpstr>Chapter 2</vt:lpstr>
      <vt:lpstr>Overview of Chapter </vt:lpstr>
      <vt:lpstr>Why Audience Analysis? </vt:lpstr>
      <vt:lpstr>Demographic Characteristics</vt:lpstr>
      <vt:lpstr>Demographic Characteristics</vt:lpstr>
      <vt:lpstr>Demographic Characteristics </vt:lpstr>
      <vt:lpstr>Psychographic Characteristics</vt:lpstr>
      <vt:lpstr>Beliefs</vt:lpstr>
      <vt:lpstr>Attitude</vt:lpstr>
      <vt:lpstr>Values</vt:lpstr>
      <vt:lpstr>Needs</vt:lpstr>
      <vt:lpstr>PowerPoint Presentation</vt:lpstr>
      <vt:lpstr>Contextual Factors in Public Speaking</vt:lpstr>
      <vt:lpstr>Listening</vt:lpstr>
      <vt:lpstr>Types of listening</vt:lpstr>
      <vt:lpstr>Your Audience and Listening</vt:lpstr>
      <vt:lpstr>Barriers to Listening</vt:lpstr>
      <vt:lpstr>Ways to Improve Your Listening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Barbara Tucker</dc:creator>
  <cp:lastModifiedBy>Barbara Tucker</cp:lastModifiedBy>
  <cp:revision>11</cp:revision>
  <dcterms:created xsi:type="dcterms:W3CDTF">2018-05-19T14:54:09Z</dcterms:created>
  <dcterms:modified xsi:type="dcterms:W3CDTF">2019-06-30T23:36:30Z</dcterms:modified>
</cp:coreProperties>
</file>