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84E607-EDEC-8247-BE12-F83E1A620FA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C52E460-A33F-5349-81F8-F0FF75B315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118" y="3034553"/>
            <a:ext cx="8515282" cy="3823447"/>
          </a:xfrm>
        </p:spPr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24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43" y="2595562"/>
            <a:ext cx="7959457" cy="367076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Praise and (good-naturedly) insult a person being honored (person is respected)</a:t>
            </a:r>
          </a:p>
          <a:p>
            <a:r>
              <a:rPr lang="en-US" sz="2400" dirty="0" smtClean="0"/>
              <a:t>At conclusion of a banquet in person’s honor</a:t>
            </a:r>
          </a:p>
          <a:p>
            <a:r>
              <a:rPr lang="en-US" sz="2400" dirty="0" smtClean="0"/>
              <a:t>Humor should not be hurtful</a:t>
            </a:r>
          </a:p>
          <a:p>
            <a:r>
              <a:rPr lang="en-US" sz="2400" dirty="0" smtClean="0"/>
              <a:t>Audience should understand the references; avoid inside or personal jokes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4599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307" y="2595562"/>
            <a:ext cx="8272593" cy="38927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Speech given in honor of a deceased person, usually at funeral or memorial service</a:t>
            </a:r>
          </a:p>
          <a:p>
            <a:r>
              <a:rPr lang="en-US" sz="2400" dirty="0" smtClean="0"/>
              <a:t>Must take special care with this type</a:t>
            </a:r>
          </a:p>
          <a:p>
            <a:pPr lvl="1"/>
            <a:r>
              <a:rPr lang="en-US" sz="2000" dirty="0" smtClean="0"/>
              <a:t>Learn much about person; ask others for information</a:t>
            </a:r>
          </a:p>
          <a:p>
            <a:pPr lvl="1"/>
            <a:r>
              <a:rPr lang="en-US" sz="2000" dirty="0" smtClean="0"/>
              <a:t>Use one or two examples of “gentle,” appropriate humor</a:t>
            </a:r>
          </a:p>
          <a:p>
            <a:pPr lvl="1"/>
            <a:r>
              <a:rPr lang="en-US" sz="2000" dirty="0" smtClean="0"/>
              <a:t>Consider the three parts of </a:t>
            </a:r>
          </a:p>
          <a:p>
            <a:pPr lvl="2"/>
            <a:r>
              <a:rPr lang="en-US" sz="1900" dirty="0" smtClean="0"/>
              <a:t>Praise</a:t>
            </a:r>
          </a:p>
          <a:p>
            <a:pPr lvl="2"/>
            <a:r>
              <a:rPr lang="en-US" sz="1900" dirty="0" smtClean="0"/>
              <a:t>Lament </a:t>
            </a:r>
          </a:p>
          <a:p>
            <a:pPr lvl="2"/>
            <a:r>
              <a:rPr lang="en-US" sz="1900" dirty="0" smtClean="0"/>
              <a:t>console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133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Speeches of Farewell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Given when moving on to a new city or position </a:t>
            </a:r>
          </a:p>
          <a:p>
            <a:r>
              <a:rPr lang="en-US" sz="2400" dirty="0" smtClean="0"/>
              <a:t>Express appreciation for what the experience and relationships have meant</a:t>
            </a:r>
          </a:p>
          <a:p>
            <a:r>
              <a:rPr lang="en-US" sz="2400" dirty="0" smtClean="0"/>
              <a:t>End on high note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0391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Commencement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graduation ceremony – it’s about the graduates</a:t>
            </a:r>
          </a:p>
          <a:p>
            <a:r>
              <a:rPr lang="en-US" sz="2400" dirty="0" smtClean="0"/>
              <a:t>Content </a:t>
            </a:r>
          </a:p>
          <a:p>
            <a:pPr lvl="1"/>
            <a:r>
              <a:rPr lang="en-US" sz="2000" dirty="0" smtClean="0"/>
              <a:t>Use theme if there is one for the ceremony</a:t>
            </a:r>
          </a:p>
          <a:p>
            <a:pPr lvl="1"/>
            <a:r>
              <a:rPr lang="en-US" sz="2000" dirty="0" smtClean="0"/>
              <a:t>Use personal life experiences; be appropriate funny</a:t>
            </a:r>
          </a:p>
          <a:p>
            <a:pPr lvl="1"/>
            <a:r>
              <a:rPr lang="en-US" sz="2000" dirty="0" smtClean="0"/>
              <a:t>Be brief</a:t>
            </a:r>
          </a:p>
          <a:p>
            <a:pPr lvl="1"/>
            <a:r>
              <a:rPr lang="en-US" sz="2000" dirty="0" smtClean="0"/>
              <a:t>Focus on students, give them wisdom</a:t>
            </a:r>
          </a:p>
          <a:p>
            <a:pPr lvl="1"/>
            <a:r>
              <a:rPr lang="en-US" sz="2000" dirty="0" smtClean="0"/>
              <a:t>Place in broader context of students’ lives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630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After-dinner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272" y="2595562"/>
            <a:ext cx="8098628" cy="3670767"/>
          </a:xfrm>
        </p:spPr>
        <p:txBody>
          <a:bodyPr>
            <a:noAutofit/>
          </a:bodyPr>
          <a:lstStyle/>
          <a:p>
            <a:r>
              <a:rPr lang="en-US" sz="2400" dirty="0" smtClean="0"/>
              <a:t>Given after banquets; usually speaker is professional or known for skills</a:t>
            </a:r>
          </a:p>
          <a:p>
            <a:r>
              <a:rPr lang="en-US" sz="2400" dirty="0" smtClean="0"/>
              <a:t>Not a stand-up comedy routine but a real speech</a:t>
            </a:r>
          </a:p>
          <a:p>
            <a:r>
              <a:rPr lang="en-US" sz="2400" dirty="0" smtClean="0"/>
              <a:t>Write an informative or persuasive speech 2/3 of the way and leave the other 1/3 for humorous material.</a:t>
            </a:r>
          </a:p>
          <a:p>
            <a:r>
              <a:rPr lang="en-US" sz="2400" dirty="0" smtClean="0"/>
              <a:t>Props and visual aids can be helpful. </a:t>
            </a:r>
          </a:p>
        </p:txBody>
      </p:sp>
    </p:spTree>
    <p:extLst>
      <p:ext uri="{BB962C8B-B14F-4D97-AF65-F5344CB8AC3E}">
        <p14:creationId xmlns:p14="http://schemas.microsoft.com/office/powerpoint/2010/main" val="1822003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Motivational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Designed to move audience toward some kind of action through emotional arousal</a:t>
            </a:r>
          </a:p>
          <a:p>
            <a:r>
              <a:rPr lang="en-US" sz="2400" dirty="0" smtClean="0"/>
              <a:t>Four types:</a:t>
            </a:r>
          </a:p>
          <a:p>
            <a:pPr lvl="1"/>
            <a:r>
              <a:rPr lang="en-US" sz="2000" dirty="0" smtClean="0"/>
              <a:t>Hero speech</a:t>
            </a:r>
          </a:p>
          <a:p>
            <a:pPr lvl="1"/>
            <a:r>
              <a:rPr lang="en-US" sz="2000" dirty="0" smtClean="0"/>
              <a:t>Survivor</a:t>
            </a:r>
          </a:p>
          <a:p>
            <a:pPr lvl="1"/>
            <a:r>
              <a:rPr lang="en-US" sz="2000" dirty="0" smtClean="0"/>
              <a:t>Religious </a:t>
            </a:r>
          </a:p>
          <a:p>
            <a:pPr lvl="1"/>
            <a:r>
              <a:rPr lang="en-US" sz="2000" dirty="0" smtClean="0"/>
              <a:t>Success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223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Occasion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Take more care with specific use of language</a:t>
            </a:r>
          </a:p>
          <a:p>
            <a:r>
              <a:rPr lang="en-US" sz="2400" dirty="0" smtClean="0"/>
              <a:t>Use rhetorical techniques from Chapter 10</a:t>
            </a:r>
          </a:p>
          <a:p>
            <a:r>
              <a:rPr lang="en-US" sz="2400" dirty="0" smtClean="0"/>
              <a:t>Focus on basic, evocative words that will pull out emotions in audience</a:t>
            </a:r>
          </a:p>
        </p:txBody>
      </p:sp>
    </p:spTree>
    <p:extLst>
      <p:ext uri="{BB962C8B-B14F-4D97-AF65-F5344CB8AC3E}">
        <p14:creationId xmlns:p14="http://schemas.microsoft.com/office/powerpoint/2010/main" val="582114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Occasion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Lean toward manuscript delivery (due to specific language choices)</a:t>
            </a:r>
          </a:p>
          <a:p>
            <a:r>
              <a:rPr lang="en-US" sz="2400" dirty="0" smtClean="0"/>
              <a:t>However, practice for </a:t>
            </a:r>
          </a:p>
          <a:p>
            <a:pPr lvl="1"/>
            <a:r>
              <a:rPr lang="en-US" sz="2000" dirty="0" smtClean="0"/>
              <a:t>vocal variety and emphasis for emotion,</a:t>
            </a:r>
          </a:p>
          <a:p>
            <a:pPr lvl="1"/>
            <a:r>
              <a:rPr lang="en-US" sz="2000" dirty="0" smtClean="0"/>
              <a:t> length,</a:t>
            </a:r>
          </a:p>
          <a:p>
            <a:pPr lvl="1"/>
            <a:r>
              <a:rPr lang="en-US" sz="2000" dirty="0" smtClean="0"/>
              <a:t>eye contact, and/or</a:t>
            </a:r>
          </a:p>
          <a:p>
            <a:pPr lvl="1"/>
            <a:r>
              <a:rPr lang="en-US" sz="2000" dirty="0" smtClean="0"/>
              <a:t>Comedic timing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44672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Understanding Special Occasion Speeches</a:t>
            </a:r>
          </a:p>
          <a:p>
            <a:r>
              <a:rPr lang="en-US" sz="2400" dirty="0" smtClean="0"/>
              <a:t>Types of Special Occasion Speeches</a:t>
            </a:r>
          </a:p>
          <a:p>
            <a:r>
              <a:rPr lang="en-US" sz="2400" dirty="0" smtClean="0"/>
              <a:t>Special Occasion Speech Language</a:t>
            </a:r>
          </a:p>
          <a:p>
            <a:r>
              <a:rPr lang="en-US" sz="2400" dirty="0" smtClean="0"/>
              <a:t>Special Occasion Speech Delivery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940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Special Occasion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goal of a special occasion speech is to </a:t>
            </a:r>
          </a:p>
          <a:p>
            <a:pPr lvl="1"/>
            <a:r>
              <a:rPr lang="en-US" sz="2000" dirty="0" smtClean="0"/>
              <a:t>Stir emotions</a:t>
            </a:r>
          </a:p>
          <a:p>
            <a:pPr lvl="1"/>
            <a:r>
              <a:rPr lang="en-US" sz="2000" dirty="0" smtClean="0"/>
              <a:t>In response to an occasion or event</a:t>
            </a:r>
          </a:p>
          <a:p>
            <a:pPr lvl="1"/>
            <a:r>
              <a:rPr lang="en-US" sz="2000" dirty="0" smtClean="0"/>
              <a:t>Falls into the “entertain/amuse/inspire” category</a:t>
            </a:r>
          </a:p>
          <a:p>
            <a:pPr lvl="1"/>
            <a:r>
              <a:rPr lang="en-US" sz="2000" dirty="0" smtClean="0"/>
              <a:t>May involve a different manner of speaking (language and delivery)</a:t>
            </a:r>
          </a:p>
          <a:p>
            <a:pPr lvl="1"/>
            <a:r>
              <a:rPr lang="en-US" sz="2000" dirty="0" smtClean="0"/>
              <a:t>Should capture audience attention while delivering message</a:t>
            </a:r>
          </a:p>
        </p:txBody>
      </p:sp>
    </p:spTree>
    <p:extLst>
      <p:ext uri="{BB962C8B-B14F-4D97-AF65-F5344CB8AC3E}">
        <p14:creationId xmlns:p14="http://schemas.microsoft.com/office/powerpoint/2010/main" val="764740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Preparation – personal or impromptu nature should not allow you to appear unprepared</a:t>
            </a:r>
          </a:p>
          <a:p>
            <a:r>
              <a:rPr lang="en-US" sz="2400" dirty="0"/>
              <a:t>Adapting to the </a:t>
            </a:r>
            <a:r>
              <a:rPr lang="en-US" sz="2400" dirty="0" smtClean="0"/>
              <a:t>occasion – the reason for the speech</a:t>
            </a:r>
            <a:endParaRPr lang="en-US" sz="2400" dirty="0"/>
          </a:p>
          <a:p>
            <a:r>
              <a:rPr lang="en-US" sz="2400" dirty="0" smtClean="0"/>
              <a:t>Adapting to the audience – it’s about them</a:t>
            </a:r>
          </a:p>
          <a:p>
            <a:r>
              <a:rPr lang="en-US" sz="2400" dirty="0" smtClean="0"/>
              <a:t>Being mindful about time – these speeches are usually brief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2607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Special Occasion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Speech of Introduction</a:t>
            </a:r>
            <a:r>
              <a:rPr lang="en-US" dirty="0" smtClean="0"/>
              <a:t>	</a:t>
            </a:r>
          </a:p>
          <a:p>
            <a:pPr lvl="1"/>
            <a:r>
              <a:rPr lang="en-US" sz="2000" dirty="0" smtClean="0"/>
              <a:t>Designed to briefly introduce the main speaker (“Keynote”) at an event</a:t>
            </a:r>
          </a:p>
          <a:p>
            <a:pPr lvl="1"/>
            <a:r>
              <a:rPr lang="en-US" sz="2000" dirty="0" smtClean="0"/>
              <a:t>It’s an honor to be asked to do this; take seriously</a:t>
            </a:r>
          </a:p>
          <a:p>
            <a:pPr lvl="1"/>
            <a:r>
              <a:rPr lang="en-US" sz="2000" dirty="0" smtClean="0"/>
              <a:t>Should </a:t>
            </a:r>
          </a:p>
          <a:p>
            <a:pPr lvl="2"/>
            <a:r>
              <a:rPr lang="en-US" sz="2000" dirty="0" smtClean="0"/>
              <a:t>forecast topic,</a:t>
            </a:r>
          </a:p>
          <a:p>
            <a:pPr lvl="2"/>
            <a:r>
              <a:rPr lang="en-US" sz="2000" dirty="0" smtClean="0"/>
              <a:t> tell why speaker is qualified (relevant biographical material), and </a:t>
            </a:r>
          </a:p>
          <a:p>
            <a:pPr lvl="2"/>
            <a:r>
              <a:rPr lang="en-US" sz="2000" dirty="0" smtClean="0"/>
              <a:t>Why audience should listen</a:t>
            </a:r>
          </a:p>
        </p:txBody>
      </p:sp>
    </p:spTree>
    <p:extLst>
      <p:ext uri="{BB962C8B-B14F-4D97-AF65-F5344CB8AC3E}">
        <p14:creationId xmlns:p14="http://schemas.microsoft.com/office/powerpoint/2010/main" val="2137147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of 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Accompanies the giving of an award</a:t>
            </a:r>
          </a:p>
          <a:p>
            <a:r>
              <a:rPr lang="en-US" sz="2400" dirty="0" smtClean="0"/>
              <a:t>Common, and very important to get right</a:t>
            </a:r>
          </a:p>
          <a:p>
            <a:r>
              <a:rPr lang="en-US" sz="2400" dirty="0" smtClean="0"/>
              <a:t>Content</a:t>
            </a:r>
          </a:p>
          <a:p>
            <a:pPr lvl="1"/>
            <a:r>
              <a:rPr lang="en-US" sz="2000" dirty="0" smtClean="0"/>
              <a:t>Explain the nature of the award</a:t>
            </a:r>
          </a:p>
          <a:p>
            <a:pPr lvl="1"/>
            <a:r>
              <a:rPr lang="en-US" sz="2000" dirty="0" smtClean="0"/>
              <a:t>Explain why the recipient won it</a:t>
            </a:r>
          </a:p>
          <a:p>
            <a:pPr lvl="1"/>
            <a:r>
              <a:rPr lang="en-US" sz="2000" dirty="0" smtClean="0"/>
              <a:t>Mention others up for the award if possible</a:t>
            </a:r>
          </a:p>
          <a:p>
            <a:pPr lvl="1"/>
            <a:r>
              <a:rPr lang="en-US" sz="2000" dirty="0" smtClean="0"/>
              <a:t>Be mindful of time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683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of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686" y="2595562"/>
            <a:ext cx="8168214" cy="367076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Given when an individual wins a major award</a:t>
            </a:r>
          </a:p>
          <a:p>
            <a:r>
              <a:rPr lang="en-US" sz="2400" dirty="0" smtClean="0"/>
              <a:t>Don’t be like entertainment award winners!</a:t>
            </a:r>
          </a:p>
          <a:p>
            <a:r>
              <a:rPr lang="en-US" sz="2400" dirty="0" smtClean="0"/>
              <a:t>Have one ready if you know you are up for an award</a:t>
            </a:r>
          </a:p>
          <a:p>
            <a:r>
              <a:rPr lang="en-US" sz="2400" dirty="0" smtClean="0"/>
              <a:t>Be thankful, be gracious, be short</a:t>
            </a:r>
          </a:p>
          <a:p>
            <a:pPr lvl="1"/>
            <a:r>
              <a:rPr lang="en-US" sz="2000" dirty="0" smtClean="0"/>
              <a:t>Thank those giving the award</a:t>
            </a:r>
          </a:p>
          <a:p>
            <a:pPr lvl="1"/>
            <a:r>
              <a:rPr lang="en-US" sz="2000" dirty="0" smtClean="0"/>
              <a:t>Acknowledge those who helped </a:t>
            </a:r>
          </a:p>
          <a:p>
            <a:pPr lvl="1"/>
            <a:r>
              <a:rPr lang="en-US" sz="2000" dirty="0" smtClean="0"/>
              <a:t>Indicate what you will do with the award (if money)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1221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Speeches of Dedicating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00" y="2595562"/>
            <a:ext cx="8237800" cy="3670767"/>
          </a:xfrm>
        </p:spPr>
        <p:txBody>
          <a:bodyPr/>
          <a:lstStyle/>
          <a:p>
            <a:r>
              <a:rPr lang="en-US" sz="2400" dirty="0" smtClean="0"/>
              <a:t>Given at the opening of a building, store, monument, etc.</a:t>
            </a:r>
          </a:p>
          <a:p>
            <a:r>
              <a:rPr lang="en-US" sz="2400" dirty="0" smtClean="0"/>
              <a:t>Content</a:t>
            </a:r>
          </a:p>
          <a:p>
            <a:pPr lvl="1"/>
            <a:r>
              <a:rPr lang="en-US" sz="2000" dirty="0" smtClean="0"/>
              <a:t>Explain your own connection to the building</a:t>
            </a:r>
          </a:p>
          <a:p>
            <a:pPr lvl="1"/>
            <a:r>
              <a:rPr lang="en-US" sz="2000" dirty="0" smtClean="0"/>
              <a:t>Acknowledge those who designed, built, and funded it</a:t>
            </a:r>
          </a:p>
          <a:p>
            <a:pPr lvl="1"/>
            <a:r>
              <a:rPr lang="en-US" sz="2000" dirty="0" smtClean="0"/>
              <a:t>Explain its value to community and/or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46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praising or congratulation someone (or couple)</a:t>
            </a:r>
          </a:p>
          <a:p>
            <a:r>
              <a:rPr lang="en-US" sz="2400" dirty="0" smtClean="0"/>
              <a:t>Be brief</a:t>
            </a:r>
          </a:p>
          <a:p>
            <a:r>
              <a:rPr lang="en-US" sz="2400" dirty="0" smtClean="0"/>
              <a:t>Be appropriate; avoid the “inside jokes”</a:t>
            </a:r>
          </a:p>
          <a:p>
            <a:r>
              <a:rPr lang="en-US" sz="2400" dirty="0" smtClean="0"/>
              <a:t>Be sensitive </a:t>
            </a:r>
          </a:p>
          <a:p>
            <a:r>
              <a:rPr lang="en-US" sz="2400" dirty="0" smtClean="0"/>
              <a:t>Speak to the person(s) being toasted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541915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58</TotalTime>
  <Words>637</Words>
  <Application>Microsoft Macintosh PowerPoint</Application>
  <PresentationFormat>On-screen Show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Perception</vt:lpstr>
      <vt:lpstr>Chapter 15</vt:lpstr>
      <vt:lpstr>Overview</vt:lpstr>
      <vt:lpstr>Understanding Special Occasion Speeches</vt:lpstr>
      <vt:lpstr>Four steps </vt:lpstr>
      <vt:lpstr>Types of Special Occasion Speeches</vt:lpstr>
      <vt:lpstr>Speech of Presentation </vt:lpstr>
      <vt:lpstr>Speech of Acceptance</vt:lpstr>
      <vt:lpstr>Speeches of Dedicating</vt:lpstr>
      <vt:lpstr>Toasts</vt:lpstr>
      <vt:lpstr>Roasts</vt:lpstr>
      <vt:lpstr>Eulogy</vt:lpstr>
      <vt:lpstr>Speeches of Farewell</vt:lpstr>
      <vt:lpstr>Commencement Speeches</vt:lpstr>
      <vt:lpstr>After-dinner Speeches</vt:lpstr>
      <vt:lpstr>Motivational speeches</vt:lpstr>
      <vt:lpstr>Special Occasion Language</vt:lpstr>
      <vt:lpstr>Special Occasion Delivery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15</dc:title>
  <dc:creator>Barbara Tucker</dc:creator>
  <cp:lastModifiedBy>Barbara Tucker</cp:lastModifiedBy>
  <cp:revision>9</cp:revision>
  <dcterms:created xsi:type="dcterms:W3CDTF">2018-05-30T20:02:45Z</dcterms:created>
  <dcterms:modified xsi:type="dcterms:W3CDTF">2019-07-03T18:22:15Z</dcterms:modified>
</cp:coreProperties>
</file>