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8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dirty="0" smtClean="0"/>
              <a:t>Drag picture to placeholder or click icon to add</a:t>
            </a:r>
            <a:endParaRPr dirty="0"/>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dirty="0" smtClean="0"/>
              <a:t>Drag picture to placeholder or click icon to add</a:t>
            </a:r>
            <a:endParaRPr dirty="0"/>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dirty="0" smtClean="0"/>
              <a:t>Drag picture to placeholder or click icon to add</a:t>
            </a:r>
            <a:endParaRPr dirty="0"/>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F5239E-C780-C340-9910-03A3015287F5}" type="datetimeFigureOut">
              <a:rPr lang="en-US" smtClean="0"/>
              <a:t>7/3/19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8" name="Footer Placeholder 7"/>
          <p:cNvSpPr>
            <a:spLocks noGrp="1"/>
          </p:cNvSpPr>
          <p:nvPr>
            <p:ph type="ftr" sz="quarter" idx="11"/>
          </p:nvPr>
        </p:nvSpPr>
        <p:spPr>
          <a:xfrm>
            <a:off x="1120588" y="188259"/>
            <a:ext cx="2895600" cy="365125"/>
          </a:xfrm>
        </p:spPr>
        <p:txBody>
          <a:bodyPr/>
          <a:lstStyle/>
          <a:p>
            <a:endParaRPr lang="en-US" dirty="0"/>
          </a:p>
        </p:txBody>
      </p:sp>
      <p:sp>
        <p:nvSpPr>
          <p:cNvPr id="9" name="Slide Number Placeholder 8"/>
          <p:cNvSpPr>
            <a:spLocks noGrp="1"/>
          </p:cNvSpPr>
          <p:nvPr>
            <p:ph type="sldNum" sz="quarter" idx="12"/>
          </p:nvPr>
        </p:nvSpPr>
        <p:spPr/>
        <p:txBody>
          <a:bodyPr/>
          <a:lstStyle/>
          <a:p>
            <a:fld id="{354E62C6-DD9A-8B49-B013-376661EED7A6}" type="slidenum">
              <a:rPr lang="en-US" smtClean="0"/>
              <a:t>‹#›</a:t>
            </a:fld>
            <a:endParaRPr lang="en-US" dirty="0"/>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BF5239E-C780-C340-9910-03A3015287F5}" type="datetimeFigureOut">
              <a:rPr lang="en-US" smtClean="0"/>
              <a:t>7/3/19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F5239E-C780-C340-9910-03A3015287F5}" type="datetimeFigureOut">
              <a:rPr lang="en-US" smtClean="0"/>
              <a:t>7/3/19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BF5239E-C780-C340-9910-03A3015287F5}" type="datetimeFigureOut">
              <a:rPr lang="en-US" smtClean="0"/>
              <a:t>7/3/19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4E62C6-DD9A-8B49-B013-376661EED7A6}"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BF5239E-C780-C340-9910-03A3015287F5}" type="datetimeFigureOut">
              <a:rPr lang="en-US" smtClean="0"/>
              <a:t>7/3/19</a:t>
            </a:fld>
            <a:endParaRPr lang="en-US" dirty="0"/>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354E62C6-DD9A-8B49-B013-376661EED7A6}" type="slidenum">
              <a:rPr lang="en-US" smtClean="0"/>
              <a:t>‹#›</a:t>
            </a:fld>
            <a:endParaRPr lang="en-US" dirty="0"/>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13</a:t>
            </a:r>
            <a:endParaRPr lang="en-US" dirty="0"/>
          </a:p>
        </p:txBody>
      </p:sp>
      <p:sp>
        <p:nvSpPr>
          <p:cNvPr id="3" name="Subtitle 2"/>
          <p:cNvSpPr>
            <a:spLocks noGrp="1"/>
          </p:cNvSpPr>
          <p:nvPr>
            <p:ph type="subTitle" idx="1"/>
          </p:nvPr>
        </p:nvSpPr>
        <p:spPr/>
        <p:txBody>
          <a:bodyPr/>
          <a:lstStyle/>
          <a:p>
            <a:r>
              <a:rPr lang="en-US" sz="2400" i="1" dirty="0"/>
              <a:t>Exploring Public </a:t>
            </a:r>
            <a:r>
              <a:rPr lang="en-US" sz="2400" i="1" dirty="0" smtClean="0"/>
              <a:t>Speaking. 4</a:t>
            </a:r>
            <a:r>
              <a:rPr lang="en-US" sz="2400" i="1" baseline="30000" dirty="0" smtClean="0"/>
              <a:t>th</a:t>
            </a:r>
            <a:r>
              <a:rPr lang="en-US" sz="2400" i="1" dirty="0" smtClean="0"/>
              <a:t> edition</a:t>
            </a:r>
            <a:endParaRPr lang="en-US" sz="2400" i="1" dirty="0"/>
          </a:p>
          <a:p>
            <a:r>
              <a:rPr lang="en-US" sz="2400" dirty="0"/>
              <a:t>Open Resource Textbook for Basic Public Speaking Course</a:t>
            </a:r>
          </a:p>
          <a:p>
            <a:r>
              <a:rPr lang="en-US" sz="2400" dirty="0"/>
              <a:t>Authors:  Faculty of Dalton State College, Dalton, Georgia</a:t>
            </a:r>
          </a:p>
          <a:p>
            <a:endParaRPr lang="en-US" dirty="0"/>
          </a:p>
          <a:p>
            <a:endParaRPr lang="en-US" b="1" dirty="0"/>
          </a:p>
        </p:txBody>
      </p:sp>
    </p:spTree>
    <p:extLst>
      <p:ext uri="{BB962C8B-B14F-4D97-AF65-F5344CB8AC3E}">
        <p14:creationId xmlns:p14="http://schemas.microsoft.com/office/powerpoint/2010/main" val="215308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Persuasion Hard?</a:t>
            </a:r>
            <a:endParaRPr lang="en-US" dirty="0"/>
          </a:p>
        </p:txBody>
      </p:sp>
      <p:sp>
        <p:nvSpPr>
          <p:cNvPr id="3" name="Content Placeholder 2"/>
          <p:cNvSpPr>
            <a:spLocks noGrp="1"/>
          </p:cNvSpPr>
          <p:nvPr>
            <p:ph idx="1"/>
          </p:nvPr>
        </p:nvSpPr>
        <p:spPr>
          <a:xfrm>
            <a:off x="539289" y="2595562"/>
            <a:ext cx="8185611" cy="3670767"/>
          </a:xfrm>
        </p:spPr>
        <p:txBody>
          <a:bodyPr>
            <a:normAutofit/>
          </a:bodyPr>
          <a:lstStyle/>
          <a:p>
            <a:r>
              <a:rPr lang="en-US" sz="2400" dirty="0"/>
              <a:t>Change is stressful and undesirable</a:t>
            </a:r>
          </a:p>
          <a:p>
            <a:r>
              <a:rPr lang="en-US" sz="2400" dirty="0"/>
              <a:t>Selective exposure to protect our current thinking</a:t>
            </a:r>
          </a:p>
          <a:p>
            <a:r>
              <a:rPr lang="en-US" sz="2400" dirty="0"/>
              <a:t>Theory of cognitive dissonance (</a:t>
            </a:r>
            <a:r>
              <a:rPr lang="en-US" sz="2400" dirty="0" smtClean="0"/>
              <a:t>Festinger</a:t>
            </a:r>
            <a:r>
              <a:rPr lang="en-US" sz="2400" dirty="0" smtClean="0"/>
              <a:t>, 1957)</a:t>
            </a:r>
            <a:endParaRPr lang="en-US" sz="2400" dirty="0"/>
          </a:p>
          <a:p>
            <a:pPr lvl="1"/>
            <a:r>
              <a:rPr lang="en-US" sz="2000" dirty="0"/>
              <a:t>people confronted with conflicting information or view- points reach a state of discomfort and want to relieve it </a:t>
            </a:r>
          </a:p>
          <a:p>
            <a:r>
              <a:rPr lang="en-US" sz="2400" dirty="0" smtClean="0"/>
              <a:t>Audience develops “reservations” or counter arguments when listening</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516365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Solutions to Difficulty of Persuasion</a:t>
            </a:r>
            <a:endParaRPr lang="en-US" dirty="0"/>
          </a:p>
        </p:txBody>
      </p:sp>
      <p:sp>
        <p:nvSpPr>
          <p:cNvPr id="3" name="Content Placeholder 2"/>
          <p:cNvSpPr>
            <a:spLocks noGrp="1"/>
          </p:cNvSpPr>
          <p:nvPr>
            <p:ph idx="1"/>
          </p:nvPr>
        </p:nvSpPr>
        <p:spPr>
          <a:xfrm>
            <a:off x="521893" y="2348332"/>
            <a:ext cx="8203007" cy="3917997"/>
          </a:xfrm>
        </p:spPr>
        <p:txBody>
          <a:bodyPr>
            <a:normAutofit/>
          </a:bodyPr>
          <a:lstStyle/>
          <a:p>
            <a:r>
              <a:rPr lang="en-US" sz="2400" dirty="0"/>
              <a:t>Create a reasonable persuasive goal (proposition) that involves movement in increments</a:t>
            </a:r>
          </a:p>
          <a:p>
            <a:r>
              <a:rPr lang="en-US" sz="2400" dirty="0"/>
              <a:t>Address reservations through proper refutation (two-tailed argument)</a:t>
            </a:r>
          </a:p>
          <a:p>
            <a:pPr lvl="1"/>
            <a:r>
              <a:rPr lang="en-US" sz="2000" dirty="0"/>
              <a:t>Acknowledge counter arguments</a:t>
            </a:r>
          </a:p>
          <a:p>
            <a:pPr lvl="1"/>
            <a:r>
              <a:rPr lang="en-US" sz="2000" dirty="0"/>
              <a:t>Do not insult audience </a:t>
            </a:r>
          </a:p>
          <a:p>
            <a:pPr lvl="1"/>
            <a:r>
              <a:rPr lang="en-US" sz="2000" dirty="0"/>
              <a:t>Provide evidence for counter arguments</a:t>
            </a:r>
          </a:p>
          <a:p>
            <a:r>
              <a:rPr lang="en-US" sz="2400" dirty="0" smtClean="0"/>
              <a:t>Stress benefits/rewards of change</a:t>
            </a:r>
          </a:p>
          <a:p>
            <a:endParaRPr lang="en-US" dirty="0"/>
          </a:p>
        </p:txBody>
      </p:sp>
    </p:spTree>
    <p:extLst>
      <p:ext uri="{BB962C8B-B14F-4D97-AF65-F5344CB8AC3E}">
        <p14:creationId xmlns:p14="http://schemas.microsoft.com/office/powerpoint/2010/main" val="3617543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Traditional Views of </a:t>
            </a:r>
            <a:r>
              <a:rPr lang="en-US" dirty="0" smtClean="0"/>
              <a:t>Persuasion (Aristotle)</a:t>
            </a:r>
            <a:endParaRPr lang="en-US" dirty="0"/>
          </a:p>
        </p:txBody>
      </p:sp>
      <p:sp>
        <p:nvSpPr>
          <p:cNvPr id="3" name="Content Placeholder 2"/>
          <p:cNvSpPr>
            <a:spLocks noGrp="1"/>
          </p:cNvSpPr>
          <p:nvPr>
            <p:ph idx="1"/>
          </p:nvPr>
        </p:nvSpPr>
        <p:spPr/>
        <p:txBody>
          <a:bodyPr/>
          <a:lstStyle/>
          <a:p>
            <a:r>
              <a:rPr lang="en-US" sz="2400" dirty="0" smtClean="0"/>
              <a:t>Logos</a:t>
            </a:r>
          </a:p>
          <a:p>
            <a:pPr lvl="1"/>
            <a:r>
              <a:rPr lang="en-US" sz="2000" dirty="0" smtClean="0"/>
              <a:t>Logic, structure, arguments</a:t>
            </a:r>
          </a:p>
          <a:p>
            <a:pPr lvl="1"/>
            <a:r>
              <a:rPr lang="en-US" sz="2000" dirty="0" smtClean="0"/>
              <a:t>Evidence </a:t>
            </a:r>
            <a:r>
              <a:rPr lang="en-US" sz="2400" dirty="0" smtClean="0"/>
              <a:t>	</a:t>
            </a:r>
          </a:p>
          <a:p>
            <a:r>
              <a:rPr lang="en-US" sz="2400" dirty="0" smtClean="0"/>
              <a:t>Ethos – </a:t>
            </a:r>
          </a:p>
          <a:p>
            <a:pPr lvl="1"/>
            <a:r>
              <a:rPr lang="en-US" sz="2000" dirty="0" smtClean="0"/>
              <a:t>Aristotle proposed as actual characteristics of speaker that bolster argument</a:t>
            </a:r>
          </a:p>
          <a:p>
            <a:pPr lvl="1"/>
            <a:r>
              <a:rPr lang="en-US" sz="2000" dirty="0" smtClean="0"/>
              <a:t>Today seen as perception of </a:t>
            </a:r>
            <a:r>
              <a:rPr lang="en-US" sz="2000" dirty="0" smtClean="0"/>
              <a:t>audience about qualities (credentials, trustworthiness, etc.) of speaker</a:t>
            </a:r>
            <a:endParaRPr lang="en-US" sz="2000" dirty="0" smtClean="0"/>
          </a:p>
          <a:p>
            <a:pPr marL="349250" lvl="1" indent="0">
              <a:buNone/>
            </a:pPr>
            <a:endParaRPr lang="en-US" dirty="0"/>
          </a:p>
        </p:txBody>
      </p:sp>
    </p:spTree>
    <p:extLst>
      <p:ext uri="{BB962C8B-B14F-4D97-AF65-F5344CB8AC3E}">
        <p14:creationId xmlns:p14="http://schemas.microsoft.com/office/powerpoint/2010/main" val="1173834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Persuasion</a:t>
            </a:r>
            <a:endParaRPr lang="en-US" dirty="0"/>
          </a:p>
        </p:txBody>
      </p:sp>
      <p:sp>
        <p:nvSpPr>
          <p:cNvPr id="3" name="Content Placeholder 2"/>
          <p:cNvSpPr>
            <a:spLocks noGrp="1"/>
          </p:cNvSpPr>
          <p:nvPr>
            <p:ph idx="1"/>
          </p:nvPr>
        </p:nvSpPr>
        <p:spPr/>
        <p:txBody>
          <a:bodyPr/>
          <a:lstStyle/>
          <a:p>
            <a:r>
              <a:rPr lang="en-US" sz="2400" dirty="0" smtClean="0"/>
              <a:t>Pathos</a:t>
            </a:r>
          </a:p>
          <a:p>
            <a:pPr lvl="1"/>
            <a:r>
              <a:rPr lang="en-US" sz="2000" dirty="0" smtClean="0"/>
              <a:t>Originally seen as pure emotional appeals or use of audience emotion to persuade</a:t>
            </a:r>
          </a:p>
          <a:p>
            <a:pPr lvl="1"/>
            <a:r>
              <a:rPr lang="en-US" sz="2000" dirty="0" smtClean="0"/>
              <a:t>Also includes appeal to important needs of audience (denial or achieving of needs creates emotions)</a:t>
            </a:r>
          </a:p>
          <a:p>
            <a:pPr lvl="1"/>
            <a:r>
              <a:rPr lang="en-US" sz="2000" dirty="0" smtClean="0"/>
              <a:t>Utilize Maslow, especially three middle needs</a:t>
            </a:r>
          </a:p>
          <a:p>
            <a:pPr lvl="1"/>
            <a:r>
              <a:rPr lang="en-US" sz="2000" dirty="0" smtClean="0"/>
              <a:t>Fear is viable emotion to use under some circumstances</a:t>
            </a:r>
          </a:p>
          <a:p>
            <a:pPr lvl="1"/>
            <a:r>
              <a:rPr lang="en-US" sz="2000" dirty="0" smtClean="0"/>
              <a:t>Positive emotion is generally better to use</a:t>
            </a:r>
          </a:p>
          <a:p>
            <a:pPr lvl="1"/>
            <a:endParaRPr lang="en-US" dirty="0" smtClean="0"/>
          </a:p>
        </p:txBody>
      </p:sp>
    </p:spTree>
    <p:extLst>
      <p:ext uri="{BB962C8B-B14F-4D97-AF65-F5344CB8AC3E}">
        <p14:creationId xmlns:p14="http://schemas.microsoft.com/office/powerpoint/2010/main" val="1096673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Constructing a Persuasive Speech</a:t>
            </a:r>
            <a:endParaRPr lang="en-US" dirty="0"/>
          </a:p>
        </p:txBody>
      </p:sp>
      <p:sp>
        <p:nvSpPr>
          <p:cNvPr id="3" name="Content Placeholder 2"/>
          <p:cNvSpPr>
            <a:spLocks noGrp="1"/>
          </p:cNvSpPr>
          <p:nvPr>
            <p:ph idx="1"/>
          </p:nvPr>
        </p:nvSpPr>
        <p:spPr/>
        <p:txBody>
          <a:bodyPr/>
          <a:lstStyle/>
          <a:p>
            <a:r>
              <a:rPr lang="en-US" sz="2400" dirty="0" smtClean="0"/>
              <a:t>Formulate a good proposition</a:t>
            </a:r>
          </a:p>
          <a:p>
            <a:r>
              <a:rPr lang="en-US" sz="2400" dirty="0" smtClean="0"/>
              <a:t>Construct speech around type of proposition</a:t>
            </a:r>
          </a:p>
          <a:p>
            <a:r>
              <a:rPr lang="en-US" sz="2400" dirty="0" smtClean="0"/>
              <a:t>Continue to build with quality evidence</a:t>
            </a:r>
          </a:p>
          <a:p>
            <a:endParaRPr lang="en-US" dirty="0"/>
          </a:p>
        </p:txBody>
      </p:sp>
    </p:spTree>
    <p:extLst>
      <p:ext uri="{BB962C8B-B14F-4D97-AF65-F5344CB8AC3E}">
        <p14:creationId xmlns:p14="http://schemas.microsoft.com/office/powerpoint/2010/main" val="2679523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types of propositions (claims)</a:t>
            </a:r>
            <a:endParaRPr lang="en-US" dirty="0"/>
          </a:p>
        </p:txBody>
      </p:sp>
      <p:sp>
        <p:nvSpPr>
          <p:cNvPr id="3" name="Content Placeholder 2"/>
          <p:cNvSpPr>
            <a:spLocks noGrp="1"/>
          </p:cNvSpPr>
          <p:nvPr>
            <p:ph idx="1"/>
          </p:nvPr>
        </p:nvSpPr>
        <p:spPr>
          <a:xfrm>
            <a:off x="504497" y="2595562"/>
            <a:ext cx="8220403" cy="3670767"/>
          </a:xfrm>
        </p:spPr>
        <p:txBody>
          <a:bodyPr>
            <a:normAutofit lnSpcReduction="10000"/>
          </a:bodyPr>
          <a:lstStyle/>
          <a:p>
            <a:r>
              <a:rPr lang="en-US" sz="2400" dirty="0" smtClean="0"/>
              <a:t>Proposition of fact - </a:t>
            </a:r>
            <a:r>
              <a:rPr lang="en-US" sz="2400" dirty="0"/>
              <a:t>attempt to establish the truth of a </a:t>
            </a:r>
            <a:r>
              <a:rPr lang="en-US" sz="2400" dirty="0" smtClean="0"/>
              <a:t>statement</a:t>
            </a:r>
          </a:p>
          <a:p>
            <a:r>
              <a:rPr lang="en-US" sz="2400" dirty="0" smtClean="0"/>
              <a:t>Proposition of definition – argues for specific meaning of something</a:t>
            </a:r>
          </a:p>
          <a:p>
            <a:r>
              <a:rPr lang="en-US" sz="2400" dirty="0" smtClean="0"/>
              <a:t>Proposition of value – one idea, policy, or action is better, more just, ethical, etc. than others</a:t>
            </a:r>
          </a:p>
          <a:p>
            <a:r>
              <a:rPr lang="en-US" sz="2400" dirty="0" smtClean="0"/>
              <a:t>Proposition of policy – “should,” specific action to be taken or change to be made</a:t>
            </a:r>
          </a:p>
          <a:p>
            <a:endParaRPr lang="en-US" dirty="0"/>
          </a:p>
        </p:txBody>
      </p:sp>
    </p:spTree>
    <p:extLst>
      <p:ext uri="{BB962C8B-B14F-4D97-AF65-F5344CB8AC3E}">
        <p14:creationId xmlns:p14="http://schemas.microsoft.com/office/powerpoint/2010/main" val="76844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Propositions of fact examples</a:t>
            </a:r>
            <a:endParaRPr lang="en-US" dirty="0"/>
          </a:p>
        </p:txBody>
      </p:sp>
      <p:sp>
        <p:nvSpPr>
          <p:cNvPr id="3" name="Content Placeholder 2"/>
          <p:cNvSpPr>
            <a:spLocks noGrp="1"/>
          </p:cNvSpPr>
          <p:nvPr>
            <p:ph idx="1"/>
          </p:nvPr>
        </p:nvSpPr>
        <p:spPr>
          <a:xfrm>
            <a:off x="504497" y="2239347"/>
            <a:ext cx="8220403" cy="4318587"/>
          </a:xfrm>
        </p:spPr>
        <p:txBody>
          <a:bodyPr>
            <a:noAutofit/>
          </a:bodyPr>
          <a:lstStyle/>
          <a:p>
            <a:r>
              <a:rPr lang="en-US" dirty="0"/>
              <a:t>Converting to solar energy can save homeowners money. </a:t>
            </a:r>
          </a:p>
          <a:p>
            <a:r>
              <a:rPr lang="en-US" dirty="0"/>
              <a:t>John F. Kennedy was assassinated by Lee Harvey Oswald working alone. </a:t>
            </a:r>
          </a:p>
          <a:p>
            <a:r>
              <a:rPr lang="en-US" dirty="0"/>
              <a:t>Experiments using animals are essential to the development of many life-saving medical procedures. </a:t>
            </a:r>
          </a:p>
          <a:p>
            <a:r>
              <a:rPr lang="en-US" dirty="0"/>
              <a:t>Climate change has been caused by human activity. </a:t>
            </a:r>
          </a:p>
          <a:p>
            <a:r>
              <a:rPr lang="en-US" dirty="0"/>
              <a:t>Granting tuition tax credits to the parents of children who attend private schools will perpetuate educational inequity. </a:t>
            </a:r>
          </a:p>
          <a:p>
            <a:r>
              <a:rPr lang="en-US" dirty="0"/>
              <a:t>Watching violence on television causes violent behavior in children. </a:t>
            </a:r>
          </a:p>
        </p:txBody>
      </p:sp>
    </p:spTree>
    <p:extLst>
      <p:ext uri="{BB962C8B-B14F-4D97-AF65-F5344CB8AC3E}">
        <p14:creationId xmlns:p14="http://schemas.microsoft.com/office/powerpoint/2010/main" val="3505161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Propositions of Value Examples</a:t>
            </a:r>
            <a:endParaRPr lang="en-US" dirty="0"/>
          </a:p>
        </p:txBody>
      </p:sp>
      <p:sp>
        <p:nvSpPr>
          <p:cNvPr id="3" name="Content Placeholder 2"/>
          <p:cNvSpPr>
            <a:spLocks noGrp="1"/>
          </p:cNvSpPr>
          <p:nvPr>
            <p:ph idx="1"/>
          </p:nvPr>
        </p:nvSpPr>
        <p:spPr>
          <a:xfrm>
            <a:off x="695857" y="2595562"/>
            <a:ext cx="8217956" cy="3670767"/>
          </a:xfrm>
        </p:spPr>
        <p:txBody>
          <a:bodyPr>
            <a:normAutofit lnSpcReduction="10000"/>
          </a:bodyPr>
          <a:lstStyle/>
          <a:p>
            <a:r>
              <a:rPr lang="en-US" dirty="0"/>
              <a:t>Hybrid cars are the best form of automobile transportation available today. </a:t>
            </a:r>
          </a:p>
          <a:p>
            <a:r>
              <a:rPr lang="en-US" dirty="0"/>
              <a:t>Homeschooling is more beneficial for children than traditional schooling. </a:t>
            </a:r>
          </a:p>
          <a:p>
            <a:r>
              <a:rPr lang="en-US" dirty="0"/>
              <a:t>The War in Iraq was not justified. Capital punishment is morally wrong. </a:t>
            </a:r>
          </a:p>
          <a:p>
            <a:r>
              <a:rPr lang="en-US" dirty="0"/>
              <a:t>Mascots that involve Native American names, characters, and symbols are demeaning. </a:t>
            </a:r>
          </a:p>
          <a:p>
            <a:r>
              <a:rPr lang="en-US" dirty="0"/>
              <a:t>A vegan diet is the healthiest one for adults. </a:t>
            </a:r>
          </a:p>
          <a:p>
            <a:endParaRPr lang="en-US" dirty="0"/>
          </a:p>
        </p:txBody>
      </p:sp>
    </p:spTree>
    <p:extLst>
      <p:ext uri="{BB962C8B-B14F-4D97-AF65-F5344CB8AC3E}">
        <p14:creationId xmlns:p14="http://schemas.microsoft.com/office/powerpoint/2010/main" val="2929580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Propositions of Policy Examples</a:t>
            </a:r>
            <a:endParaRPr lang="en-US" dirty="0"/>
          </a:p>
        </p:txBody>
      </p:sp>
      <p:sp>
        <p:nvSpPr>
          <p:cNvPr id="3" name="Content Placeholder 2"/>
          <p:cNvSpPr>
            <a:spLocks noGrp="1"/>
          </p:cNvSpPr>
          <p:nvPr>
            <p:ph idx="1"/>
          </p:nvPr>
        </p:nvSpPr>
        <p:spPr>
          <a:xfrm>
            <a:off x="295739" y="2296147"/>
            <a:ext cx="8429161" cy="4209603"/>
          </a:xfrm>
        </p:spPr>
        <p:txBody>
          <a:bodyPr>
            <a:noAutofit/>
          </a:bodyPr>
          <a:lstStyle/>
          <a:p>
            <a:r>
              <a:rPr lang="en-US" dirty="0"/>
              <a:t>Our state should require mandatory recertification of lawyers every ten years. </a:t>
            </a:r>
          </a:p>
          <a:p>
            <a:r>
              <a:rPr lang="en-US" dirty="0"/>
              <a:t>The federal government should act to ensure clean water standards for all citizens. </a:t>
            </a:r>
          </a:p>
          <a:p>
            <a:r>
              <a:rPr lang="en-US" dirty="0"/>
              <a:t>The state of Georgia should require drivers over the age of 75 to take a vision test and present a certificate of good health from a doctor before renewing their licenses. </a:t>
            </a:r>
          </a:p>
          <a:p>
            <a:r>
              <a:rPr lang="en-US" dirty="0"/>
              <a:t>Wyeth Daniels should be the next governor of the state. </a:t>
            </a:r>
          </a:p>
          <a:p>
            <a:r>
              <a:rPr lang="en-US" dirty="0"/>
              <a:t>Young people should monitor their blood pressure regularly to avoid health problems later in </a:t>
            </a:r>
            <a:r>
              <a:rPr lang="en-US" dirty="0" smtClean="0"/>
              <a:t>life</a:t>
            </a:r>
            <a:r>
              <a:rPr lang="en-US" dirty="0"/>
              <a:t>.</a:t>
            </a:r>
          </a:p>
        </p:txBody>
      </p:sp>
    </p:spTree>
    <p:extLst>
      <p:ext uri="{BB962C8B-B14F-4D97-AF65-F5344CB8AC3E}">
        <p14:creationId xmlns:p14="http://schemas.microsoft.com/office/powerpoint/2010/main" val="3801454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structures</a:t>
            </a:r>
            <a:endParaRPr lang="en-US" dirty="0"/>
          </a:p>
        </p:txBody>
      </p:sp>
      <p:sp>
        <p:nvSpPr>
          <p:cNvPr id="3" name="Content Placeholder 2"/>
          <p:cNvSpPr>
            <a:spLocks noGrp="1"/>
          </p:cNvSpPr>
          <p:nvPr>
            <p:ph idx="1"/>
          </p:nvPr>
        </p:nvSpPr>
        <p:spPr/>
        <p:txBody>
          <a:bodyPr/>
          <a:lstStyle/>
          <a:p>
            <a:r>
              <a:rPr lang="en-US" sz="2400" dirty="0" smtClean="0"/>
              <a:t>For proposition of value</a:t>
            </a:r>
          </a:p>
          <a:p>
            <a:pPr lvl="1"/>
            <a:r>
              <a:rPr lang="en-US" sz="2000" dirty="0" smtClean="0"/>
              <a:t>Define value</a:t>
            </a:r>
          </a:p>
          <a:p>
            <a:pPr lvl="1"/>
            <a:r>
              <a:rPr lang="en-US" sz="2000" dirty="0" smtClean="0"/>
              <a:t>Support value by 2-4 arguments</a:t>
            </a:r>
          </a:p>
          <a:p>
            <a:pPr lvl="1"/>
            <a:r>
              <a:rPr lang="en-US" sz="2000" dirty="0" smtClean="0"/>
              <a:t>Include refutation</a:t>
            </a:r>
          </a:p>
          <a:p>
            <a:r>
              <a:rPr lang="en-US" sz="2400" dirty="0" smtClean="0"/>
              <a:t>For propositions of fact</a:t>
            </a:r>
          </a:p>
          <a:p>
            <a:pPr lvl="1"/>
            <a:r>
              <a:rPr lang="en-US" sz="2000" dirty="0" smtClean="0"/>
              <a:t>Topical with 2-4 discrete arguments</a:t>
            </a:r>
          </a:p>
          <a:p>
            <a:pPr lvl="1"/>
            <a:r>
              <a:rPr lang="en-US" sz="2000" dirty="0" smtClean="0"/>
              <a:t>Put strongest argument last (climax)</a:t>
            </a:r>
          </a:p>
          <a:p>
            <a:pPr lvl="1"/>
            <a:endParaRPr lang="en-US" dirty="0"/>
          </a:p>
        </p:txBody>
      </p:sp>
    </p:spTree>
    <p:extLst>
      <p:ext uri="{BB962C8B-B14F-4D97-AF65-F5344CB8AC3E}">
        <p14:creationId xmlns:p14="http://schemas.microsoft.com/office/powerpoint/2010/main" val="2003227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400" dirty="0"/>
              <a:t>Why Persuade</a:t>
            </a:r>
            <a:r>
              <a:rPr lang="en-US" sz="2400" dirty="0" smtClean="0"/>
              <a:t>?</a:t>
            </a:r>
            <a:endParaRPr lang="en-US" sz="2400" dirty="0"/>
          </a:p>
          <a:p>
            <a:r>
              <a:rPr lang="en-US" sz="2400" dirty="0" smtClean="0"/>
              <a:t>A </a:t>
            </a:r>
            <a:r>
              <a:rPr lang="en-US" sz="2400" dirty="0"/>
              <a:t>Definition of </a:t>
            </a:r>
            <a:r>
              <a:rPr lang="en-US" sz="2400" dirty="0" smtClean="0"/>
              <a:t>Persuasion</a:t>
            </a:r>
            <a:endParaRPr lang="en-US" sz="2400" dirty="0"/>
          </a:p>
          <a:p>
            <a:r>
              <a:rPr lang="en-US" sz="2400" dirty="0" smtClean="0"/>
              <a:t>Why </a:t>
            </a:r>
            <a:r>
              <a:rPr lang="en-US" sz="2400" dirty="0"/>
              <a:t>is Persuasion Hard</a:t>
            </a:r>
            <a:r>
              <a:rPr lang="en-US" sz="2400" dirty="0" smtClean="0"/>
              <a:t>?</a:t>
            </a:r>
            <a:endParaRPr lang="en-US" sz="2400" dirty="0"/>
          </a:p>
          <a:p>
            <a:r>
              <a:rPr lang="en-US" sz="2400" dirty="0" smtClean="0"/>
              <a:t>Traditional </a:t>
            </a:r>
            <a:r>
              <a:rPr lang="en-US" sz="2400" dirty="0"/>
              <a:t>Views of </a:t>
            </a:r>
            <a:r>
              <a:rPr lang="en-US" sz="2400" dirty="0" smtClean="0"/>
              <a:t>Persuasion</a:t>
            </a:r>
          </a:p>
          <a:p>
            <a:r>
              <a:rPr lang="en-US" sz="2400" dirty="0" smtClean="0"/>
              <a:t>Constructing </a:t>
            </a:r>
            <a:r>
              <a:rPr lang="en-US" sz="2400" dirty="0"/>
              <a:t>a Persuasive Speech </a:t>
            </a:r>
          </a:p>
          <a:p>
            <a:endParaRPr lang="en-US" dirty="0"/>
          </a:p>
        </p:txBody>
      </p:sp>
    </p:spTree>
    <p:extLst>
      <p:ext uri="{BB962C8B-B14F-4D97-AF65-F5344CB8AC3E}">
        <p14:creationId xmlns:p14="http://schemas.microsoft.com/office/powerpoint/2010/main" val="1497074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structures</a:t>
            </a:r>
            <a:endParaRPr lang="en-US" dirty="0"/>
          </a:p>
        </p:txBody>
      </p:sp>
      <p:sp>
        <p:nvSpPr>
          <p:cNvPr id="3" name="Content Placeholder 2"/>
          <p:cNvSpPr>
            <a:spLocks noGrp="1"/>
          </p:cNvSpPr>
          <p:nvPr>
            <p:ph idx="1"/>
          </p:nvPr>
        </p:nvSpPr>
        <p:spPr>
          <a:xfrm>
            <a:off x="678461" y="2278752"/>
            <a:ext cx="8046439" cy="3987577"/>
          </a:xfrm>
        </p:spPr>
        <p:txBody>
          <a:bodyPr>
            <a:normAutofit/>
          </a:bodyPr>
          <a:lstStyle/>
          <a:p>
            <a:r>
              <a:rPr lang="en-US" sz="2400" dirty="0"/>
              <a:t>Propositions of Policy</a:t>
            </a:r>
          </a:p>
          <a:p>
            <a:pPr lvl="1"/>
            <a:r>
              <a:rPr lang="en-US" sz="2000" dirty="0"/>
              <a:t>Problem Solution or Problem-Cause-Solution</a:t>
            </a:r>
          </a:p>
          <a:p>
            <a:r>
              <a:rPr lang="en-US" sz="2400" dirty="0" smtClean="0"/>
              <a:t>Useful structure is Monroe’s Motivated Sequence</a:t>
            </a:r>
          </a:p>
          <a:p>
            <a:pPr lvl="1"/>
            <a:r>
              <a:rPr lang="en-US" sz="2000" dirty="0" smtClean="0"/>
              <a:t>Attention</a:t>
            </a:r>
          </a:p>
          <a:p>
            <a:pPr lvl="1"/>
            <a:r>
              <a:rPr lang="en-US" sz="2000" dirty="0" smtClean="0"/>
              <a:t>Need </a:t>
            </a:r>
          </a:p>
          <a:p>
            <a:pPr lvl="1"/>
            <a:r>
              <a:rPr lang="en-US" sz="2000" dirty="0" smtClean="0"/>
              <a:t>Satisfaction </a:t>
            </a:r>
          </a:p>
          <a:p>
            <a:pPr lvl="1"/>
            <a:r>
              <a:rPr lang="en-US" sz="2000" dirty="0" smtClean="0"/>
              <a:t>Visualization </a:t>
            </a:r>
          </a:p>
          <a:p>
            <a:pPr lvl="1"/>
            <a:r>
              <a:rPr lang="en-US" sz="2000" dirty="0" smtClean="0"/>
              <a:t>Action </a:t>
            </a:r>
          </a:p>
          <a:p>
            <a:pPr marL="349250" lvl="1" indent="0">
              <a:buNone/>
            </a:pPr>
            <a:endParaRPr lang="en-US" dirty="0"/>
          </a:p>
        </p:txBody>
      </p:sp>
    </p:spTree>
    <p:extLst>
      <p:ext uri="{BB962C8B-B14F-4D97-AF65-F5344CB8AC3E}">
        <p14:creationId xmlns:p14="http://schemas.microsoft.com/office/powerpoint/2010/main" val="3907075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with Evidence</a:t>
            </a:r>
            <a:endParaRPr lang="en-US" dirty="0"/>
          </a:p>
        </p:txBody>
      </p:sp>
      <p:sp>
        <p:nvSpPr>
          <p:cNvPr id="3" name="Content Placeholder 2"/>
          <p:cNvSpPr>
            <a:spLocks noGrp="1"/>
          </p:cNvSpPr>
          <p:nvPr>
            <p:ph idx="1"/>
          </p:nvPr>
        </p:nvSpPr>
        <p:spPr>
          <a:xfrm>
            <a:off x="626272" y="2595562"/>
            <a:ext cx="8098628" cy="3670767"/>
          </a:xfrm>
        </p:spPr>
        <p:txBody>
          <a:bodyPr>
            <a:normAutofit/>
          </a:bodyPr>
          <a:lstStyle/>
          <a:p>
            <a:r>
              <a:rPr lang="en-US" sz="2400" dirty="0" smtClean="0"/>
              <a:t>Audience must find it credible</a:t>
            </a:r>
          </a:p>
          <a:p>
            <a:r>
              <a:rPr lang="en-US" sz="2400" dirty="0" smtClean="0"/>
              <a:t>Audience must perceive it as new (they haven’t heard it  before and dealt with it)</a:t>
            </a:r>
          </a:p>
          <a:p>
            <a:r>
              <a:rPr lang="en-US" sz="2400" dirty="0" smtClean="0"/>
              <a:t>Must be cited, in context,  relevant and up-to-date</a:t>
            </a:r>
          </a:p>
          <a:p>
            <a:r>
              <a:rPr lang="en-US" sz="2400" dirty="0" smtClean="0"/>
              <a:t>Visual aids may help some aspects of your persuasion </a:t>
            </a:r>
            <a:endParaRPr lang="en-US" sz="2400" dirty="0"/>
          </a:p>
        </p:txBody>
      </p:sp>
    </p:spTree>
    <p:extLst>
      <p:ext uri="{BB962C8B-B14F-4D97-AF65-F5344CB8AC3E}">
        <p14:creationId xmlns:p14="http://schemas.microsoft.com/office/powerpoint/2010/main" val="19387921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a:xfrm>
            <a:off x="574082" y="2595562"/>
            <a:ext cx="8150818" cy="3670767"/>
          </a:xfrm>
        </p:spPr>
        <p:txBody>
          <a:bodyPr>
            <a:normAutofit/>
          </a:bodyPr>
          <a:lstStyle/>
          <a:p>
            <a:r>
              <a:rPr lang="en-US" sz="2400" dirty="0" smtClean="0"/>
              <a:t>Embrace persuasion as part of life and relationships</a:t>
            </a:r>
          </a:p>
          <a:p>
            <a:r>
              <a:rPr lang="en-US" sz="2400" dirty="0" smtClean="0"/>
              <a:t>Choose a topic you are committed to in your life</a:t>
            </a:r>
          </a:p>
          <a:p>
            <a:r>
              <a:rPr lang="en-US" sz="2400" dirty="0" smtClean="0"/>
              <a:t>Phrase proposition carefully and reasonably</a:t>
            </a:r>
          </a:p>
          <a:p>
            <a:r>
              <a:rPr lang="en-US" sz="2400" dirty="0" smtClean="0"/>
              <a:t>Include ethos, logos, and </a:t>
            </a:r>
            <a:r>
              <a:rPr lang="en-US" sz="2400" dirty="0" smtClean="0"/>
              <a:t>pathos (“all the available means of persuasion”—Aristotle)</a:t>
            </a:r>
            <a:endParaRPr lang="en-US" sz="2400" dirty="0" smtClean="0"/>
          </a:p>
          <a:p>
            <a:r>
              <a:rPr lang="en-US" sz="2400" dirty="0" smtClean="0"/>
              <a:t>Use new, cited, credible evidence</a:t>
            </a:r>
            <a:endParaRPr lang="en-US" sz="2400" dirty="0"/>
          </a:p>
        </p:txBody>
      </p:sp>
    </p:spTree>
    <p:extLst>
      <p:ext uri="{BB962C8B-B14F-4D97-AF65-F5344CB8AC3E}">
        <p14:creationId xmlns:p14="http://schemas.microsoft.com/office/powerpoint/2010/main" val="253518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Persuade?</a:t>
            </a:r>
            <a:endParaRPr lang="en-US" dirty="0"/>
          </a:p>
        </p:txBody>
      </p:sp>
      <p:sp>
        <p:nvSpPr>
          <p:cNvPr id="3" name="Content Placeholder 2"/>
          <p:cNvSpPr>
            <a:spLocks noGrp="1"/>
          </p:cNvSpPr>
          <p:nvPr>
            <p:ph idx="1"/>
          </p:nvPr>
        </p:nvSpPr>
        <p:spPr/>
        <p:txBody>
          <a:bodyPr/>
          <a:lstStyle/>
          <a:p>
            <a:r>
              <a:rPr lang="en-US" sz="2400" dirty="0" smtClean="0"/>
              <a:t>Many </a:t>
            </a:r>
            <a:r>
              <a:rPr lang="en-US" sz="2400" dirty="0"/>
              <a:t>are not comfortable with prospect of persuasion</a:t>
            </a:r>
          </a:p>
          <a:p>
            <a:pPr lvl="1"/>
            <a:r>
              <a:rPr lang="en-US" sz="2000" dirty="0"/>
              <a:t>Seen as </a:t>
            </a:r>
            <a:r>
              <a:rPr lang="en-US" sz="2000" dirty="0" smtClean="0"/>
              <a:t>manipulative, power-driven</a:t>
            </a:r>
            <a:endParaRPr lang="en-US" sz="2000" dirty="0"/>
          </a:p>
          <a:p>
            <a:pPr lvl="1"/>
            <a:r>
              <a:rPr lang="en-US" sz="2000" dirty="0"/>
              <a:t>It is part of everyday life, however.</a:t>
            </a:r>
          </a:p>
          <a:p>
            <a:r>
              <a:rPr lang="en-US" sz="2400" dirty="0"/>
              <a:t>Information + Change = Persuasion</a:t>
            </a:r>
          </a:p>
          <a:p>
            <a:endParaRPr lang="en-US" dirty="0" smtClean="0"/>
          </a:p>
          <a:p>
            <a:pPr lvl="1"/>
            <a:endParaRPr lang="en-US" dirty="0"/>
          </a:p>
          <a:p>
            <a:pPr lvl="1"/>
            <a:endParaRPr lang="en-US" dirty="0" smtClean="0"/>
          </a:p>
        </p:txBody>
      </p:sp>
    </p:spTree>
    <p:extLst>
      <p:ext uri="{BB962C8B-B14F-4D97-AF65-F5344CB8AC3E}">
        <p14:creationId xmlns:p14="http://schemas.microsoft.com/office/powerpoint/2010/main" val="1930902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Defining and Understanding Persuasion</a:t>
            </a:r>
            <a:endParaRPr lang="en-US" dirty="0"/>
          </a:p>
        </p:txBody>
      </p:sp>
      <p:sp>
        <p:nvSpPr>
          <p:cNvPr id="3" name="Content Placeholder 2"/>
          <p:cNvSpPr>
            <a:spLocks noGrp="1"/>
          </p:cNvSpPr>
          <p:nvPr>
            <p:ph idx="1"/>
          </p:nvPr>
        </p:nvSpPr>
        <p:spPr>
          <a:xfrm>
            <a:off x="1114424" y="2595562"/>
            <a:ext cx="7610476" cy="3979768"/>
          </a:xfrm>
        </p:spPr>
        <p:txBody>
          <a:bodyPr>
            <a:normAutofit/>
          </a:bodyPr>
          <a:lstStyle/>
          <a:p>
            <a:r>
              <a:rPr lang="en-US" sz="2400" dirty="0" smtClean="0"/>
              <a:t>Simple definition from </a:t>
            </a:r>
            <a:r>
              <a:rPr lang="en-US" sz="2400" dirty="0" smtClean="0"/>
              <a:t>Stephen A. Lucas, (2012),</a:t>
            </a:r>
          </a:p>
          <a:p>
            <a:pPr lvl="1"/>
            <a:r>
              <a:rPr lang="en-US" sz="2000" dirty="0" smtClean="0"/>
              <a:t>“</a:t>
            </a:r>
            <a:r>
              <a:rPr lang="en-US" sz="2000" dirty="0"/>
              <a:t>the process of creating</a:t>
            </a:r>
            <a:r>
              <a:rPr lang="en-US" sz="2000" dirty="0" smtClean="0"/>
              <a:t>,</a:t>
            </a:r>
            <a:r>
              <a:rPr lang="en-US" sz="2000" dirty="0"/>
              <a:t> reinforcing, or changing people’s beliefs or </a:t>
            </a:r>
            <a:r>
              <a:rPr lang="en-US" sz="2000" dirty="0" smtClean="0"/>
              <a:t>actions” </a:t>
            </a:r>
            <a:endParaRPr lang="en-US" sz="2000" dirty="0"/>
          </a:p>
          <a:p>
            <a:r>
              <a:rPr lang="en-US" sz="2400" dirty="0" smtClean="0"/>
              <a:t>Best thought of as movement on a continuum of -3 to +3</a:t>
            </a:r>
          </a:p>
          <a:p>
            <a:pPr lvl="1"/>
            <a:r>
              <a:rPr lang="en-US" sz="2000" dirty="0"/>
              <a:t>V</a:t>
            </a:r>
            <a:r>
              <a:rPr lang="en-US" sz="2000" dirty="0" smtClean="0"/>
              <a:t>isualize </a:t>
            </a:r>
            <a:r>
              <a:rPr lang="en-US" sz="2000" dirty="0"/>
              <a:t>and quantify where your audience “sits.” </a:t>
            </a:r>
            <a:endParaRPr lang="en-US" sz="2000" dirty="0" smtClean="0"/>
          </a:p>
          <a:p>
            <a:pPr lvl="1"/>
            <a:r>
              <a:rPr lang="en-US" sz="2000" dirty="0"/>
              <a:t>A</a:t>
            </a:r>
            <a:r>
              <a:rPr lang="en-US" sz="2000" dirty="0" smtClean="0"/>
              <a:t>ccept </a:t>
            </a:r>
            <a:r>
              <a:rPr lang="en-US" sz="2000" dirty="0"/>
              <a:t>the fact that any movement toward +3 or to the </a:t>
            </a:r>
            <a:r>
              <a:rPr lang="en-US" sz="2000" dirty="0" smtClean="0"/>
              <a:t>right </a:t>
            </a:r>
            <a:r>
              <a:rPr lang="en-US" sz="2000" dirty="0"/>
              <a:t>is a win. </a:t>
            </a:r>
            <a:endParaRPr lang="en-US" sz="2000" dirty="0" smtClean="0"/>
          </a:p>
          <a:p>
            <a:pPr lvl="1"/>
            <a:r>
              <a:rPr lang="en-US" sz="2000" dirty="0" smtClean="0"/>
              <a:t>Almost impossible to </a:t>
            </a:r>
            <a:r>
              <a:rPr lang="en-US" sz="2000" dirty="0"/>
              <a:t>change an audience from -3 to +3 in one speech </a:t>
            </a:r>
          </a:p>
          <a:p>
            <a:pPr lvl="1"/>
            <a:endParaRPr lang="en-US" dirty="0"/>
          </a:p>
          <a:p>
            <a:endParaRPr lang="en-US" dirty="0"/>
          </a:p>
        </p:txBody>
      </p:sp>
    </p:spTree>
    <p:extLst>
      <p:ext uri="{BB962C8B-B14F-4D97-AF65-F5344CB8AC3E}">
        <p14:creationId xmlns:p14="http://schemas.microsoft.com/office/powerpoint/2010/main" val="146426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is diagram shows a line with arrows pointing forward and backward.  Numbers are arranged under the line, starting with negative 3, which corresponds to strongly disagree, up to zero, which corresponds to neutral, up to plus 3, which corresponds to strongly agree.  "/>
          <p:cNvPicPr/>
          <p:nvPr/>
        </p:nvPicPr>
        <p:blipFill>
          <a:blip r:embed="rId2">
            <a:extLst>
              <a:ext uri="{28A0092B-C50C-407E-A947-70E740481C1C}">
                <a14:useLocalDpi xmlns:a14="http://schemas.microsoft.com/office/drawing/2010/main" val="0"/>
              </a:ext>
            </a:extLst>
          </a:blip>
          <a:srcRect/>
          <a:stretch>
            <a:fillRect/>
          </a:stretch>
        </p:blipFill>
        <p:spPr bwMode="auto">
          <a:xfrm>
            <a:off x="539290" y="1843876"/>
            <a:ext cx="8298098" cy="3252875"/>
          </a:xfrm>
          <a:prstGeom prst="rect">
            <a:avLst/>
          </a:prstGeom>
          <a:noFill/>
          <a:ln>
            <a:noFill/>
          </a:ln>
          <a:effectLst/>
        </p:spPr>
      </p:pic>
    </p:spTree>
    <p:extLst>
      <p:ext uri="{BB962C8B-B14F-4D97-AF65-F5344CB8AC3E}">
        <p14:creationId xmlns:p14="http://schemas.microsoft.com/office/powerpoint/2010/main" val="2852717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Persuasion Process</a:t>
            </a:r>
            <a:endParaRPr lang="en-US" dirty="0"/>
          </a:p>
        </p:txBody>
      </p:sp>
      <p:sp>
        <p:nvSpPr>
          <p:cNvPr id="3" name="Content Placeholder 2"/>
          <p:cNvSpPr>
            <a:spLocks noGrp="1"/>
          </p:cNvSpPr>
          <p:nvPr>
            <p:ph idx="1"/>
          </p:nvPr>
        </p:nvSpPr>
        <p:spPr/>
        <p:txBody>
          <a:bodyPr/>
          <a:lstStyle/>
          <a:p>
            <a:r>
              <a:rPr lang="en-US" sz="2400" dirty="0"/>
              <a:t>Three possible goals</a:t>
            </a:r>
          </a:p>
          <a:p>
            <a:pPr lvl="1"/>
            <a:r>
              <a:rPr lang="en-US" sz="2000" dirty="0"/>
              <a:t>Creating (0 to +2 or +3)</a:t>
            </a:r>
          </a:p>
          <a:p>
            <a:pPr lvl="1"/>
            <a:r>
              <a:rPr lang="en-US" sz="2000" dirty="0"/>
              <a:t>Reinforcing (+2 to +3)</a:t>
            </a:r>
          </a:p>
          <a:p>
            <a:pPr lvl="1"/>
            <a:r>
              <a:rPr lang="en-US" sz="2000" dirty="0"/>
              <a:t>Changing  (- to a +</a:t>
            </a:r>
            <a:r>
              <a:rPr lang="en-US" sz="2000" dirty="0" smtClean="0"/>
              <a:t>)</a:t>
            </a:r>
            <a:endParaRPr lang="en-US" sz="2000" dirty="0"/>
          </a:p>
          <a:p>
            <a:r>
              <a:rPr lang="en-US" sz="2400" dirty="0" smtClean="0"/>
              <a:t>Target audience: </a:t>
            </a:r>
            <a:endParaRPr lang="en-US" sz="2400" dirty="0" smtClean="0"/>
          </a:p>
          <a:p>
            <a:pPr lvl="1"/>
            <a:r>
              <a:rPr lang="en-US" sz="2000" dirty="0" smtClean="0"/>
              <a:t>“</a:t>
            </a:r>
            <a:r>
              <a:rPr lang="en-US" sz="2000" dirty="0" smtClean="0"/>
              <a:t>the </a:t>
            </a:r>
            <a:r>
              <a:rPr lang="en-US" sz="2000" dirty="0"/>
              <a:t>members of an audience the speaker most wants to persuade and who are likely to be receptive to persuasive </a:t>
            </a:r>
            <a:r>
              <a:rPr lang="en-US" sz="2000" dirty="0" smtClean="0"/>
              <a:t>messages</a:t>
            </a:r>
            <a:r>
              <a:rPr lang="en-US" sz="2000" dirty="0" smtClean="0"/>
              <a:t>”</a:t>
            </a:r>
          </a:p>
          <a:p>
            <a:pPr lvl="1"/>
            <a:r>
              <a:rPr lang="en-US" sz="2000" dirty="0" smtClean="0"/>
              <a:t>Doesn’t mean the rest of audience is ignored</a:t>
            </a:r>
            <a:endParaRPr lang="en-US" sz="2000" dirty="0" smtClean="0"/>
          </a:p>
          <a:p>
            <a:endParaRPr lang="en-US" dirty="0"/>
          </a:p>
        </p:txBody>
      </p:sp>
    </p:spTree>
    <p:extLst>
      <p:ext uri="{BB962C8B-B14F-4D97-AF65-F5344CB8AC3E}">
        <p14:creationId xmlns:p14="http://schemas.microsoft.com/office/powerpoint/2010/main" val="1067705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Persuasion Process</a:t>
            </a:r>
            <a:endParaRPr lang="en-US" dirty="0"/>
          </a:p>
        </p:txBody>
      </p:sp>
      <p:sp>
        <p:nvSpPr>
          <p:cNvPr id="3" name="Content Placeholder 2"/>
          <p:cNvSpPr>
            <a:spLocks noGrp="1"/>
          </p:cNvSpPr>
          <p:nvPr>
            <p:ph idx="1"/>
          </p:nvPr>
        </p:nvSpPr>
        <p:spPr>
          <a:xfrm>
            <a:off x="556686" y="2595562"/>
            <a:ext cx="8168214" cy="3670767"/>
          </a:xfrm>
        </p:spPr>
        <p:txBody>
          <a:bodyPr>
            <a:normAutofit lnSpcReduction="10000"/>
          </a:bodyPr>
          <a:lstStyle/>
          <a:p>
            <a:r>
              <a:rPr lang="en-US" sz="2400" dirty="0" smtClean="0"/>
              <a:t>Attempt to get as much information as possible about audience knowledge and attitudes</a:t>
            </a:r>
          </a:p>
          <a:p>
            <a:r>
              <a:rPr lang="en-US" sz="2400" dirty="0" smtClean="0"/>
              <a:t>Is </a:t>
            </a:r>
            <a:r>
              <a:rPr lang="en-US" sz="2400" dirty="0" smtClean="0"/>
              <a:t>the </a:t>
            </a:r>
            <a:r>
              <a:rPr lang="en-US" sz="2400" dirty="0" smtClean="0"/>
              <a:t>speech a “think” or “do” speech? </a:t>
            </a:r>
            <a:r>
              <a:rPr lang="en-US" sz="2400" dirty="0" smtClean="0"/>
              <a:t>(convince or actuate/motivate?)</a:t>
            </a:r>
            <a:endParaRPr lang="en-US" sz="2400" dirty="0" smtClean="0"/>
          </a:p>
          <a:p>
            <a:r>
              <a:rPr lang="en-US" sz="2400" dirty="0" smtClean="0"/>
              <a:t>Arguing for a negative is difficult; phrase proposition as “for” rather than “against”</a:t>
            </a:r>
          </a:p>
          <a:p>
            <a:r>
              <a:rPr lang="en-US" sz="2400" dirty="0" smtClean="0"/>
              <a:t>Phrase proposition (thesis) as clearly, reasonably, and specifically as possible</a:t>
            </a:r>
            <a:endParaRPr lang="en-US" sz="2400" dirty="0"/>
          </a:p>
        </p:txBody>
      </p:sp>
    </p:spTree>
    <p:extLst>
      <p:ext uri="{BB962C8B-B14F-4D97-AF65-F5344CB8AC3E}">
        <p14:creationId xmlns:p14="http://schemas.microsoft.com/office/powerpoint/2010/main" val="1980240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Persuasion Process</a:t>
            </a:r>
            <a:endParaRPr lang="en-US" dirty="0"/>
          </a:p>
        </p:txBody>
      </p:sp>
      <p:sp>
        <p:nvSpPr>
          <p:cNvPr id="3" name="Content Placeholder 2"/>
          <p:cNvSpPr>
            <a:spLocks noGrp="1"/>
          </p:cNvSpPr>
          <p:nvPr>
            <p:ph idx="1"/>
          </p:nvPr>
        </p:nvSpPr>
        <p:spPr/>
        <p:txBody>
          <a:bodyPr/>
          <a:lstStyle/>
          <a:p>
            <a:r>
              <a:rPr lang="en-US" sz="2400" dirty="0" smtClean="0"/>
              <a:t>Refined definition of </a:t>
            </a:r>
            <a:r>
              <a:rPr lang="en-US" sz="2400" dirty="0" smtClean="0"/>
              <a:t>persuasion (</a:t>
            </a:r>
            <a:r>
              <a:rPr lang="en-US" sz="2400" dirty="0" smtClean="0"/>
              <a:t>Perloff</a:t>
            </a:r>
            <a:r>
              <a:rPr lang="en-US" sz="2400" dirty="0" smtClean="0"/>
              <a:t>, 2003)</a:t>
            </a:r>
            <a:endParaRPr lang="en-US" sz="2400" dirty="0" smtClean="0"/>
          </a:p>
          <a:p>
            <a:pPr lvl="1"/>
            <a:r>
              <a:rPr lang="en-US" sz="2000" dirty="0" smtClean="0"/>
              <a:t>A </a:t>
            </a:r>
            <a:r>
              <a:rPr lang="en-US" sz="2000" u="sng" dirty="0"/>
              <a:t>symbolic</a:t>
            </a:r>
            <a:r>
              <a:rPr lang="en-US" sz="2000" dirty="0"/>
              <a:t> </a:t>
            </a:r>
            <a:r>
              <a:rPr lang="en-US" sz="2000" dirty="0" smtClean="0"/>
              <a:t>process</a:t>
            </a:r>
          </a:p>
          <a:p>
            <a:pPr lvl="1"/>
            <a:r>
              <a:rPr lang="en-US" sz="2000" dirty="0" smtClean="0"/>
              <a:t> </a:t>
            </a:r>
            <a:r>
              <a:rPr lang="en-US" sz="2000" dirty="0"/>
              <a:t>in which communicators </a:t>
            </a:r>
            <a:r>
              <a:rPr lang="en-US" sz="2000" u="sng" dirty="0"/>
              <a:t>try</a:t>
            </a:r>
            <a:r>
              <a:rPr lang="en-US" sz="2000" dirty="0"/>
              <a:t> to convince other </a:t>
            </a:r>
            <a:r>
              <a:rPr lang="en-US" sz="2000" dirty="0" smtClean="0"/>
              <a:t>people</a:t>
            </a:r>
          </a:p>
          <a:p>
            <a:pPr lvl="1"/>
            <a:r>
              <a:rPr lang="en-US" sz="2000" dirty="0" smtClean="0"/>
              <a:t> </a:t>
            </a:r>
            <a:r>
              <a:rPr lang="en-US" sz="2000" dirty="0"/>
              <a:t>to </a:t>
            </a:r>
            <a:r>
              <a:rPr lang="en-US" sz="2000" u="sng" dirty="0"/>
              <a:t>change</a:t>
            </a:r>
            <a:r>
              <a:rPr lang="en-US" sz="2000" dirty="0"/>
              <a:t> their attitudes or behavior regarding an </a:t>
            </a:r>
            <a:r>
              <a:rPr lang="en-US" sz="2000" dirty="0" smtClean="0"/>
              <a:t>issue</a:t>
            </a:r>
          </a:p>
          <a:p>
            <a:pPr lvl="1"/>
            <a:r>
              <a:rPr lang="en-US" sz="2000" dirty="0" smtClean="0"/>
              <a:t> </a:t>
            </a:r>
            <a:r>
              <a:rPr lang="en-US" sz="2000" dirty="0"/>
              <a:t>through the </a:t>
            </a:r>
            <a:r>
              <a:rPr lang="en-US" sz="2000" u="sng" dirty="0"/>
              <a:t>transmission</a:t>
            </a:r>
            <a:r>
              <a:rPr lang="en-US" sz="2000" dirty="0"/>
              <a:t> of a message</a:t>
            </a:r>
            <a:r>
              <a:rPr lang="en-US" sz="2000" dirty="0" smtClean="0"/>
              <a:t>,</a:t>
            </a:r>
          </a:p>
          <a:p>
            <a:pPr lvl="1"/>
            <a:r>
              <a:rPr lang="en-US" sz="2000" dirty="0" smtClean="0"/>
              <a:t> </a:t>
            </a:r>
            <a:r>
              <a:rPr lang="en-US" sz="2000" dirty="0"/>
              <a:t>in an atmosphere of </a:t>
            </a:r>
            <a:r>
              <a:rPr lang="en-US" sz="2000" u="sng" dirty="0"/>
              <a:t>free choice </a:t>
            </a:r>
          </a:p>
          <a:p>
            <a:endParaRPr lang="en-US" dirty="0"/>
          </a:p>
        </p:txBody>
      </p:sp>
    </p:spTree>
    <p:extLst>
      <p:ext uri="{BB962C8B-B14F-4D97-AF65-F5344CB8AC3E}">
        <p14:creationId xmlns:p14="http://schemas.microsoft.com/office/powerpoint/2010/main" val="1459952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emphasizes</a:t>
            </a:r>
            <a:endParaRPr lang="en-US" dirty="0"/>
          </a:p>
        </p:txBody>
      </p:sp>
      <p:sp>
        <p:nvSpPr>
          <p:cNvPr id="3" name="Content Placeholder 2"/>
          <p:cNvSpPr>
            <a:spLocks noGrp="1"/>
          </p:cNvSpPr>
          <p:nvPr>
            <p:ph idx="1"/>
          </p:nvPr>
        </p:nvSpPr>
        <p:spPr/>
        <p:txBody>
          <a:bodyPr/>
          <a:lstStyle/>
          <a:p>
            <a:r>
              <a:rPr lang="en-US" sz="2400" dirty="0" smtClean="0"/>
              <a:t>Audience choice</a:t>
            </a:r>
          </a:p>
          <a:p>
            <a:r>
              <a:rPr lang="en-US" sz="2400" dirty="0" smtClean="0"/>
              <a:t>Mental dialogue as active component</a:t>
            </a:r>
          </a:p>
          <a:p>
            <a:r>
              <a:rPr lang="en-US" sz="2400" dirty="0" smtClean="0"/>
              <a:t>Attempt, not always successful</a:t>
            </a:r>
          </a:p>
          <a:p>
            <a:r>
              <a:rPr lang="en-US" sz="2400" dirty="0" smtClean="0"/>
              <a:t>Demands ethical approach of speaker</a:t>
            </a:r>
          </a:p>
          <a:p>
            <a:endParaRPr lang="en-US" dirty="0"/>
          </a:p>
        </p:txBody>
      </p:sp>
    </p:spTree>
    <p:extLst>
      <p:ext uri="{BB962C8B-B14F-4D97-AF65-F5344CB8AC3E}">
        <p14:creationId xmlns:p14="http://schemas.microsoft.com/office/powerpoint/2010/main" val="393072049"/>
      </p:ext>
    </p:extLst>
  </p:cSld>
  <p:clrMapOvr>
    <a:masterClrMapping/>
  </p:clrMapOvr>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94</TotalTime>
  <Words>1022</Words>
  <Application>Microsoft Macintosh PowerPoint</Application>
  <PresentationFormat>On-screen Show (4:3)</PresentationFormat>
  <Paragraphs>132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Perception</vt:lpstr>
      <vt:lpstr>Chapter 13</vt:lpstr>
      <vt:lpstr>Overview</vt:lpstr>
      <vt:lpstr>Why Persuade?</vt:lpstr>
      <vt:lpstr>Defining and Understanding Persuasion</vt:lpstr>
      <vt:lpstr>PowerPoint Presentation</vt:lpstr>
      <vt:lpstr>Understanding Persuasion Process</vt:lpstr>
      <vt:lpstr>Understanding Persuasion Process</vt:lpstr>
      <vt:lpstr>Understanding Persuasion Process</vt:lpstr>
      <vt:lpstr>Definition emphasizes</vt:lpstr>
      <vt:lpstr>Why is Persuasion Hard?</vt:lpstr>
      <vt:lpstr>Solutions to Difficulty of Persuasion</vt:lpstr>
      <vt:lpstr>Traditional Views of Persuasion (Aristotle)</vt:lpstr>
      <vt:lpstr>Traditional Views of Persuasion</vt:lpstr>
      <vt:lpstr>Constructing a Persuasive Speech</vt:lpstr>
      <vt:lpstr>Four types of propositions (claims)</vt:lpstr>
      <vt:lpstr>Propositions of fact examples</vt:lpstr>
      <vt:lpstr>Propositions of Value Examples</vt:lpstr>
      <vt:lpstr>Propositions of Policy Examples</vt:lpstr>
      <vt:lpstr>Organizational structures</vt:lpstr>
      <vt:lpstr>Organizational structures</vt:lpstr>
      <vt:lpstr>Building with Evidence</vt:lpstr>
      <vt:lpstr>Conclusion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Barbara Tucker</dc:creator>
  <cp:lastModifiedBy>Barbara Tucker</cp:lastModifiedBy>
  <cp:revision>13</cp:revision>
  <dcterms:created xsi:type="dcterms:W3CDTF">2018-05-30T20:01:01Z</dcterms:created>
  <dcterms:modified xsi:type="dcterms:W3CDTF">2019-07-03T17:17:25Z</dcterms:modified>
</cp:coreProperties>
</file>