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9" r:id="rId14"/>
    <p:sldId id="276" r:id="rId15"/>
    <p:sldId id="270" r:id="rId16"/>
    <p:sldId id="271" r:id="rId17"/>
    <p:sldId id="272" r:id="rId18"/>
    <p:sldId id="275" r:id="rId19"/>
    <p:sldId id="274" r:id="rId2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3" d="100"/>
          <a:sy n="73" d="100"/>
        </p:scale>
        <p:origin x="-180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printerSettings" Target="printerSettings/printerSettings1.bin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157319"/>
            <a:ext cx="8915400" cy="877824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3034553"/>
            <a:ext cx="8001000" cy="3823447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487987" y="2048256"/>
            <a:ext cx="3427413" cy="4206240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2039112"/>
            <a:ext cx="457200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4928616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6601968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7543800" y="1129553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  <p:sp>
        <p:nvSpPr>
          <p:cNvPr id="8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7543800" y="2629169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87553" y="1129554"/>
            <a:ext cx="914400" cy="5533278"/>
          </a:xfrm>
        </p:spPr>
        <p:txBody>
          <a:bodyPr vert="eaVert" lIns="274320" tIns="685800" bIns="68580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17600" y="1734671"/>
            <a:ext cx="6426200" cy="4542304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5025435"/>
            <a:ext cx="8915400" cy="914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943600"/>
            <a:ext cx="8001000" cy="91440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91440" rIns="274320" bIns="91440" rtlCol="0" anchor="t" anchorCtr="0"/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38862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n-US" dirty="0" smtClean="0"/>
              <a:t>Drag picture to placeholder or click icon to add</a:t>
            </a:r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3200399"/>
            <a:ext cx="8915400" cy="2286000"/>
          </a:xfrm>
          <a:solidFill>
            <a:schemeClr val="tx2"/>
          </a:solidFill>
        </p:spPr>
        <p:txBody>
          <a:bodyPr vert="horz" lIns="1188720" tIns="45720" rIns="274320" bIns="45720" rtlCol="0" anchor="b" anchorCtr="0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5484607"/>
            <a:ext cx="8001000" cy="77724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ctr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17600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800"/>
            </a:lvl6pPr>
            <a:lvl7pPr marL="2055813" indent="-344488">
              <a:defRPr sz="1800"/>
            </a:lvl7pPr>
            <a:lvl8pPr marL="2055813" indent="-344488">
              <a:defRPr sz="1800"/>
            </a:lvl8pPr>
            <a:lvl9pPr marL="2055813" indent="-344488"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7534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800"/>
            </a:lvl6pPr>
            <a:lvl7pPr marL="2055813" indent="-344488">
              <a:defRPr sz="1800"/>
            </a:lvl7pPr>
            <a:lvl8pPr marL="2055813" indent="-344488">
              <a:defRPr sz="1800"/>
            </a:lvl8pPr>
            <a:lvl9pPr marL="2055813" indent="-344488"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588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588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600"/>
            </a:lvl6pPr>
            <a:lvl7pPr marL="2055813" indent="-344488">
              <a:defRPr sz="1600"/>
            </a:lvl7pPr>
            <a:lvl8pPr marL="2055813" indent="-344488">
              <a:defRPr sz="1600"/>
            </a:lvl8pPr>
            <a:lvl9pPr marL="2055813" indent="-344488"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47534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47534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600"/>
            </a:lvl6pPr>
            <a:lvl7pPr marL="2055813" indent="-344488">
              <a:defRPr sz="1600"/>
            </a:lvl7pPr>
            <a:lvl8pPr marL="2055813" indent="-344488">
              <a:defRPr sz="1600"/>
            </a:lvl8pPr>
            <a:lvl9pPr marL="2055813" indent="-344488"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120588" y="188259"/>
            <a:ext cx="2895600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1" name="Straight Connector 10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47534" y="2590800"/>
            <a:ext cx="3566160" cy="3686175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2000"/>
            </a:lvl6pPr>
            <a:lvl7pPr marL="2055813" indent="-344488">
              <a:defRPr sz="2000"/>
            </a:lvl7pPr>
            <a:lvl8pPr marL="2055813" indent="-344488">
              <a:defRPr sz="2000"/>
            </a:lvl8pPr>
            <a:lvl9pPr marL="2055813" indent="-344488"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0952" y="2039111"/>
            <a:ext cx="356616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1123856"/>
            <a:ext cx="8913813" cy="914400"/>
          </a:xfrm>
          <a:prstGeom prst="rect">
            <a:avLst/>
          </a:prstGeo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4424" y="2595562"/>
            <a:ext cx="7610476" cy="36707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80094" y="18825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DE60187C-2A2E-254B-90F5-0D692B789460}" type="datetimeFigureOut">
              <a:rPr lang="en-US" smtClean="0"/>
              <a:t>7/3/19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20588" y="188259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89894" y="6569075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088AE97C-0CE9-4247-BD55-1023606B2016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914400" y="0"/>
            <a:ext cx="7999413" cy="182880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914400" y="6675120"/>
            <a:ext cx="7999413" cy="18288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</p:sldLayoutIdLst>
  <p:txStyles>
    <p:titleStyle>
      <a:lvl1pPr marL="0" indent="0" algn="l" defTabSz="914400" rtl="0" eaLnBrk="1" latinLnBrk="0" hangingPunct="1">
        <a:spcBef>
          <a:spcPct val="0"/>
        </a:spcBef>
        <a:buNone/>
        <a:defRPr sz="36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2000"/>
        </a:spcBef>
        <a:buClr>
          <a:schemeClr val="accent1"/>
        </a:buClr>
        <a:buFont typeface="Wingdings 2" pitchFamily="18" charset="2"/>
        <a:buChar char="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0350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3716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7208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055813" indent="-344488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398713" indent="-344488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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743200" indent="-344488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087688" indent="-344488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"/>
        <a:defRPr lang="en-US" sz="1800" kern="120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Relationship Id="rId2" Type="http://schemas.openxmlformats.org/officeDocument/2006/relationships/image" Target="../media/image1.jpeg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Chapter 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2400" i="1" dirty="0"/>
              <a:t>Exploring Public </a:t>
            </a:r>
            <a:r>
              <a:rPr lang="en-US" sz="2400" i="1" dirty="0" smtClean="0"/>
              <a:t>Speaking, 4</a:t>
            </a:r>
            <a:r>
              <a:rPr lang="en-US" sz="2400" i="1" baseline="30000" dirty="0" smtClean="0"/>
              <a:t>th</a:t>
            </a:r>
            <a:r>
              <a:rPr lang="en-US" sz="2400" i="1" dirty="0" smtClean="0"/>
              <a:t> edition</a:t>
            </a:r>
            <a:endParaRPr lang="en-US" sz="2400" i="1" dirty="0"/>
          </a:p>
          <a:p>
            <a:r>
              <a:rPr lang="en-US" sz="2400" dirty="0"/>
              <a:t>Open Resource Textbook for Basic Public Speaking Course</a:t>
            </a:r>
          </a:p>
          <a:p>
            <a:r>
              <a:rPr lang="en-US" sz="2400" dirty="0"/>
              <a:t>Authors:  Faculty of Dalton State College, Dalton, Georgia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950388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to 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Practice makes permanent</a:t>
            </a:r>
          </a:p>
          <a:p>
            <a:r>
              <a:rPr lang="en-US" sz="2400" dirty="0" smtClean="0"/>
              <a:t>Practice only makes perfect if you practice perfectly</a:t>
            </a:r>
          </a:p>
          <a:p>
            <a:r>
              <a:rPr lang="en-US" sz="2400" b="1" dirty="0" smtClean="0"/>
              <a:t>Practice your speech beforehand</a:t>
            </a:r>
            <a:r>
              <a:rPr lang="en-US" sz="2400" b="1" dirty="0"/>
              <a:t> </a:t>
            </a:r>
            <a:r>
              <a:rPr lang="en-US" sz="2400" b="1" dirty="0" smtClean="0"/>
              <a:t>at home or </a:t>
            </a:r>
            <a:r>
              <a:rPr lang="en-US" sz="2400" b="1" dirty="0"/>
              <a:t>elsewhere, </a:t>
            </a:r>
            <a:r>
              <a:rPr lang="en-US" sz="2400" b="1" dirty="0" smtClean="0"/>
              <a:t>the </a:t>
            </a:r>
            <a:r>
              <a:rPr lang="en-US" sz="2400" b="1" dirty="0"/>
              <a:t>way you will give it in </a:t>
            </a:r>
            <a:r>
              <a:rPr lang="en-US" sz="2400" b="1" dirty="0" smtClean="0"/>
              <a:t>front of the real audience</a:t>
            </a:r>
            <a:r>
              <a:rPr lang="en-US" sz="2400" dirty="0" smtClean="0"/>
              <a:t>. </a:t>
            </a:r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359008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Practicing Considerations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Practice out loud (full volume)</a:t>
            </a:r>
          </a:p>
          <a:p>
            <a:r>
              <a:rPr lang="en-US" sz="2400" dirty="0" smtClean="0"/>
              <a:t>Practice standing up</a:t>
            </a:r>
          </a:p>
          <a:p>
            <a:r>
              <a:rPr lang="en-US" sz="2400" dirty="0" smtClean="0"/>
              <a:t>Practice with lectern (or something close)</a:t>
            </a:r>
          </a:p>
          <a:p>
            <a:r>
              <a:rPr lang="en-US" sz="2400" dirty="0" smtClean="0"/>
              <a:t>Practice with (at least part of) an audience</a:t>
            </a:r>
          </a:p>
          <a:p>
            <a:r>
              <a:rPr lang="en-US" sz="2400" dirty="0" smtClean="0"/>
              <a:t>Practice your speech for time</a:t>
            </a:r>
          </a:p>
          <a:p>
            <a:r>
              <a:rPr lang="en-US" sz="2400" dirty="0" smtClean="0"/>
              <a:t>Practice by recording yourself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93421006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to Do in Delivering Your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Hands</a:t>
            </a:r>
          </a:p>
          <a:p>
            <a:pPr lvl="1"/>
            <a:r>
              <a:rPr lang="en-US" sz="2000" dirty="0" smtClean="0"/>
              <a:t>Use gestures as you naturally would</a:t>
            </a:r>
          </a:p>
          <a:p>
            <a:pPr lvl="1"/>
            <a:r>
              <a:rPr lang="en-US" sz="2000" dirty="0" smtClean="0"/>
              <a:t>Gestures should be larger for size of audience</a:t>
            </a:r>
          </a:p>
          <a:p>
            <a:pPr lvl="1"/>
            <a:r>
              <a:rPr lang="en-US" sz="2000" dirty="0" smtClean="0"/>
              <a:t>If not gesturing, place on sides of lectern</a:t>
            </a:r>
          </a:p>
          <a:p>
            <a:pPr lvl="1"/>
            <a:r>
              <a:rPr lang="en-US" sz="2000" dirty="0" smtClean="0"/>
              <a:t>Be mindful of excessive energy coming through hands from adrenaline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40290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to Do in Delivering Your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Feet/posture</a:t>
            </a:r>
          </a:p>
          <a:p>
            <a:pPr lvl="1"/>
            <a:r>
              <a:rPr lang="en-US" sz="2000" dirty="0" smtClean="0"/>
              <a:t>Feet about shoulder-width apart</a:t>
            </a:r>
          </a:p>
          <a:p>
            <a:pPr lvl="1"/>
            <a:r>
              <a:rPr lang="en-US" sz="2000" dirty="0" smtClean="0"/>
              <a:t>Firm foundation—not twisting feet around </a:t>
            </a:r>
          </a:p>
          <a:p>
            <a:pPr lvl="1"/>
            <a:r>
              <a:rPr lang="en-US" sz="2000" dirty="0" smtClean="0"/>
              <a:t>Knees bent, not locked </a:t>
            </a:r>
          </a:p>
          <a:p>
            <a:pPr lvl="1"/>
            <a:r>
              <a:rPr lang="en-US" sz="2000" dirty="0" smtClean="0"/>
              <a:t>Roll shoulders back for more breath support and better appearance</a:t>
            </a:r>
          </a:p>
          <a:p>
            <a:pPr lvl="1"/>
            <a:r>
              <a:rPr lang="en-US" sz="2000" dirty="0" smtClean="0"/>
              <a:t>Lectern is not part of the skeletal system!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1989569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This visual is a cartoon.  It shows a line at the top with the words &quot;too much&quot; &quot;just right&quot; and &quot;too little&quot;  Under &quot;too much&quot; is a cartoon drawing of a very frantic, nervous speaker who is jumping in the air and waving his arms wildly.  Under the &quot;just right&quot; is a cartoon of a speaker behind a lectern using gestures but calm and smiling.  Under the &quot;too little&quot; the cartoon character appears to be asleep."/>
          <p:cNvPicPr/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13372" y="800172"/>
            <a:ext cx="7167329" cy="5166331"/>
          </a:xfrm>
          <a:prstGeom prst="rect">
            <a:avLst/>
          </a:prstGeom>
          <a:noFill/>
          <a:ln>
            <a:noFill/>
          </a:ln>
          <a:effectLst/>
        </p:spPr>
      </p:pic>
    </p:spTree>
    <p:extLst>
      <p:ext uri="{BB962C8B-B14F-4D97-AF65-F5344CB8AC3E}">
        <p14:creationId xmlns:p14="http://schemas.microsoft.com/office/powerpoint/2010/main" val="249178366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to Do in Delivering Your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Objects</a:t>
            </a:r>
          </a:p>
          <a:p>
            <a:pPr lvl="1"/>
            <a:r>
              <a:rPr lang="en-US" sz="2000" b="1" dirty="0"/>
              <a:t>Only bring to the lectern what you absolutely need to give the speech. </a:t>
            </a:r>
            <a:endParaRPr lang="en-US" sz="2000" b="1" dirty="0" smtClean="0"/>
          </a:p>
          <a:p>
            <a:pPr lvl="1"/>
            <a:r>
              <a:rPr lang="en-US" sz="2000" dirty="0" smtClean="0"/>
              <a:t>Be mindful of jewelry, fringe, hair in face—can be very distracting</a:t>
            </a:r>
          </a:p>
          <a:p>
            <a:pPr lvl="1"/>
            <a:r>
              <a:rPr lang="en-US" sz="2000" dirty="0" smtClean="0"/>
              <a:t>Comfortable shoes (strong support)</a:t>
            </a:r>
            <a:endParaRPr lang="en-US" sz="2000" dirty="0"/>
          </a:p>
          <a:p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356699380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to Do in Delivering Your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Lectern</a:t>
            </a:r>
          </a:p>
          <a:p>
            <a:pPr lvl="1"/>
            <a:r>
              <a:rPr lang="en-US" sz="2000" dirty="0" smtClean="0"/>
              <a:t>Use for notes</a:t>
            </a:r>
          </a:p>
          <a:p>
            <a:r>
              <a:rPr lang="en-US" sz="2400" dirty="0" smtClean="0"/>
              <a:t>Lectern is not for</a:t>
            </a:r>
          </a:p>
          <a:p>
            <a:pPr lvl="1"/>
            <a:r>
              <a:rPr lang="en-US" sz="2000" dirty="0" smtClean="0"/>
              <a:t>Leaning</a:t>
            </a:r>
          </a:p>
          <a:p>
            <a:pPr lvl="1"/>
            <a:r>
              <a:rPr lang="en-US" sz="2000" dirty="0" smtClean="0"/>
              <a:t>Tipping</a:t>
            </a:r>
          </a:p>
          <a:p>
            <a:pPr lvl="1"/>
            <a:r>
              <a:rPr lang="en-US" sz="2000" dirty="0" smtClean="0"/>
              <a:t>Hugging</a:t>
            </a:r>
          </a:p>
          <a:p>
            <a:pPr lvl="1"/>
            <a:r>
              <a:rPr lang="en-US" sz="2000" dirty="0" smtClean="0"/>
              <a:t>Gripping for emotional </a:t>
            </a:r>
            <a:r>
              <a:rPr lang="en-US" sz="2000" dirty="0" smtClean="0"/>
              <a:t>support</a:t>
            </a:r>
            <a:endParaRPr lang="en-US" sz="2000" dirty="0"/>
          </a:p>
          <a:p>
            <a:pPr lvl="1"/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05217169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to Do in Delivering Your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Eye Contact</a:t>
            </a:r>
          </a:p>
          <a:p>
            <a:pPr lvl="1"/>
            <a:r>
              <a:rPr lang="en-US" sz="2000" dirty="0"/>
              <a:t>Most important means of connection in Western cultures</a:t>
            </a:r>
          </a:p>
          <a:p>
            <a:pPr lvl="1"/>
            <a:r>
              <a:rPr lang="en-US" sz="2000" dirty="0"/>
              <a:t>Want to approximate 80% of time maintaining eye contact</a:t>
            </a:r>
          </a:p>
          <a:p>
            <a:pPr lvl="1"/>
            <a:r>
              <a:rPr lang="en-US" sz="2000" dirty="0"/>
              <a:t>Focus on individuals for about 5 seconds</a:t>
            </a:r>
          </a:p>
          <a:p>
            <a:pPr lvl="1"/>
            <a:r>
              <a:rPr lang="en-US" sz="2000" dirty="0"/>
              <a:t>Be sure to balance right, left, back, front</a:t>
            </a:r>
          </a:p>
          <a:p>
            <a:pPr lvl="1"/>
            <a:r>
              <a:rPr lang="en-US" sz="2000" dirty="0"/>
              <a:t>Don’t stare down an individual (instructor)</a:t>
            </a:r>
          </a:p>
          <a:p>
            <a:r>
              <a:rPr lang="en-US" sz="2400" dirty="0" smtClean="0"/>
              <a:t>Eye contact takes practice!</a:t>
            </a:r>
          </a:p>
          <a:p>
            <a:pPr marL="349250" lvl="1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95741499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to Do in Delivering Your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Vocal aspects</a:t>
            </a:r>
            <a:endParaRPr lang="en-US" dirty="0"/>
          </a:p>
          <a:p>
            <a:pPr lvl="1"/>
            <a:r>
              <a:rPr lang="en-US" sz="2000" dirty="0" smtClean="0"/>
              <a:t>Volume – speak to back of room</a:t>
            </a:r>
          </a:p>
          <a:p>
            <a:pPr lvl="1"/>
            <a:r>
              <a:rPr lang="en-US" sz="2000" dirty="0" smtClean="0"/>
              <a:t>Pitch – need variety</a:t>
            </a:r>
          </a:p>
          <a:p>
            <a:pPr lvl="1"/>
            <a:r>
              <a:rPr lang="en-US" sz="2000" dirty="0" smtClean="0"/>
              <a:t>Rate – need variety</a:t>
            </a:r>
          </a:p>
          <a:p>
            <a:pPr lvl="1"/>
            <a:r>
              <a:rPr lang="en-US" sz="2000" dirty="0" smtClean="0"/>
              <a:t>Pauses – can be effective for attention</a:t>
            </a:r>
          </a:p>
          <a:p>
            <a:pPr lvl="1"/>
            <a:r>
              <a:rPr lang="en-US" sz="2000" dirty="0" smtClean="0"/>
              <a:t>Vocalized pauses (</a:t>
            </a:r>
            <a:r>
              <a:rPr lang="en-US" sz="2000" dirty="0" smtClean="0"/>
              <a:t>nonfluencies</a:t>
            </a:r>
            <a:r>
              <a:rPr lang="en-US" sz="2000" dirty="0" smtClean="0"/>
              <a:t>) – awareness is first step</a:t>
            </a:r>
          </a:p>
        </p:txBody>
      </p:sp>
    </p:spTree>
    <p:extLst>
      <p:ext uri="{BB962C8B-B14F-4D97-AF65-F5344CB8AC3E}">
        <p14:creationId xmlns:p14="http://schemas.microsoft.com/office/powerpoint/2010/main" val="233941406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to Do in Delivering Your Speech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The importance of practice – no substitute</a:t>
            </a:r>
          </a:p>
          <a:p>
            <a:r>
              <a:rPr lang="en-US" sz="2400" dirty="0" smtClean="0"/>
              <a:t>The importance of energy</a:t>
            </a:r>
          </a:p>
          <a:p>
            <a:pPr lvl="1"/>
            <a:r>
              <a:rPr lang="en-US" sz="2000" dirty="0" smtClean="0"/>
              <a:t>Vocal</a:t>
            </a:r>
          </a:p>
          <a:p>
            <a:pPr lvl="1"/>
            <a:r>
              <a:rPr lang="en-US" sz="2000" dirty="0" smtClean="0"/>
              <a:t>Physical</a:t>
            </a:r>
          </a:p>
          <a:p>
            <a:pPr lvl="1"/>
            <a:r>
              <a:rPr lang="en-US" sz="2000" dirty="0" smtClean="0"/>
              <a:t>Related to passion/desire to communicate</a:t>
            </a:r>
          </a:p>
          <a:p>
            <a:pPr marL="349250" lvl="1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2136491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The </a:t>
            </a:r>
            <a:r>
              <a:rPr lang="en-US" sz="2400" dirty="0"/>
              <a:t>Importance of </a:t>
            </a:r>
            <a:r>
              <a:rPr lang="en-US" sz="2400" dirty="0" smtClean="0"/>
              <a:t>Delivery</a:t>
            </a:r>
            <a:endParaRPr lang="en-US" sz="2400" dirty="0"/>
          </a:p>
          <a:p>
            <a:r>
              <a:rPr lang="en-US" sz="2400" dirty="0" smtClean="0"/>
              <a:t> </a:t>
            </a:r>
            <a:r>
              <a:rPr lang="en-US" sz="2400" dirty="0"/>
              <a:t>Methods of Speech </a:t>
            </a:r>
            <a:r>
              <a:rPr lang="en-US" sz="2400" dirty="0" smtClean="0"/>
              <a:t>Delivery</a:t>
            </a:r>
          </a:p>
          <a:p>
            <a:r>
              <a:rPr lang="en-US" sz="2400" dirty="0" smtClean="0"/>
              <a:t>Preparing </a:t>
            </a:r>
            <a:r>
              <a:rPr lang="en-US" sz="2400" dirty="0"/>
              <a:t>For Your </a:t>
            </a:r>
            <a:r>
              <a:rPr lang="en-US" sz="2400" dirty="0" smtClean="0"/>
              <a:t>Delivery</a:t>
            </a:r>
            <a:endParaRPr lang="en-US" sz="2400" dirty="0"/>
          </a:p>
          <a:p>
            <a:r>
              <a:rPr lang="en-US" sz="2400" dirty="0" smtClean="0"/>
              <a:t> </a:t>
            </a:r>
            <a:r>
              <a:rPr lang="en-US" sz="2400" dirty="0"/>
              <a:t>Practicing Your </a:t>
            </a:r>
            <a:r>
              <a:rPr lang="en-US" sz="2400" dirty="0" smtClean="0"/>
              <a:t>Deliver</a:t>
            </a:r>
          </a:p>
          <a:p>
            <a:r>
              <a:rPr lang="en-US" sz="2400" dirty="0" smtClean="0"/>
              <a:t>What </a:t>
            </a:r>
            <a:r>
              <a:rPr lang="en-US" sz="2400" dirty="0"/>
              <a:t>to do When Delivering Your Speech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78148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Importance of Delivery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Our fear of public speaking comes from the delivery part</a:t>
            </a:r>
          </a:p>
          <a:p>
            <a:r>
              <a:rPr lang="en-US" sz="2400" dirty="0" smtClean="0"/>
              <a:t>“A </a:t>
            </a:r>
            <a:r>
              <a:rPr lang="en-US" sz="2400" dirty="0"/>
              <a:t>poorly-written speech delivered superbly is still a poorly-written </a:t>
            </a:r>
            <a:r>
              <a:rPr lang="en-US" sz="2400" dirty="0" smtClean="0"/>
              <a:t>speech.” </a:t>
            </a:r>
          </a:p>
          <a:p>
            <a:r>
              <a:rPr lang="en-US" sz="2400" dirty="0" smtClean="0"/>
              <a:t>Public speaking requires more formality than talking, less than reading</a:t>
            </a:r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35792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Four Standards </a:t>
            </a:r>
            <a:r>
              <a:rPr lang="en-US" dirty="0"/>
              <a:t>M</a:t>
            </a:r>
            <a:r>
              <a:rPr lang="en-US" dirty="0" smtClean="0"/>
              <a:t>ethods of Speech </a:t>
            </a:r>
            <a:r>
              <a:rPr lang="en-US" dirty="0"/>
              <a:t>D</a:t>
            </a:r>
            <a:r>
              <a:rPr lang="en-US" dirty="0" smtClean="0"/>
              <a:t>elivery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Impromptu</a:t>
            </a:r>
          </a:p>
          <a:p>
            <a:r>
              <a:rPr lang="en-US" sz="2400" dirty="0" smtClean="0"/>
              <a:t>Manuscript</a:t>
            </a:r>
          </a:p>
          <a:p>
            <a:r>
              <a:rPr lang="en-US" sz="2400" dirty="0" smtClean="0"/>
              <a:t>Extemporaneous</a:t>
            </a:r>
          </a:p>
          <a:p>
            <a:r>
              <a:rPr lang="en-US" sz="2400" dirty="0" smtClean="0"/>
              <a:t>Memorized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5548432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Impromptu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No time for preparation</a:t>
            </a:r>
          </a:p>
          <a:p>
            <a:r>
              <a:rPr lang="en-US" sz="2400" dirty="0" smtClean="0"/>
              <a:t>Common in everyday experience</a:t>
            </a:r>
          </a:p>
          <a:p>
            <a:r>
              <a:rPr lang="en-US" sz="2400" dirty="0" smtClean="0"/>
              <a:t>If you must, keep in mind</a:t>
            </a:r>
          </a:p>
          <a:p>
            <a:pPr lvl="1"/>
            <a:r>
              <a:rPr lang="en-US" sz="2000" dirty="0" smtClean="0"/>
              <a:t>Do not mention it is impromptu</a:t>
            </a:r>
          </a:p>
          <a:p>
            <a:pPr lvl="1"/>
            <a:r>
              <a:rPr lang="en-US" sz="2000" dirty="0" smtClean="0"/>
              <a:t>Take a minute to devise a general structure</a:t>
            </a:r>
          </a:p>
          <a:p>
            <a:pPr lvl="1"/>
            <a:r>
              <a:rPr lang="en-US" sz="2000" dirty="0" smtClean="0"/>
              <a:t>Use previews and other structural helps</a:t>
            </a:r>
          </a:p>
          <a:p>
            <a:pPr lvl="1"/>
            <a:r>
              <a:rPr lang="en-US" sz="2000" dirty="0" smtClean="0"/>
              <a:t>Say “thank you” and finish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73692380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Manuscript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7099" y="2595562"/>
            <a:ext cx="8426713" cy="3670767"/>
          </a:xfrm>
        </p:spPr>
        <p:txBody>
          <a:bodyPr>
            <a:normAutofit/>
          </a:bodyPr>
          <a:lstStyle/>
          <a:p>
            <a:r>
              <a:rPr lang="en-US" sz="2400" dirty="0" smtClean="0"/>
              <a:t>Limits amount of eye contact, spontaneity, and vocal cues</a:t>
            </a:r>
          </a:p>
          <a:p>
            <a:r>
              <a:rPr lang="en-US" sz="2400" dirty="0" smtClean="0"/>
              <a:t>Best when specific wording (for legal, political issues) must be maintained</a:t>
            </a:r>
          </a:p>
          <a:p>
            <a:r>
              <a:rPr lang="en-US" sz="2400" dirty="0" smtClean="0"/>
              <a:t>Political speakers, etc. might use an autocue device</a:t>
            </a:r>
          </a:p>
          <a:p>
            <a:r>
              <a:rPr lang="en-US" sz="2400" dirty="0" smtClean="0"/>
              <a:t>Usually not used in basic public speaking course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6801812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Extemporaneous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30650" y="2313542"/>
            <a:ext cx="7994250" cy="4174813"/>
          </a:xfrm>
        </p:spPr>
        <p:txBody>
          <a:bodyPr>
            <a:normAutofit/>
          </a:bodyPr>
          <a:lstStyle/>
          <a:p>
            <a:r>
              <a:rPr lang="en-US" sz="2400" dirty="0" smtClean="0"/>
              <a:t>“</a:t>
            </a:r>
            <a:r>
              <a:rPr lang="en-US" sz="2400" dirty="0"/>
              <a:t>the presentation of a carefully planned and rehearsed speech, spoken in a conversational manner using brief </a:t>
            </a:r>
            <a:r>
              <a:rPr lang="en-US" sz="2400" dirty="0" smtClean="0"/>
              <a:t>notes”</a:t>
            </a:r>
          </a:p>
          <a:p>
            <a:r>
              <a:rPr lang="en-US" sz="2400" dirty="0" smtClean="0"/>
              <a:t>Based on full preparation outline</a:t>
            </a:r>
          </a:p>
          <a:p>
            <a:r>
              <a:rPr lang="en-US" sz="2400" dirty="0" smtClean="0"/>
              <a:t>Allows for flexibility</a:t>
            </a:r>
          </a:p>
          <a:p>
            <a:r>
              <a:rPr lang="en-US" sz="2400" dirty="0" smtClean="0"/>
              <a:t>Demands practice</a:t>
            </a:r>
          </a:p>
          <a:p>
            <a:r>
              <a:rPr lang="en-US" sz="2400" dirty="0" smtClean="0"/>
              <a:t>Most common type, especially in speech classes </a:t>
            </a:r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192938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Memorized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Enables speaker to have eye contact</a:t>
            </a:r>
          </a:p>
          <a:p>
            <a:r>
              <a:rPr lang="en-US" sz="2400" dirty="0" smtClean="0"/>
              <a:t>Valuable when exact wording needed</a:t>
            </a:r>
          </a:p>
          <a:p>
            <a:r>
              <a:rPr lang="en-US" sz="2400" dirty="0" smtClean="0"/>
              <a:t>Disadvantages</a:t>
            </a:r>
          </a:p>
          <a:p>
            <a:pPr lvl="1"/>
            <a:r>
              <a:rPr lang="en-US" sz="2000" dirty="0" smtClean="0"/>
              <a:t>Takes much time to memorize</a:t>
            </a:r>
          </a:p>
          <a:p>
            <a:pPr lvl="1"/>
            <a:r>
              <a:rPr lang="en-US" sz="2000" dirty="0" smtClean="0"/>
              <a:t>Can lack natural vocal cues</a:t>
            </a:r>
          </a:p>
          <a:p>
            <a:pPr lvl="1"/>
            <a:r>
              <a:rPr lang="en-US" sz="2000" dirty="0" smtClean="0"/>
              <a:t>Cannot ad lib or go back to beginning if you forget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57672716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Preparing For Your </a:t>
            </a:r>
            <a:r>
              <a:rPr lang="en-US" dirty="0" smtClean="0"/>
              <a:t>Delivery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/>
              <a:t>Issues to think about</a:t>
            </a:r>
          </a:p>
          <a:p>
            <a:pPr lvl="1"/>
            <a:r>
              <a:rPr lang="en-US" sz="2400" dirty="0" smtClean="0"/>
              <a:t>Lectern/platform</a:t>
            </a:r>
          </a:p>
          <a:p>
            <a:pPr lvl="1"/>
            <a:r>
              <a:rPr lang="en-US" sz="2400" dirty="0" smtClean="0"/>
              <a:t>Size of speaking space</a:t>
            </a:r>
          </a:p>
          <a:p>
            <a:pPr lvl="1"/>
            <a:r>
              <a:rPr lang="en-US" sz="2400" dirty="0" smtClean="0"/>
              <a:t>Indoors or Outdoors</a:t>
            </a:r>
          </a:p>
          <a:p>
            <a:pPr lvl="1"/>
            <a:r>
              <a:rPr lang="en-US" sz="2400" dirty="0" smtClean="0"/>
              <a:t>Using a microphone—or not</a:t>
            </a:r>
          </a:p>
          <a:p>
            <a:pPr lvl="1"/>
            <a:r>
              <a:rPr lang="en-US" sz="2400" dirty="0" smtClean="0"/>
              <a:t>Audience size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253672403"/>
      </p:ext>
    </p:extLst>
  </p:cSld>
  <p:clrMapOvr>
    <a:masterClrMapping/>
  </p:clrMapOvr>
</p:sld>
</file>

<file path=ppt/theme/theme1.xml><?xml version="1.0" encoding="utf-8"?>
<a:theme xmlns:a="http://schemas.openxmlformats.org/drawingml/2006/main" name="Perception">
  <a:themeElements>
    <a:clrScheme name="Perception">
      <a:dk1>
        <a:sysClr val="windowText" lastClr="000000"/>
      </a:dk1>
      <a:lt1>
        <a:sysClr val="window" lastClr="FFFFFF"/>
      </a:lt1>
      <a:dk2>
        <a:srgbClr val="333333"/>
      </a:dk2>
      <a:lt2>
        <a:srgbClr val="BBC0AC"/>
      </a:lt2>
      <a:accent1>
        <a:srgbClr val="A2C816"/>
      </a:accent1>
      <a:accent2>
        <a:srgbClr val="E07602"/>
      </a:accent2>
      <a:accent3>
        <a:srgbClr val="E4C402"/>
      </a:accent3>
      <a:accent4>
        <a:srgbClr val="7DC1EF"/>
      </a:accent4>
      <a:accent5>
        <a:srgbClr val="21449B"/>
      </a:accent5>
      <a:accent6>
        <a:srgbClr val="A2B170"/>
      </a:accent6>
      <a:hlink>
        <a:srgbClr val="8DA440"/>
      </a:hlink>
      <a:folHlink>
        <a:srgbClr val="4C4F3F"/>
      </a:folHlink>
    </a:clrScheme>
    <a:fontScheme name="Perception">
      <a:maj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Perception">
      <a:fillStyleLst>
        <a:solidFill>
          <a:schemeClr val="phClr"/>
        </a:solidFill>
        <a:solidFill>
          <a:schemeClr val="phClr">
            <a:shade val="90000"/>
          </a:schemeClr>
        </a:solidFill>
        <a:solidFill>
          <a:schemeClr val="phClr">
            <a:shade val="80000"/>
          </a:schemeClr>
        </a:solidFill>
      </a:fillStyleLst>
      <a:lnStyleLst>
        <a:ln w="12700" cap="flat" cmpd="sng" algn="ctr">
          <a:solidFill>
            <a:schemeClr val="phClr"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>
              <a:alpha val="8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bliqueTopRight"/>
            <a:lightRig rig="threePt" dir="tl"/>
          </a:scene3d>
          <a:sp3d>
            <a:bevelT w="25400" h="25400"/>
          </a:sp3d>
        </a:effectStyle>
        <a:effectStyle>
          <a:effectLst/>
          <a:scene3d>
            <a:camera prst="perspectiveFront" fov="4200000"/>
            <a:lightRig rig="balanced" dir="tl">
              <a:rot lat="0" lon="0" rev="18600000"/>
            </a:lightRig>
          </a:scene3d>
          <a:sp3d prstMaterial="metal">
            <a:bevelT w="63500" h="50800" prst="angle"/>
          </a:sp3d>
        </a:effectStyle>
      </a:effectStyleLst>
      <a:bgFillStyleLst>
        <a:solidFill>
          <a:schemeClr val="phClr">
            <a:tint val="90000"/>
          </a:schemeClr>
        </a:solidFill>
        <a:solidFill>
          <a:schemeClr val="phClr">
            <a:tint val="50000"/>
          </a:schemeClr>
        </a:solidFill>
        <a:solidFill>
          <a:schemeClr val="phClr">
            <a:shade val="60000"/>
          </a:schemeClr>
        </a:soli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Perception.thmx</Template>
  <TotalTime>1785</TotalTime>
  <Words>644</Words>
  <Application>Microsoft Macintosh PowerPoint</Application>
  <PresentationFormat>On-screen Show (4:3)</PresentationFormat>
  <Paragraphs>110</Paragraphs>
  <Slides>19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Perception</vt:lpstr>
      <vt:lpstr>Chapter 11</vt:lpstr>
      <vt:lpstr>Overview</vt:lpstr>
      <vt:lpstr>The Importance of Delivery</vt:lpstr>
      <vt:lpstr>Four Standards Methods of Speech Delivery</vt:lpstr>
      <vt:lpstr>Impromptu</vt:lpstr>
      <vt:lpstr>Manuscript</vt:lpstr>
      <vt:lpstr>Extemporaneous</vt:lpstr>
      <vt:lpstr>Memorized</vt:lpstr>
      <vt:lpstr>Preparing For Your Delivery</vt:lpstr>
      <vt:lpstr>How to Practice</vt:lpstr>
      <vt:lpstr>Practicing Considerations</vt:lpstr>
      <vt:lpstr>What to Do in Delivering Your Speech</vt:lpstr>
      <vt:lpstr>What to Do in Delivering Your Speech</vt:lpstr>
      <vt:lpstr>PowerPoint Presentation</vt:lpstr>
      <vt:lpstr>What to Do in Delivering Your Speech</vt:lpstr>
      <vt:lpstr>What to Do in Delivering Your Speech</vt:lpstr>
      <vt:lpstr>What to Do in Delivering Your Speech</vt:lpstr>
      <vt:lpstr>What to Do in Delivering Your Speech</vt:lpstr>
      <vt:lpstr>What to Do in Delivering Your Speech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11</dc:title>
  <dc:creator>Barbara Tucker</dc:creator>
  <cp:lastModifiedBy>Barbara Tucker</cp:lastModifiedBy>
  <cp:revision>9</cp:revision>
  <dcterms:created xsi:type="dcterms:W3CDTF">2018-05-30T19:57:00Z</dcterms:created>
  <dcterms:modified xsi:type="dcterms:W3CDTF">2019-07-03T16:50:21Z</dcterms:modified>
</cp:coreProperties>
</file>

<file path=docProps/thumbnail.jpeg>
</file>