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019" y="3010893"/>
            <a:ext cx="8001000" cy="3823447"/>
          </a:xfrm>
        </p:spPr>
        <p:txBody>
          <a:bodyPr/>
          <a:lstStyle/>
          <a:p>
            <a:r>
              <a:rPr lang="en-US" i="1" dirty="0" smtClean="0"/>
              <a:t>Exploring Public Speaking, 4</a:t>
            </a:r>
            <a:r>
              <a:rPr lang="en-US" i="1" baseline="30000" dirty="0" smtClean="0"/>
              <a:t>th</a:t>
            </a:r>
            <a:r>
              <a:rPr lang="en-US" i="1" dirty="0" smtClean="0"/>
              <a:t> edition</a:t>
            </a:r>
          </a:p>
          <a:p>
            <a:r>
              <a:rPr lang="en-US" dirty="0" smtClean="0"/>
              <a:t>Open Resource Textbook for Basic Public Speaking Course</a:t>
            </a:r>
          </a:p>
          <a:p>
            <a:r>
              <a:rPr lang="en-US" dirty="0" smtClean="0"/>
              <a:t>Authors:  Faculty of Dalton State College, Dalton, Georgia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792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process of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Third element:  Message</a:t>
            </a:r>
          </a:p>
          <a:p>
            <a:pPr lvl="1"/>
            <a:r>
              <a:rPr lang="en-US" dirty="0" smtClean="0"/>
              <a:t>May be informal and spontaneous (conversation)</a:t>
            </a:r>
          </a:p>
          <a:p>
            <a:pPr lvl="1"/>
            <a:r>
              <a:rPr lang="en-US" dirty="0" smtClean="0"/>
              <a:t>May be formal, intentional, and planned (speech)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90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process of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Fourth element:  Channel</a:t>
            </a:r>
          </a:p>
          <a:p>
            <a:pPr lvl="1"/>
            <a:r>
              <a:rPr lang="en-US" dirty="0" smtClean="0"/>
              <a:t>“Means through which a message gets from sender to receiver”</a:t>
            </a:r>
          </a:p>
          <a:p>
            <a:pPr lvl="1"/>
            <a:r>
              <a:rPr lang="en-US" dirty="0" smtClean="0"/>
              <a:t>Face-to-face and immediate as opposed to mediated (computer, phone)</a:t>
            </a:r>
          </a:p>
          <a:p>
            <a:pPr lvl="1"/>
            <a:r>
              <a:rPr lang="en-US" dirty="0" smtClean="0"/>
              <a:t>Verbal and nonverbal</a:t>
            </a:r>
          </a:p>
          <a:p>
            <a:pPr lvl="1"/>
            <a:r>
              <a:rPr lang="en-US" dirty="0" smtClean="0"/>
              <a:t>Face-to-face adds to urgency, immediacy, and “linear” nature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82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process of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Fifth element:  Feedback</a:t>
            </a:r>
          </a:p>
          <a:p>
            <a:pPr lvl="1"/>
            <a:r>
              <a:rPr lang="en-US" dirty="0" smtClean="0"/>
              <a:t>Verbal</a:t>
            </a:r>
          </a:p>
          <a:p>
            <a:pPr lvl="1"/>
            <a:r>
              <a:rPr lang="en-US" dirty="0" smtClean="0"/>
              <a:t>Nonverbal</a:t>
            </a:r>
          </a:p>
          <a:p>
            <a:pPr lvl="1"/>
            <a:r>
              <a:rPr lang="en-US" dirty="0" smtClean="0"/>
              <a:t>Used to evaluate effectiveness and decide next steps in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374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process of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Sixth element: Noise (Interference)</a:t>
            </a:r>
          </a:p>
          <a:p>
            <a:pPr lvl="1"/>
            <a:r>
              <a:rPr lang="en-US" sz="2000" dirty="0"/>
              <a:t>Contextual</a:t>
            </a:r>
          </a:p>
          <a:p>
            <a:pPr lvl="1"/>
            <a:r>
              <a:rPr lang="en-US" sz="2000" dirty="0"/>
              <a:t>Physical</a:t>
            </a:r>
          </a:p>
          <a:p>
            <a:pPr lvl="1"/>
            <a:r>
              <a:rPr lang="en-US" sz="2000" dirty="0"/>
              <a:t>Psychological (stressors, anxieties, past experiences, etc.)</a:t>
            </a:r>
          </a:p>
          <a:p>
            <a:pPr lvl="1"/>
            <a:endParaRPr lang="en-US" dirty="0"/>
          </a:p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400" dirty="0" smtClean="0"/>
              <a:t>Seventh </a:t>
            </a:r>
            <a:r>
              <a:rPr lang="en-US" sz="2400" dirty="0"/>
              <a:t>element:  </a:t>
            </a:r>
            <a:r>
              <a:rPr lang="en-US" sz="2400" dirty="0" smtClean="0"/>
              <a:t>Outcomes</a:t>
            </a:r>
          </a:p>
          <a:p>
            <a:pPr marL="1028700" lvl="3" indent="-342900">
              <a:spcBef>
                <a:spcPts val="800"/>
              </a:spcBef>
            </a:pPr>
            <a:r>
              <a:rPr lang="en-US" sz="2200" dirty="0" smtClean="0"/>
              <a:t>Internal, external</a:t>
            </a:r>
          </a:p>
          <a:p>
            <a:pPr marL="1028700" lvl="3" indent="-342900">
              <a:spcBef>
                <a:spcPts val="800"/>
              </a:spcBef>
            </a:pPr>
            <a:r>
              <a:rPr lang="en-US" sz="2200" dirty="0" smtClean="0"/>
              <a:t>Short-term, long-term</a:t>
            </a:r>
            <a:endParaRPr lang="en-US" sz="22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2872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process of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Encoding: putting thoughts and feelings into words or symbols</a:t>
            </a:r>
          </a:p>
          <a:p>
            <a:r>
              <a:rPr lang="en-US" dirty="0" smtClean="0"/>
              <a:t>Decoding:  putting words and symbols into personal meaning</a:t>
            </a:r>
          </a:p>
          <a:p>
            <a:r>
              <a:rPr lang="en-US" dirty="0" smtClean="0"/>
              <a:t>Models of communication</a:t>
            </a:r>
          </a:p>
          <a:p>
            <a:pPr lvl="1"/>
            <a:r>
              <a:rPr lang="en-US" sz="1800" dirty="0" smtClean="0"/>
              <a:t>Linear, </a:t>
            </a:r>
            <a:r>
              <a:rPr lang="en-US" sz="1800" dirty="0" err="1" smtClean="0"/>
              <a:t>transmissional</a:t>
            </a:r>
            <a:r>
              <a:rPr lang="en-US" sz="1800" dirty="0" smtClean="0"/>
              <a:t> – Weaver (bowling)</a:t>
            </a:r>
          </a:p>
          <a:p>
            <a:pPr lvl="1"/>
            <a:r>
              <a:rPr lang="en-US" dirty="0" smtClean="0"/>
              <a:t>Interactive (</a:t>
            </a:r>
            <a:r>
              <a:rPr lang="en-US" dirty="0" err="1"/>
              <a:t>p</a:t>
            </a:r>
            <a:r>
              <a:rPr lang="en-US" dirty="0" err="1" smtClean="0"/>
              <a:t>ing-pong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Transactional (Charades)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3194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value of learning public speaking in your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Career: one of many desired communication skills</a:t>
            </a:r>
          </a:p>
          <a:p>
            <a:r>
              <a:rPr lang="en-US" dirty="0" smtClean="0"/>
              <a:t>Academic:  expect to give any presentations in college</a:t>
            </a:r>
          </a:p>
          <a:p>
            <a:r>
              <a:rPr lang="en-US" dirty="0" smtClean="0"/>
              <a:t>Personal</a:t>
            </a:r>
          </a:p>
          <a:p>
            <a:pPr lvl="1"/>
            <a:r>
              <a:rPr lang="en-US" dirty="0" smtClean="0"/>
              <a:t>Critical listening and thinking skills</a:t>
            </a:r>
          </a:p>
          <a:p>
            <a:pPr lvl="1"/>
            <a:r>
              <a:rPr lang="en-US" dirty="0" smtClean="0"/>
              <a:t>Gain confidence, overcome fear</a:t>
            </a:r>
          </a:p>
          <a:p>
            <a:pPr lvl="1"/>
            <a:r>
              <a:rPr lang="en-US" dirty="0" smtClean="0"/>
              <a:t>Find voice</a:t>
            </a:r>
          </a:p>
          <a:p>
            <a:pPr lvl="1"/>
            <a:r>
              <a:rPr lang="en-US" dirty="0" smtClean="0"/>
              <a:t>Influence your world</a:t>
            </a:r>
          </a:p>
          <a:p>
            <a:pPr lvl="1"/>
            <a:r>
              <a:rPr lang="en-US" dirty="0" smtClean="0"/>
              <a:t>Make friends!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09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starting principles in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Timing is </a:t>
            </a:r>
            <a:r>
              <a:rPr lang="en-US" smtClean="0"/>
              <a:t>everything (comply </a:t>
            </a:r>
            <a:r>
              <a:rPr lang="en-US" dirty="0" smtClean="0"/>
              <a:t>with time limits)</a:t>
            </a:r>
          </a:p>
          <a:p>
            <a:r>
              <a:rPr lang="en-US" dirty="0" smtClean="0"/>
              <a:t>Public speaking requires muscle memory</a:t>
            </a:r>
          </a:p>
          <a:p>
            <a:r>
              <a:rPr lang="en-US" dirty="0" smtClean="0"/>
              <a:t>Like all communication, public speaking has a content and relationship dimension</a:t>
            </a:r>
          </a:p>
          <a:p>
            <a:r>
              <a:rPr lang="en-US" dirty="0" smtClean="0"/>
              <a:t>Emulate good speaker, but don</a:t>
            </a:r>
            <a:r>
              <a:rPr lang="fr-FR" dirty="0" smtClean="0"/>
              <a:t>’</a:t>
            </a:r>
            <a:r>
              <a:rPr lang="en-US" dirty="0" smtClean="0"/>
              <a:t>t imitate </a:t>
            </a:r>
          </a:p>
          <a:p>
            <a:r>
              <a:rPr lang="en-US" dirty="0" smtClean="0"/>
              <a:t>Build on strengths, address weaknesses</a:t>
            </a:r>
          </a:p>
          <a:p>
            <a:r>
              <a:rPr lang="en-US" dirty="0" smtClean="0"/>
              <a:t>Remember the power of 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614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chapter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public speaking</a:t>
            </a:r>
          </a:p>
          <a:p>
            <a:r>
              <a:rPr lang="en-US" dirty="0" smtClean="0"/>
              <a:t>Anxiety and public speaking</a:t>
            </a:r>
          </a:p>
          <a:p>
            <a:r>
              <a:rPr lang="en-US" dirty="0" smtClean="0"/>
              <a:t>Understanding the process of public speaking</a:t>
            </a:r>
          </a:p>
          <a:p>
            <a:r>
              <a:rPr lang="en-US" dirty="0" smtClean="0"/>
              <a:t>The value of learning public speaking in your life</a:t>
            </a:r>
          </a:p>
          <a:p>
            <a:r>
              <a:rPr lang="en-US" dirty="0" smtClean="0"/>
              <a:t>Some starting principles in public speaking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260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Defining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Organized</a:t>
            </a:r>
          </a:p>
          <a:p>
            <a:r>
              <a:rPr lang="en-US" dirty="0" smtClean="0"/>
              <a:t>Face-to-face</a:t>
            </a:r>
          </a:p>
          <a:p>
            <a:r>
              <a:rPr lang="en-US" dirty="0" smtClean="0"/>
              <a:t>Intentional (purposeful) attempt</a:t>
            </a:r>
          </a:p>
          <a:p>
            <a:r>
              <a:rPr lang="en-US" dirty="0" smtClean="0"/>
              <a:t>To inform, entertain, or persuade </a:t>
            </a:r>
          </a:p>
          <a:p>
            <a:r>
              <a:rPr lang="en-US" dirty="0" smtClean="0"/>
              <a:t>A group of people (usually five or more)</a:t>
            </a:r>
          </a:p>
          <a:p>
            <a:r>
              <a:rPr lang="en-US" dirty="0" smtClean="0"/>
              <a:t>Through words, physical delivery, and perhaps visual/audio aids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13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Anxiety and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22636"/>
            <a:ext cx="7610476" cy="4043694"/>
          </a:xfrm>
        </p:spPr>
        <p:txBody>
          <a:bodyPr/>
          <a:lstStyle/>
          <a:p>
            <a:r>
              <a:rPr lang="en-US" dirty="0" err="1" smtClean="0"/>
              <a:t>Glossophobia</a:t>
            </a:r>
            <a:r>
              <a:rPr lang="en-US" dirty="0" smtClean="0"/>
              <a:t>:  a severe fear of public speaking</a:t>
            </a:r>
          </a:p>
          <a:p>
            <a:r>
              <a:rPr lang="en-US" dirty="0" smtClean="0"/>
              <a:t>Most people’s anxiety is lower than a true phobia</a:t>
            </a:r>
          </a:p>
          <a:p>
            <a:r>
              <a:rPr lang="en-US" dirty="0" smtClean="0"/>
              <a:t>Sources of anxiety:</a:t>
            </a:r>
          </a:p>
          <a:p>
            <a:pPr lvl="1"/>
            <a:r>
              <a:rPr lang="en-US" dirty="0" smtClean="0"/>
              <a:t>All or nothing thinking</a:t>
            </a:r>
          </a:p>
          <a:p>
            <a:pPr lvl="1"/>
            <a:r>
              <a:rPr lang="en-US" dirty="0" smtClean="0"/>
              <a:t>Overgeneralization of experiences</a:t>
            </a:r>
          </a:p>
          <a:p>
            <a:pPr lvl="1"/>
            <a:r>
              <a:rPr lang="en-US" dirty="0" smtClean="0"/>
              <a:t>Fortune telling</a:t>
            </a:r>
          </a:p>
          <a:p>
            <a:pPr lvl="1"/>
            <a:r>
              <a:rPr lang="en-US" dirty="0" smtClean="0"/>
              <a:t>Fixed mindset about intelligence, skill, and learning </a:t>
            </a:r>
          </a:p>
          <a:p>
            <a:pPr lvl="1"/>
            <a:r>
              <a:rPr lang="en-US" dirty="0" smtClean="0"/>
              <a:t>Fear of failure and rejection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142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Addressing anxiety in public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Mental preparation</a:t>
            </a:r>
          </a:p>
          <a:p>
            <a:pPr lvl="1"/>
            <a:r>
              <a:rPr lang="en-US" dirty="0"/>
              <a:t>Focus on message rather than self</a:t>
            </a:r>
          </a:p>
          <a:p>
            <a:pPr lvl="1"/>
            <a:r>
              <a:rPr lang="en-US" dirty="0"/>
              <a:t>Be realistic about experience and what’s at </a:t>
            </a:r>
            <a:r>
              <a:rPr lang="en-US" dirty="0" smtClean="0"/>
              <a:t>stake</a:t>
            </a:r>
          </a:p>
          <a:p>
            <a:r>
              <a:rPr lang="en-US" dirty="0" smtClean="0"/>
              <a:t>Physical preparation</a:t>
            </a:r>
          </a:p>
          <a:p>
            <a:pPr lvl="1"/>
            <a:r>
              <a:rPr lang="en-US" dirty="0" smtClean="0"/>
              <a:t>Protein rather than high sugar content </a:t>
            </a:r>
          </a:p>
          <a:p>
            <a:pPr lvl="1"/>
            <a:r>
              <a:rPr lang="en-US" dirty="0" smtClean="0"/>
              <a:t>Sleep well the night before</a:t>
            </a:r>
          </a:p>
          <a:p>
            <a:pPr lvl="1"/>
            <a:r>
              <a:rPr lang="en-US" dirty="0" smtClean="0"/>
              <a:t>Wear comfortable clothes and shoes</a:t>
            </a:r>
          </a:p>
          <a:p>
            <a:pPr lvl="1"/>
            <a:r>
              <a:rPr lang="en-US" dirty="0" smtClean="0"/>
              <a:t>Utilize stretching techniques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588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Addressing anxiety in public speaking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406462"/>
            <a:ext cx="7610476" cy="4094329"/>
          </a:xfrm>
        </p:spPr>
        <p:txBody>
          <a:bodyPr>
            <a:normAutofit/>
          </a:bodyPr>
          <a:lstStyle/>
          <a:p>
            <a:r>
              <a:rPr lang="en-US" dirty="0"/>
              <a:t>Contextual preparation</a:t>
            </a:r>
          </a:p>
          <a:p>
            <a:pPr lvl="1"/>
            <a:r>
              <a:rPr lang="en-US" dirty="0"/>
              <a:t>Know the venue, circumstance, and audience</a:t>
            </a:r>
          </a:p>
          <a:p>
            <a:pPr lvl="1"/>
            <a:r>
              <a:rPr lang="en-US" dirty="0"/>
              <a:t>Arrive </a:t>
            </a:r>
            <a:r>
              <a:rPr lang="en-US" dirty="0" smtClean="0"/>
              <a:t>early</a:t>
            </a:r>
          </a:p>
          <a:p>
            <a:r>
              <a:rPr lang="en-US" dirty="0" smtClean="0"/>
              <a:t>Speech preparation</a:t>
            </a:r>
          </a:p>
          <a:p>
            <a:pPr lvl="1"/>
            <a:r>
              <a:rPr lang="en-US" dirty="0" smtClean="0"/>
              <a:t>Do not procrastinate:  Kiss of Death for a speaker!</a:t>
            </a:r>
          </a:p>
          <a:p>
            <a:pPr lvl="1"/>
            <a:r>
              <a:rPr lang="en-US" dirty="0" smtClean="0"/>
              <a:t>Practice several times beforehand in a setting and way as close to the real setting as possible; Record self</a:t>
            </a:r>
          </a:p>
          <a:p>
            <a:pPr lvl="1"/>
            <a:r>
              <a:rPr lang="en-US" dirty="0" smtClean="0"/>
              <a:t> Amy </a:t>
            </a:r>
            <a:r>
              <a:rPr lang="en-US" dirty="0" err="1" smtClean="0"/>
              <a:t>Cuddy</a:t>
            </a:r>
            <a:r>
              <a:rPr lang="en-US" dirty="0" smtClean="0"/>
              <a:t>:  “Fake it </a:t>
            </a:r>
            <a:r>
              <a:rPr lang="en-US" dirty="0" err="1" smtClean="0"/>
              <a:t>til</a:t>
            </a:r>
            <a:r>
              <a:rPr lang="en-US" dirty="0" smtClean="0"/>
              <a:t> you become it.”</a:t>
            </a:r>
          </a:p>
          <a:p>
            <a:pPr lvl="1"/>
            <a:r>
              <a:rPr lang="en-US" dirty="0" smtClean="0"/>
              <a:t>YOU NEVER LOOK AS NERVOUS AS YOU FEEL.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025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process of public speaking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774116"/>
            <a:ext cx="7610476" cy="3275463"/>
          </a:xfrm>
        </p:spPr>
        <p:txBody>
          <a:bodyPr>
            <a:normAutofit/>
          </a:bodyPr>
          <a:lstStyle/>
          <a:p>
            <a:r>
              <a:rPr lang="en-US" dirty="0" smtClean="0"/>
              <a:t>“Enlarge or projected conversation”</a:t>
            </a:r>
          </a:p>
          <a:p>
            <a:r>
              <a:rPr lang="en-US" dirty="0" smtClean="0"/>
              <a:t>Commonalities with other forms of human communication</a:t>
            </a:r>
          </a:p>
          <a:p>
            <a:r>
              <a:rPr lang="en-US" dirty="0" smtClean="0"/>
              <a:t>Seven elements:  People, Context, Message, Channel, Noise, Feedback, Outcome</a:t>
            </a:r>
          </a:p>
        </p:txBody>
      </p:sp>
    </p:spTree>
    <p:extLst>
      <p:ext uri="{BB962C8B-B14F-4D97-AF65-F5344CB8AC3E}">
        <p14:creationId xmlns:p14="http://schemas.microsoft.com/office/powerpoint/2010/main" val="330352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process of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element:  People</a:t>
            </a:r>
          </a:p>
          <a:p>
            <a:r>
              <a:rPr lang="en-US" dirty="0" smtClean="0"/>
              <a:t>Senders/receivers</a:t>
            </a:r>
          </a:p>
          <a:p>
            <a:r>
              <a:rPr lang="en-US" dirty="0" smtClean="0"/>
              <a:t>Exchange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59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process of public </a:t>
            </a:r>
            <a:r>
              <a:rPr lang="en-US" dirty="0" smtClean="0"/>
              <a:t>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56058"/>
            <a:ext cx="7610476" cy="4010271"/>
          </a:xfrm>
        </p:spPr>
        <p:txBody>
          <a:bodyPr/>
          <a:lstStyle/>
          <a:p>
            <a:r>
              <a:rPr lang="en-US" sz="2400" dirty="0" smtClean="0"/>
              <a:t>Second element: Context</a:t>
            </a:r>
          </a:p>
          <a:p>
            <a:pPr lvl="1"/>
            <a:r>
              <a:rPr lang="en-US" sz="2000" dirty="0" smtClean="0"/>
              <a:t>Historical</a:t>
            </a:r>
          </a:p>
          <a:p>
            <a:pPr lvl="1"/>
            <a:r>
              <a:rPr lang="en-US" sz="2000" dirty="0" smtClean="0"/>
              <a:t>Cultural (“the system of learned and shared </a:t>
            </a:r>
            <a:r>
              <a:rPr lang="en-US" sz="2000" dirty="0" err="1" smtClean="0"/>
              <a:t>symols</a:t>
            </a:r>
            <a:r>
              <a:rPr lang="en-US" sz="2000" dirty="0" smtClean="0"/>
              <a:t>, language, values, and norms that distinguish one group of people from another” Floyd, 2017)</a:t>
            </a:r>
          </a:p>
          <a:p>
            <a:pPr lvl="1"/>
            <a:r>
              <a:rPr lang="en-US" sz="2000" dirty="0" smtClean="0"/>
              <a:t>Social (relationship)</a:t>
            </a:r>
          </a:p>
          <a:p>
            <a:pPr lvl="1"/>
            <a:r>
              <a:rPr lang="en-US" sz="2000" dirty="0" smtClean="0"/>
              <a:t>Physical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893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99</TotalTime>
  <Words>649</Words>
  <Application>Microsoft Macintosh PowerPoint</Application>
  <PresentationFormat>On-screen Show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Perception</vt:lpstr>
      <vt:lpstr>Chapter 1</vt:lpstr>
      <vt:lpstr>Overview of chapter</vt:lpstr>
      <vt:lpstr>Defining public speaking</vt:lpstr>
      <vt:lpstr>Anxiety and public speaking</vt:lpstr>
      <vt:lpstr>Addressing anxiety in public speaking</vt:lpstr>
      <vt:lpstr>Addressing anxiety in public speaking</vt:lpstr>
      <vt:lpstr>Understanding the process of public speaking</vt:lpstr>
      <vt:lpstr>Understanding the process of public speaking</vt:lpstr>
      <vt:lpstr>Understanding the process of public speaking</vt:lpstr>
      <vt:lpstr>Understanding the process of public speaking</vt:lpstr>
      <vt:lpstr>Understanding the process of public speaking</vt:lpstr>
      <vt:lpstr>Understanding the process of public speaking</vt:lpstr>
      <vt:lpstr>Understanding the process of public speaking</vt:lpstr>
      <vt:lpstr>Understanding the process of public speaking</vt:lpstr>
      <vt:lpstr>The value of learning public speaking in your life</vt:lpstr>
      <vt:lpstr>Some starting principles in public speaking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Barbara Tucker</dc:creator>
  <cp:lastModifiedBy>Barbara Tucker</cp:lastModifiedBy>
  <cp:revision>8</cp:revision>
  <dcterms:created xsi:type="dcterms:W3CDTF">2018-05-16T18:51:03Z</dcterms:created>
  <dcterms:modified xsi:type="dcterms:W3CDTF">2019-06-30T23:18:09Z</dcterms:modified>
</cp:coreProperties>
</file>