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0" r:id="rId4"/>
    <p:sldId id="271" r:id="rId5"/>
    <p:sldId id="259" r:id="rId6"/>
    <p:sldId id="272" r:id="rId7"/>
    <p:sldId id="273" r:id="rId8"/>
    <p:sldId id="274" r:id="rId9"/>
    <p:sldId id="275" r:id="rId10"/>
    <p:sldId id="264" r:id="rId11"/>
    <p:sldId id="265" r:id="rId12"/>
    <p:sldId id="266" r:id="rId13"/>
    <p:sldId id="283" r:id="rId14"/>
    <p:sldId id="284" r:id="rId15"/>
    <p:sldId id="268" r:id="rId16"/>
    <p:sldId id="269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2" r:id="rId25"/>
    <p:sldId id="286" r:id="rId26"/>
    <p:sldId id="260" r:id="rId27"/>
    <p:sldId id="258" r:id="rId28"/>
    <p:sldId id="261" r:id="rId29"/>
    <p:sldId id="263" r:id="rId30"/>
    <p:sldId id="287" r:id="rId31"/>
    <p:sldId id="26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9AB3D-31DB-459C-B934-3E949F2EC8E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70F1-2F5D-4797-A543-743A9332E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1FDCE8-C946-D249-8978-25D03C9A2C1D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9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BCB68A-662C-D34B-A90D-566CF2E60491}" type="slidenum">
              <a:rPr lang="en-US" sz="1200"/>
              <a:pPr/>
              <a:t>15</a:t>
            </a:fld>
            <a:endParaRPr lang="en-US" sz="1200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Use this figure to define the nucleus; protons, neutrons, electrons; scale of atom and </a:t>
            </a:r>
            <a:r>
              <a:rPr lang="en-US" altLang="ja-JP" dirty="0"/>
              <a:t>"electron cloud."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C38AC5-92B1-A644-BE0D-355EFBA154C2}" type="slidenum">
              <a:rPr lang="en-US" sz="1200"/>
              <a:pPr/>
              <a:t>16</a:t>
            </a:fld>
            <a:endParaRPr lang="en-US" sz="1200" dirty="0"/>
          </a:p>
        </p:txBody>
      </p:sp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9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A09512A-FD84-9B44-8DE8-1E812D8CCF6C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09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C45E98-C04D-FC48-B688-46BC9577EC06}" type="slidenum">
              <a:rPr lang="en-US" sz="1200"/>
              <a:pPr/>
              <a:t>18</a:t>
            </a:fld>
            <a:endParaRPr lang="en-US" sz="1200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93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D15C23-5D3F-534D-9E99-8F662BCA0DC0}" type="slidenum">
              <a:rPr lang="en-US" sz="1200"/>
              <a:pPr/>
              <a:t>19</a:t>
            </a:fld>
            <a:endParaRPr lang="en-US" sz="1200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86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F9BE16-4346-D74C-8111-14440B61ADA2}" type="slidenum">
              <a:rPr lang="en-US" sz="1200"/>
              <a:pPr/>
              <a:t>20</a:t>
            </a:fld>
            <a:endParaRPr lang="en-US" sz="1200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0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0E2FDC-4DCA-A440-91C9-E90B6D1C7E9F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5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B79539-C4C7-7345-8769-FA670BB2EB43}" type="slidenum">
              <a:rPr lang="en-US" sz="1200"/>
              <a:pPr/>
              <a:t>6</a:t>
            </a:fld>
            <a:endParaRPr lang="en-US" sz="1200" dirty="0"/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4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A92F1B-D75A-B34F-90BB-498FCB31A821}" type="slidenum">
              <a:rPr lang="en-US" sz="1200"/>
              <a:pPr/>
              <a:t>7</a:t>
            </a:fld>
            <a:endParaRPr lang="en-US" sz="1200" dirty="0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2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E1CDD4-75E3-2D40-B643-A399EE556C09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92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1338EA-9548-934B-99FD-7B7E54D31502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604FCA-642D-C847-BCDE-ED776DC55145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3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4F6480-157B-024D-85DB-F4AE49555AEE}" type="slidenum">
              <a:rPr lang="en-US" sz="1200"/>
              <a:pPr/>
              <a:t>11</a:t>
            </a:fld>
            <a:endParaRPr lang="en-US" sz="1200" dirty="0"/>
          </a:p>
        </p:txBody>
      </p:sp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42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9A4DF49A-7C4B-0545-8AF1-6A9D5EAEA9D7}" type="slidenum">
              <a:rPr lang="en-US" sz="1200"/>
              <a:pPr algn="r"/>
              <a:t>12</a:t>
            </a:fld>
            <a:endParaRPr lang="en-US" sz="1200" dirty="0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814F-9B9C-4B35-A29E-8D7FAC57A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8D1F2-39BF-444E-A27A-6449F82F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81BE-A008-468D-8E81-C85A4C9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F169-1C5C-4A1F-B0FE-2BB46E56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4AA9-8D17-48DF-8A91-5ACD796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A16E-75A4-4F6E-BF23-514E3F5A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D858B-C931-4B24-AA09-4A5919724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D54F-A1A2-4778-89E4-C955BBFE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CED1F-B0D5-4DC0-8E34-7982C5B8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91467-87A5-4C9F-94F6-5E76F8B0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6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31853-B03A-4048-9118-3D7ACDA95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8017-FAA6-4854-A101-E610A6C30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64579-EC87-4FC2-8591-3919C75B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ED27-FD43-4733-A72A-0DA41E32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6FEC4-B252-4CC2-AF17-657127DA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8615-2458-4378-9D10-B7C1F6EE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D008F-C523-4E14-AC8C-126E83D6F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520C-CAD1-4C06-84C7-3BE07F87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FBB1E-380B-4440-9526-26773BE2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E7D1D-D842-4260-A9DB-7C43664C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1F7D-CA23-4D5B-91FD-3E6F2FCC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CAB32-7F40-496D-B347-A232788A0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BB406-B945-467E-B1E7-453587C9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2AA94-777A-4C38-A486-9129FE04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965B7-931F-47DF-96D9-7496A1F5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D9B8-F714-4CAE-B8B1-5BBD2B7CC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266-F692-40B7-B7D1-369631A90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D05BD-C212-488A-9CD1-3247FB275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8A99-28E1-4DC7-8C02-DFD74617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B635E-0503-4ABC-AE2C-26F9C635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2FE86-AF82-4513-B3CB-E43AEEC5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71B-FB3F-4F2D-8C5B-4E5B05FC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781FF-CC56-4B37-ACC2-ED78A2D7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323FB-BBDC-451B-887C-4D65B3A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D85FA6-EA5B-448C-8F17-D109CED70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95696-0F79-4E5F-8259-C1BB7B5FE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2B1326-34E0-492D-A8AA-856BD496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BA360-0E03-4F1A-B7E2-2EF5615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DB730-8B92-481F-B7AF-39CB8F1B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77786-4642-4EEA-A9D1-A192BFEA5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9452E-6E69-4095-A5F8-F2488C06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E60EF-53D3-46A2-8B5B-A929DEC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EEAC-0062-4CE4-A431-85A224F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B6839-7ED5-4EA1-BA70-9DC9531F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091EE-2A0B-4577-B466-21F4AD84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F8C1C-F733-4610-AB86-AA13DEE5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884E-6A78-46F9-967D-9C15B208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8E30-A102-4688-8679-2DFEFF02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E255E-8537-4FCA-BDF3-8A608351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9F03-A2C3-4879-9D4A-7AF43E65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30DC3-1529-4B2D-8921-98657A96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AE59B-0F25-4B56-B556-58628D9B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3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0AB2-1DAA-484C-835E-6574CCCB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2F2D4-5A44-4438-8A1F-58167E39C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339E5-0DF2-4689-8D23-48CF5C8E1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6000A4-7557-438C-AAFD-83A088271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9F8EC-0547-4434-A250-C6884318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7C330-BEB7-4851-B5D2-B3205FC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8427C-7279-4858-868A-8F804E3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8DE55-69DB-4CB5-B363-E6FB2B9EB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F7CB-CD9F-42CD-82DE-9926AB84E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2390B-DA89-45AE-AC56-2E061FEE60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8CDE-8DDC-490D-8039-542DA2EC9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8DB8F-ED29-4580-8D02-572A94AFA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5310-E640-42B3-ACFF-EAE46E07B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3EBF-4A07-40F1-AA9B-61B121012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in Robotics</a:t>
            </a:r>
            <a:br>
              <a:rPr lang="en-US" dirty="0"/>
            </a:br>
            <a:r>
              <a:rPr lang="en-US" dirty="0"/>
              <a:t>Lecture 05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4E7B6-95FD-421F-833A-9DD3E53212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PSCI 1102</a:t>
            </a:r>
          </a:p>
          <a:p>
            <a:r>
              <a:rPr lang="en-US" dirty="0"/>
              <a:t>09/16/2022</a:t>
            </a:r>
          </a:p>
        </p:txBody>
      </p:sp>
    </p:spTree>
    <p:extLst>
      <p:ext uri="{BB962C8B-B14F-4D97-AF65-F5344CB8AC3E}">
        <p14:creationId xmlns:p14="http://schemas.microsoft.com/office/powerpoint/2010/main" val="24321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6"/>
          <a:stretch/>
        </p:blipFill>
        <p:spPr>
          <a:xfrm>
            <a:off x="1604639" y="0"/>
            <a:ext cx="8217787" cy="68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03666"/>
      </p:ext>
    </p:extLst>
  </p:cSld>
  <p:clrMapOvr>
    <a:masterClrMapping/>
  </p:clrMapOvr>
  <p:transition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Question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higher the photon energy,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longer its wavelength.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shorter its wavelength.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 is independent of wavelength.</a:t>
            </a:r>
          </a:p>
        </p:txBody>
      </p:sp>
    </p:spTree>
    <p:extLst>
      <p:ext uri="{BB962C8B-B14F-4D97-AF65-F5344CB8AC3E}">
        <p14:creationId xmlns:p14="http://schemas.microsoft.com/office/powerpoint/2010/main" val="1897369866"/>
      </p:ext>
    </p:extLst>
  </p:cSld>
  <p:clrMapOvr>
    <a:masterClrMapping/>
  </p:clrMapOvr>
  <p:transition>
    <p:sndAc>
      <p:endSnd/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 Question</a:t>
            </a:r>
          </a:p>
        </p:txBody>
      </p:sp>
      <p:sp>
        <p:nvSpPr>
          <p:cNvPr id="295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higher the photon energy,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longer its wavelength.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>
                <a:solidFill>
                  <a:srgbClr val="FF0000"/>
                </a:solidFill>
              </a:rPr>
              <a:t>the shorter its wavelength.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energy is independent of wavelength.</a:t>
            </a:r>
          </a:p>
        </p:txBody>
      </p:sp>
    </p:spTree>
    <p:extLst>
      <p:ext uri="{BB962C8B-B14F-4D97-AF65-F5344CB8AC3E}">
        <p14:creationId xmlns:p14="http://schemas.microsoft.com/office/powerpoint/2010/main" val="398643456"/>
      </p:ext>
    </p:extLst>
  </p:cSld>
  <p:clrMapOvr>
    <a:masterClrMapping/>
  </p:clrMapOvr>
  <p:transition>
    <p:sndAc>
      <p:endSnd/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C18A8-DBE8-4A26-9660-F07A1F4B0925}"/>
              </a:ext>
            </a:extLst>
          </p:cNvPr>
          <p:cNvSpPr txBox="1"/>
          <p:nvPr/>
        </p:nvSpPr>
        <p:spPr>
          <a:xfrm>
            <a:off x="2050469" y="522346"/>
            <a:ext cx="8091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to create the light? (Chapter 5 in “P”)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57F35-3777-47ED-B4FD-ABCEA10B8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24" y="1312759"/>
            <a:ext cx="5364352" cy="536435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DECE8D-9804-48B2-8ACE-B63010F2A15D}"/>
              </a:ext>
            </a:extLst>
          </p:cNvPr>
          <p:cNvCxnSpPr>
            <a:cxnSpLocks/>
          </p:cNvCxnSpPr>
          <p:nvPr/>
        </p:nvCxnSpPr>
        <p:spPr>
          <a:xfrm>
            <a:off x="2340244" y="2247254"/>
            <a:ext cx="3177153" cy="5579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D3BCAB-33BD-469A-A16C-FC7927802511}"/>
              </a:ext>
            </a:extLst>
          </p:cNvPr>
          <p:cNvSpPr txBox="1"/>
          <p:nvPr/>
        </p:nvSpPr>
        <p:spPr>
          <a:xfrm>
            <a:off x="387458" y="1828800"/>
            <a:ext cx="242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Tungsten filament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8FA54-E906-40DA-8355-55AEF5BFFCD5}"/>
              </a:ext>
            </a:extLst>
          </p:cNvPr>
          <p:cNvSpPr txBox="1"/>
          <p:nvPr/>
        </p:nvSpPr>
        <p:spPr>
          <a:xfrm>
            <a:off x="8896027" y="6215446"/>
            <a:ext cx="314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Incandescent Light bulb</a:t>
            </a:r>
          </a:p>
        </p:txBody>
      </p:sp>
    </p:spTree>
    <p:extLst>
      <p:ext uri="{BB962C8B-B14F-4D97-AF65-F5344CB8AC3E}">
        <p14:creationId xmlns:p14="http://schemas.microsoft.com/office/powerpoint/2010/main" val="418198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CD755-7350-4150-A842-629415D900E3}"/>
              </a:ext>
            </a:extLst>
          </p:cNvPr>
          <p:cNvSpPr txBox="1"/>
          <p:nvPr/>
        </p:nvSpPr>
        <p:spPr>
          <a:xfrm>
            <a:off x="4120938" y="644189"/>
            <a:ext cx="3950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 Thermal Emission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56C94-F0B9-4ED0-96FB-4D7D9C99DE9A}"/>
              </a:ext>
            </a:extLst>
          </p:cNvPr>
          <p:cNvSpPr txBox="1"/>
          <p:nvPr/>
        </p:nvSpPr>
        <p:spPr>
          <a:xfrm>
            <a:off x="1689316" y="2014779"/>
            <a:ext cx="8601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PheT</a:t>
            </a:r>
            <a:r>
              <a:rPr lang="en-US" sz="2800" dirty="0"/>
              <a:t> simulation: https://phet.colorado.edu/sims/html/blackbody-spectrum/latest/blackbody-spectrum_en.html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Wein’s Law: Blackbody Radiation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EB900-BDD1-413D-ACEF-AD8220ED9B11}"/>
              </a:ext>
            </a:extLst>
          </p:cNvPr>
          <p:cNvSpPr txBox="1"/>
          <p:nvPr/>
        </p:nvSpPr>
        <p:spPr>
          <a:xfrm>
            <a:off x="4499536" y="6007234"/>
            <a:ext cx="319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T: Temperature in Kelvin</a:t>
            </a:r>
          </a:p>
        </p:txBody>
      </p:sp>
      <p:pic>
        <p:nvPicPr>
          <p:cNvPr id="1028" name="Picture 4" descr="https://latex.codecogs.com/gif.latex?%5Clambda_%7Bmax%7D%20%3D%20%5Cfrac%7B2.898%5Ctimes10%5E%7B-3%7Dm%5Ctextup%7BK%7D%7D%7BT%7D">
            <a:extLst>
              <a:ext uri="{FF2B5EF4-FFF2-40B4-BE49-F238E27FC236}">
                <a16:creationId xmlns:a16="http://schemas.microsoft.com/office/drawing/2014/main" id="{AB3BD80B-8A6A-43BF-870A-D84993F5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43" y="4594674"/>
            <a:ext cx="4295706" cy="9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1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4415" y="1190342"/>
            <a:ext cx="5511585" cy="9224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What is the structure of matter? </a:t>
            </a:r>
          </a:p>
        </p:txBody>
      </p:sp>
      <p:pic>
        <p:nvPicPr>
          <p:cNvPr id="2" name="Picture 1" descr="05_08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"/>
          <a:stretch/>
        </p:blipFill>
        <p:spPr>
          <a:xfrm>
            <a:off x="2496216" y="1880271"/>
            <a:ext cx="6694280" cy="4851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02D1A-88FF-4940-98CB-3355DE0A635C}"/>
              </a:ext>
            </a:extLst>
          </p:cNvPr>
          <p:cNvSpPr txBox="1"/>
          <p:nvPr/>
        </p:nvSpPr>
        <p:spPr>
          <a:xfrm>
            <a:off x="4173679" y="404090"/>
            <a:ext cx="384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2. Atomic Radiation</a:t>
            </a:r>
          </a:p>
        </p:txBody>
      </p:sp>
    </p:spTree>
    <p:extLst>
      <p:ext uri="{BB962C8B-B14F-4D97-AF65-F5344CB8AC3E}">
        <p14:creationId xmlns:p14="http://schemas.microsoft.com/office/powerpoint/2010/main" val="445100665"/>
      </p:ext>
    </p:extLst>
  </p:cSld>
  <p:clrMapOvr>
    <a:masterClrMapping/>
  </p:clrMapOvr>
  <p:transition>
    <p:sndAc>
      <p:endSnd/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1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82293"/>
            <a:ext cx="10515600" cy="1325563"/>
          </a:xfrm>
        </p:spPr>
        <p:txBody>
          <a:bodyPr/>
          <a:lstStyle/>
          <a:p>
            <a:r>
              <a:rPr lang="en-US" dirty="0"/>
              <a:t>How is energy stored in atoms?</a:t>
            </a: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889125" y="5251307"/>
            <a:ext cx="8229600" cy="997093"/>
          </a:xfrm>
        </p:spPr>
        <p:txBody>
          <a:bodyPr/>
          <a:lstStyle/>
          <a:p>
            <a:r>
              <a:rPr lang="en-US" dirty="0"/>
              <a:t>Electrons in atoms are restricted to particular energy levels.</a:t>
            </a:r>
          </a:p>
        </p:txBody>
      </p:sp>
      <p:sp>
        <p:nvSpPr>
          <p:cNvPr id="80898" name="Text Box 6"/>
          <p:cNvSpPr txBox="1">
            <a:spLocks noChangeArrowheads="1"/>
          </p:cNvSpPr>
          <p:nvPr/>
        </p:nvSpPr>
        <p:spPr bwMode="auto">
          <a:xfrm>
            <a:off x="7467601" y="4257675"/>
            <a:ext cx="2263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Ground state</a:t>
            </a:r>
          </a:p>
        </p:txBody>
      </p:sp>
      <p:sp>
        <p:nvSpPr>
          <p:cNvPr id="80899" name="Text Box 7"/>
          <p:cNvSpPr txBox="1">
            <a:spLocks noChangeArrowheads="1"/>
          </p:cNvSpPr>
          <p:nvPr/>
        </p:nvSpPr>
        <p:spPr bwMode="auto">
          <a:xfrm>
            <a:off x="7467600" y="2514600"/>
            <a:ext cx="2420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Arial" charset="0"/>
              </a:rPr>
              <a:t>Excited states</a:t>
            </a:r>
          </a:p>
        </p:txBody>
      </p:sp>
      <p:pic>
        <p:nvPicPr>
          <p:cNvPr id="12" name="Picture 11" descr="05_12_Figure_Unann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>
          <a:xfrm>
            <a:off x="2423811" y="1186364"/>
            <a:ext cx="5072083" cy="40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6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Spectrum</a:t>
            </a:r>
          </a:p>
        </p:txBody>
      </p:sp>
      <p:sp>
        <p:nvSpPr>
          <p:cNvPr id="962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889125" y="4557738"/>
            <a:ext cx="8229600" cy="1690662"/>
          </a:xfrm>
        </p:spPr>
        <p:txBody>
          <a:bodyPr/>
          <a:lstStyle/>
          <a:p>
            <a:r>
              <a:rPr lang="en-US" dirty="0"/>
              <a:t>The spectrum of a common (incandescent) light bulb spans all visible wavelengths, without interruption.</a:t>
            </a:r>
          </a:p>
        </p:txBody>
      </p:sp>
      <p:pic>
        <p:nvPicPr>
          <p:cNvPr id="2" name="Picture 1" descr="05_14_FigureA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8"/>
          <a:stretch/>
        </p:blipFill>
        <p:spPr>
          <a:xfrm>
            <a:off x="1795272" y="1741413"/>
            <a:ext cx="8601456" cy="212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Line Spectrum</a:t>
            </a:r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889125" y="4350568"/>
            <a:ext cx="8229600" cy="1897832"/>
          </a:xfrm>
        </p:spPr>
        <p:txBody>
          <a:bodyPr/>
          <a:lstStyle/>
          <a:p>
            <a:r>
              <a:rPr lang="en-US" dirty="0"/>
              <a:t>A thin or low-density cloud of gas emits light only at specific wavelengths that depend on its composition and temperature, producing a spectrum with bright emission lines.</a:t>
            </a:r>
          </a:p>
        </p:txBody>
      </p:sp>
      <p:pic>
        <p:nvPicPr>
          <p:cNvPr id="2" name="Picture 1" descr="05_14_FigureB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2"/>
          <a:stretch/>
        </p:blipFill>
        <p:spPr>
          <a:xfrm>
            <a:off x="1795272" y="1662299"/>
            <a:ext cx="8601456" cy="21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6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Fingerprints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Each type of atom has a unique set of energy levels.</a:t>
            </a:r>
          </a:p>
          <a:p>
            <a:r>
              <a:rPr lang="en-US" dirty="0"/>
              <a:t>Each transition corresponds to a unique photon energy, frequency, and wavelength.</a:t>
            </a:r>
          </a:p>
        </p:txBody>
      </p:sp>
      <p:pic>
        <p:nvPicPr>
          <p:cNvPr id="8" name="Picture 7" descr="05_15_FigureA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"/>
          <a:stretch/>
        </p:blipFill>
        <p:spPr>
          <a:xfrm>
            <a:off x="1923615" y="1576473"/>
            <a:ext cx="4032265" cy="332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3081ED-781C-4ADC-8451-DC825616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Display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4558E-FD44-4ABB-8537-27837DB8EE3C}"/>
              </a:ext>
            </a:extLst>
          </p:cNvPr>
          <p:cNvSpPr txBox="1"/>
          <p:nvPr/>
        </p:nvSpPr>
        <p:spPr>
          <a:xfrm>
            <a:off x="1768642" y="2322095"/>
            <a:ext cx="4324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Light Emitting Diode (LED)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7-segment Display</a:t>
            </a:r>
          </a:p>
        </p:txBody>
      </p:sp>
    </p:spTree>
    <p:extLst>
      <p:ext uri="{BB962C8B-B14F-4D97-AF65-F5344CB8AC3E}">
        <p14:creationId xmlns:p14="http://schemas.microsoft.com/office/powerpoint/2010/main" val="64375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Fingerprints</a:t>
            </a:r>
          </a:p>
        </p:txBody>
      </p:sp>
      <p:sp>
        <p:nvSpPr>
          <p:cNvPr id="10650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Downward transitions produce a unique pattern of emission lines.</a:t>
            </a:r>
          </a:p>
        </p:txBody>
      </p:sp>
      <p:pic>
        <p:nvPicPr>
          <p:cNvPr id="15" name="Picture 14" descr="05_15_Figure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"/>
          <a:stretch/>
        </p:blipFill>
        <p:spPr>
          <a:xfrm>
            <a:off x="1795272" y="2832078"/>
            <a:ext cx="8601456" cy="25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4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35033" y="340669"/>
            <a:ext cx="3023585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i="1" u="sng"/>
              <a:t>p-n Junctions and LEDs</a:t>
            </a:r>
            <a:endParaRPr lang="en-US" sz="2000" i="1" u="sng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67139" y="6019800"/>
            <a:ext cx="62386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High energy electrons (n-type) fall into low energy holes (p-type)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057401"/>
            <a:ext cx="42068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124200" y="1752600"/>
            <a:ext cx="782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p-type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191000" y="1752600"/>
            <a:ext cx="781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n-type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29200" y="4724401"/>
            <a:ext cx="903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Resistor</a:t>
            </a:r>
          </a:p>
          <a:p>
            <a:pPr algn="ctr" eaLnBrk="1" hangingPunct="1"/>
            <a:r>
              <a:rPr lang="en-US"/>
              <a:t>Not</a:t>
            </a:r>
          </a:p>
          <a:p>
            <a:pPr algn="ctr" eaLnBrk="1" hangingPunct="1"/>
            <a:r>
              <a:rPr lang="en-US"/>
              <a:t>Shown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5481638" y="3733800"/>
            <a:ext cx="385762" cy="99060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676400"/>
            <a:ext cx="4017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 rot="1291057">
            <a:off x="9097964" y="1982789"/>
            <a:ext cx="903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Resistor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001001" y="4572000"/>
            <a:ext cx="141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Power Source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696201" y="1981200"/>
            <a:ext cx="523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LED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324600" y="1219200"/>
            <a:ext cx="0" cy="449580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88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125421" y="302569"/>
            <a:ext cx="3023585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i="1" u="sng"/>
              <a:t>p-n Junctions and LEDs</a:t>
            </a:r>
            <a:endParaRPr lang="en-US" sz="2000" i="1" u="sng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29162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990601"/>
            <a:ext cx="2925763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6200000">
            <a:off x="228600" y="2819400"/>
            <a:ext cx="4648200" cy="114300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 rot="16200000">
            <a:off x="2060575" y="3425825"/>
            <a:ext cx="94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724401" y="2971800"/>
            <a:ext cx="1158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Small Gap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24801" y="3352800"/>
            <a:ext cx="1160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Large Gap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3201" y="2286001"/>
            <a:ext cx="91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Yellow </a:t>
            </a:r>
          </a:p>
          <a:p>
            <a:pPr algn="ctr" eaLnBrk="1" hangingPunct="1"/>
            <a:r>
              <a:rPr lang="en-US"/>
              <a:t>Light</a:t>
            </a:r>
          </a:p>
          <a:p>
            <a:pPr algn="ctr" eaLnBrk="1" hangingPunct="1"/>
            <a:r>
              <a:rPr lang="en-US"/>
              <a:t>Emitted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2801" y="2057401"/>
            <a:ext cx="912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Red </a:t>
            </a:r>
          </a:p>
          <a:p>
            <a:pPr algn="ctr" eaLnBrk="1" hangingPunct="1"/>
            <a:r>
              <a:rPr lang="en-US"/>
              <a:t>Light</a:t>
            </a:r>
          </a:p>
          <a:p>
            <a:pPr algn="ctr" eaLnBrk="1" hangingPunct="1"/>
            <a:r>
              <a:rPr lang="en-US"/>
              <a:t>Emitted</a:t>
            </a:r>
          </a:p>
        </p:txBody>
      </p:sp>
    </p:spTree>
    <p:extLst>
      <p:ext uri="{BB962C8B-B14F-4D97-AF65-F5344CB8AC3E}">
        <p14:creationId xmlns:p14="http://schemas.microsoft.com/office/powerpoint/2010/main" val="3365740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05" y="1308100"/>
            <a:ext cx="1828800" cy="97790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1905000" y="1871990"/>
            <a:ext cx="627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ANODE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3429000" y="1871990"/>
            <a:ext cx="769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CATHODE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105400" y="1289050"/>
            <a:ext cx="5334000" cy="541020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5B98D2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405313" y="381001"/>
            <a:ext cx="5030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 dirty="0" err="1">
                <a:cs typeface="Arial" charset="0"/>
              </a:rPr>
              <a:t>Homojunction</a:t>
            </a:r>
            <a:r>
              <a:rPr lang="en-US" sz="2400" i="1" u="sng" dirty="0">
                <a:cs typeface="Arial" charset="0"/>
              </a:rPr>
              <a:t> </a:t>
            </a:r>
            <a:r>
              <a:rPr lang="en-US" sz="2400" i="1" u="sng" dirty="0" err="1">
                <a:cs typeface="Arial" charset="0"/>
              </a:rPr>
              <a:t>p-n</a:t>
            </a:r>
            <a:r>
              <a:rPr lang="en-US" sz="2400" i="1" u="sng" dirty="0">
                <a:cs typeface="Arial" charset="0"/>
              </a:rPr>
              <a:t> Light Emitting Diode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18264" y="2500313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g</a:t>
            </a:r>
          </a:p>
        </p:txBody>
      </p:sp>
      <p:sp>
        <p:nvSpPr>
          <p:cNvPr id="16389" name="Text Box 58"/>
          <p:cNvSpPr txBox="1">
            <a:spLocks noChangeArrowheads="1"/>
          </p:cNvSpPr>
          <p:nvPr/>
        </p:nvSpPr>
        <p:spPr bwMode="auto">
          <a:xfrm>
            <a:off x="5356226" y="1447800"/>
            <a:ext cx="2380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5B98D2"/>
                </a:solidFill>
                <a:cs typeface="Arial" charset="0"/>
              </a:rPr>
              <a:t>Forward Bias condition</a:t>
            </a:r>
          </a:p>
        </p:txBody>
      </p:sp>
      <p:grpSp>
        <p:nvGrpSpPr>
          <p:cNvPr id="16390" name="Group 61"/>
          <p:cNvGrpSpPr>
            <a:grpSpLocks/>
          </p:cNvGrpSpPr>
          <p:nvPr/>
        </p:nvGrpSpPr>
        <p:grpSpPr bwMode="auto">
          <a:xfrm flipH="1">
            <a:off x="6592889" y="1955800"/>
            <a:ext cx="2435225" cy="649288"/>
            <a:chOff x="1584" y="546"/>
            <a:chExt cx="664" cy="558"/>
          </a:xfrm>
        </p:grpSpPr>
        <p:sp>
          <p:nvSpPr>
            <p:cNvPr id="16512" name="Freeform 62"/>
            <p:cNvSpPr>
              <a:spLocks/>
            </p:cNvSpPr>
            <p:nvPr/>
          </p:nvSpPr>
          <p:spPr bwMode="auto">
            <a:xfrm>
              <a:off x="1584" y="81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Freeform 63"/>
            <p:cNvSpPr>
              <a:spLocks/>
            </p:cNvSpPr>
            <p:nvPr/>
          </p:nvSpPr>
          <p:spPr bwMode="auto">
            <a:xfrm flipH="1" flipV="1">
              <a:off x="1912" y="54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1" name="Line 67"/>
          <p:cNvSpPr>
            <a:spLocks noChangeShapeType="1"/>
          </p:cNvSpPr>
          <p:nvPr/>
        </p:nvSpPr>
        <p:spPr bwMode="auto">
          <a:xfrm flipH="1">
            <a:off x="6019800" y="297815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68"/>
          <p:cNvSpPr>
            <a:spLocks noChangeShapeType="1"/>
          </p:cNvSpPr>
          <p:nvPr/>
        </p:nvSpPr>
        <p:spPr bwMode="auto">
          <a:xfrm>
            <a:off x="9028114" y="3824288"/>
            <a:ext cx="573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69"/>
          <p:cNvSpPr>
            <a:spLocks noChangeShapeType="1"/>
          </p:cNvSpPr>
          <p:nvPr/>
        </p:nvSpPr>
        <p:spPr bwMode="auto">
          <a:xfrm>
            <a:off x="6019800" y="3175000"/>
            <a:ext cx="573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70"/>
          <p:cNvSpPr>
            <a:spLocks noChangeShapeType="1"/>
          </p:cNvSpPr>
          <p:nvPr/>
        </p:nvSpPr>
        <p:spPr bwMode="auto">
          <a:xfrm>
            <a:off x="6019800" y="1955800"/>
            <a:ext cx="573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71"/>
          <p:cNvSpPr>
            <a:spLocks noChangeShapeType="1"/>
          </p:cNvSpPr>
          <p:nvPr/>
        </p:nvSpPr>
        <p:spPr bwMode="auto">
          <a:xfrm>
            <a:off x="9028114" y="2605088"/>
            <a:ext cx="573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76" name="Oval 72"/>
          <p:cNvSpPr>
            <a:spLocks noChangeArrowheads="1"/>
          </p:cNvSpPr>
          <p:nvPr/>
        </p:nvSpPr>
        <p:spPr bwMode="auto">
          <a:xfrm flipH="1">
            <a:off x="8001001" y="3776664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78" name="Oval 74"/>
          <p:cNvSpPr>
            <a:spLocks noChangeArrowheads="1"/>
          </p:cNvSpPr>
          <p:nvPr/>
        </p:nvSpPr>
        <p:spPr bwMode="auto">
          <a:xfrm flipH="1">
            <a:off x="8001001" y="2300289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Line 75"/>
          <p:cNvSpPr>
            <a:spLocks noChangeShapeType="1"/>
          </p:cNvSpPr>
          <p:nvPr/>
        </p:nvSpPr>
        <p:spPr bwMode="auto">
          <a:xfrm flipH="1" flipV="1">
            <a:off x="8213726" y="2397126"/>
            <a:ext cx="176213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76"/>
          <p:cNvSpPr>
            <a:spLocks noChangeShapeType="1"/>
          </p:cNvSpPr>
          <p:nvPr/>
        </p:nvSpPr>
        <p:spPr bwMode="auto">
          <a:xfrm flipH="1" flipV="1">
            <a:off x="6781800" y="200342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 Box 77"/>
          <p:cNvSpPr txBox="1">
            <a:spLocks noChangeArrowheads="1"/>
          </p:cNvSpPr>
          <p:nvPr/>
        </p:nvSpPr>
        <p:spPr bwMode="auto">
          <a:xfrm flipH="1">
            <a:off x="8875714" y="32766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n</a:t>
            </a:r>
          </a:p>
        </p:txBody>
      </p:sp>
      <p:sp>
        <p:nvSpPr>
          <p:cNvPr id="16401" name="Text Box 78"/>
          <p:cNvSpPr txBox="1">
            <a:spLocks noChangeArrowheads="1"/>
          </p:cNvSpPr>
          <p:nvPr/>
        </p:nvSpPr>
        <p:spPr bwMode="auto">
          <a:xfrm flipH="1">
            <a:off x="6056313" y="20653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p</a:t>
            </a:r>
          </a:p>
        </p:txBody>
      </p:sp>
      <p:sp>
        <p:nvSpPr>
          <p:cNvPr id="16402" name="Text Box 79"/>
          <p:cNvSpPr txBox="1">
            <a:spLocks noChangeArrowheads="1"/>
          </p:cNvSpPr>
          <p:nvPr/>
        </p:nvSpPr>
        <p:spPr bwMode="auto">
          <a:xfrm flipH="1">
            <a:off x="9585326" y="22240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C</a:t>
            </a:r>
          </a:p>
        </p:txBody>
      </p:sp>
      <p:sp>
        <p:nvSpPr>
          <p:cNvPr id="16403" name="Text Box 80"/>
          <p:cNvSpPr txBox="1">
            <a:spLocks noChangeArrowheads="1"/>
          </p:cNvSpPr>
          <p:nvPr/>
        </p:nvSpPr>
        <p:spPr bwMode="auto">
          <a:xfrm flipH="1">
            <a:off x="9569451" y="36718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V</a:t>
            </a:r>
          </a:p>
        </p:txBody>
      </p:sp>
      <p:sp>
        <p:nvSpPr>
          <p:cNvPr id="16404" name="Text Box 81"/>
          <p:cNvSpPr txBox="1">
            <a:spLocks noChangeArrowheads="1"/>
          </p:cNvSpPr>
          <p:nvPr/>
        </p:nvSpPr>
        <p:spPr bwMode="auto">
          <a:xfrm flipH="1">
            <a:off x="8264684" y="1919289"/>
            <a:ext cx="17792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INJECTED ELECTRONS</a:t>
            </a:r>
          </a:p>
        </p:txBody>
      </p:sp>
      <p:sp>
        <p:nvSpPr>
          <p:cNvPr id="16405" name="Text Box 82"/>
          <p:cNvSpPr txBox="1">
            <a:spLocks noChangeArrowheads="1"/>
          </p:cNvSpPr>
          <p:nvPr/>
        </p:nvSpPr>
        <p:spPr bwMode="auto">
          <a:xfrm>
            <a:off x="2489200" y="304800"/>
            <a:ext cx="1197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u="sng" dirty="0" err="1">
                <a:cs typeface="Arial" charset="0"/>
              </a:rPr>
              <a:t>p-n</a:t>
            </a:r>
            <a:r>
              <a:rPr lang="en-US" sz="2000" u="sng" dirty="0">
                <a:cs typeface="Arial" charset="0"/>
              </a:rPr>
              <a:t> Diode</a:t>
            </a:r>
          </a:p>
        </p:txBody>
      </p:sp>
      <p:grpSp>
        <p:nvGrpSpPr>
          <p:cNvPr id="16406" name="Group 83"/>
          <p:cNvGrpSpPr>
            <a:grpSpLocks/>
          </p:cNvGrpSpPr>
          <p:nvPr/>
        </p:nvGrpSpPr>
        <p:grpSpPr bwMode="auto">
          <a:xfrm flipH="1">
            <a:off x="2057400" y="777875"/>
            <a:ext cx="2133600" cy="609600"/>
            <a:chOff x="1632" y="432"/>
            <a:chExt cx="1344" cy="384"/>
          </a:xfrm>
        </p:grpSpPr>
        <p:sp>
          <p:nvSpPr>
            <p:cNvPr id="16505" name="Rectangle 84"/>
            <p:cNvSpPr>
              <a:spLocks noChangeArrowheads="1"/>
            </p:cNvSpPr>
            <p:nvPr/>
          </p:nvSpPr>
          <p:spPr bwMode="auto">
            <a:xfrm>
              <a:off x="1872" y="432"/>
              <a:ext cx="864" cy="384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5B98D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89" name="Rectangle 85"/>
            <p:cNvSpPr>
              <a:spLocks noChangeArrowheads="1"/>
            </p:cNvSpPr>
            <p:nvPr/>
          </p:nvSpPr>
          <p:spPr bwMode="auto">
            <a:xfrm>
              <a:off x="1824" y="480"/>
              <a:ext cx="48" cy="2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790" name="Rectangle 86"/>
            <p:cNvSpPr>
              <a:spLocks noChangeArrowheads="1"/>
            </p:cNvSpPr>
            <p:nvPr/>
          </p:nvSpPr>
          <p:spPr bwMode="auto">
            <a:xfrm>
              <a:off x="2736" y="480"/>
              <a:ext cx="48" cy="288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18039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08" name="Line 87"/>
            <p:cNvSpPr>
              <a:spLocks noChangeShapeType="1"/>
            </p:cNvSpPr>
            <p:nvPr/>
          </p:nvSpPr>
          <p:spPr bwMode="auto">
            <a:xfrm flipH="1">
              <a:off x="1632" y="6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88"/>
            <p:cNvSpPr>
              <a:spLocks noChangeShapeType="1"/>
            </p:cNvSpPr>
            <p:nvPr/>
          </p:nvSpPr>
          <p:spPr bwMode="auto">
            <a:xfrm flipH="1">
              <a:off x="2784" y="6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Text Box 89"/>
            <p:cNvSpPr txBox="1">
              <a:spLocks noChangeArrowheads="1"/>
            </p:cNvSpPr>
            <p:nvPr/>
          </p:nvSpPr>
          <p:spPr bwMode="auto">
            <a:xfrm>
              <a:off x="1920" y="4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Arial" charset="0"/>
                  <a:cs typeface="Arial" charset="0"/>
                </a:rPr>
                <a:t>n</a:t>
              </a:r>
            </a:p>
          </p:txBody>
        </p:sp>
        <p:sp>
          <p:nvSpPr>
            <p:cNvPr id="16511" name="Text Box 90"/>
            <p:cNvSpPr txBox="1">
              <a:spLocks noChangeArrowheads="1"/>
            </p:cNvSpPr>
            <p:nvPr/>
          </p:nvSpPr>
          <p:spPr bwMode="auto">
            <a:xfrm>
              <a:off x="2465" y="48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Arial" charset="0"/>
                  <a:cs typeface="Arial" charset="0"/>
                </a:rPr>
                <a:t>p</a:t>
              </a:r>
            </a:p>
          </p:txBody>
        </p:sp>
      </p:grpSp>
      <p:sp>
        <p:nvSpPr>
          <p:cNvPr id="16407" name="Rectangle 91"/>
          <p:cNvSpPr>
            <a:spLocks noChangeArrowheads="1"/>
          </p:cNvSpPr>
          <p:nvPr/>
        </p:nvSpPr>
        <p:spPr bwMode="auto">
          <a:xfrm>
            <a:off x="5105401" y="29474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 flipH="1" flipV="1">
            <a:off x="7972426" y="2462214"/>
            <a:ext cx="180975" cy="1271587"/>
            <a:chOff x="858" y="3024"/>
            <a:chExt cx="258" cy="1432"/>
          </a:xfrm>
        </p:grpSpPr>
        <p:sp>
          <p:nvSpPr>
            <p:cNvPr id="16484" name="Line 97"/>
            <p:cNvSpPr>
              <a:spLocks noChangeShapeType="1"/>
            </p:cNvSpPr>
            <p:nvPr/>
          </p:nvSpPr>
          <p:spPr bwMode="auto">
            <a:xfrm flipV="1">
              <a:off x="985" y="3024"/>
              <a:ext cx="0" cy="204"/>
            </a:xfrm>
            <a:prstGeom prst="line">
              <a:avLst/>
            </a:prstGeom>
            <a:noFill/>
            <a:ln w="12700">
              <a:solidFill>
                <a:srgbClr val="5B98D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85" name="Group 98"/>
            <p:cNvGrpSpPr>
              <a:grpSpLocks/>
            </p:cNvGrpSpPr>
            <p:nvPr/>
          </p:nvGrpSpPr>
          <p:grpSpPr bwMode="auto">
            <a:xfrm>
              <a:off x="864" y="3840"/>
              <a:ext cx="252" cy="616"/>
              <a:chOff x="768" y="2592"/>
              <a:chExt cx="576" cy="1152"/>
            </a:xfrm>
          </p:grpSpPr>
          <p:grpSp>
            <p:nvGrpSpPr>
              <p:cNvPr id="16496" name="Group 99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503" name="Freeform 100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4" name="Freeform 101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97" name="Group 102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501" name="Freeform 103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2" name="Freeform 104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98" name="Group 105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99" name="Freeform 10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0" name="Freeform 107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86" name="Group 108"/>
            <p:cNvGrpSpPr>
              <a:grpSpLocks/>
            </p:cNvGrpSpPr>
            <p:nvPr/>
          </p:nvGrpSpPr>
          <p:grpSpPr bwMode="auto">
            <a:xfrm>
              <a:off x="858" y="3225"/>
              <a:ext cx="252" cy="615"/>
              <a:chOff x="768" y="2592"/>
              <a:chExt cx="576" cy="1152"/>
            </a:xfrm>
          </p:grpSpPr>
          <p:grpSp>
            <p:nvGrpSpPr>
              <p:cNvPr id="16487" name="Group 109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494" name="Freeform 110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5" name="Freeform 111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88" name="Group 112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492" name="Freeform 113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3" name="Freeform 114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89" name="Group 115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90" name="Freeform 116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1" name="Freeform 117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12700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09" name="Line 118"/>
          <p:cNvSpPr>
            <a:spLocks noChangeShapeType="1"/>
          </p:cNvSpPr>
          <p:nvPr/>
        </p:nvSpPr>
        <p:spPr bwMode="auto">
          <a:xfrm>
            <a:off x="5486400" y="2979738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119"/>
          <p:cNvSpPr>
            <a:spLocks noChangeShapeType="1"/>
          </p:cNvSpPr>
          <p:nvPr/>
        </p:nvSpPr>
        <p:spPr bwMode="auto">
          <a:xfrm>
            <a:off x="9601200" y="2743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120"/>
          <p:cNvSpPr>
            <a:spLocks noChangeShapeType="1"/>
          </p:cNvSpPr>
          <p:nvPr/>
        </p:nvSpPr>
        <p:spPr bwMode="auto">
          <a:xfrm flipV="1">
            <a:off x="6019800" y="1957388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121"/>
          <p:cNvSpPr>
            <a:spLocks noChangeShapeType="1"/>
          </p:cNvSpPr>
          <p:nvPr/>
        </p:nvSpPr>
        <p:spPr bwMode="auto">
          <a:xfrm flipV="1">
            <a:off x="9601200" y="26003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Oval 138"/>
          <p:cNvSpPr>
            <a:spLocks noChangeArrowheads="1"/>
          </p:cNvSpPr>
          <p:nvPr/>
        </p:nvSpPr>
        <p:spPr bwMode="auto">
          <a:xfrm flipH="1">
            <a:off x="8382001" y="2416176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Oval 139"/>
          <p:cNvSpPr>
            <a:spLocks noChangeArrowheads="1"/>
          </p:cNvSpPr>
          <p:nvPr/>
        </p:nvSpPr>
        <p:spPr bwMode="auto">
          <a:xfrm flipH="1">
            <a:off x="8542339" y="2444751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140"/>
          <p:cNvSpPr>
            <a:spLocks noChangeArrowheads="1"/>
          </p:cNvSpPr>
          <p:nvPr/>
        </p:nvSpPr>
        <p:spPr bwMode="auto">
          <a:xfrm flipH="1">
            <a:off x="8739189" y="2452689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141"/>
          <p:cNvSpPr>
            <a:spLocks noChangeArrowheads="1"/>
          </p:cNvSpPr>
          <p:nvPr/>
        </p:nvSpPr>
        <p:spPr bwMode="auto">
          <a:xfrm flipH="1">
            <a:off x="9067801" y="2452689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142"/>
          <p:cNvSpPr>
            <a:spLocks noChangeArrowheads="1"/>
          </p:cNvSpPr>
          <p:nvPr/>
        </p:nvSpPr>
        <p:spPr bwMode="auto">
          <a:xfrm flipH="1">
            <a:off x="9220201" y="2452689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Oval 143"/>
          <p:cNvSpPr>
            <a:spLocks noChangeArrowheads="1"/>
          </p:cNvSpPr>
          <p:nvPr/>
        </p:nvSpPr>
        <p:spPr bwMode="auto">
          <a:xfrm flipH="1">
            <a:off x="7086601" y="3228976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Oval 144"/>
          <p:cNvSpPr>
            <a:spLocks noChangeArrowheads="1"/>
          </p:cNvSpPr>
          <p:nvPr/>
        </p:nvSpPr>
        <p:spPr bwMode="auto">
          <a:xfrm flipH="1">
            <a:off x="6629401" y="3214689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145"/>
          <p:cNvSpPr>
            <a:spLocks noChangeArrowheads="1"/>
          </p:cNvSpPr>
          <p:nvPr/>
        </p:nvSpPr>
        <p:spPr bwMode="auto">
          <a:xfrm flipH="1">
            <a:off x="6477001" y="3214689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146"/>
          <p:cNvSpPr>
            <a:spLocks noChangeArrowheads="1"/>
          </p:cNvSpPr>
          <p:nvPr/>
        </p:nvSpPr>
        <p:spPr bwMode="auto">
          <a:xfrm flipH="1">
            <a:off x="7254876" y="3286126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147"/>
          <p:cNvSpPr>
            <a:spLocks noChangeArrowheads="1"/>
          </p:cNvSpPr>
          <p:nvPr/>
        </p:nvSpPr>
        <p:spPr bwMode="auto">
          <a:xfrm flipH="1">
            <a:off x="7423151" y="3379789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Text Box 148"/>
          <p:cNvSpPr txBox="1">
            <a:spLocks noChangeArrowheads="1"/>
          </p:cNvSpPr>
          <p:nvPr/>
        </p:nvSpPr>
        <p:spPr bwMode="auto">
          <a:xfrm>
            <a:off x="5334001" y="2528888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“+”</a:t>
            </a:r>
          </a:p>
        </p:txBody>
      </p:sp>
      <p:sp>
        <p:nvSpPr>
          <p:cNvPr id="16424" name="Text Box 149"/>
          <p:cNvSpPr txBox="1">
            <a:spLocks noChangeArrowheads="1"/>
          </p:cNvSpPr>
          <p:nvPr/>
        </p:nvSpPr>
        <p:spPr bwMode="auto">
          <a:xfrm>
            <a:off x="9677401" y="2757488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“−”</a:t>
            </a:r>
          </a:p>
        </p:txBody>
      </p:sp>
      <p:sp>
        <p:nvSpPr>
          <p:cNvPr id="16425" name="Text Box 154"/>
          <p:cNvSpPr txBox="1">
            <a:spLocks noChangeArrowheads="1"/>
          </p:cNvSpPr>
          <p:nvPr/>
        </p:nvSpPr>
        <p:spPr bwMode="auto">
          <a:xfrm>
            <a:off x="5791201" y="838201"/>
            <a:ext cx="2359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ELECTRICITY IN </a:t>
            </a:r>
            <a:r>
              <a:rPr lang="en-US" sz="1400" b="1" dirty="0" err="1">
                <a:sym typeface="Wingdings"/>
              </a:rPr>
              <a:t></a:t>
            </a:r>
            <a:r>
              <a:rPr lang="en-US" sz="1400" b="1" dirty="0"/>
              <a:t> LIGHT OUT</a:t>
            </a:r>
          </a:p>
        </p:txBody>
      </p:sp>
      <p:grpSp>
        <p:nvGrpSpPr>
          <p:cNvPr id="16426" name="Group 156"/>
          <p:cNvGrpSpPr>
            <a:grpSpLocks/>
          </p:cNvGrpSpPr>
          <p:nvPr/>
        </p:nvGrpSpPr>
        <p:grpSpPr bwMode="auto">
          <a:xfrm flipH="1">
            <a:off x="6597651" y="3178175"/>
            <a:ext cx="2435225" cy="649288"/>
            <a:chOff x="1584" y="546"/>
            <a:chExt cx="664" cy="558"/>
          </a:xfrm>
        </p:grpSpPr>
        <p:sp>
          <p:nvSpPr>
            <p:cNvPr id="16482" name="Freeform 157"/>
            <p:cNvSpPr>
              <a:spLocks/>
            </p:cNvSpPr>
            <p:nvPr/>
          </p:nvSpPr>
          <p:spPr bwMode="auto">
            <a:xfrm>
              <a:off x="1584" y="81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Freeform 158"/>
            <p:cNvSpPr>
              <a:spLocks/>
            </p:cNvSpPr>
            <p:nvPr/>
          </p:nvSpPr>
          <p:spPr bwMode="auto">
            <a:xfrm flipH="1" flipV="1">
              <a:off x="1912" y="546"/>
              <a:ext cx="336" cy="288"/>
            </a:xfrm>
            <a:custGeom>
              <a:avLst/>
              <a:gdLst>
                <a:gd name="T0" fmla="*/ 0 w 336"/>
                <a:gd name="T1" fmla="*/ 288 h 288"/>
                <a:gd name="T2" fmla="*/ 192 w 336"/>
                <a:gd name="T3" fmla="*/ 240 h 288"/>
                <a:gd name="T4" fmla="*/ 336 w 336"/>
                <a:gd name="T5" fmla="*/ 0 h 288"/>
                <a:gd name="T6" fmla="*/ 0 60000 65536"/>
                <a:gd name="T7" fmla="*/ 0 60000 65536"/>
                <a:gd name="T8" fmla="*/ 0 60000 65536"/>
                <a:gd name="T9" fmla="*/ 0 w 336"/>
                <a:gd name="T10" fmla="*/ 0 h 288"/>
                <a:gd name="T11" fmla="*/ 336 w 33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88">
                  <a:moveTo>
                    <a:pt x="0" y="288"/>
                  </a:moveTo>
                  <a:cubicBezTo>
                    <a:pt x="68" y="288"/>
                    <a:pt x="136" y="288"/>
                    <a:pt x="192" y="240"/>
                  </a:cubicBezTo>
                  <a:cubicBezTo>
                    <a:pt x="248" y="192"/>
                    <a:pt x="292" y="96"/>
                    <a:pt x="336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7" name="Line 159"/>
          <p:cNvSpPr>
            <a:spLocks noChangeShapeType="1"/>
          </p:cNvSpPr>
          <p:nvPr/>
        </p:nvSpPr>
        <p:spPr bwMode="auto">
          <a:xfrm flipH="1">
            <a:off x="7924800" y="2744788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8" name="Line 160"/>
          <p:cNvSpPr>
            <a:spLocks noChangeShapeType="1"/>
          </p:cNvSpPr>
          <p:nvPr/>
        </p:nvSpPr>
        <p:spPr bwMode="auto">
          <a:xfrm>
            <a:off x="7551739" y="3475038"/>
            <a:ext cx="21272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9" name="Oval 161"/>
          <p:cNvSpPr>
            <a:spLocks noChangeArrowheads="1"/>
          </p:cNvSpPr>
          <p:nvPr/>
        </p:nvSpPr>
        <p:spPr bwMode="auto">
          <a:xfrm flipH="1">
            <a:off x="9701214" y="2597151"/>
            <a:ext cx="123825" cy="123825"/>
          </a:xfrm>
          <a:prstGeom prst="ellipse">
            <a:avLst/>
          </a:prstGeom>
          <a:solidFill>
            <a:srgbClr val="5B98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Freeform 162"/>
          <p:cNvSpPr>
            <a:spLocks/>
          </p:cNvSpPr>
          <p:nvPr/>
        </p:nvSpPr>
        <p:spPr bwMode="auto">
          <a:xfrm>
            <a:off x="9525000" y="2516188"/>
            <a:ext cx="228600" cy="88900"/>
          </a:xfrm>
          <a:custGeom>
            <a:avLst/>
            <a:gdLst>
              <a:gd name="T0" fmla="*/ 362902500 w 144"/>
              <a:gd name="T1" fmla="*/ 141128750 h 56"/>
              <a:gd name="T2" fmla="*/ 241935000 w 144"/>
              <a:gd name="T3" fmla="*/ 20161250 h 56"/>
              <a:gd name="T4" fmla="*/ 0 w 144"/>
              <a:gd name="T5" fmla="*/ 20161250 h 56"/>
              <a:gd name="T6" fmla="*/ 0 60000 65536"/>
              <a:gd name="T7" fmla="*/ 0 60000 65536"/>
              <a:gd name="T8" fmla="*/ 0 60000 65536"/>
              <a:gd name="T9" fmla="*/ 0 w 144"/>
              <a:gd name="T10" fmla="*/ 0 h 56"/>
              <a:gd name="T11" fmla="*/ 144 w 14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6">
                <a:moveTo>
                  <a:pt x="144" y="56"/>
                </a:moveTo>
                <a:cubicBezTo>
                  <a:pt x="132" y="36"/>
                  <a:pt x="120" y="16"/>
                  <a:pt x="96" y="8"/>
                </a:cubicBezTo>
                <a:cubicBezTo>
                  <a:pt x="72" y="0"/>
                  <a:pt x="36" y="4"/>
                  <a:pt x="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1" name="Freeform 163"/>
          <p:cNvSpPr>
            <a:spLocks/>
          </p:cNvSpPr>
          <p:nvPr/>
        </p:nvSpPr>
        <p:spPr bwMode="auto">
          <a:xfrm rot="10800000">
            <a:off x="5875338" y="3122613"/>
            <a:ext cx="228600" cy="152400"/>
          </a:xfrm>
          <a:custGeom>
            <a:avLst/>
            <a:gdLst>
              <a:gd name="T0" fmla="*/ 362902500 w 144"/>
              <a:gd name="T1" fmla="*/ 414745714 h 56"/>
              <a:gd name="T2" fmla="*/ 241935000 w 144"/>
              <a:gd name="T3" fmla="*/ 59248221 h 56"/>
              <a:gd name="T4" fmla="*/ 0 w 144"/>
              <a:gd name="T5" fmla="*/ 59248221 h 56"/>
              <a:gd name="T6" fmla="*/ 0 60000 65536"/>
              <a:gd name="T7" fmla="*/ 0 60000 65536"/>
              <a:gd name="T8" fmla="*/ 0 60000 65536"/>
              <a:gd name="T9" fmla="*/ 0 w 144"/>
              <a:gd name="T10" fmla="*/ 0 h 56"/>
              <a:gd name="T11" fmla="*/ 144 w 144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56">
                <a:moveTo>
                  <a:pt x="144" y="56"/>
                </a:moveTo>
                <a:cubicBezTo>
                  <a:pt x="132" y="36"/>
                  <a:pt x="120" y="16"/>
                  <a:pt x="96" y="8"/>
                </a:cubicBezTo>
                <a:cubicBezTo>
                  <a:pt x="72" y="0"/>
                  <a:pt x="36" y="4"/>
                  <a:pt x="0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2" name="Oval 164"/>
          <p:cNvSpPr>
            <a:spLocks noChangeArrowheads="1"/>
          </p:cNvSpPr>
          <p:nvPr/>
        </p:nvSpPr>
        <p:spPr bwMode="auto">
          <a:xfrm flipH="1">
            <a:off x="5807076" y="3009901"/>
            <a:ext cx="123825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65"/>
          <p:cNvGrpSpPr>
            <a:grpSpLocks/>
          </p:cNvGrpSpPr>
          <p:nvPr/>
        </p:nvGrpSpPr>
        <p:grpSpPr bwMode="auto">
          <a:xfrm rot="-5400000" flipH="1" flipV="1">
            <a:off x="8710613" y="2476501"/>
            <a:ext cx="180975" cy="1143000"/>
            <a:chOff x="858" y="3024"/>
            <a:chExt cx="258" cy="1432"/>
          </a:xfrm>
        </p:grpSpPr>
        <p:sp>
          <p:nvSpPr>
            <p:cNvPr id="16461" name="Line 166"/>
            <p:cNvSpPr>
              <a:spLocks noChangeShapeType="1"/>
            </p:cNvSpPr>
            <p:nvPr/>
          </p:nvSpPr>
          <p:spPr bwMode="auto">
            <a:xfrm flipV="1">
              <a:off x="985" y="3024"/>
              <a:ext cx="0" cy="204"/>
            </a:xfrm>
            <a:prstGeom prst="line">
              <a:avLst/>
            </a:prstGeom>
            <a:noFill/>
            <a:ln w="28575">
              <a:solidFill>
                <a:srgbClr val="5B98D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62" name="Group 167"/>
            <p:cNvGrpSpPr>
              <a:grpSpLocks/>
            </p:cNvGrpSpPr>
            <p:nvPr/>
          </p:nvGrpSpPr>
          <p:grpSpPr bwMode="auto">
            <a:xfrm>
              <a:off x="864" y="3840"/>
              <a:ext cx="252" cy="616"/>
              <a:chOff x="768" y="2592"/>
              <a:chExt cx="576" cy="1152"/>
            </a:xfrm>
          </p:grpSpPr>
          <p:grpSp>
            <p:nvGrpSpPr>
              <p:cNvPr id="16473" name="Group 168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480" name="Freeform 169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1" name="Freeform 170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4" name="Group 171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478" name="Freeform 172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173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75" name="Group 174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76" name="Freeform 175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176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463" name="Group 177"/>
            <p:cNvGrpSpPr>
              <a:grpSpLocks/>
            </p:cNvGrpSpPr>
            <p:nvPr/>
          </p:nvGrpSpPr>
          <p:grpSpPr bwMode="auto">
            <a:xfrm>
              <a:off x="858" y="3225"/>
              <a:ext cx="252" cy="615"/>
              <a:chOff x="768" y="2592"/>
              <a:chExt cx="576" cy="1152"/>
            </a:xfrm>
          </p:grpSpPr>
          <p:grpSp>
            <p:nvGrpSpPr>
              <p:cNvPr id="16464" name="Group 178"/>
              <p:cNvGrpSpPr>
                <a:grpSpLocks/>
              </p:cNvGrpSpPr>
              <p:nvPr/>
            </p:nvGrpSpPr>
            <p:grpSpPr bwMode="auto">
              <a:xfrm>
                <a:off x="768" y="3360"/>
                <a:ext cx="576" cy="384"/>
                <a:chOff x="768" y="3360"/>
                <a:chExt cx="576" cy="384"/>
              </a:xfrm>
            </p:grpSpPr>
            <p:sp>
              <p:nvSpPr>
                <p:cNvPr id="16471" name="Freeform 179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180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5" name="Group 181"/>
              <p:cNvGrpSpPr>
                <a:grpSpLocks/>
              </p:cNvGrpSpPr>
              <p:nvPr/>
            </p:nvGrpSpPr>
            <p:grpSpPr bwMode="auto">
              <a:xfrm>
                <a:off x="768" y="2976"/>
                <a:ext cx="576" cy="384"/>
                <a:chOff x="768" y="3360"/>
                <a:chExt cx="576" cy="384"/>
              </a:xfrm>
            </p:grpSpPr>
            <p:sp>
              <p:nvSpPr>
                <p:cNvPr id="16469" name="Freeform 182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183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66" name="Group 184"/>
              <p:cNvGrpSpPr>
                <a:grpSpLocks/>
              </p:cNvGrpSpPr>
              <p:nvPr/>
            </p:nvGrpSpPr>
            <p:grpSpPr bwMode="auto">
              <a:xfrm>
                <a:off x="768" y="2592"/>
                <a:ext cx="576" cy="384"/>
                <a:chOff x="768" y="3360"/>
                <a:chExt cx="576" cy="384"/>
              </a:xfrm>
            </p:grpSpPr>
            <p:sp>
              <p:nvSpPr>
                <p:cNvPr id="16467" name="Freeform 185"/>
                <p:cNvSpPr>
                  <a:spLocks/>
                </p:cNvSpPr>
                <p:nvPr/>
              </p:nvSpPr>
              <p:spPr bwMode="auto">
                <a:xfrm>
                  <a:off x="768" y="3360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186"/>
                <p:cNvSpPr>
                  <a:spLocks/>
                </p:cNvSpPr>
                <p:nvPr/>
              </p:nvSpPr>
              <p:spPr bwMode="auto">
                <a:xfrm flipH="1">
                  <a:off x="1056" y="3552"/>
                  <a:ext cx="288" cy="192"/>
                </a:xfrm>
                <a:custGeom>
                  <a:avLst/>
                  <a:gdLst>
                    <a:gd name="T0" fmla="*/ 288 w 288"/>
                    <a:gd name="T1" fmla="*/ 0 h 192"/>
                    <a:gd name="T2" fmla="*/ 0 w 288"/>
                    <a:gd name="T3" fmla="*/ 96 h 192"/>
                    <a:gd name="T4" fmla="*/ 288 w 288"/>
                    <a:gd name="T5" fmla="*/ 192 h 192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192"/>
                    <a:gd name="T11" fmla="*/ 288 w 288"/>
                    <a:gd name="T12" fmla="*/ 192 h 1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192">
                      <a:moveTo>
                        <a:pt x="288" y="0"/>
                      </a:moveTo>
                      <a:cubicBezTo>
                        <a:pt x="144" y="32"/>
                        <a:pt x="0" y="64"/>
                        <a:pt x="0" y="96"/>
                      </a:cubicBezTo>
                      <a:cubicBezTo>
                        <a:pt x="0" y="128"/>
                        <a:pt x="144" y="160"/>
                        <a:pt x="288" y="192"/>
                      </a:cubicBezTo>
                    </a:path>
                  </a:pathLst>
                </a:custGeom>
                <a:noFill/>
                <a:ln w="28575">
                  <a:solidFill>
                    <a:srgbClr val="5B98D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434" name="Text Box 187"/>
          <p:cNvSpPr txBox="1">
            <a:spLocks noChangeArrowheads="1"/>
          </p:cNvSpPr>
          <p:nvPr/>
        </p:nvSpPr>
        <p:spPr bwMode="auto">
          <a:xfrm flipH="1">
            <a:off x="5635947" y="3443289"/>
            <a:ext cx="1404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INJECTED HOLES</a:t>
            </a:r>
          </a:p>
        </p:txBody>
      </p:sp>
      <p:sp>
        <p:nvSpPr>
          <p:cNvPr id="16435" name="Text Box 188"/>
          <p:cNvSpPr txBox="1">
            <a:spLocks noChangeArrowheads="1"/>
          </p:cNvSpPr>
          <p:nvPr/>
        </p:nvSpPr>
        <p:spPr bwMode="auto">
          <a:xfrm>
            <a:off x="6418264" y="5006976"/>
            <a:ext cx="62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g</a:t>
            </a:r>
          </a:p>
        </p:txBody>
      </p:sp>
      <p:sp>
        <p:nvSpPr>
          <p:cNvPr id="16436" name="Text Box 189"/>
          <p:cNvSpPr txBox="1">
            <a:spLocks noChangeArrowheads="1"/>
          </p:cNvSpPr>
          <p:nvPr/>
        </p:nvSpPr>
        <p:spPr bwMode="auto">
          <a:xfrm>
            <a:off x="5334001" y="3962400"/>
            <a:ext cx="2004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5B98D2"/>
                </a:solidFill>
                <a:cs typeface="Arial" charset="0"/>
              </a:rPr>
              <a:t>Zero bias condition</a:t>
            </a:r>
          </a:p>
        </p:txBody>
      </p:sp>
      <p:grpSp>
        <p:nvGrpSpPr>
          <p:cNvPr id="16437" name="Group 190"/>
          <p:cNvGrpSpPr>
            <a:grpSpLocks/>
          </p:cNvGrpSpPr>
          <p:nvPr/>
        </p:nvGrpSpPr>
        <p:grpSpPr bwMode="auto">
          <a:xfrm>
            <a:off x="6019800" y="4462464"/>
            <a:ext cx="3581400" cy="2105025"/>
            <a:chOff x="432" y="1371"/>
            <a:chExt cx="2400" cy="1326"/>
          </a:xfrm>
        </p:grpSpPr>
        <p:grpSp>
          <p:nvGrpSpPr>
            <p:cNvPr id="16449" name="Group 191"/>
            <p:cNvGrpSpPr>
              <a:grpSpLocks/>
            </p:cNvGrpSpPr>
            <p:nvPr/>
          </p:nvGrpSpPr>
          <p:grpSpPr bwMode="auto">
            <a:xfrm flipH="1">
              <a:off x="816" y="1371"/>
              <a:ext cx="1632" cy="1326"/>
              <a:chOff x="1584" y="546"/>
              <a:chExt cx="664" cy="1326"/>
            </a:xfrm>
          </p:grpSpPr>
          <p:grpSp>
            <p:nvGrpSpPr>
              <p:cNvPr id="16455" name="Group 192"/>
              <p:cNvGrpSpPr>
                <a:grpSpLocks/>
              </p:cNvGrpSpPr>
              <p:nvPr/>
            </p:nvGrpSpPr>
            <p:grpSpPr bwMode="auto">
              <a:xfrm>
                <a:off x="1584" y="546"/>
                <a:ext cx="664" cy="558"/>
                <a:chOff x="1584" y="546"/>
                <a:chExt cx="664" cy="558"/>
              </a:xfrm>
            </p:grpSpPr>
            <p:sp>
              <p:nvSpPr>
                <p:cNvPr id="16459" name="Freeform 193"/>
                <p:cNvSpPr>
                  <a:spLocks/>
                </p:cNvSpPr>
                <p:nvPr/>
              </p:nvSpPr>
              <p:spPr bwMode="auto">
                <a:xfrm>
                  <a:off x="1584" y="81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Freeform 194"/>
                <p:cNvSpPr>
                  <a:spLocks/>
                </p:cNvSpPr>
                <p:nvPr/>
              </p:nvSpPr>
              <p:spPr bwMode="auto">
                <a:xfrm flipH="1" flipV="1">
                  <a:off x="1912" y="54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56" name="Group 195"/>
              <p:cNvGrpSpPr>
                <a:grpSpLocks/>
              </p:cNvGrpSpPr>
              <p:nvPr/>
            </p:nvGrpSpPr>
            <p:grpSpPr bwMode="auto">
              <a:xfrm>
                <a:off x="1584" y="1314"/>
                <a:ext cx="664" cy="558"/>
                <a:chOff x="1584" y="546"/>
                <a:chExt cx="664" cy="558"/>
              </a:xfrm>
            </p:grpSpPr>
            <p:sp>
              <p:nvSpPr>
                <p:cNvPr id="16457" name="Freeform 196"/>
                <p:cNvSpPr>
                  <a:spLocks/>
                </p:cNvSpPr>
                <p:nvPr/>
              </p:nvSpPr>
              <p:spPr bwMode="auto">
                <a:xfrm>
                  <a:off x="1584" y="81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8" name="Freeform 197"/>
                <p:cNvSpPr>
                  <a:spLocks/>
                </p:cNvSpPr>
                <p:nvPr/>
              </p:nvSpPr>
              <p:spPr bwMode="auto">
                <a:xfrm flipH="1" flipV="1">
                  <a:off x="1912" y="546"/>
                  <a:ext cx="336" cy="288"/>
                </a:xfrm>
                <a:custGeom>
                  <a:avLst/>
                  <a:gdLst>
                    <a:gd name="T0" fmla="*/ 0 w 336"/>
                    <a:gd name="T1" fmla="*/ 288 h 288"/>
                    <a:gd name="T2" fmla="*/ 192 w 336"/>
                    <a:gd name="T3" fmla="*/ 240 h 288"/>
                    <a:gd name="T4" fmla="*/ 336 w 33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288"/>
                    <a:gd name="T11" fmla="*/ 336 w 33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288">
                      <a:moveTo>
                        <a:pt x="0" y="288"/>
                      </a:moveTo>
                      <a:cubicBezTo>
                        <a:pt x="68" y="288"/>
                        <a:pt x="136" y="288"/>
                        <a:pt x="192" y="240"/>
                      </a:cubicBezTo>
                      <a:cubicBezTo>
                        <a:pt x="248" y="192"/>
                        <a:pt x="292" y="96"/>
                        <a:pt x="336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450" name="Line 198"/>
            <p:cNvSpPr>
              <a:spLocks noChangeShapeType="1"/>
            </p:cNvSpPr>
            <p:nvPr/>
          </p:nvSpPr>
          <p:spPr bwMode="auto">
            <a:xfrm flipH="1">
              <a:off x="432" y="2025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199"/>
            <p:cNvSpPr>
              <a:spLocks noChangeShapeType="1"/>
            </p:cNvSpPr>
            <p:nvPr/>
          </p:nvSpPr>
          <p:spPr bwMode="auto">
            <a:xfrm>
              <a:off x="2448" y="2697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200"/>
            <p:cNvSpPr>
              <a:spLocks noChangeShapeType="1"/>
            </p:cNvSpPr>
            <p:nvPr/>
          </p:nvSpPr>
          <p:spPr bwMode="auto">
            <a:xfrm>
              <a:off x="432" y="213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201"/>
            <p:cNvSpPr>
              <a:spLocks noChangeShapeType="1"/>
            </p:cNvSpPr>
            <p:nvPr/>
          </p:nvSpPr>
          <p:spPr bwMode="auto">
            <a:xfrm>
              <a:off x="432" y="1371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202"/>
            <p:cNvSpPr>
              <a:spLocks noChangeShapeType="1"/>
            </p:cNvSpPr>
            <p:nvPr/>
          </p:nvSpPr>
          <p:spPr bwMode="auto">
            <a:xfrm>
              <a:off x="2448" y="192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8" name="Line 207"/>
          <p:cNvSpPr>
            <a:spLocks noChangeShapeType="1"/>
          </p:cNvSpPr>
          <p:nvPr/>
        </p:nvSpPr>
        <p:spPr bwMode="auto">
          <a:xfrm flipH="1" flipV="1">
            <a:off x="6781800" y="45100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39" name="Text Box 208"/>
          <p:cNvSpPr txBox="1">
            <a:spLocks noChangeArrowheads="1"/>
          </p:cNvSpPr>
          <p:nvPr/>
        </p:nvSpPr>
        <p:spPr bwMode="auto">
          <a:xfrm flipH="1">
            <a:off x="8875714" y="60198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n</a:t>
            </a:r>
          </a:p>
        </p:txBody>
      </p:sp>
      <p:sp>
        <p:nvSpPr>
          <p:cNvPr id="16440" name="Text Box 209"/>
          <p:cNvSpPr txBox="1">
            <a:spLocks noChangeArrowheads="1"/>
          </p:cNvSpPr>
          <p:nvPr/>
        </p:nvSpPr>
        <p:spPr bwMode="auto">
          <a:xfrm flipH="1">
            <a:off x="6056313" y="4572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cs typeface="Arial" charset="0"/>
              </a:rPr>
              <a:t>p</a:t>
            </a:r>
          </a:p>
        </p:txBody>
      </p:sp>
      <p:sp>
        <p:nvSpPr>
          <p:cNvPr id="16441" name="Text Box 210"/>
          <p:cNvSpPr txBox="1">
            <a:spLocks noChangeArrowheads="1"/>
          </p:cNvSpPr>
          <p:nvPr/>
        </p:nvSpPr>
        <p:spPr bwMode="auto">
          <a:xfrm flipH="1">
            <a:off x="9585326" y="510063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C</a:t>
            </a:r>
          </a:p>
        </p:txBody>
      </p:sp>
      <p:sp>
        <p:nvSpPr>
          <p:cNvPr id="16442" name="Text Box 211"/>
          <p:cNvSpPr txBox="1">
            <a:spLocks noChangeArrowheads="1"/>
          </p:cNvSpPr>
          <p:nvPr/>
        </p:nvSpPr>
        <p:spPr bwMode="auto">
          <a:xfrm flipH="1">
            <a:off x="9569451" y="6415088"/>
            <a:ext cx="625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cs typeface="Arial" charset="0"/>
              </a:rPr>
              <a:t>E</a:t>
            </a:r>
            <a:r>
              <a:rPr lang="en-US" i="1" baseline="-25000">
                <a:cs typeface="Arial" charset="0"/>
              </a:rPr>
              <a:t>V</a:t>
            </a:r>
          </a:p>
        </p:txBody>
      </p:sp>
      <p:sp>
        <p:nvSpPr>
          <p:cNvPr id="16443" name="Text Box 212"/>
          <p:cNvSpPr txBox="1">
            <a:spLocks noChangeArrowheads="1"/>
          </p:cNvSpPr>
          <p:nvPr/>
        </p:nvSpPr>
        <p:spPr bwMode="auto">
          <a:xfrm flipH="1">
            <a:off x="8191795" y="4451350"/>
            <a:ext cx="1383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NO CHARGE</a:t>
            </a:r>
          </a:p>
          <a:p>
            <a:pPr algn="ctr"/>
            <a:r>
              <a:rPr lang="en-US" sz="1400" b="1">
                <a:solidFill>
                  <a:srgbClr val="5B98D2"/>
                </a:solidFill>
                <a:cs typeface="Arial" charset="0"/>
              </a:rPr>
              <a:t>INJECTED</a:t>
            </a:r>
            <a:br>
              <a:rPr lang="en-US" sz="1400" b="1">
                <a:solidFill>
                  <a:srgbClr val="5B98D2"/>
                </a:solidFill>
                <a:cs typeface="Arial" charset="0"/>
              </a:rPr>
            </a:br>
            <a:r>
              <a:rPr lang="en-US" sz="1400" b="1">
                <a:solidFill>
                  <a:srgbClr val="5B98D2"/>
                </a:solidFill>
                <a:cs typeface="Arial" charset="0"/>
              </a:rPr>
              <a:t>(NO LIGHT OUT)</a:t>
            </a:r>
          </a:p>
        </p:txBody>
      </p:sp>
      <p:sp>
        <p:nvSpPr>
          <p:cNvPr id="16444" name="Line 235"/>
          <p:cNvSpPr>
            <a:spLocks noChangeShapeType="1"/>
          </p:cNvSpPr>
          <p:nvPr/>
        </p:nvSpPr>
        <p:spPr bwMode="auto">
          <a:xfrm>
            <a:off x="5486400" y="548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Line 236"/>
          <p:cNvSpPr>
            <a:spLocks noChangeShapeType="1"/>
          </p:cNvSpPr>
          <p:nvPr/>
        </p:nvSpPr>
        <p:spPr bwMode="auto">
          <a:xfrm>
            <a:off x="9601200" y="5486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6" name="Line 237"/>
          <p:cNvSpPr>
            <a:spLocks noChangeShapeType="1"/>
          </p:cNvSpPr>
          <p:nvPr/>
        </p:nvSpPr>
        <p:spPr bwMode="auto">
          <a:xfrm flipV="1">
            <a:off x="6019800" y="446405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7" name="Line 238"/>
          <p:cNvSpPr>
            <a:spLocks noChangeShapeType="1"/>
          </p:cNvSpPr>
          <p:nvPr/>
        </p:nvSpPr>
        <p:spPr bwMode="auto">
          <a:xfrm flipV="1">
            <a:off x="9601200" y="5343525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943" name="Text Box 239"/>
          <p:cNvSpPr txBox="1">
            <a:spLocks noChangeArrowheads="1"/>
          </p:cNvSpPr>
          <p:nvPr/>
        </p:nvSpPr>
        <p:spPr bwMode="auto">
          <a:xfrm flipH="1">
            <a:off x="8826878" y="3087689"/>
            <a:ext cx="15502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5B98D2"/>
                </a:solidFill>
                <a:cs typeface="Arial" charset="0"/>
              </a:rPr>
              <a:t>PHOTON EMITTED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657159" y="5224790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B98D2"/>
                </a:solidFill>
              </a:rPr>
              <a:t>Diode Current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346123" y="6190668"/>
            <a:ext cx="9044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5B98D2"/>
                </a:solidFill>
              </a:rPr>
              <a:t>Saturation </a:t>
            </a:r>
            <a:br>
              <a:rPr lang="en-US" sz="1100" dirty="0">
                <a:solidFill>
                  <a:srgbClr val="5B98D2"/>
                </a:solidFill>
              </a:rPr>
            </a:br>
            <a:r>
              <a:rPr lang="en-US" sz="1100" dirty="0">
                <a:solidFill>
                  <a:srgbClr val="5B98D2"/>
                </a:solidFill>
              </a:rPr>
              <a:t>Current in </a:t>
            </a:r>
          </a:p>
          <a:p>
            <a:pPr algn="ctr"/>
            <a:r>
              <a:rPr lang="en-US" sz="1100" dirty="0">
                <a:solidFill>
                  <a:srgbClr val="5B98D2"/>
                </a:solidFill>
              </a:rPr>
              <a:t>Reverse Bias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330307" y="6343069"/>
            <a:ext cx="723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>
                <a:solidFill>
                  <a:srgbClr val="5B98D2"/>
                </a:solidFill>
              </a:rPr>
              <a:t>Boltzman</a:t>
            </a:r>
            <a:br>
              <a:rPr lang="en-US" sz="1100" dirty="0">
                <a:solidFill>
                  <a:srgbClr val="5B98D2"/>
                </a:solidFill>
              </a:rPr>
            </a:br>
            <a:r>
              <a:rPr lang="en-US" sz="1100" dirty="0">
                <a:solidFill>
                  <a:srgbClr val="5B98D2"/>
                </a:solidFill>
              </a:rPr>
              <a:t>Constant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789762" y="6114468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5B98D2"/>
                </a:solidFill>
              </a:rPr>
              <a:t>Temperature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4105179" y="5086157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98D2"/>
                </a:solidFill>
              </a:rPr>
              <a:t>Voltage Across Diode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0800000" flipV="1">
            <a:off x="3933537" y="5450465"/>
            <a:ext cx="228600" cy="152400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V="1">
            <a:off x="3776193" y="5926307"/>
            <a:ext cx="304800" cy="152400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rot="5400000" flipH="1" flipV="1">
            <a:off x="3379828" y="6073699"/>
            <a:ext cx="476817" cy="129759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5400000" flipH="1" flipV="1">
            <a:off x="2948641" y="6036162"/>
            <a:ext cx="233542" cy="101716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2351450" y="5465235"/>
            <a:ext cx="222423" cy="214378"/>
          </a:xfrm>
          <a:prstGeom prst="straightConnector1">
            <a:avLst/>
          </a:prstGeom>
          <a:ln w="15875" cap="flat" cmpd="sng" algn="ctr">
            <a:solidFill>
              <a:srgbClr val="5B98D2"/>
            </a:solidFill>
            <a:prstDash val="solid"/>
            <a:round/>
            <a:headEnd type="none" w="med" len="med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4" y="5609199"/>
            <a:ext cx="2006600" cy="46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1" y="2819401"/>
            <a:ext cx="702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Forward</a:t>
            </a:r>
          </a:p>
          <a:p>
            <a:r>
              <a:rPr lang="en-US" sz="1200" dirty="0"/>
              <a:t>Current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1" y="2133601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CURRENT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343401" y="3810001"/>
            <a:ext cx="749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VOLTAGE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342900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</a:t>
            </a:r>
            <a:r>
              <a:rPr lang="en-US" sz="1200" baseline="-25000" dirty="0"/>
              <a:t>B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362200"/>
            <a:ext cx="2807208" cy="2807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0801" y="3733801"/>
            <a:ext cx="747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Leakage </a:t>
            </a:r>
          </a:p>
          <a:p>
            <a:pPr algn="ctr"/>
            <a:r>
              <a:rPr lang="en-US" sz="1200" dirty="0"/>
              <a:t>Current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4343401"/>
            <a:ext cx="82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Avalanche</a:t>
            </a:r>
          </a:p>
          <a:p>
            <a:r>
              <a:rPr lang="en-US" sz="1200" dirty="0"/>
              <a:t>Current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9075" y="3048001"/>
            <a:ext cx="887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Breakdown</a:t>
            </a:r>
          </a:p>
          <a:p>
            <a:pPr algn="ctr"/>
            <a:r>
              <a:rPr lang="en-US" sz="1200" dirty="0"/>
              <a:t>Voltage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4800601"/>
            <a:ext cx="717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Reverse </a:t>
            </a:r>
          </a:p>
          <a:p>
            <a:pPr algn="ctr"/>
            <a:r>
              <a:rPr lang="en-US" sz="1200" dirty="0"/>
              <a:t>Voltage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2286000" y="5029201"/>
            <a:ext cx="533400" cy="2233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0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76" grpId="0" animBg="1"/>
      <p:bldP spid="200778" grpId="0" animBg="1"/>
      <p:bldP spid="2009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451"/>
            <a:ext cx="10515600" cy="2625719"/>
          </a:xfrm>
        </p:spPr>
        <p:txBody>
          <a:bodyPr/>
          <a:lstStyle/>
          <a:p>
            <a:r>
              <a:rPr lang="en-US" dirty="0"/>
              <a:t>Binary numbers are necessary, but very hard to read or understand.</a:t>
            </a:r>
          </a:p>
          <a:p>
            <a:r>
              <a:rPr lang="en-US" dirty="0"/>
              <a:t>What is available to display binary to decimal information?</a:t>
            </a:r>
          </a:p>
          <a:p>
            <a:r>
              <a:rPr lang="en-US" dirty="0"/>
              <a:t>A 7 segment display normally has 10 pins on a device.</a:t>
            </a:r>
          </a:p>
          <a:p>
            <a:r>
              <a:rPr lang="en-US" dirty="0"/>
              <a:t>This device is made up of seven LEDs connected in parallel that can be used for displaying numbers and some letters.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894" y="3862952"/>
            <a:ext cx="1978931" cy="2821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60" y="4185730"/>
            <a:ext cx="3462030" cy="26257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E03848-1C76-4FEB-A6E3-E46724886E99}"/>
              </a:ext>
            </a:extLst>
          </p:cNvPr>
          <p:cNvSpPr txBox="1"/>
          <p:nvPr/>
        </p:nvSpPr>
        <p:spPr>
          <a:xfrm>
            <a:off x="4233182" y="363338"/>
            <a:ext cx="372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7- segment Display</a:t>
            </a:r>
          </a:p>
        </p:txBody>
      </p:sp>
    </p:spTree>
    <p:extLst>
      <p:ext uri="{BB962C8B-B14F-4D97-AF65-F5344CB8AC3E}">
        <p14:creationId xmlns:p14="http://schemas.microsoft.com/office/powerpoint/2010/main" val="1672744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8"/>
          <p:cNvGrpSpPr>
            <a:grpSpLocks/>
          </p:cNvGrpSpPr>
          <p:nvPr/>
        </p:nvGrpSpPr>
        <p:grpSpPr bwMode="auto">
          <a:xfrm>
            <a:off x="2268528" y="1342390"/>
            <a:ext cx="2981158" cy="4459894"/>
            <a:chOff x="937" y="1076"/>
            <a:chExt cx="1217" cy="2178"/>
          </a:xfrm>
        </p:grpSpPr>
        <p:sp>
          <p:nvSpPr>
            <p:cNvPr id="5" name="Rectangle 15"/>
            <p:cNvSpPr>
              <a:spLocks noChangeArrowheads="1"/>
            </p:cNvSpPr>
            <p:nvPr/>
          </p:nvSpPr>
          <p:spPr bwMode="auto">
            <a:xfrm>
              <a:off x="1568" y="1076"/>
              <a:ext cx="22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a </a:t>
              </a:r>
              <a:endParaRPr lang="en-US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39" y="1404"/>
              <a:ext cx="189" cy="693"/>
            </a:xfrm>
            <a:custGeom>
              <a:avLst/>
              <a:gdLst>
                <a:gd name="T0" fmla="*/ 76 w 189"/>
                <a:gd name="T1" fmla="*/ 0 h 693"/>
                <a:gd name="T2" fmla="*/ 189 w 189"/>
                <a:gd name="T3" fmla="*/ 12 h 693"/>
                <a:gd name="T4" fmla="*/ 114 w 189"/>
                <a:gd name="T5" fmla="*/ 693 h 693"/>
                <a:gd name="T6" fmla="*/ 0 w 189"/>
                <a:gd name="T7" fmla="*/ 681 h 693"/>
                <a:gd name="T8" fmla="*/ 76 w 189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3">
                  <a:moveTo>
                    <a:pt x="76" y="0"/>
                  </a:moveTo>
                  <a:lnTo>
                    <a:pt x="189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39" y="1404"/>
              <a:ext cx="189" cy="693"/>
            </a:xfrm>
            <a:custGeom>
              <a:avLst/>
              <a:gdLst>
                <a:gd name="T0" fmla="*/ 76 w 189"/>
                <a:gd name="T1" fmla="*/ 0 h 693"/>
                <a:gd name="T2" fmla="*/ 189 w 189"/>
                <a:gd name="T3" fmla="*/ 12 h 693"/>
                <a:gd name="T4" fmla="*/ 114 w 189"/>
                <a:gd name="T5" fmla="*/ 693 h 693"/>
                <a:gd name="T6" fmla="*/ 0 w 189"/>
                <a:gd name="T7" fmla="*/ 681 h 693"/>
                <a:gd name="T8" fmla="*/ 76 w 189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3">
                  <a:moveTo>
                    <a:pt x="76" y="0"/>
                  </a:moveTo>
                  <a:lnTo>
                    <a:pt x="189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782" y="1391"/>
              <a:ext cx="177" cy="694"/>
            </a:xfrm>
            <a:custGeom>
              <a:avLst/>
              <a:gdLst>
                <a:gd name="T0" fmla="*/ 63 w 177"/>
                <a:gd name="T1" fmla="*/ 0 h 694"/>
                <a:gd name="T2" fmla="*/ 177 w 177"/>
                <a:gd name="T3" fmla="*/ 13 h 694"/>
                <a:gd name="T4" fmla="*/ 114 w 177"/>
                <a:gd name="T5" fmla="*/ 694 h 694"/>
                <a:gd name="T6" fmla="*/ 0 w 177"/>
                <a:gd name="T7" fmla="*/ 681 h 694"/>
                <a:gd name="T8" fmla="*/ 63 w 177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4">
                  <a:moveTo>
                    <a:pt x="63" y="0"/>
                  </a:moveTo>
                  <a:lnTo>
                    <a:pt x="177" y="13"/>
                  </a:lnTo>
                  <a:lnTo>
                    <a:pt x="114" y="694"/>
                  </a:lnTo>
                  <a:lnTo>
                    <a:pt x="0" y="681"/>
                  </a:lnTo>
                  <a:lnTo>
                    <a:pt x="6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782" y="1391"/>
              <a:ext cx="177" cy="694"/>
            </a:xfrm>
            <a:custGeom>
              <a:avLst/>
              <a:gdLst>
                <a:gd name="T0" fmla="*/ 63 w 177"/>
                <a:gd name="T1" fmla="*/ 0 h 694"/>
                <a:gd name="T2" fmla="*/ 177 w 177"/>
                <a:gd name="T3" fmla="*/ 13 h 694"/>
                <a:gd name="T4" fmla="*/ 114 w 177"/>
                <a:gd name="T5" fmla="*/ 694 h 694"/>
                <a:gd name="T6" fmla="*/ 0 w 177"/>
                <a:gd name="T7" fmla="*/ 681 h 694"/>
                <a:gd name="T8" fmla="*/ 63 w 177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4">
                  <a:moveTo>
                    <a:pt x="63" y="0"/>
                  </a:moveTo>
                  <a:lnTo>
                    <a:pt x="177" y="13"/>
                  </a:lnTo>
                  <a:lnTo>
                    <a:pt x="114" y="694"/>
                  </a:lnTo>
                  <a:lnTo>
                    <a:pt x="0" y="681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51" y="2198"/>
              <a:ext cx="189" cy="694"/>
            </a:xfrm>
            <a:custGeom>
              <a:avLst/>
              <a:gdLst>
                <a:gd name="T0" fmla="*/ 75 w 189"/>
                <a:gd name="T1" fmla="*/ 0 h 694"/>
                <a:gd name="T2" fmla="*/ 189 w 189"/>
                <a:gd name="T3" fmla="*/ 13 h 694"/>
                <a:gd name="T4" fmla="*/ 113 w 189"/>
                <a:gd name="T5" fmla="*/ 694 h 694"/>
                <a:gd name="T6" fmla="*/ 0 w 189"/>
                <a:gd name="T7" fmla="*/ 681 h 694"/>
                <a:gd name="T8" fmla="*/ 75 w 18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4">
                  <a:moveTo>
                    <a:pt x="75" y="0"/>
                  </a:moveTo>
                  <a:lnTo>
                    <a:pt x="189" y="13"/>
                  </a:lnTo>
                  <a:lnTo>
                    <a:pt x="113" y="694"/>
                  </a:lnTo>
                  <a:lnTo>
                    <a:pt x="0" y="681"/>
                  </a:lnTo>
                  <a:lnTo>
                    <a:pt x="75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51" y="2198"/>
              <a:ext cx="189" cy="694"/>
            </a:xfrm>
            <a:custGeom>
              <a:avLst/>
              <a:gdLst>
                <a:gd name="T0" fmla="*/ 75 w 189"/>
                <a:gd name="T1" fmla="*/ 0 h 694"/>
                <a:gd name="T2" fmla="*/ 189 w 189"/>
                <a:gd name="T3" fmla="*/ 13 h 694"/>
                <a:gd name="T4" fmla="*/ 113 w 189"/>
                <a:gd name="T5" fmla="*/ 694 h 694"/>
                <a:gd name="T6" fmla="*/ 0 w 189"/>
                <a:gd name="T7" fmla="*/ 681 h 694"/>
                <a:gd name="T8" fmla="*/ 75 w 18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4">
                  <a:moveTo>
                    <a:pt x="75" y="0"/>
                  </a:moveTo>
                  <a:lnTo>
                    <a:pt x="189" y="13"/>
                  </a:lnTo>
                  <a:lnTo>
                    <a:pt x="113" y="694"/>
                  </a:lnTo>
                  <a:lnTo>
                    <a:pt x="0" y="681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681" y="2224"/>
              <a:ext cx="190" cy="693"/>
            </a:xfrm>
            <a:custGeom>
              <a:avLst/>
              <a:gdLst>
                <a:gd name="T0" fmla="*/ 76 w 190"/>
                <a:gd name="T1" fmla="*/ 0 h 693"/>
                <a:gd name="T2" fmla="*/ 190 w 190"/>
                <a:gd name="T3" fmla="*/ 12 h 693"/>
                <a:gd name="T4" fmla="*/ 114 w 190"/>
                <a:gd name="T5" fmla="*/ 693 h 693"/>
                <a:gd name="T6" fmla="*/ 0 w 190"/>
                <a:gd name="T7" fmla="*/ 681 h 693"/>
                <a:gd name="T8" fmla="*/ 76 w 190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93">
                  <a:moveTo>
                    <a:pt x="76" y="0"/>
                  </a:moveTo>
                  <a:lnTo>
                    <a:pt x="190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81" y="2224"/>
              <a:ext cx="190" cy="693"/>
            </a:xfrm>
            <a:custGeom>
              <a:avLst/>
              <a:gdLst>
                <a:gd name="T0" fmla="*/ 76 w 190"/>
                <a:gd name="T1" fmla="*/ 0 h 693"/>
                <a:gd name="T2" fmla="*/ 190 w 190"/>
                <a:gd name="T3" fmla="*/ 12 h 693"/>
                <a:gd name="T4" fmla="*/ 114 w 190"/>
                <a:gd name="T5" fmla="*/ 693 h 693"/>
                <a:gd name="T6" fmla="*/ 0 w 190"/>
                <a:gd name="T7" fmla="*/ 681 h 693"/>
                <a:gd name="T8" fmla="*/ 76 w 190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93">
                  <a:moveTo>
                    <a:pt x="76" y="0"/>
                  </a:moveTo>
                  <a:lnTo>
                    <a:pt x="190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296" y="2091"/>
              <a:ext cx="455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195" y="2911"/>
              <a:ext cx="455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59" y="1296"/>
              <a:ext cx="455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22" y="1643"/>
              <a:ext cx="13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b </a:t>
              </a:r>
              <a:endParaRPr lang="en-US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34" y="2450"/>
              <a:ext cx="12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c </a:t>
              </a:r>
              <a:endParaRPr lang="en-US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379" y="3043"/>
              <a:ext cx="13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d </a:t>
              </a:r>
              <a:endParaRPr lang="en-US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937" y="2425"/>
              <a:ext cx="12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e </a:t>
              </a:r>
              <a:endParaRPr lang="en-US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26" y="1631"/>
              <a:ext cx="1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f </a:t>
              </a:r>
              <a:endParaRPr lang="en-US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505" y="1858"/>
              <a:ext cx="13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g </a:t>
              </a:r>
              <a:endParaRPr lang="en-US" altLang="en-US"/>
            </a:p>
          </p:txBody>
        </p:sp>
      </p:grp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6012787" y="3158952"/>
            <a:ext cx="2152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6514437" y="3158952"/>
            <a:ext cx="2152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6993862" y="3158952"/>
            <a:ext cx="2152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7495512" y="3158952"/>
            <a:ext cx="2152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6"/>
          <p:cNvSpPr>
            <a:spLocks noChangeShapeType="1"/>
          </p:cNvSpPr>
          <p:nvPr/>
        </p:nvSpPr>
        <p:spPr bwMode="auto">
          <a:xfrm>
            <a:off x="7974937" y="3158952"/>
            <a:ext cx="2152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4"/>
          <p:cNvSpPr>
            <a:spLocks noChangeShapeType="1"/>
          </p:cNvSpPr>
          <p:nvPr/>
        </p:nvSpPr>
        <p:spPr bwMode="auto">
          <a:xfrm>
            <a:off x="8476587" y="3158952"/>
            <a:ext cx="2152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8957599" y="3158952"/>
            <a:ext cx="2154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9"/>
          <p:cNvSpPr>
            <a:spLocks noChangeShapeType="1"/>
          </p:cNvSpPr>
          <p:nvPr/>
        </p:nvSpPr>
        <p:spPr bwMode="auto">
          <a:xfrm>
            <a:off x="7414549" y="2377902"/>
            <a:ext cx="2154" cy="198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99"/>
          <p:cNvSpPr txBox="1">
            <a:spLocks noChangeArrowheads="1"/>
          </p:cNvSpPr>
          <p:nvPr/>
        </p:nvSpPr>
        <p:spPr bwMode="auto">
          <a:xfrm>
            <a:off x="6376940" y="1552367"/>
            <a:ext cx="398903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Courier New" panose="02070309020205020404" pitchFamily="49" charset="0"/>
              </a:rPr>
              <a:t>   a b c d e f g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0  1 1 1 1 1 1 0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1  0 1 1 0 0 0 0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2  1 1 0 1 1 0 1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3  1 1 1 1 0 0 1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4  0 1 1 0 0 1 1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5  1 0 1 1 0 1 1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6  1 0 1 1 1 1 1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7  1 1 1 0 0 0 0 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21575" y="1724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7 segment Display</a:t>
            </a:r>
          </a:p>
        </p:txBody>
      </p:sp>
    </p:spTree>
    <p:extLst>
      <p:ext uri="{BB962C8B-B14F-4D97-AF65-F5344CB8AC3E}">
        <p14:creationId xmlns:p14="http://schemas.microsoft.com/office/powerpoint/2010/main" val="11804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41397" y="1448550"/>
            <a:ext cx="2951316" cy="4295545"/>
            <a:chOff x="937" y="1076"/>
            <a:chExt cx="1217" cy="217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568" y="1076"/>
              <a:ext cx="22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a </a:t>
              </a:r>
              <a:endParaRPr lang="en-US" alt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139" y="1404"/>
              <a:ext cx="189" cy="693"/>
            </a:xfrm>
            <a:custGeom>
              <a:avLst/>
              <a:gdLst>
                <a:gd name="T0" fmla="*/ 76 w 189"/>
                <a:gd name="T1" fmla="*/ 0 h 693"/>
                <a:gd name="T2" fmla="*/ 189 w 189"/>
                <a:gd name="T3" fmla="*/ 12 h 693"/>
                <a:gd name="T4" fmla="*/ 114 w 189"/>
                <a:gd name="T5" fmla="*/ 693 h 693"/>
                <a:gd name="T6" fmla="*/ 0 w 189"/>
                <a:gd name="T7" fmla="*/ 681 h 693"/>
                <a:gd name="T8" fmla="*/ 76 w 189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3">
                  <a:moveTo>
                    <a:pt x="76" y="0"/>
                  </a:moveTo>
                  <a:lnTo>
                    <a:pt x="189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39" y="1404"/>
              <a:ext cx="189" cy="693"/>
            </a:xfrm>
            <a:custGeom>
              <a:avLst/>
              <a:gdLst>
                <a:gd name="T0" fmla="*/ 76 w 189"/>
                <a:gd name="T1" fmla="*/ 0 h 693"/>
                <a:gd name="T2" fmla="*/ 189 w 189"/>
                <a:gd name="T3" fmla="*/ 12 h 693"/>
                <a:gd name="T4" fmla="*/ 114 w 189"/>
                <a:gd name="T5" fmla="*/ 693 h 693"/>
                <a:gd name="T6" fmla="*/ 0 w 189"/>
                <a:gd name="T7" fmla="*/ 681 h 693"/>
                <a:gd name="T8" fmla="*/ 76 w 189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3">
                  <a:moveTo>
                    <a:pt x="76" y="0"/>
                  </a:moveTo>
                  <a:lnTo>
                    <a:pt x="189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782" y="1391"/>
              <a:ext cx="177" cy="694"/>
            </a:xfrm>
            <a:custGeom>
              <a:avLst/>
              <a:gdLst>
                <a:gd name="T0" fmla="*/ 63 w 177"/>
                <a:gd name="T1" fmla="*/ 0 h 694"/>
                <a:gd name="T2" fmla="*/ 177 w 177"/>
                <a:gd name="T3" fmla="*/ 13 h 694"/>
                <a:gd name="T4" fmla="*/ 114 w 177"/>
                <a:gd name="T5" fmla="*/ 694 h 694"/>
                <a:gd name="T6" fmla="*/ 0 w 177"/>
                <a:gd name="T7" fmla="*/ 681 h 694"/>
                <a:gd name="T8" fmla="*/ 63 w 177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4">
                  <a:moveTo>
                    <a:pt x="63" y="0"/>
                  </a:moveTo>
                  <a:lnTo>
                    <a:pt x="177" y="13"/>
                  </a:lnTo>
                  <a:lnTo>
                    <a:pt x="114" y="694"/>
                  </a:lnTo>
                  <a:lnTo>
                    <a:pt x="0" y="681"/>
                  </a:lnTo>
                  <a:lnTo>
                    <a:pt x="6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782" y="1391"/>
              <a:ext cx="177" cy="694"/>
            </a:xfrm>
            <a:custGeom>
              <a:avLst/>
              <a:gdLst>
                <a:gd name="T0" fmla="*/ 63 w 177"/>
                <a:gd name="T1" fmla="*/ 0 h 694"/>
                <a:gd name="T2" fmla="*/ 177 w 177"/>
                <a:gd name="T3" fmla="*/ 13 h 694"/>
                <a:gd name="T4" fmla="*/ 114 w 177"/>
                <a:gd name="T5" fmla="*/ 694 h 694"/>
                <a:gd name="T6" fmla="*/ 0 w 177"/>
                <a:gd name="T7" fmla="*/ 681 h 694"/>
                <a:gd name="T8" fmla="*/ 63 w 177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694">
                  <a:moveTo>
                    <a:pt x="63" y="0"/>
                  </a:moveTo>
                  <a:lnTo>
                    <a:pt x="177" y="13"/>
                  </a:lnTo>
                  <a:lnTo>
                    <a:pt x="114" y="694"/>
                  </a:lnTo>
                  <a:lnTo>
                    <a:pt x="0" y="681"/>
                  </a:lnTo>
                  <a:lnTo>
                    <a:pt x="63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51" y="2198"/>
              <a:ext cx="189" cy="694"/>
            </a:xfrm>
            <a:custGeom>
              <a:avLst/>
              <a:gdLst>
                <a:gd name="T0" fmla="*/ 75 w 189"/>
                <a:gd name="T1" fmla="*/ 0 h 694"/>
                <a:gd name="T2" fmla="*/ 189 w 189"/>
                <a:gd name="T3" fmla="*/ 13 h 694"/>
                <a:gd name="T4" fmla="*/ 113 w 189"/>
                <a:gd name="T5" fmla="*/ 694 h 694"/>
                <a:gd name="T6" fmla="*/ 0 w 189"/>
                <a:gd name="T7" fmla="*/ 681 h 694"/>
                <a:gd name="T8" fmla="*/ 75 w 18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4">
                  <a:moveTo>
                    <a:pt x="75" y="0"/>
                  </a:moveTo>
                  <a:lnTo>
                    <a:pt x="189" y="13"/>
                  </a:lnTo>
                  <a:lnTo>
                    <a:pt x="113" y="694"/>
                  </a:lnTo>
                  <a:lnTo>
                    <a:pt x="0" y="681"/>
                  </a:lnTo>
                  <a:lnTo>
                    <a:pt x="75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051" y="2198"/>
              <a:ext cx="189" cy="694"/>
            </a:xfrm>
            <a:custGeom>
              <a:avLst/>
              <a:gdLst>
                <a:gd name="T0" fmla="*/ 75 w 189"/>
                <a:gd name="T1" fmla="*/ 0 h 694"/>
                <a:gd name="T2" fmla="*/ 189 w 189"/>
                <a:gd name="T3" fmla="*/ 13 h 694"/>
                <a:gd name="T4" fmla="*/ 113 w 189"/>
                <a:gd name="T5" fmla="*/ 694 h 694"/>
                <a:gd name="T6" fmla="*/ 0 w 189"/>
                <a:gd name="T7" fmla="*/ 681 h 694"/>
                <a:gd name="T8" fmla="*/ 75 w 189"/>
                <a:gd name="T9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694">
                  <a:moveTo>
                    <a:pt x="75" y="0"/>
                  </a:moveTo>
                  <a:lnTo>
                    <a:pt x="189" y="13"/>
                  </a:lnTo>
                  <a:lnTo>
                    <a:pt x="113" y="694"/>
                  </a:lnTo>
                  <a:lnTo>
                    <a:pt x="0" y="681"/>
                  </a:lnTo>
                  <a:lnTo>
                    <a:pt x="75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81" y="2224"/>
              <a:ext cx="190" cy="693"/>
            </a:xfrm>
            <a:custGeom>
              <a:avLst/>
              <a:gdLst>
                <a:gd name="T0" fmla="*/ 76 w 190"/>
                <a:gd name="T1" fmla="*/ 0 h 693"/>
                <a:gd name="T2" fmla="*/ 190 w 190"/>
                <a:gd name="T3" fmla="*/ 12 h 693"/>
                <a:gd name="T4" fmla="*/ 114 w 190"/>
                <a:gd name="T5" fmla="*/ 693 h 693"/>
                <a:gd name="T6" fmla="*/ 0 w 190"/>
                <a:gd name="T7" fmla="*/ 681 h 693"/>
                <a:gd name="T8" fmla="*/ 76 w 190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93">
                  <a:moveTo>
                    <a:pt x="76" y="0"/>
                  </a:moveTo>
                  <a:lnTo>
                    <a:pt x="190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81" y="2224"/>
              <a:ext cx="190" cy="693"/>
            </a:xfrm>
            <a:custGeom>
              <a:avLst/>
              <a:gdLst>
                <a:gd name="T0" fmla="*/ 76 w 190"/>
                <a:gd name="T1" fmla="*/ 0 h 693"/>
                <a:gd name="T2" fmla="*/ 190 w 190"/>
                <a:gd name="T3" fmla="*/ 12 h 693"/>
                <a:gd name="T4" fmla="*/ 114 w 190"/>
                <a:gd name="T5" fmla="*/ 693 h 693"/>
                <a:gd name="T6" fmla="*/ 0 w 190"/>
                <a:gd name="T7" fmla="*/ 681 h 693"/>
                <a:gd name="T8" fmla="*/ 76 w 190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693">
                  <a:moveTo>
                    <a:pt x="76" y="0"/>
                  </a:moveTo>
                  <a:lnTo>
                    <a:pt x="190" y="12"/>
                  </a:lnTo>
                  <a:lnTo>
                    <a:pt x="114" y="693"/>
                  </a:lnTo>
                  <a:lnTo>
                    <a:pt x="0" y="681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96" y="2091"/>
              <a:ext cx="455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195" y="2911"/>
              <a:ext cx="455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359" y="1296"/>
              <a:ext cx="455" cy="11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022" y="1643"/>
              <a:ext cx="13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b </a:t>
              </a:r>
              <a:endParaRPr lang="en-US" alt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34" y="2450"/>
              <a:ext cx="12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c </a:t>
              </a:r>
              <a:endParaRPr lang="en-US" alt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379" y="3043"/>
              <a:ext cx="13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d </a:t>
              </a:r>
              <a:endParaRPr lang="en-US" alt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937" y="2425"/>
              <a:ext cx="12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e </a:t>
              </a:r>
              <a:endParaRPr lang="en-US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026" y="1631"/>
              <a:ext cx="10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f </a:t>
              </a:r>
              <a:endParaRPr lang="en-US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505" y="1858"/>
              <a:ext cx="13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200">
                  <a:solidFill>
                    <a:srgbClr val="000000"/>
                  </a:solidFill>
                  <a:latin typeface="Helv"/>
                </a:rPr>
                <a:t>g </a:t>
              </a:r>
              <a:endParaRPr lang="en-US" altLang="en-US"/>
            </a:p>
          </p:txBody>
        </p:sp>
      </p:grp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4691063" y="35496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5192713" y="35496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5672138" y="35496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6173788" y="35496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6653213" y="35496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7154863" y="35496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7635875" y="354965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6092825" y="2768600"/>
            <a:ext cx="1588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94476" y="1433292"/>
            <a:ext cx="36824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Courier New" panose="02070309020205020404" pitchFamily="49" charset="0"/>
              </a:rPr>
              <a:t>   a b c d e f g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8  1 1 1 1 1 1 1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9  1 1 1 1 0 1 1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A  1 1 1 0 1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b  0 0 1 1 1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C  1 0 0 1 1 1 0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d  0 1 1 1 1 0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E  1 0 0 1 1 1 1</a:t>
            </a:r>
          </a:p>
          <a:p>
            <a:r>
              <a:rPr lang="en-US" altLang="en-US" sz="2800" dirty="0">
                <a:latin typeface="Courier New" panose="02070309020205020404" pitchFamily="49" charset="0"/>
              </a:rPr>
              <a:t>F  1 0 0 0 1 1 </a:t>
            </a:r>
            <a:r>
              <a:rPr lang="en-US" altLang="en-US" dirty="0">
                <a:latin typeface="Courier New" panose="02070309020205020404" pitchFamily="49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6898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05" y="17339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7 segment Display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61" y="1218739"/>
            <a:ext cx="6344288" cy="5460247"/>
          </a:xfrm>
        </p:spPr>
      </p:pic>
    </p:spTree>
    <p:extLst>
      <p:ext uri="{BB962C8B-B14F-4D97-AF65-F5344CB8AC3E}">
        <p14:creationId xmlns:p14="http://schemas.microsoft.com/office/powerpoint/2010/main" val="312927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100" y="678000"/>
            <a:ext cx="3559800" cy="55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Shift Register (74HC595)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31" y="1690688"/>
            <a:ext cx="5492899" cy="4855394"/>
          </a:xfrm>
        </p:spPr>
        <p:txBody>
          <a:bodyPr/>
          <a:lstStyle/>
          <a:p>
            <a:r>
              <a:rPr lang="en-US" dirty="0"/>
              <a:t>Integrated Circuit (IC): 74HC595</a:t>
            </a:r>
          </a:p>
          <a:p>
            <a:r>
              <a:rPr lang="en-US" dirty="0"/>
              <a:t>Using a shift register to reduce pin usage</a:t>
            </a:r>
          </a:p>
          <a:p>
            <a:r>
              <a:rPr lang="en-US" dirty="0"/>
              <a:t>Understanding of binary system: Beginning of digital engineering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129" y="1543204"/>
            <a:ext cx="6114083" cy="51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Properties of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Electromagnetic radiation: wave</a:t>
            </a:r>
          </a:p>
          <a:p>
            <a:r>
              <a:rPr lang="en-US" dirty="0"/>
              <a:t>Photon: particle</a:t>
            </a:r>
          </a:p>
          <a:p>
            <a:r>
              <a:rPr lang="en-US" dirty="0"/>
              <a:t>It moves with speed of 3.0 x 10</a:t>
            </a:r>
            <a:r>
              <a:rPr lang="en-US" baseline="30000" dirty="0"/>
              <a:t>8</a:t>
            </a:r>
            <a:r>
              <a:rPr lang="en-US" dirty="0"/>
              <a:t> m/sec.</a:t>
            </a:r>
          </a:p>
          <a:p>
            <a:r>
              <a:rPr lang="en-US" dirty="0"/>
              <a:t>Wave-Particle duality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58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43" y="193949"/>
            <a:ext cx="8138543" cy="6664051"/>
          </a:xfrm>
        </p:spPr>
      </p:pic>
    </p:spTree>
    <p:extLst>
      <p:ext uri="{BB962C8B-B14F-4D97-AF65-F5344CB8AC3E}">
        <p14:creationId xmlns:p14="http://schemas.microsoft.com/office/powerpoint/2010/main" val="2027679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1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Digital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019" y="1690688"/>
            <a:ext cx="4146755" cy="4351338"/>
          </a:xfrm>
        </p:spPr>
        <p:txBody>
          <a:bodyPr/>
          <a:lstStyle/>
          <a:p>
            <a:r>
              <a:rPr lang="en-US" dirty="0"/>
              <a:t>Binary number system</a:t>
            </a:r>
          </a:p>
          <a:p>
            <a:r>
              <a:rPr lang="en-US" dirty="0"/>
              <a:t>Boolean algebra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</a:t>
            </a:r>
          </a:p>
          <a:p>
            <a:r>
              <a:rPr lang="en-US" dirty="0"/>
              <a:t>Logic gates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AND-gate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OR-gate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Inverter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72" y="1825624"/>
            <a:ext cx="7292054" cy="36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9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1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Binary vs. Decimal (Ch 12 in “E”)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50342" cy="4351338"/>
          </a:xfrm>
        </p:spPr>
        <p:txBody>
          <a:bodyPr/>
          <a:lstStyle/>
          <a:p>
            <a:r>
              <a:rPr lang="en-US" dirty="0"/>
              <a:t>Digital = </a:t>
            </a:r>
            <a:r>
              <a:rPr lang="en-US" dirty="0" err="1"/>
              <a:t>discret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Binary: 0 and 1</a:t>
            </a:r>
          </a:p>
          <a:p>
            <a:r>
              <a:rPr lang="en-US" dirty="0"/>
              <a:t>Decimal: 0 – 9</a:t>
            </a:r>
          </a:p>
          <a:p>
            <a:r>
              <a:rPr lang="en-US" dirty="0"/>
              <a:t>Digital computers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030" y="1316471"/>
            <a:ext cx="4289253" cy="54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58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57" y="422978"/>
            <a:ext cx="5407208" cy="57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8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Boolean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NOT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042" y="4352264"/>
            <a:ext cx="6255160" cy="215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80" y="1411468"/>
            <a:ext cx="7054485" cy="23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7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6" y="158697"/>
            <a:ext cx="12200146" cy="57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18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Integrated Circuits (IC)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Diode</a:t>
            </a:r>
          </a:p>
          <a:p>
            <a:r>
              <a:rPr lang="en-US" dirty="0"/>
              <a:t>Transistor</a:t>
            </a:r>
          </a:p>
          <a:p>
            <a:r>
              <a:rPr lang="en-US" dirty="0"/>
              <a:t>IC</a:t>
            </a:r>
          </a:p>
          <a:p>
            <a:r>
              <a:rPr lang="en-US" dirty="0"/>
              <a:t>Computer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05" y="1241170"/>
            <a:ext cx="5451989" cy="54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8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55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Transistor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6348"/>
            <a:ext cx="4913671" cy="1772981"/>
          </a:xfrm>
        </p:spPr>
        <p:txBody>
          <a:bodyPr/>
          <a:lstStyle/>
          <a:p>
            <a:r>
              <a:rPr lang="en-US" dirty="0"/>
              <a:t>A transistor is a semiconductor device used to amplify or switch electronic signals and power.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77" y="1076631"/>
            <a:ext cx="7324244" cy="51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00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41" y="1133834"/>
            <a:ext cx="8886518" cy="5508602"/>
          </a:xfrm>
        </p:spPr>
      </p:pic>
    </p:spTree>
    <p:extLst>
      <p:ext uri="{BB962C8B-B14F-4D97-AF65-F5344CB8AC3E}">
        <p14:creationId xmlns:p14="http://schemas.microsoft.com/office/powerpoint/2010/main" val="2377751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Central Processing Unit (CPU)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11" y="1029211"/>
            <a:ext cx="5790076" cy="5697207"/>
          </a:xfrm>
        </p:spPr>
      </p:pic>
      <p:sp>
        <p:nvSpPr>
          <p:cNvPr id="5" name="TextBox 4"/>
          <p:cNvSpPr txBox="1"/>
          <p:nvPr/>
        </p:nvSpPr>
        <p:spPr>
          <a:xfrm>
            <a:off x="9394722" y="6120581"/>
            <a:ext cx="159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Intel 80286</a:t>
            </a:r>
          </a:p>
        </p:txBody>
      </p:sp>
    </p:spTree>
    <p:extLst>
      <p:ext uri="{BB962C8B-B14F-4D97-AF65-F5344CB8AC3E}">
        <p14:creationId xmlns:p14="http://schemas.microsoft.com/office/powerpoint/2010/main" val="187657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55933" y="1249363"/>
            <a:ext cx="3507734" cy="510698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wave</a:t>
            </a:r>
            <a:r>
              <a:rPr lang="en-US" dirty="0"/>
              <a:t> is a pattern of motion that can carry energy without carrying matter along with it.</a:t>
            </a:r>
          </a:p>
          <a:p>
            <a:endParaRPr lang="en-US" dirty="0"/>
          </a:p>
        </p:txBody>
      </p:sp>
      <p:pic>
        <p:nvPicPr>
          <p:cNvPr id="16" name="Picture 15" descr="05_04_Figure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/>
        </p:blipFill>
        <p:spPr>
          <a:xfrm>
            <a:off x="4960571" y="415697"/>
            <a:ext cx="6602164" cy="60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889124" y="3924355"/>
            <a:ext cx="8229600" cy="243199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Wavelength</a:t>
            </a:r>
            <a:r>
              <a:rPr lang="en-US" dirty="0"/>
              <a:t> is the distance between two wave peaks.</a:t>
            </a:r>
          </a:p>
          <a:p>
            <a:r>
              <a:rPr lang="en-US" b="1" dirty="0">
                <a:solidFill>
                  <a:srgbClr val="FF0000"/>
                </a:solidFill>
              </a:rPr>
              <a:t>Frequency</a:t>
            </a:r>
            <a:r>
              <a:rPr lang="en-US" dirty="0"/>
              <a:t> is the number of times per second that a wave vibrates up and down.</a:t>
            </a:r>
          </a:p>
          <a:p>
            <a:pPr marL="457200" lvl="1" indent="0">
              <a:buNone/>
            </a:pPr>
            <a:r>
              <a:rPr lang="en-US" dirty="0"/>
              <a:t>	Wave speed = wavelength × frequency</a:t>
            </a:r>
          </a:p>
        </p:txBody>
      </p:sp>
      <p:pic>
        <p:nvPicPr>
          <p:cNvPr id="12" name="Picture 11" descr="05_05_FigureB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>
          <a:xfrm>
            <a:off x="2552801" y="0"/>
            <a:ext cx="6532205" cy="37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8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48119" y="4067902"/>
            <a:ext cx="8229600" cy="2077979"/>
          </a:xfrm>
        </p:spPr>
        <p:txBody>
          <a:bodyPr/>
          <a:lstStyle/>
          <a:p>
            <a:r>
              <a:rPr lang="en-US" dirty="0"/>
              <a:t>A light wave is a vibration of electric and magnetic fields.</a:t>
            </a:r>
          </a:p>
          <a:p>
            <a:r>
              <a:rPr lang="en-US" dirty="0"/>
              <a:t>Light interacts with charged particles through these electric and magnetic fields.</a:t>
            </a:r>
          </a:p>
        </p:txBody>
      </p:sp>
      <p:pic>
        <p:nvPicPr>
          <p:cNvPr id="12" name="Picture 11" descr="05_05_FigureA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5"/>
          <a:stretch/>
        </p:blipFill>
        <p:spPr>
          <a:xfrm>
            <a:off x="2077065" y="112823"/>
            <a:ext cx="8100654" cy="36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316829" y="5602487"/>
            <a:ext cx="8229600" cy="6818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wavelength × frequency = speed of light = constant</a:t>
            </a:r>
          </a:p>
        </p:txBody>
      </p:sp>
      <p:pic>
        <p:nvPicPr>
          <p:cNvPr id="12" name="Picture 11" descr="05_06_Figure_Un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/>
        </p:blipFill>
        <p:spPr>
          <a:xfrm>
            <a:off x="2466595" y="117280"/>
            <a:ext cx="7489898" cy="5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75967" y="1438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Particles of Light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85886" y="1911914"/>
            <a:ext cx="9880088" cy="2748577"/>
          </a:xfrm>
        </p:spPr>
        <p:txBody>
          <a:bodyPr>
            <a:normAutofit/>
          </a:bodyPr>
          <a:lstStyle/>
          <a:p>
            <a:r>
              <a:rPr lang="en-US" sz="3200" dirty="0"/>
              <a:t>Particles of light are called </a:t>
            </a:r>
            <a:r>
              <a:rPr lang="en-US" sz="3200" b="1" dirty="0">
                <a:solidFill>
                  <a:srgbClr val="FF0000"/>
                </a:solidFill>
              </a:rPr>
              <a:t>photons</a:t>
            </a:r>
            <a:r>
              <a:rPr lang="en-US" sz="3200" b="1" dirty="0"/>
              <a:t>.</a:t>
            </a:r>
          </a:p>
          <a:p>
            <a:r>
              <a:rPr lang="en-US" sz="3200" dirty="0"/>
              <a:t>Each photon has a wavelength and a frequency.</a:t>
            </a:r>
          </a:p>
          <a:p>
            <a:r>
              <a:rPr lang="en-US" sz="3200" dirty="0"/>
              <a:t>The energy of a photon depends on its frequency.</a:t>
            </a:r>
          </a:p>
        </p:txBody>
      </p:sp>
    </p:spTree>
    <p:extLst>
      <p:ext uri="{BB962C8B-B14F-4D97-AF65-F5344CB8AC3E}">
        <p14:creationId xmlns:p14="http://schemas.microsoft.com/office/powerpoint/2010/main" val="198896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Wavelength, Frequency, and Energy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38200" y="139167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FF0000"/>
                </a:solidFill>
              </a:rPr>
              <a:t>λ</a:t>
            </a:r>
            <a:r>
              <a:rPr lang="en-US" sz="3200" dirty="0">
                <a:solidFill>
                  <a:srgbClr val="FF0000"/>
                </a:solidFill>
              </a:rPr>
              <a:t> × </a:t>
            </a:r>
            <a:r>
              <a:rPr lang="en-US" sz="3200" i="1" dirty="0">
                <a:solidFill>
                  <a:srgbClr val="FF0000"/>
                </a:solidFill>
              </a:rPr>
              <a:t>f</a:t>
            </a:r>
            <a:r>
              <a:rPr lang="en-US" sz="3200" dirty="0">
                <a:solidFill>
                  <a:srgbClr val="FF0000"/>
                </a:solidFill>
              </a:rPr>
              <a:t> = </a:t>
            </a:r>
            <a:r>
              <a:rPr lang="en-US" sz="3200" i="1" dirty="0">
                <a:solidFill>
                  <a:srgbClr val="FF0000"/>
                </a:solidFill>
              </a:rPr>
              <a:t>c</a:t>
            </a:r>
          </a:p>
          <a:p>
            <a:pPr marL="0" indent="0" algn="ctr">
              <a:buNone/>
            </a:pPr>
            <a:r>
              <a:rPr lang="en-US" sz="3200" i="1" dirty="0"/>
              <a:t>λ</a:t>
            </a:r>
            <a:r>
              <a:rPr lang="en-US" sz="3200" dirty="0"/>
              <a:t> = wavelength,  </a:t>
            </a:r>
            <a:r>
              <a:rPr lang="en-US" sz="3200" i="1" dirty="0"/>
              <a:t>f</a:t>
            </a:r>
            <a:r>
              <a:rPr lang="en-US" sz="3200" dirty="0"/>
              <a:t> = frequency</a:t>
            </a:r>
          </a:p>
          <a:p>
            <a:pPr marL="0" indent="0" algn="ctr">
              <a:buNone/>
            </a:pPr>
            <a:r>
              <a:rPr lang="en-US" sz="3200" i="1" dirty="0"/>
              <a:t>c</a:t>
            </a:r>
            <a:r>
              <a:rPr lang="en-US" sz="3200" dirty="0"/>
              <a:t> = 3.00 × 10</a:t>
            </a:r>
            <a:r>
              <a:rPr lang="en-US" sz="3200" baseline="30000" dirty="0"/>
              <a:t>8</a:t>
            </a:r>
            <a:r>
              <a:rPr lang="en-US" sz="3200" dirty="0"/>
              <a:t> m/s = speed of light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i="1" dirty="0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 = </a:t>
            </a:r>
            <a:r>
              <a:rPr lang="en-US" sz="3200" i="1" dirty="0">
                <a:solidFill>
                  <a:srgbClr val="FF0000"/>
                </a:solidFill>
              </a:rPr>
              <a:t>h</a:t>
            </a:r>
            <a:r>
              <a:rPr lang="en-US" sz="3200" dirty="0">
                <a:solidFill>
                  <a:srgbClr val="FF0000"/>
                </a:solidFill>
              </a:rPr>
              <a:t> × </a:t>
            </a:r>
            <a:r>
              <a:rPr lang="en-US" sz="3200" i="1" dirty="0">
                <a:solidFill>
                  <a:srgbClr val="FF0000"/>
                </a:solidFill>
              </a:rPr>
              <a:t>f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= photon energy!</a:t>
            </a:r>
          </a:p>
          <a:p>
            <a:pPr marL="0" indent="0" algn="ctr">
              <a:buNone/>
            </a:pPr>
            <a:r>
              <a:rPr lang="en-US" sz="3200" i="1" dirty="0"/>
              <a:t>h</a:t>
            </a:r>
            <a:r>
              <a:rPr lang="en-US" sz="3200" dirty="0"/>
              <a:t> = 6.626 × 10</a:t>
            </a:r>
            <a:r>
              <a:rPr lang="en-US" sz="3200" baseline="30000" dirty="0">
                <a:sym typeface="Symbol" charset="0"/>
              </a:rPr>
              <a:t>-</a:t>
            </a:r>
            <a:r>
              <a:rPr lang="en-US" sz="3200" baseline="30000" dirty="0"/>
              <a:t>34</a:t>
            </a:r>
            <a:r>
              <a:rPr lang="en-US" sz="3200" dirty="0"/>
              <a:t> joule × s = Planck</a:t>
            </a:r>
            <a:r>
              <a:rPr lang="fr-FR" sz="3200" dirty="0"/>
              <a:t>'</a:t>
            </a:r>
            <a:r>
              <a:rPr lang="en-US" sz="3200" dirty="0"/>
              <a:t>s constant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22DFE-80F2-49BC-B4DA-7CE0049CE9A8}"/>
              </a:ext>
            </a:extLst>
          </p:cNvPr>
          <p:cNvSpPr txBox="1"/>
          <p:nvPr/>
        </p:nvSpPr>
        <p:spPr>
          <a:xfrm>
            <a:off x="1950217" y="5512178"/>
            <a:ext cx="8291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Wavelength range of visible light: </a:t>
            </a:r>
            <a:r>
              <a:rPr lang="en-US" sz="2400"/>
              <a:t>between 400 </a:t>
            </a:r>
            <a:r>
              <a:rPr lang="en-US" sz="2400" dirty="0"/>
              <a:t>nm and 700 nm </a:t>
            </a:r>
          </a:p>
        </p:txBody>
      </p:sp>
    </p:spTree>
    <p:extLst>
      <p:ext uri="{BB962C8B-B14F-4D97-AF65-F5344CB8AC3E}">
        <p14:creationId xmlns:p14="http://schemas.microsoft.com/office/powerpoint/2010/main" val="2883456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23446</TotalTime>
  <Words>939</Words>
  <Application>Microsoft Office PowerPoint</Application>
  <PresentationFormat>Widescreen</PresentationFormat>
  <Paragraphs>220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ＭＳ Ｐゴシック</vt:lpstr>
      <vt:lpstr>游ゴシック</vt:lpstr>
      <vt:lpstr>Arial</vt:lpstr>
      <vt:lpstr>Calibri</vt:lpstr>
      <vt:lpstr>Calibri Light</vt:lpstr>
      <vt:lpstr>Courier New</vt:lpstr>
      <vt:lpstr>Helv</vt:lpstr>
      <vt:lpstr>Symbol</vt:lpstr>
      <vt:lpstr>Times New Roman</vt:lpstr>
      <vt:lpstr>Trebuchet MS</vt:lpstr>
      <vt:lpstr>Wingdings</vt:lpstr>
      <vt:lpstr>Office Theme</vt:lpstr>
      <vt:lpstr>Physics in Robotics Lecture 05</vt:lpstr>
      <vt:lpstr>Display Systems</vt:lpstr>
      <vt:lpstr>Properties of Light</vt:lpstr>
      <vt:lpstr>PowerPoint Presentation</vt:lpstr>
      <vt:lpstr>PowerPoint Presentation</vt:lpstr>
      <vt:lpstr>PowerPoint Presentation</vt:lpstr>
      <vt:lpstr>PowerPoint Presentation</vt:lpstr>
      <vt:lpstr>Particles of Light</vt:lpstr>
      <vt:lpstr>Wavelength, Frequency, and Energy</vt:lpstr>
      <vt:lpstr>PowerPoint Presentation</vt:lpstr>
      <vt:lpstr>Thought Question</vt:lpstr>
      <vt:lpstr>Thought Question</vt:lpstr>
      <vt:lpstr>PowerPoint Presentation</vt:lpstr>
      <vt:lpstr>PowerPoint Presentation</vt:lpstr>
      <vt:lpstr>What is the structure of matter? </vt:lpstr>
      <vt:lpstr>How is energy stored in atoms?</vt:lpstr>
      <vt:lpstr>Continuous Spectrum</vt:lpstr>
      <vt:lpstr>Emission Line Spectrum</vt:lpstr>
      <vt:lpstr>Chemical Fingerprints</vt:lpstr>
      <vt:lpstr>Chemical Fingerprints</vt:lpstr>
      <vt:lpstr>PowerPoint Presentation</vt:lpstr>
      <vt:lpstr>PowerPoint Presentation</vt:lpstr>
      <vt:lpstr>PowerPoint Presentation</vt:lpstr>
      <vt:lpstr>PowerPoint Presentation</vt:lpstr>
      <vt:lpstr>7 segment Display</vt:lpstr>
      <vt:lpstr>PowerPoint Presentation</vt:lpstr>
      <vt:lpstr>7 segment Display</vt:lpstr>
      <vt:lpstr>PowerPoint Presentation</vt:lpstr>
      <vt:lpstr>Shift Register (74HC595)</vt:lpstr>
      <vt:lpstr>PowerPoint Presentation</vt:lpstr>
      <vt:lpstr>Digital Computer</vt:lpstr>
      <vt:lpstr>Binary vs. Decimal (Ch 12 in “E”)</vt:lpstr>
      <vt:lpstr>PowerPoint Presentation</vt:lpstr>
      <vt:lpstr>Boolean algebra</vt:lpstr>
      <vt:lpstr>PowerPoint Presentation</vt:lpstr>
      <vt:lpstr>Integrated Circuits (IC)</vt:lpstr>
      <vt:lpstr>Transistor</vt:lpstr>
      <vt:lpstr>IC</vt:lpstr>
      <vt:lpstr>Central Processing Unit (CPU)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in Robotics Chapter 01</dc:title>
  <dc:creator>Tae Lee</dc:creator>
  <cp:lastModifiedBy>Tae Lee</cp:lastModifiedBy>
  <cp:revision>154</cp:revision>
  <dcterms:created xsi:type="dcterms:W3CDTF">2022-08-07T23:46:29Z</dcterms:created>
  <dcterms:modified xsi:type="dcterms:W3CDTF">2022-09-15T20:10:30Z</dcterms:modified>
</cp:coreProperties>
</file>