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3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45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slides/slide44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ink/ink1.xml" ContentType="application/inkml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48" r:id="rId2"/>
    <p:sldId id="541" r:id="rId3"/>
    <p:sldId id="333" r:id="rId4"/>
    <p:sldId id="517" r:id="rId5"/>
    <p:sldId id="335" r:id="rId6"/>
    <p:sldId id="336" r:id="rId7"/>
    <p:sldId id="505" r:id="rId8"/>
    <p:sldId id="337" r:id="rId9"/>
    <p:sldId id="338" r:id="rId10"/>
    <p:sldId id="339" r:id="rId11"/>
    <p:sldId id="340" r:id="rId12"/>
    <p:sldId id="489" r:id="rId13"/>
    <p:sldId id="349" r:id="rId14"/>
    <p:sldId id="351" r:id="rId15"/>
    <p:sldId id="341" r:id="rId16"/>
    <p:sldId id="342" r:id="rId17"/>
    <p:sldId id="344" r:id="rId18"/>
    <p:sldId id="347" r:id="rId19"/>
    <p:sldId id="370" r:id="rId20"/>
    <p:sldId id="354" r:id="rId21"/>
    <p:sldId id="492" r:id="rId22"/>
    <p:sldId id="493" r:id="rId23"/>
    <p:sldId id="494" r:id="rId24"/>
    <p:sldId id="356" r:id="rId25"/>
    <p:sldId id="359" r:id="rId26"/>
    <p:sldId id="353" r:id="rId27"/>
    <p:sldId id="398" r:id="rId28"/>
    <p:sldId id="540" r:id="rId29"/>
    <p:sldId id="542" r:id="rId30"/>
    <p:sldId id="543" r:id="rId31"/>
    <p:sldId id="544" r:id="rId32"/>
    <p:sldId id="376" r:id="rId33"/>
    <p:sldId id="547" r:id="rId34"/>
    <p:sldId id="548" r:id="rId35"/>
    <p:sldId id="546" r:id="rId36"/>
    <p:sldId id="545" r:id="rId37"/>
    <p:sldId id="549" r:id="rId38"/>
    <p:sldId id="550" r:id="rId39"/>
    <p:sldId id="551" r:id="rId40"/>
    <p:sldId id="427" r:id="rId41"/>
    <p:sldId id="361" r:id="rId42"/>
    <p:sldId id="381" r:id="rId43"/>
    <p:sldId id="403" r:id="rId44"/>
    <p:sldId id="552" r:id="rId45"/>
    <p:sldId id="406" r:id="rId46"/>
    <p:sldId id="407" r:id="rId47"/>
    <p:sldId id="408" r:id="rId48"/>
    <p:sldId id="553" r:id="rId49"/>
    <p:sldId id="402" r:id="rId50"/>
    <p:sldId id="462" r:id="rId51"/>
    <p:sldId id="463" r:id="rId52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7A00"/>
    <a:srgbClr val="293F6F"/>
    <a:srgbClr val="B87333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7" autoAdjust="0"/>
    <p:restoredTop sz="94459" autoAdjust="0"/>
  </p:normalViewPr>
  <p:slideViewPr>
    <p:cSldViewPr>
      <p:cViewPr varScale="1">
        <p:scale>
          <a:sx n="79" d="100"/>
          <a:sy n="79" d="100"/>
        </p:scale>
        <p:origin x="605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FE19DAF6-26BB-4A98-B742-63DAC2E0D76D}" type="datetimeFigureOut">
              <a:rPr lang="en-US"/>
              <a:pPr>
                <a:defRPr/>
              </a:pPr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6CBD6EF1-8975-4B7A-9A39-593165C3A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75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3-18T18:53:51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12965 12418 0,'0'-18'125,"17"18"-94,1 0-15,0 0 31,-18 18-32,0-1 32,-18-17-31,0 0-1,1 0 17,-1 0-32,18-17 47,0-1-16,18 18 0,-18 18-15,17-1 15,-17 1-15,-17-18 15,17 18-16,-18-18-15,0-18 32,18 0-17,0 1 1,0-1 0</inkml:trace>
  <inkml:trace contextRef="#ctx0" brushRef="#br0" timeOffset="1504.733">12965 12947 0,'0'-18'140,"17"18"-124,1 0 0,0 0-1,-18 18 48,0 0-32,-18-18-15,0 0-1,-17 0 1,17 0 0,1 0-1,-1 0-15,18-18 47,0 0-31,18 18-16,-1-17 15,1 17 1,0 0-16,-1 0 16,1 0-1,0 0 1,-18 17 15,0 1 0,0 0-15,-18-18-16,0 0 16,1 0-16,17-18 78,17 18-16,-34 0 16,-1 0-62,0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1BCA6A-D381-48F8-8CAD-6E7BA28979BE}" type="datetimeFigureOut">
              <a:rPr lang="en-US"/>
              <a:pPr>
                <a:defRPr/>
              </a:pPr>
              <a:t>8/2/2021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23EDB9-CF0A-4054-B365-3BFCB08A7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9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8DE0-EA10-4A20-89E9-1AE4A7BD8827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0462-4023-40C2-B72E-BBD8C404B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4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DA49-22DA-417D-8EC3-CCAB57275060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22B-ECC5-4CA8-A710-ACAEA55AB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5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EB46-48D3-4566-B77A-BE4327A9E869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F997-F526-4535-8345-2C2ECE9CE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CD086-FF18-422F-B73D-1618A89A987A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E2D2-5913-4880-891F-0098C9520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8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84D71-90E5-44DE-B5F3-103CAF9EF190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5038-09CF-4048-9143-B5C197EFB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7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D8A0-1396-41B3-906E-8EBAA78F1505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EE3D3-4925-4168-8515-C29F908E86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1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CC5EB-391A-4722-A10F-88B227267E8E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0069-78D2-4ED3-9147-C8A82A458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7915-237B-4B1B-93D1-222168607B53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F1F5-5F86-4251-832B-FB8CBFBD0E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514E-83BB-4BCC-83FA-0A20DB5891E7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8CB8C-1A6B-48F8-A6CE-972C790F3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7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34465-0E60-44B6-A70E-2ABAC181268F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7281-2AB8-472C-9ED3-97A065205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4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276FA-E8E2-4875-A6B2-C24C4AA9E1D3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0121-090E-4A68-A4E6-8125E28646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63F12B-8434-4A4A-955E-88C0341D324F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C5F148-ECAF-4E67-B20A-74B2D4CF3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5Kx9Kja1ao" TargetMode="External"/><Relationship Id="rId2" Type="http://schemas.openxmlformats.org/officeDocument/2006/relationships/hyperlink" Target="https://youtu.be/PzULPcejP4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customXml" Target="../ink/ink1.xml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44.png"/><Relationship Id="rId5" Type="http://schemas.openxmlformats.org/officeDocument/2006/relationships/image" Target="../media/image380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8.png"/><Relationship Id="rId11" Type="http://schemas.openxmlformats.org/officeDocument/2006/relationships/image" Target="../media/image34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5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Lecture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Arial" charset="0"/>
                  </a:rPr>
                  <a:t>Whenever there is a </a:t>
                </a:r>
                <a:r>
                  <a:rPr lang="en-US" b="1" dirty="0">
                    <a:cs typeface="Arial" charset="0"/>
                  </a:rPr>
                  <a:t>potential difference </a:t>
                </a:r>
                <a:r>
                  <a:rPr lang="en-US" dirty="0">
                    <a:cs typeface="Arial" charset="0"/>
                  </a:rPr>
                  <a:t>between two points in a conductor…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dirty="0">
                    <a:cs typeface="Arial" charset="0"/>
                  </a:rPr>
                  <a:t>… there is an </a:t>
                </a:r>
                <a:r>
                  <a:rPr lang="en-US" b="1" dirty="0">
                    <a:cs typeface="Arial" charset="0"/>
                  </a:rPr>
                  <a:t>electric field</a:t>
                </a:r>
                <a:r>
                  <a:rPr lang="en-US" dirty="0">
                    <a:cs typeface="Arial" charset="0"/>
                  </a:rPr>
                  <a:t> at those points</a:t>
                </a:r>
              </a:p>
              <a:p>
                <a:pPr marL="0" indent="0">
                  <a:spcBef>
                    <a:spcPts val="9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Arial" charset="0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Arial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  <a:cs typeface="Arial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Arial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>
                  <a:cs typeface="Arial" charset="0"/>
                </a:endParaRPr>
              </a:p>
              <a:p>
                <a:pPr marL="0" indent="0">
                  <a:buNone/>
                </a:pPr>
                <a:endParaRPr lang="en-US" dirty="0">
                  <a:cs typeface="Arial" charset="0"/>
                </a:endParaRPr>
              </a:p>
              <a:p>
                <a:r>
                  <a:rPr lang="en-US" dirty="0">
                    <a:cs typeface="Arial" charset="0"/>
                  </a:rPr>
                  <a:t>Whenever there is an electric field in a conductor, there are </a:t>
                </a:r>
                <a:r>
                  <a:rPr lang="en-US" b="1" dirty="0">
                    <a:cs typeface="Arial" charset="0"/>
                  </a:rPr>
                  <a:t>moving</a:t>
                </a:r>
                <a:r>
                  <a:rPr lang="en-US" dirty="0">
                    <a:cs typeface="Arial" charset="0"/>
                  </a:rPr>
                  <a:t> </a:t>
                </a:r>
                <a:r>
                  <a:rPr lang="en-US" b="1" dirty="0" smtClean="0">
                    <a:cs typeface="Arial" charset="0"/>
                  </a:rPr>
                  <a:t>charges</a:t>
                </a:r>
              </a:p>
              <a:p>
                <a:endParaRPr lang="en-US" b="1" dirty="0">
                  <a:cs typeface="Arial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cs typeface="Arial" charset="0"/>
                  </a:rPr>
                  <a:t>Youtube</a:t>
                </a:r>
                <a:r>
                  <a:rPr lang="en-US" b="1" dirty="0">
                    <a:cs typeface="Arial" charset="0"/>
                  </a:rPr>
                  <a:t>: </a:t>
                </a:r>
                <a:r>
                  <a:rPr lang="en-US" b="1" dirty="0" smtClean="0">
                    <a:cs typeface="Arial" charset="0"/>
                  </a:rPr>
                  <a:t>	Lecture </a:t>
                </a:r>
                <a:r>
                  <a:rPr lang="en-US" b="1" dirty="0">
                    <a:cs typeface="Arial" charset="0"/>
                  </a:rPr>
                  <a:t>16: </a:t>
                </a:r>
                <a:r>
                  <a:rPr lang="en-US" b="1" dirty="0">
                    <a:cs typeface="Arial" charset="0"/>
                    <a:hlinkClick r:id="rId2"/>
                  </a:rPr>
                  <a:t>https://</a:t>
                </a:r>
                <a:r>
                  <a:rPr lang="en-US" b="1" dirty="0" smtClean="0">
                    <a:cs typeface="Arial" charset="0"/>
                    <a:hlinkClick r:id="rId2"/>
                  </a:rPr>
                  <a:t>youtu.be/PzULPcejP4I</a:t>
                </a:r>
                <a:r>
                  <a:rPr lang="en-US" b="1" dirty="0" smtClean="0">
                    <a:cs typeface="Arial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cs typeface="Arial" charset="0"/>
                  </a:rPr>
                  <a:t>		Lecture 17: </a:t>
                </a:r>
                <a:r>
                  <a:rPr lang="en-US" b="1" dirty="0">
                    <a:cs typeface="Arial" charset="0"/>
                    <a:hlinkClick r:id="rId3"/>
                  </a:rPr>
                  <a:t>https://</a:t>
                </a:r>
                <a:r>
                  <a:rPr lang="en-US" b="1" dirty="0" smtClean="0">
                    <a:cs typeface="Arial" charset="0"/>
                    <a:hlinkClick r:id="rId3"/>
                  </a:rPr>
                  <a:t>youtu.be/f5Kx9Kja1ao</a:t>
                </a:r>
                <a:r>
                  <a:rPr lang="en-US" b="1" dirty="0" smtClean="0">
                    <a:cs typeface="Arial" charset="0"/>
                  </a:rPr>
                  <a:t>  </a:t>
                </a:r>
                <a:endParaRPr lang="en-US" dirty="0">
                  <a:cs typeface="Arial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355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3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Kirchhoff’s Junction Law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038475" y="1885951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Specific application of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Conservation of Current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267076" y="2457452"/>
            <a:ext cx="4600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Analysis of what happens when two or more wires join together: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942113" y="3777855"/>
            <a:ext cx="348615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Current going into junction equals current going out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07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83172"/>
              </p:ext>
            </p:extLst>
          </p:nvPr>
        </p:nvGraphicFramePr>
        <p:xfrm>
          <a:off x="5067301" y="3107611"/>
          <a:ext cx="2050256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3" name="Equation" r:id="rId3" imgW="914400" imgH="254000" progId="Equation.3">
                  <p:embed/>
                </p:oleObj>
              </mc:Choice>
              <mc:Fallback>
                <p:oleObj name="Equation" r:id="rId3" imgW="9144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1" y="3107611"/>
                        <a:ext cx="2050256" cy="569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667000" y="4914900"/>
            <a:ext cx="3371850" cy="857250"/>
            <a:chOff x="0" y="5410200"/>
            <a:chExt cx="4495800" cy="11430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5638800"/>
              <a:ext cx="2514600" cy="609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14600" y="5638800"/>
              <a:ext cx="182880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514600" y="5410200"/>
              <a:ext cx="198120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67051" y="4743451"/>
            <a:ext cx="754856" cy="583406"/>
            <a:chOff x="533400" y="5181600"/>
            <a:chExt cx="1005840" cy="777240"/>
          </a:xfrm>
        </p:grpSpPr>
        <p:cxnSp>
          <p:nvCxnSpPr>
            <p:cNvPr id="15" name="Straight Connector 14"/>
            <p:cNvCxnSpPr>
              <a:cxnSpLocks noChangeAspect="1"/>
            </p:cNvCxnSpPr>
            <p:nvPr/>
          </p:nvCxnSpPr>
          <p:spPr>
            <a:xfrm flipV="1">
              <a:off x="533400" y="5714565"/>
              <a:ext cx="1005840" cy="244275"/>
            </a:xfrm>
            <a:prstGeom prst="line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41" name="TextBox 17"/>
            <p:cNvSpPr txBox="1">
              <a:spLocks noChangeArrowheads="1"/>
            </p:cNvSpPr>
            <p:nvPr/>
          </p:nvSpPr>
          <p:spPr bwMode="auto">
            <a:xfrm>
              <a:off x="533400" y="5181600"/>
              <a:ext cx="762001" cy="49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067301" y="4400551"/>
            <a:ext cx="708422" cy="469106"/>
            <a:chOff x="3200400" y="4724400"/>
            <a:chExt cx="944880" cy="624840"/>
          </a:xfrm>
        </p:grpSpPr>
        <p:cxnSp>
          <p:nvCxnSpPr>
            <p:cNvPr id="17" name="Straight Connector 16"/>
            <p:cNvCxnSpPr>
              <a:cxnSpLocks noChangeAspect="1"/>
            </p:cNvCxnSpPr>
            <p:nvPr/>
          </p:nvCxnSpPr>
          <p:spPr>
            <a:xfrm flipV="1">
              <a:off x="3352851" y="5257258"/>
              <a:ext cx="792429" cy="91982"/>
            </a:xfrm>
            <a:prstGeom prst="line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9" name="TextBox 18"/>
            <p:cNvSpPr txBox="1">
              <a:spLocks noChangeArrowheads="1"/>
            </p:cNvSpPr>
            <p:nvPr/>
          </p:nvSpPr>
          <p:spPr bwMode="auto">
            <a:xfrm>
              <a:off x="3200400" y="4724400"/>
              <a:ext cx="762000" cy="49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4552951" y="5429248"/>
            <a:ext cx="834629" cy="540782"/>
            <a:chOff x="2514600" y="6096000"/>
            <a:chExt cx="1112520" cy="721043"/>
          </a:xfrm>
        </p:grpSpPr>
        <p:cxnSp>
          <p:nvCxnSpPr>
            <p:cNvPr id="16" name="Straight Connector 15"/>
            <p:cNvCxnSpPr>
              <a:cxnSpLocks noChangeAspect="1"/>
            </p:cNvCxnSpPr>
            <p:nvPr/>
          </p:nvCxnSpPr>
          <p:spPr>
            <a:xfrm>
              <a:off x="2895491" y="6096000"/>
              <a:ext cx="731629" cy="365125"/>
            </a:xfrm>
            <a:prstGeom prst="line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7" name="TextBox 19"/>
            <p:cNvSpPr txBox="1">
              <a:spLocks noChangeArrowheads="1"/>
            </p:cNvSpPr>
            <p:nvPr/>
          </p:nvSpPr>
          <p:spPr bwMode="auto">
            <a:xfrm>
              <a:off x="2514600" y="6324600"/>
              <a:ext cx="7620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5410200" y="5029201"/>
            <a:ext cx="26289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dirty="0">
                <a:latin typeface="+mj-lt"/>
              </a:rPr>
              <a:t>If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500" dirty="0">
                <a:latin typeface="+mj-lt"/>
              </a:rPr>
              <a:t> = 2 A and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500" dirty="0"/>
              <a:t> = 0.8 A,</a:t>
            </a:r>
            <a:endParaRPr lang="en-US" sz="15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5478661" y="5336360"/>
            <a:ext cx="26860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500" dirty="0">
                <a:latin typeface="+mj-lt"/>
              </a:rPr>
              <a:t> = 1.2 A</a:t>
            </a:r>
          </a:p>
        </p:txBody>
      </p:sp>
      <p:grpSp>
        <p:nvGrpSpPr>
          <p:cNvPr id="30733" name="Group 28"/>
          <p:cNvGrpSpPr>
            <a:grpSpLocks/>
          </p:cNvGrpSpPr>
          <p:nvPr/>
        </p:nvGrpSpPr>
        <p:grpSpPr bwMode="auto">
          <a:xfrm>
            <a:off x="7924800" y="2743202"/>
            <a:ext cx="1600200" cy="2563685"/>
            <a:chOff x="7010400" y="2514600"/>
            <a:chExt cx="2133600" cy="3417816"/>
          </a:xfrm>
        </p:grpSpPr>
        <p:pic>
          <p:nvPicPr>
            <p:cNvPr id="3073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824" y="2514600"/>
              <a:ext cx="2127176" cy="300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7010400" y="5486026"/>
              <a:ext cx="2133600" cy="4463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788" dirty="0"/>
                <a:t>http://en.wikipedia.org/wiki/File:Gustav_Robert_Kirchhoff.jpg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496300" y="5624514"/>
            <a:ext cx="685800" cy="273844"/>
          </a:xfrm>
        </p:spPr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Using Junction Law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09950" y="3143250"/>
            <a:ext cx="4514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010025" y="2600325"/>
            <a:ext cx="108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7439025" y="2657475"/>
            <a:ext cx="971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6096000" y="2628900"/>
            <a:ext cx="1028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6581775" y="3171825"/>
            <a:ext cx="74295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52800" y="2971801"/>
            <a:ext cx="857250" cy="11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TextBox 18"/>
          <p:cNvSpPr txBox="1">
            <a:spLocks noChangeArrowheads="1"/>
          </p:cNvSpPr>
          <p:nvPr/>
        </p:nvSpPr>
        <p:spPr bwMode="auto">
          <a:xfrm>
            <a:off x="3238500" y="2514601"/>
            <a:ext cx="102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5 A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267201" y="2514601"/>
            <a:ext cx="801291" cy="11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5" name="TextBox 20"/>
          <p:cNvSpPr txBox="1">
            <a:spLocks noChangeArrowheads="1"/>
          </p:cNvSpPr>
          <p:nvPr/>
        </p:nvSpPr>
        <p:spPr bwMode="auto">
          <a:xfrm>
            <a:off x="4610100" y="2286001"/>
            <a:ext cx="102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2 A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639051" y="2571751"/>
            <a:ext cx="801291" cy="119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7" name="TextBox 24"/>
          <p:cNvSpPr txBox="1">
            <a:spLocks noChangeArrowheads="1"/>
          </p:cNvSpPr>
          <p:nvPr/>
        </p:nvSpPr>
        <p:spPr bwMode="auto">
          <a:xfrm>
            <a:off x="6553200" y="2343151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?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8" name="TextBox 26"/>
          <p:cNvSpPr txBox="1">
            <a:spLocks noChangeArrowheads="1"/>
          </p:cNvSpPr>
          <p:nvPr/>
        </p:nvSpPr>
        <p:spPr bwMode="auto">
          <a:xfrm>
            <a:off x="5924550" y="3543301"/>
            <a:ext cx="102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3 A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9" name="TextBox 27"/>
          <p:cNvSpPr txBox="1">
            <a:spLocks noChangeArrowheads="1"/>
          </p:cNvSpPr>
          <p:nvPr/>
        </p:nvSpPr>
        <p:spPr bwMode="auto">
          <a:xfrm>
            <a:off x="8039100" y="2400301"/>
            <a:ext cx="102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1 A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6524625" y="3343275"/>
            <a:ext cx="742950" cy="685800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2495550" y="4114801"/>
            <a:ext cx="1485900" cy="17808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sz="1500" dirty="0">
                <a:latin typeface="+mj-lt"/>
              </a:rPr>
              <a:t>2 A up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sz="1500" dirty="0">
                <a:latin typeface="+mj-lt"/>
              </a:rPr>
              <a:t>2 A down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sz="1500" dirty="0">
                <a:latin typeface="+mj-lt"/>
              </a:rPr>
              <a:t>5 A down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sz="1500" dirty="0"/>
              <a:t>9 A up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sz="1500" dirty="0"/>
              <a:t>9 A down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495550" y="5245393"/>
            <a:ext cx="131445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5353051" y="4327139"/>
            <a:ext cx="3114675" cy="12890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I flowing in = I flowing out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  <a:p>
            <a:pPr marL="257175" indent="-257175" eaLnBrk="1" hangingPunct="1">
              <a:lnSpc>
                <a:spcPct val="110000"/>
              </a:lnSpc>
              <a:buFont typeface="Symbol" pitchFamily="18" charset="2"/>
              <a:buChar char="Þ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257175" indent="-257175" eaLnBrk="1" hangingPunct="1">
              <a:lnSpc>
                <a:spcPct val="110000"/>
              </a:lnSpc>
              <a:buFont typeface="Symbol" pitchFamily="18" charset="2"/>
              <a:buChar char="Þ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(5 + 2 + 3) – 1    A</a:t>
            </a:r>
          </a:p>
          <a:p>
            <a:pPr marL="257175" indent="-257175" eaLnBrk="1" hangingPunct="1">
              <a:lnSpc>
                <a:spcPct val="110000"/>
              </a:lnSpc>
              <a:buFont typeface="Symbol" pitchFamily="18" charset="2"/>
              <a:buChar char="Þ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9 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91200" y="2686051"/>
            <a:ext cx="819150" cy="439387"/>
            <a:chOff x="4165600" y="2438400"/>
            <a:chExt cx="1092200" cy="585849"/>
          </a:xfrm>
        </p:grpSpPr>
        <p:sp>
          <p:nvSpPr>
            <p:cNvPr id="22" name="TextBox 24"/>
            <p:cNvSpPr txBox="1">
              <a:spLocks noChangeArrowheads="1"/>
            </p:cNvSpPr>
            <p:nvPr/>
          </p:nvSpPr>
          <p:spPr bwMode="auto">
            <a:xfrm>
              <a:off x="4165600" y="2438400"/>
              <a:ext cx="10922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Junction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5017325" y="2876315"/>
              <a:ext cx="228600" cy="1479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895600" y="528665"/>
            <a:ext cx="6172200" cy="85725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Using the Junction Law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26392" y="5600067"/>
            <a:ext cx="121301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867150" y="3316504"/>
            <a:ext cx="3086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67150" y="2287804"/>
            <a:ext cx="3086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 rot="16200000">
            <a:off x="4895851" y="2287805"/>
            <a:ext cx="1028700" cy="1028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24325" y="2184934"/>
            <a:ext cx="685800" cy="0"/>
          </a:xfrm>
          <a:prstGeom prst="straightConnector1">
            <a:avLst/>
          </a:prstGeom>
          <a:ln w="254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09043" y="1801386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/>
              <a:t> = 6 A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124325" y="3419374"/>
            <a:ext cx="685800" cy="0"/>
          </a:xfrm>
          <a:prstGeom prst="straightConnector1">
            <a:avLst/>
          </a:prstGeom>
          <a:ln w="254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067300" y="3419374"/>
            <a:ext cx="685800" cy="0"/>
          </a:xfrm>
          <a:prstGeom prst="straightConnector1">
            <a:avLst/>
          </a:prstGeom>
          <a:ln w="254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027421" y="2459254"/>
            <a:ext cx="0" cy="685800"/>
          </a:xfrm>
          <a:prstGeom prst="straightConnector1">
            <a:avLst/>
          </a:prstGeom>
          <a:ln w="254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4160538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current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/>
              <a:t>?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9604" y="2663654"/>
            <a:ext cx="37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46458" y="2129143"/>
            <a:ext cx="319047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A67A00"/>
                </a:solidFill>
              </a:rPr>
              <a:t>Choose</a:t>
            </a:r>
            <a:r>
              <a:rPr lang="en-US" b="1" dirty="0"/>
              <a:t> </a:t>
            </a:r>
            <a:r>
              <a:rPr lang="en-US" dirty="0"/>
              <a:t>a direction for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w</a:t>
            </a:r>
            <a:endParaRPr lang="en-US" dirty="0"/>
          </a:p>
          <a:p>
            <a:pPr algn="ctr"/>
            <a:r>
              <a:rPr lang="en-US" dirty="0"/>
              <a:t>(if calculated current is </a:t>
            </a:r>
            <a:r>
              <a:rPr lang="en-US" b="1" dirty="0">
                <a:solidFill>
                  <a:srgbClr val="7030A0"/>
                </a:solidFill>
              </a:rPr>
              <a:t>negative,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then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/>
              <a:t> is </a:t>
            </a:r>
            <a:r>
              <a:rPr lang="en-US" b="1" dirty="0">
                <a:solidFill>
                  <a:srgbClr val="7030A0"/>
                </a:solidFill>
              </a:rPr>
              <a:t>opposite</a:t>
            </a:r>
            <a:r>
              <a:rPr lang="en-US" dirty="0">
                <a:solidFill>
                  <a:srgbClr val="7030A0"/>
                </a:solidFill>
              </a:rPr>
              <a:t> to </a:t>
            </a:r>
            <a:r>
              <a:rPr lang="en-US" dirty="0"/>
              <a:t>direction chosen)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73985" y="1907935"/>
            <a:ext cx="8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94720" y="1907935"/>
            <a:ext cx="8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50383" y="3419374"/>
            <a:ext cx="45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39050" y="4567405"/>
            <a:ext cx="59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792981" y="2459254"/>
            <a:ext cx="0" cy="685800"/>
          </a:xfrm>
          <a:prstGeom prst="straightConnector1">
            <a:avLst/>
          </a:prstGeom>
          <a:ln w="2540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639051" y="4567405"/>
            <a:ext cx="142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0000" y="3419375"/>
            <a:ext cx="103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/>
              <a:t> = 3 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94721" y="3419375"/>
            <a:ext cx="92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/>
              <a:t> = 2 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27422" y="2663655"/>
            <a:ext cx="82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/>
              <a:t> = 1 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03224" y="4917252"/>
            <a:ext cx="102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= 5 A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1219200" y="5156024"/>
            <a:ext cx="8815838" cy="738664"/>
            <a:chOff x="-1930399" y="5731703"/>
            <a:chExt cx="11754450" cy="984886"/>
          </a:xfrm>
        </p:grpSpPr>
        <p:sp>
          <p:nvSpPr>
            <p:cNvPr id="55" name="TextBox 54"/>
            <p:cNvSpPr txBox="1"/>
            <p:nvPr/>
          </p:nvSpPr>
          <p:spPr>
            <a:xfrm>
              <a:off x="-1930399" y="5731703"/>
              <a:ext cx="29760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 is current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>
                  <a:latin typeface="+mj-lt"/>
                  <a:cs typeface="Times New Roman" pitchFamily="18" charset="0"/>
                </a:rPr>
                <a:t>?</a:t>
              </a:r>
              <a:endParaRPr lang="en-US" dirty="0"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30399" y="6224146"/>
              <a:ext cx="117544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A.  7 A, right	B.  3 A, right	C.  5 A, right	D.  2 A, right	E. 4 A, left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311930" y="4160538"/>
            <a:ext cx="151146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 A, down</a:t>
            </a:r>
            <a:endParaRPr lang="en-US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813556" y="3234208"/>
            <a:ext cx="5077383" cy="1369991"/>
            <a:chOff x="2862073" y="3169278"/>
            <a:chExt cx="6769844" cy="1826654"/>
          </a:xfrm>
        </p:grpSpPr>
        <p:grpSp>
          <p:nvGrpSpPr>
            <p:cNvPr id="37" name="Group 36"/>
            <p:cNvGrpSpPr/>
            <p:nvPr/>
          </p:nvGrpSpPr>
          <p:grpSpPr>
            <a:xfrm>
              <a:off x="2862073" y="3169278"/>
              <a:ext cx="4186427" cy="1408262"/>
              <a:chOff x="2862073" y="3169278"/>
              <a:chExt cx="4186427" cy="1408262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2862073" y="3169278"/>
                <a:ext cx="219456" cy="21945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2" name="Straight Arrow Connector 41"/>
              <p:cNvCxnSpPr>
                <a:stCxn id="41" idx="5"/>
              </p:cNvCxnSpPr>
              <p:nvPr/>
            </p:nvCxnSpPr>
            <p:spPr>
              <a:xfrm>
                <a:off x="3049390" y="3356595"/>
                <a:ext cx="3999110" cy="122094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5632808" y="4503490"/>
              <a:ext cx="399910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into junction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dirty="0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out of junction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84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8" grpId="0" animBg="1"/>
      <p:bldP spid="48" grpId="0"/>
      <p:bldP spid="48" grpId="1"/>
      <p:bldP spid="50" grpId="0"/>
      <p:bldP spid="54" grpId="0"/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OpenStax</a:t>
            </a:r>
            <a:r>
              <a:rPr lang="en-US" dirty="0"/>
              <a:t> Chapter 20.2</a:t>
            </a:r>
          </a:p>
          <a:p>
            <a:endParaRPr lang="en-US" dirty="0"/>
          </a:p>
          <a:p>
            <a:r>
              <a:rPr lang="en-US" dirty="0">
                <a:cs typeface="Arial" charset="0"/>
              </a:rPr>
              <a:t>Resistance measures how hard it is for current to flow</a:t>
            </a:r>
          </a:p>
          <a:p>
            <a:pPr lvl="1"/>
            <a:r>
              <a:rPr lang="en-US" dirty="0">
                <a:cs typeface="Arial" charset="0"/>
              </a:rPr>
              <a:t>Depends on material and shape</a:t>
            </a:r>
          </a:p>
          <a:p>
            <a:pPr lvl="1"/>
            <a:r>
              <a:rPr lang="en-US" dirty="0">
                <a:cs typeface="Arial" charset="0"/>
              </a:rPr>
              <a:t>Increases with length, decreases with area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Conservation of Current and “Circuit Elements”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873962" y="1548066"/>
            <a:ext cx="5886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Circuit Element:  any part of a circuit that isn’t just a wire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030475" y="2024261"/>
            <a:ext cx="4000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Do they “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use</a:t>
            </a:r>
            <a:r>
              <a:rPr lang="en-US" dirty="0">
                <a:latin typeface="+mj-lt"/>
              </a:rPr>
              <a:t>” current up?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474412" y="2024261"/>
            <a:ext cx="2400300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Short answer: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no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781301" y="4978570"/>
            <a:ext cx="645795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50" dirty="0">
                <a:latin typeface="+mj-lt"/>
              </a:rPr>
              <a:t>(otherwise negative charge would build up until current stopped)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309937" y="5585450"/>
            <a:ext cx="55721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Current occurs because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electrons</a:t>
            </a:r>
            <a:r>
              <a:rPr lang="en-US" dirty="0">
                <a:latin typeface="+mj-lt"/>
              </a:rPr>
              <a:t> are trying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to get from one side</a:t>
            </a:r>
            <a:r>
              <a:rPr lang="en-US" dirty="0">
                <a:latin typeface="+mj-lt"/>
              </a:rPr>
              <a:t> of battery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to the other</a:t>
            </a:r>
          </a:p>
        </p:txBody>
      </p:sp>
      <p:grpSp>
        <p:nvGrpSpPr>
          <p:cNvPr id="33800" name="Group 9"/>
          <p:cNvGrpSpPr>
            <a:grpSpLocks/>
          </p:cNvGrpSpPr>
          <p:nvPr/>
        </p:nvGrpSpPr>
        <p:grpSpPr bwMode="auto">
          <a:xfrm>
            <a:off x="2781301" y="3138489"/>
            <a:ext cx="3707606" cy="1418497"/>
            <a:chOff x="152400" y="3041650"/>
            <a:chExt cx="4943475" cy="1891243"/>
          </a:xfrm>
        </p:grpSpPr>
        <p:pic>
          <p:nvPicPr>
            <p:cNvPr id="3380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041650"/>
              <a:ext cx="4943475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2438400" y="4648126"/>
              <a:ext cx="2286000" cy="284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788" dirty="0">
                  <a:latin typeface="+mj-lt"/>
                </a:rPr>
                <a:t>© 2010 Pearson Education, Inc.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577" y="3576084"/>
            <a:ext cx="1600200" cy="131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246550" y="2500456"/>
            <a:ext cx="3049849" cy="92333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But: electrons interact with matter as current flows (slide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Changing Current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667000" y="1600200"/>
            <a:ext cx="537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Two options to set up different currents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2724150" y="2114549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57175" indent="-257175" algn="ctr"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+mj-lt"/>
                  </a:rPr>
                  <a:t>Change </a:t>
                </a:r>
                <a:r>
                  <a:rPr lang="en-US" b="1" dirty="0">
                    <a:solidFill>
                      <a:srgbClr val="293F6F"/>
                    </a:solidFill>
                    <a:latin typeface="+mj-lt"/>
                  </a:rPr>
                  <a:t>potential difference (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293F6F"/>
                        </a:solidFill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solidFill>
                      <a:srgbClr val="293F6F"/>
                    </a:solidFill>
                    <a:latin typeface="+mj-lt"/>
                  </a:rPr>
                  <a:t>V):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4150" y="2114549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>
                <a:off x="4667250" y="2457450"/>
                <a:ext cx="3829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increase</a:t>
                </a:r>
                <a:r>
                  <a:rPr lang="en-US" b="1" dirty="0">
                    <a:solidFill>
                      <a:srgbClr val="293F6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293F6F"/>
                        </a:solidFill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solidFill>
                      <a:srgbClr val="293F6F"/>
                    </a:solidFill>
                  </a:rPr>
                  <a:t>V</a:t>
                </a: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dirty="0"/>
                  <a:t>to </a:t>
                </a: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increase </a:t>
                </a:r>
                <a:r>
                  <a:rPr lang="en-US" dirty="0"/>
                  <a:t>current</a:t>
                </a:r>
                <a:endParaRPr lang="en-US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0" y="2457450"/>
                <a:ext cx="3829050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 bwMode="auto">
          <a:xfrm>
            <a:off x="3009900" y="2971801"/>
            <a:ext cx="502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Change 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what the current passes through: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455969" y="3497989"/>
            <a:ext cx="3257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Current will be </a:t>
            </a:r>
            <a:r>
              <a:rPr lang="en-US" b="1" dirty="0">
                <a:solidFill>
                  <a:srgbClr val="FF0000"/>
                </a:solidFill>
              </a:rPr>
              <a:t>much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higher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through </a:t>
            </a:r>
            <a:r>
              <a:rPr lang="en-US" b="1" dirty="0">
                <a:solidFill>
                  <a:srgbClr val="FF0000"/>
                </a:solidFill>
              </a:rPr>
              <a:t>metal</a:t>
            </a:r>
            <a:r>
              <a:rPr lang="en-US" dirty="0"/>
              <a:t> than </a:t>
            </a:r>
            <a:r>
              <a:rPr lang="en-US" b="1" dirty="0">
                <a:solidFill>
                  <a:srgbClr val="FF0000"/>
                </a:solidFill>
              </a:rPr>
              <a:t>wood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314700" y="3647157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Material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248644" y="4355238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Length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43550" y="4183789"/>
            <a:ext cx="3257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Lower </a:t>
            </a:r>
            <a:r>
              <a:rPr lang="en-US" dirty="0"/>
              <a:t>current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Longer </a:t>
            </a:r>
            <a:r>
              <a:rPr lang="en-US" dirty="0"/>
              <a:t>path (more stuff in the way)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112819" y="5098187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Area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314950" y="4926739"/>
            <a:ext cx="3829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Bigger </a:t>
            </a:r>
            <a:r>
              <a:rPr lang="en-US" dirty="0"/>
              <a:t>current for </a:t>
            </a:r>
            <a:r>
              <a:rPr lang="en-US" b="1" dirty="0">
                <a:solidFill>
                  <a:srgbClr val="FF0000"/>
                </a:solidFill>
              </a:rPr>
              <a:t>Broader </a:t>
            </a:r>
            <a:r>
              <a:rPr lang="en-US" dirty="0"/>
              <a:t>path (more avenues to pass through)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16373" y="513296"/>
            <a:ext cx="6172200" cy="708422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Resistance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016373" y="1393168"/>
            <a:ext cx="605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Measure of an object’s ability to “resist” current, </a:t>
            </a: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(i.e. like friction to flow of charges)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367088" y="1987873"/>
            <a:ext cx="542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(higher for poor conductors)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5525692" y="3171826"/>
          <a:ext cx="1141809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5" name="Equation" r:id="rId3" imgW="507780" imgH="393529" progId="Equation.3">
                  <p:embed/>
                </p:oleObj>
              </mc:Choice>
              <mc:Fallback>
                <p:oleObj name="Equation" r:id="rId3" imgW="507780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5692" y="3171826"/>
                        <a:ext cx="1141809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09950" y="2857500"/>
            <a:ext cx="2457450" cy="971550"/>
            <a:chOff x="3429000" y="2207863"/>
            <a:chExt cx="3276600" cy="1296716"/>
          </a:xfrm>
        </p:grpSpPr>
        <p:sp>
          <p:nvSpPr>
            <p:cNvPr id="8" name="Rounded Rectangle 7"/>
            <p:cNvSpPr/>
            <p:nvPr/>
          </p:nvSpPr>
          <p:spPr>
            <a:xfrm>
              <a:off x="6248400" y="2894360"/>
              <a:ext cx="457200" cy="610219"/>
            </a:xfrm>
            <a:prstGeom prst="roundRect">
              <a:avLst/>
            </a:prstGeom>
            <a:noFill/>
            <a:ln>
              <a:solidFill>
                <a:srgbClr val="293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0"/>
              <a:endCxn id="10" idx="3"/>
            </p:cNvCxnSpPr>
            <p:nvPr/>
          </p:nvCxnSpPr>
          <p:spPr>
            <a:xfrm flipH="1" flipV="1">
              <a:off x="6172200" y="2639189"/>
              <a:ext cx="304800" cy="255171"/>
            </a:xfrm>
            <a:prstGeom prst="line">
              <a:avLst/>
            </a:prstGeom>
            <a:ln w="25400">
              <a:solidFill>
                <a:srgbClr val="293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 bwMode="auto">
            <a:xfrm>
              <a:off x="3429000" y="2207863"/>
              <a:ext cx="2743200" cy="862650"/>
            </a:xfrm>
            <a:prstGeom prst="rect">
              <a:avLst/>
            </a:prstGeom>
            <a:noFill/>
            <a:ln w="25400">
              <a:solidFill>
                <a:srgbClr val="293F6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293F6F"/>
                  </a:solidFill>
                  <a:latin typeface="+mj-lt"/>
                </a:rPr>
                <a:t>Resistance</a:t>
              </a:r>
              <a:r>
                <a:rPr lang="en-US" dirty="0">
                  <a:latin typeface="+mj-lt"/>
                </a:rPr>
                <a:t> of </a:t>
              </a:r>
              <a:r>
                <a:rPr lang="en-US" dirty="0">
                  <a:solidFill>
                    <a:srgbClr val="293F6F"/>
                  </a:solidFill>
                  <a:latin typeface="+mj-lt"/>
                </a:rPr>
                <a:t>Object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267450" y="3714750"/>
            <a:ext cx="2000250" cy="1032093"/>
            <a:chOff x="4953000" y="5181600"/>
            <a:chExt cx="2667000" cy="1377848"/>
          </a:xfrm>
        </p:grpSpPr>
        <p:sp>
          <p:nvSpPr>
            <p:cNvPr id="12" name="Rounded Rectangle 11"/>
            <p:cNvSpPr/>
            <p:nvPr/>
          </p:nvSpPr>
          <p:spPr>
            <a:xfrm>
              <a:off x="4953000" y="5181600"/>
              <a:ext cx="381000" cy="457773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3" name="Straight Connector 12"/>
            <p:cNvCxnSpPr>
              <a:stCxn id="12" idx="3"/>
              <a:endCxn id="14" idx="0"/>
            </p:cNvCxnSpPr>
            <p:nvPr/>
          </p:nvCxnSpPr>
          <p:spPr>
            <a:xfrm>
              <a:off x="5334000" y="5410486"/>
              <a:ext cx="1104900" cy="28610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 bwMode="auto">
            <a:xfrm>
              <a:off x="5257800" y="5696594"/>
              <a:ext cx="2362200" cy="862854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Cross Section Area </a:t>
              </a:r>
              <a:r>
                <a:rPr lang="en-US" dirty="0">
                  <a:latin typeface="+mj-lt"/>
                </a:rPr>
                <a:t>of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Object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381750" y="3200402"/>
            <a:ext cx="3143250" cy="597932"/>
            <a:chOff x="4800600" y="4191024"/>
            <a:chExt cx="4191000" cy="797051"/>
          </a:xfrm>
        </p:grpSpPr>
        <p:sp>
          <p:nvSpPr>
            <p:cNvPr id="16" name="Rounded Rectangle 15"/>
            <p:cNvSpPr/>
            <p:nvPr/>
          </p:nvSpPr>
          <p:spPr>
            <a:xfrm>
              <a:off x="4800600" y="4191024"/>
              <a:ext cx="304800" cy="533272"/>
            </a:xfrm>
            <a:prstGeom prst="roundRect">
              <a:avLst/>
            </a:prstGeom>
            <a:noFill/>
            <a:ln>
              <a:solidFill>
                <a:srgbClr val="A67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A67A00"/>
                </a:solidFill>
              </a:endParaRPr>
            </a:p>
          </p:txBody>
        </p:sp>
        <p:cxnSp>
          <p:nvCxnSpPr>
            <p:cNvPr id="17" name="Straight Connector 16"/>
            <p:cNvCxnSpPr>
              <a:stCxn id="16" idx="3"/>
              <a:endCxn id="18" idx="1"/>
            </p:cNvCxnSpPr>
            <p:nvPr/>
          </p:nvCxnSpPr>
          <p:spPr>
            <a:xfrm>
              <a:off x="5105400" y="4457660"/>
              <a:ext cx="1143000" cy="284253"/>
            </a:xfrm>
            <a:prstGeom prst="line">
              <a:avLst/>
            </a:prstGeom>
            <a:ln w="25400">
              <a:solidFill>
                <a:srgbClr val="A67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 bwMode="auto">
            <a:xfrm>
              <a:off x="6248400" y="4495751"/>
              <a:ext cx="2743200" cy="492324"/>
            </a:xfrm>
            <a:prstGeom prst="rect">
              <a:avLst/>
            </a:prstGeom>
            <a:noFill/>
            <a:ln w="25400">
              <a:solidFill>
                <a:srgbClr val="A67A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A67A00"/>
                  </a:solidFill>
                </a:rPr>
                <a:t>Length </a:t>
              </a:r>
              <a:r>
                <a:rPr lang="en-US" dirty="0">
                  <a:latin typeface="+mj-lt"/>
                </a:rPr>
                <a:t>of </a:t>
              </a:r>
              <a:r>
                <a:rPr lang="en-US" dirty="0">
                  <a:solidFill>
                    <a:srgbClr val="A67A00"/>
                  </a:solidFill>
                  <a:latin typeface="+mj-lt"/>
                </a:rPr>
                <a:t>Object</a:t>
              </a:r>
              <a:endParaRPr lang="en-US" b="1" dirty="0">
                <a:solidFill>
                  <a:srgbClr val="A67A00"/>
                </a:solidFill>
                <a:latin typeface="+mj-lt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153150" y="2571750"/>
            <a:ext cx="3371850" cy="1028700"/>
            <a:chOff x="9067800" y="1904680"/>
            <a:chExt cx="4495800" cy="1371805"/>
          </a:xfrm>
        </p:grpSpPr>
        <p:sp>
          <p:nvSpPr>
            <p:cNvPr id="31" name="Rounded Rectangle 30"/>
            <p:cNvSpPr/>
            <p:nvPr/>
          </p:nvSpPr>
          <p:spPr>
            <a:xfrm>
              <a:off x="9067800" y="2743005"/>
              <a:ext cx="304800" cy="5334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A67A00"/>
                </a:solidFill>
              </a:endParaRPr>
            </a:p>
          </p:txBody>
        </p:sp>
        <p:cxnSp>
          <p:nvCxnSpPr>
            <p:cNvPr id="32" name="Straight Connector 31"/>
            <p:cNvCxnSpPr>
              <a:stCxn id="31" idx="0"/>
              <a:endCxn id="33" idx="1"/>
            </p:cNvCxnSpPr>
            <p:nvPr/>
          </p:nvCxnSpPr>
          <p:spPr>
            <a:xfrm flipV="1">
              <a:off x="9220200" y="2335632"/>
              <a:ext cx="1600200" cy="40737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 bwMode="auto">
            <a:xfrm>
              <a:off x="10820400" y="1904680"/>
              <a:ext cx="2743200" cy="86190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Resistivity </a:t>
              </a:r>
              <a:r>
                <a:rPr lang="en-US" dirty="0">
                  <a:latin typeface="+mj-lt"/>
                </a:rPr>
                <a:t>of </a:t>
              </a:r>
              <a:r>
                <a:rPr lang="en-US" dirty="0">
                  <a:solidFill>
                    <a:srgbClr val="FF0000"/>
                  </a:solidFill>
                  <a:latin typeface="+mj-lt"/>
                </a:rPr>
                <a:t>Material</a:t>
              </a:r>
              <a:endParaRPr lang="en-US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39" name="TextBox 38"/>
          <p:cNvSpPr txBox="1"/>
          <p:nvPr/>
        </p:nvSpPr>
        <p:spPr bwMode="auto">
          <a:xfrm>
            <a:off x="2952750" y="4797029"/>
            <a:ext cx="542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SI Units of Resistance:  </a:t>
            </a:r>
            <a:r>
              <a:rPr lang="en-US" b="1" dirty="0">
                <a:latin typeface="+mj-lt"/>
              </a:rPr>
              <a:t>ohm (</a:t>
            </a:r>
            <a:r>
              <a:rPr lang="en-US" b="1" dirty="0">
                <a:latin typeface="Symbol" pitchFamily="18" charset="2"/>
              </a:rPr>
              <a:t>W</a:t>
            </a:r>
            <a:r>
              <a:rPr lang="en-US" b="1" dirty="0">
                <a:latin typeface="+mj-lt"/>
              </a:rPr>
              <a:t>); 1 </a:t>
            </a:r>
            <a:r>
              <a:rPr lang="en-US" b="1" dirty="0">
                <a:latin typeface="Symbol" pitchFamily="18" charset="2"/>
              </a:rPr>
              <a:t>W</a:t>
            </a:r>
            <a:r>
              <a:rPr lang="en-US" b="1" dirty="0">
                <a:latin typeface="+mj-lt"/>
              </a:rPr>
              <a:t> = 1 V / A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2651559" y="3948754"/>
            <a:ext cx="2701494" cy="646331"/>
          </a:xfrm>
          <a:prstGeom prst="rect">
            <a:avLst/>
          </a:prstGeom>
          <a:noFill/>
          <a:ln w="9525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Pretty much any object is a “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resistor</a:t>
            </a:r>
            <a:r>
              <a:rPr lang="en-US" dirty="0">
                <a:latin typeface="+mj-lt"/>
              </a:rPr>
              <a:t>”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3039121" y="5938093"/>
            <a:ext cx="62007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</a:rPr>
              <a:t>all objects of </a:t>
            </a:r>
            <a:r>
              <a:rPr lang="en-US" sz="1500" b="1" dirty="0">
                <a:solidFill>
                  <a:srgbClr val="FF0000"/>
                </a:solidFill>
                <a:latin typeface="+mj-lt"/>
              </a:rPr>
              <a:t>Same Material </a:t>
            </a:r>
            <a:r>
              <a:rPr lang="en-US" sz="1500" dirty="0">
                <a:latin typeface="+mj-lt"/>
              </a:rPr>
              <a:t>have the </a:t>
            </a:r>
            <a:r>
              <a:rPr lang="en-US" sz="1500" b="1" dirty="0">
                <a:solidFill>
                  <a:srgbClr val="FF0000"/>
                </a:solidFill>
                <a:latin typeface="+mj-lt"/>
              </a:rPr>
              <a:t>Same Resistivity</a:t>
            </a:r>
            <a:r>
              <a:rPr lang="en-US" sz="1500" dirty="0">
                <a:latin typeface="+mj-lt"/>
              </a:rPr>
              <a:t> [SI Units of Resistivity:  ohm meter (</a:t>
            </a:r>
            <a:r>
              <a:rPr lang="en-US" sz="1500" dirty="0" err="1">
                <a:latin typeface="Symbol" pitchFamily="18" charset="2"/>
              </a:rPr>
              <a:t>W</a:t>
            </a:r>
            <a:r>
              <a:rPr lang="en-US" sz="2100" baseline="30000" dirty="0" err="1">
                <a:latin typeface="+mj-lt"/>
              </a:rPr>
              <a:t>.</a:t>
            </a:r>
            <a:r>
              <a:rPr lang="en-US" sz="1500" dirty="0" err="1">
                <a:latin typeface="+mj-lt"/>
              </a:rPr>
              <a:t>m</a:t>
            </a:r>
            <a:r>
              <a:rPr lang="en-US" sz="1500" dirty="0">
                <a:latin typeface="+mj-lt"/>
              </a:rPr>
              <a:t>)]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867650" y="5624514"/>
            <a:ext cx="1314450" cy="273844"/>
          </a:xfrm>
        </p:spPr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69332" y="5124064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87333"/>
                </a:solidFill>
              </a:rPr>
              <a:t>1 m of 22 gauge Copper Wire: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77938" y="5281105"/>
            <a:ext cx="88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87333"/>
                </a:solidFill>
              </a:rPr>
              <a:t>0.05 </a:t>
            </a:r>
            <a:r>
              <a:rPr lang="en-US" dirty="0">
                <a:solidFill>
                  <a:srgbClr val="B87333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97167" y="5124064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E0606"/>
                </a:solidFill>
              </a:rPr>
              <a:t>1 m of 22 gauge Wood Dowel: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67700" y="5276383"/>
            <a:ext cx="85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E0606"/>
                </a:solidFill>
              </a:rPr>
              <a:t>10</a:t>
            </a:r>
            <a:r>
              <a:rPr lang="en-US" baseline="30000" dirty="0">
                <a:solidFill>
                  <a:srgbClr val="4E0606"/>
                </a:solidFill>
              </a:rPr>
              <a:t>9</a:t>
            </a:r>
            <a:r>
              <a:rPr lang="en-US" dirty="0">
                <a:solidFill>
                  <a:srgbClr val="4E0606"/>
                </a:solidFill>
              </a:rPr>
              <a:t> </a:t>
            </a:r>
            <a:r>
              <a:rPr lang="en-US" dirty="0">
                <a:solidFill>
                  <a:srgbClr val="4E0606"/>
                </a:solidFill>
                <a:latin typeface="Symbol" pitchFamily="18" charset="2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Analyzing Resistor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895600" y="1686214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A 1.20 m long cylinder has a resistance of 0.064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.  If it is made of nichrome (</a:t>
            </a:r>
            <a:r>
              <a:rPr lang="en-US" i="1" dirty="0">
                <a:latin typeface="Symbol" pitchFamily="18" charset="2"/>
              </a:rPr>
              <a:t>r</a:t>
            </a:r>
            <a:r>
              <a:rPr lang="en-US" dirty="0">
                <a:latin typeface="+mj-lt"/>
              </a:rPr>
              <a:t> = 1.5 × 10</a:t>
            </a:r>
            <a:r>
              <a:rPr lang="en-US" baseline="30000" dirty="0">
                <a:latin typeface="+mj-lt"/>
              </a:rPr>
              <a:t>–6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+mj-lt"/>
              </a:rPr>
              <a:t>.</a:t>
            </a:r>
            <a:r>
              <a:rPr lang="en-US" dirty="0">
                <a:latin typeface="+mj-lt"/>
              </a:rPr>
              <a:t>m), what is its radius?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287134" y="3020930"/>
            <a:ext cx="2068711" cy="2118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>
                <a:latin typeface="+mj-lt"/>
              </a:rPr>
              <a:t>2.8 × 10</a:t>
            </a:r>
            <a:r>
              <a:rPr lang="en-US" baseline="30000" dirty="0">
                <a:latin typeface="+mj-lt"/>
              </a:rPr>
              <a:t>–2</a:t>
            </a:r>
            <a:r>
              <a:rPr lang="en-US" dirty="0">
                <a:latin typeface="+mj-lt"/>
              </a:rPr>
              <a:t> mm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1.0 mm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>
                <a:latin typeface="+mj-lt"/>
              </a:rPr>
              <a:t>3.0 mm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4.0 mm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1.3 × 10</a:t>
            </a:r>
            <a:r>
              <a:rPr lang="en-US" baseline="30000" dirty="0"/>
              <a:t>5</a:t>
            </a:r>
            <a:r>
              <a:rPr lang="en-US" dirty="0"/>
              <a:t> mm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124450" y="2857501"/>
            <a:ext cx="28575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500" dirty="0">
                <a:latin typeface="+mj-lt"/>
              </a:rPr>
              <a:t>First find cross sectional area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924800" y="3413523"/>
            <a:ext cx="1600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latin typeface="+mj-lt"/>
              </a:rPr>
              <a:t>= 2.8 × 10</a:t>
            </a:r>
            <a:r>
              <a:rPr lang="en-US" sz="1500" baseline="30000" dirty="0">
                <a:latin typeface="+mj-lt"/>
              </a:rPr>
              <a:t>–5</a:t>
            </a:r>
            <a:r>
              <a:rPr lang="en-US" sz="1500" dirty="0">
                <a:latin typeface="+mj-lt"/>
              </a:rPr>
              <a:t> m</a:t>
            </a:r>
            <a:r>
              <a:rPr lang="en-US" sz="1500" baseline="30000" dirty="0">
                <a:latin typeface="+mj-lt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124450" y="4214814"/>
            <a:ext cx="28575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500" dirty="0">
                <a:latin typeface="+mj-lt"/>
              </a:rPr>
              <a:t>Then find radius: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924800" y="4688683"/>
            <a:ext cx="14859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500" dirty="0">
                <a:latin typeface="+mj-lt"/>
              </a:rPr>
              <a:t>= 3.0 × 10</a:t>
            </a:r>
            <a:r>
              <a:rPr lang="en-US" sz="1500" baseline="30000" dirty="0">
                <a:latin typeface="+mj-lt"/>
              </a:rPr>
              <a:t>–3</a:t>
            </a:r>
            <a:r>
              <a:rPr lang="en-US" sz="1500" dirty="0">
                <a:latin typeface="+mj-lt"/>
              </a:rPr>
              <a:t> m</a:t>
            </a:r>
            <a:endParaRPr lang="en-US" sz="1500" baseline="300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7136" y="4001409"/>
            <a:ext cx="12573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819776" y="3269457"/>
          <a:ext cx="760810" cy="58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82" name="Equation" r:id="rId3" imgW="507780" imgH="393529" progId="Equation.3">
                  <p:embed/>
                </p:oleObj>
              </mc:Choice>
              <mc:Fallback>
                <p:oleObj name="Equation" r:id="rId3" imgW="507780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6" y="3269457"/>
                        <a:ext cx="760810" cy="589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5819776" y="4687492"/>
          <a:ext cx="741760" cy="30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83" name="Equation" r:id="rId5" imgW="494870" imgH="203024" progId="Equation.3">
                  <p:embed/>
                </p:oleObj>
              </mc:Choice>
              <mc:Fallback>
                <p:oleObj name="Equation" r:id="rId5" imgW="494870" imgH="2030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6" y="4687492"/>
                        <a:ext cx="741760" cy="303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681789" y="3269457"/>
            <a:ext cx="1318022" cy="589360"/>
            <a:chOff x="5352257" y="3216275"/>
            <a:chExt cx="1758156" cy="785813"/>
          </a:xfrm>
        </p:grpSpPr>
        <p:graphicFrame>
          <p:nvGraphicFramePr>
            <p:cNvPr id="37904" name="Object 6"/>
            <p:cNvGraphicFramePr>
              <a:graphicFrameLocks noChangeAspect="1"/>
            </p:cNvGraphicFramePr>
            <p:nvPr/>
          </p:nvGraphicFramePr>
          <p:xfrm>
            <a:off x="6096000" y="3216275"/>
            <a:ext cx="1014413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84" name="Equation" r:id="rId7" imgW="507780" imgH="393529" progId="Equation.3">
                    <p:embed/>
                  </p:oleObj>
                </mc:Choice>
                <mc:Fallback>
                  <p:oleObj name="Equation" r:id="rId7" imgW="507780" imgH="393529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3216275"/>
                          <a:ext cx="1014413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ight Arrow 13"/>
            <p:cNvSpPr/>
            <p:nvPr/>
          </p:nvSpPr>
          <p:spPr>
            <a:xfrm>
              <a:off x="5352257" y="3455988"/>
              <a:ext cx="609875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672265" y="4506518"/>
            <a:ext cx="1327547" cy="664369"/>
            <a:chOff x="5339557" y="4865688"/>
            <a:chExt cx="1770856" cy="885825"/>
          </a:xfrm>
        </p:grpSpPr>
        <p:graphicFrame>
          <p:nvGraphicFramePr>
            <p:cNvPr id="37902" name="Object 8"/>
            <p:cNvGraphicFramePr>
              <a:graphicFrameLocks noChangeAspect="1"/>
            </p:cNvGraphicFramePr>
            <p:nvPr/>
          </p:nvGraphicFramePr>
          <p:xfrm>
            <a:off x="6096000" y="4865688"/>
            <a:ext cx="1014413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85" name="Equation" r:id="rId9" imgW="507780" imgH="444307" progId="Equation.3">
                    <p:embed/>
                  </p:oleObj>
                </mc:Choice>
                <mc:Fallback>
                  <p:oleObj name="Equation" r:id="rId9" imgW="507780" imgH="444307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4865688"/>
                          <a:ext cx="1014413" cy="88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ight Arrow 14"/>
            <p:cNvSpPr/>
            <p:nvPr/>
          </p:nvSpPr>
          <p:spPr>
            <a:xfrm>
              <a:off x="5339557" y="5156200"/>
              <a:ext cx="609873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Conceptual Analysis of Resistor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981200" y="1466044"/>
            <a:ext cx="807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/>
              <a:t>Two cylinders are made of copper.  The first has a length </a:t>
            </a:r>
            <a:r>
              <a:rPr lang="en-US" b="1" i="1" dirty="0"/>
              <a:t>L</a:t>
            </a:r>
            <a:r>
              <a:rPr lang="en-US" b="1" baseline="-25000" dirty="0"/>
              <a:t>1</a:t>
            </a:r>
            <a:r>
              <a:rPr lang="en-US" dirty="0"/>
              <a:t>, resistance </a:t>
            </a:r>
            <a:r>
              <a:rPr lang="en-US" b="1" i="1" dirty="0"/>
              <a:t>R</a:t>
            </a:r>
            <a:r>
              <a:rPr lang="en-US" b="1" baseline="-25000" dirty="0"/>
              <a:t>1</a:t>
            </a:r>
            <a:r>
              <a:rPr lang="en-US" dirty="0"/>
              <a:t>, and mass </a:t>
            </a:r>
            <a:r>
              <a:rPr lang="en-US" b="1" i="1" dirty="0"/>
              <a:t>m</a:t>
            </a:r>
            <a:r>
              <a:rPr lang="en-US" b="1" baseline="-25000" dirty="0"/>
              <a:t>1</a:t>
            </a:r>
            <a:r>
              <a:rPr lang="en-US" dirty="0"/>
              <a:t>.  The second also has mass </a:t>
            </a:r>
            <a:r>
              <a:rPr lang="en-US" b="1" i="1" dirty="0"/>
              <a:t>m</a:t>
            </a:r>
            <a:r>
              <a:rPr lang="en-US" b="1" baseline="-25000" dirty="0"/>
              <a:t>1</a:t>
            </a:r>
            <a:r>
              <a:rPr lang="en-US" dirty="0"/>
              <a:t> but has a length of </a:t>
            </a:r>
            <a:r>
              <a:rPr lang="en-US" b="1" dirty="0"/>
              <a:t>2 </a:t>
            </a:r>
            <a:r>
              <a:rPr lang="en-US" b="1" i="1" dirty="0"/>
              <a:t>L</a:t>
            </a:r>
            <a:r>
              <a:rPr lang="en-US" b="1" baseline="-25000" dirty="0"/>
              <a:t>1</a:t>
            </a:r>
            <a:r>
              <a:rPr lang="en-US" dirty="0"/>
              <a:t>.  What is the second cylinder’s resistance?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066925" y="2895535"/>
            <a:ext cx="1200150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lphaLcPeriod"/>
              <a:defRPr/>
            </a:pP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/ 4</a:t>
            </a:r>
            <a:endParaRPr lang="en-US" i="1" dirty="0"/>
          </a:p>
          <a:p>
            <a:pPr marL="342900" indent="-342900">
              <a:buFontTx/>
              <a:buAutoNum type="alphaLcPeriod"/>
              <a:defRPr/>
            </a:pP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/ 2</a:t>
            </a:r>
            <a:endParaRPr lang="en-US" i="1" dirty="0"/>
          </a:p>
          <a:p>
            <a:pPr marL="342900" indent="-342900">
              <a:buFontTx/>
              <a:buAutoNum type="alphaLcPeriod"/>
              <a:defRPr/>
            </a:pPr>
            <a:r>
              <a:rPr lang="en-US" i="1" dirty="0"/>
              <a:t>R</a:t>
            </a:r>
            <a:r>
              <a:rPr lang="en-US" baseline="-25000" dirty="0"/>
              <a:t>1</a:t>
            </a:r>
            <a:endParaRPr lang="en-US" dirty="0"/>
          </a:p>
          <a:p>
            <a:pPr marL="342900" indent="-342900">
              <a:buFontTx/>
              <a:buAutoNum type="alphaLcPeriod"/>
              <a:defRPr/>
            </a:pPr>
            <a:r>
              <a:rPr lang="en-US" dirty="0"/>
              <a:t>2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endParaRPr lang="en-US" i="1" dirty="0"/>
          </a:p>
          <a:p>
            <a:pPr marL="342900" indent="-342900">
              <a:buFontTx/>
              <a:buAutoNum type="alphaLcPeriod"/>
              <a:defRPr/>
            </a:pPr>
            <a:r>
              <a:rPr lang="en-US" dirty="0"/>
              <a:t>4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066925" y="4038536"/>
            <a:ext cx="1085850" cy="2845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983431" y="2831386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Same material so they have the same resistivities and densities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040581" y="3708671"/>
            <a:ext cx="4057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Same density and mass means same volume</a:t>
            </a:r>
            <a:endParaRPr lang="en-US" baseline="30000" dirty="0">
              <a:latin typeface="+mj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4850606"/>
            <a:ext cx="411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olume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67000" y="5193506"/>
            <a:ext cx="411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L = A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5539979"/>
            <a:ext cx="2228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 2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20313"/>
              </p:ext>
            </p:extLst>
          </p:nvPr>
        </p:nvGraphicFramePr>
        <p:xfrm>
          <a:off x="7077821" y="5076945"/>
          <a:ext cx="29670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3" name="Equation" r:id="rId3" imgW="1981080" imgH="431640" progId="Equation.3">
                  <p:embed/>
                </p:oleObj>
              </mc:Choice>
              <mc:Fallback>
                <p:oleObj name="Equation" r:id="rId3" imgW="19810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821" y="5076945"/>
                        <a:ext cx="2967038" cy="6477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2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Ohm’s Law</a:t>
            </a:r>
          </a:p>
        </p:txBody>
      </p:sp>
      <p:sp>
        <p:nvSpPr>
          <p:cNvPr id="419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OpenStax</a:t>
            </a:r>
            <a:r>
              <a:rPr lang="en-US" dirty="0"/>
              <a:t> Chapter 20.2</a:t>
            </a:r>
          </a:p>
          <a:p>
            <a:endParaRPr lang="en-US" dirty="0"/>
          </a:p>
          <a:p>
            <a:r>
              <a:rPr lang="en-US" dirty="0">
                <a:cs typeface="Arial" charset="0"/>
              </a:rPr>
              <a:t>Resistance relates potential difference to current</a:t>
            </a:r>
          </a:p>
          <a:p>
            <a:pPr lvl="1"/>
            <a:r>
              <a:rPr lang="en-US" dirty="0">
                <a:cs typeface="Arial" charset="0"/>
              </a:rPr>
              <a:t>Ohm’s Law: 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cs typeface="Arial" charset="0"/>
              </a:rPr>
              <a:t> = </a:t>
            </a:r>
            <a:r>
              <a:rPr lang="en-US" b="1" dirty="0">
                <a:latin typeface="Symbol" pitchFamily="18" charset="2"/>
                <a:cs typeface="Arial" charset="0"/>
              </a:rPr>
              <a:t>D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cs typeface="Arial" charset="0"/>
              </a:rPr>
              <a:t> /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lvl="1"/>
            <a:r>
              <a:rPr lang="en-US" dirty="0">
                <a:cs typeface="Times New Roman" pitchFamily="18" charset="0"/>
              </a:rPr>
              <a:t>Resistors obey Ohm’s Law for just about all voltages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OpenStax</a:t>
            </a:r>
            <a:r>
              <a:rPr lang="en-US" sz="1800" dirty="0"/>
              <a:t> Chapter 20.1</a:t>
            </a:r>
          </a:p>
          <a:p>
            <a:endParaRPr lang="en-US" sz="1800" dirty="0"/>
          </a:p>
          <a:p>
            <a:r>
              <a:rPr lang="en-US" sz="1800" dirty="0">
                <a:cs typeface="Arial" charset="0"/>
              </a:rPr>
              <a:t>Connecting wire across a potential difference results in current</a:t>
            </a:r>
          </a:p>
          <a:p>
            <a:r>
              <a:rPr lang="en-US" sz="1800" dirty="0">
                <a:cs typeface="Arial" charset="0"/>
              </a:rPr>
              <a:t>Current flows from high potential to low potential</a:t>
            </a:r>
          </a:p>
          <a:p>
            <a:pPr lvl="1"/>
            <a:r>
              <a:rPr lang="en-US" sz="1500" dirty="0">
                <a:cs typeface="Arial" charset="0"/>
              </a:rPr>
              <a:t>It is conserved in a wire</a:t>
            </a:r>
          </a:p>
          <a:p>
            <a:pPr lvl="1"/>
            <a:r>
              <a:rPr lang="en-US" sz="1500" dirty="0">
                <a:cs typeface="Arial" charset="0"/>
              </a:rPr>
              <a:t>Also conserved at junctions</a:t>
            </a:r>
          </a:p>
          <a:p>
            <a:endParaRPr lang="en-US" sz="1800" dirty="0">
              <a:cs typeface="Arial" charset="0"/>
            </a:endParaRPr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cs typeface="Arial" charset="0"/>
              </a:rPr>
              <a:t>Potential, Resistance, and Current</a:t>
            </a:r>
            <a:br>
              <a:rPr lang="en-US" sz="3000" dirty="0">
                <a:cs typeface="Arial" charset="0"/>
              </a:rPr>
            </a:br>
            <a:r>
              <a:rPr lang="en-US" sz="2400" dirty="0">
                <a:cs typeface="Arial" charset="0"/>
              </a:rPr>
              <a:t>Ohm’s Law</a:t>
            </a:r>
            <a:endParaRPr lang="en-US" sz="3000" dirty="0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895600" y="2114551"/>
            <a:ext cx="64008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Ohm’s Law</a:t>
            </a:r>
            <a:r>
              <a:rPr lang="en-US" dirty="0">
                <a:latin typeface="+mj-lt"/>
              </a:rPr>
              <a:t>: relates resistance, potential and current:</a:t>
            </a:r>
          </a:p>
        </p:txBody>
      </p:sp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5524500" y="3200401"/>
          <a:ext cx="11430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3" name="Equation" r:id="rId3" imgW="507780" imgH="393529" progId="Equation.3">
                  <p:embed/>
                </p:oleObj>
              </mc:Choice>
              <mc:Fallback>
                <p:oleObj name="Equation" r:id="rId3" imgW="507780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3200401"/>
                        <a:ext cx="11430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52800" y="2914650"/>
            <a:ext cx="2457450" cy="971550"/>
            <a:chOff x="3429000" y="2207863"/>
            <a:chExt cx="3276600" cy="1296716"/>
          </a:xfrm>
        </p:grpSpPr>
        <p:sp>
          <p:nvSpPr>
            <p:cNvPr id="7" name="Rounded Rectangle 6"/>
            <p:cNvSpPr/>
            <p:nvPr/>
          </p:nvSpPr>
          <p:spPr>
            <a:xfrm>
              <a:off x="6248400" y="2894360"/>
              <a:ext cx="457200" cy="610219"/>
            </a:xfrm>
            <a:prstGeom prst="roundRect">
              <a:avLst/>
            </a:prstGeom>
            <a:noFill/>
            <a:ln>
              <a:solidFill>
                <a:srgbClr val="293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>
              <a:stCxn id="7" idx="0"/>
              <a:endCxn id="9" idx="3"/>
            </p:cNvCxnSpPr>
            <p:nvPr/>
          </p:nvCxnSpPr>
          <p:spPr>
            <a:xfrm flipH="1" flipV="1">
              <a:off x="6172200" y="2639189"/>
              <a:ext cx="304800" cy="255171"/>
            </a:xfrm>
            <a:prstGeom prst="line">
              <a:avLst/>
            </a:prstGeom>
            <a:ln w="25400">
              <a:solidFill>
                <a:srgbClr val="293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 bwMode="auto">
            <a:xfrm>
              <a:off x="3429000" y="2207863"/>
              <a:ext cx="2743200" cy="862650"/>
            </a:xfrm>
            <a:prstGeom prst="rect">
              <a:avLst/>
            </a:prstGeom>
            <a:noFill/>
            <a:ln w="25400">
              <a:solidFill>
                <a:srgbClr val="293F6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293F6F"/>
                  </a:solidFill>
                  <a:latin typeface="+mj-lt"/>
                </a:rPr>
                <a:t>Current </a:t>
              </a:r>
              <a:r>
                <a:rPr lang="en-US" dirty="0">
                  <a:latin typeface="+mj-lt"/>
                </a:rPr>
                <a:t>passing through object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210300" y="3771899"/>
            <a:ext cx="2743200" cy="760631"/>
            <a:chOff x="4953000" y="5181600"/>
            <a:chExt cx="3657600" cy="1015446"/>
          </a:xfrm>
        </p:grpSpPr>
        <p:sp>
          <p:nvSpPr>
            <p:cNvPr id="11" name="Rounded Rectangle 10"/>
            <p:cNvSpPr/>
            <p:nvPr/>
          </p:nvSpPr>
          <p:spPr>
            <a:xfrm>
              <a:off x="4953000" y="5181600"/>
              <a:ext cx="381000" cy="457773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" name="Straight Connector 11"/>
            <p:cNvCxnSpPr>
              <a:stCxn id="11" idx="3"/>
              <a:endCxn id="13" idx="1"/>
            </p:cNvCxnSpPr>
            <p:nvPr/>
          </p:nvCxnSpPr>
          <p:spPr>
            <a:xfrm>
              <a:off x="5334000" y="5410487"/>
              <a:ext cx="914400" cy="35513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 bwMode="auto">
            <a:xfrm>
              <a:off x="6248400" y="5334191"/>
              <a:ext cx="2362200" cy="862855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Resistance </a:t>
              </a:r>
              <a:r>
                <a:rPr lang="en-US" dirty="0">
                  <a:latin typeface="+mj-lt"/>
                </a:rPr>
                <a:t>of object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6096000" y="2571750"/>
            <a:ext cx="3143250" cy="1028700"/>
            <a:chOff x="9372600" y="1904680"/>
            <a:chExt cx="4191000" cy="1371805"/>
          </a:xfrm>
        </p:grpSpPr>
        <p:sp>
          <p:nvSpPr>
            <p:cNvPr id="15" name="Rounded Rectangle 14"/>
            <p:cNvSpPr/>
            <p:nvPr/>
          </p:nvSpPr>
          <p:spPr>
            <a:xfrm>
              <a:off x="9372600" y="2743005"/>
              <a:ext cx="609600" cy="5334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A67A00"/>
                </a:solidFill>
              </a:endParaRPr>
            </a:p>
          </p:txBody>
        </p:sp>
        <p:cxnSp>
          <p:nvCxnSpPr>
            <p:cNvPr id="16" name="Straight Connector 15"/>
            <p:cNvCxnSpPr>
              <a:stCxn id="15" idx="0"/>
              <a:endCxn id="17" idx="1"/>
            </p:cNvCxnSpPr>
            <p:nvPr/>
          </p:nvCxnSpPr>
          <p:spPr>
            <a:xfrm flipV="1">
              <a:off x="9677400" y="2520325"/>
              <a:ext cx="1143000" cy="22268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 bwMode="auto">
            <a:xfrm>
              <a:off x="10820400" y="1904680"/>
              <a:ext cx="2743200" cy="12312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Potential Difference </a:t>
              </a:r>
              <a:r>
                <a:rPr lang="en-US" dirty="0">
                  <a:latin typeface="+mj-lt"/>
                </a:rPr>
                <a:t>across object</a:t>
              </a:r>
              <a:endParaRPr lang="en-US" b="1" dirty="0">
                <a:solidFill>
                  <a:srgbClr val="A67A00"/>
                </a:solidFill>
                <a:latin typeface="+mj-lt"/>
              </a:endParaRPr>
            </a:p>
          </p:txBody>
        </p:sp>
      </p:grpSp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746335"/>
              </p:ext>
            </p:extLst>
          </p:nvPr>
        </p:nvGraphicFramePr>
        <p:xfrm>
          <a:off x="4953000" y="4400551"/>
          <a:ext cx="16573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4" name="Equation" r:id="rId5" imgW="736560" imgH="393480" progId="Equation.3">
                  <p:embed/>
                </p:oleObj>
              </mc:Choice>
              <mc:Fallback>
                <p:oleObj name="Equation" r:id="rId5" imgW="7365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00551"/>
                        <a:ext cx="16573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2895600" y="5378055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Resistance is often measured by graphing current vs. potential and looking for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slope</a:t>
            </a:r>
            <a:endParaRPr lang="en-US" dirty="0">
              <a:latin typeface="+mj-lt"/>
            </a:endParaRP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84762" y="1905499"/>
            <a:ext cx="2005677" cy="1866400"/>
            <a:chOff x="1" y="3622376"/>
            <a:chExt cx="2674236" cy="2488440"/>
          </a:xfrm>
        </p:grpSpPr>
        <p:grpSp>
          <p:nvGrpSpPr>
            <p:cNvPr id="44043" name="Group 18"/>
            <p:cNvGrpSpPr>
              <a:grpSpLocks/>
            </p:cNvGrpSpPr>
            <p:nvPr/>
          </p:nvGrpSpPr>
          <p:grpSpPr bwMode="auto">
            <a:xfrm>
              <a:off x="1" y="4114800"/>
              <a:ext cx="2674236" cy="1996016"/>
              <a:chOff x="6545212" y="2209800"/>
              <a:chExt cx="4762434" cy="3554618"/>
            </a:xfrm>
          </p:grpSpPr>
          <p:pic>
            <p:nvPicPr>
              <p:cNvPr id="44045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650" y="2209800"/>
                <a:ext cx="2419350" cy="310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6545212" y="5257285"/>
                <a:ext cx="4762434" cy="50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788" dirty="0"/>
                  <a:t>http://en.wikipedia.org/wiki/File:Ohm3.gif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 bwMode="auto">
            <a:xfrm>
              <a:off x="84800" y="3622376"/>
              <a:ext cx="1252319" cy="49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latin typeface="+mj-lt"/>
                </a:rPr>
                <a:t>Ohm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charset="0"/>
              </a:rPr>
              <a:t>Problem with Ohm’s Law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828800" y="1483193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+mj-lt"/>
              </a:rPr>
              <a:t>When </a:t>
            </a:r>
            <a:r>
              <a:rPr lang="en-US" i="1" dirty="0">
                <a:latin typeface="+mj-lt"/>
              </a:rPr>
              <a:t>two batteries </a:t>
            </a:r>
            <a:r>
              <a:rPr lang="en-US" dirty="0">
                <a:latin typeface="+mj-lt"/>
              </a:rPr>
              <a:t>are connected end to end, and a copper wire (with </a:t>
            </a:r>
            <a:r>
              <a:rPr lang="en-US" b="1" dirty="0">
                <a:latin typeface="+mj-lt"/>
              </a:rPr>
              <a:t>R = 0.15 </a:t>
            </a:r>
            <a:r>
              <a:rPr lang="en-US" b="1" dirty="0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) is connected across them, the current through the wire is </a:t>
            </a:r>
            <a:r>
              <a:rPr lang="en-US" b="1" dirty="0">
                <a:latin typeface="+mj-lt"/>
              </a:rPr>
              <a:t>20 A</a:t>
            </a:r>
            <a:r>
              <a:rPr lang="en-US" dirty="0">
                <a:latin typeface="+mj-lt"/>
              </a:rPr>
              <a:t>).  What is the potential difference of </a:t>
            </a:r>
            <a:r>
              <a:rPr lang="en-US" i="1" dirty="0">
                <a:latin typeface="+mj-lt"/>
              </a:rPr>
              <a:t>one of the batteries</a:t>
            </a:r>
            <a:r>
              <a:rPr lang="en-US" dirty="0">
                <a:latin typeface="+mj-lt"/>
              </a:rPr>
              <a:t>?</a:t>
            </a:r>
          </a:p>
        </p:txBody>
      </p:sp>
      <p:grpSp>
        <p:nvGrpSpPr>
          <p:cNvPr id="46087" name="Group 26"/>
          <p:cNvGrpSpPr>
            <a:grpSpLocks/>
          </p:cNvGrpSpPr>
          <p:nvPr/>
        </p:nvGrpSpPr>
        <p:grpSpPr bwMode="auto">
          <a:xfrm>
            <a:off x="4495800" y="2885347"/>
            <a:ext cx="4945856" cy="1014412"/>
            <a:chOff x="2590800" y="3733800"/>
            <a:chExt cx="6594143" cy="1352734"/>
          </a:xfrm>
        </p:grpSpPr>
        <p:grpSp>
          <p:nvGrpSpPr>
            <p:cNvPr id="46091" name="Group 25"/>
            <p:cNvGrpSpPr>
              <a:grpSpLocks/>
            </p:cNvGrpSpPr>
            <p:nvPr/>
          </p:nvGrpSpPr>
          <p:grpSpPr bwMode="auto">
            <a:xfrm>
              <a:off x="4146472" y="3957668"/>
              <a:ext cx="1722351" cy="1128866"/>
              <a:chOff x="1360362" y="5486126"/>
              <a:chExt cx="1802933" cy="1180747"/>
            </a:xfrm>
          </p:grpSpPr>
          <p:sp>
            <p:nvSpPr>
              <p:cNvPr id="10" name="Rectangle 9"/>
              <p:cNvSpPr/>
              <p:nvPr/>
            </p:nvSpPr>
            <p:spPr bwMode="auto">
              <a:xfrm rot="16200000">
                <a:off x="1728783" y="5232362"/>
                <a:ext cx="1180747" cy="16882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" name="Trapezoid 10"/>
              <p:cNvSpPr/>
              <p:nvPr/>
            </p:nvSpPr>
            <p:spPr bwMode="auto">
              <a:xfrm rot="16200000">
                <a:off x="2910836" y="6019171"/>
                <a:ext cx="390261" cy="114657"/>
              </a:xfrm>
              <a:prstGeom prst="trapezoid">
                <a:avLst>
                  <a:gd name="adj" fmla="val 25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 rot="16200000" flipV="1">
                <a:off x="2981450" y="6076500"/>
                <a:ext cx="36369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rapezoid 12"/>
              <p:cNvSpPr/>
              <p:nvPr/>
            </p:nvSpPr>
            <p:spPr bwMode="auto">
              <a:xfrm rot="16200000">
                <a:off x="1222560" y="6019171"/>
                <a:ext cx="390261" cy="114657"/>
              </a:xfrm>
              <a:prstGeom prst="trapezoid">
                <a:avLst>
                  <a:gd name="adj" fmla="val 25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>
                <a:off x="1446769" y="5846494"/>
                <a:ext cx="304090" cy="515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+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>
                <a:off x="2744549" y="5846494"/>
                <a:ext cx="304089" cy="515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–</a:t>
                </a:r>
              </a:p>
            </p:txBody>
          </p:sp>
        </p:grpSp>
        <p:grpSp>
          <p:nvGrpSpPr>
            <p:cNvPr id="46092" name="Group 25"/>
            <p:cNvGrpSpPr>
              <a:grpSpLocks/>
            </p:cNvGrpSpPr>
            <p:nvPr/>
          </p:nvGrpSpPr>
          <p:grpSpPr bwMode="auto">
            <a:xfrm>
              <a:off x="5779928" y="3957668"/>
              <a:ext cx="1720762" cy="1128866"/>
              <a:chOff x="1361644" y="5486126"/>
              <a:chExt cx="1801270" cy="1180747"/>
            </a:xfrm>
          </p:grpSpPr>
          <p:sp>
            <p:nvSpPr>
              <p:cNvPr id="17" name="Rectangle 16"/>
              <p:cNvSpPr/>
              <p:nvPr/>
            </p:nvSpPr>
            <p:spPr bwMode="auto">
              <a:xfrm rot="16200000">
                <a:off x="1729233" y="5233192"/>
                <a:ext cx="1180747" cy="16866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Trapezoid 17"/>
              <p:cNvSpPr/>
              <p:nvPr/>
            </p:nvSpPr>
            <p:spPr bwMode="auto">
              <a:xfrm rot="16200000">
                <a:off x="2910455" y="6019171"/>
                <a:ext cx="390261" cy="114657"/>
              </a:xfrm>
              <a:prstGeom prst="trapezoid">
                <a:avLst>
                  <a:gd name="adj" fmla="val 25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 bwMode="auto">
              <a:xfrm rot="16200000" flipV="1">
                <a:off x="2981069" y="6076500"/>
                <a:ext cx="36369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rapezoid 19"/>
              <p:cNvSpPr/>
              <p:nvPr/>
            </p:nvSpPr>
            <p:spPr bwMode="auto">
              <a:xfrm rot="16200000">
                <a:off x="1223841" y="6019171"/>
                <a:ext cx="390261" cy="114656"/>
              </a:xfrm>
              <a:prstGeom prst="trapezoid">
                <a:avLst>
                  <a:gd name="adj" fmla="val 25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1448051" y="5846494"/>
                <a:ext cx="304089" cy="515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+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 bwMode="auto">
              <a:xfrm>
                <a:off x="2744167" y="5846494"/>
                <a:ext cx="304089" cy="515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–</a:t>
                </a:r>
              </a:p>
            </p:txBody>
          </p:sp>
        </p:grpSp>
        <p:sp>
          <p:nvSpPr>
            <p:cNvPr id="9" name="Freeform 8"/>
            <p:cNvSpPr/>
            <p:nvPr/>
          </p:nvSpPr>
          <p:spPr bwMode="auto">
            <a:xfrm>
              <a:off x="2590800" y="3733800"/>
              <a:ext cx="6594143" cy="806560"/>
            </a:xfrm>
            <a:custGeom>
              <a:avLst/>
              <a:gdLst>
                <a:gd name="connsiteX0" fmla="*/ 857534 w 3498376"/>
                <a:gd name="connsiteY0" fmla="*/ 1528550 h 1528550"/>
                <a:gd name="connsiteX1" fmla="*/ 379863 w 3498376"/>
                <a:gd name="connsiteY1" fmla="*/ 218364 h 1528550"/>
                <a:gd name="connsiteX2" fmla="*/ 3136710 w 3498376"/>
                <a:gd name="connsiteY2" fmla="*/ 218364 h 1528550"/>
                <a:gd name="connsiteX3" fmla="*/ 2549857 w 3498376"/>
                <a:gd name="connsiteY3" fmla="*/ 1487606 h 1528550"/>
                <a:gd name="connsiteX4" fmla="*/ 2549857 w 3498376"/>
                <a:gd name="connsiteY4" fmla="*/ 1487606 h 15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376" h="1528550">
                  <a:moveTo>
                    <a:pt x="857534" y="1528550"/>
                  </a:moveTo>
                  <a:cubicBezTo>
                    <a:pt x="428767" y="982639"/>
                    <a:pt x="0" y="436728"/>
                    <a:pt x="379863" y="218364"/>
                  </a:cubicBezTo>
                  <a:cubicBezTo>
                    <a:pt x="759726" y="0"/>
                    <a:pt x="2775044" y="6824"/>
                    <a:pt x="3136710" y="218364"/>
                  </a:cubicBezTo>
                  <a:cubicBezTo>
                    <a:pt x="3498376" y="429904"/>
                    <a:pt x="2549857" y="1487606"/>
                    <a:pt x="2549857" y="1487606"/>
                  </a:cubicBezTo>
                  <a:lnTo>
                    <a:pt x="2549857" y="1487606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 bwMode="auto">
          <a:xfrm>
            <a:off x="1985975" y="3014220"/>
            <a:ext cx="1200150" cy="21185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3 V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1.5 V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133 V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>
                <a:latin typeface="+mj-lt"/>
              </a:rPr>
              <a:t>6 V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>
                <a:latin typeface="+mj-lt"/>
              </a:rPr>
              <a:t>266 V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016683" y="3541440"/>
            <a:ext cx="1028700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67300" y="4857751"/>
            <a:ext cx="3943350" cy="885825"/>
            <a:chOff x="3200400" y="5334000"/>
            <a:chExt cx="5257800" cy="11811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93562958"/>
                    </p:ext>
                  </p:extLst>
                </p:nvPr>
              </p:nvGraphicFramePr>
              <p:xfrm>
                <a:off x="3200400" y="5334000"/>
                <a:ext cx="1600200" cy="1181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1856" name="Equation" r:id="rId3" imgW="533160" imgH="393480" progId="Equation.3">
                        <p:embed/>
                      </p:oleObj>
                    </mc:Choice>
                    <mc:Fallback>
                      <p:oleObj name="Equation" r:id="rId3" imgW="533160" imgH="393480" progId="Equation.3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00400" y="5334000"/>
                              <a:ext cx="1600200" cy="1181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93562958"/>
                    </p:ext>
                  </p:extLst>
                </p:nvPr>
              </p:nvGraphicFramePr>
              <p:xfrm>
                <a:off x="3200400" y="5334000"/>
                <a:ext cx="1600200" cy="1181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1829" name="Equation" r:id="rId5" imgW="533160" imgH="393480" progId="Equation.3">
                        <p:embed/>
                      </p:oleObj>
                    </mc:Choice>
                    <mc:Fallback>
                      <p:oleObj name="Equation" r:id="rId5" imgW="533160" imgH="393480" progId="Equation.3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00400" y="5334000"/>
                              <a:ext cx="1600200" cy="11811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257800" y="5683807"/>
                  <a:ext cx="32004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>
                      <a:solidFill>
                        <a:schemeClr val="bg1">
                          <a:lumMod val="50000"/>
                        </a:schemeClr>
                      </a:solidFill>
                    </a:rPr>
                    <a:t>(Find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5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Δ</m:t>
                      </m:r>
                      <m:r>
                        <a:rPr lang="en-US" sz="15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𝑉</m:t>
                      </m:r>
                    </m:oMath>
                  </a14:m>
                  <a:r>
                    <a:rPr lang="en-US" sz="1500" dirty="0">
                      <a:solidFill>
                        <a:schemeClr val="bg1">
                          <a:lumMod val="50000"/>
                        </a:schemeClr>
                      </a:solidFill>
                    </a:rPr>
                    <a:t> and divide by 2)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683807"/>
                  <a:ext cx="3200400" cy="430887"/>
                </a:xfrm>
                <a:prstGeom prst="rect">
                  <a:avLst/>
                </a:prstGeom>
                <a:blipFill>
                  <a:blip r:embed="rId7"/>
                  <a:stretch>
                    <a:fillRect l="-1015" t="-3774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103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charset="0"/>
              </a:rPr>
              <a:t>Problem with Ohm’s Law [1]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723406" y="1420896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+mj-lt"/>
              </a:rPr>
              <a:t>When </a:t>
            </a:r>
            <a:r>
              <a:rPr lang="en-US" b="1" dirty="0">
                <a:latin typeface="+mj-lt"/>
              </a:rPr>
              <a:t>two batteries </a:t>
            </a:r>
            <a:r>
              <a:rPr lang="en-US" dirty="0">
                <a:latin typeface="+mj-lt"/>
              </a:rPr>
              <a:t>are connected end to end, and a </a:t>
            </a:r>
            <a:r>
              <a:rPr lang="en-US" b="1" dirty="0">
                <a:latin typeface="+mj-lt"/>
              </a:rPr>
              <a:t>10 cm </a:t>
            </a:r>
            <a:r>
              <a:rPr lang="en-US" dirty="0">
                <a:latin typeface="+mj-lt"/>
              </a:rPr>
              <a:t>long copper wire is connected across them, the current through the wire is </a:t>
            </a:r>
            <a:r>
              <a:rPr lang="en-US" b="1" dirty="0">
                <a:latin typeface="+mj-lt"/>
              </a:rPr>
              <a:t>3 A</a:t>
            </a:r>
            <a:r>
              <a:rPr lang="en-US" dirty="0">
                <a:latin typeface="+mj-lt"/>
              </a:rPr>
              <a:t>.  What would be the current through a </a:t>
            </a:r>
            <a:r>
              <a:rPr lang="en-US" b="1" dirty="0">
                <a:latin typeface="+mj-lt"/>
              </a:rPr>
              <a:t>30 cm</a:t>
            </a:r>
            <a:r>
              <a:rPr lang="en-US" dirty="0">
                <a:latin typeface="+mj-lt"/>
              </a:rPr>
              <a:t> long copper wire (with the same gauge as the first) connected across just </a:t>
            </a:r>
            <a:r>
              <a:rPr lang="en-US" b="1" dirty="0">
                <a:latin typeface="+mj-lt"/>
              </a:rPr>
              <a:t>one</a:t>
            </a:r>
            <a:r>
              <a:rPr lang="en-US" dirty="0">
                <a:latin typeface="+mj-lt"/>
              </a:rPr>
              <a:t> of the batteries?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1676400" y="3177511"/>
            <a:ext cx="1200150" cy="21185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1.0 V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0.5 A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4.5  A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>
                <a:latin typeface="+mj-lt"/>
              </a:rPr>
              <a:t>9 A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1.5 A</a:t>
            </a:r>
          </a:p>
        </p:txBody>
      </p:sp>
      <p:grpSp>
        <p:nvGrpSpPr>
          <p:cNvPr id="46086" name="Group 46085"/>
          <p:cNvGrpSpPr/>
          <p:nvPr/>
        </p:nvGrpSpPr>
        <p:grpSpPr>
          <a:xfrm>
            <a:off x="4892998" y="3045350"/>
            <a:ext cx="3429000" cy="703300"/>
            <a:chOff x="3086153" y="3147388"/>
            <a:chExt cx="4572000" cy="937733"/>
          </a:xfrm>
        </p:grpSpPr>
        <p:sp>
          <p:nvSpPr>
            <p:cNvPr id="10" name="Rectangle 9"/>
            <p:cNvSpPr/>
            <p:nvPr/>
          </p:nvSpPr>
          <p:spPr bwMode="auto">
            <a:xfrm rot="16200000">
              <a:off x="4408556" y="3134731"/>
              <a:ext cx="782544" cy="1118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Trapezoid 10"/>
            <p:cNvSpPr/>
            <p:nvPr/>
          </p:nvSpPr>
          <p:spPr bwMode="auto">
            <a:xfrm rot="16200000">
              <a:off x="5191651" y="3655876"/>
              <a:ext cx="258647" cy="75943"/>
            </a:xfrm>
            <a:prstGeom prst="trapezoid">
              <a:avLst>
                <a:gd name="adj" fmla="val 25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16200000" flipV="1">
              <a:off x="5238428" y="3693848"/>
              <a:ext cx="241037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 bwMode="auto">
            <a:xfrm>
              <a:off x="4222000" y="3463017"/>
              <a:ext cx="201415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+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081588" y="3463017"/>
              <a:ext cx="201415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–</a:t>
              </a:r>
            </a:p>
          </p:txBody>
        </p:sp>
        <p:grpSp>
          <p:nvGrpSpPr>
            <p:cNvPr id="46092" name="Group 25"/>
            <p:cNvGrpSpPr>
              <a:grpSpLocks/>
            </p:cNvGrpSpPr>
            <p:nvPr/>
          </p:nvGrpSpPr>
          <p:grpSpPr bwMode="auto">
            <a:xfrm>
              <a:off x="5297311" y="3302576"/>
              <a:ext cx="1193078" cy="782544"/>
              <a:chOff x="1361644" y="5486126"/>
              <a:chExt cx="1801270" cy="1180747"/>
            </a:xfrm>
          </p:grpSpPr>
          <p:sp>
            <p:nvSpPr>
              <p:cNvPr id="17" name="Rectangle 16"/>
              <p:cNvSpPr/>
              <p:nvPr/>
            </p:nvSpPr>
            <p:spPr bwMode="auto">
              <a:xfrm rot="16200000">
                <a:off x="1729233" y="5233192"/>
                <a:ext cx="1180747" cy="16866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Trapezoid 17"/>
              <p:cNvSpPr/>
              <p:nvPr/>
            </p:nvSpPr>
            <p:spPr bwMode="auto">
              <a:xfrm rot="16200000">
                <a:off x="2910455" y="6019171"/>
                <a:ext cx="390261" cy="114657"/>
              </a:xfrm>
              <a:prstGeom prst="trapezoid">
                <a:avLst>
                  <a:gd name="adj" fmla="val 25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 bwMode="auto">
              <a:xfrm rot="16200000" flipV="1">
                <a:off x="2981069" y="6076500"/>
                <a:ext cx="36369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rapezoid 19"/>
              <p:cNvSpPr/>
              <p:nvPr/>
            </p:nvSpPr>
            <p:spPr bwMode="auto">
              <a:xfrm rot="16200000">
                <a:off x="1223841" y="6019171"/>
                <a:ext cx="390261" cy="114656"/>
              </a:xfrm>
              <a:prstGeom prst="trapezoid">
                <a:avLst>
                  <a:gd name="adj" fmla="val 25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1448051" y="5728209"/>
                <a:ext cx="304087" cy="74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+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 bwMode="auto">
              <a:xfrm>
                <a:off x="2744167" y="5728209"/>
                <a:ext cx="304087" cy="74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–</a:t>
                </a:r>
              </a:p>
            </p:txBody>
          </p:sp>
        </p:grpSp>
        <p:sp>
          <p:nvSpPr>
            <p:cNvPr id="9" name="Freeform 8"/>
            <p:cNvSpPr/>
            <p:nvPr/>
          </p:nvSpPr>
          <p:spPr bwMode="auto">
            <a:xfrm>
              <a:off x="3086153" y="3147388"/>
              <a:ext cx="4572000" cy="559117"/>
            </a:xfrm>
            <a:custGeom>
              <a:avLst/>
              <a:gdLst>
                <a:gd name="connsiteX0" fmla="*/ 857534 w 3498376"/>
                <a:gd name="connsiteY0" fmla="*/ 1528550 h 1528550"/>
                <a:gd name="connsiteX1" fmla="*/ 379863 w 3498376"/>
                <a:gd name="connsiteY1" fmla="*/ 218364 h 1528550"/>
                <a:gd name="connsiteX2" fmla="*/ 3136710 w 3498376"/>
                <a:gd name="connsiteY2" fmla="*/ 218364 h 1528550"/>
                <a:gd name="connsiteX3" fmla="*/ 2549857 w 3498376"/>
                <a:gd name="connsiteY3" fmla="*/ 1487606 h 1528550"/>
                <a:gd name="connsiteX4" fmla="*/ 2549857 w 3498376"/>
                <a:gd name="connsiteY4" fmla="*/ 1487606 h 15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376" h="1528550">
                  <a:moveTo>
                    <a:pt x="857534" y="1528550"/>
                  </a:moveTo>
                  <a:cubicBezTo>
                    <a:pt x="428767" y="982639"/>
                    <a:pt x="0" y="436728"/>
                    <a:pt x="379863" y="218364"/>
                  </a:cubicBezTo>
                  <a:cubicBezTo>
                    <a:pt x="759726" y="0"/>
                    <a:pt x="2775044" y="6824"/>
                    <a:pt x="3136710" y="218364"/>
                  </a:cubicBezTo>
                  <a:cubicBezTo>
                    <a:pt x="3498376" y="429904"/>
                    <a:pt x="2549857" y="1487606"/>
                    <a:pt x="2549857" y="1487606"/>
                  </a:cubicBezTo>
                  <a:lnTo>
                    <a:pt x="2549857" y="1487606"/>
                  </a:lnTo>
                </a:path>
              </a:pathLst>
            </a:custGeom>
            <a:ln w="38100">
              <a:solidFill>
                <a:srgbClr val="B87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Trapezoid 12"/>
            <p:cNvSpPr/>
            <p:nvPr/>
          </p:nvSpPr>
          <p:spPr bwMode="auto">
            <a:xfrm rot="16200000">
              <a:off x="4073415" y="3655876"/>
              <a:ext cx="258647" cy="75943"/>
            </a:xfrm>
            <a:prstGeom prst="trapezoid">
              <a:avLst>
                <a:gd name="adj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46089" name="Group 46088"/>
          <p:cNvGrpSpPr/>
          <p:nvPr/>
        </p:nvGrpSpPr>
        <p:grpSpPr>
          <a:xfrm>
            <a:off x="4737627" y="4495800"/>
            <a:ext cx="4724279" cy="1665635"/>
            <a:chOff x="1702068" y="4522246"/>
            <a:chExt cx="7340171" cy="2220847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702068" y="5117745"/>
              <a:ext cx="782544" cy="1118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" name="Trapezoid 35"/>
            <p:cNvSpPr/>
            <p:nvPr/>
          </p:nvSpPr>
          <p:spPr bwMode="auto">
            <a:xfrm>
              <a:off x="1964017" y="6160038"/>
              <a:ext cx="258647" cy="75943"/>
            </a:xfrm>
            <a:prstGeom prst="trapezoid">
              <a:avLst>
                <a:gd name="adj" fmla="val 25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flipV="1">
              <a:off x="1972822" y="6235982"/>
              <a:ext cx="241037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 bwMode="auto">
            <a:xfrm rot="5400000">
              <a:off x="1992631" y="4912826"/>
              <a:ext cx="201415" cy="573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+</a:t>
              </a: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1992632" y="5828498"/>
              <a:ext cx="20141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–</a:t>
              </a:r>
            </a:p>
          </p:txBody>
        </p:sp>
        <p:sp>
          <p:nvSpPr>
            <p:cNvPr id="46081" name="Freeform 46080"/>
            <p:cNvSpPr/>
            <p:nvPr/>
          </p:nvSpPr>
          <p:spPr>
            <a:xfrm>
              <a:off x="2070600" y="4522246"/>
              <a:ext cx="6971639" cy="2220847"/>
            </a:xfrm>
            <a:custGeom>
              <a:avLst/>
              <a:gdLst>
                <a:gd name="connsiteX0" fmla="*/ 15676 w 6971639"/>
                <a:gd name="connsiteY0" fmla="*/ 549083 h 2220847"/>
                <a:gd name="connsiteX1" fmla="*/ 1007079 w 6971639"/>
                <a:gd name="connsiteY1" fmla="*/ 144822 h 2220847"/>
                <a:gd name="connsiteX2" fmla="*/ 6454977 w 6971639"/>
                <a:gd name="connsiteY2" fmla="*/ 164072 h 2220847"/>
                <a:gd name="connsiteX3" fmla="*/ 6137344 w 6971639"/>
                <a:gd name="connsiteY3" fmla="*/ 2069874 h 2220847"/>
                <a:gd name="connsiteX4" fmla="*/ 1074455 w 6971639"/>
                <a:gd name="connsiteY4" fmla="*/ 2050624 h 2220847"/>
                <a:gd name="connsiteX5" fmla="*/ 6051 w 6971639"/>
                <a:gd name="connsiteY5" fmla="*/ 1646363 h 222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1639" h="2220847">
                  <a:moveTo>
                    <a:pt x="15676" y="549083"/>
                  </a:moveTo>
                  <a:cubicBezTo>
                    <a:pt x="-25231" y="379036"/>
                    <a:pt x="-66138" y="208990"/>
                    <a:pt x="1007079" y="144822"/>
                  </a:cubicBezTo>
                  <a:cubicBezTo>
                    <a:pt x="2080296" y="80654"/>
                    <a:pt x="5599933" y="-156770"/>
                    <a:pt x="6454977" y="164072"/>
                  </a:cubicBezTo>
                  <a:cubicBezTo>
                    <a:pt x="7310021" y="484914"/>
                    <a:pt x="7034098" y="1755449"/>
                    <a:pt x="6137344" y="2069874"/>
                  </a:cubicBezTo>
                  <a:cubicBezTo>
                    <a:pt x="5240590" y="2384299"/>
                    <a:pt x="2096337" y="2121209"/>
                    <a:pt x="1074455" y="2050624"/>
                  </a:cubicBezTo>
                  <a:cubicBezTo>
                    <a:pt x="52573" y="1980039"/>
                    <a:pt x="29312" y="1813201"/>
                    <a:pt x="6051" y="1646363"/>
                  </a:cubicBezTo>
                </a:path>
              </a:pathLst>
            </a:custGeom>
            <a:noFill/>
            <a:ln w="38100">
              <a:solidFill>
                <a:srgbClr val="B87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rapezoid 37"/>
            <p:cNvSpPr/>
            <p:nvPr/>
          </p:nvSpPr>
          <p:spPr bwMode="auto">
            <a:xfrm>
              <a:off x="1964017" y="5041803"/>
              <a:ext cx="258647" cy="75943"/>
            </a:xfrm>
            <a:prstGeom prst="trapezoid">
              <a:avLst>
                <a:gd name="adj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8549" y="3161741"/>
            <a:ext cx="139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wire: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94626" y="4357299"/>
            <a:ext cx="164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wire:</a:t>
            </a:r>
          </a:p>
        </p:txBody>
      </p:sp>
    </p:spTree>
    <p:extLst>
      <p:ext uri="{BB962C8B-B14F-4D97-AF65-F5344CB8AC3E}">
        <p14:creationId xmlns:p14="http://schemas.microsoft.com/office/powerpoint/2010/main" val="13255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charset="0"/>
              </a:rPr>
              <a:t>Problem with Ohm’s Law [2]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1822721" y="3018322"/>
            <a:ext cx="1114154" cy="21185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1.0 V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0.5 A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4.5  A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>
                <a:latin typeface="+mj-lt"/>
              </a:rPr>
              <a:t>9 A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1.5 A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849347" y="3524950"/>
            <a:ext cx="1028700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75296" y="2881789"/>
            <a:ext cx="4343400" cy="5539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500" dirty="0"/>
              <a:t>Suppose: potential difference of one battery = </a:t>
            </a:r>
            <a:r>
              <a:rPr lang="en-US" sz="1500" b="1" i="1" dirty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and, resistance of first wire = </a:t>
            </a:r>
            <a:r>
              <a:rPr lang="en-US" sz="1500" b="1" i="1" dirty="0">
                <a:solidFill>
                  <a:srgbClr val="FF0000"/>
                </a:solidFill>
              </a:rPr>
              <a:t>R</a:t>
            </a:r>
            <a:r>
              <a:rPr lang="en-US" sz="1500" b="1" baseline="-25000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040691" y="3723501"/>
            <a:ext cx="5048327" cy="2083832"/>
            <a:chOff x="1831587" y="3821668"/>
            <a:chExt cx="6731102" cy="2778443"/>
          </a:xfrm>
        </p:grpSpPr>
        <p:sp>
          <p:nvSpPr>
            <p:cNvPr id="3" name="TextBox 2"/>
            <p:cNvSpPr txBox="1"/>
            <p:nvPr/>
          </p:nvSpPr>
          <p:spPr>
            <a:xfrm>
              <a:off x="3916092" y="3821668"/>
              <a:ext cx="17907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u="sng" dirty="0"/>
                <a:t>First wire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57740" y="3821668"/>
              <a:ext cx="210494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u="sng" dirty="0"/>
                <a:t>Second wire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31587" y="4413676"/>
              <a:ext cx="17907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u="sng" dirty="0"/>
                <a:t>Resistance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31587" y="5093552"/>
              <a:ext cx="17907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u="sng" dirty="0"/>
                <a:t>Potential Difference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31587" y="6107668"/>
              <a:ext cx="17907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u="sng" dirty="0"/>
                <a:t>Current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49182"/>
              </p:ext>
            </p:extLst>
          </p:nvPr>
        </p:nvGraphicFramePr>
        <p:xfrm>
          <a:off x="5804164" y="4077587"/>
          <a:ext cx="685665" cy="45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81" name="Equation" r:id="rId3" imgW="609480" imgH="406080" progId="Equation.3">
                  <p:embed/>
                </p:oleObj>
              </mc:Choice>
              <mc:Fallback>
                <p:oleObj name="Equation" r:id="rId3" imgW="60948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4164" y="4077587"/>
                        <a:ext cx="685665" cy="456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962191"/>
              </p:ext>
            </p:extLst>
          </p:nvPr>
        </p:nvGraphicFramePr>
        <p:xfrm>
          <a:off x="7274619" y="4077587"/>
          <a:ext cx="714015" cy="45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82" name="Equation" r:id="rId5" imgW="634680" imgH="406080" progId="Equation.3">
                  <p:embed/>
                </p:oleObj>
              </mc:Choice>
              <mc:Fallback>
                <p:oleObj name="Equation" r:id="rId5" imgW="63468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4619" y="4077587"/>
                        <a:ext cx="714015" cy="45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731871"/>
              </p:ext>
            </p:extLst>
          </p:nvPr>
        </p:nvGraphicFramePr>
        <p:xfrm>
          <a:off x="7274618" y="4118721"/>
          <a:ext cx="1814400" cy="45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83" name="Equation" r:id="rId7" imgW="1612800" imgH="406080" progId="Equation.3">
                  <p:embed/>
                </p:oleObj>
              </mc:Choice>
              <mc:Fallback>
                <p:oleObj name="Equation" r:id="rId7" imgW="161280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4618" y="4118721"/>
                        <a:ext cx="1814400" cy="4568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46934" y="4781289"/>
            <a:ext cx="116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V</a:t>
            </a:r>
            <a:r>
              <a:rPr lang="en-US" baseline="-25000" dirty="0"/>
              <a:t>1</a:t>
            </a:r>
            <a:r>
              <a:rPr lang="en-US" dirty="0"/>
              <a:t> = 2</a:t>
            </a:r>
            <a:r>
              <a:rPr lang="en-US" i="1" dirty="0">
                <a:latin typeface="Symbol" pitchFamily="18" charset="2"/>
              </a:rPr>
              <a:t>e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8873" y="4781289"/>
            <a:ext cx="18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>
                <a:latin typeface="Symbol" pitchFamily="18" charset="2"/>
              </a:rPr>
              <a:t>e </a:t>
            </a:r>
            <a:r>
              <a:rPr lang="en-US" dirty="0"/>
              <a:t>=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V</a:t>
            </a:r>
            <a:r>
              <a:rPr lang="en-US" baseline="-25000" dirty="0"/>
              <a:t>1</a:t>
            </a:r>
            <a:r>
              <a:rPr lang="en-US" dirty="0"/>
              <a:t> /2 </a:t>
            </a:r>
            <a:endParaRPr lang="en-US" dirty="0">
              <a:latin typeface="Symbol" pitchFamily="18" charset="2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797492"/>
              </p:ext>
            </p:extLst>
          </p:nvPr>
        </p:nvGraphicFramePr>
        <p:xfrm>
          <a:off x="5625559" y="5326616"/>
          <a:ext cx="1042875" cy="49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84" name="Equation" r:id="rId9" imgW="927000" imgH="444240" progId="Equation.3">
                  <p:embed/>
                </p:oleObj>
              </mc:Choice>
              <mc:Fallback>
                <p:oleObj name="Equation" r:id="rId9" imgW="92700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559" y="5326616"/>
                        <a:ext cx="1042875" cy="499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772793"/>
              </p:ext>
            </p:extLst>
          </p:nvPr>
        </p:nvGraphicFramePr>
        <p:xfrm>
          <a:off x="7520503" y="5323745"/>
          <a:ext cx="7000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85" name="Equation" r:id="rId11" imgW="622080" imgH="444240" progId="Equation.3">
                  <p:embed/>
                </p:oleObj>
              </mc:Choice>
              <mc:Fallback>
                <p:oleObj name="Equation" r:id="rId11" imgW="622080" imgH="4442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0503" y="5323745"/>
                        <a:ext cx="7000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528377"/>
              </p:ext>
            </p:extLst>
          </p:nvPr>
        </p:nvGraphicFramePr>
        <p:xfrm>
          <a:off x="7547428" y="5305521"/>
          <a:ext cx="24574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86" name="Equation" r:id="rId13" imgW="2184120" imgH="482400" progId="Equation.3">
                  <p:embed/>
                </p:oleObj>
              </mc:Choice>
              <mc:Fallback>
                <p:oleObj name="Equation" r:id="rId13" imgW="2184120" imgH="4824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7428" y="5305521"/>
                        <a:ext cx="2457450" cy="5429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6D58823-996C-44DB-8E47-F342BE6C7ED5}"/>
              </a:ext>
            </a:extLst>
          </p:cNvPr>
          <p:cNvSpPr txBox="1"/>
          <p:nvPr/>
        </p:nvSpPr>
        <p:spPr bwMode="auto">
          <a:xfrm>
            <a:off x="1723406" y="1420896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+mj-lt"/>
              </a:rPr>
              <a:t>When </a:t>
            </a:r>
            <a:r>
              <a:rPr lang="en-US" b="1" dirty="0">
                <a:latin typeface="+mj-lt"/>
              </a:rPr>
              <a:t>two batteries </a:t>
            </a:r>
            <a:r>
              <a:rPr lang="en-US" dirty="0">
                <a:latin typeface="+mj-lt"/>
              </a:rPr>
              <a:t>are connected end to end, and a </a:t>
            </a:r>
            <a:r>
              <a:rPr lang="en-US" b="1" dirty="0">
                <a:latin typeface="+mj-lt"/>
              </a:rPr>
              <a:t>10 cm </a:t>
            </a:r>
            <a:r>
              <a:rPr lang="en-US" dirty="0">
                <a:latin typeface="+mj-lt"/>
              </a:rPr>
              <a:t>long copper wire is connected across them, the current through the wire is </a:t>
            </a:r>
            <a:r>
              <a:rPr lang="en-US" b="1" dirty="0">
                <a:latin typeface="+mj-lt"/>
              </a:rPr>
              <a:t>3 A</a:t>
            </a:r>
            <a:r>
              <a:rPr lang="en-US" dirty="0">
                <a:latin typeface="+mj-lt"/>
              </a:rPr>
              <a:t>.  What would be the current through a </a:t>
            </a:r>
            <a:r>
              <a:rPr lang="en-US" b="1" dirty="0">
                <a:latin typeface="+mj-lt"/>
              </a:rPr>
              <a:t>30 cm</a:t>
            </a:r>
            <a:r>
              <a:rPr lang="en-US" dirty="0">
                <a:latin typeface="+mj-lt"/>
              </a:rPr>
              <a:t> long copper wire (with the same gauge as the first) connected across just </a:t>
            </a:r>
            <a:r>
              <a:rPr lang="en-US" b="1" dirty="0">
                <a:latin typeface="+mj-lt"/>
              </a:rPr>
              <a:t>one</a:t>
            </a:r>
            <a:r>
              <a:rPr lang="en-US" dirty="0">
                <a:latin typeface="+mj-lt"/>
              </a:rPr>
              <a:t> of the batteries?</a:t>
            </a:r>
          </a:p>
        </p:txBody>
      </p:sp>
    </p:spTree>
    <p:extLst>
      <p:ext uri="{BB962C8B-B14F-4D97-AF65-F5344CB8AC3E}">
        <p14:creationId xmlns:p14="http://schemas.microsoft.com/office/powerpoint/2010/main" val="380729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cs typeface="Arial" charset="0"/>
              </a:rPr>
              <a:t>Problem with Resistance and Potential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143000" y="1343210"/>
            <a:ext cx="944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+mj-lt"/>
              </a:rPr>
              <a:t>Two </a:t>
            </a:r>
            <a:r>
              <a:rPr lang="en-US" b="1" dirty="0">
                <a:latin typeface="+mj-lt"/>
              </a:rPr>
              <a:t>1.5 V</a:t>
            </a:r>
            <a:r>
              <a:rPr lang="en-US" dirty="0">
                <a:latin typeface="+mj-lt"/>
              </a:rPr>
              <a:t> batteries are connected end to end with a wire made of copper (</a:t>
            </a:r>
            <a:r>
              <a:rPr lang="en-US" b="1" i="1" dirty="0">
                <a:latin typeface="Symbol" pitchFamily="18" charset="2"/>
              </a:rPr>
              <a:t>r</a:t>
            </a:r>
            <a:r>
              <a:rPr lang="en-US" b="1" dirty="0">
                <a:latin typeface="+mj-lt"/>
              </a:rPr>
              <a:t> = 1.7 × 10</a:t>
            </a:r>
            <a:r>
              <a:rPr lang="en-US" b="1" baseline="30000" dirty="0">
                <a:latin typeface="+mj-lt"/>
              </a:rPr>
              <a:t>–8</a:t>
            </a:r>
            <a:r>
              <a:rPr lang="en-US" b="1" dirty="0">
                <a:latin typeface="+mj-lt"/>
              </a:rPr>
              <a:t> </a:t>
            </a:r>
            <a:r>
              <a:rPr lang="en-US" b="1" dirty="0">
                <a:latin typeface="Symbol" pitchFamily="18" charset="2"/>
              </a:rPr>
              <a:t>W</a:t>
            </a:r>
            <a:r>
              <a:rPr lang="en-US" b="1" dirty="0">
                <a:latin typeface="+mj-lt"/>
              </a:rPr>
              <a:t>m</a:t>
            </a:r>
            <a:r>
              <a:rPr lang="en-US" dirty="0">
                <a:latin typeface="+mj-lt"/>
              </a:rPr>
              <a:t>) connected from the positive terminal of one to the negative terminal of the other.  If the wire is </a:t>
            </a:r>
            <a:r>
              <a:rPr lang="en-US" b="1" dirty="0">
                <a:latin typeface="+mj-lt"/>
              </a:rPr>
              <a:t>11 cm</a:t>
            </a:r>
            <a:r>
              <a:rPr lang="en-US" dirty="0">
                <a:latin typeface="+mj-lt"/>
              </a:rPr>
              <a:t> long and has a diameter of </a:t>
            </a:r>
            <a:r>
              <a:rPr lang="en-US" b="1" dirty="0">
                <a:latin typeface="+mj-lt"/>
              </a:rPr>
              <a:t>0.08 mm </a:t>
            </a:r>
            <a:r>
              <a:rPr lang="en-US" dirty="0">
                <a:latin typeface="+mj-lt"/>
              </a:rPr>
              <a:t>(approximately 40 gauge wire; </a:t>
            </a:r>
            <a:r>
              <a:rPr lang="en-US" b="1" dirty="0">
                <a:latin typeface="+mj-lt"/>
              </a:rPr>
              <a:t>A = 5.0 × 10</a:t>
            </a:r>
            <a:r>
              <a:rPr lang="en-US" b="1" baseline="30000" dirty="0">
                <a:latin typeface="+mj-lt"/>
              </a:rPr>
              <a:t>–9</a:t>
            </a:r>
            <a:r>
              <a:rPr lang="en-US" b="1" dirty="0">
                <a:latin typeface="+mj-lt"/>
              </a:rPr>
              <a:t> m</a:t>
            </a:r>
            <a:r>
              <a:rPr lang="en-US" b="1" baseline="30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) what will the current through the wire be?</a:t>
            </a:r>
          </a:p>
        </p:txBody>
      </p:sp>
      <p:grpSp>
        <p:nvGrpSpPr>
          <p:cNvPr id="46087" name="Group 26"/>
          <p:cNvGrpSpPr>
            <a:grpSpLocks/>
          </p:cNvGrpSpPr>
          <p:nvPr/>
        </p:nvGrpSpPr>
        <p:grpSpPr bwMode="auto">
          <a:xfrm>
            <a:off x="4419600" y="3090353"/>
            <a:ext cx="4945856" cy="1014412"/>
            <a:chOff x="2590800" y="3733800"/>
            <a:chExt cx="6594143" cy="1352734"/>
          </a:xfrm>
        </p:grpSpPr>
        <p:grpSp>
          <p:nvGrpSpPr>
            <p:cNvPr id="46091" name="Group 25"/>
            <p:cNvGrpSpPr>
              <a:grpSpLocks/>
            </p:cNvGrpSpPr>
            <p:nvPr/>
          </p:nvGrpSpPr>
          <p:grpSpPr bwMode="auto">
            <a:xfrm>
              <a:off x="4146472" y="3957668"/>
              <a:ext cx="1722351" cy="1128866"/>
              <a:chOff x="1360362" y="5486126"/>
              <a:chExt cx="1802933" cy="1180747"/>
            </a:xfrm>
          </p:grpSpPr>
          <p:sp>
            <p:nvSpPr>
              <p:cNvPr id="10" name="Rectangle 9"/>
              <p:cNvSpPr/>
              <p:nvPr/>
            </p:nvSpPr>
            <p:spPr bwMode="auto">
              <a:xfrm rot="16200000">
                <a:off x="1728783" y="5232362"/>
                <a:ext cx="1180747" cy="16882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" name="Trapezoid 10"/>
              <p:cNvSpPr/>
              <p:nvPr/>
            </p:nvSpPr>
            <p:spPr bwMode="auto">
              <a:xfrm rot="16200000">
                <a:off x="2910836" y="6019171"/>
                <a:ext cx="390261" cy="114657"/>
              </a:xfrm>
              <a:prstGeom prst="trapezoid">
                <a:avLst>
                  <a:gd name="adj" fmla="val 25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 rot="16200000" flipV="1">
                <a:off x="2981450" y="6076500"/>
                <a:ext cx="36369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rapezoid 12"/>
              <p:cNvSpPr/>
              <p:nvPr/>
            </p:nvSpPr>
            <p:spPr bwMode="auto">
              <a:xfrm rot="16200000">
                <a:off x="1222560" y="6019171"/>
                <a:ext cx="390261" cy="114657"/>
              </a:xfrm>
              <a:prstGeom prst="trapezoid">
                <a:avLst>
                  <a:gd name="adj" fmla="val 25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>
                <a:off x="1446769" y="5846494"/>
                <a:ext cx="304090" cy="515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+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>
                <a:off x="2744549" y="5846494"/>
                <a:ext cx="304089" cy="515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–</a:t>
                </a:r>
              </a:p>
            </p:txBody>
          </p:sp>
        </p:grpSp>
        <p:grpSp>
          <p:nvGrpSpPr>
            <p:cNvPr id="46092" name="Group 25"/>
            <p:cNvGrpSpPr>
              <a:grpSpLocks/>
            </p:cNvGrpSpPr>
            <p:nvPr/>
          </p:nvGrpSpPr>
          <p:grpSpPr bwMode="auto">
            <a:xfrm>
              <a:off x="5779928" y="3957668"/>
              <a:ext cx="1720762" cy="1128866"/>
              <a:chOff x="1361644" y="5486126"/>
              <a:chExt cx="1801270" cy="1180747"/>
            </a:xfrm>
          </p:grpSpPr>
          <p:sp>
            <p:nvSpPr>
              <p:cNvPr id="17" name="Rectangle 16"/>
              <p:cNvSpPr/>
              <p:nvPr/>
            </p:nvSpPr>
            <p:spPr bwMode="auto">
              <a:xfrm rot="16200000">
                <a:off x="1729233" y="5233192"/>
                <a:ext cx="1180747" cy="16866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Trapezoid 17"/>
              <p:cNvSpPr/>
              <p:nvPr/>
            </p:nvSpPr>
            <p:spPr bwMode="auto">
              <a:xfrm rot="16200000">
                <a:off x="2910455" y="6019171"/>
                <a:ext cx="390261" cy="114657"/>
              </a:xfrm>
              <a:prstGeom prst="trapezoid">
                <a:avLst>
                  <a:gd name="adj" fmla="val 25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 bwMode="auto">
              <a:xfrm rot="16200000" flipV="1">
                <a:off x="2981069" y="6076500"/>
                <a:ext cx="36369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rapezoid 19"/>
              <p:cNvSpPr/>
              <p:nvPr/>
            </p:nvSpPr>
            <p:spPr bwMode="auto">
              <a:xfrm rot="16200000">
                <a:off x="1223841" y="6019171"/>
                <a:ext cx="390261" cy="114656"/>
              </a:xfrm>
              <a:prstGeom prst="trapezoid">
                <a:avLst>
                  <a:gd name="adj" fmla="val 25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1448051" y="5846494"/>
                <a:ext cx="304089" cy="515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+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 bwMode="auto">
              <a:xfrm>
                <a:off x="2744167" y="5846494"/>
                <a:ext cx="304089" cy="515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–</a:t>
                </a:r>
              </a:p>
            </p:txBody>
          </p:sp>
        </p:grpSp>
        <p:sp>
          <p:nvSpPr>
            <p:cNvPr id="9" name="Freeform 8"/>
            <p:cNvSpPr/>
            <p:nvPr/>
          </p:nvSpPr>
          <p:spPr bwMode="auto">
            <a:xfrm>
              <a:off x="2590800" y="3733800"/>
              <a:ext cx="6594143" cy="806560"/>
            </a:xfrm>
            <a:custGeom>
              <a:avLst/>
              <a:gdLst>
                <a:gd name="connsiteX0" fmla="*/ 857534 w 3498376"/>
                <a:gd name="connsiteY0" fmla="*/ 1528550 h 1528550"/>
                <a:gd name="connsiteX1" fmla="*/ 379863 w 3498376"/>
                <a:gd name="connsiteY1" fmla="*/ 218364 h 1528550"/>
                <a:gd name="connsiteX2" fmla="*/ 3136710 w 3498376"/>
                <a:gd name="connsiteY2" fmla="*/ 218364 h 1528550"/>
                <a:gd name="connsiteX3" fmla="*/ 2549857 w 3498376"/>
                <a:gd name="connsiteY3" fmla="*/ 1487606 h 1528550"/>
                <a:gd name="connsiteX4" fmla="*/ 2549857 w 3498376"/>
                <a:gd name="connsiteY4" fmla="*/ 1487606 h 15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376" h="1528550">
                  <a:moveTo>
                    <a:pt x="857534" y="1528550"/>
                  </a:moveTo>
                  <a:cubicBezTo>
                    <a:pt x="428767" y="982639"/>
                    <a:pt x="0" y="436728"/>
                    <a:pt x="379863" y="218364"/>
                  </a:cubicBezTo>
                  <a:cubicBezTo>
                    <a:pt x="759726" y="0"/>
                    <a:pt x="2775044" y="6824"/>
                    <a:pt x="3136710" y="218364"/>
                  </a:cubicBezTo>
                  <a:cubicBezTo>
                    <a:pt x="3498376" y="429904"/>
                    <a:pt x="2549857" y="1487606"/>
                    <a:pt x="2549857" y="1487606"/>
                  </a:cubicBezTo>
                  <a:lnTo>
                    <a:pt x="2549857" y="1487606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 bwMode="auto">
          <a:xfrm>
            <a:off x="6616302" y="4754256"/>
            <a:ext cx="2971800" cy="124649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>
                <a:latin typeface="+mj-lt"/>
              </a:rPr>
              <a:t>Note: Batteries are </a:t>
            </a:r>
            <a:r>
              <a:rPr lang="en-US" sz="1500" b="1" dirty="0">
                <a:solidFill>
                  <a:srgbClr val="FF0000"/>
                </a:solidFill>
                <a:latin typeface="+mj-lt"/>
              </a:rPr>
              <a:t>potential sources</a:t>
            </a:r>
            <a:r>
              <a:rPr lang="en-US" sz="1500" dirty="0">
                <a:latin typeface="+mj-lt"/>
              </a:rPr>
              <a:t>, not current sources</a:t>
            </a:r>
          </a:p>
          <a:p>
            <a:pPr algn="ctr">
              <a:defRPr/>
            </a:pPr>
            <a:r>
              <a:rPr lang="en-US" sz="1500" dirty="0">
                <a:latin typeface="+mj-lt"/>
              </a:rPr>
              <a:t>(current depends on both battery potential and resistance in circuit)</a:t>
            </a:r>
            <a:endParaRPr lang="en-US" sz="1500" dirty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1263166" y="3161673"/>
            <a:ext cx="1406584" cy="21185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6.2 nA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1.2 nA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/>
              <a:t>0.15 mA 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>
                <a:latin typeface="+mj-lt"/>
              </a:rPr>
              <a:t>4.0 A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  <a:defRPr/>
            </a:pPr>
            <a:r>
              <a:rPr lang="en-US" dirty="0">
                <a:latin typeface="+mj-lt"/>
              </a:rPr>
              <a:t>8.1 A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347811" y="4924684"/>
            <a:ext cx="1028700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944972"/>
              </p:ext>
            </p:extLst>
          </p:nvPr>
        </p:nvGraphicFramePr>
        <p:xfrm>
          <a:off x="4267202" y="4686301"/>
          <a:ext cx="1575197" cy="593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2" name="Equation" r:id="rId3" imgW="1041120" imgH="393480" progId="Equation.3">
                  <p:embed/>
                </p:oleObj>
              </mc:Choice>
              <mc:Fallback>
                <p:oleObj name="Equation" r:id="rId3" imgW="10411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2" y="4686301"/>
                        <a:ext cx="1575197" cy="593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831617"/>
              </p:ext>
            </p:extLst>
          </p:nvPr>
        </p:nvGraphicFramePr>
        <p:xfrm>
          <a:off x="4268392" y="5392342"/>
          <a:ext cx="970359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3" name="Equation" r:id="rId5" imgW="749160" imgH="469800" progId="Equation.3">
                  <p:embed/>
                </p:oleObj>
              </mc:Choice>
              <mc:Fallback>
                <p:oleObj name="Equation" r:id="rId5" imgW="749160" imgH="469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392" y="5392342"/>
                        <a:ext cx="970359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Wires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905000" y="2114551"/>
            <a:ext cx="7334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Metal Wires can be treated like resistors with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very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low</a:t>
            </a:r>
            <a:r>
              <a:rPr lang="en-US" dirty="0">
                <a:latin typeface="+mj-lt"/>
              </a:rPr>
              <a:t> resistance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057401" y="2899172"/>
            <a:ext cx="709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ideal wire</a:t>
            </a:r>
            <a:r>
              <a:rPr lang="en-US" dirty="0">
                <a:latin typeface="+mj-lt"/>
              </a:rPr>
              <a:t> is one that has zero resistance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981451" y="3314702"/>
            <a:ext cx="5146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(so,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potential difference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across an ideal wire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is also zero regardless of current, because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I 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057401" y="4193382"/>
            <a:ext cx="709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Real wires</a:t>
            </a:r>
            <a:r>
              <a:rPr lang="en-US" dirty="0">
                <a:latin typeface="+mj-lt"/>
              </a:rPr>
              <a:t> have resistances so low we’ll assume that they’re 0 </a:t>
            </a:r>
            <a:r>
              <a:rPr lang="en-US" dirty="0">
                <a:latin typeface="Symbol" pitchFamily="18" charset="2"/>
              </a:rPr>
              <a:t>W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740234" y="4732706"/>
            <a:ext cx="56292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Superconductors</a:t>
            </a:r>
            <a:r>
              <a:rPr lang="en-US" sz="1600" dirty="0">
                <a:latin typeface="+mj-lt"/>
              </a:rPr>
              <a:t> actually do have zero resistance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</a:rPr>
              <a:t>Current once started will never stop in a superconductor </a:t>
            </a:r>
            <a:endParaRPr lang="en-US" sz="1600" dirty="0">
              <a:latin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27562" y="703460"/>
            <a:ext cx="6172200" cy="85725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Battery vs. Wire Potential Differences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909889" y="2114551"/>
            <a:ext cx="6372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A battery has a potential difference of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batt </a:t>
            </a:r>
            <a:r>
              <a:rPr lang="en-US" dirty="0"/>
              <a:t>(often called </a:t>
            </a:r>
            <a:r>
              <a:rPr lang="en-US" b="1" i="1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en-US" dirty="0"/>
              <a:t>)</a:t>
            </a:r>
            <a:endParaRPr lang="en-US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778918" y="4927958"/>
            <a:ext cx="5886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How is potential measured?</a:t>
            </a:r>
            <a:endParaRPr lang="en-US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67050" y="2628900"/>
            <a:ext cx="5886450" cy="1828800"/>
            <a:chOff x="533400" y="2400300"/>
            <a:chExt cx="7848600" cy="2438401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533400" y="2400300"/>
              <a:ext cx="7848600" cy="86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If a wire is connected to the terminals, what is its potential difference </a:t>
              </a:r>
              <a:r>
                <a:rPr lang="en-US" b="1" dirty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wire</a:t>
              </a:r>
              <a:r>
                <a:rPr lang="en-US" dirty="0"/>
                <a:t>?</a:t>
              </a:r>
              <a:endPara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022" name="Group 17"/>
            <p:cNvGrpSpPr>
              <a:grpSpLocks/>
            </p:cNvGrpSpPr>
            <p:nvPr/>
          </p:nvGrpSpPr>
          <p:grpSpPr bwMode="auto">
            <a:xfrm>
              <a:off x="2819400" y="3429000"/>
              <a:ext cx="3498850" cy="1409701"/>
              <a:chOff x="1585415" y="3809999"/>
              <a:chExt cx="3498850" cy="1409701"/>
            </a:xfrm>
          </p:grpSpPr>
          <p:grpSp>
            <p:nvGrpSpPr>
              <p:cNvPr id="43023" name="Group 25"/>
              <p:cNvGrpSpPr>
                <a:grpSpLocks/>
              </p:cNvGrpSpPr>
              <p:nvPr/>
            </p:nvGrpSpPr>
            <p:grpSpPr bwMode="auto">
              <a:xfrm>
                <a:off x="2452190" y="4038599"/>
                <a:ext cx="1854200" cy="1181101"/>
                <a:chOff x="1361108" y="5486397"/>
                <a:chExt cx="1854685" cy="1180476"/>
              </a:xfrm>
            </p:grpSpPr>
            <p:sp>
              <p:nvSpPr>
                <p:cNvPr id="8" name="Rectangle 7"/>
                <p:cNvSpPr/>
                <p:nvPr/>
              </p:nvSpPr>
              <p:spPr bwMode="auto">
                <a:xfrm rot="16200000">
                  <a:off x="1755377" y="5206457"/>
                  <a:ext cx="1180476" cy="174035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9" name="Trapezoid 8"/>
                <p:cNvSpPr/>
                <p:nvPr/>
              </p:nvSpPr>
              <p:spPr bwMode="auto">
                <a:xfrm rot="16200000">
                  <a:off x="2963468" y="6019471"/>
                  <a:ext cx="390319" cy="114330"/>
                </a:xfrm>
                <a:prstGeom prst="trapezoid">
                  <a:avLst>
                    <a:gd name="adj" fmla="val 2500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 bwMode="auto">
                <a:xfrm rot="16200000" flipV="1">
                  <a:off x="3033326" y="6076636"/>
                  <a:ext cx="364932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rapezoid 10"/>
                <p:cNvSpPr/>
                <p:nvPr/>
              </p:nvSpPr>
              <p:spPr bwMode="auto">
                <a:xfrm rot="16200000">
                  <a:off x="1223113" y="6019471"/>
                  <a:ext cx="390319" cy="114330"/>
                </a:xfrm>
                <a:prstGeom prst="trapezoid">
                  <a:avLst>
                    <a:gd name="adj" fmla="val 25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 bwMode="auto">
                <a:xfrm>
                  <a:off x="1446854" y="5846571"/>
                  <a:ext cx="304880" cy="492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dirty="0">
                      <a:latin typeface="+mj-lt"/>
                    </a:rPr>
                    <a:t>+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 bwMode="auto">
                <a:xfrm>
                  <a:off x="2744183" y="5846571"/>
                  <a:ext cx="357280" cy="492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dirty="0">
                      <a:latin typeface="+mj-lt"/>
                    </a:rPr>
                    <a:t>–</a:t>
                  </a:r>
                </a:p>
              </p:txBody>
            </p:sp>
          </p:grpSp>
          <p:sp>
            <p:nvSpPr>
              <p:cNvPr id="17" name="Freeform 16"/>
              <p:cNvSpPr/>
              <p:nvPr/>
            </p:nvSpPr>
            <p:spPr>
              <a:xfrm>
                <a:off x="1585415" y="3809999"/>
                <a:ext cx="3498850" cy="844551"/>
              </a:xfrm>
              <a:custGeom>
                <a:avLst/>
                <a:gdLst>
                  <a:gd name="connsiteX0" fmla="*/ 857534 w 3498376"/>
                  <a:gd name="connsiteY0" fmla="*/ 1528550 h 1528550"/>
                  <a:gd name="connsiteX1" fmla="*/ 379863 w 3498376"/>
                  <a:gd name="connsiteY1" fmla="*/ 218364 h 1528550"/>
                  <a:gd name="connsiteX2" fmla="*/ 3136710 w 3498376"/>
                  <a:gd name="connsiteY2" fmla="*/ 218364 h 1528550"/>
                  <a:gd name="connsiteX3" fmla="*/ 2549857 w 3498376"/>
                  <a:gd name="connsiteY3" fmla="*/ 1487606 h 1528550"/>
                  <a:gd name="connsiteX4" fmla="*/ 2549857 w 3498376"/>
                  <a:gd name="connsiteY4" fmla="*/ 1487606 h 152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8376" h="1528550">
                    <a:moveTo>
                      <a:pt x="857534" y="1528550"/>
                    </a:moveTo>
                    <a:cubicBezTo>
                      <a:pt x="428767" y="982639"/>
                      <a:pt x="0" y="436728"/>
                      <a:pt x="379863" y="218364"/>
                    </a:cubicBezTo>
                    <a:cubicBezTo>
                      <a:pt x="759726" y="0"/>
                      <a:pt x="2775044" y="6824"/>
                      <a:pt x="3136710" y="218364"/>
                    </a:cubicBezTo>
                    <a:cubicBezTo>
                      <a:pt x="3498376" y="429904"/>
                      <a:pt x="2549857" y="1487606"/>
                      <a:pt x="2549857" y="1487606"/>
                    </a:cubicBezTo>
                    <a:lnTo>
                      <a:pt x="2549857" y="1487606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 bwMode="auto">
          <a:xfrm>
            <a:off x="3064669" y="5269657"/>
            <a:ext cx="5886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by comparing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two probes of voltmeter</a:t>
            </a:r>
            <a:endParaRPr lang="en-US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4532711" y="4250531"/>
            <a:ext cx="3082528" cy="114300"/>
            <a:chOff x="2487075" y="4524608"/>
            <a:chExt cx="4110360" cy="152400"/>
          </a:xfrm>
        </p:grpSpPr>
        <p:sp>
          <p:nvSpPr>
            <p:cNvPr id="20" name="Isosceles Triangle 19"/>
            <p:cNvSpPr/>
            <p:nvPr/>
          </p:nvSpPr>
          <p:spPr>
            <a:xfrm rot="18000000">
              <a:off x="5873484" y="3953057"/>
              <a:ext cx="152400" cy="129550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Isosceles Triangle 20"/>
            <p:cNvSpPr/>
            <p:nvPr/>
          </p:nvSpPr>
          <p:spPr>
            <a:xfrm rot="3600000">
              <a:off x="3058626" y="3953057"/>
              <a:ext cx="152400" cy="129550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 bwMode="auto">
          <a:xfrm>
            <a:off x="2664619" y="5669707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Voltmeter can’t tell what it measures potential of: 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wire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batt</a:t>
            </a:r>
          </a:p>
        </p:txBody>
      </p:sp>
      <p:sp>
        <p:nvSpPr>
          <p:cNvPr id="23" name="Freeform 22"/>
          <p:cNvSpPr/>
          <p:nvPr/>
        </p:nvSpPr>
        <p:spPr bwMode="auto">
          <a:xfrm>
            <a:off x="3706417" y="4061223"/>
            <a:ext cx="4687490" cy="682228"/>
          </a:xfrm>
          <a:custGeom>
            <a:avLst/>
            <a:gdLst>
              <a:gd name="connsiteX0" fmla="*/ 2286000 w 6250674"/>
              <a:gd name="connsiteY0" fmla="*/ 13648 h 1226024"/>
              <a:gd name="connsiteX1" fmla="*/ 566382 w 6250674"/>
              <a:gd name="connsiteY1" fmla="*/ 1050878 h 1226024"/>
              <a:gd name="connsiteX2" fmla="*/ 5684292 w 6250674"/>
              <a:gd name="connsiteY2" fmla="*/ 1050878 h 1226024"/>
              <a:gd name="connsiteX3" fmla="*/ 3964674 w 6250674"/>
              <a:gd name="connsiteY3" fmla="*/ 0 h 1226024"/>
              <a:gd name="connsiteX4" fmla="*/ 3964674 w 6250674"/>
              <a:gd name="connsiteY4" fmla="*/ 0 h 122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0674" h="1226024">
                <a:moveTo>
                  <a:pt x="2286000" y="13648"/>
                </a:moveTo>
                <a:cubicBezTo>
                  <a:pt x="1143000" y="445827"/>
                  <a:pt x="0" y="878006"/>
                  <a:pt x="566382" y="1050878"/>
                </a:cubicBezTo>
                <a:cubicBezTo>
                  <a:pt x="1132764" y="1223750"/>
                  <a:pt x="5117910" y="1226024"/>
                  <a:pt x="5684292" y="1050878"/>
                </a:cubicBezTo>
                <a:cubicBezTo>
                  <a:pt x="6250674" y="875732"/>
                  <a:pt x="3964674" y="0"/>
                  <a:pt x="3964674" y="0"/>
                </a:cubicBezTo>
                <a:lnTo>
                  <a:pt x="3964674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 bwMode="auto">
          <a:xfrm>
            <a:off x="8161667" y="3504436"/>
            <a:ext cx="2057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A second wire would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also have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wire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batt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2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</a:t>
            </a:r>
          </a:p>
        </p:txBody>
      </p:sp>
      <p:sp>
        <p:nvSpPr>
          <p:cNvPr id="61443" name="Content Placeholder 4"/>
          <p:cNvSpPr>
            <a:spLocks noGrp="1"/>
          </p:cNvSpPr>
          <p:nvPr>
            <p:ph idx="1"/>
          </p:nvPr>
        </p:nvSpPr>
        <p:spPr>
          <a:xfrm>
            <a:off x="3009900" y="2057401"/>
            <a:ext cx="6172200" cy="514350"/>
          </a:xfrm>
        </p:spPr>
        <p:txBody>
          <a:bodyPr/>
          <a:lstStyle/>
          <a:p>
            <a:r>
              <a:rPr lang="en-US" dirty="0" err="1"/>
              <a:t>OpenStax</a:t>
            </a:r>
            <a:r>
              <a:rPr lang="en-US" dirty="0"/>
              <a:t> </a:t>
            </a:r>
            <a:r>
              <a:rPr lang="en-US"/>
              <a:t>Chapter 20.2, 21.1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8046" r="14060" b="15713"/>
          <a:stretch/>
        </p:blipFill>
        <p:spPr bwMode="auto">
          <a:xfrm>
            <a:off x="3352800" y="3037253"/>
            <a:ext cx="2286000" cy="139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914650"/>
            <a:ext cx="2743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Network of electric components</a:t>
                </a:r>
              </a:p>
              <a:p>
                <a:r>
                  <a:rPr lang="en-US" dirty="0"/>
                  <a:t>Electric components affect:</a:t>
                </a:r>
              </a:p>
              <a:p>
                <a:pPr marL="0" indent="0">
                  <a:buNone/>
                </a:pPr>
                <a:r>
                  <a:rPr lang="en-US" dirty="0"/>
                  <a:t>	- potential difference (a.k.a. voltage) </a:t>
                </a:r>
              </a:p>
              <a:p>
                <a:pPr marL="0" indent="0">
                  <a:buNone/>
                </a:pPr>
                <a:r>
                  <a:rPr lang="en-US" dirty="0"/>
                  <a:t>		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- current (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	- resistance (R)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	… and other quantities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1443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72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Electric Components</a:t>
            </a:r>
          </a:p>
        </p:txBody>
      </p:sp>
      <p:sp>
        <p:nvSpPr>
          <p:cNvPr id="61443" name="Content Placeholder 4"/>
          <p:cNvSpPr>
            <a:spLocks noGrp="1"/>
          </p:cNvSpPr>
          <p:nvPr>
            <p:ph idx="1"/>
          </p:nvPr>
        </p:nvSpPr>
        <p:spPr>
          <a:xfrm>
            <a:off x="2046288" y="1938162"/>
            <a:ext cx="2028825" cy="1428750"/>
          </a:xfrm>
        </p:spPr>
        <p:txBody>
          <a:bodyPr/>
          <a:lstStyle/>
          <a:p>
            <a:r>
              <a:rPr lang="en-US" sz="1800" b="1" dirty="0"/>
              <a:t>Battery / cell:</a:t>
            </a:r>
            <a:r>
              <a:rPr lang="en-US" sz="1800" dirty="0"/>
              <a:t> creates voltage</a:t>
            </a:r>
          </a:p>
          <a:p>
            <a:pPr marL="0" indent="0" algn="r">
              <a:buNone/>
            </a:pPr>
            <a:r>
              <a:rPr lang="en-US" sz="1500" dirty="0"/>
              <a:t> note: battery voltage is also called EMF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(electromotive force)</a:t>
            </a:r>
            <a:r>
              <a:rPr lang="en-US" sz="1500" dirty="0"/>
              <a:t> </a:t>
            </a:r>
            <a:endParaRPr lang="en-US" sz="1500" b="1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139844" y="3424065"/>
            <a:ext cx="1964840" cy="1376065"/>
            <a:chOff x="569912" y="3744367"/>
            <a:chExt cx="2619786" cy="1834753"/>
          </a:xfrm>
        </p:grpSpPr>
        <p:grpSp>
          <p:nvGrpSpPr>
            <p:cNvPr id="4" name="Group 3"/>
            <p:cNvGrpSpPr/>
            <p:nvPr/>
          </p:nvGrpSpPr>
          <p:grpSpPr>
            <a:xfrm>
              <a:off x="2426110" y="4360307"/>
              <a:ext cx="763588" cy="685800"/>
              <a:chOff x="2438141" y="4360307"/>
              <a:chExt cx="763588" cy="685800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>
                <a:off x="2438141" y="4647645"/>
                <a:ext cx="7635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692141" y="4758770"/>
                <a:ext cx="2555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 bwMode="auto">
              <a:xfrm rot="5400000" flipH="1" flipV="1">
                <a:off x="2662772" y="4503976"/>
                <a:ext cx="2873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 bwMode="auto">
              <a:xfrm rot="5400000" flipH="1" flipV="1">
                <a:off x="2662772" y="4902439"/>
                <a:ext cx="2873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569912" y="3744367"/>
              <a:ext cx="1513557" cy="1834753"/>
              <a:chOff x="581943" y="3744367"/>
              <a:chExt cx="1513557" cy="1834753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1333500" y="3744367"/>
                <a:ext cx="762000" cy="1752600"/>
                <a:chOff x="5105399" y="4343400"/>
                <a:chExt cx="2057401" cy="2362200"/>
              </a:xfrm>
            </p:grpSpPr>
            <p:cxnSp>
              <p:nvCxnSpPr>
                <p:cNvPr id="6" name="Straight Connector 5"/>
                <p:cNvCxnSpPr/>
                <p:nvPr/>
              </p:nvCxnSpPr>
              <p:spPr bwMode="auto">
                <a:xfrm>
                  <a:off x="5105399" y="5334070"/>
                  <a:ext cx="20574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 bwMode="auto">
                <a:xfrm>
                  <a:off x="5791199" y="5714932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 bwMode="auto">
                <a:xfrm rot="5400000" flipH="1" flipV="1">
                  <a:off x="5600188" y="4838736"/>
                  <a:ext cx="99067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 bwMode="auto">
                <a:xfrm rot="5400000" flipH="1" flipV="1">
                  <a:off x="5600190" y="6210266"/>
                  <a:ext cx="990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 bwMode="auto">
                <a:xfrm rot="10800000">
                  <a:off x="5105399" y="5588690"/>
                  <a:ext cx="20574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 bwMode="auto">
                <a:xfrm rot="10800000">
                  <a:off x="5791199" y="5460310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621631" y="3896767"/>
                <a:ext cx="1143000" cy="615553"/>
                <a:chOff x="164431" y="3810000"/>
                <a:chExt cx="1143000" cy="615553"/>
              </a:xfrm>
            </p:grpSpPr>
            <p:sp>
              <p:nvSpPr>
                <p:cNvPr id="23" name="TextBox 22"/>
                <p:cNvSpPr txBox="1"/>
                <p:nvPr/>
              </p:nvSpPr>
              <p:spPr bwMode="auto">
                <a:xfrm>
                  <a:off x="164431" y="3810000"/>
                  <a:ext cx="1143000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rgbClr val="293F6F"/>
                      </a:solidFill>
                      <a:latin typeface="+mj-lt"/>
                    </a:rPr>
                    <a:t>Positive </a:t>
                  </a:r>
                  <a:r>
                    <a:rPr lang="en-US" sz="1200" dirty="0">
                      <a:latin typeface="+mj-lt"/>
                    </a:rPr>
                    <a:t>Terminal</a:t>
                  </a: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1117599" y="4133165"/>
                  <a:ext cx="25401" cy="259449"/>
                </a:xfrm>
                <a:prstGeom prst="straightConnector1">
                  <a:avLst/>
                </a:prstGeom>
                <a:ln w="25400">
                  <a:solidFill>
                    <a:srgbClr val="293F6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581943" y="4892865"/>
                <a:ext cx="1258888" cy="686255"/>
                <a:chOff x="124743" y="4806098"/>
                <a:chExt cx="1258888" cy="686255"/>
              </a:xfrm>
            </p:grpSpPr>
            <p:sp>
              <p:nvSpPr>
                <p:cNvPr id="26" name="TextBox 25"/>
                <p:cNvSpPr txBox="1"/>
                <p:nvPr/>
              </p:nvSpPr>
              <p:spPr bwMode="auto">
                <a:xfrm>
                  <a:off x="124743" y="4876799"/>
                  <a:ext cx="1258888" cy="615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rgbClr val="A67A00"/>
                      </a:solidFill>
                      <a:latin typeface="+mj-lt"/>
                    </a:rPr>
                    <a:t>Negative Terminal</a:t>
                  </a:r>
                  <a:endParaRPr lang="en-US" sz="1200" dirty="0">
                    <a:latin typeface="+mj-lt"/>
                  </a:endParaRPr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1117599" y="4806098"/>
                  <a:ext cx="25401" cy="259449"/>
                </a:xfrm>
                <a:prstGeom prst="straightConnector1">
                  <a:avLst/>
                </a:prstGeom>
                <a:ln w="25400">
                  <a:solidFill>
                    <a:srgbClr val="A67A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4" name="Group 33"/>
          <p:cNvGrpSpPr/>
          <p:nvPr/>
        </p:nvGrpSpPr>
        <p:grpSpPr>
          <a:xfrm>
            <a:off x="5163556" y="1943101"/>
            <a:ext cx="2009273" cy="2660313"/>
            <a:chOff x="3390900" y="1447800"/>
            <a:chExt cx="2679031" cy="3547084"/>
          </a:xfrm>
        </p:grpSpPr>
        <p:sp>
          <p:nvSpPr>
            <p:cNvPr id="29" name="Content Placeholder 4"/>
            <p:cNvSpPr txBox="1">
              <a:spLocks/>
            </p:cNvSpPr>
            <p:nvPr/>
          </p:nvSpPr>
          <p:spPr bwMode="auto">
            <a:xfrm>
              <a:off x="3390900" y="1447800"/>
              <a:ext cx="2679031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/>
                <a:t>Resistor: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800" dirty="0"/>
                <a:t>creates resistance</a:t>
              </a:r>
            </a:p>
            <a:p>
              <a:pPr marL="0" indent="0" algn="ctr">
                <a:buNone/>
              </a:pPr>
              <a:endParaRPr lang="en-US" sz="1500" dirty="0"/>
            </a:p>
            <a:p>
              <a:pPr marL="0" indent="0" algn="ctr">
                <a:buNone/>
              </a:pPr>
              <a:r>
                <a:rPr lang="en-US" sz="1500" dirty="0"/>
                <a:t>(e.g. bulbs, motors, engines, …)  </a:t>
              </a:r>
            </a:p>
          </p:txBody>
        </p:sp>
        <p:grpSp>
          <p:nvGrpSpPr>
            <p:cNvPr id="30" name="Group 74"/>
            <p:cNvGrpSpPr>
              <a:grpSpLocks/>
            </p:cNvGrpSpPr>
            <p:nvPr/>
          </p:nvGrpSpPr>
          <p:grpSpPr bwMode="auto">
            <a:xfrm rot="5400000">
              <a:off x="4044101" y="3942862"/>
              <a:ext cx="1489683" cy="614362"/>
              <a:chOff x="5089056" y="4740700"/>
              <a:chExt cx="1489683" cy="614362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5461545" y="4740700"/>
                <a:ext cx="720094" cy="614362"/>
              </a:xfrm>
              <a:custGeom>
                <a:avLst/>
                <a:gdLst>
                  <a:gd name="connsiteX0" fmla="*/ 0 w 2395537"/>
                  <a:gd name="connsiteY0" fmla="*/ 307181 h 614362"/>
                  <a:gd name="connsiteX1" fmla="*/ 200025 w 2395537"/>
                  <a:gd name="connsiteY1" fmla="*/ 0 h 614362"/>
                  <a:gd name="connsiteX2" fmla="*/ 600075 w 2395537"/>
                  <a:gd name="connsiteY2" fmla="*/ 609600 h 614362"/>
                  <a:gd name="connsiteX3" fmla="*/ 995362 w 2395537"/>
                  <a:gd name="connsiteY3" fmla="*/ 2381 h 614362"/>
                  <a:gd name="connsiteX4" fmla="*/ 1397793 w 2395537"/>
                  <a:gd name="connsiteY4" fmla="*/ 611981 h 614362"/>
                  <a:gd name="connsiteX5" fmla="*/ 1795462 w 2395537"/>
                  <a:gd name="connsiteY5" fmla="*/ 4762 h 614362"/>
                  <a:gd name="connsiteX6" fmla="*/ 2195512 w 2395537"/>
                  <a:gd name="connsiteY6" fmla="*/ 614362 h 614362"/>
                  <a:gd name="connsiteX7" fmla="*/ 2395537 w 2395537"/>
                  <a:gd name="connsiteY7" fmla="*/ 304800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5537" h="614362">
                    <a:moveTo>
                      <a:pt x="0" y="307181"/>
                    </a:moveTo>
                    <a:lnTo>
                      <a:pt x="200025" y="0"/>
                    </a:lnTo>
                    <a:lnTo>
                      <a:pt x="600075" y="609600"/>
                    </a:lnTo>
                    <a:lnTo>
                      <a:pt x="995362" y="2381"/>
                    </a:lnTo>
                    <a:lnTo>
                      <a:pt x="1397793" y="611981"/>
                    </a:lnTo>
                    <a:lnTo>
                      <a:pt x="1795462" y="4762"/>
                    </a:lnTo>
                    <a:lnTo>
                      <a:pt x="2195512" y="614362"/>
                    </a:lnTo>
                    <a:lnTo>
                      <a:pt x="2395537" y="3048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rot="16200000" flipH="1" flipV="1">
                <a:off x="5274841" y="4859713"/>
                <a:ext cx="921" cy="3724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V="1">
                <a:off x="6376773" y="4845916"/>
                <a:ext cx="2927" cy="401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8045210" y="1889977"/>
            <a:ext cx="2009273" cy="2660315"/>
            <a:chOff x="6160169" y="1447799"/>
            <a:chExt cx="2679031" cy="3547086"/>
          </a:xfrm>
        </p:grpSpPr>
        <p:sp>
          <p:nvSpPr>
            <p:cNvPr id="38" name="Content Placeholder 4"/>
            <p:cNvSpPr txBox="1">
              <a:spLocks/>
            </p:cNvSpPr>
            <p:nvPr/>
          </p:nvSpPr>
          <p:spPr bwMode="auto">
            <a:xfrm>
              <a:off x="6160169" y="1447799"/>
              <a:ext cx="2679031" cy="2296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/>
                <a:t>Wire: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800" dirty="0"/>
                <a:t>conducts current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en-US" sz="825" dirty="0"/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500" dirty="0"/>
                <a:t>- usually made of metal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500" dirty="0"/>
                <a:t>- assumed to have zero resistance</a:t>
              </a:r>
              <a:endParaRPr lang="en-US" sz="135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37684" y="39624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499684" y="4267200"/>
              <a:ext cx="0" cy="7276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2169610" y="5030867"/>
            <a:ext cx="81471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40" name="Group 61439"/>
          <p:cNvGrpSpPr/>
          <p:nvPr/>
        </p:nvGrpSpPr>
        <p:grpSpPr>
          <a:xfrm>
            <a:off x="3013675" y="5202506"/>
            <a:ext cx="6129933" cy="847408"/>
            <a:chOff x="357856" y="5360792"/>
            <a:chExt cx="8173244" cy="1129877"/>
          </a:xfrm>
        </p:grpSpPr>
        <p:grpSp>
          <p:nvGrpSpPr>
            <p:cNvPr id="58" name="Group 57"/>
            <p:cNvGrpSpPr/>
            <p:nvPr/>
          </p:nvGrpSpPr>
          <p:grpSpPr>
            <a:xfrm>
              <a:off x="357856" y="5360792"/>
              <a:ext cx="8173244" cy="1129877"/>
              <a:chOff x="357856" y="5360792"/>
              <a:chExt cx="8173244" cy="1129877"/>
            </a:xfrm>
          </p:grpSpPr>
          <p:cxnSp>
            <p:nvCxnSpPr>
              <p:cNvPr id="59" name="Straight Connector 58"/>
              <p:cNvCxnSpPr/>
              <p:nvPr/>
            </p:nvCxnSpPr>
            <p:spPr bwMode="auto">
              <a:xfrm>
                <a:off x="6984515" y="6477000"/>
                <a:ext cx="94028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>
              <a:xfrm>
                <a:off x="357856" y="5360792"/>
                <a:ext cx="8173244" cy="1129877"/>
                <a:chOff x="357856" y="5360792"/>
                <a:chExt cx="8173244" cy="1129877"/>
              </a:xfrm>
            </p:grpSpPr>
            <p:grpSp>
              <p:nvGrpSpPr>
                <p:cNvPr id="53" name="Group 81"/>
                <p:cNvGrpSpPr>
                  <a:grpSpLocks/>
                </p:cNvGrpSpPr>
                <p:nvPr/>
              </p:nvGrpSpPr>
              <p:grpSpPr bwMode="auto">
                <a:xfrm>
                  <a:off x="357856" y="5360792"/>
                  <a:ext cx="8173244" cy="1129877"/>
                  <a:chOff x="-24382" y="4141592"/>
                  <a:chExt cx="8610600" cy="1129877"/>
                </a:xfrm>
              </p:grpSpPr>
              <p:sp>
                <p:nvSpPr>
                  <p:cNvPr id="54" name="TextBox 53"/>
                  <p:cNvSpPr txBox="1"/>
                  <p:nvPr/>
                </p:nvSpPr>
                <p:spPr bwMode="auto">
                  <a:xfrm>
                    <a:off x="-24382" y="4141592"/>
                    <a:ext cx="8610600" cy="492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marL="257175" indent="-257175" fontAlgn="auto"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>
                        <a:latin typeface="+mj-lt"/>
                        <a:cs typeface="Arial" pitchFamily="34" charset="0"/>
                      </a:rPr>
                      <a:t>Switch:</a:t>
                    </a:r>
                    <a:r>
                      <a:rPr lang="en-US" dirty="0">
                        <a:latin typeface="+mj-lt"/>
                        <a:cs typeface="Arial" pitchFamily="34" charset="0"/>
                      </a:rPr>
                      <a:t> breaks or completes circuit</a:t>
                    </a:r>
                  </a:p>
                </p:txBody>
              </p:sp>
              <p:grpSp>
                <p:nvGrpSpPr>
                  <p:cNvPr id="5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284441" y="4952999"/>
                    <a:ext cx="2811459" cy="318470"/>
                    <a:chOff x="300985" y="4952999"/>
                    <a:chExt cx="2811459" cy="318470"/>
                  </a:xfrm>
                </p:grpSpPr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>
                      <a:off x="2121844" y="5271469"/>
                      <a:ext cx="990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Freeform 56"/>
                    <p:cNvSpPr/>
                    <p:nvPr/>
                  </p:nvSpPr>
                  <p:spPr>
                    <a:xfrm>
                      <a:off x="300985" y="4952999"/>
                      <a:ext cx="1697039" cy="318469"/>
                    </a:xfrm>
                    <a:custGeom>
                      <a:avLst/>
                      <a:gdLst>
                        <a:gd name="connsiteX0" fmla="*/ 0 w 1697831"/>
                        <a:gd name="connsiteY0" fmla="*/ 457200 h 457200"/>
                        <a:gd name="connsiteX1" fmla="*/ 904875 w 1697831"/>
                        <a:gd name="connsiteY1" fmla="*/ 454819 h 457200"/>
                        <a:gd name="connsiteX2" fmla="*/ 1697831 w 1697831"/>
                        <a:gd name="connsiteY2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697831" h="457200">
                          <a:moveTo>
                            <a:pt x="0" y="457200"/>
                          </a:moveTo>
                          <a:lnTo>
                            <a:pt x="904875" y="454819"/>
                          </a:lnTo>
                          <a:lnTo>
                            <a:pt x="1697831" y="0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</p:grpSp>
            </p:grpSp>
            <p:sp>
              <p:nvSpPr>
                <p:cNvPr id="61" name="TextBox 60"/>
                <p:cNvSpPr txBox="1"/>
                <p:nvPr/>
              </p:nvSpPr>
              <p:spPr bwMode="auto">
                <a:xfrm>
                  <a:off x="848096" y="6062246"/>
                  <a:ext cx="151410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rgbClr val="293F6F"/>
                      </a:solidFill>
                      <a:latin typeface="+mj-lt"/>
                    </a:rPr>
                    <a:t>Open switch</a:t>
                  </a:r>
                  <a:endParaRPr lang="en-US" sz="1200" dirty="0">
                    <a:latin typeface="+mj-lt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 bwMode="auto">
                <a:xfrm>
                  <a:off x="4810496" y="6019800"/>
                  <a:ext cx="176255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rgbClr val="293F6F"/>
                      </a:solidFill>
                      <a:latin typeface="+mj-lt"/>
                    </a:rPr>
                    <a:t>Closed switch</a:t>
                  </a:r>
                  <a:endParaRPr lang="en-US" sz="1200" dirty="0">
                    <a:latin typeface="+mj-lt"/>
                  </a:endParaRPr>
                </a:p>
              </p:txBody>
            </p:sp>
          </p:grpSp>
        </p:grpSp>
        <p:cxnSp>
          <p:nvCxnSpPr>
            <p:cNvPr id="65" name="Straight Connector 64"/>
            <p:cNvCxnSpPr/>
            <p:nvPr/>
          </p:nvCxnSpPr>
          <p:spPr bwMode="auto">
            <a:xfrm>
              <a:off x="5410200" y="6477000"/>
              <a:ext cx="1556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80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Moving Charges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009900" y="1885952"/>
            <a:ext cx="6343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We’ve focused on stationary charges and well defined motion of small groups of charges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009900" y="2686052"/>
            <a:ext cx="6343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When larger groups of charges are moving, we’ll focus on “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current</a:t>
            </a:r>
            <a:r>
              <a:rPr lang="en-US" dirty="0">
                <a:latin typeface="+mj-lt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181350" y="3486151"/>
            <a:ext cx="405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Current</a:t>
            </a:r>
            <a:r>
              <a:rPr lang="en-US" dirty="0">
                <a:latin typeface="+mj-lt"/>
              </a:rPr>
              <a:t> (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+mj-lt"/>
              </a:rPr>
              <a:t>) is </a:t>
            </a:r>
            <a:r>
              <a:rPr lang="en-US" b="1" dirty="0">
                <a:solidFill>
                  <a:srgbClr val="FF0000"/>
                </a:solidFill>
              </a:rPr>
              <a:t>motion </a:t>
            </a:r>
            <a:r>
              <a:rPr lang="en-US" dirty="0">
                <a:latin typeface="+mj-lt"/>
              </a:rPr>
              <a:t>of charges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610102" y="4114802"/>
          <a:ext cx="1056085" cy="88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7" name="Equation" r:id="rId3" imgW="469696" imgH="393529" progId="Equation.3">
                  <p:embed/>
                </p:oleObj>
              </mc:Choice>
              <mc:Fallback>
                <p:oleObj name="Equation" r:id="rId3" imgW="469696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2" y="4114802"/>
                        <a:ext cx="1056085" cy="884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733800" y="3791246"/>
            <a:ext cx="6858000" cy="2620834"/>
            <a:chOff x="0" y="3352800"/>
            <a:chExt cx="9144000" cy="3494357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0" y="5791138"/>
              <a:ext cx="5410200" cy="861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57175" indent="-257175" algn="ctr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latin typeface="+mj-lt"/>
                </a:rPr>
                <a:t>SI unit:  ampere (A); 1 A = 1 C / s</a:t>
              </a:r>
            </a:p>
            <a:p>
              <a:pPr algn="ctr">
                <a:defRPr/>
              </a:pPr>
              <a:r>
                <a:rPr lang="en-US" dirty="0">
                  <a:latin typeface="+mj-lt"/>
                </a:rPr>
                <a:t>(often called “amp”)</a:t>
              </a:r>
            </a:p>
          </p:txBody>
        </p:sp>
        <p:grpSp>
          <p:nvGrpSpPr>
            <p:cNvPr id="24597" name="Group 11"/>
            <p:cNvGrpSpPr>
              <a:grpSpLocks/>
            </p:cNvGrpSpPr>
            <p:nvPr/>
          </p:nvGrpSpPr>
          <p:grpSpPr bwMode="auto">
            <a:xfrm>
              <a:off x="5562600" y="3352800"/>
              <a:ext cx="3581400" cy="3494357"/>
              <a:chOff x="5562600" y="3352800"/>
              <a:chExt cx="3581400" cy="3494357"/>
            </a:xfrm>
          </p:grpSpPr>
          <p:pic>
            <p:nvPicPr>
              <p:cNvPr id="2459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0286" y="3352800"/>
                <a:ext cx="2283714" cy="3086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562600" y="6400722"/>
                <a:ext cx="3581400" cy="4464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788" dirty="0"/>
                  <a:t>http://en.wikipedia.org/wiki/File:Ampere_Andre_1825.jpg</a:t>
                </a:r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667000" y="4171950"/>
            <a:ext cx="2171700" cy="646331"/>
            <a:chOff x="2819400" y="3962247"/>
            <a:chExt cx="2895600" cy="863415"/>
          </a:xfrm>
        </p:grpSpPr>
        <p:sp>
          <p:nvSpPr>
            <p:cNvPr id="14" name="Rounded Rectangle 13"/>
            <p:cNvSpPr/>
            <p:nvPr/>
          </p:nvSpPr>
          <p:spPr>
            <a:xfrm>
              <a:off x="5410200" y="4114937"/>
              <a:ext cx="304800" cy="610760"/>
            </a:xfrm>
            <a:prstGeom prst="roundRect">
              <a:avLst/>
            </a:prstGeom>
            <a:noFill/>
            <a:ln>
              <a:solidFill>
                <a:srgbClr val="293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5" name="Straight Connector 14"/>
            <p:cNvCxnSpPr>
              <a:stCxn id="14" idx="1"/>
              <a:endCxn id="16" idx="3"/>
            </p:cNvCxnSpPr>
            <p:nvPr/>
          </p:nvCxnSpPr>
          <p:spPr>
            <a:xfrm flipH="1" flipV="1">
              <a:off x="5181600" y="4393955"/>
              <a:ext cx="228600" cy="26362"/>
            </a:xfrm>
            <a:prstGeom prst="line">
              <a:avLst/>
            </a:prstGeom>
            <a:ln w="25400">
              <a:solidFill>
                <a:srgbClr val="293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 bwMode="auto">
            <a:xfrm>
              <a:off x="2819400" y="3962247"/>
              <a:ext cx="2362200" cy="863415"/>
            </a:xfrm>
            <a:prstGeom prst="rect">
              <a:avLst/>
            </a:prstGeom>
            <a:noFill/>
            <a:ln w="25400">
              <a:solidFill>
                <a:srgbClr val="293F6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293F6F"/>
                  </a:solidFill>
                  <a:latin typeface="+mj-lt"/>
                </a:rPr>
                <a:t>Current </a:t>
              </a:r>
              <a:r>
                <a:rPr lang="en-US" dirty="0">
                  <a:latin typeface="+mj-lt"/>
                </a:rPr>
                <a:t>through surface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5205412" y="4514848"/>
            <a:ext cx="2617516" cy="646331"/>
            <a:chOff x="4756826" y="4914712"/>
            <a:chExt cx="3489326" cy="863147"/>
          </a:xfrm>
        </p:grpSpPr>
        <p:sp>
          <p:nvSpPr>
            <p:cNvPr id="18" name="Rounded Rectangle 17"/>
            <p:cNvSpPr/>
            <p:nvPr/>
          </p:nvSpPr>
          <p:spPr>
            <a:xfrm>
              <a:off x="4756826" y="5067354"/>
              <a:ext cx="501550" cy="4960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stCxn id="18" idx="3"/>
              <a:endCxn id="20" idx="1"/>
            </p:cNvCxnSpPr>
            <p:nvPr/>
          </p:nvCxnSpPr>
          <p:spPr>
            <a:xfrm>
              <a:off x="5258375" y="5315397"/>
              <a:ext cx="304741" cy="308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 bwMode="auto">
            <a:xfrm>
              <a:off x="5563116" y="4914712"/>
              <a:ext cx="2683036" cy="86314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</a:rPr>
                <a:t>Time </a:t>
              </a:r>
              <a:r>
                <a:rPr lang="en-US" dirty="0">
                  <a:latin typeface="+mj-lt"/>
                </a:rPr>
                <a:t>for that charge to pass by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5167312" y="3829050"/>
            <a:ext cx="2528888" cy="704850"/>
            <a:chOff x="4323945" y="3809964"/>
            <a:chExt cx="3372255" cy="940477"/>
          </a:xfrm>
        </p:grpSpPr>
        <p:sp>
          <p:nvSpPr>
            <p:cNvPr id="22" name="Rounded Rectangle 21"/>
            <p:cNvSpPr/>
            <p:nvPr/>
          </p:nvSpPr>
          <p:spPr>
            <a:xfrm>
              <a:off x="4323945" y="4269082"/>
              <a:ext cx="625550" cy="481359"/>
            </a:xfrm>
            <a:prstGeom prst="roundRect">
              <a:avLst/>
            </a:prstGeom>
            <a:noFill/>
            <a:ln>
              <a:solidFill>
                <a:srgbClr val="A67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A67A00"/>
                </a:solidFill>
              </a:endParaRPr>
            </a:p>
          </p:txBody>
        </p:sp>
        <p:cxnSp>
          <p:nvCxnSpPr>
            <p:cNvPr id="23" name="Straight Connector 22"/>
            <p:cNvCxnSpPr>
              <a:stCxn id="22" idx="3"/>
              <a:endCxn id="24" idx="1"/>
            </p:cNvCxnSpPr>
            <p:nvPr/>
          </p:nvCxnSpPr>
          <p:spPr>
            <a:xfrm flipV="1">
              <a:off x="4949495" y="4241162"/>
              <a:ext cx="384221" cy="268600"/>
            </a:xfrm>
            <a:prstGeom prst="line">
              <a:avLst/>
            </a:prstGeom>
            <a:ln w="25400">
              <a:solidFill>
                <a:srgbClr val="A67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 bwMode="auto">
            <a:xfrm>
              <a:off x="5333715" y="3809964"/>
              <a:ext cx="2362485" cy="862395"/>
            </a:xfrm>
            <a:prstGeom prst="rect">
              <a:avLst/>
            </a:prstGeom>
            <a:noFill/>
            <a:ln w="25400">
              <a:solidFill>
                <a:srgbClr val="A67A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A67A00"/>
                  </a:solidFill>
                </a:rPr>
                <a:t>Charge </a:t>
              </a:r>
              <a:r>
                <a:rPr lang="en-US" dirty="0">
                  <a:latin typeface="+mj-lt"/>
                </a:rPr>
                <a:t>that passes through</a:t>
              </a:r>
              <a:endParaRPr lang="en-US" b="1" dirty="0">
                <a:solidFill>
                  <a:srgbClr val="A67A00"/>
                </a:solidFill>
                <a:latin typeface="+mj-lt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>
          <a:xfrm>
            <a:off x="3009900" y="625274"/>
            <a:ext cx="6172200" cy="857250"/>
          </a:xfrm>
        </p:spPr>
        <p:txBody>
          <a:bodyPr/>
          <a:lstStyle/>
          <a:p>
            <a:r>
              <a:rPr lang="en-US" dirty="0"/>
              <a:t>Circuit 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 bwMode="auto">
              <a:xfrm>
                <a:off x="5638803" y="2000252"/>
                <a:ext cx="3486148" cy="1246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57175" indent="-257175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500" dirty="0">
                    <a:latin typeface="+mj-lt"/>
                    <a:cs typeface="Arial" pitchFamily="34" charset="0"/>
                  </a:rPr>
                  <a:t>Battery voltage </a:t>
                </a:r>
                <a14:m>
                  <m:oMath xmlns:m="http://schemas.openxmlformats.org/officeDocument/2006/math">
                    <m:r>
                      <a:rPr lang="en-US" sz="1500" b="1" i="1">
                        <a:latin typeface="Cambria Math"/>
                        <a:ea typeface="Cambria Math"/>
                        <a:cs typeface="Arial" pitchFamily="34" charset="0"/>
                      </a:rPr>
                      <m:t>𝜺</m:t>
                    </m:r>
                  </m:oMath>
                </a14:m>
                <a:endParaRPr lang="en-US" sz="1500" b="1" dirty="0">
                  <a:cs typeface="Arial" pitchFamily="34" charset="0"/>
                </a:endParaRPr>
              </a:p>
              <a:p>
                <a:pPr marL="257175" indent="-257175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500" dirty="0">
                    <a:latin typeface="+mj-lt"/>
                    <a:cs typeface="Arial" pitchFamily="34" charset="0"/>
                  </a:rPr>
                  <a:t>Single resistor of resistance </a:t>
                </a:r>
                <a:r>
                  <a:rPr lang="en-US" sz="1500" b="1" i="1" dirty="0">
                    <a:latin typeface="+mj-lt"/>
                    <a:cs typeface="Arial" pitchFamily="34" charset="0"/>
                  </a:rPr>
                  <a:t>R</a:t>
                </a:r>
              </a:p>
              <a:p>
                <a:pPr marL="257175" indent="-257175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500" dirty="0">
                    <a:latin typeface="+mj-lt"/>
                    <a:cs typeface="Arial" pitchFamily="34" charset="0"/>
                  </a:rPr>
                  <a:t>Current </a:t>
                </a: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500" dirty="0">
                    <a:latin typeface="+mj-lt"/>
                    <a:cs typeface="Arial" pitchFamily="34" charset="0"/>
                  </a:rPr>
                  <a:t> travels from +</a:t>
                </a:r>
                <a:r>
                  <a:rPr lang="en-US" sz="1500" dirty="0" err="1">
                    <a:latin typeface="+mj-lt"/>
                    <a:cs typeface="Arial" pitchFamily="34" charset="0"/>
                  </a:rPr>
                  <a:t>ve</a:t>
                </a:r>
                <a:r>
                  <a:rPr lang="en-US" sz="1500" dirty="0">
                    <a:latin typeface="+mj-lt"/>
                    <a:cs typeface="Arial" pitchFamily="34" charset="0"/>
                  </a:rPr>
                  <a:t> to –</a:t>
                </a:r>
                <a:r>
                  <a:rPr lang="en-US" sz="1500" dirty="0" err="1">
                    <a:latin typeface="+mj-lt"/>
                    <a:cs typeface="Arial" pitchFamily="34" charset="0"/>
                  </a:rPr>
                  <a:t>ve</a:t>
                </a:r>
                <a:r>
                  <a:rPr lang="en-US" sz="1500" dirty="0">
                    <a:latin typeface="+mj-lt"/>
                    <a:cs typeface="Arial" pitchFamily="34" charset="0"/>
                  </a:rPr>
                  <a:t> terminal 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(slide 5)</a:t>
                </a:r>
                <a:r>
                  <a:rPr lang="en-US" sz="1500" dirty="0">
                    <a:latin typeface="+mj-lt"/>
                    <a:cs typeface="Arial" pitchFamily="34" charset="0"/>
                  </a:rPr>
                  <a:t>, flowing through </a:t>
                </a:r>
                <a:r>
                  <a:rPr lang="en-US" sz="1500" b="1" i="1" dirty="0">
                    <a:latin typeface="+mj-lt"/>
                    <a:cs typeface="Arial" pitchFamily="34" charset="0"/>
                  </a:rPr>
                  <a:t>R </a:t>
                </a:r>
                <a:r>
                  <a:rPr lang="en-US" sz="1500" dirty="0">
                    <a:latin typeface="+mj-lt"/>
                    <a:cs typeface="Arial" pitchFamily="34" charset="0"/>
                  </a:rPr>
                  <a:t> on the way</a:t>
                </a:r>
                <a:endParaRPr lang="en-US" sz="1500" b="1" i="1" dirty="0"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3" y="2000252"/>
                <a:ext cx="3486148" cy="1246495"/>
              </a:xfrm>
              <a:prstGeom prst="rect">
                <a:avLst/>
              </a:prstGeom>
              <a:blipFill>
                <a:blip r:embed="rId2"/>
                <a:stretch>
                  <a:fillRect l="-524" t="-976" r="-874" b="-43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3467099" y="2047264"/>
            <a:ext cx="1659732" cy="1173430"/>
            <a:chOff x="990598" y="1828802"/>
            <a:chExt cx="2212976" cy="1564573"/>
          </a:xfrm>
        </p:grpSpPr>
        <p:grpSp>
          <p:nvGrpSpPr>
            <p:cNvPr id="21" name="Group 20"/>
            <p:cNvGrpSpPr/>
            <p:nvPr/>
          </p:nvGrpSpPr>
          <p:grpSpPr>
            <a:xfrm>
              <a:off x="990598" y="1828802"/>
              <a:ext cx="2212976" cy="1564573"/>
              <a:chOff x="990598" y="1828802"/>
              <a:chExt cx="2212976" cy="1564573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flipV="1">
                <a:off x="990600" y="1995627"/>
                <a:ext cx="2" cy="366573"/>
              </a:xfrm>
              <a:prstGeom prst="straightConnector1">
                <a:avLst/>
              </a:prstGeom>
              <a:ln w="3810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1511300" y="1828802"/>
                <a:ext cx="1058863" cy="0"/>
              </a:xfrm>
              <a:prstGeom prst="straightConnector1">
                <a:avLst/>
              </a:prstGeom>
              <a:ln w="3810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rot="5400000">
                <a:off x="2820987" y="2630719"/>
                <a:ext cx="762000" cy="3175"/>
              </a:xfrm>
              <a:prstGeom prst="straightConnector1">
                <a:avLst/>
              </a:prstGeom>
              <a:ln w="3810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H="1">
                <a:off x="1625600" y="3393374"/>
                <a:ext cx="921618" cy="1"/>
              </a:xfrm>
              <a:prstGeom prst="straightConnector1">
                <a:avLst/>
              </a:prstGeom>
              <a:ln w="3810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V="1">
                <a:off x="990598" y="2833827"/>
                <a:ext cx="2" cy="366573"/>
              </a:xfrm>
              <a:prstGeom prst="straightConnector1">
                <a:avLst/>
              </a:prstGeom>
              <a:ln w="3810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 bwMode="auto">
                <a:xfrm>
                  <a:off x="1776849" y="1882217"/>
                  <a:ext cx="575865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𝑰</m:t>
                        </m:r>
                      </m:oMath>
                    </m:oMathPara>
                  </a14:m>
                  <a:endParaRPr lang="en-US" b="1" dirty="0">
                    <a:latin typeface="+mj-lt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6849" y="1882217"/>
                  <a:ext cx="575865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441" name="Group 61440"/>
          <p:cNvGrpSpPr/>
          <p:nvPr/>
        </p:nvGrpSpPr>
        <p:grpSpPr>
          <a:xfrm>
            <a:off x="3467102" y="2142395"/>
            <a:ext cx="1571625" cy="971550"/>
            <a:chOff x="990600" y="1738942"/>
            <a:chExt cx="2095500" cy="129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 bwMode="auto">
                <a:xfrm>
                  <a:off x="1219200" y="2133601"/>
                  <a:ext cx="711596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𝜺</m:t>
                        </m:r>
                      </m:oMath>
                    </m:oMathPara>
                  </a14:m>
                  <a:endParaRPr lang="en-US" b="1" dirty="0">
                    <a:latin typeface="+mj-lt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19200" y="2133601"/>
                  <a:ext cx="711596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 bwMode="auto">
                <a:xfrm>
                  <a:off x="2319735" y="2133601"/>
                  <a:ext cx="575865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𝑹</m:t>
                        </m:r>
                      </m:oMath>
                    </m:oMathPara>
                  </a14:m>
                  <a:endParaRPr lang="en-US" b="1" dirty="0">
                    <a:latin typeface="+mj-lt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19735" y="2133601"/>
                  <a:ext cx="57586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/>
            <p:cNvGrpSpPr/>
            <p:nvPr/>
          </p:nvGrpSpPr>
          <p:grpSpPr>
            <a:xfrm>
              <a:off x="990600" y="1738942"/>
              <a:ext cx="2095500" cy="1295400"/>
              <a:chOff x="990600" y="1955645"/>
              <a:chExt cx="2095500" cy="1295400"/>
            </a:xfrm>
          </p:grpSpPr>
          <p:grpSp>
            <p:nvGrpSpPr>
              <p:cNvPr id="74" name="Group 61"/>
              <p:cNvGrpSpPr>
                <a:grpSpLocks/>
              </p:cNvGrpSpPr>
              <p:nvPr/>
            </p:nvGrpSpPr>
            <p:grpSpPr bwMode="auto">
              <a:xfrm>
                <a:off x="990600" y="1955645"/>
                <a:ext cx="2095500" cy="1295400"/>
                <a:chOff x="5400675" y="2969907"/>
                <a:chExt cx="1733788" cy="781527"/>
              </a:xfrm>
            </p:grpSpPr>
            <p:sp>
              <p:nvSpPr>
                <p:cNvPr id="75" name="Freeform 74"/>
                <p:cNvSpPr/>
                <p:nvPr/>
              </p:nvSpPr>
              <p:spPr>
                <a:xfrm rot="16200000">
                  <a:off x="6804127" y="3244777"/>
                  <a:ext cx="384410" cy="276263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5565798" y="3751434"/>
                  <a:ext cx="143529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5400675" y="3293955"/>
                  <a:ext cx="3429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5514991" y="3421032"/>
                  <a:ext cx="1143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16200000" flipV="1">
                  <a:off x="5402981" y="3131137"/>
                  <a:ext cx="324048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 rot="5400000" flipH="1" flipV="1">
                  <a:off x="5400597" y="3586233"/>
                  <a:ext cx="33040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 rot="10800000">
                  <a:off x="5400675" y="3378143"/>
                  <a:ext cx="3429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 bwMode="auto">
                <a:xfrm rot="10800000">
                  <a:off x="5514991" y="3335255"/>
                  <a:ext cx="1143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>
                  <a:off x="6890696" y="3080305"/>
                  <a:ext cx="22079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6200000" flipH="1" flipV="1">
                  <a:off x="6912141" y="3659303"/>
                  <a:ext cx="176321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5562622" y="2971495"/>
                  <a:ext cx="1438472" cy="3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 bwMode="auto">
                  <a:xfrm>
                    <a:off x="1192609" y="2574438"/>
                    <a:ext cx="407591" cy="492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oMath>
                      </m:oMathPara>
                    </a14:m>
                    <a:endParaRPr lang="en-US" b="1" dirty="0">
                      <a:latin typeface="+mj-lt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92609" y="2574438"/>
                    <a:ext cx="407591" cy="492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0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/>
                  <p:cNvSpPr txBox="1"/>
                  <p:nvPr/>
                </p:nvSpPr>
                <p:spPr bwMode="auto">
                  <a:xfrm>
                    <a:off x="1100535" y="2121725"/>
                    <a:ext cx="575865" cy="492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</m:oMath>
                      </m:oMathPara>
                    </a14:m>
                    <a:endParaRPr lang="en-US" b="1" dirty="0">
                      <a:latin typeface="+mj-lt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00535" y="2121725"/>
                    <a:ext cx="575865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7" name="Group 46"/>
          <p:cNvGrpSpPr/>
          <p:nvPr/>
        </p:nvGrpSpPr>
        <p:grpSpPr>
          <a:xfrm>
            <a:off x="2943782" y="3662166"/>
            <a:ext cx="5326811" cy="2528781"/>
            <a:chOff x="106390" y="3364670"/>
            <a:chExt cx="7102415" cy="3371707"/>
          </a:xfrm>
        </p:grpSpPr>
        <p:grpSp>
          <p:nvGrpSpPr>
            <p:cNvPr id="42" name="Group 41"/>
            <p:cNvGrpSpPr/>
            <p:nvPr/>
          </p:nvGrpSpPr>
          <p:grpSpPr>
            <a:xfrm>
              <a:off x="106390" y="3364670"/>
              <a:ext cx="7102415" cy="3371707"/>
              <a:chOff x="106390" y="3364670"/>
              <a:chExt cx="7102415" cy="3371707"/>
            </a:xfrm>
          </p:grpSpPr>
          <p:sp>
            <p:nvSpPr>
              <p:cNvPr id="118" name="TextBox 117"/>
              <p:cNvSpPr txBox="1"/>
              <p:nvPr/>
            </p:nvSpPr>
            <p:spPr bwMode="auto">
              <a:xfrm>
                <a:off x="106390" y="3364670"/>
                <a:ext cx="7102415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57175" indent="-257175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+mj-lt"/>
                    <a:cs typeface="Arial" pitchFamily="34" charset="0"/>
                  </a:rPr>
                  <a:t>Circuit with multiple resistors and a switch:</a:t>
                </a:r>
              </a:p>
            </p:txBody>
          </p:sp>
          <p:grpSp>
            <p:nvGrpSpPr>
              <p:cNvPr id="123" name="Group 122"/>
              <p:cNvGrpSpPr/>
              <p:nvPr/>
            </p:nvGrpSpPr>
            <p:grpSpPr>
              <a:xfrm>
                <a:off x="466953" y="4016514"/>
                <a:ext cx="3285197" cy="2719863"/>
                <a:chOff x="924156" y="4038600"/>
                <a:chExt cx="3285197" cy="2719863"/>
              </a:xfrm>
            </p:grpSpPr>
            <p:grpSp>
              <p:nvGrpSpPr>
                <p:cNvPr id="124" name="Group 123"/>
                <p:cNvGrpSpPr/>
                <p:nvPr/>
              </p:nvGrpSpPr>
              <p:grpSpPr>
                <a:xfrm>
                  <a:off x="1028700" y="4421127"/>
                  <a:ext cx="3086100" cy="1390650"/>
                  <a:chOff x="966851" y="4489500"/>
                  <a:chExt cx="3086100" cy="1390650"/>
                </a:xfrm>
              </p:grpSpPr>
              <p:grpSp>
                <p:nvGrpSpPr>
                  <p:cNvPr id="12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966851" y="4489500"/>
                    <a:ext cx="3086100" cy="1390650"/>
                    <a:chOff x="1219200" y="5257800"/>
                    <a:chExt cx="3086162" cy="1391127"/>
                  </a:xfrm>
                </p:grpSpPr>
                <p:grpSp>
                  <p:nvGrpSpPr>
                    <p:cNvPr id="130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19200" y="5257800"/>
                      <a:ext cx="3086162" cy="1391127"/>
                      <a:chOff x="2286000" y="2953238"/>
                      <a:chExt cx="1733788" cy="781527"/>
                    </a:xfrm>
                  </p:grpSpPr>
                  <p:sp>
                    <p:nvSpPr>
                      <p:cNvPr id="135" name="Freeform 134"/>
                      <p:cNvSpPr/>
                      <p:nvPr/>
                    </p:nvSpPr>
                    <p:spPr>
                      <a:xfrm rot="16200000">
                        <a:off x="3689736" y="3228066"/>
                        <a:ext cx="383626" cy="276479"/>
                      </a:xfrm>
                      <a:custGeom>
                        <a:avLst/>
                        <a:gdLst>
                          <a:gd name="connsiteX0" fmla="*/ 0 w 2395537"/>
                          <a:gd name="connsiteY0" fmla="*/ 307181 h 614362"/>
                          <a:gd name="connsiteX1" fmla="*/ 200025 w 2395537"/>
                          <a:gd name="connsiteY1" fmla="*/ 0 h 614362"/>
                          <a:gd name="connsiteX2" fmla="*/ 600075 w 2395537"/>
                          <a:gd name="connsiteY2" fmla="*/ 609600 h 614362"/>
                          <a:gd name="connsiteX3" fmla="*/ 995362 w 2395537"/>
                          <a:gd name="connsiteY3" fmla="*/ 2381 h 614362"/>
                          <a:gd name="connsiteX4" fmla="*/ 1397793 w 2395537"/>
                          <a:gd name="connsiteY4" fmla="*/ 611981 h 614362"/>
                          <a:gd name="connsiteX5" fmla="*/ 1795462 w 2395537"/>
                          <a:gd name="connsiteY5" fmla="*/ 4762 h 614362"/>
                          <a:gd name="connsiteX6" fmla="*/ 2195512 w 2395537"/>
                          <a:gd name="connsiteY6" fmla="*/ 614362 h 614362"/>
                          <a:gd name="connsiteX7" fmla="*/ 2395537 w 2395537"/>
                          <a:gd name="connsiteY7" fmla="*/ 304800 h 6143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395537" h="614362">
                            <a:moveTo>
                              <a:pt x="0" y="307181"/>
                            </a:moveTo>
                            <a:lnTo>
                              <a:pt x="200025" y="0"/>
                            </a:lnTo>
                            <a:lnTo>
                              <a:pt x="600075" y="609600"/>
                            </a:lnTo>
                            <a:lnTo>
                              <a:pt x="995362" y="2381"/>
                            </a:lnTo>
                            <a:lnTo>
                              <a:pt x="1397793" y="611981"/>
                            </a:lnTo>
                            <a:lnTo>
                              <a:pt x="1795462" y="4762"/>
                            </a:lnTo>
                            <a:lnTo>
                              <a:pt x="2195512" y="614362"/>
                            </a:lnTo>
                            <a:lnTo>
                              <a:pt x="2395537" y="304800"/>
                            </a:ln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/>
                      </a:p>
                    </p:txBody>
                  </p:sp>
                  <p:cxnSp>
                    <p:nvCxnSpPr>
                      <p:cNvPr id="136" name="Straight Connector 135"/>
                      <p:cNvCxnSpPr/>
                      <p:nvPr/>
                    </p:nvCxnSpPr>
                    <p:spPr>
                      <a:xfrm flipH="1">
                        <a:off x="2450996" y="3734765"/>
                        <a:ext cx="1435905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" name="Straight Connector 136"/>
                      <p:cNvCxnSpPr/>
                      <p:nvPr/>
                    </p:nvCxnSpPr>
                    <p:spPr bwMode="auto">
                      <a:xfrm>
                        <a:off x="2286000" y="3277090"/>
                        <a:ext cx="3433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" name="Straight Connector 137"/>
                      <p:cNvCxnSpPr/>
                      <p:nvPr/>
                    </p:nvCxnSpPr>
                    <p:spPr bwMode="auto">
                      <a:xfrm>
                        <a:off x="2400159" y="3403776"/>
                        <a:ext cx="115051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" name="Straight Connector 138"/>
                      <p:cNvCxnSpPr/>
                      <p:nvPr/>
                    </p:nvCxnSpPr>
                    <p:spPr bwMode="auto">
                      <a:xfrm rot="16200000" flipV="1">
                        <a:off x="2288623" y="3114718"/>
                        <a:ext cx="323852" cy="8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0" name="Straight Connector 139"/>
                      <p:cNvCxnSpPr/>
                      <p:nvPr/>
                    </p:nvCxnSpPr>
                    <p:spPr bwMode="auto">
                      <a:xfrm rot="5400000" flipH="1" flipV="1">
                        <a:off x="2285501" y="3569271"/>
                        <a:ext cx="33098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" name="Straight Connector 140"/>
                      <p:cNvCxnSpPr/>
                      <p:nvPr/>
                    </p:nvCxnSpPr>
                    <p:spPr bwMode="auto">
                      <a:xfrm rot="10800000">
                        <a:off x="2286000" y="3361845"/>
                        <a:ext cx="3433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Straight Connector 141"/>
                      <p:cNvCxnSpPr/>
                      <p:nvPr/>
                    </p:nvCxnSpPr>
                    <p:spPr bwMode="auto">
                      <a:xfrm rot="10800000">
                        <a:off x="2400159" y="3319021"/>
                        <a:ext cx="115051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3" name="Freeform 142"/>
                      <p:cNvSpPr/>
                      <p:nvPr/>
                    </p:nvSpPr>
                    <p:spPr>
                      <a:xfrm rot="5400000">
                        <a:off x="3118941" y="3303899"/>
                        <a:ext cx="383626" cy="276479"/>
                      </a:xfrm>
                      <a:custGeom>
                        <a:avLst/>
                        <a:gdLst>
                          <a:gd name="connsiteX0" fmla="*/ 0 w 2395537"/>
                          <a:gd name="connsiteY0" fmla="*/ 307181 h 614362"/>
                          <a:gd name="connsiteX1" fmla="*/ 200025 w 2395537"/>
                          <a:gd name="connsiteY1" fmla="*/ 0 h 614362"/>
                          <a:gd name="connsiteX2" fmla="*/ 600075 w 2395537"/>
                          <a:gd name="connsiteY2" fmla="*/ 609600 h 614362"/>
                          <a:gd name="connsiteX3" fmla="*/ 995362 w 2395537"/>
                          <a:gd name="connsiteY3" fmla="*/ 2381 h 614362"/>
                          <a:gd name="connsiteX4" fmla="*/ 1397793 w 2395537"/>
                          <a:gd name="connsiteY4" fmla="*/ 611981 h 614362"/>
                          <a:gd name="connsiteX5" fmla="*/ 1795462 w 2395537"/>
                          <a:gd name="connsiteY5" fmla="*/ 4762 h 614362"/>
                          <a:gd name="connsiteX6" fmla="*/ 2195512 w 2395537"/>
                          <a:gd name="connsiteY6" fmla="*/ 614362 h 614362"/>
                          <a:gd name="connsiteX7" fmla="*/ 2395537 w 2395537"/>
                          <a:gd name="connsiteY7" fmla="*/ 304800 h 6143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395537" h="614362">
                            <a:moveTo>
                              <a:pt x="0" y="307181"/>
                            </a:moveTo>
                            <a:lnTo>
                              <a:pt x="200025" y="0"/>
                            </a:lnTo>
                            <a:lnTo>
                              <a:pt x="600075" y="609600"/>
                            </a:lnTo>
                            <a:lnTo>
                              <a:pt x="995362" y="2381"/>
                            </a:lnTo>
                            <a:lnTo>
                              <a:pt x="1397793" y="611981"/>
                            </a:lnTo>
                            <a:lnTo>
                              <a:pt x="1795462" y="4762"/>
                            </a:lnTo>
                            <a:lnTo>
                              <a:pt x="2195512" y="614362"/>
                            </a:lnTo>
                            <a:lnTo>
                              <a:pt x="2395537" y="304800"/>
                            </a:ln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/>
                      </a:p>
                    </p:txBody>
                  </p:sp>
                  <p:cxnSp>
                    <p:nvCxnSpPr>
                      <p:cNvPr id="144" name="Straight Connector 143"/>
                      <p:cNvCxnSpPr/>
                      <p:nvPr/>
                    </p:nvCxnSpPr>
                    <p:spPr>
                      <a:xfrm rot="5400000">
                        <a:off x="3775381" y="3063865"/>
                        <a:ext cx="221254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Straight Connector 144"/>
                      <p:cNvCxnSpPr/>
                      <p:nvPr/>
                    </p:nvCxnSpPr>
                    <p:spPr>
                      <a:xfrm rot="16200000" flipH="1" flipV="1">
                        <a:off x="3797239" y="3642428"/>
                        <a:ext cx="176647" cy="267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Straight Connector 145"/>
                      <p:cNvCxnSpPr/>
                      <p:nvPr/>
                    </p:nvCxnSpPr>
                    <p:spPr>
                      <a:xfrm flipV="1">
                        <a:off x="2448320" y="2955022"/>
                        <a:ext cx="1437688" cy="267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33" name="Straight Connector 132"/>
                    <p:cNvCxnSpPr/>
                    <p:nvPr/>
                  </p:nvCxnSpPr>
                  <p:spPr bwMode="auto">
                    <a:xfrm rot="5400000">
                      <a:off x="2941757" y="5696108"/>
                      <a:ext cx="1873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/>
                    <p:cNvCxnSpPr>
                      <a:stCxn id="143" idx="7"/>
                    </p:cNvCxnSpPr>
                    <p:nvPr/>
                  </p:nvCxnSpPr>
                  <p:spPr>
                    <a:xfrm rot="16200000" flipH="1">
                      <a:off x="2955137" y="6559203"/>
                      <a:ext cx="17944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8" name="TextBox 127"/>
                      <p:cNvSpPr txBox="1"/>
                      <p:nvPr/>
                    </p:nvSpPr>
                    <p:spPr bwMode="auto">
                      <a:xfrm>
                        <a:off x="2091135" y="5024734"/>
                        <a:ext cx="575865" cy="492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dirty="0"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8" name="TextBox 12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091135" y="5024734"/>
                        <a:ext cx="575865" cy="49244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7042" b="-1667"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9" name="TextBox 128"/>
                      <p:cNvSpPr txBox="1"/>
                      <p:nvPr/>
                    </p:nvSpPr>
                    <p:spPr bwMode="auto">
                      <a:xfrm>
                        <a:off x="3157935" y="4953000"/>
                        <a:ext cx="575865" cy="492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dirty="0"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9" name="TextBox 1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157935" y="4953000"/>
                        <a:ext cx="575865" cy="492442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8451" b="-1639"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25" name="TextBox 124"/>
                <p:cNvSpPr txBox="1"/>
                <p:nvPr/>
              </p:nvSpPr>
              <p:spPr bwMode="auto">
                <a:xfrm>
                  <a:off x="1309757" y="6019799"/>
                  <a:ext cx="2899596" cy="73866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dirty="0">
                      <a:latin typeface="+mj-lt"/>
                      <a:cs typeface="Arial" pitchFamily="34" charset="0"/>
                    </a:rPr>
                    <a:t>Current flows through </a:t>
                  </a:r>
                  <a:r>
                    <a:rPr lang="en-US" sz="1500" b="1" dirty="0">
                      <a:latin typeface="+mj-lt"/>
                      <a:cs typeface="Arial" pitchFamily="34" charset="0"/>
                    </a:rPr>
                    <a:t>both</a:t>
                  </a:r>
                  <a:r>
                    <a:rPr lang="en-US" sz="1500" dirty="0">
                      <a:latin typeface="+mj-lt"/>
                      <a:cs typeface="Arial" pitchFamily="34" charset="0"/>
                    </a:rPr>
                    <a:t> R1 and R2</a:t>
                  </a:r>
                  <a:endParaRPr lang="en-US" sz="1500" b="1" dirty="0">
                    <a:cs typeface="Arial" pitchFamily="34" charset="0"/>
                  </a:endParaRP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 bwMode="auto">
                <a:xfrm>
                  <a:off x="924156" y="4038600"/>
                  <a:ext cx="174284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rgbClr val="293F6F"/>
                      </a:solidFill>
                      <a:latin typeface="+mj-lt"/>
                    </a:rPr>
                    <a:t>Closed switch</a:t>
                  </a:r>
                  <a:endParaRPr lang="en-US" sz="1200" dirty="0">
                    <a:latin typeface="+mj-lt"/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>
              <a:off x="774692" y="4409860"/>
              <a:ext cx="2980634" cy="1305140"/>
              <a:chOff x="774692" y="4407725"/>
              <a:chExt cx="2980634" cy="1305140"/>
            </a:xfrm>
          </p:grpSpPr>
          <p:cxnSp>
            <p:nvCxnSpPr>
              <p:cNvPr id="147" name="Straight Connector 146"/>
              <p:cNvCxnSpPr/>
              <p:nvPr/>
            </p:nvCxnSpPr>
            <p:spPr bwMode="auto">
              <a:xfrm flipH="1">
                <a:off x="2397122" y="4407725"/>
                <a:ext cx="5653" cy="3206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9" name="Group 148"/>
              <p:cNvGrpSpPr/>
              <p:nvPr/>
            </p:nvGrpSpPr>
            <p:grpSpPr>
              <a:xfrm>
                <a:off x="774692" y="4448252"/>
                <a:ext cx="2980634" cy="1264613"/>
                <a:chOff x="253990" y="2137619"/>
                <a:chExt cx="2980634" cy="1264613"/>
              </a:xfrm>
            </p:grpSpPr>
            <p:cxnSp>
              <p:nvCxnSpPr>
                <p:cNvPr id="151" name="Straight Arrow Connector 150"/>
                <p:cNvCxnSpPr/>
                <p:nvPr/>
              </p:nvCxnSpPr>
              <p:spPr>
                <a:xfrm flipV="1">
                  <a:off x="253990" y="2137619"/>
                  <a:ext cx="2" cy="366573"/>
                </a:xfrm>
                <a:prstGeom prst="straightConnector1">
                  <a:avLst/>
                </a:prstGeom>
                <a:ln w="38100">
                  <a:solidFill>
                    <a:srgbClr val="A67A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/>
                <p:nvPr/>
              </p:nvCxnSpPr>
              <p:spPr>
                <a:xfrm>
                  <a:off x="599312" y="2234377"/>
                  <a:ext cx="1058863" cy="0"/>
                </a:xfrm>
                <a:prstGeom prst="straightConnector1">
                  <a:avLst/>
                </a:prstGeom>
                <a:ln w="38100">
                  <a:solidFill>
                    <a:srgbClr val="A67A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 rot="5400000">
                  <a:off x="2852037" y="2793179"/>
                  <a:ext cx="762000" cy="3175"/>
                </a:xfrm>
                <a:prstGeom prst="straightConnector1">
                  <a:avLst/>
                </a:prstGeom>
                <a:ln w="38100">
                  <a:solidFill>
                    <a:srgbClr val="A67A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/>
                <p:nvPr/>
              </p:nvCxnSpPr>
              <p:spPr>
                <a:xfrm flipH="1">
                  <a:off x="593487" y="3375667"/>
                  <a:ext cx="921618" cy="1"/>
                </a:xfrm>
                <a:prstGeom prst="straightConnector1">
                  <a:avLst/>
                </a:prstGeom>
                <a:ln w="38100">
                  <a:solidFill>
                    <a:srgbClr val="A67A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/>
                <p:nvPr/>
              </p:nvCxnSpPr>
              <p:spPr>
                <a:xfrm flipV="1">
                  <a:off x="253992" y="3035659"/>
                  <a:ext cx="2" cy="366573"/>
                </a:xfrm>
                <a:prstGeom prst="straightConnector1">
                  <a:avLst/>
                </a:prstGeom>
                <a:ln w="38100">
                  <a:solidFill>
                    <a:srgbClr val="A67A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Arrow Connector 155"/>
              <p:cNvCxnSpPr/>
              <p:nvPr/>
            </p:nvCxnSpPr>
            <p:spPr>
              <a:xfrm rot="5400000">
                <a:off x="2331912" y="5132513"/>
                <a:ext cx="762000" cy="3175"/>
              </a:xfrm>
              <a:prstGeom prst="straightConnector1">
                <a:avLst/>
              </a:prstGeom>
              <a:ln w="3810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440" name="Group 61439"/>
          <p:cNvGrpSpPr/>
          <p:nvPr/>
        </p:nvGrpSpPr>
        <p:grpSpPr>
          <a:xfrm>
            <a:off x="6852722" y="4168249"/>
            <a:ext cx="3307278" cy="2008064"/>
            <a:chOff x="4429496" y="4081046"/>
            <a:chExt cx="4409704" cy="2677419"/>
          </a:xfrm>
        </p:grpSpPr>
        <p:grpSp>
          <p:nvGrpSpPr>
            <p:cNvPr id="41" name="Group 40"/>
            <p:cNvGrpSpPr/>
            <p:nvPr/>
          </p:nvGrpSpPr>
          <p:grpSpPr>
            <a:xfrm>
              <a:off x="4429496" y="4081046"/>
              <a:ext cx="4409704" cy="2677419"/>
              <a:chOff x="771896" y="4081046"/>
              <a:chExt cx="4409704" cy="267741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028700" y="4419600"/>
                <a:ext cx="3086100" cy="1392175"/>
                <a:chOff x="966851" y="4487973"/>
                <a:chExt cx="3086100" cy="1392175"/>
              </a:xfrm>
            </p:grpSpPr>
            <p:grpSp>
              <p:nvGrpSpPr>
                <p:cNvPr id="98" name="Group 113"/>
                <p:cNvGrpSpPr>
                  <a:grpSpLocks/>
                </p:cNvGrpSpPr>
                <p:nvPr/>
              </p:nvGrpSpPr>
              <p:grpSpPr bwMode="auto">
                <a:xfrm>
                  <a:off x="966851" y="4487973"/>
                  <a:ext cx="3086100" cy="1392175"/>
                  <a:chOff x="1219200" y="5256274"/>
                  <a:chExt cx="3086162" cy="1392653"/>
                </a:xfrm>
              </p:grpSpPr>
              <p:grpSp>
                <p:nvGrpSpPr>
                  <p:cNvPr id="99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1219200" y="5257800"/>
                    <a:ext cx="3086162" cy="1391127"/>
                    <a:chOff x="2286000" y="2953238"/>
                    <a:chExt cx="1733788" cy="781527"/>
                  </a:xfrm>
                </p:grpSpPr>
                <p:sp>
                  <p:nvSpPr>
                    <p:cNvPr id="104" name="Freeform 103"/>
                    <p:cNvSpPr/>
                    <p:nvPr/>
                  </p:nvSpPr>
                  <p:spPr>
                    <a:xfrm rot="16200000">
                      <a:off x="3689736" y="3228066"/>
                      <a:ext cx="383626" cy="276479"/>
                    </a:xfrm>
                    <a:custGeom>
                      <a:avLst/>
                      <a:gdLst>
                        <a:gd name="connsiteX0" fmla="*/ 0 w 2395537"/>
                        <a:gd name="connsiteY0" fmla="*/ 307181 h 614362"/>
                        <a:gd name="connsiteX1" fmla="*/ 200025 w 2395537"/>
                        <a:gd name="connsiteY1" fmla="*/ 0 h 614362"/>
                        <a:gd name="connsiteX2" fmla="*/ 600075 w 2395537"/>
                        <a:gd name="connsiteY2" fmla="*/ 609600 h 614362"/>
                        <a:gd name="connsiteX3" fmla="*/ 995362 w 2395537"/>
                        <a:gd name="connsiteY3" fmla="*/ 2381 h 614362"/>
                        <a:gd name="connsiteX4" fmla="*/ 1397793 w 2395537"/>
                        <a:gd name="connsiteY4" fmla="*/ 611981 h 614362"/>
                        <a:gd name="connsiteX5" fmla="*/ 1795462 w 2395537"/>
                        <a:gd name="connsiteY5" fmla="*/ 4762 h 614362"/>
                        <a:gd name="connsiteX6" fmla="*/ 2195512 w 2395537"/>
                        <a:gd name="connsiteY6" fmla="*/ 614362 h 614362"/>
                        <a:gd name="connsiteX7" fmla="*/ 2395537 w 2395537"/>
                        <a:gd name="connsiteY7" fmla="*/ 304800 h 614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395537" h="614362">
                          <a:moveTo>
                            <a:pt x="0" y="307181"/>
                          </a:moveTo>
                          <a:lnTo>
                            <a:pt x="200025" y="0"/>
                          </a:lnTo>
                          <a:lnTo>
                            <a:pt x="600075" y="609600"/>
                          </a:lnTo>
                          <a:lnTo>
                            <a:pt x="995362" y="2381"/>
                          </a:lnTo>
                          <a:lnTo>
                            <a:pt x="1397793" y="611981"/>
                          </a:lnTo>
                          <a:lnTo>
                            <a:pt x="1795462" y="4762"/>
                          </a:lnTo>
                          <a:lnTo>
                            <a:pt x="2195512" y="614362"/>
                          </a:lnTo>
                          <a:lnTo>
                            <a:pt x="2395537" y="30480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flipH="1">
                      <a:off x="2450996" y="3734765"/>
                      <a:ext cx="143590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 bwMode="auto">
                    <a:xfrm>
                      <a:off x="2286000" y="3277090"/>
                      <a:ext cx="34336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 bwMode="auto">
                    <a:xfrm>
                      <a:off x="2400159" y="3403776"/>
                      <a:ext cx="11505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/>
                    <p:cNvCxnSpPr/>
                    <p:nvPr/>
                  </p:nvCxnSpPr>
                  <p:spPr bwMode="auto">
                    <a:xfrm rot="16200000" flipV="1">
                      <a:off x="2288623" y="3114718"/>
                      <a:ext cx="323852" cy="8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 bwMode="auto">
                    <a:xfrm rot="5400000" flipH="1" flipV="1">
                      <a:off x="2285501" y="3569271"/>
                      <a:ext cx="33098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/>
                    <p:cNvCxnSpPr/>
                    <p:nvPr/>
                  </p:nvCxnSpPr>
                  <p:spPr bwMode="auto">
                    <a:xfrm rot="10800000">
                      <a:off x="2286000" y="3361845"/>
                      <a:ext cx="34336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 bwMode="auto">
                    <a:xfrm rot="10800000">
                      <a:off x="2400159" y="3319021"/>
                      <a:ext cx="11505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2" name="Freeform 111"/>
                    <p:cNvSpPr/>
                    <p:nvPr/>
                  </p:nvSpPr>
                  <p:spPr>
                    <a:xfrm rot="5400000">
                      <a:off x="3118941" y="3303899"/>
                      <a:ext cx="383626" cy="276479"/>
                    </a:xfrm>
                    <a:custGeom>
                      <a:avLst/>
                      <a:gdLst>
                        <a:gd name="connsiteX0" fmla="*/ 0 w 2395537"/>
                        <a:gd name="connsiteY0" fmla="*/ 307181 h 614362"/>
                        <a:gd name="connsiteX1" fmla="*/ 200025 w 2395537"/>
                        <a:gd name="connsiteY1" fmla="*/ 0 h 614362"/>
                        <a:gd name="connsiteX2" fmla="*/ 600075 w 2395537"/>
                        <a:gd name="connsiteY2" fmla="*/ 609600 h 614362"/>
                        <a:gd name="connsiteX3" fmla="*/ 995362 w 2395537"/>
                        <a:gd name="connsiteY3" fmla="*/ 2381 h 614362"/>
                        <a:gd name="connsiteX4" fmla="*/ 1397793 w 2395537"/>
                        <a:gd name="connsiteY4" fmla="*/ 611981 h 614362"/>
                        <a:gd name="connsiteX5" fmla="*/ 1795462 w 2395537"/>
                        <a:gd name="connsiteY5" fmla="*/ 4762 h 614362"/>
                        <a:gd name="connsiteX6" fmla="*/ 2195512 w 2395537"/>
                        <a:gd name="connsiteY6" fmla="*/ 614362 h 614362"/>
                        <a:gd name="connsiteX7" fmla="*/ 2395537 w 2395537"/>
                        <a:gd name="connsiteY7" fmla="*/ 304800 h 614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395537" h="614362">
                          <a:moveTo>
                            <a:pt x="0" y="307181"/>
                          </a:moveTo>
                          <a:lnTo>
                            <a:pt x="200025" y="0"/>
                          </a:lnTo>
                          <a:lnTo>
                            <a:pt x="600075" y="609600"/>
                          </a:lnTo>
                          <a:lnTo>
                            <a:pt x="995362" y="2381"/>
                          </a:lnTo>
                          <a:lnTo>
                            <a:pt x="1397793" y="611981"/>
                          </a:lnTo>
                          <a:lnTo>
                            <a:pt x="1795462" y="4762"/>
                          </a:lnTo>
                          <a:lnTo>
                            <a:pt x="2195512" y="614362"/>
                          </a:lnTo>
                          <a:lnTo>
                            <a:pt x="2395537" y="30480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cxnSp>
                  <p:nvCxnSpPr>
                    <p:cNvPr id="113" name="Straight Connector 112"/>
                    <p:cNvCxnSpPr/>
                    <p:nvPr/>
                  </p:nvCxnSpPr>
                  <p:spPr>
                    <a:xfrm rot="5400000">
                      <a:off x="3775381" y="3063865"/>
                      <a:ext cx="221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13"/>
                    <p:cNvCxnSpPr/>
                    <p:nvPr/>
                  </p:nvCxnSpPr>
                  <p:spPr>
                    <a:xfrm rot="16200000" flipH="1" flipV="1">
                      <a:off x="3797239" y="3642428"/>
                      <a:ext cx="176647" cy="267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114"/>
                    <p:cNvCxnSpPr/>
                    <p:nvPr/>
                  </p:nvCxnSpPr>
                  <p:spPr>
                    <a:xfrm flipV="1">
                      <a:off x="2448320" y="2955022"/>
                      <a:ext cx="1437688" cy="26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0" name="Group 7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875331" y="5408520"/>
                    <a:ext cx="533528" cy="229035"/>
                    <a:chOff x="4647252" y="1422122"/>
                    <a:chExt cx="2822828" cy="229035"/>
                  </a:xfrm>
                </p:grpSpPr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>
                      <a:off x="6478625" y="1643283"/>
                      <a:ext cx="99145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3" name="Freeform 102"/>
                    <p:cNvSpPr/>
                    <p:nvPr/>
                  </p:nvSpPr>
                  <p:spPr>
                    <a:xfrm>
                      <a:off x="4647252" y="1422122"/>
                      <a:ext cx="1697232" cy="229035"/>
                    </a:xfrm>
                    <a:custGeom>
                      <a:avLst/>
                      <a:gdLst>
                        <a:gd name="connsiteX0" fmla="*/ 0 w 1697831"/>
                        <a:gd name="connsiteY0" fmla="*/ 457200 h 457200"/>
                        <a:gd name="connsiteX1" fmla="*/ 904875 w 1697831"/>
                        <a:gd name="connsiteY1" fmla="*/ 454819 h 457200"/>
                        <a:gd name="connsiteX2" fmla="*/ 1697831 w 1697831"/>
                        <a:gd name="connsiteY2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697831" h="457200">
                          <a:moveTo>
                            <a:pt x="0" y="457200"/>
                          </a:moveTo>
                          <a:lnTo>
                            <a:pt x="904875" y="454819"/>
                          </a:lnTo>
                          <a:lnTo>
                            <a:pt x="1697831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</p:grpSp>
              <p:cxnSp>
                <p:nvCxnSpPr>
                  <p:cNvPr id="101" name="Straight Connector 100"/>
                  <p:cNvCxnSpPr>
                    <a:stCxn id="112" idx="7"/>
                  </p:cNvCxnSpPr>
                  <p:nvPr/>
                </p:nvCxnSpPr>
                <p:spPr>
                  <a:xfrm rot="16200000" flipH="1">
                    <a:off x="2955137" y="6559203"/>
                    <a:ext cx="17944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 bwMode="auto">
                    <a:xfrm>
                      <a:off x="2091135" y="5024734"/>
                      <a:ext cx="575865" cy="49244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>
                        <a:latin typeface="+mj-lt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091135" y="5024734"/>
                      <a:ext cx="575865" cy="492443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7042" b="-1639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/>
                    <p:cNvSpPr txBox="1"/>
                    <p:nvPr/>
                  </p:nvSpPr>
                  <p:spPr bwMode="auto">
                    <a:xfrm>
                      <a:off x="3157935" y="4953000"/>
                      <a:ext cx="575865" cy="49244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>
                        <a:latin typeface="+mj-lt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0" name="TextBox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157935" y="4953000"/>
                      <a:ext cx="575865" cy="492443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7042" b="-1667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21" name="TextBox 120"/>
              <p:cNvSpPr txBox="1"/>
              <p:nvPr/>
            </p:nvSpPr>
            <p:spPr bwMode="auto">
              <a:xfrm>
                <a:off x="1104900" y="6019801"/>
                <a:ext cx="4076700" cy="7386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latin typeface="+mj-lt"/>
                    <a:cs typeface="Arial" pitchFamily="34" charset="0"/>
                  </a:rPr>
                  <a:t>Current flows </a:t>
                </a:r>
                <a:r>
                  <a:rPr lang="en-US" sz="1500" b="1" dirty="0">
                    <a:latin typeface="+mj-lt"/>
                    <a:cs typeface="Arial" pitchFamily="34" charset="0"/>
                  </a:rPr>
                  <a:t>entirely</a:t>
                </a:r>
                <a:r>
                  <a:rPr lang="en-US" sz="1500" dirty="0">
                    <a:latin typeface="+mj-lt"/>
                    <a:cs typeface="Arial" pitchFamily="34" charset="0"/>
                  </a:rPr>
                  <a:t> through R2 (zero current flows through R1)</a:t>
                </a:r>
                <a:endParaRPr lang="en-US" sz="1500" b="1" dirty="0">
                  <a:cs typeface="Arial" pitchFamily="34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 bwMode="auto">
              <a:xfrm>
                <a:off x="771896" y="4081046"/>
                <a:ext cx="15141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rgbClr val="293F6F"/>
                    </a:solidFill>
                    <a:latin typeface="+mj-lt"/>
                  </a:rPr>
                  <a:t>Open switch</a:t>
                </a:r>
                <a:endParaRPr lang="en-US" sz="1200" dirty="0">
                  <a:latin typeface="+mj-lt"/>
                </a:endParaRPr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4867966" y="4460127"/>
              <a:ext cx="2980634" cy="1264613"/>
              <a:chOff x="253990" y="2137619"/>
              <a:chExt cx="2980634" cy="1264613"/>
            </a:xfrm>
          </p:grpSpPr>
          <p:cxnSp>
            <p:nvCxnSpPr>
              <p:cNvPr id="162" name="Straight Arrow Connector 161"/>
              <p:cNvCxnSpPr/>
              <p:nvPr/>
            </p:nvCxnSpPr>
            <p:spPr>
              <a:xfrm flipV="1">
                <a:off x="253990" y="2137619"/>
                <a:ext cx="2" cy="366573"/>
              </a:xfrm>
              <a:prstGeom prst="straightConnector1">
                <a:avLst/>
              </a:prstGeom>
              <a:ln w="3810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/>
              <p:cNvCxnSpPr/>
              <p:nvPr/>
            </p:nvCxnSpPr>
            <p:spPr>
              <a:xfrm>
                <a:off x="599312" y="2234377"/>
                <a:ext cx="1058863" cy="0"/>
              </a:xfrm>
              <a:prstGeom prst="straightConnector1">
                <a:avLst/>
              </a:prstGeom>
              <a:ln w="3810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rot="5400000">
                <a:off x="2852037" y="2793179"/>
                <a:ext cx="762000" cy="3175"/>
              </a:xfrm>
              <a:prstGeom prst="straightConnector1">
                <a:avLst/>
              </a:prstGeom>
              <a:ln w="3810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 flipH="1">
                <a:off x="593487" y="3375667"/>
                <a:ext cx="921618" cy="1"/>
              </a:xfrm>
              <a:prstGeom prst="straightConnector1">
                <a:avLst/>
              </a:prstGeom>
              <a:ln w="3810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/>
              <p:nvPr/>
            </p:nvCxnSpPr>
            <p:spPr>
              <a:xfrm flipV="1">
                <a:off x="253992" y="3035659"/>
                <a:ext cx="2" cy="366573"/>
              </a:xfrm>
              <a:prstGeom prst="straightConnector1">
                <a:avLst/>
              </a:prstGeom>
              <a:ln w="3810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9" name="TextBox 168"/>
          <p:cNvSpPr txBox="1"/>
          <p:nvPr/>
        </p:nvSpPr>
        <p:spPr bwMode="auto">
          <a:xfrm>
            <a:off x="2980134" y="1600201"/>
            <a:ext cx="3573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Circuit with single resistor: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F91129-CBCD-498F-9BDF-BBC0DED2C8A5}"/>
                  </a:ext>
                </a:extLst>
              </p14:cNvPr>
              <p14:cNvContentPartPr/>
              <p14:nvPr/>
            </p14:nvContentPartPr>
            <p14:xfrm>
              <a:off x="4641840" y="4464000"/>
              <a:ext cx="45000" cy="203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F91129-CBCD-498F-9BDF-BBC0DED2C8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32480" y="4454640"/>
                <a:ext cx="63720" cy="22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94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>
          <a:xfrm>
            <a:off x="3009900" y="716758"/>
            <a:ext cx="6172200" cy="708422"/>
          </a:xfrm>
        </p:spPr>
        <p:txBody>
          <a:bodyPr/>
          <a:lstStyle/>
          <a:p>
            <a:r>
              <a:rPr lang="en-US" dirty="0"/>
              <a:t>Circuit 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48" name="TextBox 147"/>
          <p:cNvSpPr txBox="1"/>
          <p:nvPr/>
        </p:nvSpPr>
        <p:spPr bwMode="auto">
          <a:xfrm>
            <a:off x="3214783" y="1714501"/>
            <a:ext cx="5967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The circuits in the boxes below are equivalent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latin typeface="+mj-lt"/>
                <a:cs typeface="Arial" pitchFamily="34" charset="0"/>
              </a:rPr>
              <a:t>(because the same currents travel through the same components located on the same segments)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24225" y="2885398"/>
            <a:ext cx="5543550" cy="1428750"/>
            <a:chOff x="762000" y="1371600"/>
            <a:chExt cx="7391400" cy="190500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762000" y="1371600"/>
              <a:ext cx="7391400" cy="1905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38200" y="1457325"/>
              <a:ext cx="7143750" cy="1743075"/>
              <a:chOff x="838200" y="1457325"/>
              <a:chExt cx="7143750" cy="1743075"/>
            </a:xfrm>
          </p:grpSpPr>
          <p:grpSp>
            <p:nvGrpSpPr>
              <p:cNvPr id="150" name="Group 253"/>
              <p:cNvGrpSpPr>
                <a:grpSpLocks/>
              </p:cNvGrpSpPr>
              <p:nvPr/>
            </p:nvGrpSpPr>
            <p:grpSpPr bwMode="auto">
              <a:xfrm>
                <a:off x="838200" y="1820862"/>
                <a:ext cx="1408113" cy="1017588"/>
                <a:chOff x="608986" y="3429000"/>
                <a:chExt cx="1407934" cy="1017270"/>
              </a:xfrm>
            </p:grpSpPr>
            <p:grpSp>
              <p:nvGrpSpPr>
                <p:cNvPr id="157" name="Group 147"/>
                <p:cNvGrpSpPr>
                  <a:grpSpLocks/>
                </p:cNvGrpSpPr>
                <p:nvPr/>
              </p:nvGrpSpPr>
              <p:grpSpPr bwMode="auto">
                <a:xfrm>
                  <a:off x="608986" y="3429000"/>
                  <a:ext cx="1146233" cy="1017270"/>
                  <a:chOff x="608986" y="3429000"/>
                  <a:chExt cx="1146233" cy="1017270"/>
                </a:xfrm>
              </p:grpSpPr>
              <p:grpSp>
                <p:nvGrpSpPr>
                  <p:cNvPr id="161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08986" y="3657600"/>
                    <a:ext cx="343453" cy="788670"/>
                    <a:chOff x="5105399" y="4343400"/>
                    <a:chExt cx="2057401" cy="2362200"/>
                  </a:xfrm>
                </p:grpSpPr>
                <p:cxnSp>
                  <p:nvCxnSpPr>
                    <p:cNvPr id="171" name="Straight Connector 170"/>
                    <p:cNvCxnSpPr/>
                    <p:nvPr/>
                  </p:nvCxnSpPr>
                  <p:spPr bwMode="auto">
                    <a:xfrm>
                      <a:off x="5105399" y="5331883"/>
                      <a:ext cx="205382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 bwMode="auto">
                    <a:xfrm>
                      <a:off x="5790007" y="5716905"/>
                      <a:ext cx="68460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 bwMode="auto">
                    <a:xfrm rot="5400000" flipH="1" flipV="1">
                      <a:off x="5599930" y="4837535"/>
                      <a:ext cx="98869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 bwMode="auto">
                    <a:xfrm rot="5400000" flipH="1" flipV="1">
                      <a:off x="5599930" y="6211252"/>
                      <a:ext cx="98869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 bwMode="auto">
                    <a:xfrm rot="10800000">
                      <a:off x="5105399" y="5588563"/>
                      <a:ext cx="205382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 bwMode="auto">
                    <a:xfrm rot="10800000">
                      <a:off x="5790007" y="5460224"/>
                      <a:ext cx="68460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7" name="Freeform 166"/>
                  <p:cNvSpPr/>
                  <p:nvPr/>
                </p:nvSpPr>
                <p:spPr>
                  <a:xfrm>
                    <a:off x="1218508" y="3429000"/>
                    <a:ext cx="384126" cy="276139"/>
                  </a:xfrm>
                  <a:custGeom>
                    <a:avLst/>
                    <a:gdLst>
                      <a:gd name="connsiteX0" fmla="*/ 0 w 2395537"/>
                      <a:gd name="connsiteY0" fmla="*/ 307181 h 614362"/>
                      <a:gd name="connsiteX1" fmla="*/ 200025 w 2395537"/>
                      <a:gd name="connsiteY1" fmla="*/ 0 h 614362"/>
                      <a:gd name="connsiteX2" fmla="*/ 600075 w 2395537"/>
                      <a:gd name="connsiteY2" fmla="*/ 609600 h 614362"/>
                      <a:gd name="connsiteX3" fmla="*/ 995362 w 2395537"/>
                      <a:gd name="connsiteY3" fmla="*/ 2381 h 614362"/>
                      <a:gd name="connsiteX4" fmla="*/ 1397793 w 2395537"/>
                      <a:gd name="connsiteY4" fmla="*/ 611981 h 614362"/>
                      <a:gd name="connsiteX5" fmla="*/ 1795462 w 2395537"/>
                      <a:gd name="connsiteY5" fmla="*/ 4762 h 614362"/>
                      <a:gd name="connsiteX6" fmla="*/ 2195512 w 2395537"/>
                      <a:gd name="connsiteY6" fmla="*/ 614362 h 614362"/>
                      <a:gd name="connsiteX7" fmla="*/ 2395537 w 2395537"/>
                      <a:gd name="connsiteY7" fmla="*/ 304800 h 614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537" h="614362">
                        <a:moveTo>
                          <a:pt x="0" y="307181"/>
                        </a:moveTo>
                        <a:lnTo>
                          <a:pt x="200025" y="0"/>
                        </a:lnTo>
                        <a:lnTo>
                          <a:pt x="600075" y="609600"/>
                        </a:lnTo>
                        <a:lnTo>
                          <a:pt x="995362" y="2381"/>
                        </a:lnTo>
                        <a:lnTo>
                          <a:pt x="1397793" y="611981"/>
                        </a:lnTo>
                        <a:lnTo>
                          <a:pt x="1795462" y="4762"/>
                        </a:lnTo>
                        <a:lnTo>
                          <a:pt x="2195512" y="614362"/>
                        </a:lnTo>
                        <a:lnTo>
                          <a:pt x="2395537" y="30480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>
                  <a:xfrm rot="18900000">
                    <a:off x="1370889" y="4038409"/>
                    <a:ext cx="384126" cy="276139"/>
                  </a:xfrm>
                  <a:custGeom>
                    <a:avLst/>
                    <a:gdLst>
                      <a:gd name="connsiteX0" fmla="*/ 0 w 2395537"/>
                      <a:gd name="connsiteY0" fmla="*/ 307181 h 614362"/>
                      <a:gd name="connsiteX1" fmla="*/ 200025 w 2395537"/>
                      <a:gd name="connsiteY1" fmla="*/ 0 h 614362"/>
                      <a:gd name="connsiteX2" fmla="*/ 600075 w 2395537"/>
                      <a:gd name="connsiteY2" fmla="*/ 609600 h 614362"/>
                      <a:gd name="connsiteX3" fmla="*/ 995362 w 2395537"/>
                      <a:gd name="connsiteY3" fmla="*/ 2381 h 614362"/>
                      <a:gd name="connsiteX4" fmla="*/ 1397793 w 2395537"/>
                      <a:gd name="connsiteY4" fmla="*/ 611981 h 614362"/>
                      <a:gd name="connsiteX5" fmla="*/ 1795462 w 2395537"/>
                      <a:gd name="connsiteY5" fmla="*/ 4762 h 614362"/>
                      <a:gd name="connsiteX6" fmla="*/ 2195512 w 2395537"/>
                      <a:gd name="connsiteY6" fmla="*/ 614362 h 614362"/>
                      <a:gd name="connsiteX7" fmla="*/ 2395537 w 2395537"/>
                      <a:gd name="connsiteY7" fmla="*/ 304800 h 614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537" h="614362">
                        <a:moveTo>
                          <a:pt x="0" y="307181"/>
                        </a:moveTo>
                        <a:lnTo>
                          <a:pt x="200025" y="0"/>
                        </a:lnTo>
                        <a:lnTo>
                          <a:pt x="600075" y="609600"/>
                        </a:lnTo>
                        <a:lnTo>
                          <a:pt x="995362" y="2381"/>
                        </a:lnTo>
                        <a:lnTo>
                          <a:pt x="1397793" y="611981"/>
                        </a:lnTo>
                        <a:lnTo>
                          <a:pt x="1795462" y="4762"/>
                        </a:lnTo>
                        <a:lnTo>
                          <a:pt x="2195512" y="614362"/>
                        </a:lnTo>
                        <a:lnTo>
                          <a:pt x="2395537" y="30480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169" name="Straight Connector 168"/>
                  <p:cNvCxnSpPr>
                    <a:endCxn id="167" idx="0"/>
                  </p:cNvCxnSpPr>
                  <p:nvPr/>
                </p:nvCxnSpPr>
                <p:spPr>
                  <a:xfrm flipV="1">
                    <a:off x="774065" y="3560722"/>
                    <a:ext cx="444443" cy="9680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/>
                  <p:cNvCxnSpPr>
                    <a:stCxn id="168" idx="0"/>
                  </p:cNvCxnSpPr>
                  <p:nvPr/>
                </p:nvCxnSpPr>
                <p:spPr>
                  <a:xfrm flipH="1">
                    <a:off x="774065" y="4312962"/>
                    <a:ext cx="653967" cy="12537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1599460" y="3565482"/>
                  <a:ext cx="41428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>
                  <a:off x="1620140" y="3644803"/>
                  <a:ext cx="476101" cy="3174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213"/>
              <p:cNvGrpSpPr>
                <a:grpSpLocks/>
              </p:cNvGrpSpPr>
              <p:nvPr/>
            </p:nvGrpSpPr>
            <p:grpSpPr bwMode="auto">
              <a:xfrm>
                <a:off x="3246438" y="1871662"/>
                <a:ext cx="1733550" cy="915988"/>
                <a:chOff x="3048000" y="3835706"/>
                <a:chExt cx="1733788" cy="915365"/>
              </a:xfrm>
            </p:grpSpPr>
            <p:sp>
              <p:nvSpPr>
                <p:cNvPr id="178" name="Freeform 177"/>
                <p:cNvSpPr/>
                <p:nvPr/>
              </p:nvSpPr>
              <p:spPr>
                <a:xfrm rot="16200000">
                  <a:off x="4451700" y="4244890"/>
                  <a:ext cx="383914" cy="276263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179" name="Straight Connector 178"/>
                <p:cNvCxnSpPr/>
                <p:nvPr/>
              </p:nvCxnSpPr>
              <p:spPr>
                <a:xfrm flipH="1">
                  <a:off x="3213123" y="4751071"/>
                  <a:ext cx="143529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 bwMode="auto">
                <a:xfrm>
                  <a:off x="3048000" y="4292595"/>
                  <a:ext cx="3429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 bwMode="auto">
                <a:xfrm>
                  <a:off x="3162316" y="4421096"/>
                  <a:ext cx="1143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 bwMode="auto">
                <a:xfrm rot="16200000" flipV="1">
                  <a:off x="3050514" y="4129986"/>
                  <a:ext cx="32363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rot="5400000" flipH="1" flipV="1">
                  <a:off x="3048135" y="4586083"/>
                  <a:ext cx="32997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 bwMode="auto">
                <a:xfrm rot="10800000">
                  <a:off x="3048000" y="4378262"/>
                  <a:ext cx="3429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 bwMode="auto">
                <a:xfrm rot="10800000">
                  <a:off x="3162316" y="4335429"/>
                  <a:ext cx="1143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6" name="Group 207"/>
                <p:cNvGrpSpPr>
                  <a:grpSpLocks/>
                </p:cNvGrpSpPr>
                <p:nvPr/>
              </p:nvGrpSpPr>
              <p:grpSpPr bwMode="auto">
                <a:xfrm>
                  <a:off x="3213366" y="3835706"/>
                  <a:ext cx="1434834" cy="276463"/>
                  <a:chOff x="3213366" y="3835706"/>
                  <a:chExt cx="1434834" cy="276463"/>
                </a:xfrm>
              </p:grpSpPr>
              <p:sp>
                <p:nvSpPr>
                  <p:cNvPr id="189" name="Freeform 188"/>
                  <p:cNvSpPr/>
                  <p:nvPr/>
                </p:nvSpPr>
                <p:spPr>
                  <a:xfrm>
                    <a:off x="3891078" y="3835706"/>
                    <a:ext cx="384228" cy="276037"/>
                  </a:xfrm>
                  <a:custGeom>
                    <a:avLst/>
                    <a:gdLst>
                      <a:gd name="connsiteX0" fmla="*/ 0 w 2395537"/>
                      <a:gd name="connsiteY0" fmla="*/ 307181 h 614362"/>
                      <a:gd name="connsiteX1" fmla="*/ 200025 w 2395537"/>
                      <a:gd name="connsiteY1" fmla="*/ 0 h 614362"/>
                      <a:gd name="connsiteX2" fmla="*/ 600075 w 2395537"/>
                      <a:gd name="connsiteY2" fmla="*/ 609600 h 614362"/>
                      <a:gd name="connsiteX3" fmla="*/ 995362 w 2395537"/>
                      <a:gd name="connsiteY3" fmla="*/ 2381 h 614362"/>
                      <a:gd name="connsiteX4" fmla="*/ 1397793 w 2395537"/>
                      <a:gd name="connsiteY4" fmla="*/ 611981 h 614362"/>
                      <a:gd name="connsiteX5" fmla="*/ 1795462 w 2395537"/>
                      <a:gd name="connsiteY5" fmla="*/ 4762 h 614362"/>
                      <a:gd name="connsiteX6" fmla="*/ 2195512 w 2395537"/>
                      <a:gd name="connsiteY6" fmla="*/ 614362 h 614362"/>
                      <a:gd name="connsiteX7" fmla="*/ 2395537 w 2395537"/>
                      <a:gd name="connsiteY7" fmla="*/ 304800 h 614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537" h="614362">
                        <a:moveTo>
                          <a:pt x="0" y="307181"/>
                        </a:moveTo>
                        <a:lnTo>
                          <a:pt x="200025" y="0"/>
                        </a:lnTo>
                        <a:lnTo>
                          <a:pt x="600075" y="609600"/>
                        </a:lnTo>
                        <a:lnTo>
                          <a:pt x="995362" y="2381"/>
                        </a:lnTo>
                        <a:lnTo>
                          <a:pt x="1397793" y="611981"/>
                        </a:lnTo>
                        <a:lnTo>
                          <a:pt x="1795462" y="4762"/>
                        </a:lnTo>
                        <a:lnTo>
                          <a:pt x="2195512" y="614362"/>
                        </a:lnTo>
                        <a:lnTo>
                          <a:pt x="2395537" y="30480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190" name="Straight Connector 189"/>
                  <p:cNvCxnSpPr/>
                  <p:nvPr/>
                </p:nvCxnSpPr>
                <p:spPr>
                  <a:xfrm>
                    <a:off x="3213123" y="3968965"/>
                    <a:ext cx="67319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 flipV="1">
                    <a:off x="4275306" y="3973725"/>
                    <a:ext cx="37311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7" name="Straight Connector 186"/>
                <p:cNvCxnSpPr/>
                <p:nvPr/>
              </p:nvCxnSpPr>
              <p:spPr>
                <a:xfrm rot="5400000">
                  <a:off x="4537370" y="4080015"/>
                  <a:ext cx="2220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rot="16200000" flipH="1" flipV="1">
                  <a:off x="4559579" y="4659058"/>
                  <a:ext cx="176093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oup 233"/>
              <p:cNvGrpSpPr>
                <a:grpSpLocks/>
              </p:cNvGrpSpPr>
              <p:nvPr/>
            </p:nvGrpSpPr>
            <p:grpSpPr bwMode="auto">
              <a:xfrm>
                <a:off x="5980113" y="1457325"/>
                <a:ext cx="2001837" cy="1743075"/>
                <a:chOff x="5510213" y="3212090"/>
                <a:chExt cx="2001822" cy="1743291"/>
              </a:xfrm>
            </p:grpSpPr>
            <p:grpSp>
              <p:nvGrpSpPr>
                <p:cNvPr id="193" name="Group 214"/>
                <p:cNvGrpSpPr>
                  <a:grpSpLocks/>
                </p:cNvGrpSpPr>
                <p:nvPr/>
              </p:nvGrpSpPr>
              <p:grpSpPr bwMode="auto">
                <a:xfrm>
                  <a:off x="5562600" y="3733800"/>
                  <a:ext cx="1712357" cy="915364"/>
                  <a:chOff x="3048000" y="3835706"/>
                  <a:chExt cx="1712357" cy="915364"/>
                </a:xfrm>
              </p:grpSpPr>
              <p:sp>
                <p:nvSpPr>
                  <p:cNvPr id="196" name="Freeform 195"/>
                  <p:cNvSpPr/>
                  <p:nvPr/>
                </p:nvSpPr>
                <p:spPr>
                  <a:xfrm rot="16200000">
                    <a:off x="4431471" y="4278540"/>
                    <a:ext cx="382634" cy="276223"/>
                  </a:xfrm>
                  <a:custGeom>
                    <a:avLst/>
                    <a:gdLst>
                      <a:gd name="connsiteX0" fmla="*/ 0 w 2395537"/>
                      <a:gd name="connsiteY0" fmla="*/ 307181 h 614362"/>
                      <a:gd name="connsiteX1" fmla="*/ 200025 w 2395537"/>
                      <a:gd name="connsiteY1" fmla="*/ 0 h 614362"/>
                      <a:gd name="connsiteX2" fmla="*/ 600075 w 2395537"/>
                      <a:gd name="connsiteY2" fmla="*/ 609600 h 614362"/>
                      <a:gd name="connsiteX3" fmla="*/ 995362 w 2395537"/>
                      <a:gd name="connsiteY3" fmla="*/ 2381 h 614362"/>
                      <a:gd name="connsiteX4" fmla="*/ 1397793 w 2395537"/>
                      <a:gd name="connsiteY4" fmla="*/ 611981 h 614362"/>
                      <a:gd name="connsiteX5" fmla="*/ 1795462 w 2395537"/>
                      <a:gd name="connsiteY5" fmla="*/ 4762 h 614362"/>
                      <a:gd name="connsiteX6" fmla="*/ 2195512 w 2395537"/>
                      <a:gd name="connsiteY6" fmla="*/ 614362 h 614362"/>
                      <a:gd name="connsiteX7" fmla="*/ 2395537 w 2395537"/>
                      <a:gd name="connsiteY7" fmla="*/ 304800 h 614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537" h="614362">
                        <a:moveTo>
                          <a:pt x="0" y="307181"/>
                        </a:moveTo>
                        <a:lnTo>
                          <a:pt x="200025" y="0"/>
                        </a:lnTo>
                        <a:lnTo>
                          <a:pt x="600075" y="609600"/>
                        </a:lnTo>
                        <a:lnTo>
                          <a:pt x="995362" y="2381"/>
                        </a:lnTo>
                        <a:lnTo>
                          <a:pt x="1397793" y="611981"/>
                        </a:lnTo>
                        <a:lnTo>
                          <a:pt x="1795462" y="4762"/>
                        </a:lnTo>
                        <a:lnTo>
                          <a:pt x="2195512" y="614362"/>
                        </a:lnTo>
                        <a:lnTo>
                          <a:pt x="2395537" y="30480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197" name="Straight Connector 196"/>
                  <p:cNvCxnSpPr/>
                  <p:nvPr/>
                </p:nvCxnSpPr>
                <p:spPr bwMode="auto">
                  <a:xfrm>
                    <a:off x="3048000" y="4293605"/>
                    <a:ext cx="3428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/>
                  <p:cNvCxnSpPr/>
                  <p:nvPr/>
                </p:nvCxnSpPr>
                <p:spPr bwMode="auto">
                  <a:xfrm>
                    <a:off x="3162299" y="4420620"/>
                    <a:ext cx="11429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/>
                  <p:cNvCxnSpPr/>
                  <p:nvPr/>
                </p:nvCxnSpPr>
                <p:spPr bwMode="auto">
                  <a:xfrm rot="16200000" flipV="1">
                    <a:off x="3051154" y="4131660"/>
                    <a:ext cx="3238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/>
                  <p:cNvCxnSpPr/>
                  <p:nvPr/>
                </p:nvCxnSpPr>
                <p:spPr bwMode="auto">
                  <a:xfrm rot="5400000" flipH="1" flipV="1">
                    <a:off x="3047978" y="4585741"/>
                    <a:ext cx="33024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rot="10800000">
                    <a:off x="3048000" y="4377753"/>
                    <a:ext cx="3428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/>
                  <p:cNvCxnSpPr/>
                  <p:nvPr/>
                </p:nvCxnSpPr>
                <p:spPr bwMode="auto">
                  <a:xfrm rot="10800000">
                    <a:off x="3162299" y="4336473"/>
                    <a:ext cx="11429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3" name="Group 207"/>
                  <p:cNvGrpSpPr>
                    <a:grpSpLocks/>
                  </p:cNvGrpSpPr>
                  <p:nvPr/>
                </p:nvGrpSpPr>
                <p:grpSpPr bwMode="auto">
                  <a:xfrm>
                    <a:off x="3213366" y="3835706"/>
                    <a:ext cx="1061961" cy="276463"/>
                    <a:chOff x="3213366" y="3835706"/>
                    <a:chExt cx="1061961" cy="276463"/>
                  </a:xfrm>
                </p:grpSpPr>
                <p:sp>
                  <p:nvSpPr>
                    <p:cNvPr id="204" name="Freeform 203"/>
                    <p:cNvSpPr/>
                    <p:nvPr/>
                  </p:nvSpPr>
                  <p:spPr>
                    <a:xfrm>
                      <a:off x="3890957" y="3836348"/>
                      <a:ext cx="384172" cy="276259"/>
                    </a:xfrm>
                    <a:custGeom>
                      <a:avLst/>
                      <a:gdLst>
                        <a:gd name="connsiteX0" fmla="*/ 0 w 2395537"/>
                        <a:gd name="connsiteY0" fmla="*/ 307181 h 614362"/>
                        <a:gd name="connsiteX1" fmla="*/ 200025 w 2395537"/>
                        <a:gd name="connsiteY1" fmla="*/ 0 h 614362"/>
                        <a:gd name="connsiteX2" fmla="*/ 600075 w 2395537"/>
                        <a:gd name="connsiteY2" fmla="*/ 609600 h 614362"/>
                        <a:gd name="connsiteX3" fmla="*/ 995362 w 2395537"/>
                        <a:gd name="connsiteY3" fmla="*/ 2381 h 614362"/>
                        <a:gd name="connsiteX4" fmla="*/ 1397793 w 2395537"/>
                        <a:gd name="connsiteY4" fmla="*/ 611981 h 614362"/>
                        <a:gd name="connsiteX5" fmla="*/ 1795462 w 2395537"/>
                        <a:gd name="connsiteY5" fmla="*/ 4762 h 614362"/>
                        <a:gd name="connsiteX6" fmla="*/ 2195512 w 2395537"/>
                        <a:gd name="connsiteY6" fmla="*/ 614362 h 614362"/>
                        <a:gd name="connsiteX7" fmla="*/ 2395537 w 2395537"/>
                        <a:gd name="connsiteY7" fmla="*/ 304800 h 614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395537" h="614362">
                          <a:moveTo>
                            <a:pt x="0" y="307181"/>
                          </a:moveTo>
                          <a:lnTo>
                            <a:pt x="200025" y="0"/>
                          </a:lnTo>
                          <a:lnTo>
                            <a:pt x="600075" y="609600"/>
                          </a:lnTo>
                          <a:lnTo>
                            <a:pt x="995362" y="2381"/>
                          </a:lnTo>
                          <a:lnTo>
                            <a:pt x="1397793" y="611981"/>
                          </a:lnTo>
                          <a:lnTo>
                            <a:pt x="1795462" y="4762"/>
                          </a:lnTo>
                          <a:lnTo>
                            <a:pt x="2195512" y="614362"/>
                          </a:lnTo>
                          <a:lnTo>
                            <a:pt x="2395537" y="30480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>
                      <a:off x="3213099" y="3969714"/>
                      <a:ext cx="67309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94" name="Freeform 193"/>
                <p:cNvSpPr/>
                <p:nvPr/>
              </p:nvSpPr>
              <p:spPr>
                <a:xfrm>
                  <a:off x="5510213" y="4479072"/>
                  <a:ext cx="1636700" cy="476309"/>
                </a:xfrm>
                <a:custGeom>
                  <a:avLst/>
                  <a:gdLst>
                    <a:gd name="connsiteX0" fmla="*/ 1624012 w 1636275"/>
                    <a:gd name="connsiteY0" fmla="*/ 23813 h 476250"/>
                    <a:gd name="connsiteX1" fmla="*/ 1631156 w 1636275"/>
                    <a:gd name="connsiteY1" fmla="*/ 47625 h 476250"/>
                    <a:gd name="connsiteX2" fmla="*/ 1635918 w 1636275"/>
                    <a:gd name="connsiteY2" fmla="*/ 64294 h 476250"/>
                    <a:gd name="connsiteX3" fmla="*/ 1631156 w 1636275"/>
                    <a:gd name="connsiteY3" fmla="*/ 78582 h 476250"/>
                    <a:gd name="connsiteX4" fmla="*/ 1614487 w 1636275"/>
                    <a:gd name="connsiteY4" fmla="*/ 85725 h 476250"/>
                    <a:gd name="connsiteX5" fmla="*/ 1607343 w 1636275"/>
                    <a:gd name="connsiteY5" fmla="*/ 90488 h 476250"/>
                    <a:gd name="connsiteX6" fmla="*/ 1585912 w 1636275"/>
                    <a:gd name="connsiteY6" fmla="*/ 97632 h 476250"/>
                    <a:gd name="connsiteX7" fmla="*/ 1578768 w 1636275"/>
                    <a:gd name="connsiteY7" fmla="*/ 100013 h 476250"/>
                    <a:gd name="connsiteX8" fmla="*/ 1543050 w 1636275"/>
                    <a:gd name="connsiteY8" fmla="*/ 97632 h 476250"/>
                    <a:gd name="connsiteX9" fmla="*/ 1521618 w 1636275"/>
                    <a:gd name="connsiteY9" fmla="*/ 90488 h 476250"/>
                    <a:gd name="connsiteX10" fmla="*/ 1497806 w 1636275"/>
                    <a:gd name="connsiteY10" fmla="*/ 78582 h 476250"/>
                    <a:gd name="connsiteX11" fmla="*/ 1488281 w 1636275"/>
                    <a:gd name="connsiteY11" fmla="*/ 73819 h 476250"/>
                    <a:gd name="connsiteX12" fmla="*/ 1457325 w 1636275"/>
                    <a:gd name="connsiteY12" fmla="*/ 66675 h 476250"/>
                    <a:gd name="connsiteX13" fmla="*/ 1421606 w 1636275"/>
                    <a:gd name="connsiteY13" fmla="*/ 64294 h 476250"/>
                    <a:gd name="connsiteX14" fmla="*/ 1312068 w 1636275"/>
                    <a:gd name="connsiteY14" fmla="*/ 54769 h 476250"/>
                    <a:gd name="connsiteX15" fmla="*/ 1266825 w 1636275"/>
                    <a:gd name="connsiteY15" fmla="*/ 64294 h 476250"/>
                    <a:gd name="connsiteX16" fmla="*/ 1254918 w 1636275"/>
                    <a:gd name="connsiteY16" fmla="*/ 71438 h 476250"/>
                    <a:gd name="connsiteX17" fmla="*/ 1240631 w 1636275"/>
                    <a:gd name="connsiteY17" fmla="*/ 92869 h 476250"/>
                    <a:gd name="connsiteX18" fmla="*/ 1235868 w 1636275"/>
                    <a:gd name="connsiteY18" fmla="*/ 102394 h 476250"/>
                    <a:gd name="connsiteX19" fmla="*/ 1226343 w 1636275"/>
                    <a:gd name="connsiteY19" fmla="*/ 107157 h 476250"/>
                    <a:gd name="connsiteX20" fmla="*/ 1154906 w 1636275"/>
                    <a:gd name="connsiteY20" fmla="*/ 107157 h 476250"/>
                    <a:gd name="connsiteX21" fmla="*/ 1147762 w 1636275"/>
                    <a:gd name="connsiteY21" fmla="*/ 111919 h 476250"/>
                    <a:gd name="connsiteX22" fmla="*/ 1138237 w 1636275"/>
                    <a:gd name="connsiteY22" fmla="*/ 119063 h 476250"/>
                    <a:gd name="connsiteX23" fmla="*/ 1085850 w 1636275"/>
                    <a:gd name="connsiteY23" fmla="*/ 188119 h 476250"/>
                    <a:gd name="connsiteX24" fmla="*/ 1076325 w 1636275"/>
                    <a:gd name="connsiteY24" fmla="*/ 209550 h 476250"/>
                    <a:gd name="connsiteX25" fmla="*/ 1054893 w 1636275"/>
                    <a:gd name="connsiteY25" fmla="*/ 247650 h 476250"/>
                    <a:gd name="connsiteX26" fmla="*/ 1033462 w 1636275"/>
                    <a:gd name="connsiteY26" fmla="*/ 280988 h 476250"/>
                    <a:gd name="connsiteX27" fmla="*/ 1023937 w 1636275"/>
                    <a:gd name="connsiteY27" fmla="*/ 285750 h 476250"/>
                    <a:gd name="connsiteX28" fmla="*/ 1007268 w 1636275"/>
                    <a:gd name="connsiteY28" fmla="*/ 288132 h 476250"/>
                    <a:gd name="connsiteX29" fmla="*/ 966787 w 1636275"/>
                    <a:gd name="connsiteY29" fmla="*/ 285750 h 476250"/>
                    <a:gd name="connsiteX30" fmla="*/ 931068 w 1636275"/>
                    <a:gd name="connsiteY30" fmla="*/ 273844 h 476250"/>
                    <a:gd name="connsiteX31" fmla="*/ 897731 w 1636275"/>
                    <a:gd name="connsiteY31" fmla="*/ 261938 h 476250"/>
                    <a:gd name="connsiteX32" fmla="*/ 876300 w 1636275"/>
                    <a:gd name="connsiteY32" fmla="*/ 254794 h 476250"/>
                    <a:gd name="connsiteX33" fmla="*/ 833437 w 1636275"/>
                    <a:gd name="connsiteY33" fmla="*/ 238125 h 476250"/>
                    <a:gd name="connsiteX34" fmla="*/ 797718 w 1636275"/>
                    <a:gd name="connsiteY34" fmla="*/ 230982 h 476250"/>
                    <a:gd name="connsiteX35" fmla="*/ 754856 w 1636275"/>
                    <a:gd name="connsiteY35" fmla="*/ 221457 h 476250"/>
                    <a:gd name="connsiteX36" fmla="*/ 673893 w 1636275"/>
                    <a:gd name="connsiteY36" fmla="*/ 223838 h 476250"/>
                    <a:gd name="connsiteX37" fmla="*/ 611981 w 1636275"/>
                    <a:gd name="connsiteY37" fmla="*/ 250032 h 476250"/>
                    <a:gd name="connsiteX38" fmla="*/ 573881 w 1636275"/>
                    <a:gd name="connsiteY38" fmla="*/ 273844 h 476250"/>
                    <a:gd name="connsiteX39" fmla="*/ 521493 w 1636275"/>
                    <a:gd name="connsiteY39" fmla="*/ 347663 h 476250"/>
                    <a:gd name="connsiteX40" fmla="*/ 497681 w 1636275"/>
                    <a:gd name="connsiteY40" fmla="*/ 400050 h 476250"/>
                    <a:gd name="connsiteX41" fmla="*/ 492918 w 1636275"/>
                    <a:gd name="connsiteY41" fmla="*/ 409575 h 476250"/>
                    <a:gd name="connsiteX42" fmla="*/ 483393 w 1636275"/>
                    <a:gd name="connsiteY42" fmla="*/ 452438 h 476250"/>
                    <a:gd name="connsiteX43" fmla="*/ 476250 w 1636275"/>
                    <a:gd name="connsiteY43" fmla="*/ 473869 h 476250"/>
                    <a:gd name="connsiteX44" fmla="*/ 469106 w 1636275"/>
                    <a:gd name="connsiteY44" fmla="*/ 476250 h 476250"/>
                    <a:gd name="connsiteX45" fmla="*/ 452437 w 1636275"/>
                    <a:gd name="connsiteY45" fmla="*/ 471488 h 476250"/>
                    <a:gd name="connsiteX46" fmla="*/ 257175 w 1636275"/>
                    <a:gd name="connsiteY46" fmla="*/ 340519 h 476250"/>
                    <a:gd name="connsiteX47" fmla="*/ 207168 w 1636275"/>
                    <a:gd name="connsiteY47" fmla="*/ 302419 h 476250"/>
                    <a:gd name="connsiteX48" fmla="*/ 57150 w 1636275"/>
                    <a:gd name="connsiteY48" fmla="*/ 159544 h 476250"/>
                    <a:gd name="connsiteX49" fmla="*/ 19050 w 1636275"/>
                    <a:gd name="connsiteY49" fmla="*/ 107157 h 476250"/>
                    <a:gd name="connsiteX50" fmla="*/ 0 w 1636275"/>
                    <a:gd name="connsiteY50" fmla="*/ 47625 h 476250"/>
                    <a:gd name="connsiteX51" fmla="*/ 2381 w 1636275"/>
                    <a:gd name="connsiteY51" fmla="*/ 30957 h 476250"/>
                    <a:gd name="connsiteX52" fmla="*/ 19050 w 1636275"/>
                    <a:gd name="connsiteY52" fmla="*/ 7144 h 476250"/>
                    <a:gd name="connsiteX53" fmla="*/ 26193 w 1636275"/>
                    <a:gd name="connsiteY53" fmla="*/ 2382 h 476250"/>
                    <a:gd name="connsiteX54" fmla="*/ 33337 w 1636275"/>
                    <a:gd name="connsiteY54" fmla="*/ 0 h 476250"/>
                    <a:gd name="connsiteX55" fmla="*/ 85725 w 1636275"/>
                    <a:gd name="connsiteY55" fmla="*/ 7144 h 476250"/>
                    <a:gd name="connsiteX56" fmla="*/ 102393 w 1636275"/>
                    <a:gd name="connsiteY56" fmla="*/ 14288 h 476250"/>
                    <a:gd name="connsiteX57" fmla="*/ 116681 w 1636275"/>
                    <a:gd name="connsiteY57" fmla="*/ 19050 h 476250"/>
                    <a:gd name="connsiteX58" fmla="*/ 119062 w 1636275"/>
                    <a:gd name="connsiteY58" fmla="*/ 28575 h 476250"/>
                    <a:gd name="connsiteX59" fmla="*/ 121443 w 1636275"/>
                    <a:gd name="connsiteY59" fmla="*/ 40482 h 476250"/>
                    <a:gd name="connsiteX60" fmla="*/ 133350 w 1636275"/>
                    <a:gd name="connsiteY60" fmla="*/ 64294 h 476250"/>
                    <a:gd name="connsiteX61" fmla="*/ 145256 w 1636275"/>
                    <a:gd name="connsiteY61" fmla="*/ 88107 h 476250"/>
                    <a:gd name="connsiteX62" fmla="*/ 150018 w 1636275"/>
                    <a:gd name="connsiteY62" fmla="*/ 100013 h 476250"/>
                    <a:gd name="connsiteX63" fmla="*/ 159543 w 1636275"/>
                    <a:gd name="connsiteY63" fmla="*/ 119063 h 476250"/>
                    <a:gd name="connsiteX64" fmla="*/ 171450 w 1636275"/>
                    <a:gd name="connsiteY64" fmla="*/ 138113 h 476250"/>
                    <a:gd name="connsiteX65" fmla="*/ 178593 w 1636275"/>
                    <a:gd name="connsiteY65" fmla="*/ 140494 h 476250"/>
                    <a:gd name="connsiteX66" fmla="*/ 200025 w 1636275"/>
                    <a:gd name="connsiteY66" fmla="*/ 142875 h 476250"/>
                    <a:gd name="connsiteX67" fmla="*/ 216693 w 1636275"/>
                    <a:gd name="connsiteY67" fmla="*/ 164307 h 476250"/>
                    <a:gd name="connsiteX68" fmla="*/ 214312 w 1636275"/>
                    <a:gd name="connsiteY68" fmla="*/ 1714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636275" h="476250">
                      <a:moveTo>
                        <a:pt x="1624012" y="23813"/>
                      </a:moveTo>
                      <a:cubicBezTo>
                        <a:pt x="1629404" y="39992"/>
                        <a:pt x="1622978" y="20365"/>
                        <a:pt x="1631156" y="47625"/>
                      </a:cubicBezTo>
                      <a:cubicBezTo>
                        <a:pt x="1636275" y="64687"/>
                        <a:pt x="1630708" y="43450"/>
                        <a:pt x="1635918" y="64294"/>
                      </a:cubicBezTo>
                      <a:cubicBezTo>
                        <a:pt x="1634331" y="69057"/>
                        <a:pt x="1634706" y="75032"/>
                        <a:pt x="1631156" y="78582"/>
                      </a:cubicBezTo>
                      <a:cubicBezTo>
                        <a:pt x="1626882" y="82856"/>
                        <a:pt x="1619894" y="83022"/>
                        <a:pt x="1614487" y="85725"/>
                      </a:cubicBezTo>
                      <a:cubicBezTo>
                        <a:pt x="1611927" y="87005"/>
                        <a:pt x="1609985" y="89387"/>
                        <a:pt x="1607343" y="90488"/>
                      </a:cubicBezTo>
                      <a:cubicBezTo>
                        <a:pt x="1600392" y="93384"/>
                        <a:pt x="1593056" y="95251"/>
                        <a:pt x="1585912" y="97632"/>
                      </a:cubicBezTo>
                      <a:lnTo>
                        <a:pt x="1578768" y="100013"/>
                      </a:lnTo>
                      <a:cubicBezTo>
                        <a:pt x="1566862" y="99219"/>
                        <a:pt x="1554820" y="99594"/>
                        <a:pt x="1543050" y="97632"/>
                      </a:cubicBezTo>
                      <a:cubicBezTo>
                        <a:pt x="1535622" y="96394"/>
                        <a:pt x="1521618" y="90488"/>
                        <a:pt x="1521618" y="90488"/>
                      </a:cubicBezTo>
                      <a:cubicBezTo>
                        <a:pt x="1505357" y="78292"/>
                        <a:pt x="1519298" y="87179"/>
                        <a:pt x="1497806" y="78582"/>
                      </a:cubicBezTo>
                      <a:cubicBezTo>
                        <a:pt x="1494510" y="77264"/>
                        <a:pt x="1491617" y="75032"/>
                        <a:pt x="1488281" y="73819"/>
                      </a:cubicBezTo>
                      <a:cubicBezTo>
                        <a:pt x="1479531" y="70637"/>
                        <a:pt x="1466817" y="67579"/>
                        <a:pt x="1457325" y="66675"/>
                      </a:cubicBezTo>
                      <a:cubicBezTo>
                        <a:pt x="1445446" y="65544"/>
                        <a:pt x="1433512" y="65088"/>
                        <a:pt x="1421606" y="64294"/>
                      </a:cubicBezTo>
                      <a:cubicBezTo>
                        <a:pt x="1374579" y="54890"/>
                        <a:pt x="1388730" y="56552"/>
                        <a:pt x="1312068" y="54769"/>
                      </a:cubicBezTo>
                      <a:cubicBezTo>
                        <a:pt x="1301720" y="54528"/>
                        <a:pt x="1272785" y="62804"/>
                        <a:pt x="1266825" y="64294"/>
                      </a:cubicBezTo>
                      <a:cubicBezTo>
                        <a:pt x="1262856" y="66675"/>
                        <a:pt x="1258046" y="68026"/>
                        <a:pt x="1254918" y="71438"/>
                      </a:cubicBezTo>
                      <a:cubicBezTo>
                        <a:pt x="1249116" y="77767"/>
                        <a:pt x="1244471" y="85190"/>
                        <a:pt x="1240631" y="92869"/>
                      </a:cubicBezTo>
                      <a:cubicBezTo>
                        <a:pt x="1239043" y="96044"/>
                        <a:pt x="1238378" y="99884"/>
                        <a:pt x="1235868" y="102394"/>
                      </a:cubicBezTo>
                      <a:cubicBezTo>
                        <a:pt x="1233358" y="104904"/>
                        <a:pt x="1229518" y="105569"/>
                        <a:pt x="1226343" y="107157"/>
                      </a:cubicBezTo>
                      <a:cubicBezTo>
                        <a:pt x="1203206" y="105871"/>
                        <a:pt x="1178191" y="102500"/>
                        <a:pt x="1154906" y="107157"/>
                      </a:cubicBezTo>
                      <a:cubicBezTo>
                        <a:pt x="1152100" y="107718"/>
                        <a:pt x="1150091" y="110256"/>
                        <a:pt x="1147762" y="111919"/>
                      </a:cubicBezTo>
                      <a:cubicBezTo>
                        <a:pt x="1144532" y="114226"/>
                        <a:pt x="1140957" y="116173"/>
                        <a:pt x="1138237" y="119063"/>
                      </a:cubicBezTo>
                      <a:cubicBezTo>
                        <a:pt x="1117139" y="141479"/>
                        <a:pt x="1101365" y="161522"/>
                        <a:pt x="1085850" y="188119"/>
                      </a:cubicBezTo>
                      <a:cubicBezTo>
                        <a:pt x="1081911" y="194872"/>
                        <a:pt x="1079932" y="202614"/>
                        <a:pt x="1076325" y="209550"/>
                      </a:cubicBezTo>
                      <a:cubicBezTo>
                        <a:pt x="1069602" y="222478"/>
                        <a:pt x="1061801" y="234820"/>
                        <a:pt x="1054893" y="247650"/>
                      </a:cubicBezTo>
                      <a:cubicBezTo>
                        <a:pt x="1046235" y="263730"/>
                        <a:pt x="1046603" y="271133"/>
                        <a:pt x="1033462" y="280988"/>
                      </a:cubicBezTo>
                      <a:cubicBezTo>
                        <a:pt x="1030622" y="283118"/>
                        <a:pt x="1027362" y="284816"/>
                        <a:pt x="1023937" y="285750"/>
                      </a:cubicBezTo>
                      <a:cubicBezTo>
                        <a:pt x="1018522" y="287227"/>
                        <a:pt x="1012824" y="287338"/>
                        <a:pt x="1007268" y="288132"/>
                      </a:cubicBezTo>
                      <a:cubicBezTo>
                        <a:pt x="993774" y="287338"/>
                        <a:pt x="980072" y="288241"/>
                        <a:pt x="966787" y="285750"/>
                      </a:cubicBezTo>
                      <a:cubicBezTo>
                        <a:pt x="954452" y="283437"/>
                        <a:pt x="942933" y="277935"/>
                        <a:pt x="931068" y="273844"/>
                      </a:cubicBezTo>
                      <a:cubicBezTo>
                        <a:pt x="919913" y="269997"/>
                        <a:pt x="908876" y="265815"/>
                        <a:pt x="897731" y="261938"/>
                      </a:cubicBezTo>
                      <a:cubicBezTo>
                        <a:pt x="890619" y="259464"/>
                        <a:pt x="883318" y="257523"/>
                        <a:pt x="876300" y="254794"/>
                      </a:cubicBezTo>
                      <a:cubicBezTo>
                        <a:pt x="862012" y="249238"/>
                        <a:pt x="847861" y="243317"/>
                        <a:pt x="833437" y="238125"/>
                      </a:cubicBezTo>
                      <a:cubicBezTo>
                        <a:pt x="811744" y="230316"/>
                        <a:pt x="821251" y="235508"/>
                        <a:pt x="797718" y="230982"/>
                      </a:cubicBezTo>
                      <a:cubicBezTo>
                        <a:pt x="783345" y="228218"/>
                        <a:pt x="769143" y="224632"/>
                        <a:pt x="754856" y="221457"/>
                      </a:cubicBezTo>
                      <a:lnTo>
                        <a:pt x="673893" y="223838"/>
                      </a:lnTo>
                      <a:cubicBezTo>
                        <a:pt x="653868" y="226586"/>
                        <a:pt x="629837" y="239318"/>
                        <a:pt x="611981" y="250032"/>
                      </a:cubicBezTo>
                      <a:cubicBezTo>
                        <a:pt x="599139" y="257737"/>
                        <a:pt x="585199" y="264036"/>
                        <a:pt x="573881" y="273844"/>
                      </a:cubicBezTo>
                      <a:cubicBezTo>
                        <a:pt x="546592" y="297494"/>
                        <a:pt x="536542" y="316728"/>
                        <a:pt x="521493" y="347663"/>
                      </a:cubicBezTo>
                      <a:cubicBezTo>
                        <a:pt x="513102" y="364912"/>
                        <a:pt x="505719" y="382634"/>
                        <a:pt x="497681" y="400050"/>
                      </a:cubicBezTo>
                      <a:cubicBezTo>
                        <a:pt x="496193" y="403273"/>
                        <a:pt x="492918" y="409575"/>
                        <a:pt x="492918" y="409575"/>
                      </a:cubicBezTo>
                      <a:cubicBezTo>
                        <a:pt x="487417" y="431583"/>
                        <a:pt x="487926" y="428261"/>
                        <a:pt x="483393" y="452438"/>
                      </a:cubicBezTo>
                      <a:cubicBezTo>
                        <a:pt x="482060" y="459545"/>
                        <a:pt x="482789" y="468637"/>
                        <a:pt x="476250" y="473869"/>
                      </a:cubicBezTo>
                      <a:cubicBezTo>
                        <a:pt x="474290" y="475437"/>
                        <a:pt x="471487" y="475456"/>
                        <a:pt x="469106" y="476250"/>
                      </a:cubicBezTo>
                      <a:cubicBezTo>
                        <a:pt x="463550" y="474663"/>
                        <a:pt x="457495" y="474283"/>
                        <a:pt x="452437" y="471488"/>
                      </a:cubicBezTo>
                      <a:cubicBezTo>
                        <a:pt x="385760" y="434640"/>
                        <a:pt x="317401" y="384015"/>
                        <a:pt x="257175" y="340519"/>
                      </a:cubicBezTo>
                      <a:cubicBezTo>
                        <a:pt x="240187" y="328250"/>
                        <a:pt x="222701" y="316486"/>
                        <a:pt x="207168" y="302419"/>
                      </a:cubicBezTo>
                      <a:cubicBezTo>
                        <a:pt x="145510" y="246577"/>
                        <a:pt x="101189" y="217133"/>
                        <a:pt x="57150" y="159544"/>
                      </a:cubicBezTo>
                      <a:cubicBezTo>
                        <a:pt x="44034" y="142392"/>
                        <a:pt x="30494" y="125467"/>
                        <a:pt x="19050" y="107157"/>
                      </a:cubicBezTo>
                      <a:cubicBezTo>
                        <a:pt x="10852" y="94040"/>
                        <a:pt x="3219" y="59697"/>
                        <a:pt x="0" y="47625"/>
                      </a:cubicBezTo>
                      <a:cubicBezTo>
                        <a:pt x="794" y="42069"/>
                        <a:pt x="730" y="36321"/>
                        <a:pt x="2381" y="30957"/>
                      </a:cubicBezTo>
                      <a:cubicBezTo>
                        <a:pt x="5811" y="19809"/>
                        <a:pt x="10585" y="14400"/>
                        <a:pt x="19050" y="7144"/>
                      </a:cubicBezTo>
                      <a:cubicBezTo>
                        <a:pt x="21223" y="5282"/>
                        <a:pt x="23634" y="3662"/>
                        <a:pt x="26193" y="2382"/>
                      </a:cubicBezTo>
                      <a:cubicBezTo>
                        <a:pt x="28438" y="1259"/>
                        <a:pt x="30956" y="794"/>
                        <a:pt x="33337" y="0"/>
                      </a:cubicBezTo>
                      <a:cubicBezTo>
                        <a:pt x="51631" y="1926"/>
                        <a:pt x="69068" y="481"/>
                        <a:pt x="85725" y="7144"/>
                      </a:cubicBezTo>
                      <a:cubicBezTo>
                        <a:pt x="91337" y="9389"/>
                        <a:pt x="96751" y="12118"/>
                        <a:pt x="102393" y="14288"/>
                      </a:cubicBezTo>
                      <a:cubicBezTo>
                        <a:pt x="107079" y="16090"/>
                        <a:pt x="116681" y="19050"/>
                        <a:pt x="116681" y="19050"/>
                      </a:cubicBezTo>
                      <a:cubicBezTo>
                        <a:pt x="117475" y="22225"/>
                        <a:pt x="118352" y="25380"/>
                        <a:pt x="119062" y="28575"/>
                      </a:cubicBezTo>
                      <a:cubicBezTo>
                        <a:pt x="119940" y="32526"/>
                        <a:pt x="119940" y="36724"/>
                        <a:pt x="121443" y="40482"/>
                      </a:cubicBezTo>
                      <a:cubicBezTo>
                        <a:pt x="124739" y="48722"/>
                        <a:pt x="129381" y="56357"/>
                        <a:pt x="133350" y="64294"/>
                      </a:cubicBezTo>
                      <a:cubicBezTo>
                        <a:pt x="137319" y="72232"/>
                        <a:pt x="141960" y="79867"/>
                        <a:pt x="145256" y="88107"/>
                      </a:cubicBezTo>
                      <a:cubicBezTo>
                        <a:pt x="146843" y="92076"/>
                        <a:pt x="148227" y="96132"/>
                        <a:pt x="150018" y="100013"/>
                      </a:cubicBezTo>
                      <a:cubicBezTo>
                        <a:pt x="152993" y="106459"/>
                        <a:pt x="156568" y="112617"/>
                        <a:pt x="159543" y="119063"/>
                      </a:cubicBezTo>
                      <a:cubicBezTo>
                        <a:pt x="164025" y="128774"/>
                        <a:pt x="162490" y="132140"/>
                        <a:pt x="171450" y="138113"/>
                      </a:cubicBezTo>
                      <a:cubicBezTo>
                        <a:pt x="173538" y="139505"/>
                        <a:pt x="176117" y="140081"/>
                        <a:pt x="178593" y="140494"/>
                      </a:cubicBezTo>
                      <a:cubicBezTo>
                        <a:pt x="185683" y="141676"/>
                        <a:pt x="192881" y="142081"/>
                        <a:pt x="200025" y="142875"/>
                      </a:cubicBezTo>
                      <a:cubicBezTo>
                        <a:pt x="211418" y="159965"/>
                        <a:pt x="205503" y="153115"/>
                        <a:pt x="216693" y="164307"/>
                      </a:cubicBezTo>
                      <a:lnTo>
                        <a:pt x="214312" y="17145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95" name="Freeform 194"/>
                <p:cNvSpPr/>
                <p:nvPr/>
              </p:nvSpPr>
              <p:spPr>
                <a:xfrm>
                  <a:off x="6740516" y="3212090"/>
                  <a:ext cx="771519" cy="914513"/>
                </a:xfrm>
                <a:custGeom>
                  <a:avLst/>
                  <a:gdLst>
                    <a:gd name="connsiteX0" fmla="*/ 45355 w 770827"/>
                    <a:gd name="connsiteY0" fmla="*/ 662204 h 913807"/>
                    <a:gd name="connsiteX1" fmla="*/ 52498 w 770827"/>
                    <a:gd name="connsiteY1" fmla="*/ 655060 h 913807"/>
                    <a:gd name="connsiteX2" fmla="*/ 69167 w 770827"/>
                    <a:gd name="connsiteY2" fmla="*/ 626485 h 913807"/>
                    <a:gd name="connsiteX3" fmla="*/ 71548 w 770827"/>
                    <a:gd name="connsiteY3" fmla="*/ 609816 h 913807"/>
                    <a:gd name="connsiteX4" fmla="*/ 76311 w 770827"/>
                    <a:gd name="connsiteY4" fmla="*/ 602673 h 913807"/>
                    <a:gd name="connsiteX5" fmla="*/ 83455 w 770827"/>
                    <a:gd name="connsiteY5" fmla="*/ 586004 h 913807"/>
                    <a:gd name="connsiteX6" fmla="*/ 83455 w 770827"/>
                    <a:gd name="connsiteY6" fmla="*/ 512185 h 913807"/>
                    <a:gd name="connsiteX7" fmla="*/ 78692 w 770827"/>
                    <a:gd name="connsiteY7" fmla="*/ 488373 h 913807"/>
                    <a:gd name="connsiteX8" fmla="*/ 71548 w 770827"/>
                    <a:gd name="connsiteY8" fmla="*/ 471704 h 913807"/>
                    <a:gd name="connsiteX9" fmla="*/ 62023 w 770827"/>
                    <a:gd name="connsiteY9" fmla="*/ 447891 h 913807"/>
                    <a:gd name="connsiteX10" fmla="*/ 57261 w 770827"/>
                    <a:gd name="connsiteY10" fmla="*/ 440748 h 913807"/>
                    <a:gd name="connsiteX11" fmla="*/ 45355 w 770827"/>
                    <a:gd name="connsiteY11" fmla="*/ 412173 h 913807"/>
                    <a:gd name="connsiteX12" fmla="*/ 33448 w 770827"/>
                    <a:gd name="connsiteY12" fmla="*/ 390741 h 913807"/>
                    <a:gd name="connsiteX13" fmla="*/ 23923 w 770827"/>
                    <a:gd name="connsiteY13" fmla="*/ 362166 h 913807"/>
                    <a:gd name="connsiteX14" fmla="*/ 19161 w 770827"/>
                    <a:gd name="connsiteY14" fmla="*/ 347879 h 913807"/>
                    <a:gd name="connsiteX15" fmla="*/ 14398 w 770827"/>
                    <a:gd name="connsiteY15" fmla="*/ 324066 h 913807"/>
                    <a:gd name="connsiteX16" fmla="*/ 9636 w 770827"/>
                    <a:gd name="connsiteY16" fmla="*/ 309779 h 913807"/>
                    <a:gd name="connsiteX17" fmla="*/ 4873 w 770827"/>
                    <a:gd name="connsiteY17" fmla="*/ 281204 h 913807"/>
                    <a:gd name="connsiteX18" fmla="*/ 111 w 770827"/>
                    <a:gd name="connsiteY18" fmla="*/ 247866 h 913807"/>
                    <a:gd name="connsiteX19" fmla="*/ 2492 w 770827"/>
                    <a:gd name="connsiteY19" fmla="*/ 190716 h 913807"/>
                    <a:gd name="connsiteX20" fmla="*/ 9636 w 770827"/>
                    <a:gd name="connsiteY20" fmla="*/ 174048 h 913807"/>
                    <a:gd name="connsiteX21" fmla="*/ 31067 w 770827"/>
                    <a:gd name="connsiteY21" fmla="*/ 145473 h 913807"/>
                    <a:gd name="connsiteX22" fmla="*/ 35830 w 770827"/>
                    <a:gd name="connsiteY22" fmla="*/ 135948 h 913807"/>
                    <a:gd name="connsiteX23" fmla="*/ 50117 w 770827"/>
                    <a:gd name="connsiteY23" fmla="*/ 119279 h 913807"/>
                    <a:gd name="connsiteX24" fmla="*/ 66786 w 770827"/>
                    <a:gd name="connsiteY24" fmla="*/ 97848 h 913807"/>
                    <a:gd name="connsiteX25" fmla="*/ 81073 w 770827"/>
                    <a:gd name="connsiteY25" fmla="*/ 85941 h 913807"/>
                    <a:gd name="connsiteX26" fmla="*/ 90598 w 770827"/>
                    <a:gd name="connsiteY26" fmla="*/ 74035 h 913807"/>
                    <a:gd name="connsiteX27" fmla="*/ 114411 w 770827"/>
                    <a:gd name="connsiteY27" fmla="*/ 57366 h 913807"/>
                    <a:gd name="connsiteX28" fmla="*/ 131080 w 770827"/>
                    <a:gd name="connsiteY28" fmla="*/ 40698 h 913807"/>
                    <a:gd name="connsiteX29" fmla="*/ 152511 w 770827"/>
                    <a:gd name="connsiteY29" fmla="*/ 28791 h 913807"/>
                    <a:gd name="connsiteX30" fmla="*/ 164417 w 770827"/>
                    <a:gd name="connsiteY30" fmla="*/ 21648 h 913807"/>
                    <a:gd name="connsiteX31" fmla="*/ 185848 w 770827"/>
                    <a:gd name="connsiteY31" fmla="*/ 12123 h 913807"/>
                    <a:gd name="connsiteX32" fmla="*/ 197755 w 770827"/>
                    <a:gd name="connsiteY32" fmla="*/ 7360 h 913807"/>
                    <a:gd name="connsiteX33" fmla="*/ 212042 w 770827"/>
                    <a:gd name="connsiteY33" fmla="*/ 4979 h 913807"/>
                    <a:gd name="connsiteX34" fmla="*/ 231092 w 770827"/>
                    <a:gd name="connsiteY34" fmla="*/ 216 h 913807"/>
                    <a:gd name="connsiteX35" fmla="*/ 297767 w 770827"/>
                    <a:gd name="connsiteY35" fmla="*/ 2598 h 913807"/>
                    <a:gd name="connsiteX36" fmla="*/ 312055 w 770827"/>
                    <a:gd name="connsiteY36" fmla="*/ 9741 h 913807"/>
                    <a:gd name="connsiteX37" fmla="*/ 331105 w 770827"/>
                    <a:gd name="connsiteY37" fmla="*/ 16885 h 913807"/>
                    <a:gd name="connsiteX38" fmla="*/ 347773 w 770827"/>
                    <a:gd name="connsiteY38" fmla="*/ 31173 h 913807"/>
                    <a:gd name="connsiteX39" fmla="*/ 347773 w 770827"/>
                    <a:gd name="connsiteY39" fmla="*/ 100229 h 913807"/>
                    <a:gd name="connsiteX40" fmla="*/ 350155 w 770827"/>
                    <a:gd name="connsiteY40" fmla="*/ 116898 h 913807"/>
                    <a:gd name="connsiteX41" fmla="*/ 369205 w 770827"/>
                    <a:gd name="connsiteY41" fmla="*/ 131185 h 913807"/>
                    <a:gd name="connsiteX42" fmla="*/ 383492 w 770827"/>
                    <a:gd name="connsiteY42" fmla="*/ 143091 h 913807"/>
                    <a:gd name="connsiteX43" fmla="*/ 395398 w 770827"/>
                    <a:gd name="connsiteY43" fmla="*/ 145473 h 913807"/>
                    <a:gd name="connsiteX44" fmla="*/ 402542 w 770827"/>
                    <a:gd name="connsiteY44" fmla="*/ 150235 h 913807"/>
                    <a:gd name="connsiteX45" fmla="*/ 419211 w 770827"/>
                    <a:gd name="connsiteY45" fmla="*/ 154998 h 913807"/>
                    <a:gd name="connsiteX46" fmla="*/ 435880 w 770827"/>
                    <a:gd name="connsiteY46" fmla="*/ 159760 h 913807"/>
                    <a:gd name="connsiteX47" fmla="*/ 445405 w 770827"/>
                    <a:gd name="connsiteY47" fmla="*/ 164523 h 913807"/>
                    <a:gd name="connsiteX48" fmla="*/ 462073 w 770827"/>
                    <a:gd name="connsiteY48" fmla="*/ 171666 h 913807"/>
                    <a:gd name="connsiteX49" fmla="*/ 485886 w 770827"/>
                    <a:gd name="connsiteY49" fmla="*/ 185954 h 913807"/>
                    <a:gd name="connsiteX50" fmla="*/ 509698 w 770827"/>
                    <a:gd name="connsiteY50" fmla="*/ 190716 h 913807"/>
                    <a:gd name="connsiteX51" fmla="*/ 519223 w 770827"/>
                    <a:gd name="connsiteY51" fmla="*/ 195479 h 913807"/>
                    <a:gd name="connsiteX52" fmla="*/ 526367 w 770827"/>
                    <a:gd name="connsiteY52" fmla="*/ 197860 h 913807"/>
                    <a:gd name="connsiteX53" fmla="*/ 554942 w 770827"/>
                    <a:gd name="connsiteY53" fmla="*/ 209766 h 913807"/>
                    <a:gd name="connsiteX54" fmla="*/ 588280 w 770827"/>
                    <a:gd name="connsiteY54" fmla="*/ 214529 h 913807"/>
                    <a:gd name="connsiteX55" fmla="*/ 602567 w 770827"/>
                    <a:gd name="connsiteY55" fmla="*/ 228816 h 913807"/>
                    <a:gd name="connsiteX56" fmla="*/ 614473 w 770827"/>
                    <a:gd name="connsiteY56" fmla="*/ 240723 h 913807"/>
                    <a:gd name="connsiteX57" fmla="*/ 623998 w 770827"/>
                    <a:gd name="connsiteY57" fmla="*/ 257391 h 913807"/>
                    <a:gd name="connsiteX58" fmla="*/ 628761 w 770827"/>
                    <a:gd name="connsiteY58" fmla="*/ 264535 h 913807"/>
                    <a:gd name="connsiteX59" fmla="*/ 635905 w 770827"/>
                    <a:gd name="connsiteY59" fmla="*/ 288348 h 913807"/>
                    <a:gd name="connsiteX60" fmla="*/ 631142 w 770827"/>
                    <a:gd name="connsiteY60" fmla="*/ 333591 h 913807"/>
                    <a:gd name="connsiteX61" fmla="*/ 626380 w 770827"/>
                    <a:gd name="connsiteY61" fmla="*/ 340735 h 913807"/>
                    <a:gd name="connsiteX62" fmla="*/ 619236 w 770827"/>
                    <a:gd name="connsiteY62" fmla="*/ 347879 h 913807"/>
                    <a:gd name="connsiteX63" fmla="*/ 607330 w 770827"/>
                    <a:gd name="connsiteY63" fmla="*/ 359785 h 913807"/>
                    <a:gd name="connsiteX64" fmla="*/ 473980 w 770827"/>
                    <a:gd name="connsiteY64" fmla="*/ 357404 h 913807"/>
                    <a:gd name="connsiteX65" fmla="*/ 462073 w 770827"/>
                    <a:gd name="connsiteY65" fmla="*/ 359785 h 913807"/>
                    <a:gd name="connsiteX66" fmla="*/ 454930 w 770827"/>
                    <a:gd name="connsiteY66" fmla="*/ 362166 h 913807"/>
                    <a:gd name="connsiteX67" fmla="*/ 462073 w 770827"/>
                    <a:gd name="connsiteY67" fmla="*/ 366929 h 913807"/>
                    <a:gd name="connsiteX68" fmla="*/ 483505 w 770827"/>
                    <a:gd name="connsiteY68" fmla="*/ 369310 h 913807"/>
                    <a:gd name="connsiteX69" fmla="*/ 538273 w 770827"/>
                    <a:gd name="connsiteY69" fmla="*/ 374073 h 913807"/>
                    <a:gd name="connsiteX70" fmla="*/ 547798 w 770827"/>
                    <a:gd name="connsiteY70" fmla="*/ 381216 h 913807"/>
                    <a:gd name="connsiteX71" fmla="*/ 550180 w 770827"/>
                    <a:gd name="connsiteY71" fmla="*/ 388360 h 913807"/>
                    <a:gd name="connsiteX72" fmla="*/ 564467 w 770827"/>
                    <a:gd name="connsiteY72" fmla="*/ 405029 h 913807"/>
                    <a:gd name="connsiteX73" fmla="*/ 573992 w 770827"/>
                    <a:gd name="connsiteY73" fmla="*/ 416935 h 913807"/>
                    <a:gd name="connsiteX74" fmla="*/ 576373 w 770827"/>
                    <a:gd name="connsiteY74" fmla="*/ 424079 h 913807"/>
                    <a:gd name="connsiteX75" fmla="*/ 588280 w 770827"/>
                    <a:gd name="connsiteY75" fmla="*/ 443129 h 913807"/>
                    <a:gd name="connsiteX76" fmla="*/ 597805 w 770827"/>
                    <a:gd name="connsiteY76" fmla="*/ 459798 h 913807"/>
                    <a:gd name="connsiteX77" fmla="*/ 600186 w 770827"/>
                    <a:gd name="connsiteY77" fmla="*/ 466941 h 913807"/>
                    <a:gd name="connsiteX78" fmla="*/ 614473 w 770827"/>
                    <a:gd name="connsiteY78" fmla="*/ 476466 h 913807"/>
                    <a:gd name="connsiteX79" fmla="*/ 628761 w 770827"/>
                    <a:gd name="connsiteY79" fmla="*/ 483610 h 913807"/>
                    <a:gd name="connsiteX80" fmla="*/ 638286 w 770827"/>
                    <a:gd name="connsiteY80" fmla="*/ 485991 h 913807"/>
                    <a:gd name="connsiteX81" fmla="*/ 669242 w 770827"/>
                    <a:gd name="connsiteY81" fmla="*/ 497898 h 913807"/>
                    <a:gd name="connsiteX82" fmla="*/ 693055 w 770827"/>
                    <a:gd name="connsiteY82" fmla="*/ 507423 h 913807"/>
                    <a:gd name="connsiteX83" fmla="*/ 707342 w 770827"/>
                    <a:gd name="connsiteY83" fmla="*/ 512185 h 913807"/>
                    <a:gd name="connsiteX84" fmla="*/ 738298 w 770827"/>
                    <a:gd name="connsiteY84" fmla="*/ 524091 h 913807"/>
                    <a:gd name="connsiteX85" fmla="*/ 757348 w 770827"/>
                    <a:gd name="connsiteY85" fmla="*/ 533616 h 913807"/>
                    <a:gd name="connsiteX86" fmla="*/ 762111 w 770827"/>
                    <a:gd name="connsiteY86" fmla="*/ 543141 h 913807"/>
                    <a:gd name="connsiteX87" fmla="*/ 762111 w 770827"/>
                    <a:gd name="connsiteY87" fmla="*/ 609816 h 913807"/>
                    <a:gd name="connsiteX88" fmla="*/ 754967 w 770827"/>
                    <a:gd name="connsiteY88" fmla="*/ 631248 h 913807"/>
                    <a:gd name="connsiteX89" fmla="*/ 747823 w 770827"/>
                    <a:gd name="connsiteY89" fmla="*/ 645535 h 913807"/>
                    <a:gd name="connsiteX90" fmla="*/ 731155 w 770827"/>
                    <a:gd name="connsiteY90" fmla="*/ 650298 h 913807"/>
                    <a:gd name="connsiteX91" fmla="*/ 685911 w 770827"/>
                    <a:gd name="connsiteY91" fmla="*/ 647916 h 913807"/>
                    <a:gd name="connsiteX92" fmla="*/ 678767 w 770827"/>
                    <a:gd name="connsiteY92" fmla="*/ 645535 h 913807"/>
                    <a:gd name="connsiteX93" fmla="*/ 657336 w 770827"/>
                    <a:gd name="connsiteY93" fmla="*/ 640773 h 913807"/>
                    <a:gd name="connsiteX94" fmla="*/ 650192 w 770827"/>
                    <a:gd name="connsiteY94" fmla="*/ 638391 h 913807"/>
                    <a:gd name="connsiteX95" fmla="*/ 628761 w 770827"/>
                    <a:gd name="connsiteY95" fmla="*/ 633629 h 913807"/>
                    <a:gd name="connsiteX96" fmla="*/ 588280 w 770827"/>
                    <a:gd name="connsiteY96" fmla="*/ 638391 h 913807"/>
                    <a:gd name="connsiteX97" fmla="*/ 569230 w 770827"/>
                    <a:gd name="connsiteY97" fmla="*/ 650298 h 913807"/>
                    <a:gd name="connsiteX98" fmla="*/ 545417 w 770827"/>
                    <a:gd name="connsiteY98" fmla="*/ 655060 h 913807"/>
                    <a:gd name="connsiteX99" fmla="*/ 526367 w 770827"/>
                    <a:gd name="connsiteY99" fmla="*/ 671729 h 913807"/>
                    <a:gd name="connsiteX100" fmla="*/ 523986 w 770827"/>
                    <a:gd name="connsiteY100" fmla="*/ 681254 h 913807"/>
                    <a:gd name="connsiteX101" fmla="*/ 526367 w 770827"/>
                    <a:gd name="connsiteY101" fmla="*/ 716973 h 913807"/>
                    <a:gd name="connsiteX102" fmla="*/ 533511 w 770827"/>
                    <a:gd name="connsiteY102" fmla="*/ 733641 h 913807"/>
                    <a:gd name="connsiteX103" fmla="*/ 538273 w 770827"/>
                    <a:gd name="connsiteY103" fmla="*/ 745548 h 913807"/>
                    <a:gd name="connsiteX104" fmla="*/ 540655 w 770827"/>
                    <a:gd name="connsiteY104" fmla="*/ 771741 h 913807"/>
                    <a:gd name="connsiteX105" fmla="*/ 543036 w 770827"/>
                    <a:gd name="connsiteY105" fmla="*/ 786029 h 913807"/>
                    <a:gd name="connsiteX106" fmla="*/ 540655 w 770827"/>
                    <a:gd name="connsiteY106" fmla="*/ 816985 h 913807"/>
                    <a:gd name="connsiteX107" fmla="*/ 526367 w 770827"/>
                    <a:gd name="connsiteY107" fmla="*/ 826510 h 913807"/>
                    <a:gd name="connsiteX108" fmla="*/ 459692 w 770827"/>
                    <a:gd name="connsiteY108" fmla="*/ 828891 h 913807"/>
                    <a:gd name="connsiteX109" fmla="*/ 438261 w 770827"/>
                    <a:gd name="connsiteY109" fmla="*/ 847941 h 913807"/>
                    <a:gd name="connsiteX110" fmla="*/ 421592 w 770827"/>
                    <a:gd name="connsiteY110" fmla="*/ 866991 h 913807"/>
                    <a:gd name="connsiteX111" fmla="*/ 412067 w 770827"/>
                    <a:gd name="connsiteY111" fmla="*/ 881279 h 913807"/>
                    <a:gd name="connsiteX112" fmla="*/ 402542 w 770827"/>
                    <a:gd name="connsiteY112" fmla="*/ 895566 h 913807"/>
                    <a:gd name="connsiteX113" fmla="*/ 395398 w 770827"/>
                    <a:gd name="connsiteY113" fmla="*/ 912235 h 91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770827" h="913807">
                      <a:moveTo>
                        <a:pt x="45355" y="662204"/>
                      </a:moveTo>
                      <a:cubicBezTo>
                        <a:pt x="47736" y="659823"/>
                        <a:pt x="50630" y="657862"/>
                        <a:pt x="52498" y="655060"/>
                      </a:cubicBezTo>
                      <a:cubicBezTo>
                        <a:pt x="58615" y="645885"/>
                        <a:pt x="69167" y="626485"/>
                        <a:pt x="69167" y="626485"/>
                      </a:cubicBezTo>
                      <a:cubicBezTo>
                        <a:pt x="69961" y="620929"/>
                        <a:pt x="69935" y="615192"/>
                        <a:pt x="71548" y="609816"/>
                      </a:cubicBezTo>
                      <a:cubicBezTo>
                        <a:pt x="72370" y="607075"/>
                        <a:pt x="75031" y="605233"/>
                        <a:pt x="76311" y="602673"/>
                      </a:cubicBezTo>
                      <a:cubicBezTo>
                        <a:pt x="79015" y="597266"/>
                        <a:pt x="81074" y="591560"/>
                        <a:pt x="83455" y="586004"/>
                      </a:cubicBezTo>
                      <a:cubicBezTo>
                        <a:pt x="86804" y="552511"/>
                        <a:pt x="87664" y="555674"/>
                        <a:pt x="83455" y="512185"/>
                      </a:cubicBezTo>
                      <a:cubicBezTo>
                        <a:pt x="82675" y="504128"/>
                        <a:pt x="81251" y="496052"/>
                        <a:pt x="78692" y="488373"/>
                      </a:cubicBezTo>
                      <a:cubicBezTo>
                        <a:pt x="73108" y="471619"/>
                        <a:pt x="80376" y="492302"/>
                        <a:pt x="71548" y="471704"/>
                      </a:cubicBezTo>
                      <a:cubicBezTo>
                        <a:pt x="62041" y="449520"/>
                        <a:pt x="82715" y="489275"/>
                        <a:pt x="62023" y="447891"/>
                      </a:cubicBezTo>
                      <a:cubicBezTo>
                        <a:pt x="60743" y="445332"/>
                        <a:pt x="58848" y="443129"/>
                        <a:pt x="57261" y="440748"/>
                      </a:cubicBezTo>
                      <a:cubicBezTo>
                        <a:pt x="53254" y="428726"/>
                        <a:pt x="53264" y="427991"/>
                        <a:pt x="45355" y="412173"/>
                      </a:cubicBezTo>
                      <a:cubicBezTo>
                        <a:pt x="41700" y="404863"/>
                        <a:pt x="37417" y="397885"/>
                        <a:pt x="33448" y="390741"/>
                      </a:cubicBezTo>
                      <a:cubicBezTo>
                        <a:pt x="28977" y="372857"/>
                        <a:pt x="33138" y="387968"/>
                        <a:pt x="23923" y="362166"/>
                      </a:cubicBezTo>
                      <a:cubicBezTo>
                        <a:pt x="22235" y="357439"/>
                        <a:pt x="19986" y="352831"/>
                        <a:pt x="19161" y="347879"/>
                      </a:cubicBezTo>
                      <a:cubicBezTo>
                        <a:pt x="17550" y="338212"/>
                        <a:pt x="17065" y="332955"/>
                        <a:pt x="14398" y="324066"/>
                      </a:cubicBezTo>
                      <a:cubicBezTo>
                        <a:pt x="12955" y="319258"/>
                        <a:pt x="10725" y="314679"/>
                        <a:pt x="9636" y="309779"/>
                      </a:cubicBezTo>
                      <a:cubicBezTo>
                        <a:pt x="7541" y="300353"/>
                        <a:pt x="6178" y="290772"/>
                        <a:pt x="4873" y="281204"/>
                      </a:cubicBezTo>
                      <a:cubicBezTo>
                        <a:pt x="0" y="245466"/>
                        <a:pt x="5316" y="268686"/>
                        <a:pt x="111" y="247866"/>
                      </a:cubicBezTo>
                      <a:cubicBezTo>
                        <a:pt x="905" y="228816"/>
                        <a:pt x="52" y="209626"/>
                        <a:pt x="2492" y="190716"/>
                      </a:cubicBezTo>
                      <a:cubicBezTo>
                        <a:pt x="3266" y="184721"/>
                        <a:pt x="6770" y="179370"/>
                        <a:pt x="9636" y="174048"/>
                      </a:cubicBezTo>
                      <a:cubicBezTo>
                        <a:pt x="19466" y="155793"/>
                        <a:pt x="18890" y="162868"/>
                        <a:pt x="31067" y="145473"/>
                      </a:cubicBezTo>
                      <a:cubicBezTo>
                        <a:pt x="33103" y="142565"/>
                        <a:pt x="33949" y="138958"/>
                        <a:pt x="35830" y="135948"/>
                      </a:cubicBezTo>
                      <a:cubicBezTo>
                        <a:pt x="44749" y="121677"/>
                        <a:pt x="40374" y="130970"/>
                        <a:pt x="50117" y="119279"/>
                      </a:cubicBezTo>
                      <a:cubicBezTo>
                        <a:pt x="55911" y="112327"/>
                        <a:pt x="59834" y="103642"/>
                        <a:pt x="66786" y="97848"/>
                      </a:cubicBezTo>
                      <a:cubicBezTo>
                        <a:pt x="71548" y="93879"/>
                        <a:pt x="76689" y="90325"/>
                        <a:pt x="81073" y="85941"/>
                      </a:cubicBezTo>
                      <a:cubicBezTo>
                        <a:pt x="84667" y="82347"/>
                        <a:pt x="87004" y="77629"/>
                        <a:pt x="90598" y="74035"/>
                      </a:cubicBezTo>
                      <a:cubicBezTo>
                        <a:pt x="96015" y="68618"/>
                        <a:pt x="109349" y="61649"/>
                        <a:pt x="114411" y="57366"/>
                      </a:cubicBezTo>
                      <a:cubicBezTo>
                        <a:pt x="120410" y="52291"/>
                        <a:pt x="124542" y="45057"/>
                        <a:pt x="131080" y="40698"/>
                      </a:cubicBezTo>
                      <a:cubicBezTo>
                        <a:pt x="176106" y="10680"/>
                        <a:pt x="127372" y="41360"/>
                        <a:pt x="152511" y="28791"/>
                      </a:cubicBezTo>
                      <a:cubicBezTo>
                        <a:pt x="156651" y="26721"/>
                        <a:pt x="160354" y="23864"/>
                        <a:pt x="164417" y="21648"/>
                      </a:cubicBezTo>
                      <a:cubicBezTo>
                        <a:pt x="182870" y="11583"/>
                        <a:pt x="172748" y="17036"/>
                        <a:pt x="185848" y="12123"/>
                      </a:cubicBezTo>
                      <a:cubicBezTo>
                        <a:pt x="189851" y="10622"/>
                        <a:pt x="193631" y="8485"/>
                        <a:pt x="197755" y="7360"/>
                      </a:cubicBezTo>
                      <a:cubicBezTo>
                        <a:pt x="202413" y="6090"/>
                        <a:pt x="207321" y="5991"/>
                        <a:pt x="212042" y="4979"/>
                      </a:cubicBezTo>
                      <a:cubicBezTo>
                        <a:pt x="218442" y="3607"/>
                        <a:pt x="231092" y="216"/>
                        <a:pt x="231092" y="216"/>
                      </a:cubicBezTo>
                      <a:cubicBezTo>
                        <a:pt x="253317" y="1010"/>
                        <a:pt x="275680" y="0"/>
                        <a:pt x="297767" y="2598"/>
                      </a:cubicBezTo>
                      <a:cubicBezTo>
                        <a:pt x="303055" y="3220"/>
                        <a:pt x="307189" y="7578"/>
                        <a:pt x="312055" y="9741"/>
                      </a:cubicBezTo>
                      <a:cubicBezTo>
                        <a:pt x="322731" y="14486"/>
                        <a:pt x="317756" y="9470"/>
                        <a:pt x="331105" y="16885"/>
                      </a:cubicBezTo>
                      <a:cubicBezTo>
                        <a:pt x="337979" y="20703"/>
                        <a:pt x="342359" y="25759"/>
                        <a:pt x="347773" y="31173"/>
                      </a:cubicBezTo>
                      <a:cubicBezTo>
                        <a:pt x="356990" y="58812"/>
                        <a:pt x="347773" y="28376"/>
                        <a:pt x="347773" y="100229"/>
                      </a:cubicBezTo>
                      <a:cubicBezTo>
                        <a:pt x="347773" y="105842"/>
                        <a:pt x="347832" y="111788"/>
                        <a:pt x="350155" y="116898"/>
                      </a:cubicBezTo>
                      <a:cubicBezTo>
                        <a:pt x="353695" y="124686"/>
                        <a:pt x="362379" y="127773"/>
                        <a:pt x="369205" y="131185"/>
                      </a:cubicBezTo>
                      <a:cubicBezTo>
                        <a:pt x="372913" y="134894"/>
                        <a:pt x="378185" y="141101"/>
                        <a:pt x="383492" y="143091"/>
                      </a:cubicBezTo>
                      <a:cubicBezTo>
                        <a:pt x="387282" y="144512"/>
                        <a:pt x="391429" y="144679"/>
                        <a:pt x="395398" y="145473"/>
                      </a:cubicBezTo>
                      <a:cubicBezTo>
                        <a:pt x="397779" y="147060"/>
                        <a:pt x="399982" y="148955"/>
                        <a:pt x="402542" y="150235"/>
                      </a:cubicBezTo>
                      <a:cubicBezTo>
                        <a:pt x="406344" y="152136"/>
                        <a:pt x="415656" y="153982"/>
                        <a:pt x="419211" y="154998"/>
                      </a:cubicBezTo>
                      <a:cubicBezTo>
                        <a:pt x="443084" y="161820"/>
                        <a:pt x="406156" y="152330"/>
                        <a:pt x="435880" y="159760"/>
                      </a:cubicBezTo>
                      <a:cubicBezTo>
                        <a:pt x="439055" y="161348"/>
                        <a:pt x="442142" y="163125"/>
                        <a:pt x="445405" y="164523"/>
                      </a:cubicBezTo>
                      <a:cubicBezTo>
                        <a:pt x="455716" y="168942"/>
                        <a:pt x="450585" y="164486"/>
                        <a:pt x="462073" y="171666"/>
                      </a:cubicBezTo>
                      <a:cubicBezTo>
                        <a:pt x="477609" y="181376"/>
                        <a:pt x="465699" y="177879"/>
                        <a:pt x="485886" y="185954"/>
                      </a:cubicBezTo>
                      <a:cubicBezTo>
                        <a:pt x="490960" y="187983"/>
                        <a:pt x="505660" y="190043"/>
                        <a:pt x="509698" y="190716"/>
                      </a:cubicBezTo>
                      <a:cubicBezTo>
                        <a:pt x="512873" y="192304"/>
                        <a:pt x="515960" y="194081"/>
                        <a:pt x="519223" y="195479"/>
                      </a:cubicBezTo>
                      <a:cubicBezTo>
                        <a:pt x="521530" y="196468"/>
                        <a:pt x="524073" y="196841"/>
                        <a:pt x="526367" y="197860"/>
                      </a:cubicBezTo>
                      <a:cubicBezTo>
                        <a:pt x="536597" y="202406"/>
                        <a:pt x="543662" y="207885"/>
                        <a:pt x="554942" y="209766"/>
                      </a:cubicBezTo>
                      <a:cubicBezTo>
                        <a:pt x="575542" y="213200"/>
                        <a:pt x="564439" y="211549"/>
                        <a:pt x="588280" y="214529"/>
                      </a:cubicBezTo>
                      <a:cubicBezTo>
                        <a:pt x="601628" y="223428"/>
                        <a:pt x="589680" y="214318"/>
                        <a:pt x="602567" y="228816"/>
                      </a:cubicBezTo>
                      <a:cubicBezTo>
                        <a:pt x="606296" y="233011"/>
                        <a:pt x="610777" y="236499"/>
                        <a:pt x="614473" y="240723"/>
                      </a:cubicBezTo>
                      <a:cubicBezTo>
                        <a:pt x="619256" y="246189"/>
                        <a:pt x="620374" y="251050"/>
                        <a:pt x="623998" y="257391"/>
                      </a:cubicBezTo>
                      <a:cubicBezTo>
                        <a:pt x="625418" y="259876"/>
                        <a:pt x="627173" y="262154"/>
                        <a:pt x="628761" y="264535"/>
                      </a:cubicBezTo>
                      <a:cubicBezTo>
                        <a:pt x="634558" y="281928"/>
                        <a:pt x="632305" y="273953"/>
                        <a:pt x="635905" y="288348"/>
                      </a:cubicBezTo>
                      <a:cubicBezTo>
                        <a:pt x="635837" y="289367"/>
                        <a:pt x="635722" y="322902"/>
                        <a:pt x="631142" y="333591"/>
                      </a:cubicBezTo>
                      <a:cubicBezTo>
                        <a:pt x="630015" y="336222"/>
                        <a:pt x="628212" y="338536"/>
                        <a:pt x="626380" y="340735"/>
                      </a:cubicBezTo>
                      <a:cubicBezTo>
                        <a:pt x="624224" y="343322"/>
                        <a:pt x="621392" y="345292"/>
                        <a:pt x="619236" y="347879"/>
                      </a:cubicBezTo>
                      <a:cubicBezTo>
                        <a:pt x="609314" y="359785"/>
                        <a:pt x="620425" y="351055"/>
                        <a:pt x="607330" y="359785"/>
                      </a:cubicBezTo>
                      <a:cubicBezTo>
                        <a:pt x="547705" y="347862"/>
                        <a:pt x="591610" y="354847"/>
                        <a:pt x="473980" y="357404"/>
                      </a:cubicBezTo>
                      <a:cubicBezTo>
                        <a:pt x="470011" y="358198"/>
                        <a:pt x="466000" y="358803"/>
                        <a:pt x="462073" y="359785"/>
                      </a:cubicBezTo>
                      <a:cubicBezTo>
                        <a:pt x="459638" y="360394"/>
                        <a:pt x="454930" y="359656"/>
                        <a:pt x="454930" y="362166"/>
                      </a:cubicBezTo>
                      <a:cubicBezTo>
                        <a:pt x="454930" y="365028"/>
                        <a:pt x="459297" y="366235"/>
                        <a:pt x="462073" y="366929"/>
                      </a:cubicBezTo>
                      <a:cubicBezTo>
                        <a:pt x="469046" y="368672"/>
                        <a:pt x="476342" y="368713"/>
                        <a:pt x="483505" y="369310"/>
                      </a:cubicBezTo>
                      <a:cubicBezTo>
                        <a:pt x="542427" y="374220"/>
                        <a:pt x="498363" y="369083"/>
                        <a:pt x="538273" y="374073"/>
                      </a:cubicBezTo>
                      <a:cubicBezTo>
                        <a:pt x="541448" y="376454"/>
                        <a:pt x="545257" y="378167"/>
                        <a:pt x="547798" y="381216"/>
                      </a:cubicBezTo>
                      <a:cubicBezTo>
                        <a:pt x="549405" y="383144"/>
                        <a:pt x="548935" y="386181"/>
                        <a:pt x="550180" y="388360"/>
                      </a:cubicBezTo>
                      <a:cubicBezTo>
                        <a:pt x="554254" y="395490"/>
                        <a:pt x="558835" y="399397"/>
                        <a:pt x="564467" y="405029"/>
                      </a:cubicBezTo>
                      <a:cubicBezTo>
                        <a:pt x="570452" y="422986"/>
                        <a:pt x="561682" y="401548"/>
                        <a:pt x="573992" y="416935"/>
                      </a:cubicBezTo>
                      <a:cubicBezTo>
                        <a:pt x="575560" y="418895"/>
                        <a:pt x="575250" y="421834"/>
                        <a:pt x="576373" y="424079"/>
                      </a:cubicBezTo>
                      <a:cubicBezTo>
                        <a:pt x="585358" y="442049"/>
                        <a:pt x="580722" y="429902"/>
                        <a:pt x="588280" y="443129"/>
                      </a:cubicBezTo>
                      <a:cubicBezTo>
                        <a:pt x="600365" y="464278"/>
                        <a:pt x="586200" y="442392"/>
                        <a:pt x="597805" y="459798"/>
                      </a:cubicBezTo>
                      <a:cubicBezTo>
                        <a:pt x="598599" y="462179"/>
                        <a:pt x="598794" y="464853"/>
                        <a:pt x="600186" y="466941"/>
                      </a:cubicBezTo>
                      <a:cubicBezTo>
                        <a:pt x="606341" y="476173"/>
                        <a:pt x="606195" y="472787"/>
                        <a:pt x="614473" y="476466"/>
                      </a:cubicBezTo>
                      <a:cubicBezTo>
                        <a:pt x="619339" y="478629"/>
                        <a:pt x="623817" y="481632"/>
                        <a:pt x="628761" y="483610"/>
                      </a:cubicBezTo>
                      <a:cubicBezTo>
                        <a:pt x="631800" y="484825"/>
                        <a:pt x="635200" y="484902"/>
                        <a:pt x="638286" y="485991"/>
                      </a:cubicBezTo>
                      <a:cubicBezTo>
                        <a:pt x="648711" y="489671"/>
                        <a:pt x="658947" y="493869"/>
                        <a:pt x="669242" y="497898"/>
                      </a:cubicBezTo>
                      <a:cubicBezTo>
                        <a:pt x="677203" y="501013"/>
                        <a:pt x="684945" y="504720"/>
                        <a:pt x="693055" y="507423"/>
                      </a:cubicBezTo>
                      <a:cubicBezTo>
                        <a:pt x="697817" y="509010"/>
                        <a:pt x="702632" y="510450"/>
                        <a:pt x="707342" y="512185"/>
                      </a:cubicBezTo>
                      <a:cubicBezTo>
                        <a:pt x="717716" y="516007"/>
                        <a:pt x="728410" y="519147"/>
                        <a:pt x="738298" y="524091"/>
                      </a:cubicBezTo>
                      <a:lnTo>
                        <a:pt x="757348" y="533616"/>
                      </a:lnTo>
                      <a:cubicBezTo>
                        <a:pt x="758936" y="536791"/>
                        <a:pt x="760713" y="539878"/>
                        <a:pt x="762111" y="543141"/>
                      </a:cubicBezTo>
                      <a:cubicBezTo>
                        <a:pt x="770827" y="563478"/>
                        <a:pt x="764153" y="592462"/>
                        <a:pt x="762111" y="609816"/>
                      </a:cubicBezTo>
                      <a:cubicBezTo>
                        <a:pt x="761231" y="617295"/>
                        <a:pt x="757348" y="624104"/>
                        <a:pt x="754967" y="631248"/>
                      </a:cubicBezTo>
                      <a:cubicBezTo>
                        <a:pt x="753398" y="635955"/>
                        <a:pt x="752020" y="642177"/>
                        <a:pt x="747823" y="645535"/>
                      </a:cubicBezTo>
                      <a:cubicBezTo>
                        <a:pt x="746272" y="646776"/>
                        <a:pt x="731775" y="650143"/>
                        <a:pt x="731155" y="650298"/>
                      </a:cubicBezTo>
                      <a:cubicBezTo>
                        <a:pt x="716074" y="649504"/>
                        <a:pt x="700951" y="649283"/>
                        <a:pt x="685911" y="647916"/>
                      </a:cubicBezTo>
                      <a:cubicBezTo>
                        <a:pt x="683411" y="647689"/>
                        <a:pt x="681202" y="646144"/>
                        <a:pt x="678767" y="645535"/>
                      </a:cubicBezTo>
                      <a:cubicBezTo>
                        <a:pt x="671668" y="643760"/>
                        <a:pt x="664435" y="642548"/>
                        <a:pt x="657336" y="640773"/>
                      </a:cubicBezTo>
                      <a:cubicBezTo>
                        <a:pt x="654901" y="640164"/>
                        <a:pt x="652627" y="639000"/>
                        <a:pt x="650192" y="638391"/>
                      </a:cubicBezTo>
                      <a:cubicBezTo>
                        <a:pt x="643093" y="636616"/>
                        <a:pt x="635905" y="635216"/>
                        <a:pt x="628761" y="633629"/>
                      </a:cubicBezTo>
                      <a:cubicBezTo>
                        <a:pt x="615267" y="635216"/>
                        <a:pt x="601627" y="635849"/>
                        <a:pt x="588280" y="638391"/>
                      </a:cubicBezTo>
                      <a:cubicBezTo>
                        <a:pt x="573419" y="641222"/>
                        <a:pt x="583592" y="645169"/>
                        <a:pt x="569230" y="650298"/>
                      </a:cubicBezTo>
                      <a:cubicBezTo>
                        <a:pt x="561607" y="653020"/>
                        <a:pt x="545417" y="655060"/>
                        <a:pt x="545417" y="655060"/>
                      </a:cubicBezTo>
                      <a:cubicBezTo>
                        <a:pt x="528749" y="666173"/>
                        <a:pt x="534305" y="659823"/>
                        <a:pt x="526367" y="671729"/>
                      </a:cubicBezTo>
                      <a:cubicBezTo>
                        <a:pt x="525573" y="674904"/>
                        <a:pt x="523986" y="677981"/>
                        <a:pt x="523986" y="681254"/>
                      </a:cubicBezTo>
                      <a:cubicBezTo>
                        <a:pt x="523986" y="693187"/>
                        <a:pt x="525049" y="705113"/>
                        <a:pt x="526367" y="716973"/>
                      </a:cubicBezTo>
                      <a:cubicBezTo>
                        <a:pt x="526910" y="721865"/>
                        <a:pt x="531812" y="729819"/>
                        <a:pt x="533511" y="733641"/>
                      </a:cubicBezTo>
                      <a:cubicBezTo>
                        <a:pt x="535247" y="737547"/>
                        <a:pt x="536686" y="741579"/>
                        <a:pt x="538273" y="745548"/>
                      </a:cubicBezTo>
                      <a:cubicBezTo>
                        <a:pt x="539067" y="754279"/>
                        <a:pt x="539631" y="763034"/>
                        <a:pt x="540655" y="771741"/>
                      </a:cubicBezTo>
                      <a:cubicBezTo>
                        <a:pt x="541219" y="776536"/>
                        <a:pt x="543036" y="781201"/>
                        <a:pt x="543036" y="786029"/>
                      </a:cubicBezTo>
                      <a:cubicBezTo>
                        <a:pt x="543036" y="796378"/>
                        <a:pt x="544596" y="807415"/>
                        <a:pt x="540655" y="816985"/>
                      </a:cubicBezTo>
                      <a:cubicBezTo>
                        <a:pt x="538476" y="822278"/>
                        <a:pt x="532087" y="826306"/>
                        <a:pt x="526367" y="826510"/>
                      </a:cubicBezTo>
                      <a:lnTo>
                        <a:pt x="459692" y="828891"/>
                      </a:lnTo>
                      <a:cubicBezTo>
                        <a:pt x="451104" y="834617"/>
                        <a:pt x="444784" y="838156"/>
                        <a:pt x="438261" y="847941"/>
                      </a:cubicBezTo>
                      <a:cubicBezTo>
                        <a:pt x="427149" y="864610"/>
                        <a:pt x="433499" y="859054"/>
                        <a:pt x="421592" y="866991"/>
                      </a:cubicBezTo>
                      <a:cubicBezTo>
                        <a:pt x="417039" y="880653"/>
                        <a:pt x="422472" y="867902"/>
                        <a:pt x="412067" y="881279"/>
                      </a:cubicBezTo>
                      <a:cubicBezTo>
                        <a:pt x="408553" y="885797"/>
                        <a:pt x="402542" y="895566"/>
                        <a:pt x="402542" y="895566"/>
                      </a:cubicBezTo>
                      <a:cubicBezTo>
                        <a:pt x="399936" y="913807"/>
                        <a:pt x="405774" y="912235"/>
                        <a:pt x="395398" y="912235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</p:grpSp>
      </p:grpSp>
      <p:grpSp>
        <p:nvGrpSpPr>
          <p:cNvPr id="12" name="Group 11"/>
          <p:cNvGrpSpPr/>
          <p:nvPr/>
        </p:nvGrpSpPr>
        <p:grpSpPr>
          <a:xfrm>
            <a:off x="3381374" y="4802012"/>
            <a:ext cx="5543550" cy="1428750"/>
            <a:chOff x="762000" y="4267200"/>
            <a:chExt cx="7391400" cy="1905000"/>
          </a:xfrm>
        </p:grpSpPr>
        <p:grpSp>
          <p:nvGrpSpPr>
            <p:cNvPr id="6" name="Group 5"/>
            <p:cNvGrpSpPr/>
            <p:nvPr/>
          </p:nvGrpSpPr>
          <p:grpSpPr>
            <a:xfrm>
              <a:off x="914400" y="4577133"/>
              <a:ext cx="3162300" cy="1390651"/>
              <a:chOff x="654384" y="4577133"/>
              <a:chExt cx="3162300" cy="1390651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654384" y="4577133"/>
                <a:ext cx="3162300" cy="1390651"/>
                <a:chOff x="4686300" y="4421126"/>
                <a:chExt cx="3162300" cy="1390651"/>
              </a:xfrm>
            </p:grpSpPr>
            <p:grpSp>
              <p:nvGrpSpPr>
                <p:cNvPr id="214" name="Group 213"/>
                <p:cNvGrpSpPr/>
                <p:nvPr/>
              </p:nvGrpSpPr>
              <p:grpSpPr>
                <a:xfrm>
                  <a:off x="4686300" y="4421126"/>
                  <a:ext cx="3086100" cy="1390651"/>
                  <a:chOff x="966851" y="4489499"/>
                  <a:chExt cx="3086100" cy="1390651"/>
                </a:xfrm>
              </p:grpSpPr>
              <p:grpSp>
                <p:nvGrpSpPr>
                  <p:cNvPr id="2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966851" y="4489499"/>
                    <a:ext cx="3086100" cy="1390651"/>
                    <a:chOff x="1219200" y="5257799"/>
                    <a:chExt cx="3086162" cy="1391128"/>
                  </a:xfrm>
                </p:grpSpPr>
                <p:grpSp>
                  <p:nvGrpSpPr>
                    <p:cNvPr id="220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19200" y="5257800"/>
                      <a:ext cx="3086162" cy="1391127"/>
                      <a:chOff x="2286000" y="2953238"/>
                      <a:chExt cx="1733788" cy="781527"/>
                    </a:xfrm>
                  </p:grpSpPr>
                  <p:sp>
                    <p:nvSpPr>
                      <p:cNvPr id="225" name="Freeform 224"/>
                      <p:cNvSpPr/>
                      <p:nvPr/>
                    </p:nvSpPr>
                    <p:spPr>
                      <a:xfrm rot="16200000">
                        <a:off x="3689736" y="3228066"/>
                        <a:ext cx="383626" cy="276479"/>
                      </a:xfrm>
                      <a:custGeom>
                        <a:avLst/>
                        <a:gdLst>
                          <a:gd name="connsiteX0" fmla="*/ 0 w 2395537"/>
                          <a:gd name="connsiteY0" fmla="*/ 307181 h 614362"/>
                          <a:gd name="connsiteX1" fmla="*/ 200025 w 2395537"/>
                          <a:gd name="connsiteY1" fmla="*/ 0 h 614362"/>
                          <a:gd name="connsiteX2" fmla="*/ 600075 w 2395537"/>
                          <a:gd name="connsiteY2" fmla="*/ 609600 h 614362"/>
                          <a:gd name="connsiteX3" fmla="*/ 995362 w 2395537"/>
                          <a:gd name="connsiteY3" fmla="*/ 2381 h 614362"/>
                          <a:gd name="connsiteX4" fmla="*/ 1397793 w 2395537"/>
                          <a:gd name="connsiteY4" fmla="*/ 611981 h 614362"/>
                          <a:gd name="connsiteX5" fmla="*/ 1795462 w 2395537"/>
                          <a:gd name="connsiteY5" fmla="*/ 4762 h 614362"/>
                          <a:gd name="connsiteX6" fmla="*/ 2195512 w 2395537"/>
                          <a:gd name="connsiteY6" fmla="*/ 614362 h 614362"/>
                          <a:gd name="connsiteX7" fmla="*/ 2395537 w 2395537"/>
                          <a:gd name="connsiteY7" fmla="*/ 304800 h 6143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395537" h="614362">
                            <a:moveTo>
                              <a:pt x="0" y="307181"/>
                            </a:moveTo>
                            <a:lnTo>
                              <a:pt x="200025" y="0"/>
                            </a:lnTo>
                            <a:lnTo>
                              <a:pt x="600075" y="609600"/>
                            </a:lnTo>
                            <a:lnTo>
                              <a:pt x="995362" y="2381"/>
                            </a:lnTo>
                            <a:lnTo>
                              <a:pt x="1397793" y="611981"/>
                            </a:lnTo>
                            <a:lnTo>
                              <a:pt x="1795462" y="4762"/>
                            </a:lnTo>
                            <a:lnTo>
                              <a:pt x="2195512" y="614362"/>
                            </a:lnTo>
                            <a:lnTo>
                              <a:pt x="2395537" y="304800"/>
                            </a:ln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/>
                      </a:p>
                    </p:txBody>
                  </p:sp>
                  <p:cxnSp>
                    <p:nvCxnSpPr>
                      <p:cNvPr id="226" name="Straight Connector 225"/>
                      <p:cNvCxnSpPr/>
                      <p:nvPr/>
                    </p:nvCxnSpPr>
                    <p:spPr>
                      <a:xfrm flipH="1">
                        <a:off x="2450996" y="3734765"/>
                        <a:ext cx="1435905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7" name="Straight Connector 226"/>
                      <p:cNvCxnSpPr/>
                      <p:nvPr/>
                    </p:nvCxnSpPr>
                    <p:spPr bwMode="auto">
                      <a:xfrm>
                        <a:off x="2286000" y="3277090"/>
                        <a:ext cx="3433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8" name="Straight Connector 227"/>
                      <p:cNvCxnSpPr/>
                      <p:nvPr/>
                    </p:nvCxnSpPr>
                    <p:spPr bwMode="auto">
                      <a:xfrm>
                        <a:off x="2400159" y="3403776"/>
                        <a:ext cx="115051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9" name="Straight Connector 228"/>
                      <p:cNvCxnSpPr/>
                      <p:nvPr/>
                    </p:nvCxnSpPr>
                    <p:spPr bwMode="auto">
                      <a:xfrm rot="16200000" flipV="1">
                        <a:off x="2288623" y="3114718"/>
                        <a:ext cx="323852" cy="8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0" name="Straight Connector 229"/>
                      <p:cNvCxnSpPr/>
                      <p:nvPr/>
                    </p:nvCxnSpPr>
                    <p:spPr bwMode="auto">
                      <a:xfrm rot="5400000" flipH="1" flipV="1">
                        <a:off x="2285501" y="3569271"/>
                        <a:ext cx="33098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" name="Straight Connector 230"/>
                      <p:cNvCxnSpPr/>
                      <p:nvPr/>
                    </p:nvCxnSpPr>
                    <p:spPr bwMode="auto">
                      <a:xfrm rot="10800000">
                        <a:off x="2286000" y="3361845"/>
                        <a:ext cx="3433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" name="Straight Connector 231"/>
                      <p:cNvCxnSpPr/>
                      <p:nvPr/>
                    </p:nvCxnSpPr>
                    <p:spPr bwMode="auto">
                      <a:xfrm rot="10800000">
                        <a:off x="2400159" y="3319021"/>
                        <a:ext cx="115051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3" name="Freeform 232"/>
                      <p:cNvSpPr/>
                      <p:nvPr/>
                    </p:nvSpPr>
                    <p:spPr>
                      <a:xfrm rot="5400000">
                        <a:off x="3118941" y="3303899"/>
                        <a:ext cx="383626" cy="276479"/>
                      </a:xfrm>
                      <a:custGeom>
                        <a:avLst/>
                        <a:gdLst>
                          <a:gd name="connsiteX0" fmla="*/ 0 w 2395537"/>
                          <a:gd name="connsiteY0" fmla="*/ 307181 h 614362"/>
                          <a:gd name="connsiteX1" fmla="*/ 200025 w 2395537"/>
                          <a:gd name="connsiteY1" fmla="*/ 0 h 614362"/>
                          <a:gd name="connsiteX2" fmla="*/ 600075 w 2395537"/>
                          <a:gd name="connsiteY2" fmla="*/ 609600 h 614362"/>
                          <a:gd name="connsiteX3" fmla="*/ 995362 w 2395537"/>
                          <a:gd name="connsiteY3" fmla="*/ 2381 h 614362"/>
                          <a:gd name="connsiteX4" fmla="*/ 1397793 w 2395537"/>
                          <a:gd name="connsiteY4" fmla="*/ 611981 h 614362"/>
                          <a:gd name="connsiteX5" fmla="*/ 1795462 w 2395537"/>
                          <a:gd name="connsiteY5" fmla="*/ 4762 h 614362"/>
                          <a:gd name="connsiteX6" fmla="*/ 2195512 w 2395537"/>
                          <a:gd name="connsiteY6" fmla="*/ 614362 h 614362"/>
                          <a:gd name="connsiteX7" fmla="*/ 2395537 w 2395537"/>
                          <a:gd name="connsiteY7" fmla="*/ 304800 h 6143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395537" h="614362">
                            <a:moveTo>
                              <a:pt x="0" y="307181"/>
                            </a:moveTo>
                            <a:lnTo>
                              <a:pt x="200025" y="0"/>
                            </a:lnTo>
                            <a:lnTo>
                              <a:pt x="600075" y="609600"/>
                            </a:lnTo>
                            <a:lnTo>
                              <a:pt x="995362" y="2381"/>
                            </a:lnTo>
                            <a:lnTo>
                              <a:pt x="1397793" y="611981"/>
                            </a:lnTo>
                            <a:lnTo>
                              <a:pt x="1795462" y="4762"/>
                            </a:lnTo>
                            <a:lnTo>
                              <a:pt x="2195512" y="614362"/>
                            </a:lnTo>
                            <a:lnTo>
                              <a:pt x="2395537" y="304800"/>
                            </a:ln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/>
                      </a:p>
                    </p:txBody>
                  </p:sp>
                  <p:cxnSp>
                    <p:nvCxnSpPr>
                      <p:cNvPr id="234" name="Straight Connector 233"/>
                      <p:cNvCxnSpPr/>
                      <p:nvPr/>
                    </p:nvCxnSpPr>
                    <p:spPr>
                      <a:xfrm rot="5400000">
                        <a:off x="3775381" y="3063865"/>
                        <a:ext cx="221254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5" name="Straight Connector 234"/>
                      <p:cNvCxnSpPr/>
                      <p:nvPr/>
                    </p:nvCxnSpPr>
                    <p:spPr>
                      <a:xfrm rot="16200000" flipH="1" flipV="1">
                        <a:off x="3797239" y="3642428"/>
                        <a:ext cx="176647" cy="267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6" name="Straight Connector 235"/>
                      <p:cNvCxnSpPr/>
                      <p:nvPr/>
                    </p:nvCxnSpPr>
                    <p:spPr>
                      <a:xfrm flipV="1">
                        <a:off x="2448320" y="2955022"/>
                        <a:ext cx="1437688" cy="267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23" name="Straight Connector 222"/>
                    <p:cNvCxnSpPr/>
                    <p:nvPr/>
                  </p:nvCxnSpPr>
                  <p:spPr bwMode="auto">
                    <a:xfrm>
                      <a:off x="3035452" y="5257799"/>
                      <a:ext cx="0" cy="53200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221"/>
                    <p:cNvCxnSpPr>
                      <a:stCxn id="233" idx="7"/>
                    </p:cNvCxnSpPr>
                    <p:nvPr/>
                  </p:nvCxnSpPr>
                  <p:spPr>
                    <a:xfrm rot="16200000" flipH="1">
                      <a:off x="2955137" y="6559203"/>
                      <a:ext cx="17944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8" name="TextBox 217"/>
                      <p:cNvSpPr txBox="1"/>
                      <p:nvPr/>
                    </p:nvSpPr>
                    <p:spPr bwMode="auto">
                      <a:xfrm>
                        <a:off x="2091135" y="4941566"/>
                        <a:ext cx="575865" cy="4924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dirty="0"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8" name="TextBox 2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2091135" y="4941566"/>
                        <a:ext cx="575865" cy="492443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 l="-8451" b="-1639"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9" name="TextBox 218"/>
                      <p:cNvSpPr txBox="1"/>
                      <p:nvPr/>
                    </p:nvSpPr>
                    <p:spPr bwMode="auto">
                      <a:xfrm>
                        <a:off x="3157935" y="4953000"/>
                        <a:ext cx="575865" cy="4924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dirty="0"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9" name="TextBox 21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157935" y="4953000"/>
                        <a:ext cx="575865" cy="492443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7042" b="-1667"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4867966" y="4460127"/>
                  <a:ext cx="2980634" cy="1264613"/>
                  <a:chOff x="253990" y="2137619"/>
                  <a:chExt cx="2980634" cy="1264613"/>
                </a:xfrm>
              </p:grpSpPr>
              <p:cxnSp>
                <p:nvCxnSpPr>
                  <p:cNvPr id="209" name="Straight Arrow Connector 208"/>
                  <p:cNvCxnSpPr/>
                  <p:nvPr/>
                </p:nvCxnSpPr>
                <p:spPr>
                  <a:xfrm flipV="1">
                    <a:off x="253990" y="2137619"/>
                    <a:ext cx="2" cy="366573"/>
                  </a:xfrm>
                  <a:prstGeom prst="straightConnector1">
                    <a:avLst/>
                  </a:prstGeom>
                  <a:ln w="38100">
                    <a:solidFill>
                      <a:srgbClr val="A67A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Arrow Connector 209"/>
                  <p:cNvCxnSpPr/>
                  <p:nvPr/>
                </p:nvCxnSpPr>
                <p:spPr>
                  <a:xfrm>
                    <a:off x="599312" y="2234377"/>
                    <a:ext cx="1058863" cy="0"/>
                  </a:xfrm>
                  <a:prstGeom prst="straightConnector1">
                    <a:avLst/>
                  </a:prstGeom>
                  <a:ln w="38100">
                    <a:solidFill>
                      <a:srgbClr val="A67A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Arrow Connector 210"/>
                  <p:cNvCxnSpPr/>
                  <p:nvPr/>
                </p:nvCxnSpPr>
                <p:spPr>
                  <a:xfrm rot="5400000">
                    <a:off x="2852037" y="2793179"/>
                    <a:ext cx="762000" cy="3175"/>
                  </a:xfrm>
                  <a:prstGeom prst="straightConnector1">
                    <a:avLst/>
                  </a:prstGeom>
                  <a:ln w="38100">
                    <a:solidFill>
                      <a:srgbClr val="A67A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Arrow Connector 211"/>
                  <p:cNvCxnSpPr/>
                  <p:nvPr/>
                </p:nvCxnSpPr>
                <p:spPr>
                  <a:xfrm flipH="1">
                    <a:off x="593487" y="3375667"/>
                    <a:ext cx="921618" cy="1"/>
                  </a:xfrm>
                  <a:prstGeom prst="straightConnector1">
                    <a:avLst/>
                  </a:prstGeom>
                  <a:ln w="38100">
                    <a:solidFill>
                      <a:srgbClr val="A67A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Arrow Connector 212"/>
                  <p:cNvCxnSpPr/>
                  <p:nvPr/>
                </p:nvCxnSpPr>
                <p:spPr>
                  <a:xfrm flipV="1">
                    <a:off x="253992" y="3035659"/>
                    <a:ext cx="2" cy="366573"/>
                  </a:xfrm>
                  <a:prstGeom prst="straightConnector1">
                    <a:avLst/>
                  </a:prstGeom>
                  <a:ln w="38100">
                    <a:solidFill>
                      <a:srgbClr val="A67A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56" name="Straight Arrow Connector 255"/>
              <p:cNvCxnSpPr/>
              <p:nvPr/>
            </p:nvCxnSpPr>
            <p:spPr>
              <a:xfrm rot="5400000">
                <a:off x="2404447" y="5325760"/>
                <a:ext cx="762000" cy="3175"/>
              </a:xfrm>
              <a:prstGeom prst="straightConnector1">
                <a:avLst/>
              </a:prstGeom>
              <a:ln w="3810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4762500" y="4572001"/>
              <a:ext cx="3162300" cy="1390650"/>
              <a:chOff x="4610100" y="4572001"/>
              <a:chExt cx="3162300" cy="1390650"/>
            </a:xfrm>
          </p:grpSpPr>
          <p:grpSp>
            <p:nvGrpSpPr>
              <p:cNvPr id="257" name="Group 256"/>
              <p:cNvGrpSpPr/>
              <p:nvPr/>
            </p:nvGrpSpPr>
            <p:grpSpPr>
              <a:xfrm>
                <a:off x="4610100" y="4572001"/>
                <a:ext cx="3162300" cy="1390650"/>
                <a:chOff x="654384" y="4577134"/>
                <a:chExt cx="3162300" cy="1390650"/>
              </a:xfrm>
            </p:grpSpPr>
            <p:grpSp>
              <p:nvGrpSpPr>
                <p:cNvPr id="258" name="Group 257"/>
                <p:cNvGrpSpPr/>
                <p:nvPr/>
              </p:nvGrpSpPr>
              <p:grpSpPr>
                <a:xfrm>
                  <a:off x="654384" y="4577134"/>
                  <a:ext cx="3162300" cy="1390650"/>
                  <a:chOff x="4686300" y="4421127"/>
                  <a:chExt cx="3162300" cy="1390650"/>
                </a:xfrm>
              </p:grpSpPr>
              <p:grpSp>
                <p:nvGrpSpPr>
                  <p:cNvPr id="260" name="Group 259"/>
                  <p:cNvGrpSpPr/>
                  <p:nvPr/>
                </p:nvGrpSpPr>
                <p:grpSpPr>
                  <a:xfrm>
                    <a:off x="4686300" y="4421127"/>
                    <a:ext cx="3086100" cy="1390650"/>
                    <a:chOff x="966851" y="4489500"/>
                    <a:chExt cx="3086100" cy="1390650"/>
                  </a:xfrm>
                </p:grpSpPr>
                <p:grpSp>
                  <p:nvGrpSpPr>
                    <p:cNvPr id="267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6851" y="4489500"/>
                      <a:ext cx="3086100" cy="1390650"/>
                      <a:chOff x="1219200" y="5257800"/>
                      <a:chExt cx="3086162" cy="1391127"/>
                    </a:xfrm>
                  </p:grpSpPr>
                  <p:grpSp>
                    <p:nvGrpSpPr>
                      <p:cNvPr id="270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9200" y="5257800"/>
                        <a:ext cx="3086162" cy="1391127"/>
                        <a:chOff x="2286000" y="2953238"/>
                        <a:chExt cx="1733788" cy="781527"/>
                      </a:xfrm>
                    </p:grpSpPr>
                    <p:sp>
                      <p:nvSpPr>
                        <p:cNvPr id="273" name="Freeform 272"/>
                        <p:cNvSpPr/>
                        <p:nvPr/>
                      </p:nvSpPr>
                      <p:spPr>
                        <a:xfrm rot="16200000">
                          <a:off x="3689736" y="3228066"/>
                          <a:ext cx="383626" cy="276479"/>
                        </a:xfrm>
                        <a:custGeom>
                          <a:avLst/>
                          <a:gdLst>
                            <a:gd name="connsiteX0" fmla="*/ 0 w 2395537"/>
                            <a:gd name="connsiteY0" fmla="*/ 307181 h 614362"/>
                            <a:gd name="connsiteX1" fmla="*/ 200025 w 2395537"/>
                            <a:gd name="connsiteY1" fmla="*/ 0 h 614362"/>
                            <a:gd name="connsiteX2" fmla="*/ 600075 w 2395537"/>
                            <a:gd name="connsiteY2" fmla="*/ 609600 h 614362"/>
                            <a:gd name="connsiteX3" fmla="*/ 995362 w 2395537"/>
                            <a:gd name="connsiteY3" fmla="*/ 2381 h 614362"/>
                            <a:gd name="connsiteX4" fmla="*/ 1397793 w 2395537"/>
                            <a:gd name="connsiteY4" fmla="*/ 611981 h 614362"/>
                            <a:gd name="connsiteX5" fmla="*/ 1795462 w 2395537"/>
                            <a:gd name="connsiteY5" fmla="*/ 4762 h 614362"/>
                            <a:gd name="connsiteX6" fmla="*/ 2195512 w 2395537"/>
                            <a:gd name="connsiteY6" fmla="*/ 614362 h 614362"/>
                            <a:gd name="connsiteX7" fmla="*/ 2395537 w 2395537"/>
                            <a:gd name="connsiteY7" fmla="*/ 304800 h 6143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2395537" h="614362">
                              <a:moveTo>
                                <a:pt x="0" y="307181"/>
                              </a:moveTo>
                              <a:lnTo>
                                <a:pt x="200025" y="0"/>
                              </a:lnTo>
                              <a:lnTo>
                                <a:pt x="600075" y="609600"/>
                              </a:lnTo>
                              <a:lnTo>
                                <a:pt x="995362" y="2381"/>
                              </a:lnTo>
                              <a:lnTo>
                                <a:pt x="1397793" y="611981"/>
                              </a:lnTo>
                              <a:lnTo>
                                <a:pt x="1795462" y="4762"/>
                              </a:lnTo>
                              <a:lnTo>
                                <a:pt x="2195512" y="614362"/>
                              </a:lnTo>
                              <a:lnTo>
                                <a:pt x="2395537" y="304800"/>
                              </a:lnTo>
                            </a:path>
                          </a:pathLst>
                        </a:cu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dirty="0"/>
                        </a:p>
                      </p:txBody>
                    </p:sp>
                    <p:cxnSp>
                      <p:nvCxnSpPr>
                        <p:cNvPr id="274" name="Straight Connector 273"/>
                        <p:cNvCxnSpPr/>
                        <p:nvPr/>
                      </p:nvCxnSpPr>
                      <p:spPr>
                        <a:xfrm flipH="1">
                          <a:off x="2450996" y="3734765"/>
                          <a:ext cx="1435905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5" name="Straight Connector 274"/>
                        <p:cNvCxnSpPr/>
                        <p:nvPr/>
                      </p:nvCxnSpPr>
                      <p:spPr bwMode="auto">
                        <a:xfrm>
                          <a:off x="2286000" y="3277090"/>
                          <a:ext cx="3433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6" name="Straight Connector 275"/>
                        <p:cNvCxnSpPr/>
                        <p:nvPr/>
                      </p:nvCxnSpPr>
                      <p:spPr bwMode="auto">
                        <a:xfrm>
                          <a:off x="2400159" y="3403776"/>
                          <a:ext cx="115051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7" name="Straight Connector 276"/>
                        <p:cNvCxnSpPr/>
                        <p:nvPr/>
                      </p:nvCxnSpPr>
                      <p:spPr bwMode="auto">
                        <a:xfrm rot="16200000" flipV="1">
                          <a:off x="2288623" y="3114718"/>
                          <a:ext cx="323852" cy="8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8" name="Straight Connector 277"/>
                        <p:cNvCxnSpPr/>
                        <p:nvPr/>
                      </p:nvCxnSpPr>
                      <p:spPr bwMode="auto">
                        <a:xfrm rot="5400000" flipH="1" flipV="1">
                          <a:off x="2285501" y="3569271"/>
                          <a:ext cx="33098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9" name="Straight Connector 278"/>
                        <p:cNvCxnSpPr/>
                        <p:nvPr/>
                      </p:nvCxnSpPr>
                      <p:spPr bwMode="auto">
                        <a:xfrm rot="10800000">
                          <a:off x="2286000" y="3361845"/>
                          <a:ext cx="3433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0" name="Straight Connector 279"/>
                        <p:cNvCxnSpPr/>
                        <p:nvPr/>
                      </p:nvCxnSpPr>
                      <p:spPr bwMode="auto">
                        <a:xfrm rot="10800000">
                          <a:off x="2400159" y="3319021"/>
                          <a:ext cx="115051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1" name="Freeform 280"/>
                        <p:cNvSpPr/>
                        <p:nvPr/>
                      </p:nvSpPr>
                      <p:spPr>
                        <a:xfrm rot="5400000">
                          <a:off x="3118941" y="3303899"/>
                          <a:ext cx="383626" cy="276479"/>
                        </a:xfrm>
                        <a:custGeom>
                          <a:avLst/>
                          <a:gdLst>
                            <a:gd name="connsiteX0" fmla="*/ 0 w 2395537"/>
                            <a:gd name="connsiteY0" fmla="*/ 307181 h 614362"/>
                            <a:gd name="connsiteX1" fmla="*/ 200025 w 2395537"/>
                            <a:gd name="connsiteY1" fmla="*/ 0 h 614362"/>
                            <a:gd name="connsiteX2" fmla="*/ 600075 w 2395537"/>
                            <a:gd name="connsiteY2" fmla="*/ 609600 h 614362"/>
                            <a:gd name="connsiteX3" fmla="*/ 995362 w 2395537"/>
                            <a:gd name="connsiteY3" fmla="*/ 2381 h 614362"/>
                            <a:gd name="connsiteX4" fmla="*/ 1397793 w 2395537"/>
                            <a:gd name="connsiteY4" fmla="*/ 611981 h 614362"/>
                            <a:gd name="connsiteX5" fmla="*/ 1795462 w 2395537"/>
                            <a:gd name="connsiteY5" fmla="*/ 4762 h 614362"/>
                            <a:gd name="connsiteX6" fmla="*/ 2195512 w 2395537"/>
                            <a:gd name="connsiteY6" fmla="*/ 614362 h 614362"/>
                            <a:gd name="connsiteX7" fmla="*/ 2395537 w 2395537"/>
                            <a:gd name="connsiteY7" fmla="*/ 304800 h 6143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2395537" h="614362">
                              <a:moveTo>
                                <a:pt x="0" y="307181"/>
                              </a:moveTo>
                              <a:lnTo>
                                <a:pt x="200025" y="0"/>
                              </a:lnTo>
                              <a:lnTo>
                                <a:pt x="600075" y="609600"/>
                              </a:lnTo>
                              <a:lnTo>
                                <a:pt x="995362" y="2381"/>
                              </a:lnTo>
                              <a:lnTo>
                                <a:pt x="1397793" y="611981"/>
                              </a:lnTo>
                              <a:lnTo>
                                <a:pt x="1795462" y="4762"/>
                              </a:lnTo>
                              <a:lnTo>
                                <a:pt x="2195512" y="614362"/>
                              </a:lnTo>
                              <a:lnTo>
                                <a:pt x="2395537" y="304800"/>
                              </a:lnTo>
                            </a:path>
                          </a:pathLst>
                        </a:cu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dirty="0"/>
                        </a:p>
                      </p:txBody>
                    </p:sp>
                    <p:cxnSp>
                      <p:nvCxnSpPr>
                        <p:cNvPr id="282" name="Straight Connector 281"/>
                        <p:cNvCxnSpPr/>
                        <p:nvPr/>
                      </p:nvCxnSpPr>
                      <p:spPr>
                        <a:xfrm rot="5400000">
                          <a:off x="3775381" y="3063865"/>
                          <a:ext cx="221254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3" name="Straight Connector 282"/>
                        <p:cNvCxnSpPr/>
                        <p:nvPr/>
                      </p:nvCxnSpPr>
                      <p:spPr>
                        <a:xfrm rot="16200000" flipH="1" flipV="1">
                          <a:off x="3797239" y="3642428"/>
                          <a:ext cx="176647" cy="267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4" name="Straight Connector 283"/>
                        <p:cNvCxnSpPr/>
                        <p:nvPr/>
                      </p:nvCxnSpPr>
                      <p:spPr>
                        <a:xfrm flipV="1">
                          <a:off x="2448320" y="2955022"/>
                          <a:ext cx="1437688" cy="2677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71" name="Straight Connector 270"/>
                      <p:cNvCxnSpPr/>
                      <p:nvPr/>
                    </p:nvCxnSpPr>
                    <p:spPr bwMode="auto">
                      <a:xfrm>
                        <a:off x="3035453" y="5485297"/>
                        <a:ext cx="0" cy="30450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2" name="Straight Connector 271"/>
                      <p:cNvCxnSpPr>
                        <a:stCxn id="281" idx="7"/>
                      </p:cNvCxnSpPr>
                      <p:nvPr/>
                    </p:nvCxnSpPr>
                    <p:spPr>
                      <a:xfrm rot="16200000" flipH="1">
                        <a:off x="2955137" y="6559203"/>
                        <a:ext cx="17944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8" name="TextBox 267"/>
                        <p:cNvSpPr txBox="1"/>
                        <p:nvPr/>
                      </p:nvSpPr>
                      <p:spPr bwMode="auto">
                        <a:xfrm>
                          <a:off x="2091135" y="4941566"/>
                          <a:ext cx="575865" cy="4924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mbria Math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latin typeface="+mj-lt"/>
                            <a:cs typeface="Arial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8" name="TextBox 26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091135" y="4941566"/>
                          <a:ext cx="575865" cy="492442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l="-7042" b="-1667"/>
                          </a:stretch>
                        </a:blip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9" name="TextBox 268"/>
                        <p:cNvSpPr txBox="1"/>
                        <p:nvPr/>
                      </p:nvSpPr>
                      <p:spPr bwMode="auto">
                        <a:xfrm>
                          <a:off x="3157935" y="4953000"/>
                          <a:ext cx="575865" cy="4924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mbria Math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latin typeface="+mj-lt"/>
                            <a:cs typeface="Arial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9" name="TextBox 26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3157935" y="4953000"/>
                          <a:ext cx="575865" cy="492442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7042" b="-1639"/>
                          </a:stretch>
                        </a:blip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4867966" y="4460127"/>
                    <a:ext cx="2980634" cy="1264613"/>
                    <a:chOff x="253990" y="2137619"/>
                    <a:chExt cx="2980634" cy="1264613"/>
                  </a:xfrm>
                </p:grpSpPr>
                <p:cxnSp>
                  <p:nvCxnSpPr>
                    <p:cNvPr id="262" name="Straight Arrow Connector 261"/>
                    <p:cNvCxnSpPr/>
                    <p:nvPr/>
                  </p:nvCxnSpPr>
                  <p:spPr>
                    <a:xfrm flipV="1">
                      <a:off x="253990" y="2137619"/>
                      <a:ext cx="2" cy="366573"/>
                    </a:xfrm>
                    <a:prstGeom prst="straightConnector1">
                      <a:avLst/>
                    </a:prstGeom>
                    <a:ln w="38100">
                      <a:solidFill>
                        <a:srgbClr val="A67A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" name="Straight Arrow Connector 262"/>
                    <p:cNvCxnSpPr/>
                    <p:nvPr/>
                  </p:nvCxnSpPr>
                  <p:spPr>
                    <a:xfrm>
                      <a:off x="599312" y="2234377"/>
                      <a:ext cx="1058863" cy="0"/>
                    </a:xfrm>
                    <a:prstGeom prst="straightConnector1">
                      <a:avLst/>
                    </a:prstGeom>
                    <a:ln w="38100">
                      <a:solidFill>
                        <a:srgbClr val="A67A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" name="Straight Arrow Connector 263"/>
                    <p:cNvCxnSpPr/>
                    <p:nvPr/>
                  </p:nvCxnSpPr>
                  <p:spPr>
                    <a:xfrm rot="5400000">
                      <a:off x="2852037" y="2793179"/>
                      <a:ext cx="762000" cy="3175"/>
                    </a:xfrm>
                    <a:prstGeom prst="straightConnector1">
                      <a:avLst/>
                    </a:prstGeom>
                    <a:ln w="38100">
                      <a:solidFill>
                        <a:srgbClr val="A67A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Arrow Connector 264"/>
                    <p:cNvCxnSpPr/>
                    <p:nvPr/>
                  </p:nvCxnSpPr>
                  <p:spPr>
                    <a:xfrm flipH="1">
                      <a:off x="593487" y="3375667"/>
                      <a:ext cx="921618" cy="1"/>
                    </a:xfrm>
                    <a:prstGeom prst="straightConnector1">
                      <a:avLst/>
                    </a:prstGeom>
                    <a:ln w="38100">
                      <a:solidFill>
                        <a:srgbClr val="A67A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Straight Arrow Connector 265"/>
                    <p:cNvCxnSpPr/>
                    <p:nvPr/>
                  </p:nvCxnSpPr>
                  <p:spPr>
                    <a:xfrm flipV="1">
                      <a:off x="253992" y="3035659"/>
                      <a:ext cx="2" cy="366573"/>
                    </a:xfrm>
                    <a:prstGeom prst="straightConnector1">
                      <a:avLst/>
                    </a:prstGeom>
                    <a:ln w="38100">
                      <a:solidFill>
                        <a:srgbClr val="A67A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59" name="Straight Arrow Connector 258"/>
                <p:cNvCxnSpPr/>
                <p:nvPr/>
              </p:nvCxnSpPr>
              <p:spPr>
                <a:xfrm rot="5400000">
                  <a:off x="2404447" y="5325760"/>
                  <a:ext cx="762000" cy="3175"/>
                </a:xfrm>
                <a:prstGeom prst="straightConnector1">
                  <a:avLst/>
                </a:prstGeom>
                <a:ln w="38100">
                  <a:solidFill>
                    <a:srgbClr val="A67A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5" name="Straight Connector 284"/>
              <p:cNvCxnSpPr/>
              <p:nvPr/>
            </p:nvCxnSpPr>
            <p:spPr bwMode="auto">
              <a:xfrm flipV="1">
                <a:off x="6426317" y="4585072"/>
                <a:ext cx="1023821" cy="2092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" name="Rounded Rectangle 285"/>
            <p:cNvSpPr/>
            <p:nvPr/>
          </p:nvSpPr>
          <p:spPr bwMode="auto">
            <a:xfrm>
              <a:off x="762000" y="4267200"/>
              <a:ext cx="7391400" cy="1905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709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009900" y="476131"/>
            <a:ext cx="6172200" cy="857250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Comparing Circuit Diagrams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781300" y="1318382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Arial" pitchFamily="34" charset="0"/>
              </a:rPr>
              <a:t>Which of these is a different circuit from the others?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803925" y="1794273"/>
            <a:ext cx="434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Arial" pitchFamily="34" charset="0"/>
              </a:rPr>
              <a:t>a.</a:t>
            </a:r>
          </a:p>
        </p:txBody>
      </p:sp>
      <p:grpSp>
        <p:nvGrpSpPr>
          <p:cNvPr id="66565" name="Group 38"/>
          <p:cNvGrpSpPr>
            <a:grpSpLocks/>
          </p:cNvGrpSpPr>
          <p:nvPr/>
        </p:nvGrpSpPr>
        <p:grpSpPr bwMode="auto">
          <a:xfrm>
            <a:off x="7239000" y="2032275"/>
            <a:ext cx="1895475" cy="857250"/>
            <a:chOff x="6096008" y="2133600"/>
            <a:chExt cx="2527087" cy="1143013"/>
          </a:xfrm>
        </p:grpSpPr>
        <p:sp>
          <p:nvSpPr>
            <p:cNvPr id="9" name="Freeform 8"/>
            <p:cNvSpPr/>
            <p:nvPr/>
          </p:nvSpPr>
          <p:spPr>
            <a:xfrm rot="16200000">
              <a:off x="8142097" y="2538436"/>
              <a:ext cx="558806" cy="403191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6337288" y="3276613"/>
              <a:ext cx="2092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6200000" flipV="1">
              <a:off x="6099954" y="2372522"/>
              <a:ext cx="47308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6095985" y="3035310"/>
              <a:ext cx="4826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639" name="Group 37"/>
            <p:cNvGrpSpPr>
              <a:grpSpLocks/>
            </p:cNvGrpSpPr>
            <p:nvPr/>
          </p:nvGrpSpPr>
          <p:grpSpPr bwMode="auto">
            <a:xfrm>
              <a:off x="6096008" y="2609145"/>
              <a:ext cx="500601" cy="185406"/>
              <a:chOff x="6096008" y="2609145"/>
              <a:chExt cx="500601" cy="185406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>
                <a:off x="6096008" y="2609855"/>
                <a:ext cx="5000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6262682" y="2794007"/>
                <a:ext cx="1666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 bwMode="auto">
              <a:xfrm rot="10800000">
                <a:off x="6096008" y="2732094"/>
                <a:ext cx="5000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 bwMode="auto">
              <a:xfrm rot="10800000">
                <a:off x="6262682" y="2671769"/>
                <a:ext cx="1666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Freeform 16"/>
            <p:cNvSpPr/>
            <p:nvPr/>
          </p:nvSpPr>
          <p:spPr>
            <a:xfrm rot="5400000">
              <a:off x="7326191" y="2538436"/>
              <a:ext cx="558806" cy="403191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8265923" y="2298702"/>
              <a:ext cx="32385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8300054" y="3142468"/>
              <a:ext cx="255591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332526" y="2139950"/>
              <a:ext cx="209532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7"/>
            </p:cNvCxnSpPr>
            <p:nvPr/>
          </p:nvCxnSpPr>
          <p:spPr>
            <a:xfrm rot="16200000" flipH="1">
              <a:off x="7483354" y="3143262"/>
              <a:ext cx="24924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7446048" y="2291558"/>
              <a:ext cx="320679" cy="47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24"/>
          <p:cNvSpPr/>
          <p:nvPr/>
        </p:nvSpPr>
        <p:spPr>
          <a:xfrm rot="16200000">
            <a:off x="4944666" y="2415780"/>
            <a:ext cx="419100" cy="302419"/>
          </a:xfrm>
          <a:custGeom>
            <a:avLst/>
            <a:gdLst>
              <a:gd name="connsiteX0" fmla="*/ 0 w 2395537"/>
              <a:gd name="connsiteY0" fmla="*/ 307181 h 614362"/>
              <a:gd name="connsiteX1" fmla="*/ 200025 w 2395537"/>
              <a:gd name="connsiteY1" fmla="*/ 0 h 614362"/>
              <a:gd name="connsiteX2" fmla="*/ 600075 w 2395537"/>
              <a:gd name="connsiteY2" fmla="*/ 609600 h 614362"/>
              <a:gd name="connsiteX3" fmla="*/ 995362 w 2395537"/>
              <a:gd name="connsiteY3" fmla="*/ 2381 h 614362"/>
              <a:gd name="connsiteX4" fmla="*/ 1397793 w 2395537"/>
              <a:gd name="connsiteY4" fmla="*/ 611981 h 614362"/>
              <a:gd name="connsiteX5" fmla="*/ 1795462 w 2395537"/>
              <a:gd name="connsiteY5" fmla="*/ 4762 h 614362"/>
              <a:gd name="connsiteX6" fmla="*/ 2195512 w 2395537"/>
              <a:gd name="connsiteY6" fmla="*/ 614362 h 614362"/>
              <a:gd name="connsiteX7" fmla="*/ 2395537 w 2395537"/>
              <a:gd name="connsiteY7" fmla="*/ 304800 h 6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537" h="614362">
                <a:moveTo>
                  <a:pt x="0" y="307181"/>
                </a:moveTo>
                <a:lnTo>
                  <a:pt x="200025" y="0"/>
                </a:lnTo>
                <a:lnTo>
                  <a:pt x="600075" y="609600"/>
                </a:lnTo>
                <a:lnTo>
                  <a:pt x="995362" y="2381"/>
                </a:lnTo>
                <a:lnTo>
                  <a:pt x="1397793" y="611981"/>
                </a:lnTo>
                <a:lnTo>
                  <a:pt x="1795462" y="4762"/>
                </a:lnTo>
                <a:lnTo>
                  <a:pt x="2195512" y="614362"/>
                </a:lnTo>
                <a:lnTo>
                  <a:pt x="2395537" y="3048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3590927" y="3108724"/>
            <a:ext cx="1254919" cy="1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568" name="Group 49"/>
          <p:cNvGrpSpPr>
            <a:grpSpLocks/>
          </p:cNvGrpSpPr>
          <p:nvPr/>
        </p:nvGrpSpPr>
        <p:grpSpPr bwMode="auto">
          <a:xfrm>
            <a:off x="3409952" y="2025256"/>
            <a:ext cx="375047" cy="1083469"/>
            <a:chOff x="990608" y="2213702"/>
            <a:chExt cx="500601" cy="1443898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990608" y="2684952"/>
              <a:ext cx="5006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1157475" y="2870596"/>
              <a:ext cx="1668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rot="16200000" flipV="1">
              <a:off x="995748" y="2448533"/>
              <a:ext cx="471250" cy="15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838666" y="3264098"/>
              <a:ext cx="7870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10800000">
              <a:off x="990608" y="2808714"/>
              <a:ext cx="5006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rot="10800000">
              <a:off x="1157475" y="2746834"/>
              <a:ext cx="1668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32"/>
          <p:cNvSpPr/>
          <p:nvPr/>
        </p:nvSpPr>
        <p:spPr>
          <a:xfrm rot="5400000">
            <a:off x="4332685" y="2415780"/>
            <a:ext cx="419100" cy="302419"/>
          </a:xfrm>
          <a:custGeom>
            <a:avLst/>
            <a:gdLst>
              <a:gd name="connsiteX0" fmla="*/ 0 w 2395537"/>
              <a:gd name="connsiteY0" fmla="*/ 307181 h 614362"/>
              <a:gd name="connsiteX1" fmla="*/ 200025 w 2395537"/>
              <a:gd name="connsiteY1" fmla="*/ 0 h 614362"/>
              <a:gd name="connsiteX2" fmla="*/ 600075 w 2395537"/>
              <a:gd name="connsiteY2" fmla="*/ 609600 h 614362"/>
              <a:gd name="connsiteX3" fmla="*/ 995362 w 2395537"/>
              <a:gd name="connsiteY3" fmla="*/ 2381 h 614362"/>
              <a:gd name="connsiteX4" fmla="*/ 1397793 w 2395537"/>
              <a:gd name="connsiteY4" fmla="*/ 611981 h 614362"/>
              <a:gd name="connsiteX5" fmla="*/ 1795462 w 2395537"/>
              <a:gd name="connsiteY5" fmla="*/ 4762 h 614362"/>
              <a:gd name="connsiteX6" fmla="*/ 2195512 w 2395537"/>
              <a:gd name="connsiteY6" fmla="*/ 614362 h 614362"/>
              <a:gd name="connsiteX7" fmla="*/ 2395537 w 2395537"/>
              <a:gd name="connsiteY7" fmla="*/ 304800 h 6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537" h="614362">
                <a:moveTo>
                  <a:pt x="0" y="307181"/>
                </a:moveTo>
                <a:lnTo>
                  <a:pt x="200025" y="0"/>
                </a:lnTo>
                <a:lnTo>
                  <a:pt x="600075" y="609600"/>
                </a:lnTo>
                <a:lnTo>
                  <a:pt x="995362" y="2381"/>
                </a:lnTo>
                <a:lnTo>
                  <a:pt x="1397793" y="611981"/>
                </a:lnTo>
                <a:lnTo>
                  <a:pt x="1795462" y="4762"/>
                </a:lnTo>
                <a:lnTo>
                  <a:pt x="2195512" y="614362"/>
                </a:lnTo>
                <a:lnTo>
                  <a:pt x="2395537" y="3048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4838106" y="2037757"/>
            <a:ext cx="328613" cy="313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834535" y="2787850"/>
            <a:ext cx="334565" cy="309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87355" y="2027637"/>
            <a:ext cx="1258490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7"/>
          </p:cNvCxnSpPr>
          <p:nvPr/>
        </p:nvCxnSpPr>
        <p:spPr>
          <a:xfrm rot="16200000" flipH="1">
            <a:off x="4527354" y="2792612"/>
            <a:ext cx="340519" cy="308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530925" y="2042518"/>
            <a:ext cx="329803" cy="300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 bwMode="auto">
          <a:xfrm>
            <a:off x="6749654" y="1860827"/>
            <a:ext cx="432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Arial" pitchFamily="34" charset="0"/>
              </a:rPr>
              <a:t>b.</a:t>
            </a:r>
          </a:p>
        </p:txBody>
      </p:sp>
      <p:sp>
        <p:nvSpPr>
          <p:cNvPr id="66" name="TextBox 65"/>
          <p:cNvSpPr txBox="1"/>
          <p:nvPr/>
        </p:nvSpPr>
        <p:spPr bwMode="auto">
          <a:xfrm>
            <a:off x="2803925" y="3394473"/>
            <a:ext cx="434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Arial" pitchFamily="34" charset="0"/>
              </a:rPr>
              <a:t>c.</a:t>
            </a:r>
          </a:p>
        </p:txBody>
      </p:sp>
      <p:sp>
        <p:nvSpPr>
          <p:cNvPr id="67" name="TextBox 66"/>
          <p:cNvSpPr txBox="1"/>
          <p:nvPr/>
        </p:nvSpPr>
        <p:spPr bwMode="auto">
          <a:xfrm>
            <a:off x="7680388" y="3321908"/>
            <a:ext cx="394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Arial" pitchFamily="34" charset="0"/>
              </a:rPr>
              <a:t>d.</a:t>
            </a:r>
          </a:p>
        </p:txBody>
      </p:sp>
      <p:sp>
        <p:nvSpPr>
          <p:cNvPr id="69" name="Freeform 68"/>
          <p:cNvSpPr/>
          <p:nvPr/>
        </p:nvSpPr>
        <p:spPr>
          <a:xfrm rot="16200000">
            <a:off x="4887516" y="3926683"/>
            <a:ext cx="419100" cy="302419"/>
          </a:xfrm>
          <a:custGeom>
            <a:avLst/>
            <a:gdLst>
              <a:gd name="connsiteX0" fmla="*/ 0 w 2395537"/>
              <a:gd name="connsiteY0" fmla="*/ 307181 h 614362"/>
              <a:gd name="connsiteX1" fmla="*/ 200025 w 2395537"/>
              <a:gd name="connsiteY1" fmla="*/ 0 h 614362"/>
              <a:gd name="connsiteX2" fmla="*/ 600075 w 2395537"/>
              <a:gd name="connsiteY2" fmla="*/ 609600 h 614362"/>
              <a:gd name="connsiteX3" fmla="*/ 995362 w 2395537"/>
              <a:gd name="connsiteY3" fmla="*/ 2381 h 614362"/>
              <a:gd name="connsiteX4" fmla="*/ 1397793 w 2395537"/>
              <a:gd name="connsiteY4" fmla="*/ 611981 h 614362"/>
              <a:gd name="connsiteX5" fmla="*/ 1795462 w 2395537"/>
              <a:gd name="connsiteY5" fmla="*/ 4762 h 614362"/>
              <a:gd name="connsiteX6" fmla="*/ 2195512 w 2395537"/>
              <a:gd name="connsiteY6" fmla="*/ 614362 h 614362"/>
              <a:gd name="connsiteX7" fmla="*/ 2395537 w 2395537"/>
              <a:gd name="connsiteY7" fmla="*/ 304800 h 6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537" h="614362">
                <a:moveTo>
                  <a:pt x="0" y="307181"/>
                </a:moveTo>
                <a:lnTo>
                  <a:pt x="200025" y="0"/>
                </a:lnTo>
                <a:lnTo>
                  <a:pt x="600075" y="609600"/>
                </a:lnTo>
                <a:lnTo>
                  <a:pt x="995362" y="2381"/>
                </a:lnTo>
                <a:lnTo>
                  <a:pt x="1397793" y="611981"/>
                </a:lnTo>
                <a:lnTo>
                  <a:pt x="1795462" y="4762"/>
                </a:lnTo>
                <a:lnTo>
                  <a:pt x="2195512" y="614362"/>
                </a:lnTo>
                <a:lnTo>
                  <a:pt x="2395537" y="3048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3533776" y="4480322"/>
            <a:ext cx="1569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6200000" flipV="1">
            <a:off x="4327328" y="3802263"/>
            <a:ext cx="354806" cy="1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rot="5400000" flipH="1" flipV="1">
            <a:off x="4324350" y="4299347"/>
            <a:ext cx="361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582" name="Group 37"/>
          <p:cNvGrpSpPr>
            <a:grpSpLocks/>
          </p:cNvGrpSpPr>
          <p:nvPr/>
        </p:nvGrpSpPr>
        <p:grpSpPr bwMode="auto">
          <a:xfrm>
            <a:off x="4324352" y="3980261"/>
            <a:ext cx="375047" cy="138113"/>
            <a:chOff x="6096008" y="2609145"/>
            <a:chExt cx="500601" cy="185406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6096008" y="2609145"/>
              <a:ext cx="5006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>
              <a:off x="6262875" y="2794551"/>
              <a:ext cx="1668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rot="10800000">
              <a:off x="6096008" y="2732216"/>
              <a:ext cx="5006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rot="10800000">
              <a:off x="6262875" y="2671479"/>
              <a:ext cx="1668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 rot="5400000">
            <a:off x="4980385" y="3746897"/>
            <a:ext cx="24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H="1" flipV="1">
            <a:off x="5005984" y="4379717"/>
            <a:ext cx="191690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530205" y="3627837"/>
            <a:ext cx="1571625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586" name="Group 83"/>
          <p:cNvGrpSpPr>
            <a:grpSpLocks/>
          </p:cNvGrpSpPr>
          <p:nvPr/>
        </p:nvGrpSpPr>
        <p:grpSpPr bwMode="auto">
          <a:xfrm>
            <a:off x="3752852" y="3630218"/>
            <a:ext cx="302419" cy="844153"/>
            <a:chOff x="2187841" y="4352925"/>
            <a:chExt cx="402959" cy="1125140"/>
          </a:xfrm>
        </p:grpSpPr>
        <p:sp>
          <p:nvSpPr>
            <p:cNvPr id="74" name="Freeform 73"/>
            <p:cNvSpPr/>
            <p:nvPr/>
          </p:nvSpPr>
          <p:spPr>
            <a:xfrm rot="5400000">
              <a:off x="2110020" y="4748134"/>
              <a:ext cx="558603" cy="402959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8" name="Straight Connector 77"/>
            <p:cNvCxnSpPr>
              <a:stCxn id="74" idx="7"/>
            </p:cNvCxnSpPr>
            <p:nvPr/>
          </p:nvCxnSpPr>
          <p:spPr>
            <a:xfrm rot="16200000" flipH="1">
              <a:off x="2267125" y="5352697"/>
              <a:ext cx="249149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2239352" y="4510826"/>
              <a:ext cx="320562" cy="4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 bwMode="auto">
          <a:xfrm>
            <a:off x="5031186" y="5676647"/>
            <a:ext cx="403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Arial" pitchFamily="34" charset="0"/>
              </a:rPr>
              <a:t>e.</a:t>
            </a:r>
          </a:p>
        </p:txBody>
      </p:sp>
      <p:sp>
        <p:nvSpPr>
          <p:cNvPr id="87" name="Freeform 86"/>
          <p:cNvSpPr/>
          <p:nvPr/>
        </p:nvSpPr>
        <p:spPr>
          <a:xfrm rot="16200000">
            <a:off x="6969523" y="5694506"/>
            <a:ext cx="419100" cy="302419"/>
          </a:xfrm>
          <a:custGeom>
            <a:avLst/>
            <a:gdLst>
              <a:gd name="connsiteX0" fmla="*/ 0 w 2395537"/>
              <a:gd name="connsiteY0" fmla="*/ 307181 h 614362"/>
              <a:gd name="connsiteX1" fmla="*/ 200025 w 2395537"/>
              <a:gd name="connsiteY1" fmla="*/ 0 h 614362"/>
              <a:gd name="connsiteX2" fmla="*/ 600075 w 2395537"/>
              <a:gd name="connsiteY2" fmla="*/ 609600 h 614362"/>
              <a:gd name="connsiteX3" fmla="*/ 995362 w 2395537"/>
              <a:gd name="connsiteY3" fmla="*/ 2381 h 614362"/>
              <a:gd name="connsiteX4" fmla="*/ 1397793 w 2395537"/>
              <a:gd name="connsiteY4" fmla="*/ 611981 h 614362"/>
              <a:gd name="connsiteX5" fmla="*/ 1795462 w 2395537"/>
              <a:gd name="connsiteY5" fmla="*/ 4762 h 614362"/>
              <a:gd name="connsiteX6" fmla="*/ 2195512 w 2395537"/>
              <a:gd name="connsiteY6" fmla="*/ 614362 h 614362"/>
              <a:gd name="connsiteX7" fmla="*/ 2395537 w 2395537"/>
              <a:gd name="connsiteY7" fmla="*/ 304800 h 6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537" h="614362">
                <a:moveTo>
                  <a:pt x="0" y="307181"/>
                </a:moveTo>
                <a:lnTo>
                  <a:pt x="200025" y="0"/>
                </a:lnTo>
                <a:lnTo>
                  <a:pt x="600075" y="609600"/>
                </a:lnTo>
                <a:lnTo>
                  <a:pt x="995362" y="2381"/>
                </a:lnTo>
                <a:lnTo>
                  <a:pt x="1397793" y="611981"/>
                </a:lnTo>
                <a:lnTo>
                  <a:pt x="1795462" y="4762"/>
                </a:lnTo>
                <a:lnTo>
                  <a:pt x="2195512" y="614362"/>
                </a:lnTo>
                <a:lnTo>
                  <a:pt x="2395537" y="3048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5615783" y="6248145"/>
            <a:ext cx="1569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rot="16200000" flipV="1">
            <a:off x="5437785" y="5570086"/>
            <a:ext cx="354806" cy="1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rot="5400000" flipH="1" flipV="1">
            <a:off x="5434807" y="6067170"/>
            <a:ext cx="361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592" name="Group 37"/>
          <p:cNvGrpSpPr>
            <a:grpSpLocks/>
          </p:cNvGrpSpPr>
          <p:nvPr/>
        </p:nvGrpSpPr>
        <p:grpSpPr bwMode="auto">
          <a:xfrm>
            <a:off x="5434809" y="5748083"/>
            <a:ext cx="375047" cy="138113"/>
            <a:chOff x="6096008" y="2609145"/>
            <a:chExt cx="500601" cy="185406"/>
          </a:xfrm>
        </p:grpSpPr>
        <p:cxnSp>
          <p:nvCxnSpPr>
            <p:cNvPr id="98" name="Straight Connector 97"/>
            <p:cNvCxnSpPr/>
            <p:nvPr/>
          </p:nvCxnSpPr>
          <p:spPr bwMode="auto">
            <a:xfrm>
              <a:off x="6096008" y="2609145"/>
              <a:ext cx="5006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6262875" y="2794551"/>
              <a:ext cx="1668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 rot="10800000">
              <a:off x="6096008" y="2732217"/>
              <a:ext cx="5006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 rot="10800000">
              <a:off x="6262875" y="2671480"/>
              <a:ext cx="1668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Freeform 91"/>
          <p:cNvSpPr/>
          <p:nvPr/>
        </p:nvSpPr>
        <p:spPr>
          <a:xfrm>
            <a:off x="5839620" y="5246832"/>
            <a:ext cx="419100" cy="302419"/>
          </a:xfrm>
          <a:custGeom>
            <a:avLst/>
            <a:gdLst>
              <a:gd name="connsiteX0" fmla="*/ 0 w 2395537"/>
              <a:gd name="connsiteY0" fmla="*/ 307181 h 614362"/>
              <a:gd name="connsiteX1" fmla="*/ 200025 w 2395537"/>
              <a:gd name="connsiteY1" fmla="*/ 0 h 614362"/>
              <a:gd name="connsiteX2" fmla="*/ 600075 w 2395537"/>
              <a:gd name="connsiteY2" fmla="*/ 609600 h 614362"/>
              <a:gd name="connsiteX3" fmla="*/ 995362 w 2395537"/>
              <a:gd name="connsiteY3" fmla="*/ 2381 h 614362"/>
              <a:gd name="connsiteX4" fmla="*/ 1397793 w 2395537"/>
              <a:gd name="connsiteY4" fmla="*/ 611981 h 614362"/>
              <a:gd name="connsiteX5" fmla="*/ 1795462 w 2395537"/>
              <a:gd name="connsiteY5" fmla="*/ 4762 h 614362"/>
              <a:gd name="connsiteX6" fmla="*/ 2195512 w 2395537"/>
              <a:gd name="connsiteY6" fmla="*/ 614362 h 614362"/>
              <a:gd name="connsiteX7" fmla="*/ 2395537 w 2395537"/>
              <a:gd name="connsiteY7" fmla="*/ 304800 h 6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537" h="614362">
                <a:moveTo>
                  <a:pt x="0" y="307181"/>
                </a:moveTo>
                <a:lnTo>
                  <a:pt x="200025" y="0"/>
                </a:lnTo>
                <a:lnTo>
                  <a:pt x="600075" y="609600"/>
                </a:lnTo>
                <a:lnTo>
                  <a:pt x="995362" y="2381"/>
                </a:lnTo>
                <a:lnTo>
                  <a:pt x="1397793" y="611981"/>
                </a:lnTo>
                <a:lnTo>
                  <a:pt x="1795462" y="4762"/>
                </a:lnTo>
                <a:lnTo>
                  <a:pt x="2195512" y="614362"/>
                </a:lnTo>
                <a:lnTo>
                  <a:pt x="2395537" y="3048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7062392" y="5514720"/>
            <a:ext cx="24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H="1" flipV="1">
            <a:off x="7087991" y="6147539"/>
            <a:ext cx="191691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H="1">
            <a:off x="6313490" y="5809997"/>
            <a:ext cx="854869" cy="16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597" name="Group 123"/>
          <p:cNvGrpSpPr>
            <a:grpSpLocks/>
          </p:cNvGrpSpPr>
          <p:nvPr/>
        </p:nvGrpSpPr>
        <p:grpSpPr bwMode="auto">
          <a:xfrm>
            <a:off x="8245937" y="3264757"/>
            <a:ext cx="854869" cy="1895475"/>
            <a:chOff x="4191000" y="4114800"/>
            <a:chExt cx="1139116" cy="2527087"/>
          </a:xfrm>
        </p:grpSpPr>
        <p:sp>
          <p:nvSpPr>
            <p:cNvPr id="103" name="Freeform 102"/>
            <p:cNvSpPr/>
            <p:nvPr/>
          </p:nvSpPr>
          <p:spPr>
            <a:xfrm>
              <a:off x="4448015" y="6238696"/>
              <a:ext cx="560039" cy="403191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 flipH="1">
              <a:off x="3144925" y="5402154"/>
              <a:ext cx="2092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4858922" y="4354493"/>
              <a:ext cx="471194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 rot="10800000" flipH="1" flipV="1">
              <a:off x="4191000" y="4356080"/>
              <a:ext cx="482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605" name="Group 37"/>
            <p:cNvGrpSpPr>
              <a:grpSpLocks/>
            </p:cNvGrpSpPr>
            <p:nvPr/>
          </p:nvGrpSpPr>
          <p:grpSpPr bwMode="auto">
            <a:xfrm rot="5400000">
              <a:off x="4515465" y="4272398"/>
              <a:ext cx="500601" cy="185406"/>
              <a:chOff x="6096008" y="2609145"/>
              <a:chExt cx="500601" cy="185406"/>
            </a:xfrm>
          </p:grpSpPr>
          <p:cxnSp>
            <p:nvCxnSpPr>
              <p:cNvPr id="114" name="Straight Connector 113"/>
              <p:cNvCxnSpPr/>
              <p:nvPr/>
            </p:nvCxnSpPr>
            <p:spPr bwMode="auto">
              <a:xfrm>
                <a:off x="6096008" y="2564269"/>
                <a:ext cx="5000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>
                <a:off x="6262683" y="2749892"/>
                <a:ext cx="1666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auto">
              <a:xfrm rot="10800000">
                <a:off x="6096008" y="2688018"/>
                <a:ext cx="5000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auto">
              <a:xfrm rot="10800000">
                <a:off x="6262683" y="2626144"/>
                <a:ext cx="1666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Freeform 107"/>
            <p:cNvSpPr/>
            <p:nvPr/>
          </p:nvSpPr>
          <p:spPr>
            <a:xfrm rot="10800000">
              <a:off x="4495610" y="4800542"/>
              <a:ext cx="560039" cy="403191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9" name="Straight Connector 108"/>
            <p:cNvCxnSpPr/>
            <p:nvPr/>
          </p:nvCxnSpPr>
          <p:spPr>
            <a:xfrm rot="10800000">
              <a:off x="5008054" y="6446641"/>
              <a:ext cx="3220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4195760" y="6445054"/>
              <a:ext cx="257015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 flipV="1">
              <a:off x="4277695" y="5397393"/>
              <a:ext cx="2095323" cy="31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8" idx="7"/>
            </p:cNvCxnSpPr>
            <p:nvPr/>
          </p:nvCxnSpPr>
          <p:spPr>
            <a:xfrm rot="10800000" flipV="1">
              <a:off x="4343305" y="5003725"/>
              <a:ext cx="1523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5052477" y="5006900"/>
              <a:ext cx="2046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 flipH="1" flipV="1">
              <a:off x="4020274" y="4682284"/>
              <a:ext cx="6524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4926174" y="4683871"/>
              <a:ext cx="6524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/>
          <p:cNvCxnSpPr/>
          <p:nvPr/>
        </p:nvCxnSpPr>
        <p:spPr>
          <a:xfrm>
            <a:off x="5616975" y="5394467"/>
            <a:ext cx="2262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257531" y="5394470"/>
            <a:ext cx="926306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ounded Rectangle 136"/>
          <p:cNvSpPr/>
          <p:nvPr/>
        </p:nvSpPr>
        <p:spPr>
          <a:xfrm>
            <a:off x="5034757" y="5105145"/>
            <a:ext cx="2400300" cy="1371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>
          <a:xfrm>
            <a:off x="3009900" y="520030"/>
            <a:ext cx="6172200" cy="708422"/>
          </a:xfrm>
        </p:spPr>
        <p:txBody>
          <a:bodyPr/>
          <a:lstStyle/>
          <a:p>
            <a:r>
              <a:rPr lang="en-US" dirty="0"/>
              <a:t>Resistors in Series and Parallel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39200" y="5624514"/>
            <a:ext cx="342900" cy="273844"/>
          </a:xfrm>
        </p:spPr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4" y="1600200"/>
            <a:ext cx="7167468" cy="1530842"/>
            <a:chOff x="-1523997" y="1066800"/>
            <a:chExt cx="9556624" cy="2041122"/>
          </a:xfrm>
        </p:grpSpPr>
        <p:sp>
          <p:nvSpPr>
            <p:cNvPr id="148" name="TextBox 147"/>
            <p:cNvSpPr txBox="1"/>
            <p:nvPr/>
          </p:nvSpPr>
          <p:spPr bwMode="auto">
            <a:xfrm>
              <a:off x="-1523997" y="1066800"/>
              <a:ext cx="9556624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57175" indent="-257175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latin typeface="+mj-lt"/>
                  <a:cs typeface="Arial" pitchFamily="34" charset="0"/>
                </a:rPr>
                <a:t>Resistors in series: </a:t>
              </a:r>
              <a:r>
                <a:rPr lang="en-US" dirty="0">
                  <a:latin typeface="+mj-lt"/>
                  <a:cs typeface="Arial" pitchFamily="34" charset="0"/>
                </a:rPr>
                <a:t>current passes sequentially through the resistors (does not branch out)</a:t>
              </a:r>
              <a:endParaRPr lang="en-US" sz="1500" dirty="0">
                <a:latin typeface="+mj-lt"/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325605" y="1905392"/>
              <a:ext cx="2543439" cy="1202530"/>
              <a:chOff x="1524000" y="2057400"/>
              <a:chExt cx="2543439" cy="1335087"/>
            </a:xfrm>
          </p:grpSpPr>
          <p:sp>
            <p:nvSpPr>
              <p:cNvPr id="112" name="Freeform 111"/>
              <p:cNvSpPr/>
              <p:nvPr/>
            </p:nvSpPr>
            <p:spPr>
              <a:xfrm rot="16200000">
                <a:off x="3586427" y="2654299"/>
                <a:ext cx="558800" cy="403225"/>
              </a:xfrm>
              <a:custGeom>
                <a:avLst/>
                <a:gdLst>
                  <a:gd name="connsiteX0" fmla="*/ 0 w 2395537"/>
                  <a:gd name="connsiteY0" fmla="*/ 307181 h 614362"/>
                  <a:gd name="connsiteX1" fmla="*/ 200025 w 2395537"/>
                  <a:gd name="connsiteY1" fmla="*/ 0 h 614362"/>
                  <a:gd name="connsiteX2" fmla="*/ 600075 w 2395537"/>
                  <a:gd name="connsiteY2" fmla="*/ 609600 h 614362"/>
                  <a:gd name="connsiteX3" fmla="*/ 995362 w 2395537"/>
                  <a:gd name="connsiteY3" fmla="*/ 2381 h 614362"/>
                  <a:gd name="connsiteX4" fmla="*/ 1397793 w 2395537"/>
                  <a:gd name="connsiteY4" fmla="*/ 611981 h 614362"/>
                  <a:gd name="connsiteX5" fmla="*/ 1795462 w 2395537"/>
                  <a:gd name="connsiteY5" fmla="*/ 4762 h 614362"/>
                  <a:gd name="connsiteX6" fmla="*/ 2195512 w 2395537"/>
                  <a:gd name="connsiteY6" fmla="*/ 614362 h 614362"/>
                  <a:gd name="connsiteX7" fmla="*/ 2395537 w 2395537"/>
                  <a:gd name="connsiteY7" fmla="*/ 304800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5537" h="614362">
                    <a:moveTo>
                      <a:pt x="0" y="307181"/>
                    </a:moveTo>
                    <a:lnTo>
                      <a:pt x="200025" y="0"/>
                    </a:lnTo>
                    <a:lnTo>
                      <a:pt x="600075" y="609600"/>
                    </a:lnTo>
                    <a:lnTo>
                      <a:pt x="995362" y="2381"/>
                    </a:lnTo>
                    <a:lnTo>
                      <a:pt x="1397793" y="611981"/>
                    </a:lnTo>
                    <a:lnTo>
                      <a:pt x="1795462" y="4762"/>
                    </a:lnTo>
                    <a:lnTo>
                      <a:pt x="2195512" y="614362"/>
                    </a:lnTo>
                    <a:lnTo>
                      <a:pt x="2395537" y="3048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 flipH="1">
                <a:off x="1765300" y="3392487"/>
                <a:ext cx="20923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 bwMode="auto">
              <a:xfrm rot="16200000" flipV="1">
                <a:off x="1527969" y="2488406"/>
                <a:ext cx="47307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rot="5400000" flipH="1" flipV="1">
                <a:off x="1524000" y="3151187"/>
                <a:ext cx="482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Group 37"/>
              <p:cNvGrpSpPr>
                <a:grpSpLocks/>
              </p:cNvGrpSpPr>
              <p:nvPr/>
            </p:nvGrpSpPr>
            <p:grpSpPr bwMode="auto">
              <a:xfrm>
                <a:off x="1524000" y="2725737"/>
                <a:ext cx="500063" cy="184150"/>
                <a:chOff x="6096008" y="2609145"/>
                <a:chExt cx="500601" cy="185406"/>
              </a:xfrm>
            </p:grpSpPr>
            <p:cxnSp>
              <p:nvCxnSpPr>
                <p:cNvPr id="117" name="Straight Connector 116"/>
                <p:cNvCxnSpPr/>
                <p:nvPr/>
              </p:nvCxnSpPr>
              <p:spPr bwMode="auto">
                <a:xfrm>
                  <a:off x="6096008" y="2609145"/>
                  <a:ext cx="5006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 bwMode="auto">
                <a:xfrm>
                  <a:off x="6262875" y="2794551"/>
                  <a:ext cx="1668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 bwMode="auto">
                <a:xfrm rot="10800000">
                  <a:off x="6096008" y="2732217"/>
                  <a:ext cx="5006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 bwMode="auto">
                <a:xfrm rot="10800000">
                  <a:off x="6262875" y="2671480"/>
                  <a:ext cx="1668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Freeform 120"/>
              <p:cNvSpPr/>
              <p:nvPr/>
            </p:nvSpPr>
            <p:spPr>
              <a:xfrm>
                <a:off x="2063750" y="2057400"/>
                <a:ext cx="558800" cy="403225"/>
              </a:xfrm>
              <a:custGeom>
                <a:avLst/>
                <a:gdLst>
                  <a:gd name="connsiteX0" fmla="*/ 0 w 2395537"/>
                  <a:gd name="connsiteY0" fmla="*/ 307181 h 614362"/>
                  <a:gd name="connsiteX1" fmla="*/ 200025 w 2395537"/>
                  <a:gd name="connsiteY1" fmla="*/ 0 h 614362"/>
                  <a:gd name="connsiteX2" fmla="*/ 600075 w 2395537"/>
                  <a:gd name="connsiteY2" fmla="*/ 609600 h 614362"/>
                  <a:gd name="connsiteX3" fmla="*/ 995362 w 2395537"/>
                  <a:gd name="connsiteY3" fmla="*/ 2381 h 614362"/>
                  <a:gd name="connsiteX4" fmla="*/ 1397793 w 2395537"/>
                  <a:gd name="connsiteY4" fmla="*/ 611981 h 614362"/>
                  <a:gd name="connsiteX5" fmla="*/ 1795462 w 2395537"/>
                  <a:gd name="connsiteY5" fmla="*/ 4762 h 614362"/>
                  <a:gd name="connsiteX6" fmla="*/ 2195512 w 2395537"/>
                  <a:gd name="connsiteY6" fmla="*/ 614362 h 614362"/>
                  <a:gd name="connsiteX7" fmla="*/ 2395537 w 2395537"/>
                  <a:gd name="connsiteY7" fmla="*/ 304800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5537" h="614362">
                    <a:moveTo>
                      <a:pt x="0" y="307181"/>
                    </a:moveTo>
                    <a:lnTo>
                      <a:pt x="200025" y="0"/>
                    </a:lnTo>
                    <a:lnTo>
                      <a:pt x="600075" y="609600"/>
                    </a:lnTo>
                    <a:lnTo>
                      <a:pt x="995362" y="2381"/>
                    </a:lnTo>
                    <a:lnTo>
                      <a:pt x="1397793" y="611981"/>
                    </a:lnTo>
                    <a:lnTo>
                      <a:pt x="1795462" y="4762"/>
                    </a:lnTo>
                    <a:lnTo>
                      <a:pt x="2195512" y="614362"/>
                    </a:lnTo>
                    <a:lnTo>
                      <a:pt x="2395537" y="3048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 rot="5400000">
                <a:off x="3694113" y="2414587"/>
                <a:ext cx="323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 flipV="1">
                <a:off x="3728244" y="3258343"/>
                <a:ext cx="255588" cy="3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1766888" y="2254250"/>
                <a:ext cx="3016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2620963" y="2254250"/>
                <a:ext cx="1235075" cy="3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81"/>
            <p:cNvGrpSpPr>
              <a:grpSpLocks/>
            </p:cNvGrpSpPr>
            <p:nvPr/>
          </p:nvGrpSpPr>
          <p:grpSpPr bwMode="auto">
            <a:xfrm>
              <a:off x="1231626" y="2286000"/>
              <a:ext cx="3533776" cy="471487"/>
              <a:chOff x="4114800" y="2628900"/>
              <a:chExt cx="3864223" cy="917574"/>
            </a:xfrm>
          </p:grpSpPr>
          <p:grpSp>
            <p:nvGrpSpPr>
              <p:cNvPr id="130" name="Group 70"/>
              <p:cNvGrpSpPr>
                <a:grpSpLocks/>
              </p:cNvGrpSpPr>
              <p:nvPr/>
            </p:nvGrpSpPr>
            <p:grpSpPr bwMode="auto">
              <a:xfrm>
                <a:off x="4114800" y="2628900"/>
                <a:ext cx="1934475" cy="917574"/>
                <a:chOff x="2671821" y="4191000"/>
                <a:chExt cx="1297986" cy="615542"/>
              </a:xfrm>
            </p:grpSpPr>
            <p:sp>
              <p:nvSpPr>
                <p:cNvPr id="136" name="Freeform 135"/>
                <p:cNvSpPr/>
                <p:nvPr/>
              </p:nvSpPr>
              <p:spPr bwMode="auto">
                <a:xfrm>
                  <a:off x="2893391" y="4191000"/>
                  <a:ext cx="854324" cy="615542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137" name="Straight Connector 136"/>
                <p:cNvCxnSpPr/>
                <p:nvPr/>
              </p:nvCxnSpPr>
              <p:spPr bwMode="auto">
                <a:xfrm rot="10800000" flipH="1" flipV="1">
                  <a:off x="3741324" y="4498771"/>
                  <a:ext cx="22796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 bwMode="auto">
                <a:xfrm rot="10800000" flipH="1" flipV="1">
                  <a:off x="2671821" y="4492382"/>
                  <a:ext cx="22796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1" name="Straight Connector 130"/>
              <p:cNvCxnSpPr/>
              <p:nvPr/>
            </p:nvCxnSpPr>
            <p:spPr bwMode="auto">
              <a:xfrm>
                <a:off x="5818297" y="3087687"/>
                <a:ext cx="5667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2" name="Group 70"/>
              <p:cNvGrpSpPr>
                <a:grpSpLocks/>
              </p:cNvGrpSpPr>
              <p:nvPr/>
            </p:nvGrpSpPr>
            <p:grpSpPr bwMode="auto">
              <a:xfrm>
                <a:off x="6375631" y="2628900"/>
                <a:ext cx="1603392" cy="917574"/>
                <a:chOff x="2894314" y="4191000"/>
                <a:chExt cx="1075837" cy="615542"/>
              </a:xfrm>
            </p:grpSpPr>
            <p:sp>
              <p:nvSpPr>
                <p:cNvPr id="133" name="Freeform 132"/>
                <p:cNvSpPr/>
                <p:nvPr/>
              </p:nvSpPr>
              <p:spPr bwMode="auto">
                <a:xfrm>
                  <a:off x="2894256" y="4191000"/>
                  <a:ext cx="853259" cy="615542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135" name="Straight Connector 134"/>
                <p:cNvCxnSpPr/>
                <p:nvPr/>
              </p:nvCxnSpPr>
              <p:spPr bwMode="auto">
                <a:xfrm rot="10800000" flipH="1" flipV="1">
                  <a:off x="3741124" y="4498771"/>
                  <a:ext cx="22902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524048" y="3222388"/>
            <a:ext cx="7086555" cy="1383632"/>
            <a:chOff x="-1523939" y="3453850"/>
            <a:chExt cx="9448739" cy="1844842"/>
          </a:xfrm>
        </p:grpSpPr>
        <p:grpSp>
          <p:nvGrpSpPr>
            <p:cNvPr id="217" name="Group 113"/>
            <p:cNvGrpSpPr>
              <a:grpSpLocks/>
            </p:cNvGrpSpPr>
            <p:nvPr/>
          </p:nvGrpSpPr>
          <p:grpSpPr bwMode="auto">
            <a:xfrm>
              <a:off x="5256209" y="4052891"/>
              <a:ext cx="2668591" cy="1149477"/>
              <a:chOff x="1219200" y="5257799"/>
              <a:chExt cx="3086162" cy="1391128"/>
            </a:xfrm>
          </p:grpSpPr>
          <p:grpSp>
            <p:nvGrpSpPr>
              <p:cNvPr id="220" name="Group 62"/>
              <p:cNvGrpSpPr>
                <a:grpSpLocks/>
              </p:cNvGrpSpPr>
              <p:nvPr/>
            </p:nvGrpSpPr>
            <p:grpSpPr bwMode="auto">
              <a:xfrm>
                <a:off x="1219200" y="5257800"/>
                <a:ext cx="3086162" cy="1391127"/>
                <a:chOff x="2286000" y="2953238"/>
                <a:chExt cx="1733788" cy="781527"/>
              </a:xfrm>
            </p:grpSpPr>
            <p:sp>
              <p:nvSpPr>
                <p:cNvPr id="225" name="Freeform 224"/>
                <p:cNvSpPr/>
                <p:nvPr/>
              </p:nvSpPr>
              <p:spPr>
                <a:xfrm rot="16200000">
                  <a:off x="3689736" y="3228066"/>
                  <a:ext cx="383626" cy="276479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226" name="Straight Connector 225"/>
                <p:cNvCxnSpPr/>
                <p:nvPr/>
              </p:nvCxnSpPr>
              <p:spPr>
                <a:xfrm flipH="1">
                  <a:off x="2450996" y="3734765"/>
                  <a:ext cx="143590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 bwMode="auto">
                <a:xfrm>
                  <a:off x="2286000" y="3277090"/>
                  <a:ext cx="3433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>
                  <a:off x="2400159" y="3403776"/>
                  <a:ext cx="1150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 bwMode="auto">
                <a:xfrm rot="16200000" flipV="1">
                  <a:off x="2288623" y="3114718"/>
                  <a:ext cx="323852" cy="8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 bwMode="auto">
                <a:xfrm rot="5400000" flipH="1" flipV="1">
                  <a:off x="2285501" y="3569271"/>
                  <a:ext cx="3309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rot="10800000">
                  <a:off x="2286000" y="3361845"/>
                  <a:ext cx="3433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 bwMode="auto">
                <a:xfrm rot="10800000">
                  <a:off x="2400159" y="3319021"/>
                  <a:ext cx="1150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3" name="Freeform 232"/>
                <p:cNvSpPr/>
                <p:nvPr/>
              </p:nvSpPr>
              <p:spPr>
                <a:xfrm rot="5400000">
                  <a:off x="3118941" y="3303899"/>
                  <a:ext cx="383626" cy="276479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234" name="Straight Connector 233"/>
                <p:cNvCxnSpPr/>
                <p:nvPr/>
              </p:nvCxnSpPr>
              <p:spPr>
                <a:xfrm rot="5400000">
                  <a:off x="3775381" y="3063865"/>
                  <a:ext cx="22125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rot="16200000" flipH="1" flipV="1">
                  <a:off x="3797239" y="3642428"/>
                  <a:ext cx="176647" cy="26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flipV="1">
                  <a:off x="2448320" y="2955022"/>
                  <a:ext cx="1437688" cy="26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3" name="Straight Connector 222"/>
              <p:cNvCxnSpPr/>
              <p:nvPr/>
            </p:nvCxnSpPr>
            <p:spPr bwMode="auto">
              <a:xfrm>
                <a:off x="3035452" y="5257799"/>
                <a:ext cx="0" cy="5320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>
                <a:stCxn id="233" idx="7"/>
              </p:cNvCxnSpPr>
              <p:nvPr/>
            </p:nvCxnSpPr>
            <p:spPr>
              <a:xfrm rot="16200000" flipH="1">
                <a:off x="2955137" y="6559203"/>
                <a:ext cx="17944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TextBox 140"/>
            <p:cNvSpPr txBox="1"/>
            <p:nvPr/>
          </p:nvSpPr>
          <p:spPr bwMode="auto">
            <a:xfrm>
              <a:off x="-1523939" y="3453850"/>
              <a:ext cx="742302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57175" indent="-257175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latin typeface="+mj-lt"/>
                  <a:cs typeface="Arial" pitchFamily="34" charset="0"/>
                </a:rPr>
                <a:t>Resistors in parallel: </a:t>
              </a:r>
              <a:r>
                <a:rPr lang="en-US" dirty="0">
                  <a:latin typeface="+mj-lt"/>
                  <a:cs typeface="Arial" pitchFamily="34" charset="0"/>
                </a:rPr>
                <a:t>current branches out</a:t>
              </a:r>
              <a:endParaRPr lang="en-US" sz="1500" dirty="0">
                <a:latin typeface="+mj-lt"/>
                <a:cs typeface="Arial" pitchFamily="34" charset="0"/>
              </a:endParaRPr>
            </a:p>
          </p:txBody>
        </p:sp>
        <p:grpSp>
          <p:nvGrpSpPr>
            <p:cNvPr id="143" name="Group 67"/>
            <p:cNvGrpSpPr>
              <a:grpSpLocks/>
            </p:cNvGrpSpPr>
            <p:nvPr/>
          </p:nvGrpSpPr>
          <p:grpSpPr bwMode="auto">
            <a:xfrm>
              <a:off x="1363663" y="4038600"/>
              <a:ext cx="1323780" cy="1231341"/>
              <a:chOff x="1363663" y="3657600"/>
              <a:chExt cx="1323780" cy="1468438"/>
            </a:xfrm>
          </p:grpSpPr>
          <p:grpSp>
            <p:nvGrpSpPr>
              <p:cNvPr id="144" name="Group 63"/>
              <p:cNvGrpSpPr>
                <a:grpSpLocks/>
              </p:cNvGrpSpPr>
              <p:nvPr/>
            </p:nvGrpSpPr>
            <p:grpSpPr bwMode="auto">
              <a:xfrm>
                <a:off x="1595438" y="3657600"/>
                <a:ext cx="652461" cy="1468438"/>
                <a:chOff x="1590675" y="3809999"/>
                <a:chExt cx="652462" cy="1468439"/>
              </a:xfrm>
            </p:grpSpPr>
            <p:grpSp>
              <p:nvGrpSpPr>
                <p:cNvPr id="153" name="Group 70"/>
                <p:cNvGrpSpPr>
                  <a:grpSpLocks/>
                </p:cNvGrpSpPr>
                <p:nvPr/>
              </p:nvGrpSpPr>
              <p:grpSpPr bwMode="auto">
                <a:xfrm>
                  <a:off x="1590675" y="3809999"/>
                  <a:ext cx="649288" cy="307975"/>
                  <a:chOff x="2671821" y="4191000"/>
                  <a:chExt cx="1297986" cy="615542"/>
                </a:xfrm>
              </p:grpSpPr>
              <p:sp>
                <p:nvSpPr>
                  <p:cNvPr id="166" name="Freeform 165"/>
                  <p:cNvSpPr/>
                  <p:nvPr/>
                </p:nvSpPr>
                <p:spPr bwMode="auto">
                  <a:xfrm>
                    <a:off x="2893970" y="4191000"/>
                    <a:ext cx="853687" cy="615542"/>
                  </a:xfrm>
                  <a:custGeom>
                    <a:avLst/>
                    <a:gdLst>
                      <a:gd name="connsiteX0" fmla="*/ 0 w 2395537"/>
                      <a:gd name="connsiteY0" fmla="*/ 307181 h 614362"/>
                      <a:gd name="connsiteX1" fmla="*/ 200025 w 2395537"/>
                      <a:gd name="connsiteY1" fmla="*/ 0 h 614362"/>
                      <a:gd name="connsiteX2" fmla="*/ 600075 w 2395537"/>
                      <a:gd name="connsiteY2" fmla="*/ 609600 h 614362"/>
                      <a:gd name="connsiteX3" fmla="*/ 995362 w 2395537"/>
                      <a:gd name="connsiteY3" fmla="*/ 2381 h 614362"/>
                      <a:gd name="connsiteX4" fmla="*/ 1397793 w 2395537"/>
                      <a:gd name="connsiteY4" fmla="*/ 611981 h 614362"/>
                      <a:gd name="connsiteX5" fmla="*/ 1795462 w 2395537"/>
                      <a:gd name="connsiteY5" fmla="*/ 4762 h 614362"/>
                      <a:gd name="connsiteX6" fmla="*/ 2195512 w 2395537"/>
                      <a:gd name="connsiteY6" fmla="*/ 614362 h 614362"/>
                      <a:gd name="connsiteX7" fmla="*/ 2395537 w 2395537"/>
                      <a:gd name="connsiteY7" fmla="*/ 304800 h 614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537" h="614362">
                        <a:moveTo>
                          <a:pt x="0" y="307181"/>
                        </a:moveTo>
                        <a:lnTo>
                          <a:pt x="200025" y="0"/>
                        </a:lnTo>
                        <a:lnTo>
                          <a:pt x="600075" y="609600"/>
                        </a:lnTo>
                        <a:lnTo>
                          <a:pt x="995362" y="2381"/>
                        </a:lnTo>
                        <a:lnTo>
                          <a:pt x="1397793" y="611981"/>
                        </a:lnTo>
                        <a:lnTo>
                          <a:pt x="1795462" y="4762"/>
                        </a:lnTo>
                        <a:lnTo>
                          <a:pt x="2195512" y="614362"/>
                        </a:lnTo>
                        <a:lnTo>
                          <a:pt x="2395537" y="30480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207" name="Straight Connector 206"/>
                  <p:cNvCxnSpPr/>
                  <p:nvPr/>
                </p:nvCxnSpPr>
                <p:spPr bwMode="auto">
                  <a:xfrm rot="10800000" flipH="1" flipV="1">
                    <a:off x="3741311" y="4498772"/>
                    <a:ext cx="2284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 bwMode="auto">
                  <a:xfrm rot="10800000" flipH="1" flipV="1">
                    <a:off x="2671821" y="4492426"/>
                    <a:ext cx="2284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" name="Group 70"/>
                <p:cNvGrpSpPr>
                  <a:grpSpLocks/>
                </p:cNvGrpSpPr>
                <p:nvPr/>
              </p:nvGrpSpPr>
              <p:grpSpPr bwMode="auto">
                <a:xfrm>
                  <a:off x="1590675" y="4391024"/>
                  <a:ext cx="649288" cy="307975"/>
                  <a:chOff x="2672165" y="4191000"/>
                  <a:chExt cx="1297986" cy="615542"/>
                </a:xfrm>
              </p:grpSpPr>
              <p:sp>
                <p:nvSpPr>
                  <p:cNvPr id="163" name="Freeform 162"/>
                  <p:cNvSpPr/>
                  <p:nvPr/>
                </p:nvSpPr>
                <p:spPr bwMode="auto">
                  <a:xfrm>
                    <a:off x="2894314" y="4191000"/>
                    <a:ext cx="853687" cy="615542"/>
                  </a:xfrm>
                  <a:custGeom>
                    <a:avLst/>
                    <a:gdLst>
                      <a:gd name="connsiteX0" fmla="*/ 0 w 2395537"/>
                      <a:gd name="connsiteY0" fmla="*/ 307181 h 614362"/>
                      <a:gd name="connsiteX1" fmla="*/ 200025 w 2395537"/>
                      <a:gd name="connsiteY1" fmla="*/ 0 h 614362"/>
                      <a:gd name="connsiteX2" fmla="*/ 600075 w 2395537"/>
                      <a:gd name="connsiteY2" fmla="*/ 609600 h 614362"/>
                      <a:gd name="connsiteX3" fmla="*/ 995362 w 2395537"/>
                      <a:gd name="connsiteY3" fmla="*/ 2381 h 614362"/>
                      <a:gd name="connsiteX4" fmla="*/ 1397793 w 2395537"/>
                      <a:gd name="connsiteY4" fmla="*/ 611981 h 614362"/>
                      <a:gd name="connsiteX5" fmla="*/ 1795462 w 2395537"/>
                      <a:gd name="connsiteY5" fmla="*/ 4762 h 614362"/>
                      <a:gd name="connsiteX6" fmla="*/ 2195512 w 2395537"/>
                      <a:gd name="connsiteY6" fmla="*/ 614362 h 614362"/>
                      <a:gd name="connsiteX7" fmla="*/ 2395537 w 2395537"/>
                      <a:gd name="connsiteY7" fmla="*/ 304800 h 614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537" h="614362">
                        <a:moveTo>
                          <a:pt x="0" y="307181"/>
                        </a:moveTo>
                        <a:lnTo>
                          <a:pt x="200025" y="0"/>
                        </a:lnTo>
                        <a:lnTo>
                          <a:pt x="600075" y="609600"/>
                        </a:lnTo>
                        <a:lnTo>
                          <a:pt x="995362" y="2381"/>
                        </a:lnTo>
                        <a:lnTo>
                          <a:pt x="1397793" y="611981"/>
                        </a:lnTo>
                        <a:lnTo>
                          <a:pt x="1795462" y="4762"/>
                        </a:lnTo>
                        <a:lnTo>
                          <a:pt x="2195512" y="614362"/>
                        </a:lnTo>
                        <a:lnTo>
                          <a:pt x="2395537" y="30480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164" name="Straight Connector 163"/>
                  <p:cNvCxnSpPr/>
                  <p:nvPr/>
                </p:nvCxnSpPr>
                <p:spPr bwMode="auto">
                  <a:xfrm rot="10800000" flipH="1" flipV="1">
                    <a:off x="3741655" y="4498772"/>
                    <a:ext cx="2284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 bwMode="auto">
                  <a:xfrm rot="10800000" flipH="1" flipV="1">
                    <a:off x="2672165" y="4492426"/>
                    <a:ext cx="2284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" name="Group 62"/>
                <p:cNvGrpSpPr>
                  <a:grpSpLocks/>
                </p:cNvGrpSpPr>
                <p:nvPr/>
              </p:nvGrpSpPr>
              <p:grpSpPr bwMode="auto">
                <a:xfrm rot="5400000">
                  <a:off x="1766093" y="4801394"/>
                  <a:ext cx="306388" cy="647700"/>
                  <a:chOff x="2790823" y="4105278"/>
                  <a:chExt cx="306388" cy="647700"/>
                </a:xfrm>
              </p:grpSpPr>
              <p:sp>
                <p:nvSpPr>
                  <p:cNvPr id="156" name="Freeform 155"/>
                  <p:cNvSpPr/>
                  <p:nvPr/>
                </p:nvSpPr>
                <p:spPr bwMode="auto">
                  <a:xfrm rot="5400000">
                    <a:off x="2730498" y="4279903"/>
                    <a:ext cx="427038" cy="306388"/>
                  </a:xfrm>
                  <a:custGeom>
                    <a:avLst/>
                    <a:gdLst>
                      <a:gd name="connsiteX0" fmla="*/ 0 w 2395537"/>
                      <a:gd name="connsiteY0" fmla="*/ 307181 h 614362"/>
                      <a:gd name="connsiteX1" fmla="*/ 200025 w 2395537"/>
                      <a:gd name="connsiteY1" fmla="*/ 0 h 614362"/>
                      <a:gd name="connsiteX2" fmla="*/ 600075 w 2395537"/>
                      <a:gd name="connsiteY2" fmla="*/ 609600 h 614362"/>
                      <a:gd name="connsiteX3" fmla="*/ 995362 w 2395537"/>
                      <a:gd name="connsiteY3" fmla="*/ 2381 h 614362"/>
                      <a:gd name="connsiteX4" fmla="*/ 1397793 w 2395537"/>
                      <a:gd name="connsiteY4" fmla="*/ 611981 h 614362"/>
                      <a:gd name="connsiteX5" fmla="*/ 1795462 w 2395537"/>
                      <a:gd name="connsiteY5" fmla="*/ 4762 h 614362"/>
                      <a:gd name="connsiteX6" fmla="*/ 2195512 w 2395537"/>
                      <a:gd name="connsiteY6" fmla="*/ 614362 h 614362"/>
                      <a:gd name="connsiteX7" fmla="*/ 2395537 w 2395537"/>
                      <a:gd name="connsiteY7" fmla="*/ 304800 h 614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537" h="614362">
                        <a:moveTo>
                          <a:pt x="0" y="307181"/>
                        </a:moveTo>
                        <a:lnTo>
                          <a:pt x="200025" y="0"/>
                        </a:lnTo>
                        <a:lnTo>
                          <a:pt x="600075" y="609600"/>
                        </a:lnTo>
                        <a:lnTo>
                          <a:pt x="995362" y="2381"/>
                        </a:lnTo>
                        <a:lnTo>
                          <a:pt x="1397793" y="611981"/>
                        </a:lnTo>
                        <a:lnTo>
                          <a:pt x="1795462" y="4762"/>
                        </a:lnTo>
                        <a:lnTo>
                          <a:pt x="2195512" y="614362"/>
                        </a:lnTo>
                        <a:lnTo>
                          <a:pt x="2395537" y="30480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160" name="Straight Connector 159"/>
                  <p:cNvCxnSpPr/>
                  <p:nvPr/>
                </p:nvCxnSpPr>
                <p:spPr bwMode="auto">
                  <a:xfrm rot="16200000" flipH="1" flipV="1">
                    <a:off x="2887659" y="4695828"/>
                    <a:ext cx="1143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rot="16200000" flipH="1" flipV="1">
                    <a:off x="2890835" y="4162428"/>
                    <a:ext cx="1143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5" name="Group 99"/>
              <p:cNvGrpSpPr>
                <a:grpSpLocks/>
              </p:cNvGrpSpPr>
              <p:nvPr/>
            </p:nvGrpSpPr>
            <p:grpSpPr bwMode="auto">
              <a:xfrm>
                <a:off x="1363663" y="3809999"/>
                <a:ext cx="1323780" cy="1163638"/>
                <a:chOff x="1364456" y="3809998"/>
                <a:chExt cx="1322503" cy="1164431"/>
              </a:xfrm>
            </p:grpSpPr>
            <p:grpSp>
              <p:nvGrpSpPr>
                <p:cNvPr id="146" name="Group 67"/>
                <p:cNvGrpSpPr>
                  <a:grpSpLocks/>
                </p:cNvGrpSpPr>
                <p:nvPr/>
              </p:nvGrpSpPr>
              <p:grpSpPr bwMode="auto">
                <a:xfrm>
                  <a:off x="1596001" y="3809998"/>
                  <a:ext cx="650250" cy="1164431"/>
                  <a:chOff x="1600334" y="3761579"/>
                  <a:chExt cx="152641" cy="1164431"/>
                </a:xfrm>
              </p:grpSpPr>
              <p:cxnSp>
                <p:nvCxnSpPr>
                  <p:cNvPr id="151" name="Straight Connector 150"/>
                  <p:cNvCxnSpPr/>
                  <p:nvPr/>
                </p:nvCxnSpPr>
                <p:spPr>
                  <a:xfrm rot="16200000" flipH="1">
                    <a:off x="1019286" y="4342628"/>
                    <a:ext cx="1162842" cy="74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16200000" flipH="1">
                    <a:off x="1170573" y="4343609"/>
                    <a:ext cx="1164431" cy="37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2246254" y="4812395"/>
                  <a:ext cx="440705" cy="130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364456" y="3972034"/>
                  <a:ext cx="23630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6" name="Group 100"/>
            <p:cNvGrpSpPr>
              <a:grpSpLocks/>
            </p:cNvGrpSpPr>
            <p:nvPr/>
          </p:nvGrpSpPr>
          <p:grpSpPr bwMode="auto">
            <a:xfrm>
              <a:off x="3307755" y="4046154"/>
              <a:ext cx="1201738" cy="1252538"/>
              <a:chOff x="3429000" y="3819246"/>
              <a:chExt cx="1201528" cy="1252536"/>
            </a:xfrm>
          </p:grpSpPr>
          <p:grpSp>
            <p:nvGrpSpPr>
              <p:cNvPr id="221" name="Group 75"/>
              <p:cNvGrpSpPr>
                <a:grpSpLocks/>
              </p:cNvGrpSpPr>
              <p:nvPr/>
            </p:nvGrpSpPr>
            <p:grpSpPr bwMode="auto">
              <a:xfrm>
                <a:off x="3429000" y="4038600"/>
                <a:ext cx="1163170" cy="648704"/>
                <a:chOff x="3308560" y="3634067"/>
                <a:chExt cx="1163170" cy="648704"/>
              </a:xfrm>
            </p:grpSpPr>
            <p:grpSp>
              <p:nvGrpSpPr>
                <p:cNvPr id="239" name="Group 114"/>
                <p:cNvGrpSpPr>
                  <a:grpSpLocks/>
                </p:cNvGrpSpPr>
                <p:nvPr/>
              </p:nvGrpSpPr>
              <p:grpSpPr bwMode="auto">
                <a:xfrm rot="-2700000">
                  <a:off x="4128830" y="3673171"/>
                  <a:ext cx="342900" cy="609600"/>
                  <a:chOff x="7620000" y="3962400"/>
                  <a:chExt cx="685800" cy="1219200"/>
                </a:xfrm>
              </p:grpSpPr>
              <p:cxnSp>
                <p:nvCxnSpPr>
                  <p:cNvPr id="246" name="Straight Connector 245"/>
                  <p:cNvCxnSpPr/>
                  <p:nvPr/>
                </p:nvCxnSpPr>
                <p:spPr>
                  <a:xfrm>
                    <a:off x="7620047" y="4496514"/>
                    <a:ext cx="6856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>
                    <a:off x="7620047" y="4644690"/>
                    <a:ext cx="6856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 rot="5400000">
                    <a:off x="7696187" y="4222618"/>
                    <a:ext cx="53339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/>
                  <p:cNvCxnSpPr/>
                  <p:nvPr/>
                </p:nvCxnSpPr>
                <p:spPr>
                  <a:xfrm rot="5400000">
                    <a:off x="7696187" y="4914097"/>
                    <a:ext cx="53339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0" name="Group 114"/>
                <p:cNvGrpSpPr>
                  <a:grpSpLocks/>
                </p:cNvGrpSpPr>
                <p:nvPr/>
              </p:nvGrpSpPr>
              <p:grpSpPr bwMode="auto">
                <a:xfrm rot="2700000">
                  <a:off x="3441910" y="3673171"/>
                  <a:ext cx="342900" cy="609600"/>
                  <a:chOff x="7620000" y="3962400"/>
                  <a:chExt cx="685800" cy="1219200"/>
                </a:xfrm>
              </p:grpSpPr>
              <p:cxnSp>
                <p:nvCxnSpPr>
                  <p:cNvPr id="242" name="Straight Connector 241"/>
                  <p:cNvCxnSpPr/>
                  <p:nvPr/>
                </p:nvCxnSpPr>
                <p:spPr>
                  <a:xfrm>
                    <a:off x="7613621" y="4502921"/>
                    <a:ext cx="6857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/>
                  <p:cNvCxnSpPr/>
                  <p:nvPr/>
                </p:nvCxnSpPr>
                <p:spPr>
                  <a:xfrm>
                    <a:off x="7615867" y="4644335"/>
                    <a:ext cx="6857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/>
                  <p:cNvCxnSpPr/>
                  <p:nvPr/>
                </p:nvCxnSpPr>
                <p:spPr>
                  <a:xfrm rot="5400000">
                    <a:off x="7685377" y="4233560"/>
                    <a:ext cx="53330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/>
                  <p:cNvCxnSpPr/>
                  <p:nvPr/>
                </p:nvCxnSpPr>
                <p:spPr>
                  <a:xfrm rot="5400000">
                    <a:off x="7685377" y="4915941"/>
                    <a:ext cx="53330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1" name="Freeform 240"/>
                <p:cNvSpPr/>
                <p:nvPr/>
              </p:nvSpPr>
              <p:spPr>
                <a:xfrm>
                  <a:off x="3687907" y="3633788"/>
                  <a:ext cx="536481" cy="268288"/>
                </a:xfrm>
                <a:custGeom>
                  <a:avLst/>
                  <a:gdLst>
                    <a:gd name="connsiteX0" fmla="*/ 0 w 1400175"/>
                    <a:gd name="connsiteY0" fmla="*/ 702469 h 702469"/>
                    <a:gd name="connsiteX1" fmla="*/ 702469 w 1400175"/>
                    <a:gd name="connsiteY1" fmla="*/ 0 h 702469"/>
                    <a:gd name="connsiteX2" fmla="*/ 1400175 w 1400175"/>
                    <a:gd name="connsiteY2" fmla="*/ 700087 h 70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00175" h="702469">
                      <a:moveTo>
                        <a:pt x="0" y="702469"/>
                      </a:moveTo>
                      <a:lnTo>
                        <a:pt x="702469" y="0"/>
                      </a:lnTo>
                      <a:lnTo>
                        <a:pt x="1400175" y="700087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cxnSp>
            <p:nvCxnSpPr>
              <p:cNvPr id="224" name="Straight Connector 223"/>
              <p:cNvCxnSpPr/>
              <p:nvPr/>
            </p:nvCxnSpPr>
            <p:spPr>
              <a:xfrm>
                <a:off x="3519472" y="4597120"/>
                <a:ext cx="111105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5400000">
                <a:off x="3837668" y="4834451"/>
                <a:ext cx="4746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 flipV="1">
                <a:off x="4075000" y="3819246"/>
                <a:ext cx="3174" cy="2190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1519985" y="4906770"/>
            <a:ext cx="7886697" cy="1559648"/>
            <a:chOff x="-1523994" y="5077914"/>
            <a:chExt cx="10515595" cy="1624547"/>
          </a:xfrm>
        </p:grpSpPr>
        <p:grpSp>
          <p:nvGrpSpPr>
            <p:cNvPr id="318" name="Group 113"/>
            <p:cNvGrpSpPr>
              <a:grpSpLocks/>
            </p:cNvGrpSpPr>
            <p:nvPr/>
          </p:nvGrpSpPr>
          <p:grpSpPr bwMode="auto">
            <a:xfrm rot="16200000">
              <a:off x="1990514" y="5179428"/>
              <a:ext cx="1063660" cy="1982405"/>
              <a:chOff x="1219200" y="5257797"/>
              <a:chExt cx="3689537" cy="2525363"/>
            </a:xfrm>
          </p:grpSpPr>
          <p:grpSp>
            <p:nvGrpSpPr>
              <p:cNvPr id="356" name="Group 62"/>
              <p:cNvGrpSpPr>
                <a:grpSpLocks/>
              </p:cNvGrpSpPr>
              <p:nvPr/>
            </p:nvGrpSpPr>
            <p:grpSpPr bwMode="auto">
              <a:xfrm>
                <a:off x="1219200" y="5257797"/>
                <a:ext cx="3689537" cy="2525363"/>
                <a:chOff x="2286000" y="2953236"/>
                <a:chExt cx="2072760" cy="1418734"/>
              </a:xfrm>
            </p:grpSpPr>
            <p:sp>
              <p:nvSpPr>
                <p:cNvPr id="359" name="Freeform 358"/>
                <p:cNvSpPr/>
                <p:nvPr/>
              </p:nvSpPr>
              <p:spPr>
                <a:xfrm rot="16200000">
                  <a:off x="4028708" y="3228066"/>
                  <a:ext cx="383626" cy="276478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360" name="Straight Connector 359"/>
                <p:cNvCxnSpPr/>
                <p:nvPr/>
              </p:nvCxnSpPr>
              <p:spPr>
                <a:xfrm rot="5400000">
                  <a:off x="3335760" y="3481855"/>
                  <a:ext cx="0" cy="17802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 bwMode="auto">
                <a:xfrm>
                  <a:off x="2286000" y="3277090"/>
                  <a:ext cx="3433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 bwMode="auto">
                <a:xfrm>
                  <a:off x="2400159" y="3403776"/>
                  <a:ext cx="1150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 bwMode="auto">
                <a:xfrm rot="16200000" flipV="1">
                  <a:off x="2288623" y="3114718"/>
                  <a:ext cx="323852" cy="8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/>
                <p:cNvCxnSpPr/>
                <p:nvPr/>
              </p:nvCxnSpPr>
              <p:spPr bwMode="auto">
                <a:xfrm rot="5400000" flipH="1" flipV="1">
                  <a:off x="1964223" y="3885198"/>
                  <a:ext cx="968193" cy="53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 bwMode="auto">
                <a:xfrm rot="10800000">
                  <a:off x="2286000" y="3361845"/>
                  <a:ext cx="3433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 bwMode="auto">
                <a:xfrm rot="10800000">
                  <a:off x="2400159" y="3319021"/>
                  <a:ext cx="1150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7" name="Freeform 366"/>
                <p:cNvSpPr/>
                <p:nvPr/>
              </p:nvSpPr>
              <p:spPr>
                <a:xfrm rot="5400000">
                  <a:off x="3118941" y="3303899"/>
                  <a:ext cx="383626" cy="276479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368" name="Straight Connector 367"/>
                <p:cNvCxnSpPr/>
                <p:nvPr/>
              </p:nvCxnSpPr>
              <p:spPr>
                <a:xfrm rot="5400000">
                  <a:off x="4114356" y="3063865"/>
                  <a:ext cx="22125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5400000">
                  <a:off x="3818926" y="3965022"/>
                  <a:ext cx="808545" cy="53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 rot="5400000" flipH="1" flipV="1">
                  <a:off x="3332188" y="2069366"/>
                  <a:ext cx="4463" cy="17722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7" name="Straight Connector 356"/>
              <p:cNvCxnSpPr/>
              <p:nvPr/>
            </p:nvCxnSpPr>
            <p:spPr bwMode="auto">
              <a:xfrm>
                <a:off x="3035452" y="5257799"/>
                <a:ext cx="0" cy="5320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>
                <a:stCxn id="367" idx="7"/>
              </p:cNvCxnSpPr>
              <p:nvPr/>
            </p:nvCxnSpPr>
            <p:spPr>
              <a:xfrm rot="5400000">
                <a:off x="2847099" y="6662655"/>
                <a:ext cx="391262" cy="49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9" name="TextBox 318"/>
            <p:cNvSpPr txBox="1"/>
            <p:nvPr/>
          </p:nvSpPr>
          <p:spPr bwMode="auto">
            <a:xfrm>
              <a:off x="-1523994" y="5077914"/>
              <a:ext cx="7423025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57175" indent="-257175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latin typeface="+mj-lt"/>
                  <a:cs typeface="Arial" pitchFamily="34" charset="0"/>
                </a:rPr>
                <a:t>Resistors in series and parallel:</a:t>
              </a:r>
              <a:endParaRPr lang="en-US" sz="1500" dirty="0">
                <a:latin typeface="+mj-lt"/>
                <a:cs typeface="Arial" pitchFamily="34" charset="0"/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794455" y="6106522"/>
              <a:ext cx="536043" cy="141878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372" name="Straight Connector 371"/>
            <p:cNvCxnSpPr>
              <a:cxnSpLocks/>
              <a:stCxn id="371" idx="7"/>
            </p:cNvCxnSpPr>
            <p:nvPr/>
          </p:nvCxnSpPr>
          <p:spPr bwMode="auto">
            <a:xfrm>
              <a:off x="3330498" y="6176911"/>
              <a:ext cx="183048" cy="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Box 372"/>
                <p:cNvSpPr txBox="1"/>
                <p:nvPr/>
              </p:nvSpPr>
              <p:spPr bwMode="auto">
                <a:xfrm>
                  <a:off x="1905000" y="5668517"/>
                  <a:ext cx="575865" cy="3526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>
                    <a:latin typeface="+mj-lt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73" name="TextBox 3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05000" y="5668517"/>
                  <a:ext cx="575865" cy="3526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4" name="TextBox 373"/>
                <p:cNvSpPr txBox="1"/>
                <p:nvPr/>
              </p:nvSpPr>
              <p:spPr bwMode="auto">
                <a:xfrm>
                  <a:off x="2128488" y="6192234"/>
                  <a:ext cx="575865" cy="3526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>
                    <a:latin typeface="+mj-lt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74" name="TextBox 3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28488" y="6192234"/>
                  <a:ext cx="575865" cy="3526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TextBox 374"/>
                <p:cNvSpPr txBox="1"/>
                <p:nvPr/>
              </p:nvSpPr>
              <p:spPr bwMode="auto">
                <a:xfrm>
                  <a:off x="2827740" y="6210572"/>
                  <a:ext cx="575865" cy="3526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>
                    <a:latin typeface="+mj-lt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75" name="TextBox 3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7740" y="6210572"/>
                  <a:ext cx="575865" cy="3526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6" name="TextBox 375"/>
            <p:cNvSpPr txBox="1"/>
            <p:nvPr/>
          </p:nvSpPr>
          <p:spPr bwMode="auto">
            <a:xfrm>
              <a:off x="3706803" y="5715000"/>
              <a:ext cx="5284798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57175" indent="-257175" fontAlgn="auto"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500" dirty="0">
                  <a:latin typeface="+mj-lt"/>
                  <a:cs typeface="Arial" pitchFamily="34" charset="0"/>
                </a:rPr>
                <a:t>R</a:t>
              </a:r>
              <a:r>
                <a:rPr lang="en-US" sz="1500" baseline="-25000" dirty="0">
                  <a:latin typeface="+mj-lt"/>
                  <a:cs typeface="Arial" pitchFamily="34" charset="0"/>
                </a:rPr>
                <a:t>1</a:t>
              </a:r>
              <a:r>
                <a:rPr lang="en-US" sz="1500" dirty="0">
                  <a:latin typeface="+mj-lt"/>
                  <a:cs typeface="Arial" pitchFamily="34" charset="0"/>
                </a:rPr>
                <a:t> and R</a:t>
              </a:r>
              <a:r>
                <a:rPr lang="en-US" sz="1500" baseline="-25000" dirty="0">
                  <a:latin typeface="+mj-lt"/>
                  <a:cs typeface="Arial" pitchFamily="34" charset="0"/>
                </a:rPr>
                <a:t>2</a:t>
              </a:r>
              <a:r>
                <a:rPr lang="en-US" sz="1500" dirty="0">
                  <a:latin typeface="+mj-lt"/>
                  <a:cs typeface="Arial" pitchFamily="34" charset="0"/>
                </a:rPr>
                <a:t> are in </a:t>
              </a:r>
              <a:r>
                <a:rPr lang="en-US" sz="1500" b="1" dirty="0">
                  <a:latin typeface="+mj-lt"/>
                  <a:cs typeface="Arial" pitchFamily="34" charset="0"/>
                </a:rPr>
                <a:t>series</a:t>
              </a:r>
              <a:r>
                <a:rPr lang="en-US" sz="1500" dirty="0">
                  <a:latin typeface="+mj-lt"/>
                  <a:cs typeface="Arial" pitchFamily="34" charset="0"/>
                </a:rPr>
                <a:t> with each other</a:t>
              </a:r>
              <a:endParaRPr lang="en-US" sz="1500" b="1" dirty="0">
                <a:cs typeface="Arial" pitchFamily="34" charset="0"/>
              </a:endParaRPr>
            </a:p>
            <a:p>
              <a:pPr marL="257175" indent="-257175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500" dirty="0">
                  <a:latin typeface="+mj-lt"/>
                  <a:cs typeface="Arial" pitchFamily="34" charset="0"/>
                </a:rPr>
                <a:t>R</a:t>
              </a:r>
              <a:r>
                <a:rPr lang="en-US" sz="1500" baseline="-25000" dirty="0">
                  <a:latin typeface="+mj-lt"/>
                  <a:cs typeface="Arial" pitchFamily="34" charset="0"/>
                </a:rPr>
                <a:t>1 </a:t>
              </a:r>
              <a:r>
                <a:rPr lang="en-US" sz="1500" dirty="0">
                  <a:latin typeface="+mj-lt"/>
                  <a:cs typeface="Arial" pitchFamily="34" charset="0"/>
                </a:rPr>
                <a:t>and R</a:t>
              </a:r>
              <a:r>
                <a:rPr lang="en-US" sz="1500" baseline="-25000" dirty="0">
                  <a:latin typeface="+mj-lt"/>
                  <a:cs typeface="Arial" pitchFamily="34" charset="0"/>
                </a:rPr>
                <a:t>2</a:t>
              </a:r>
              <a:r>
                <a:rPr lang="en-US" sz="1500" dirty="0">
                  <a:latin typeface="+mj-lt"/>
                  <a:cs typeface="Arial" pitchFamily="34" charset="0"/>
                </a:rPr>
                <a:t> are in </a:t>
              </a:r>
              <a:r>
                <a:rPr lang="en-US" sz="1500" b="1" dirty="0">
                  <a:latin typeface="+mj-lt"/>
                  <a:cs typeface="Arial" pitchFamily="34" charset="0"/>
                </a:rPr>
                <a:t>parallel</a:t>
              </a:r>
              <a:r>
                <a:rPr lang="en-US" sz="1500" dirty="0">
                  <a:latin typeface="+mj-lt"/>
                  <a:cs typeface="Arial" pitchFamily="34" charset="0"/>
                </a:rPr>
                <a:t> with R</a:t>
              </a:r>
              <a:r>
                <a:rPr lang="en-US" sz="1500" baseline="-25000" dirty="0">
                  <a:latin typeface="+mj-lt"/>
                  <a:cs typeface="Arial" pitchFamily="34" charset="0"/>
                </a:rPr>
                <a:t>3</a:t>
              </a:r>
              <a:endParaRPr lang="en-US" sz="1500" b="1" i="1" baseline="-25000" dirty="0"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20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>
          <a:xfrm>
            <a:off x="2862902" y="629463"/>
            <a:ext cx="6172200" cy="1168517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Potential in a Circuit:</a:t>
            </a:r>
            <a:br>
              <a:rPr lang="en-US" dirty="0"/>
            </a:br>
            <a:r>
              <a:rPr lang="en-US" sz="2100" dirty="0"/>
              <a:t>Potential Across a </a:t>
            </a:r>
            <a:r>
              <a:rPr lang="en-US" sz="2100" b="1" dirty="0"/>
              <a:t>Battery</a:t>
            </a:r>
            <a:br>
              <a:rPr lang="en-US" sz="2100" b="1" dirty="0"/>
            </a:b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(measured with a voltmeter)</a:t>
            </a: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 bwMode="auto">
              <a:xfrm>
                <a:off x="1689101" y="2188607"/>
                <a:ext cx="8040851" cy="2693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57175" indent="-257175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+mj-lt"/>
                    <a:cs typeface="Arial" pitchFamily="34" charset="0"/>
                  </a:rPr>
                  <a:t>Battery creates a potential difference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𝜺</m:t>
                    </m:r>
                  </m:oMath>
                </a14:m>
                <a:r>
                  <a:rPr lang="en-US" b="1" dirty="0">
                    <a:cs typeface="Arial" pitchFamily="34" charset="0"/>
                  </a:rPr>
                  <a:t> </a:t>
                </a:r>
                <a:r>
                  <a:rPr lang="en-US" dirty="0">
                    <a:cs typeface="Arial" pitchFamily="34" charset="0"/>
                  </a:rPr>
                  <a:t>between its +</a:t>
                </a:r>
                <a:r>
                  <a:rPr lang="en-US" dirty="0" err="1">
                    <a:cs typeface="Arial" pitchFamily="34" charset="0"/>
                  </a:rPr>
                  <a:t>ve</a:t>
                </a:r>
                <a:r>
                  <a:rPr lang="en-US" dirty="0">
                    <a:cs typeface="Arial" pitchFamily="34" charset="0"/>
                  </a:rPr>
                  <a:t> and –</a:t>
                </a:r>
                <a:r>
                  <a:rPr lang="en-US" dirty="0" err="1">
                    <a:cs typeface="Arial" pitchFamily="34" charset="0"/>
                  </a:rPr>
                  <a:t>ve</a:t>
                </a:r>
                <a:r>
                  <a:rPr lang="en-US" dirty="0">
                    <a:cs typeface="Arial" pitchFamily="34" charset="0"/>
                  </a:rPr>
                  <a:t> terminals</a:t>
                </a:r>
                <a:endParaRPr lang="en-US" b="1" dirty="0"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r>
                  <a:rPr lang="en-US" i="1" dirty="0">
                    <a:latin typeface="+mj-lt"/>
                    <a:cs typeface="Arial" pitchFamily="34" charset="0"/>
                  </a:rPr>
                  <a:t> i.e.	</a:t>
                </a:r>
                <a:r>
                  <a:rPr lang="en-US" i="1" dirty="0" err="1">
                    <a:latin typeface="+mj-lt"/>
                    <a:cs typeface="Arial" pitchFamily="34" charset="0"/>
                  </a:rPr>
                  <a:t>V</a:t>
                </a:r>
                <a:r>
                  <a:rPr lang="en-US" i="1" baseline="-25000" dirty="0" err="1">
                    <a:latin typeface="+mj-lt"/>
                    <a:cs typeface="Arial" pitchFamily="34" charset="0"/>
                  </a:rPr>
                  <a:t>+ve</a:t>
                </a:r>
                <a:r>
                  <a:rPr lang="en-US" i="1" dirty="0">
                    <a:latin typeface="+mj-lt"/>
                    <a:cs typeface="Arial" pitchFamily="34" charset="0"/>
                  </a:rPr>
                  <a:t> – V</a:t>
                </a:r>
                <a:r>
                  <a:rPr lang="en-US" i="1" baseline="-25000" dirty="0">
                    <a:latin typeface="+mj-lt"/>
                    <a:cs typeface="Arial" pitchFamily="34" charset="0"/>
                  </a:rPr>
                  <a:t>-</a:t>
                </a:r>
                <a:r>
                  <a:rPr lang="en-US" i="1" baseline="-25000" dirty="0" err="1">
                    <a:latin typeface="+mj-lt"/>
                    <a:cs typeface="Arial" pitchFamily="34" charset="0"/>
                  </a:rPr>
                  <a:t>ve</a:t>
                </a:r>
                <a:r>
                  <a:rPr lang="en-US" i="1" dirty="0">
                    <a:latin typeface="+mj-lt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𝜺</m:t>
                    </m:r>
                  </m:oMath>
                </a14:m>
                <a:endParaRPr lang="en-US" b="1" i="1" dirty="0">
                  <a:latin typeface="+mj-lt"/>
                  <a:ea typeface="Cambria Math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endParaRPr lang="en-US" b="1" i="1" dirty="0">
                  <a:latin typeface="+mj-lt"/>
                  <a:ea typeface="Cambria Math"/>
                  <a:cs typeface="Arial" pitchFamily="34" charset="0"/>
                </a:endParaRPr>
              </a:p>
              <a:p>
                <a:pPr marL="257175" indent="-257175" fontAlgn="auto">
                  <a:spcBef>
                    <a:spcPts val="0"/>
                  </a:spcBef>
                  <a:spcAft>
                    <a:spcPts val="45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+mj-lt"/>
                    <a:ea typeface="Cambria Math"/>
                    <a:cs typeface="Arial" pitchFamily="34" charset="0"/>
                  </a:rPr>
                  <a:t>The potential at –</a:t>
                </a:r>
                <a:r>
                  <a:rPr lang="en-US" dirty="0" err="1">
                    <a:latin typeface="+mj-lt"/>
                    <a:ea typeface="Cambria Math"/>
                    <a:cs typeface="Arial" pitchFamily="34" charset="0"/>
                  </a:rPr>
                  <a:t>ve</a:t>
                </a:r>
                <a:r>
                  <a:rPr lang="en-US" dirty="0">
                    <a:latin typeface="+mj-lt"/>
                    <a:ea typeface="Cambria Math"/>
                    <a:cs typeface="Arial" pitchFamily="34" charset="0"/>
                  </a:rPr>
                  <a:t> terminal is assumed to be 0 V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r>
                  <a:rPr lang="en-US" i="1" dirty="0">
                    <a:latin typeface="+mj-lt"/>
                    <a:ea typeface="Cambria Math"/>
                    <a:cs typeface="Arial" pitchFamily="34" charset="0"/>
                  </a:rPr>
                  <a:t>therefore:	</a:t>
                </a:r>
                <a:r>
                  <a:rPr lang="en-US" i="1" dirty="0">
                    <a:cs typeface="Arial" pitchFamily="34" charset="0"/>
                  </a:rPr>
                  <a:t> </a:t>
                </a:r>
                <a:r>
                  <a:rPr lang="en-US" i="1" dirty="0" err="1">
                    <a:cs typeface="Arial" pitchFamily="34" charset="0"/>
                  </a:rPr>
                  <a:t>V</a:t>
                </a:r>
                <a:r>
                  <a:rPr lang="en-US" i="1" baseline="-25000" dirty="0" err="1">
                    <a:cs typeface="Arial" pitchFamily="34" charset="0"/>
                  </a:rPr>
                  <a:t>+ve</a:t>
                </a:r>
                <a:r>
                  <a:rPr lang="en-US" i="1" dirty="0"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𝜺</m:t>
                    </m:r>
                  </m:oMath>
                </a14:m>
                <a:r>
                  <a:rPr lang="en-US" i="1" dirty="0">
                    <a:latin typeface="+mj-lt"/>
                    <a:ea typeface="Cambria Math"/>
                    <a:cs typeface="Arial" pitchFamily="34" charset="0"/>
                  </a:rPr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endParaRPr lang="en-US" i="1" dirty="0">
                  <a:latin typeface="+mj-lt"/>
                  <a:ea typeface="Cambria Math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Cambria Math"/>
                    <a:cs typeface="Arial" pitchFamily="34" charset="0"/>
                  </a:rPr>
                  <a:t>e.g. a battery of 1.5 V has potential of 0 V at the –</a:t>
                </a:r>
                <a:r>
                  <a:rPr lang="en-US" i="1" dirty="0" err="1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Cambria Math"/>
                    <a:cs typeface="Arial" pitchFamily="34" charset="0"/>
                  </a:rPr>
                  <a:t>ve</a:t>
                </a: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Cambria Math"/>
                    <a:cs typeface="Arial" pitchFamily="34" charset="0"/>
                  </a:rPr>
                  <a:t> terminal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Cambria Math"/>
                    <a:cs typeface="Arial" pitchFamily="34" charset="0"/>
                  </a:rPr>
                  <a:t>and 1.5 V at +</a:t>
                </a:r>
                <a:r>
                  <a:rPr lang="en-US" i="1" dirty="0" err="1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Cambria Math"/>
                    <a:cs typeface="Arial" pitchFamily="34" charset="0"/>
                  </a:rPr>
                  <a:t>ve</a:t>
                </a: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Cambria Math"/>
                    <a:cs typeface="Arial" pitchFamily="34" charset="0"/>
                  </a:rPr>
                  <a:t> terminal, so that </a:t>
                </a:r>
                <a:r>
                  <a:rPr lang="en-US" b="1" i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Cambria Math"/>
                    <a:cs typeface="Arial" pitchFamily="34" charset="0"/>
                  </a:rPr>
                  <a:t>potential</a:t>
                </a: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Cambria Math"/>
                    <a:cs typeface="Arial" pitchFamily="34" charset="0"/>
                  </a:rPr>
                  <a:t> </a:t>
                </a:r>
                <a:r>
                  <a:rPr lang="en-US" b="1" i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Cambria Math"/>
                    <a:cs typeface="Arial" pitchFamily="34" charset="0"/>
                  </a:rPr>
                  <a:t>difference</a:t>
                </a: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Cambria Math"/>
                    <a:cs typeface="Arial" pitchFamily="34" charset="0"/>
                  </a:rPr>
                  <a:t> is 1.5 V</a:t>
                </a: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9101" y="2188607"/>
                <a:ext cx="8040851" cy="2693045"/>
              </a:xfrm>
              <a:prstGeom prst="rect">
                <a:avLst/>
              </a:prstGeom>
              <a:blipFill>
                <a:blip r:embed="rId2"/>
                <a:stretch>
                  <a:fillRect l="-455" t="-1131" b="-27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731544" y="5048967"/>
            <a:ext cx="2728912" cy="1475332"/>
            <a:chOff x="2286000" y="4419600"/>
            <a:chExt cx="3638549" cy="2234961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3264773" y="3994784"/>
              <a:ext cx="1681004" cy="3638549"/>
              <a:chOff x="990600" y="1955645"/>
              <a:chExt cx="2095500" cy="1295400"/>
            </a:xfrm>
          </p:grpSpPr>
          <p:grpSp>
            <p:nvGrpSpPr>
              <p:cNvPr id="74" name="Group 61"/>
              <p:cNvGrpSpPr>
                <a:grpSpLocks/>
              </p:cNvGrpSpPr>
              <p:nvPr/>
            </p:nvGrpSpPr>
            <p:grpSpPr bwMode="auto">
              <a:xfrm>
                <a:off x="990600" y="1955645"/>
                <a:ext cx="2095500" cy="1295400"/>
                <a:chOff x="5400675" y="2969907"/>
                <a:chExt cx="1733788" cy="781527"/>
              </a:xfrm>
            </p:grpSpPr>
            <p:sp>
              <p:nvSpPr>
                <p:cNvPr id="75" name="Freeform 74"/>
                <p:cNvSpPr/>
                <p:nvPr/>
              </p:nvSpPr>
              <p:spPr>
                <a:xfrm rot="16200000">
                  <a:off x="6804127" y="3244777"/>
                  <a:ext cx="384410" cy="276263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5565798" y="3751434"/>
                  <a:ext cx="143529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5400675" y="3293955"/>
                  <a:ext cx="3429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5514991" y="3421032"/>
                  <a:ext cx="1143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16200000" flipV="1">
                  <a:off x="5402981" y="3131137"/>
                  <a:ext cx="324048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 rot="5400000" flipH="1" flipV="1">
                  <a:off x="5400597" y="3586233"/>
                  <a:ext cx="33040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 rot="10800000">
                  <a:off x="5400675" y="3378143"/>
                  <a:ext cx="3429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 bwMode="auto">
                <a:xfrm rot="10800000">
                  <a:off x="5514991" y="3335255"/>
                  <a:ext cx="1143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>
                  <a:off x="6890696" y="3080305"/>
                  <a:ext cx="22079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6200000" flipH="1" flipV="1">
                  <a:off x="6912141" y="3659303"/>
                  <a:ext cx="176321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5562622" y="2971495"/>
                  <a:ext cx="1438472" cy="3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 bwMode="auto">
                  <a:xfrm rot="16200000">
                    <a:off x="1350488" y="2390816"/>
                    <a:ext cx="116407" cy="6974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oMath>
                      </m:oMathPara>
                    </a14:m>
                    <a:endParaRPr lang="en-US" b="1" dirty="0">
                      <a:latin typeface="+mj-lt"/>
                      <a:ea typeface="Cambria Math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1350488" y="2390816"/>
                    <a:ext cx="116407" cy="69745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00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/>
                  <p:cNvSpPr txBox="1"/>
                  <p:nvPr/>
                </p:nvSpPr>
                <p:spPr bwMode="auto">
                  <a:xfrm>
                    <a:off x="1149024" y="2321597"/>
                    <a:ext cx="575863" cy="175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</m:oMath>
                      </m:oMathPara>
                    </a14:m>
                    <a:endParaRPr lang="en-US" b="1" dirty="0">
                      <a:latin typeface="+mj-lt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49024" y="2321597"/>
                    <a:ext cx="575863" cy="1753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400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3483033" y="4419600"/>
              <a:ext cx="1546167" cy="559496"/>
              <a:chOff x="3483033" y="4572000"/>
              <a:chExt cx="1546167" cy="5594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/>
                  <p:cNvSpPr txBox="1"/>
                  <p:nvPr/>
                </p:nvSpPr>
                <p:spPr bwMode="auto">
                  <a:xfrm>
                    <a:off x="3483033" y="4572000"/>
                    <a:ext cx="326967" cy="5594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𝑽</m:t>
                          </m:r>
                        </m:oMath>
                      </m:oMathPara>
                    </a14:m>
                    <a:endParaRPr lang="en-US" b="1" dirty="0">
                      <a:latin typeface="+mj-lt"/>
                      <a:ea typeface="Cambria Math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1" name="TextBox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483033" y="4572000"/>
                    <a:ext cx="326967" cy="55949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63415" r="-39024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/>
                  <p:cNvSpPr txBox="1"/>
                  <p:nvPr/>
                </p:nvSpPr>
                <p:spPr bwMode="auto">
                  <a:xfrm>
                    <a:off x="4430981" y="4572000"/>
                    <a:ext cx="598219" cy="5594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𝜺</m:t>
                          </m:r>
                        </m:oMath>
                      </m:oMathPara>
                    </a14:m>
                    <a:endParaRPr lang="en-US" b="1" dirty="0">
                      <a:latin typeface="+mj-lt"/>
                      <a:ea typeface="Cambria Math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4" name="Text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30981" y="4572000"/>
                    <a:ext cx="598219" cy="55949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Straight Arrow Connector 5"/>
            <p:cNvCxnSpPr>
              <a:stCxn id="131" idx="2"/>
            </p:cNvCxnSpPr>
            <p:nvPr/>
          </p:nvCxnSpPr>
          <p:spPr>
            <a:xfrm>
              <a:off x="3646517" y="4979096"/>
              <a:ext cx="130031" cy="1218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flipH="1">
              <a:off x="4495800" y="4881265"/>
              <a:ext cx="108758" cy="1991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52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>
          <a:xfrm>
            <a:off x="2994339" y="723430"/>
            <a:ext cx="6172200" cy="997067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Potential in a Circuit:</a:t>
            </a:r>
            <a:br>
              <a:rPr lang="en-US" dirty="0"/>
            </a:br>
            <a:r>
              <a:rPr lang="en-US" sz="2100" dirty="0"/>
              <a:t>Potential Across a </a:t>
            </a:r>
            <a:r>
              <a:rPr lang="en-US" sz="2100" b="1" dirty="0"/>
              <a:t>Resistor</a:t>
            </a:r>
            <a:endParaRPr lang="en-US" sz="27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69" name="TextBox 168"/>
          <p:cNvSpPr txBox="1"/>
          <p:nvPr/>
        </p:nvSpPr>
        <p:spPr bwMode="auto">
          <a:xfrm>
            <a:off x="2656794" y="1919155"/>
            <a:ext cx="5143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As current flows through a resistor, potential </a:t>
            </a:r>
            <a:r>
              <a:rPr lang="en-US" b="1" dirty="0">
                <a:latin typeface="+mj-lt"/>
                <a:cs typeface="Arial" pitchFamily="34" charset="0"/>
              </a:rPr>
              <a:t>dissipates/drops</a:t>
            </a:r>
            <a:r>
              <a:rPr lang="en-US" dirty="0">
                <a:latin typeface="+mj-lt"/>
                <a:cs typeface="Arial" pitchFamily="34" charset="0"/>
              </a:rPr>
              <a:t> across the resistor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[slide 14]</a:t>
            </a:r>
            <a:r>
              <a:rPr lang="en-US" sz="1500" dirty="0">
                <a:latin typeface="+mj-lt"/>
                <a:cs typeface="Arial" pitchFamily="34" charset="0"/>
              </a:rPr>
              <a:t>, </a:t>
            </a:r>
            <a:r>
              <a:rPr lang="en-US" dirty="0">
                <a:latin typeface="+mj-lt"/>
                <a:cs typeface="Arial" pitchFamily="34" charset="0"/>
              </a:rPr>
              <a:t>because electrons lose energy upon collision</a:t>
            </a:r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730022"/>
            <a:ext cx="1820160" cy="149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3213413" y="3314700"/>
            <a:ext cx="1571625" cy="2343150"/>
            <a:chOff x="990600" y="1738942"/>
            <a:chExt cx="2095500" cy="129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 bwMode="auto">
                <a:xfrm>
                  <a:off x="2319735" y="2274208"/>
                  <a:ext cx="575865" cy="204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𝑹</m:t>
                        </m:r>
                      </m:oMath>
                    </m:oMathPara>
                  </a14:m>
                  <a:endParaRPr lang="en-US" b="1" dirty="0">
                    <a:latin typeface="+mj-lt"/>
                    <a:ea typeface="Cambria Math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19735" y="2274208"/>
                  <a:ext cx="575865" cy="2041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61"/>
            <p:cNvGrpSpPr>
              <a:grpSpLocks/>
            </p:cNvGrpSpPr>
            <p:nvPr/>
          </p:nvGrpSpPr>
          <p:grpSpPr bwMode="auto">
            <a:xfrm>
              <a:off x="990600" y="1738942"/>
              <a:ext cx="2095500" cy="1295400"/>
              <a:chOff x="5400675" y="2969907"/>
              <a:chExt cx="1733788" cy="781527"/>
            </a:xfrm>
          </p:grpSpPr>
          <p:sp>
            <p:nvSpPr>
              <p:cNvPr id="36" name="Freeform 35"/>
              <p:cNvSpPr/>
              <p:nvPr/>
            </p:nvSpPr>
            <p:spPr>
              <a:xfrm rot="16200000">
                <a:off x="6804127" y="3244777"/>
                <a:ext cx="384410" cy="276263"/>
              </a:xfrm>
              <a:custGeom>
                <a:avLst/>
                <a:gdLst>
                  <a:gd name="connsiteX0" fmla="*/ 0 w 2395537"/>
                  <a:gd name="connsiteY0" fmla="*/ 307181 h 614362"/>
                  <a:gd name="connsiteX1" fmla="*/ 200025 w 2395537"/>
                  <a:gd name="connsiteY1" fmla="*/ 0 h 614362"/>
                  <a:gd name="connsiteX2" fmla="*/ 600075 w 2395537"/>
                  <a:gd name="connsiteY2" fmla="*/ 609600 h 614362"/>
                  <a:gd name="connsiteX3" fmla="*/ 995362 w 2395537"/>
                  <a:gd name="connsiteY3" fmla="*/ 2381 h 614362"/>
                  <a:gd name="connsiteX4" fmla="*/ 1397793 w 2395537"/>
                  <a:gd name="connsiteY4" fmla="*/ 611981 h 614362"/>
                  <a:gd name="connsiteX5" fmla="*/ 1795462 w 2395537"/>
                  <a:gd name="connsiteY5" fmla="*/ 4762 h 614362"/>
                  <a:gd name="connsiteX6" fmla="*/ 2195512 w 2395537"/>
                  <a:gd name="connsiteY6" fmla="*/ 614362 h 614362"/>
                  <a:gd name="connsiteX7" fmla="*/ 2395537 w 2395537"/>
                  <a:gd name="connsiteY7" fmla="*/ 304800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5537" h="614362">
                    <a:moveTo>
                      <a:pt x="0" y="307181"/>
                    </a:moveTo>
                    <a:lnTo>
                      <a:pt x="200025" y="0"/>
                    </a:lnTo>
                    <a:lnTo>
                      <a:pt x="600075" y="609600"/>
                    </a:lnTo>
                    <a:lnTo>
                      <a:pt x="995362" y="2381"/>
                    </a:lnTo>
                    <a:lnTo>
                      <a:pt x="1397793" y="611981"/>
                    </a:lnTo>
                    <a:lnTo>
                      <a:pt x="1795462" y="4762"/>
                    </a:lnTo>
                    <a:lnTo>
                      <a:pt x="2195512" y="614362"/>
                    </a:lnTo>
                    <a:lnTo>
                      <a:pt x="2395537" y="3048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H="1">
                <a:off x="5565798" y="3751434"/>
                <a:ext cx="14352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5400675" y="3293955"/>
                <a:ext cx="3429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5514991" y="3421032"/>
                <a:ext cx="1143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auto">
              <a:xfrm rot="16200000" flipV="1">
                <a:off x="5402981" y="3131137"/>
                <a:ext cx="32404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auto">
              <a:xfrm rot="5400000" flipH="1" flipV="1">
                <a:off x="5400597" y="3586233"/>
                <a:ext cx="3304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auto">
              <a:xfrm rot="10800000">
                <a:off x="5400675" y="3378143"/>
                <a:ext cx="3429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auto">
              <a:xfrm rot="10800000">
                <a:off x="5514991" y="3335255"/>
                <a:ext cx="1143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6890696" y="3080305"/>
                <a:ext cx="2207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 flipV="1">
                <a:off x="6912141" y="3659303"/>
                <a:ext cx="176321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5562622" y="2971495"/>
                <a:ext cx="1438472" cy="31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 bwMode="auto">
              <a:xfrm>
                <a:off x="2895601" y="4629151"/>
                <a:ext cx="4486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𝑽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+mj-lt"/>
                  <a:ea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1" y="4629151"/>
                <a:ext cx="448664" cy="369332"/>
              </a:xfrm>
              <a:prstGeom prst="rect">
                <a:avLst/>
              </a:prstGeom>
              <a:blipFill>
                <a:blip r:embed="rId4"/>
                <a:stretch>
                  <a:fillRect l="-121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 bwMode="auto">
              <a:xfrm>
                <a:off x="2895601" y="3943351"/>
                <a:ext cx="4486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𝜺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+mj-lt"/>
                  <a:ea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1" y="3943351"/>
                <a:ext cx="4486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352804" y="3314701"/>
            <a:ext cx="6977419" cy="971551"/>
            <a:chOff x="1138353" y="3276600"/>
            <a:chExt cx="9303226" cy="1295401"/>
          </a:xfrm>
        </p:grpSpPr>
        <p:grpSp>
          <p:nvGrpSpPr>
            <p:cNvPr id="3" name="Group 2"/>
            <p:cNvGrpSpPr/>
            <p:nvPr/>
          </p:nvGrpSpPr>
          <p:grpSpPr>
            <a:xfrm>
              <a:off x="1138353" y="3276600"/>
              <a:ext cx="1738575" cy="1295401"/>
              <a:chOff x="795453" y="3276600"/>
              <a:chExt cx="1738575" cy="1295401"/>
            </a:xfrm>
          </p:grpSpPr>
          <p:cxnSp>
            <p:nvCxnSpPr>
              <p:cNvPr id="50" name="Straight Connector 49"/>
              <p:cNvCxnSpPr/>
              <p:nvPr/>
            </p:nvCxnSpPr>
            <p:spPr bwMode="auto">
              <a:xfrm rot="16200000" flipV="1">
                <a:off x="150633" y="3923342"/>
                <a:ext cx="1295401" cy="191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auto">
              <a:xfrm rot="5400000">
                <a:off x="2092703" y="3717925"/>
                <a:ext cx="88264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auto">
              <a:xfrm flipV="1">
                <a:off x="795453" y="3282951"/>
                <a:ext cx="1738574" cy="127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014549" y="3733800"/>
              <a:ext cx="7427030" cy="492442"/>
              <a:chOff x="3014549" y="3733800"/>
              <a:chExt cx="7427030" cy="4924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 bwMode="auto">
                  <a:xfrm>
                    <a:off x="3583588" y="3733800"/>
                    <a:ext cx="6857991" cy="492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  <a:ea typeface="Cambria Math"/>
                            <a:cs typeface="Arial" pitchFamily="34" charset="0"/>
                          </a:rPr>
                          <m:t>potential</m:t>
                        </m:r>
                        <m:r>
                          <a:rPr lang="en-US" sz="1500">
                            <a:latin typeface="Cambria Math"/>
                            <a:ea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5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𝜺</m:t>
                        </m:r>
                      </m:oMath>
                    </a14:m>
                    <a:r>
                      <a:rPr lang="en-US" dirty="0">
                        <a:ea typeface="Cambria Math"/>
                        <a:cs typeface="Arial" pitchFamily="34" charset="0"/>
                      </a:rPr>
                      <a:t>  (connected directly to +</a:t>
                    </a:r>
                    <a:r>
                      <a:rPr lang="en-US" dirty="0" err="1">
                        <a:ea typeface="Cambria Math"/>
                        <a:cs typeface="Arial" pitchFamily="34" charset="0"/>
                      </a:rPr>
                      <a:t>ve</a:t>
                    </a:r>
                    <a:r>
                      <a:rPr lang="en-US" dirty="0">
                        <a:ea typeface="Cambria Math"/>
                        <a:cs typeface="Arial" pitchFamily="34" charset="0"/>
                      </a:rPr>
                      <a:t> terminal)</a:t>
                    </a: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83588" y="3733800"/>
                    <a:ext cx="6857991" cy="49244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8197" b="-2459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3014549" y="4027448"/>
                <a:ext cx="591342" cy="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/>
          <p:cNvGrpSpPr/>
          <p:nvPr/>
        </p:nvGrpSpPr>
        <p:grpSpPr>
          <a:xfrm>
            <a:off x="4785038" y="4286250"/>
            <a:ext cx="4425638" cy="399084"/>
            <a:chOff x="3014549" y="3733800"/>
            <a:chExt cx="5900851" cy="532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 bwMode="auto">
                <a:xfrm>
                  <a:off x="3583589" y="3733800"/>
                  <a:ext cx="5331811" cy="532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500">
                          <a:latin typeface="Cambria Math"/>
                          <a:ea typeface="Cambria Math"/>
                          <a:cs typeface="Arial" pitchFamily="34" charset="0"/>
                        </a:rPr>
                        <m:t>potential</m:t>
                      </m:r>
                      <m:r>
                        <a:rPr lang="en-US" sz="150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𝜺</m:t>
                          </m:r>
                        </m:num>
                        <m:den>
                          <m:r>
                            <a:rPr lang="en-US" sz="1500" b="1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dirty="0">
                      <a:ea typeface="Cambria Math"/>
                      <a:cs typeface="Arial" pitchFamily="34" charset="0"/>
                    </a:rPr>
                    <a:t>  (halfway across resistor)</a:t>
                  </a: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83589" y="3733800"/>
                  <a:ext cx="5331811" cy="532112"/>
                </a:xfrm>
                <a:prstGeom prst="rect">
                  <a:avLst/>
                </a:prstGeom>
                <a:blipFill>
                  <a:blip r:embed="rId7"/>
                  <a:stretch>
                    <a:fillRect t="-9091" b="-1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/>
            <p:cNvCxnSpPr/>
            <p:nvPr/>
          </p:nvCxnSpPr>
          <p:spPr>
            <a:xfrm flipH="1" flipV="1">
              <a:off x="3014549" y="4027448"/>
              <a:ext cx="591342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64652" y="4670966"/>
            <a:ext cx="6768508" cy="990602"/>
            <a:chOff x="1154152" y="5084955"/>
            <a:chExt cx="9024678" cy="1320802"/>
          </a:xfrm>
        </p:grpSpPr>
        <p:grpSp>
          <p:nvGrpSpPr>
            <p:cNvPr id="4" name="Group 3"/>
            <p:cNvGrpSpPr/>
            <p:nvPr/>
          </p:nvGrpSpPr>
          <p:grpSpPr>
            <a:xfrm>
              <a:off x="1154152" y="5084955"/>
              <a:ext cx="1734736" cy="1320802"/>
              <a:chOff x="1143001" y="5096106"/>
              <a:chExt cx="1734736" cy="1320802"/>
            </a:xfrm>
          </p:grpSpPr>
          <p:cxnSp>
            <p:nvCxnSpPr>
              <p:cNvPr id="53" name="Straight Connector 52"/>
              <p:cNvCxnSpPr/>
              <p:nvPr/>
            </p:nvCxnSpPr>
            <p:spPr bwMode="auto">
              <a:xfrm flipH="1">
                <a:off x="1143001" y="6416908"/>
                <a:ext cx="173473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auto">
              <a:xfrm rot="5400000" flipH="1" flipV="1">
                <a:off x="482600" y="5756507"/>
                <a:ext cx="1320801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auto">
              <a:xfrm rot="16200000" flipH="1" flipV="1">
                <a:off x="2524351" y="6050822"/>
                <a:ext cx="704854" cy="1918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3048000" y="5442244"/>
              <a:ext cx="7130830" cy="492442"/>
              <a:chOff x="3014549" y="3733800"/>
              <a:chExt cx="7130830" cy="4924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 bwMode="auto">
                  <a:xfrm>
                    <a:off x="3583588" y="3733800"/>
                    <a:ext cx="6561791" cy="492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  <a:ea typeface="Cambria Math"/>
                            <a:cs typeface="Arial" pitchFamily="34" charset="0"/>
                          </a:rPr>
                          <m:t>potential</m:t>
                        </m:r>
                        <m:r>
                          <a:rPr lang="en-US" sz="1500">
                            <a:latin typeface="Cambria Math"/>
                            <a:ea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500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15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 </m:t>
                        </m:r>
                      </m:oMath>
                    </a14:m>
                    <a:r>
                      <a:rPr lang="en-US" dirty="0">
                        <a:ea typeface="Cambria Math"/>
                        <a:cs typeface="Arial" pitchFamily="34" charset="0"/>
                      </a:rPr>
                      <a:t> (connected directly to -</a:t>
                    </a:r>
                    <a:r>
                      <a:rPr lang="en-US" dirty="0" err="1">
                        <a:ea typeface="Cambria Math"/>
                        <a:cs typeface="Arial" pitchFamily="34" charset="0"/>
                      </a:rPr>
                      <a:t>ve</a:t>
                    </a:r>
                    <a:r>
                      <a:rPr lang="en-US" dirty="0">
                        <a:ea typeface="Cambria Math"/>
                        <a:cs typeface="Arial" pitchFamily="34" charset="0"/>
                      </a:rPr>
                      <a:t> terminal)</a:t>
                    </a:r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83588" y="3733800"/>
                    <a:ext cx="6561791" cy="49244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8197" r="-743" b="-2459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" name="Straight Arrow Connector 65"/>
              <p:cNvCxnSpPr/>
              <p:nvPr/>
            </p:nvCxnSpPr>
            <p:spPr>
              <a:xfrm flipH="1" flipV="1">
                <a:off x="3014549" y="4027448"/>
                <a:ext cx="591342" cy="1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TextBox 68"/>
          <p:cNvSpPr txBox="1"/>
          <p:nvPr/>
        </p:nvSpPr>
        <p:spPr bwMode="auto">
          <a:xfrm>
            <a:off x="5553076" y="5613056"/>
            <a:ext cx="3657600" cy="92333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latin typeface="+mj-lt"/>
                <a:cs typeface="Arial" pitchFamily="34" charset="0"/>
              </a:rPr>
              <a:t>Note</a:t>
            </a:r>
            <a:r>
              <a:rPr lang="en-US" dirty="0">
                <a:latin typeface="+mj-lt"/>
                <a:cs typeface="Arial" pitchFamily="34" charset="0"/>
              </a:rPr>
              <a:t>: potential does </a:t>
            </a:r>
            <a:r>
              <a:rPr lang="en-US" b="1" dirty="0">
                <a:latin typeface="+mj-lt"/>
                <a:cs typeface="Arial" pitchFamily="34" charset="0"/>
              </a:rPr>
              <a:t>not</a:t>
            </a:r>
            <a:r>
              <a:rPr lang="en-US" dirty="0">
                <a:latin typeface="+mj-lt"/>
                <a:cs typeface="Arial" pitchFamily="34" charset="0"/>
              </a:rPr>
              <a:t> change across wires because resistance of wires is zero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[slide 25]</a:t>
            </a:r>
          </a:p>
        </p:txBody>
      </p:sp>
    </p:spTree>
    <p:extLst>
      <p:ext uri="{BB962C8B-B14F-4D97-AF65-F5344CB8AC3E}">
        <p14:creationId xmlns:p14="http://schemas.microsoft.com/office/powerpoint/2010/main" val="38078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>
          <a:xfrm>
            <a:off x="2838450" y="1143000"/>
            <a:ext cx="6572250" cy="62865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V, I, R Calculations in Circuits</a:t>
            </a: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01400" y="6400800"/>
            <a:ext cx="400050" cy="273844"/>
          </a:xfrm>
        </p:spPr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 bwMode="auto">
              <a:xfrm>
                <a:off x="1676402" y="1886709"/>
                <a:ext cx="8990407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57175" indent="-257175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latin typeface="+mj-lt"/>
                    <a:ea typeface="Cambria Math"/>
                    <a:cs typeface="Arial" pitchFamily="34" charset="0"/>
                  </a:rPr>
                  <a:t>Kirchhoff’s Current Law (Junction Law)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Cambria Math"/>
                    <a:cs typeface="Arial" pitchFamily="34" charset="0"/>
                  </a:rPr>
                  <a:t>[slide 10]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9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j-lt"/>
                  <a:ea typeface="Cambria Math"/>
                  <a:cs typeface="Arial" pitchFamily="34" charset="0"/>
                </a:endParaRPr>
              </a:p>
              <a:p>
                <a:pPr marL="257175" indent="-257175" fontAlgn="auto">
                  <a:spcBef>
                    <a:spcPts val="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latin typeface="+mj-lt"/>
                    <a:ea typeface="Cambria Math"/>
                    <a:cs typeface="Arial" pitchFamily="34" charset="0"/>
                  </a:rPr>
                  <a:t>Ohm’s Law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Cambria Math"/>
                    <a:cs typeface="Arial" pitchFamily="34" charset="0"/>
                  </a:rPr>
                  <a:t>[slide 20]</a:t>
                </a:r>
                <a:r>
                  <a:rPr lang="en-US" b="1" dirty="0">
                    <a:latin typeface="+mj-lt"/>
                    <a:ea typeface="Cambria Math"/>
                    <a:cs typeface="Arial" pitchFamily="34" charset="0"/>
                  </a:rPr>
                  <a:t>:   </a:t>
                </a:r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V = I R</a:t>
                </a:r>
                <a:endParaRPr lang="en-US" sz="2100" dirty="0">
                  <a:latin typeface="+mj-lt"/>
                  <a:ea typeface="Cambria Math"/>
                  <a:cs typeface="Arial" pitchFamily="34" charset="0"/>
                </a:endParaRPr>
              </a:p>
              <a:p>
                <a:pPr marL="257175" indent="-257175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latin typeface="+mj-lt"/>
                    <a:ea typeface="Cambria Math"/>
                    <a:cs typeface="Arial" pitchFamily="34" charset="0"/>
                  </a:rPr>
                  <a:t>Kirchhoff’s Voltage Law (Loop Rule)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j-lt"/>
                    <a:ea typeface="Cambria Math"/>
                    <a:cs typeface="Arial" pitchFamily="34" charset="0"/>
                  </a:rPr>
                  <a:t>In a closed circuit (i.e. loop), the sum of voltage drops across all components add up to the battery voltage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  <a:ea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2" y="1886709"/>
                <a:ext cx="8990407" cy="2308324"/>
              </a:xfrm>
              <a:prstGeom prst="rect">
                <a:avLst/>
              </a:prstGeom>
              <a:blipFill>
                <a:blip r:embed="rId3"/>
                <a:stretch>
                  <a:fillRect l="-407" t="-1319" r="-9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705586" y="4589399"/>
            <a:ext cx="7343286" cy="1600200"/>
            <a:chOff x="838200" y="4419600"/>
            <a:chExt cx="9791048" cy="2133600"/>
          </a:xfrm>
        </p:grpSpPr>
        <p:grpSp>
          <p:nvGrpSpPr>
            <p:cNvPr id="16" name="Group 15"/>
            <p:cNvGrpSpPr/>
            <p:nvPr/>
          </p:nvGrpSpPr>
          <p:grpSpPr>
            <a:xfrm>
              <a:off x="838200" y="4419600"/>
              <a:ext cx="3730082" cy="2133600"/>
              <a:chOff x="838200" y="4419600"/>
              <a:chExt cx="3730082" cy="21336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38200" y="4944020"/>
                <a:ext cx="2966904" cy="1609180"/>
                <a:chOff x="1176735" y="4648200"/>
                <a:chExt cx="2966904" cy="1609180"/>
              </a:xfrm>
            </p:grpSpPr>
            <p:grpSp>
              <p:nvGrpSpPr>
                <p:cNvPr id="158" name="Group 157"/>
                <p:cNvGrpSpPr/>
                <p:nvPr/>
              </p:nvGrpSpPr>
              <p:grpSpPr>
                <a:xfrm>
                  <a:off x="1600200" y="4648200"/>
                  <a:ext cx="2543439" cy="1609180"/>
                  <a:chOff x="1524000" y="2057400"/>
                  <a:chExt cx="2543439" cy="1335087"/>
                </a:xfrm>
              </p:grpSpPr>
              <p:sp>
                <p:nvSpPr>
                  <p:cNvPr id="175" name="Freeform 174"/>
                  <p:cNvSpPr/>
                  <p:nvPr/>
                </p:nvSpPr>
                <p:spPr>
                  <a:xfrm rot="16200000">
                    <a:off x="3586427" y="2654299"/>
                    <a:ext cx="558800" cy="403225"/>
                  </a:xfrm>
                  <a:custGeom>
                    <a:avLst/>
                    <a:gdLst>
                      <a:gd name="connsiteX0" fmla="*/ 0 w 2395537"/>
                      <a:gd name="connsiteY0" fmla="*/ 307181 h 614362"/>
                      <a:gd name="connsiteX1" fmla="*/ 200025 w 2395537"/>
                      <a:gd name="connsiteY1" fmla="*/ 0 h 614362"/>
                      <a:gd name="connsiteX2" fmla="*/ 600075 w 2395537"/>
                      <a:gd name="connsiteY2" fmla="*/ 609600 h 614362"/>
                      <a:gd name="connsiteX3" fmla="*/ 995362 w 2395537"/>
                      <a:gd name="connsiteY3" fmla="*/ 2381 h 614362"/>
                      <a:gd name="connsiteX4" fmla="*/ 1397793 w 2395537"/>
                      <a:gd name="connsiteY4" fmla="*/ 611981 h 614362"/>
                      <a:gd name="connsiteX5" fmla="*/ 1795462 w 2395537"/>
                      <a:gd name="connsiteY5" fmla="*/ 4762 h 614362"/>
                      <a:gd name="connsiteX6" fmla="*/ 2195512 w 2395537"/>
                      <a:gd name="connsiteY6" fmla="*/ 614362 h 614362"/>
                      <a:gd name="connsiteX7" fmla="*/ 2395537 w 2395537"/>
                      <a:gd name="connsiteY7" fmla="*/ 304800 h 614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537" h="614362">
                        <a:moveTo>
                          <a:pt x="0" y="307181"/>
                        </a:moveTo>
                        <a:lnTo>
                          <a:pt x="200025" y="0"/>
                        </a:lnTo>
                        <a:lnTo>
                          <a:pt x="600075" y="609600"/>
                        </a:lnTo>
                        <a:lnTo>
                          <a:pt x="995362" y="2381"/>
                        </a:lnTo>
                        <a:lnTo>
                          <a:pt x="1397793" y="611981"/>
                        </a:lnTo>
                        <a:lnTo>
                          <a:pt x="1795462" y="4762"/>
                        </a:lnTo>
                        <a:lnTo>
                          <a:pt x="2195512" y="614362"/>
                        </a:lnTo>
                        <a:lnTo>
                          <a:pt x="2395537" y="30480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176" name="Straight Connector 175"/>
                  <p:cNvCxnSpPr/>
                  <p:nvPr/>
                </p:nvCxnSpPr>
                <p:spPr>
                  <a:xfrm flipH="1">
                    <a:off x="1765300" y="3392487"/>
                    <a:ext cx="2092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 bwMode="auto">
                  <a:xfrm rot="16200000" flipV="1">
                    <a:off x="1527969" y="2488406"/>
                    <a:ext cx="473075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 bwMode="auto">
                  <a:xfrm rot="5400000" flipH="1" flipV="1">
                    <a:off x="1524000" y="3151187"/>
                    <a:ext cx="482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9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524000" y="2725737"/>
                    <a:ext cx="500063" cy="184150"/>
                    <a:chOff x="6096008" y="2609145"/>
                    <a:chExt cx="500601" cy="185406"/>
                  </a:xfrm>
                </p:grpSpPr>
                <p:cxnSp>
                  <p:nvCxnSpPr>
                    <p:cNvPr id="185" name="Straight Connector 184"/>
                    <p:cNvCxnSpPr/>
                    <p:nvPr/>
                  </p:nvCxnSpPr>
                  <p:spPr bwMode="auto">
                    <a:xfrm>
                      <a:off x="6096008" y="2609145"/>
                      <a:ext cx="50060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/>
                    <p:cNvCxnSpPr/>
                    <p:nvPr/>
                  </p:nvCxnSpPr>
                  <p:spPr bwMode="auto">
                    <a:xfrm>
                      <a:off x="6262875" y="2794551"/>
                      <a:ext cx="16686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 bwMode="auto">
                    <a:xfrm rot="10800000">
                      <a:off x="6096008" y="2732217"/>
                      <a:ext cx="50060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 bwMode="auto">
                    <a:xfrm rot="10800000">
                      <a:off x="6262875" y="2671480"/>
                      <a:ext cx="16686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0" name="Freeform 179"/>
                  <p:cNvSpPr/>
                  <p:nvPr/>
                </p:nvSpPr>
                <p:spPr>
                  <a:xfrm>
                    <a:off x="2063750" y="2057400"/>
                    <a:ext cx="558800" cy="403225"/>
                  </a:xfrm>
                  <a:custGeom>
                    <a:avLst/>
                    <a:gdLst>
                      <a:gd name="connsiteX0" fmla="*/ 0 w 2395537"/>
                      <a:gd name="connsiteY0" fmla="*/ 307181 h 614362"/>
                      <a:gd name="connsiteX1" fmla="*/ 200025 w 2395537"/>
                      <a:gd name="connsiteY1" fmla="*/ 0 h 614362"/>
                      <a:gd name="connsiteX2" fmla="*/ 600075 w 2395537"/>
                      <a:gd name="connsiteY2" fmla="*/ 609600 h 614362"/>
                      <a:gd name="connsiteX3" fmla="*/ 995362 w 2395537"/>
                      <a:gd name="connsiteY3" fmla="*/ 2381 h 614362"/>
                      <a:gd name="connsiteX4" fmla="*/ 1397793 w 2395537"/>
                      <a:gd name="connsiteY4" fmla="*/ 611981 h 614362"/>
                      <a:gd name="connsiteX5" fmla="*/ 1795462 w 2395537"/>
                      <a:gd name="connsiteY5" fmla="*/ 4762 h 614362"/>
                      <a:gd name="connsiteX6" fmla="*/ 2195512 w 2395537"/>
                      <a:gd name="connsiteY6" fmla="*/ 614362 h 614362"/>
                      <a:gd name="connsiteX7" fmla="*/ 2395537 w 2395537"/>
                      <a:gd name="connsiteY7" fmla="*/ 304800 h 614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537" h="614362">
                        <a:moveTo>
                          <a:pt x="0" y="307181"/>
                        </a:moveTo>
                        <a:lnTo>
                          <a:pt x="200025" y="0"/>
                        </a:lnTo>
                        <a:lnTo>
                          <a:pt x="600075" y="609600"/>
                        </a:lnTo>
                        <a:lnTo>
                          <a:pt x="995362" y="2381"/>
                        </a:lnTo>
                        <a:lnTo>
                          <a:pt x="1397793" y="611981"/>
                        </a:lnTo>
                        <a:lnTo>
                          <a:pt x="1795462" y="4762"/>
                        </a:lnTo>
                        <a:lnTo>
                          <a:pt x="2195512" y="614362"/>
                        </a:lnTo>
                        <a:lnTo>
                          <a:pt x="2395537" y="30480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181" name="Straight Connector 180"/>
                  <p:cNvCxnSpPr/>
                  <p:nvPr/>
                </p:nvCxnSpPr>
                <p:spPr>
                  <a:xfrm rot="5400000">
                    <a:off x="3694113" y="2414587"/>
                    <a:ext cx="32385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/>
                  <p:cNvCxnSpPr/>
                  <p:nvPr/>
                </p:nvCxnSpPr>
                <p:spPr>
                  <a:xfrm rot="16200000" flipH="1" flipV="1">
                    <a:off x="3728244" y="3258343"/>
                    <a:ext cx="255588" cy="317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1766888" y="2254250"/>
                    <a:ext cx="3016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/>
                  <p:cNvCxnSpPr/>
                  <p:nvPr/>
                </p:nvCxnSpPr>
                <p:spPr>
                  <a:xfrm>
                    <a:off x="2620963" y="2254250"/>
                    <a:ext cx="1235075" cy="317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9" name="TextBox 188"/>
                    <p:cNvSpPr txBox="1"/>
                    <p:nvPr/>
                  </p:nvSpPr>
                  <p:spPr bwMode="auto">
                    <a:xfrm>
                      <a:off x="1176735" y="5374521"/>
                      <a:ext cx="575865" cy="49244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𝜺</m:t>
                            </m:r>
                          </m:oMath>
                        </m:oMathPara>
                      </a14:m>
                      <a:endParaRPr lang="en-US" b="1" dirty="0">
                        <a:latin typeface="+mj-lt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9" name="TextBox 18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176735" y="5374521"/>
                      <a:ext cx="575865" cy="49244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0" name="TextBox 189"/>
                    <p:cNvSpPr txBox="1"/>
                    <p:nvPr/>
                  </p:nvSpPr>
                  <p:spPr bwMode="auto">
                    <a:xfrm>
                      <a:off x="3234135" y="5425979"/>
                      <a:ext cx="575865" cy="49244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>
                        <a:latin typeface="+mj-lt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0" name="TextBox 18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234135" y="5425979"/>
                      <a:ext cx="575865" cy="49244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42" b="-1639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1" name="TextBox 190"/>
                    <p:cNvSpPr txBox="1"/>
                    <p:nvPr/>
                  </p:nvSpPr>
                  <p:spPr bwMode="auto">
                    <a:xfrm>
                      <a:off x="2167335" y="5105400"/>
                      <a:ext cx="575865" cy="49244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>
                        <a:latin typeface="+mj-lt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1" name="TextBox 19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167335" y="5105400"/>
                      <a:ext cx="575865" cy="49244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8451" b="-1667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/>
                  <p:cNvSpPr txBox="1"/>
                  <p:nvPr/>
                </p:nvSpPr>
                <p:spPr bwMode="auto">
                  <a:xfrm>
                    <a:off x="1862534" y="4419600"/>
                    <a:ext cx="575865" cy="492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𝑹</m:t>
                              </m:r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schemeClr val="accent1"/>
                      </a:solidFill>
                      <a:latin typeface="+mj-lt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62534" y="4419600"/>
                    <a:ext cx="575865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9718" b="-1667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TextBox 193"/>
                  <p:cNvSpPr txBox="1"/>
                  <p:nvPr/>
                </p:nvSpPr>
                <p:spPr bwMode="auto">
                  <a:xfrm>
                    <a:off x="3992417" y="5650468"/>
                    <a:ext cx="575865" cy="492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𝑹</m:t>
                              </m:r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schemeClr val="accent1"/>
                      </a:solidFill>
                      <a:latin typeface="+mj-lt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4" name="TextBox 1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992417" y="5650468"/>
                    <a:ext cx="575865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9718" b="-1639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ight Brace 14"/>
              <p:cNvSpPr/>
              <p:nvPr/>
            </p:nvSpPr>
            <p:spPr>
              <a:xfrm rot="16200000">
                <a:off x="2011486" y="4550841"/>
                <a:ext cx="143420" cy="642937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ight Brace 195"/>
              <p:cNvSpPr/>
              <p:nvPr/>
            </p:nvSpPr>
            <p:spPr>
              <a:xfrm>
                <a:off x="3810000" y="5464467"/>
                <a:ext cx="143420" cy="797893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 bwMode="auto">
                <a:xfrm>
                  <a:off x="5358751" y="4944020"/>
                  <a:ext cx="5270497" cy="14055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90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𝑹</m:t>
                          </m:r>
                          <m:r>
                            <a:rPr lang="en-US" sz="1600" b="1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𝑹</m:t>
                          </m:r>
                          <m:r>
                            <a:rPr lang="en-US" sz="1600" b="1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:</m:t>
                      </m:r>
                    </m:oMath>
                  </a14:m>
                  <a:r>
                    <a:rPr lang="en-US" sz="1600" b="1" dirty="0">
                      <a:solidFill>
                        <a:schemeClr val="accent1"/>
                      </a:solidFill>
                      <a:latin typeface="+mj-lt"/>
                      <a:cs typeface="Arial" pitchFamily="34" charset="0"/>
                    </a:rPr>
                    <a:t> </a:t>
                  </a:r>
                  <a:r>
                    <a:rPr lang="en-US" sz="1600" dirty="0">
                      <a:latin typeface="+mj-lt"/>
                      <a:cs typeface="Arial" pitchFamily="34" charset="0"/>
                    </a:rPr>
                    <a:t>voltage drops across R</a:t>
                  </a:r>
                  <a:r>
                    <a:rPr lang="en-US" sz="1600" baseline="-25000" dirty="0">
                      <a:latin typeface="+mj-lt"/>
                      <a:cs typeface="Arial" pitchFamily="34" charset="0"/>
                    </a:rPr>
                    <a:t>1</a:t>
                  </a:r>
                  <a:r>
                    <a:rPr lang="en-US" sz="1600" dirty="0">
                      <a:latin typeface="+mj-lt"/>
                      <a:cs typeface="Arial" pitchFamily="34" charset="0"/>
                    </a:rPr>
                    <a:t> and R</a:t>
                  </a:r>
                  <a:r>
                    <a:rPr lang="en-US" sz="1600" baseline="-25000" dirty="0">
                      <a:latin typeface="+mj-lt"/>
                      <a:cs typeface="Arial" pitchFamily="34" charset="0"/>
                    </a:rPr>
                    <a:t>2</a:t>
                  </a:r>
                  <a:endParaRPr lang="en-US" sz="1600" dirty="0">
                    <a:latin typeface="+mj-lt"/>
                    <a:cs typeface="Arial" pitchFamily="34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+mj-lt"/>
                      <a:cs typeface="Arial" pitchFamily="34" charset="0"/>
                    </a:rPr>
                    <a:t>Kirchhoff’s Loop Rule: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dirty="0">
                      <a:latin typeface="+mj-lt"/>
                      <a:cs typeface="Arial" pitchFamily="34" charset="0"/>
                    </a:rPr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  <m:r>
                            <a:rPr lang="en-US" sz="2100" i="1"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  <m:r>
                            <a:rPr lang="en-US" sz="2100" i="1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100" i="1">
                          <a:latin typeface="Cambria Math"/>
                          <a:cs typeface="Arial" pitchFamily="34" charset="0"/>
                        </a:rPr>
                        <m:t>= </m:t>
                      </m:r>
                      <m:r>
                        <a:rPr lang="en-US" sz="2100" i="1">
                          <a:latin typeface="Cambria Math"/>
                          <a:ea typeface="Cambria Math"/>
                          <a:cs typeface="Arial" pitchFamily="34" charset="0"/>
                        </a:rPr>
                        <m:t>𝜀</m:t>
                      </m:r>
                    </m:oMath>
                  </a14:m>
                  <a:endParaRPr lang="en-US" sz="2100" dirty="0">
                    <a:latin typeface="+mj-lt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58751" y="4944020"/>
                  <a:ext cx="5270497" cy="1405513"/>
                </a:xfrm>
                <a:prstGeom prst="rect">
                  <a:avLst/>
                </a:prstGeom>
                <a:blipFill>
                  <a:blip r:embed="rId9"/>
                  <a:stretch>
                    <a:fillRect l="-1077" t="-1143"/>
                  </a:stretch>
                </a:blip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68941"/>
              </p:ext>
            </p:extLst>
          </p:nvPr>
        </p:nvGraphicFramePr>
        <p:xfrm>
          <a:off x="5071249" y="4140087"/>
          <a:ext cx="1689274" cy="485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0" name="Equation" r:id="rId10" imgW="1193800" imgH="342900" progId="Equation.3">
                  <p:embed/>
                </p:oleObj>
              </mc:Choice>
              <mc:Fallback>
                <p:oleObj name="Equation" r:id="rId10" imgW="11938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249" y="4140087"/>
                        <a:ext cx="1689274" cy="48520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91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>
          <a:xfrm>
            <a:off x="3045233" y="454724"/>
            <a:ext cx="6172200" cy="708422"/>
          </a:xfrm>
        </p:spPr>
        <p:txBody>
          <a:bodyPr/>
          <a:lstStyle/>
          <a:p>
            <a:r>
              <a:rPr lang="en-US" dirty="0"/>
              <a:t>V, I, R: Resistors in </a:t>
            </a:r>
            <a:r>
              <a:rPr lang="en-US" b="1" dirty="0"/>
              <a:t>Series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53800" y="6324600"/>
            <a:ext cx="342900" cy="273844"/>
          </a:xfrm>
        </p:spPr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 bwMode="auto">
              <a:xfrm>
                <a:off x="5362897" y="1401156"/>
                <a:ext cx="4515955" cy="172611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9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500" b="1" dirty="0">
                    <a:latin typeface="+mj-lt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500" b="1" dirty="0">
                    <a:latin typeface="+mj-lt"/>
                    <a:cs typeface="Arial" pitchFamily="34" charset="0"/>
                  </a:rPr>
                  <a:t>:</a:t>
                </a:r>
                <a:endParaRPr lang="en-US" sz="1500" dirty="0">
                  <a:latin typeface="+mj-lt"/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j-lt"/>
                    <a:cs typeface="Arial" pitchFamily="34" charset="0"/>
                  </a:rPr>
                  <a:t>Kirchhoff’s Junction Law: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500" i="1">
                            <a:latin typeface="Cambria Math"/>
                            <a:cs typeface="Arial" pitchFamily="34" charset="0"/>
                          </a:rPr>
                          <m:t>𝑖𝑛</m:t>
                        </m:r>
                      </m:sub>
                    </m:sSub>
                    <m:r>
                      <a:rPr lang="en-US" sz="1500" i="1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500" i="1">
                            <a:latin typeface="Cambria Math"/>
                            <a:cs typeface="Arial" pitchFamily="34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500" dirty="0">
                    <a:latin typeface="+mj-lt"/>
                    <a:cs typeface="Arial" pitchFamily="34" charset="0"/>
                  </a:rPr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900"/>
                  </a:spcAft>
                  <a:defRPr/>
                </a:pPr>
                <a:r>
                  <a:rPr lang="en-US" dirty="0">
                    <a:latin typeface="+mj-lt"/>
                    <a:cs typeface="Arial" pitchFamily="34" charset="0"/>
                  </a:rPr>
                  <a:t>(everywhere in the circuit)</a:t>
                </a:r>
              </a:p>
              <a:p>
                <a:pPr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r>
                  <a:rPr lang="en-US" dirty="0">
                    <a:latin typeface="+mj-lt"/>
                    <a:cs typeface="Arial" pitchFamily="34" charset="0"/>
                  </a:rPr>
                  <a:t>Therefore:</a:t>
                </a:r>
                <a:r>
                  <a:rPr lang="en-US" b="1" dirty="0">
                    <a:latin typeface="+mj-lt"/>
                    <a:cs typeface="Arial" pitchFamily="34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  <a:cs typeface="Arial" pitchFamily="34" charset="0"/>
                      </a:rPr>
                      <m:t> (=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𝑰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+mj-lt"/>
                    <a:cs typeface="Arial" pitchFamily="34" charset="0"/>
                  </a:rPr>
                  <a:t>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j-lt"/>
                    <a:cs typeface="Arial" pitchFamily="34" charset="0"/>
                  </a:rPr>
                  <a:t>(because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cs typeface="Arial" pitchFamily="34" charset="0"/>
                  </a:rPr>
                  <a:t> flows into R</a:t>
                </a:r>
                <a:r>
                  <a:rPr lang="en-US" baseline="-25000" dirty="0">
                    <a:latin typeface="+mj-lt"/>
                    <a:cs typeface="Arial" pitchFamily="34" charset="0"/>
                  </a:rPr>
                  <a:t>2</a:t>
                </a:r>
                <a:r>
                  <a:rPr lang="en-US" dirty="0">
                    <a:latin typeface="+mj-lt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cs typeface="Arial" pitchFamily="34" charset="0"/>
                  </a:rPr>
                  <a:t> flows out) </a:t>
                </a:r>
                <a:endParaRPr lang="en-US" sz="1500" dirty="0"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2897" y="1401156"/>
                <a:ext cx="4515955" cy="1726114"/>
              </a:xfrm>
              <a:prstGeom prst="rect">
                <a:avLst/>
              </a:prstGeom>
              <a:blipFill>
                <a:blip r:embed="rId2"/>
                <a:stretch>
                  <a:fillRect l="-1077" t="-351" r="-1480" b="-4561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 bwMode="auto">
              <a:xfrm>
                <a:off x="1625171" y="3675810"/>
                <a:ext cx="3612107" cy="13644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500" b="1" dirty="0">
                    <a:latin typeface="+mj-lt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500" b="1" dirty="0">
                    <a:latin typeface="+mj-lt"/>
                    <a:cs typeface="Arial" pitchFamily="34" charset="0"/>
                  </a:rPr>
                  <a:t>:</a:t>
                </a:r>
                <a:endParaRPr lang="en-US" sz="1500" dirty="0">
                  <a:latin typeface="+mj-lt"/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r>
                  <a:rPr lang="en-US" dirty="0">
                    <a:latin typeface="+mj-lt"/>
                    <a:cs typeface="Arial" pitchFamily="34" charset="0"/>
                  </a:rPr>
                  <a:t>Ohm’s Law: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15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500" b="1" i="1">
                        <a:latin typeface="Cambria Math"/>
                        <a:cs typeface="Arial" pitchFamily="34" charset="0"/>
                      </a:rPr>
                      <m:t>𝑰</m:t>
                    </m:r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500" b="1" dirty="0">
                    <a:latin typeface="+mj-lt"/>
                    <a:cs typeface="Arial" pitchFamily="34" charset="0"/>
                  </a:rPr>
                  <a:t> ,</a:t>
                </a:r>
                <a:r>
                  <a:rPr lang="en-US" sz="1500" b="1" dirty="0"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sz="15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1500" b="1" i="1">
                        <a:latin typeface="Cambria Math"/>
                        <a:cs typeface="Arial" pitchFamily="34" charset="0"/>
                      </a:rPr>
                      <m:t>𝑰</m:t>
                    </m:r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500" b="1" dirty="0">
                  <a:latin typeface="+mj-lt"/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r>
                  <a:rPr lang="en-US" dirty="0">
                    <a:cs typeface="Arial" pitchFamily="34" charset="0"/>
                  </a:rPr>
                  <a:t>Kirchhoff’s Loop Rule:  </a:t>
                </a:r>
                <a:endParaRPr lang="en-US" sz="1500" i="1" dirty="0">
                  <a:latin typeface="Cambria Math"/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/>
                          <a:ea typeface="Cambria Math"/>
                          <a:cs typeface="Arial" pitchFamily="34" charset="0"/>
                        </a:rPr>
                        <m:t>𝜀</m:t>
                      </m:r>
                      <m:r>
                        <a:rPr lang="en-US" sz="1500" i="1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500" i="1">
                          <a:latin typeface="Cambria Math"/>
                          <a:cs typeface="Arial" pitchFamily="34" charset="0"/>
                        </a:rPr>
                        <m:t>  ⇒</m:t>
                      </m:r>
                      <m:r>
                        <a:rPr lang="en-US" sz="1500" b="1" i="1">
                          <a:latin typeface="Cambria Math"/>
                          <a:cs typeface="Arial" pitchFamily="34" charset="0"/>
                        </a:rPr>
                        <m:t>   </m:t>
                      </m:r>
                      <m:r>
                        <a:rPr lang="en-US" sz="1500" b="1" i="1">
                          <a:latin typeface="Cambria Math"/>
                          <a:ea typeface="Cambria Math"/>
                          <a:cs typeface="Arial" pitchFamily="34" charset="0"/>
                        </a:rPr>
                        <m:t>𝜺</m:t>
                      </m:r>
                      <m:r>
                        <a:rPr lang="en-US" sz="15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500" b="1" i="1">
                          <a:latin typeface="Cambria Math"/>
                          <a:cs typeface="Arial" pitchFamily="34" charset="0"/>
                        </a:rPr>
                        <m:t>𝑰</m:t>
                      </m:r>
                      <m:r>
                        <a:rPr lang="en-US" sz="1500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1500" b="1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/>
                              <a:cs typeface="Arial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1500" b="1" i="1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1500" b="1" i="1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500" b="1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/>
                              <a:cs typeface="Arial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15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15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1500" b="1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5171" y="3675810"/>
                <a:ext cx="3612107" cy="1364476"/>
              </a:xfrm>
              <a:prstGeom prst="rect">
                <a:avLst/>
              </a:prstGeom>
              <a:blipFill>
                <a:blip r:embed="rId3"/>
                <a:stretch>
                  <a:fillRect l="-1347" t="-442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371601" y="1163146"/>
            <a:ext cx="3191382" cy="2208703"/>
            <a:chOff x="457200" y="990600"/>
            <a:chExt cx="3623865" cy="2463009"/>
          </a:xfrm>
        </p:grpSpPr>
        <p:grpSp>
          <p:nvGrpSpPr>
            <p:cNvPr id="11" name="Group 10"/>
            <p:cNvGrpSpPr/>
            <p:nvPr/>
          </p:nvGrpSpPr>
          <p:grpSpPr>
            <a:xfrm>
              <a:off x="457200" y="990600"/>
              <a:ext cx="3623865" cy="2463009"/>
              <a:chOff x="457200" y="1219200"/>
              <a:chExt cx="3623865" cy="246300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7200" y="1219200"/>
                <a:ext cx="3623865" cy="2133600"/>
                <a:chOff x="457200" y="914400"/>
                <a:chExt cx="3623865" cy="2133600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457200" y="914400"/>
                  <a:ext cx="3623865" cy="2133600"/>
                  <a:chOff x="838200" y="4419600"/>
                  <a:chExt cx="3623865" cy="2133600"/>
                </a:xfrm>
              </p:grpSpPr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838200" y="4944020"/>
                    <a:ext cx="2966904" cy="1609180"/>
                    <a:chOff x="1176735" y="4648200"/>
                    <a:chExt cx="2966904" cy="1609180"/>
                  </a:xfrm>
                </p:grpSpPr>
                <p:grpSp>
                  <p:nvGrpSpPr>
                    <p:cNvPr id="128" name="Group 127"/>
                    <p:cNvGrpSpPr/>
                    <p:nvPr/>
                  </p:nvGrpSpPr>
                  <p:grpSpPr>
                    <a:xfrm>
                      <a:off x="1600200" y="4648200"/>
                      <a:ext cx="2543439" cy="1609180"/>
                      <a:chOff x="1524000" y="2057400"/>
                      <a:chExt cx="2543439" cy="1335087"/>
                    </a:xfrm>
                  </p:grpSpPr>
                  <p:sp>
                    <p:nvSpPr>
                      <p:cNvPr id="142" name="Freeform 141"/>
                      <p:cNvSpPr/>
                      <p:nvPr/>
                    </p:nvSpPr>
                    <p:spPr>
                      <a:xfrm rot="16200000">
                        <a:off x="3586427" y="2654299"/>
                        <a:ext cx="558800" cy="403225"/>
                      </a:xfrm>
                      <a:custGeom>
                        <a:avLst/>
                        <a:gdLst>
                          <a:gd name="connsiteX0" fmla="*/ 0 w 2395537"/>
                          <a:gd name="connsiteY0" fmla="*/ 307181 h 614362"/>
                          <a:gd name="connsiteX1" fmla="*/ 200025 w 2395537"/>
                          <a:gd name="connsiteY1" fmla="*/ 0 h 614362"/>
                          <a:gd name="connsiteX2" fmla="*/ 600075 w 2395537"/>
                          <a:gd name="connsiteY2" fmla="*/ 609600 h 614362"/>
                          <a:gd name="connsiteX3" fmla="*/ 995362 w 2395537"/>
                          <a:gd name="connsiteY3" fmla="*/ 2381 h 614362"/>
                          <a:gd name="connsiteX4" fmla="*/ 1397793 w 2395537"/>
                          <a:gd name="connsiteY4" fmla="*/ 611981 h 614362"/>
                          <a:gd name="connsiteX5" fmla="*/ 1795462 w 2395537"/>
                          <a:gd name="connsiteY5" fmla="*/ 4762 h 614362"/>
                          <a:gd name="connsiteX6" fmla="*/ 2195512 w 2395537"/>
                          <a:gd name="connsiteY6" fmla="*/ 614362 h 614362"/>
                          <a:gd name="connsiteX7" fmla="*/ 2395537 w 2395537"/>
                          <a:gd name="connsiteY7" fmla="*/ 304800 h 6143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395537" h="614362">
                            <a:moveTo>
                              <a:pt x="0" y="307181"/>
                            </a:moveTo>
                            <a:lnTo>
                              <a:pt x="200025" y="0"/>
                            </a:lnTo>
                            <a:lnTo>
                              <a:pt x="600075" y="609600"/>
                            </a:lnTo>
                            <a:lnTo>
                              <a:pt x="995362" y="2381"/>
                            </a:lnTo>
                            <a:lnTo>
                              <a:pt x="1397793" y="611981"/>
                            </a:lnTo>
                            <a:lnTo>
                              <a:pt x="1795462" y="4762"/>
                            </a:lnTo>
                            <a:lnTo>
                              <a:pt x="2195512" y="614362"/>
                            </a:lnTo>
                            <a:lnTo>
                              <a:pt x="2395537" y="304800"/>
                            </a:ln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/>
                      </a:p>
                    </p:txBody>
                  </p:sp>
                  <p:cxnSp>
                    <p:nvCxnSpPr>
                      <p:cNvPr id="150" name="Straight Connector 149"/>
                      <p:cNvCxnSpPr/>
                      <p:nvPr/>
                    </p:nvCxnSpPr>
                    <p:spPr>
                      <a:xfrm flipH="1">
                        <a:off x="1765300" y="3392487"/>
                        <a:ext cx="2092325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Straight Connector 156"/>
                      <p:cNvCxnSpPr/>
                      <p:nvPr/>
                    </p:nvCxnSpPr>
                    <p:spPr bwMode="auto">
                      <a:xfrm rot="16200000" flipV="1">
                        <a:off x="1527969" y="2488406"/>
                        <a:ext cx="473075" cy="158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" name="Straight Connector 157"/>
                      <p:cNvCxnSpPr/>
                      <p:nvPr/>
                    </p:nvCxnSpPr>
                    <p:spPr bwMode="auto">
                      <a:xfrm rot="5400000" flipH="1" flipV="1">
                        <a:off x="1524000" y="3151187"/>
                        <a:ext cx="48260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59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24000" y="2725737"/>
                        <a:ext cx="500063" cy="184150"/>
                        <a:chOff x="6096008" y="2609145"/>
                        <a:chExt cx="500601" cy="185406"/>
                      </a:xfrm>
                    </p:grpSpPr>
                    <p:cxnSp>
                      <p:nvCxnSpPr>
                        <p:cNvPr id="171" name="Straight Connector 170"/>
                        <p:cNvCxnSpPr/>
                        <p:nvPr/>
                      </p:nvCxnSpPr>
                      <p:spPr bwMode="auto">
                        <a:xfrm>
                          <a:off x="6096008" y="2609145"/>
                          <a:ext cx="500601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" name="Straight Connector 171"/>
                        <p:cNvCxnSpPr/>
                        <p:nvPr/>
                      </p:nvCxnSpPr>
                      <p:spPr bwMode="auto">
                        <a:xfrm>
                          <a:off x="6262875" y="2794551"/>
                          <a:ext cx="16686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3" name="Straight Connector 172"/>
                        <p:cNvCxnSpPr/>
                        <p:nvPr/>
                      </p:nvCxnSpPr>
                      <p:spPr bwMode="auto">
                        <a:xfrm rot="10800000">
                          <a:off x="6096008" y="2732217"/>
                          <a:ext cx="500601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" name="Straight Connector 173"/>
                        <p:cNvCxnSpPr/>
                        <p:nvPr/>
                      </p:nvCxnSpPr>
                      <p:spPr bwMode="auto">
                        <a:xfrm rot="10800000">
                          <a:off x="6262875" y="2671480"/>
                          <a:ext cx="16686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1" name="Freeform 160"/>
                      <p:cNvSpPr/>
                      <p:nvPr/>
                    </p:nvSpPr>
                    <p:spPr>
                      <a:xfrm>
                        <a:off x="2063750" y="2057400"/>
                        <a:ext cx="558800" cy="403225"/>
                      </a:xfrm>
                      <a:custGeom>
                        <a:avLst/>
                        <a:gdLst>
                          <a:gd name="connsiteX0" fmla="*/ 0 w 2395537"/>
                          <a:gd name="connsiteY0" fmla="*/ 307181 h 614362"/>
                          <a:gd name="connsiteX1" fmla="*/ 200025 w 2395537"/>
                          <a:gd name="connsiteY1" fmla="*/ 0 h 614362"/>
                          <a:gd name="connsiteX2" fmla="*/ 600075 w 2395537"/>
                          <a:gd name="connsiteY2" fmla="*/ 609600 h 614362"/>
                          <a:gd name="connsiteX3" fmla="*/ 995362 w 2395537"/>
                          <a:gd name="connsiteY3" fmla="*/ 2381 h 614362"/>
                          <a:gd name="connsiteX4" fmla="*/ 1397793 w 2395537"/>
                          <a:gd name="connsiteY4" fmla="*/ 611981 h 614362"/>
                          <a:gd name="connsiteX5" fmla="*/ 1795462 w 2395537"/>
                          <a:gd name="connsiteY5" fmla="*/ 4762 h 614362"/>
                          <a:gd name="connsiteX6" fmla="*/ 2195512 w 2395537"/>
                          <a:gd name="connsiteY6" fmla="*/ 614362 h 614362"/>
                          <a:gd name="connsiteX7" fmla="*/ 2395537 w 2395537"/>
                          <a:gd name="connsiteY7" fmla="*/ 304800 h 6143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395537" h="614362">
                            <a:moveTo>
                              <a:pt x="0" y="307181"/>
                            </a:moveTo>
                            <a:lnTo>
                              <a:pt x="200025" y="0"/>
                            </a:lnTo>
                            <a:lnTo>
                              <a:pt x="600075" y="609600"/>
                            </a:lnTo>
                            <a:lnTo>
                              <a:pt x="995362" y="2381"/>
                            </a:lnTo>
                            <a:lnTo>
                              <a:pt x="1397793" y="611981"/>
                            </a:lnTo>
                            <a:lnTo>
                              <a:pt x="1795462" y="4762"/>
                            </a:lnTo>
                            <a:lnTo>
                              <a:pt x="2195512" y="614362"/>
                            </a:lnTo>
                            <a:lnTo>
                              <a:pt x="2395537" y="304800"/>
                            </a:ln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/>
                      </a:p>
                    </p:txBody>
                  </p:sp>
                  <p:cxnSp>
                    <p:nvCxnSpPr>
                      <p:cNvPr id="167" name="Straight Connector 166"/>
                      <p:cNvCxnSpPr/>
                      <p:nvPr/>
                    </p:nvCxnSpPr>
                    <p:spPr>
                      <a:xfrm rot="5400000">
                        <a:off x="3694113" y="2414587"/>
                        <a:ext cx="32385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" name="Straight Connector 167"/>
                      <p:cNvCxnSpPr/>
                      <p:nvPr/>
                    </p:nvCxnSpPr>
                    <p:spPr>
                      <a:xfrm rot="16200000" flipH="1" flipV="1">
                        <a:off x="3728244" y="3258343"/>
                        <a:ext cx="255588" cy="317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" name="Straight Connector 168"/>
                      <p:cNvCxnSpPr/>
                      <p:nvPr/>
                    </p:nvCxnSpPr>
                    <p:spPr>
                      <a:xfrm>
                        <a:off x="1766888" y="2254250"/>
                        <a:ext cx="301625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" name="Straight Connector 169"/>
                      <p:cNvCxnSpPr/>
                      <p:nvPr/>
                    </p:nvCxnSpPr>
                    <p:spPr>
                      <a:xfrm>
                        <a:off x="2620963" y="2254250"/>
                        <a:ext cx="1235075" cy="317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4" name="TextBox 133"/>
                        <p:cNvSpPr txBox="1"/>
                        <p:nvPr/>
                      </p:nvSpPr>
                      <p:spPr bwMode="auto">
                        <a:xfrm>
                          <a:off x="1176735" y="5374521"/>
                          <a:ext cx="575865" cy="49244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𝜺</m:t>
                                </m:r>
                              </m:oMath>
                            </m:oMathPara>
                          </a14:m>
                          <a:endParaRPr lang="en-US" b="1" dirty="0">
                            <a:latin typeface="+mj-lt"/>
                            <a:cs typeface="Arial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34" name="TextBox 13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176735" y="5374521"/>
                          <a:ext cx="575865" cy="492443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/>
                          </a:stretch>
                        </a:blip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9" name="TextBox 138"/>
                        <p:cNvSpPr txBox="1"/>
                        <p:nvPr/>
                      </p:nvSpPr>
                      <p:spPr bwMode="auto">
                        <a:xfrm>
                          <a:off x="3234135" y="5425979"/>
                          <a:ext cx="575865" cy="49244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latin typeface="+mj-lt"/>
                            <a:cs typeface="Arial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39" name="TextBox 13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3234135" y="5425979"/>
                          <a:ext cx="575865" cy="492443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0" name="TextBox 139"/>
                        <p:cNvSpPr txBox="1"/>
                        <p:nvPr/>
                      </p:nvSpPr>
                      <p:spPr bwMode="auto">
                        <a:xfrm>
                          <a:off x="2167335" y="5105400"/>
                          <a:ext cx="575865" cy="49244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latin typeface="+mj-lt"/>
                            <a:cs typeface="Arial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40" name="TextBox 13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167335" y="5105400"/>
                          <a:ext cx="575865" cy="49244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0" name="TextBox 109"/>
                      <p:cNvSpPr txBox="1"/>
                      <p:nvPr/>
                    </p:nvSpPr>
                    <p:spPr bwMode="auto">
                      <a:xfrm>
                        <a:off x="1862535" y="4419600"/>
                        <a:ext cx="575865" cy="4924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dirty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0" name="TextBox 10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862535" y="4419600"/>
                        <a:ext cx="575865" cy="492443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1" name="TextBox 110"/>
                      <p:cNvSpPr txBox="1"/>
                      <p:nvPr/>
                    </p:nvSpPr>
                    <p:spPr bwMode="auto">
                      <a:xfrm>
                        <a:off x="3886200" y="5650468"/>
                        <a:ext cx="575865" cy="4924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dirty="0">
                          <a:solidFill>
                            <a:schemeClr val="accent1"/>
                          </a:solidFill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1" name="TextBox 1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886200" y="5650468"/>
                        <a:ext cx="575865" cy="492443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24" name="Right Brace 123"/>
                  <p:cNvSpPr/>
                  <p:nvPr/>
                </p:nvSpPr>
                <p:spPr>
                  <a:xfrm rot="16200000">
                    <a:off x="2011486" y="4550841"/>
                    <a:ext cx="143420" cy="642937"/>
                  </a:xfrm>
                  <a:prstGeom prst="rightBrac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ight Brace 126"/>
                  <p:cNvSpPr/>
                  <p:nvPr/>
                </p:nvSpPr>
                <p:spPr>
                  <a:xfrm>
                    <a:off x="3810000" y="5464467"/>
                    <a:ext cx="143420" cy="797893"/>
                  </a:xfrm>
                  <a:prstGeom prst="rightBrac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5" name="Straight Arrow Connector 174"/>
                <p:cNvCxnSpPr/>
                <p:nvPr/>
              </p:nvCxnSpPr>
              <p:spPr>
                <a:xfrm>
                  <a:off x="2168127" y="1567592"/>
                  <a:ext cx="1058863" cy="0"/>
                </a:xfrm>
                <a:prstGeom prst="straightConnector1">
                  <a:avLst/>
                </a:prstGeom>
                <a:ln w="38100">
                  <a:solidFill>
                    <a:srgbClr val="A67A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6" name="TextBox 175"/>
                    <p:cNvSpPr txBox="1"/>
                    <p:nvPr/>
                  </p:nvSpPr>
                  <p:spPr bwMode="auto">
                    <a:xfrm>
                      <a:off x="2437532" y="1081748"/>
                      <a:ext cx="575865" cy="49244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0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>
                        <a:latin typeface="+mj-lt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6" name="TextBox 17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437532" y="1081748"/>
                      <a:ext cx="575865" cy="492443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77" name="Straight Arrow Connector 176"/>
              <p:cNvCxnSpPr/>
              <p:nvPr/>
            </p:nvCxnSpPr>
            <p:spPr>
              <a:xfrm>
                <a:off x="3352800" y="3193029"/>
                <a:ext cx="0" cy="271137"/>
              </a:xfrm>
              <a:prstGeom prst="straightConnector1">
                <a:avLst/>
              </a:prstGeom>
              <a:ln w="38100">
                <a:solidFill>
                  <a:srgbClr val="A67A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TextBox 177"/>
                  <p:cNvSpPr txBox="1"/>
                  <p:nvPr/>
                </p:nvSpPr>
                <p:spPr bwMode="auto">
                  <a:xfrm>
                    <a:off x="3341649" y="3189766"/>
                    <a:ext cx="575865" cy="492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latin typeface="+mj-lt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8" name="TextBox 1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41649" y="3189766"/>
                    <a:ext cx="575865" cy="49244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1" name="Straight Arrow Connector 180"/>
            <p:cNvCxnSpPr/>
            <p:nvPr/>
          </p:nvCxnSpPr>
          <p:spPr>
            <a:xfrm flipH="1">
              <a:off x="2217737" y="3276600"/>
              <a:ext cx="1058863" cy="0"/>
            </a:xfrm>
            <a:prstGeom prst="straightConnector1">
              <a:avLst/>
            </a:prstGeom>
            <a:ln w="38100">
              <a:solidFill>
                <a:srgbClr val="A67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 bwMode="auto">
              <a:xfrm>
                <a:off x="5562600" y="3400478"/>
                <a:ext cx="4724400" cy="16699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500" b="1" dirty="0">
                    <a:latin typeface="+mj-lt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500" b="1" dirty="0">
                    <a:latin typeface="+mj-lt"/>
                    <a:cs typeface="Arial" pitchFamily="34" charset="0"/>
                  </a:rPr>
                  <a:t>:</a:t>
                </a:r>
                <a:endParaRPr lang="en-US" sz="1500" dirty="0">
                  <a:latin typeface="+mj-lt"/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j-lt"/>
                    <a:cs typeface="Arial" pitchFamily="34" charset="0"/>
                  </a:rPr>
                  <a:t>Ohm’s Law (for the circuit):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Arial" pitchFamily="34" charset="0"/>
                      </a:rPr>
                      <m:t>𝜀</m:t>
                    </m:r>
                    <m:r>
                      <a:rPr lang="en-US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i="1">
                        <a:latin typeface="Cambria Math"/>
                        <a:cs typeface="Arial" pitchFamily="34" charset="0"/>
                      </a:rPr>
                      <m:t>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itchFamily="34" charset="0"/>
                          </a:rPr>
                          <m:t>𝑒𝑞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en-US" sz="1500" b="1" dirty="0"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r>
                  <a:rPr lang="en-US" dirty="0">
                    <a:latin typeface="Cambria Math"/>
                    <a:cs typeface="Arial" pitchFamily="34" charset="0"/>
                  </a:rPr>
                  <a:t>(</a:t>
                </a:r>
                <a:r>
                  <a:rPr lang="en-US" dirty="0" err="1">
                    <a:latin typeface="Cambria Math"/>
                    <a:cs typeface="Arial" pitchFamily="34" charset="0"/>
                  </a:rPr>
                  <a:t>R</a:t>
                </a:r>
                <a:r>
                  <a:rPr lang="en-US" baseline="-25000" dirty="0" err="1">
                    <a:latin typeface="Cambria Math"/>
                    <a:cs typeface="Arial" pitchFamily="34" charset="0"/>
                  </a:rPr>
                  <a:t>eq</a:t>
                </a:r>
                <a:r>
                  <a:rPr lang="en-US" dirty="0">
                    <a:latin typeface="Cambria Math"/>
                    <a:cs typeface="Arial" pitchFamily="34" charset="0"/>
                  </a:rPr>
                  <a:t> is the circuit’s </a:t>
                </a:r>
                <a:r>
                  <a:rPr lang="en-US" i="1" dirty="0">
                    <a:latin typeface="Cambria Math"/>
                    <a:cs typeface="Arial" pitchFamily="34" charset="0"/>
                  </a:rPr>
                  <a:t>equivalent resistance</a:t>
                </a:r>
                <a:r>
                  <a:rPr lang="en-US" dirty="0">
                    <a:latin typeface="Cambria Math"/>
                    <a:cs typeface="Arial" pitchFamily="34" charset="0"/>
                  </a:rPr>
                  <a:t>)</a:t>
                </a:r>
                <a:endParaRPr lang="en-US" b="1" dirty="0"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r>
                  <a:rPr lang="en-US" dirty="0">
                    <a:cs typeface="Arial" pitchFamily="34" charset="0"/>
                  </a:rPr>
                  <a:t>Kirchhoff’s Loop Rule</a:t>
                </a:r>
                <a:r>
                  <a:rPr lang="en-US" dirty="0">
                    <a:ea typeface="Cambria Math"/>
                    <a:cs typeface="Arial" pitchFamily="34" charset="0"/>
                  </a:rPr>
                  <a:t>: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Arial" pitchFamily="34" charset="0"/>
                      </a:rPr>
                      <m:t>𝜀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𝐼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500" i="1" dirty="0">
                  <a:latin typeface="Cambria Math"/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ea typeface="Cambria Math"/>
                        <a:cs typeface="Arial" pitchFamily="34" charset="0"/>
                      </a:rPr>
                      <m:t>Substituting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:     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𝒆𝒒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500" b="1" i="1" dirty="0">
                    <a:latin typeface="Cambria Math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3400478"/>
                <a:ext cx="4724400" cy="1669944"/>
              </a:xfrm>
              <a:prstGeom prst="rect">
                <a:avLst/>
              </a:prstGeom>
              <a:blipFill>
                <a:blip r:embed="rId11"/>
                <a:stretch>
                  <a:fillRect l="-1030" t="-362" b="-362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TextBox 182"/>
          <p:cNvSpPr txBox="1"/>
          <p:nvPr/>
        </p:nvSpPr>
        <p:spPr bwMode="auto">
          <a:xfrm>
            <a:off x="3388277" y="5329872"/>
            <a:ext cx="5492504" cy="12080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1500" b="1" dirty="0">
                <a:latin typeface="+mj-lt"/>
                <a:cs typeface="Arial" pitchFamily="34" charset="0"/>
              </a:rPr>
              <a:t>Summary:</a:t>
            </a:r>
          </a:p>
          <a:p>
            <a:pPr marL="257175" indent="-257175" fontAlgn="auto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cs typeface="Arial" pitchFamily="34" charset="0"/>
              </a:rPr>
              <a:t>Current is the </a:t>
            </a:r>
            <a:r>
              <a:rPr lang="en-US" sz="1500" b="1" i="1" dirty="0">
                <a:latin typeface="+mj-lt"/>
                <a:cs typeface="Arial" pitchFamily="34" charset="0"/>
              </a:rPr>
              <a:t>same</a:t>
            </a:r>
            <a:r>
              <a:rPr lang="en-US" sz="1500" dirty="0">
                <a:latin typeface="+mj-lt"/>
                <a:cs typeface="Arial" pitchFamily="34" charset="0"/>
              </a:rPr>
              <a:t> through all resistors in series</a:t>
            </a:r>
          </a:p>
          <a:p>
            <a:pPr marL="257175" indent="-257175" fontAlgn="auto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cs typeface="Arial" pitchFamily="34" charset="0"/>
              </a:rPr>
              <a:t>Resistance equivalent is the </a:t>
            </a:r>
            <a:r>
              <a:rPr lang="en-US" sz="1500" b="1" i="1" dirty="0">
                <a:latin typeface="+mj-lt"/>
                <a:cs typeface="Arial" pitchFamily="34" charset="0"/>
              </a:rPr>
              <a:t>sum</a:t>
            </a:r>
            <a:r>
              <a:rPr lang="en-US" sz="1500" dirty="0">
                <a:latin typeface="+mj-lt"/>
                <a:cs typeface="Arial" pitchFamily="34" charset="0"/>
              </a:rPr>
              <a:t> of individual resistances</a:t>
            </a:r>
          </a:p>
          <a:p>
            <a:pPr marL="257175" indent="-257175" fontAlgn="auto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  <a:cs typeface="Arial" pitchFamily="34" charset="0"/>
              </a:rPr>
              <a:t>Higher resistance  =&gt; Higher voltage drop across resistor</a:t>
            </a:r>
            <a:endParaRPr lang="en-US" sz="15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2" grpId="0" animBg="1"/>
      <p:bldP spid="18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>
          <a:xfrm>
            <a:off x="3027643" y="585971"/>
            <a:ext cx="6172200" cy="708422"/>
          </a:xfrm>
        </p:spPr>
        <p:txBody>
          <a:bodyPr/>
          <a:lstStyle/>
          <a:p>
            <a:r>
              <a:rPr lang="en-US" dirty="0"/>
              <a:t>V, I, R: Resistors in </a:t>
            </a:r>
            <a:r>
              <a:rPr lang="en-US" b="1" dirty="0"/>
              <a:t>Parallel </a:t>
            </a:r>
            <a:r>
              <a:rPr lang="en-US" dirty="0"/>
              <a:t>[1]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342900" cy="273844"/>
          </a:xfrm>
        </p:spPr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76740" y="2106697"/>
            <a:ext cx="2333686" cy="2244625"/>
            <a:chOff x="930289" y="1676400"/>
            <a:chExt cx="2748891" cy="24882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 bwMode="auto">
                <a:xfrm>
                  <a:off x="1223105" y="3733800"/>
                  <a:ext cx="2132326" cy="4308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45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>
                              <a:latin typeface="Cambria Math"/>
                              <a:cs typeface="Arial" pitchFamily="34" charset="0"/>
                            </a:rPr>
                            <m:t>Δ</m:t>
                          </m:r>
                          <m:r>
                            <a:rPr lang="en-US" sz="1500" i="1"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sub>
                      </m:sSub>
                      <m:r>
                        <a:rPr lang="en-US" sz="15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500" i="1">
                          <a:latin typeface="Cambria Math"/>
                          <a:ea typeface="Cambria Math"/>
                          <a:cs typeface="Arial" pitchFamily="34" charset="0"/>
                        </a:rPr>
                        <m:t>𝜀</m:t>
                      </m:r>
                    </m:oMath>
                  </a14:m>
                  <a:r>
                    <a:rPr lang="en-US" sz="1500" dirty="0">
                      <a:cs typeface="Arial" pitchFamily="34" charset="0"/>
                    </a:rPr>
                    <a:t> – 0 = </a:t>
                  </a:r>
                  <a14:m>
                    <m:oMath xmlns:m="http://schemas.openxmlformats.org/officeDocument/2006/math">
                      <m:r>
                        <a:rPr lang="en-US" sz="1500" i="1">
                          <a:latin typeface="Cambria Math"/>
                          <a:ea typeface="Cambria Math"/>
                          <a:cs typeface="Arial" pitchFamily="34" charset="0"/>
                        </a:rPr>
                        <m:t>𝜀</m:t>
                      </m:r>
                    </m:oMath>
                  </a14:m>
                  <a:endParaRPr lang="en-US" sz="1500" dirty="0"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23105" y="3733800"/>
                  <a:ext cx="2132326" cy="430887"/>
                </a:xfrm>
                <a:prstGeom prst="rect">
                  <a:avLst/>
                </a:prstGeom>
                <a:blipFill>
                  <a:blip r:embed="rId2"/>
                  <a:stretch>
                    <a:fillRect t="-1515"/>
                  </a:stretch>
                </a:blip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930289" y="1676400"/>
              <a:ext cx="2748891" cy="1848851"/>
              <a:chOff x="304800" y="3276600"/>
              <a:chExt cx="3176951" cy="3129157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728549" y="3276600"/>
                <a:ext cx="2665855" cy="3124200"/>
                <a:chOff x="990600" y="1738942"/>
                <a:chExt cx="2665855" cy="12954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 bwMode="auto">
                    <a:xfrm>
                      <a:off x="3080591" y="2263840"/>
                      <a:ext cx="575864" cy="3023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𝑹</m:t>
                            </m:r>
                          </m:oMath>
                        </m:oMathPara>
                      </a14:m>
                      <a:endParaRPr lang="en-US" sz="1500" b="1" dirty="0">
                        <a:latin typeface="+mj-lt"/>
                        <a:ea typeface="Cambria Math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080591" y="2263840"/>
                      <a:ext cx="575864" cy="30238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2" name="Group 61"/>
                <p:cNvGrpSpPr>
                  <a:grpSpLocks/>
                </p:cNvGrpSpPr>
                <p:nvPr/>
              </p:nvGrpSpPr>
              <p:grpSpPr bwMode="auto">
                <a:xfrm>
                  <a:off x="990600" y="1738942"/>
                  <a:ext cx="2095500" cy="1295400"/>
                  <a:chOff x="5400675" y="2969907"/>
                  <a:chExt cx="1733788" cy="781527"/>
                </a:xfrm>
              </p:grpSpPr>
              <p:sp>
                <p:nvSpPr>
                  <p:cNvPr id="43" name="Freeform 42"/>
                  <p:cNvSpPr/>
                  <p:nvPr/>
                </p:nvSpPr>
                <p:spPr>
                  <a:xfrm rot="16200000">
                    <a:off x="6804127" y="3244777"/>
                    <a:ext cx="384410" cy="276263"/>
                  </a:xfrm>
                  <a:custGeom>
                    <a:avLst/>
                    <a:gdLst>
                      <a:gd name="connsiteX0" fmla="*/ 0 w 2395537"/>
                      <a:gd name="connsiteY0" fmla="*/ 307181 h 614362"/>
                      <a:gd name="connsiteX1" fmla="*/ 200025 w 2395537"/>
                      <a:gd name="connsiteY1" fmla="*/ 0 h 614362"/>
                      <a:gd name="connsiteX2" fmla="*/ 600075 w 2395537"/>
                      <a:gd name="connsiteY2" fmla="*/ 609600 h 614362"/>
                      <a:gd name="connsiteX3" fmla="*/ 995362 w 2395537"/>
                      <a:gd name="connsiteY3" fmla="*/ 2381 h 614362"/>
                      <a:gd name="connsiteX4" fmla="*/ 1397793 w 2395537"/>
                      <a:gd name="connsiteY4" fmla="*/ 611981 h 614362"/>
                      <a:gd name="connsiteX5" fmla="*/ 1795462 w 2395537"/>
                      <a:gd name="connsiteY5" fmla="*/ 4762 h 614362"/>
                      <a:gd name="connsiteX6" fmla="*/ 2195512 w 2395537"/>
                      <a:gd name="connsiteY6" fmla="*/ 614362 h 614362"/>
                      <a:gd name="connsiteX7" fmla="*/ 2395537 w 2395537"/>
                      <a:gd name="connsiteY7" fmla="*/ 304800 h 614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537" h="614362">
                        <a:moveTo>
                          <a:pt x="0" y="307181"/>
                        </a:moveTo>
                        <a:lnTo>
                          <a:pt x="200025" y="0"/>
                        </a:lnTo>
                        <a:lnTo>
                          <a:pt x="600075" y="609600"/>
                        </a:lnTo>
                        <a:lnTo>
                          <a:pt x="995362" y="2381"/>
                        </a:lnTo>
                        <a:lnTo>
                          <a:pt x="1397793" y="611981"/>
                        </a:lnTo>
                        <a:lnTo>
                          <a:pt x="1795462" y="4762"/>
                        </a:lnTo>
                        <a:lnTo>
                          <a:pt x="2195512" y="614362"/>
                        </a:lnTo>
                        <a:lnTo>
                          <a:pt x="2395537" y="30480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44" name="Straight Connector 43"/>
                  <p:cNvCxnSpPr/>
                  <p:nvPr/>
                </p:nvCxnSpPr>
                <p:spPr>
                  <a:xfrm flipH="1">
                    <a:off x="5565798" y="3751434"/>
                    <a:ext cx="14352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>
                    <a:off x="5400675" y="3293955"/>
                    <a:ext cx="34294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 bwMode="auto">
                  <a:xfrm>
                    <a:off x="5514991" y="3421032"/>
                    <a:ext cx="11431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 bwMode="auto">
                  <a:xfrm rot="16200000" flipV="1">
                    <a:off x="5402981" y="3131137"/>
                    <a:ext cx="324048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 bwMode="auto">
                  <a:xfrm rot="5400000" flipH="1" flipV="1">
                    <a:off x="5400597" y="3586233"/>
                    <a:ext cx="33040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 bwMode="auto">
                  <a:xfrm rot="10800000">
                    <a:off x="5400675" y="3378143"/>
                    <a:ext cx="34294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 bwMode="auto">
                  <a:xfrm rot="10800000">
                    <a:off x="5514991" y="3335255"/>
                    <a:ext cx="11431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>
                    <a:off x="6890696" y="3080305"/>
                    <a:ext cx="2207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 flipH="1" flipV="1">
                    <a:off x="6912141" y="3659303"/>
                    <a:ext cx="176321" cy="158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V="1">
                    <a:off x="5562622" y="2971495"/>
                    <a:ext cx="1438472" cy="31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 bwMode="auto">
                  <a:xfrm>
                    <a:off x="304800" y="5029199"/>
                    <a:ext cx="598221" cy="7292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b="1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1500" b="1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1500" b="1" i="1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𝑽</m:t>
                          </m:r>
                        </m:oMath>
                      </m:oMathPara>
                    </a14:m>
                    <a:endParaRPr lang="en-US" sz="1500" b="1" dirty="0">
                      <a:solidFill>
                        <a:schemeClr val="accent1"/>
                      </a:solidFill>
                      <a:latin typeface="+mj-lt"/>
                      <a:ea typeface="Cambria Math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4800" y="5029199"/>
                    <a:ext cx="598221" cy="72927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778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 bwMode="auto">
                  <a:xfrm>
                    <a:off x="304800" y="4114798"/>
                    <a:ext cx="598221" cy="8334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𝜺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  <a:latin typeface="+mj-lt"/>
                      <a:ea typeface="Cambria Math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4800" y="4114798"/>
                    <a:ext cx="598221" cy="83345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6" name="Group 55"/>
              <p:cNvGrpSpPr/>
              <p:nvPr/>
            </p:nvGrpSpPr>
            <p:grpSpPr>
              <a:xfrm>
                <a:off x="914402" y="3276600"/>
                <a:ext cx="2567349" cy="1295401"/>
                <a:chOff x="1138353" y="3276600"/>
                <a:chExt cx="2567349" cy="1295401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1138353" y="3276600"/>
                  <a:ext cx="1738575" cy="1295401"/>
                  <a:chOff x="795453" y="3276600"/>
                  <a:chExt cx="1738575" cy="1295401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 bwMode="auto">
                  <a:xfrm rot="16200000" flipV="1">
                    <a:off x="150633" y="3923342"/>
                    <a:ext cx="1295401" cy="191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 bwMode="auto">
                  <a:xfrm rot="5400000">
                    <a:off x="2092703" y="3717925"/>
                    <a:ext cx="882649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 bwMode="auto">
                  <a:xfrm flipV="1">
                    <a:off x="795453" y="3282951"/>
                    <a:ext cx="1738574" cy="127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014550" y="3734784"/>
                  <a:ext cx="691152" cy="729270"/>
                  <a:chOff x="3014550" y="3734784"/>
                  <a:chExt cx="691152" cy="72927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TextBox 58"/>
                      <p:cNvSpPr txBox="1"/>
                      <p:nvPr/>
                    </p:nvSpPr>
                    <p:spPr bwMode="auto">
                      <a:xfrm>
                        <a:off x="3331541" y="3734784"/>
                        <a:ext cx="374161" cy="7292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en-US" sz="15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𝜺</m:t>
                              </m:r>
                            </m:oMath>
                          </m:oMathPara>
                        </a14:m>
                        <a:endParaRPr lang="en-US" dirty="0">
                          <a:ea typeface="Cambria Math"/>
                          <a:cs typeface="Arial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9" name="TextBox 5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331541" y="3734784"/>
                        <a:ext cx="374161" cy="72927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0" name="Straight Arrow Connector 59"/>
                  <p:cNvCxnSpPr/>
                  <p:nvPr/>
                </p:nvCxnSpPr>
                <p:spPr>
                  <a:xfrm flipH="1">
                    <a:off x="3014550" y="4027450"/>
                    <a:ext cx="295670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4" name="Group 63"/>
              <p:cNvGrpSpPr/>
              <p:nvPr/>
            </p:nvGrpSpPr>
            <p:grpSpPr>
              <a:xfrm>
                <a:off x="930201" y="5084955"/>
                <a:ext cx="2429026" cy="1320802"/>
                <a:chOff x="1154152" y="5084955"/>
                <a:chExt cx="2429026" cy="1320802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1154152" y="5084955"/>
                  <a:ext cx="1734736" cy="1320802"/>
                  <a:chOff x="1143001" y="5096106"/>
                  <a:chExt cx="1734736" cy="1320802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 bwMode="auto">
                  <a:xfrm flipH="1">
                    <a:off x="1143001" y="6416908"/>
                    <a:ext cx="1734736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 bwMode="auto">
                  <a:xfrm rot="5400000" flipH="1" flipV="1">
                    <a:off x="482600" y="5756507"/>
                    <a:ext cx="1320801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 bwMode="auto">
                  <a:xfrm rot="16200000" flipH="1" flipV="1">
                    <a:off x="2524351" y="6050822"/>
                    <a:ext cx="704854" cy="1918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2972843" y="5434445"/>
                  <a:ext cx="610335" cy="833453"/>
                  <a:chOff x="2939392" y="3726001"/>
                  <a:chExt cx="610335" cy="833453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 bwMode="auto">
                      <a:xfrm>
                        <a:off x="3209014" y="3726001"/>
                        <a:ext cx="340713" cy="83345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𝑽</m:t>
                              </m:r>
                            </m:oMath>
                          </m:oMathPara>
                        </a14:m>
                        <a:endParaRPr lang="en-US" b="1" dirty="0">
                          <a:solidFill>
                            <a:schemeClr val="accent1"/>
                          </a:solidFill>
                          <a:ea typeface="Cambria Math"/>
                          <a:cs typeface="Arial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7" name="TextBox 6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209014" y="3726001"/>
                        <a:ext cx="340713" cy="833453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r="-107317"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8" name="Straight Arrow Connector 67"/>
                  <p:cNvCxnSpPr/>
                  <p:nvPr/>
                </p:nvCxnSpPr>
                <p:spPr>
                  <a:xfrm flipH="1" flipV="1">
                    <a:off x="2939392" y="4027449"/>
                    <a:ext cx="337377" cy="9464"/>
                  </a:xfrm>
                  <a:prstGeom prst="straightConnector1">
                    <a:avLst/>
                  </a:prstGeom>
                  <a:ln w="28575">
                    <a:solidFill>
                      <a:schemeClr val="accent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5" name="Group 14"/>
          <p:cNvGrpSpPr/>
          <p:nvPr/>
        </p:nvGrpSpPr>
        <p:grpSpPr>
          <a:xfrm>
            <a:off x="4514584" y="2122844"/>
            <a:ext cx="2411531" cy="2244624"/>
            <a:chOff x="4587889" y="1676400"/>
            <a:chExt cx="2879711" cy="2488287"/>
          </a:xfrm>
        </p:grpSpPr>
        <p:grpSp>
          <p:nvGrpSpPr>
            <p:cNvPr id="12" name="Group 11"/>
            <p:cNvGrpSpPr/>
            <p:nvPr/>
          </p:nvGrpSpPr>
          <p:grpSpPr>
            <a:xfrm>
              <a:off x="4587889" y="1676400"/>
              <a:ext cx="2879711" cy="1897470"/>
              <a:chOff x="3956709" y="1447800"/>
              <a:chExt cx="2879711" cy="1873929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3956709" y="1447800"/>
                <a:ext cx="2879711" cy="1873929"/>
                <a:chOff x="304800" y="3276600"/>
                <a:chExt cx="3328142" cy="3171602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728546" y="3276600"/>
                  <a:ext cx="2904396" cy="3124205"/>
                  <a:chOff x="990597" y="1738942"/>
                  <a:chExt cx="2904396" cy="129540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7" name="TextBox 96"/>
                      <p:cNvSpPr txBox="1"/>
                      <p:nvPr/>
                    </p:nvSpPr>
                    <p:spPr bwMode="auto">
                      <a:xfrm>
                        <a:off x="3319129" y="2274208"/>
                        <a:ext cx="575864" cy="3412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dirty="0">
                          <a:latin typeface="+mj-lt"/>
                          <a:ea typeface="Cambria Math"/>
                          <a:cs typeface="Arial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97" name="TextBox 9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319129" y="2274208"/>
                        <a:ext cx="575864" cy="341291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10294"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9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990597" y="1738942"/>
                    <a:ext cx="2429401" cy="1295402"/>
                    <a:chOff x="5400675" y="2969906"/>
                    <a:chExt cx="2010054" cy="781528"/>
                  </a:xfrm>
                </p:grpSpPr>
                <p:sp>
                  <p:nvSpPr>
                    <p:cNvPr id="99" name="Freeform 98"/>
                    <p:cNvSpPr/>
                    <p:nvPr/>
                  </p:nvSpPr>
                  <p:spPr>
                    <a:xfrm rot="16200000">
                      <a:off x="7080393" y="3244777"/>
                      <a:ext cx="384410" cy="276263"/>
                    </a:xfrm>
                    <a:custGeom>
                      <a:avLst/>
                      <a:gdLst>
                        <a:gd name="connsiteX0" fmla="*/ 0 w 2395537"/>
                        <a:gd name="connsiteY0" fmla="*/ 307181 h 614362"/>
                        <a:gd name="connsiteX1" fmla="*/ 200025 w 2395537"/>
                        <a:gd name="connsiteY1" fmla="*/ 0 h 614362"/>
                        <a:gd name="connsiteX2" fmla="*/ 600075 w 2395537"/>
                        <a:gd name="connsiteY2" fmla="*/ 609600 h 614362"/>
                        <a:gd name="connsiteX3" fmla="*/ 995362 w 2395537"/>
                        <a:gd name="connsiteY3" fmla="*/ 2381 h 614362"/>
                        <a:gd name="connsiteX4" fmla="*/ 1397793 w 2395537"/>
                        <a:gd name="connsiteY4" fmla="*/ 611981 h 614362"/>
                        <a:gd name="connsiteX5" fmla="*/ 1795462 w 2395537"/>
                        <a:gd name="connsiteY5" fmla="*/ 4762 h 614362"/>
                        <a:gd name="connsiteX6" fmla="*/ 2195512 w 2395537"/>
                        <a:gd name="connsiteY6" fmla="*/ 614362 h 614362"/>
                        <a:gd name="connsiteX7" fmla="*/ 2395537 w 2395537"/>
                        <a:gd name="connsiteY7" fmla="*/ 304800 h 614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395537" h="614362">
                          <a:moveTo>
                            <a:pt x="0" y="307181"/>
                          </a:moveTo>
                          <a:lnTo>
                            <a:pt x="200025" y="0"/>
                          </a:lnTo>
                          <a:lnTo>
                            <a:pt x="600075" y="609600"/>
                          </a:lnTo>
                          <a:lnTo>
                            <a:pt x="995362" y="2381"/>
                          </a:lnTo>
                          <a:lnTo>
                            <a:pt x="1397793" y="611981"/>
                          </a:lnTo>
                          <a:lnTo>
                            <a:pt x="1795462" y="4762"/>
                          </a:lnTo>
                          <a:lnTo>
                            <a:pt x="2195512" y="614362"/>
                          </a:lnTo>
                          <a:lnTo>
                            <a:pt x="2395537" y="30480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 flipH="1">
                      <a:off x="5565798" y="3751434"/>
                      <a:ext cx="143529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100"/>
                    <p:cNvCxnSpPr/>
                    <p:nvPr/>
                  </p:nvCxnSpPr>
                  <p:spPr bwMode="auto">
                    <a:xfrm>
                      <a:off x="5400675" y="3293955"/>
                      <a:ext cx="34294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01"/>
                    <p:cNvCxnSpPr/>
                    <p:nvPr/>
                  </p:nvCxnSpPr>
                  <p:spPr bwMode="auto">
                    <a:xfrm>
                      <a:off x="5514991" y="3421032"/>
                      <a:ext cx="1143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/>
                    <p:cNvCxnSpPr/>
                    <p:nvPr/>
                  </p:nvCxnSpPr>
                  <p:spPr bwMode="auto">
                    <a:xfrm rot="16200000" flipV="1">
                      <a:off x="5402981" y="3131137"/>
                      <a:ext cx="324048" cy="158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/>
                    <p:cNvCxnSpPr/>
                    <p:nvPr/>
                  </p:nvCxnSpPr>
                  <p:spPr bwMode="auto">
                    <a:xfrm rot="5400000" flipH="1" flipV="1">
                      <a:off x="5400597" y="3586233"/>
                      <a:ext cx="33040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 bwMode="auto">
                    <a:xfrm rot="10800000">
                      <a:off x="5400675" y="3378143"/>
                      <a:ext cx="34294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 bwMode="auto">
                    <a:xfrm rot="10800000">
                      <a:off x="5514991" y="3335255"/>
                      <a:ext cx="11431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rot="5400000">
                      <a:off x="6890696" y="3080305"/>
                      <a:ext cx="22079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 rot="16200000" flipH="1" flipV="1">
                      <a:off x="6912141" y="3659303"/>
                      <a:ext cx="176321" cy="158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/>
                    <p:cNvCxnSpPr/>
                    <p:nvPr/>
                  </p:nvCxnSpPr>
                  <p:spPr>
                    <a:xfrm flipV="1">
                      <a:off x="5562622" y="2971495"/>
                      <a:ext cx="1438472" cy="317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TextBox 78"/>
                    <p:cNvSpPr txBox="1"/>
                    <p:nvPr/>
                  </p:nvSpPr>
                  <p:spPr bwMode="auto">
                    <a:xfrm>
                      <a:off x="304800" y="5029199"/>
                      <a:ext cx="598218" cy="8231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𝑽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chemeClr val="accent1"/>
                        </a:solidFill>
                        <a:latin typeface="+mj-lt"/>
                        <a:ea typeface="Cambria Math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9" name="TextBox 7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04800" y="5029199"/>
                      <a:ext cx="598218" cy="823113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5493" r="-1408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/>
                    <p:cNvSpPr txBox="1"/>
                    <p:nvPr/>
                  </p:nvSpPr>
                  <p:spPr bwMode="auto">
                    <a:xfrm>
                      <a:off x="304800" y="4114798"/>
                      <a:ext cx="598218" cy="8231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𝜺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rgbClr val="FF0000"/>
                        </a:solidFill>
                        <a:latin typeface="+mj-lt"/>
                        <a:ea typeface="Cambria Math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0" name="TextBox 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04800" y="4114798"/>
                      <a:ext cx="598218" cy="823113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1" name="Group 80"/>
                <p:cNvGrpSpPr/>
                <p:nvPr/>
              </p:nvGrpSpPr>
              <p:grpSpPr>
                <a:xfrm>
                  <a:off x="914402" y="3276600"/>
                  <a:ext cx="2465907" cy="1295401"/>
                  <a:chOff x="1138353" y="3276600"/>
                  <a:chExt cx="2465907" cy="1295401"/>
                </a:xfrm>
              </p:grpSpPr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1138353" y="3276600"/>
                    <a:ext cx="1738575" cy="1295401"/>
                    <a:chOff x="795453" y="3276600"/>
                    <a:chExt cx="1738575" cy="1295401"/>
                  </a:xfrm>
                </p:grpSpPr>
                <p:cxnSp>
                  <p:nvCxnSpPr>
                    <p:cNvPr id="94" name="Straight Connector 93"/>
                    <p:cNvCxnSpPr/>
                    <p:nvPr/>
                  </p:nvCxnSpPr>
                  <p:spPr bwMode="auto">
                    <a:xfrm rot="16200000" flipV="1">
                      <a:off x="150633" y="3923342"/>
                      <a:ext cx="1295401" cy="1918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 bwMode="auto">
                    <a:xfrm rot="5400000">
                      <a:off x="2092703" y="3717925"/>
                      <a:ext cx="882649" cy="0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 bwMode="auto">
                    <a:xfrm flipV="1">
                      <a:off x="795453" y="3282951"/>
                      <a:ext cx="1738574" cy="12700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2913108" y="3602433"/>
                    <a:ext cx="691152" cy="823111"/>
                    <a:chOff x="2913108" y="3602433"/>
                    <a:chExt cx="691152" cy="823111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2" name="TextBox 91"/>
                        <p:cNvSpPr txBox="1"/>
                        <p:nvPr/>
                      </p:nvSpPr>
                      <p:spPr bwMode="auto">
                        <a:xfrm>
                          <a:off x="3230097" y="3602433"/>
                          <a:ext cx="374163" cy="8231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𝜺</m:t>
                                </m:r>
                              </m:oMath>
                            </m:oMathPara>
                          </a14:m>
                          <a:endParaRPr lang="en-US" dirty="0">
                            <a:ea typeface="Cambria Math"/>
                            <a:cs typeface="Arial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92" name="TextBox 9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3230097" y="3602433"/>
                          <a:ext cx="374163" cy="823111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r="-2273"/>
                          </a:stretch>
                        </a:blip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93" name="Straight Arrow Connector 92"/>
                    <p:cNvCxnSpPr/>
                    <p:nvPr/>
                  </p:nvCxnSpPr>
                  <p:spPr>
                    <a:xfrm flipH="1">
                      <a:off x="2913108" y="3895099"/>
                      <a:ext cx="295670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930201" y="5084955"/>
                  <a:ext cx="2464202" cy="1363247"/>
                  <a:chOff x="1154152" y="5084955"/>
                  <a:chExt cx="2464202" cy="1363247"/>
                </a:xfrm>
              </p:grpSpPr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1154152" y="5084955"/>
                    <a:ext cx="1734736" cy="1320802"/>
                    <a:chOff x="1143001" y="5096106"/>
                    <a:chExt cx="1734736" cy="1320802"/>
                  </a:xfrm>
                </p:grpSpPr>
                <p:cxnSp>
                  <p:nvCxnSpPr>
                    <p:cNvPr id="87" name="Straight Connector 86"/>
                    <p:cNvCxnSpPr/>
                    <p:nvPr/>
                  </p:nvCxnSpPr>
                  <p:spPr bwMode="auto">
                    <a:xfrm flipH="1">
                      <a:off x="1143001" y="6416908"/>
                      <a:ext cx="1734736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/>
                    <p:cNvCxnSpPr/>
                    <p:nvPr/>
                  </p:nvCxnSpPr>
                  <p:spPr bwMode="auto">
                    <a:xfrm rot="5400000" flipH="1" flipV="1">
                      <a:off x="482600" y="5756507"/>
                      <a:ext cx="1320801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/>
                    <p:cNvCxnSpPr/>
                    <p:nvPr/>
                  </p:nvCxnSpPr>
                  <p:spPr bwMode="auto">
                    <a:xfrm rot="16200000" flipH="1" flipV="1">
                      <a:off x="2524351" y="6050822"/>
                      <a:ext cx="704854" cy="1918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2972843" y="5625090"/>
                    <a:ext cx="645511" cy="823112"/>
                    <a:chOff x="2939392" y="3916646"/>
                    <a:chExt cx="645511" cy="823112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5" name="TextBox 84"/>
                        <p:cNvSpPr txBox="1"/>
                        <p:nvPr/>
                      </p:nvSpPr>
                      <p:spPr bwMode="auto">
                        <a:xfrm>
                          <a:off x="3244189" y="3916646"/>
                          <a:ext cx="340714" cy="823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en-US" dirty="0">
                            <a:ea typeface="Cambria Math"/>
                            <a:cs typeface="Arial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85" name="TextBox 8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3244189" y="3916646"/>
                          <a:ext cx="340714" cy="823112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 r="-107317"/>
                          </a:stretch>
                        </a:blip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86" name="Straight Arrow Connector 85"/>
                    <p:cNvCxnSpPr/>
                    <p:nvPr/>
                  </p:nvCxnSpPr>
                  <p:spPr>
                    <a:xfrm flipH="1" flipV="1">
                      <a:off x="2939392" y="4163288"/>
                      <a:ext cx="337377" cy="9464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/>
                  <p:cNvSpPr txBox="1"/>
                  <p:nvPr/>
                </p:nvSpPr>
                <p:spPr bwMode="auto">
                  <a:xfrm>
                    <a:off x="5140528" y="2209193"/>
                    <a:ext cx="498273" cy="4863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latin typeface="+mj-lt"/>
                      <a:ea typeface="Cambria Math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4" name="TextBox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40528" y="2209193"/>
                    <a:ext cx="498273" cy="48633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8696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5" name="Freeform 114"/>
              <p:cNvSpPr/>
              <p:nvPr/>
            </p:nvSpPr>
            <p:spPr bwMode="auto">
              <a:xfrm rot="16200000">
                <a:off x="5253078" y="2281429"/>
                <a:ext cx="907954" cy="288909"/>
              </a:xfrm>
              <a:custGeom>
                <a:avLst/>
                <a:gdLst>
                  <a:gd name="connsiteX0" fmla="*/ 0 w 2395537"/>
                  <a:gd name="connsiteY0" fmla="*/ 307181 h 614362"/>
                  <a:gd name="connsiteX1" fmla="*/ 200025 w 2395537"/>
                  <a:gd name="connsiteY1" fmla="*/ 0 h 614362"/>
                  <a:gd name="connsiteX2" fmla="*/ 600075 w 2395537"/>
                  <a:gd name="connsiteY2" fmla="*/ 609600 h 614362"/>
                  <a:gd name="connsiteX3" fmla="*/ 995362 w 2395537"/>
                  <a:gd name="connsiteY3" fmla="*/ 2381 h 614362"/>
                  <a:gd name="connsiteX4" fmla="*/ 1397793 w 2395537"/>
                  <a:gd name="connsiteY4" fmla="*/ 611981 h 614362"/>
                  <a:gd name="connsiteX5" fmla="*/ 1795462 w 2395537"/>
                  <a:gd name="connsiteY5" fmla="*/ 4762 h 614362"/>
                  <a:gd name="connsiteX6" fmla="*/ 2195512 w 2395537"/>
                  <a:gd name="connsiteY6" fmla="*/ 614362 h 614362"/>
                  <a:gd name="connsiteX7" fmla="*/ 2395537 w 2395537"/>
                  <a:gd name="connsiteY7" fmla="*/ 304800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5537" h="614362">
                    <a:moveTo>
                      <a:pt x="0" y="307181"/>
                    </a:moveTo>
                    <a:lnTo>
                      <a:pt x="200025" y="0"/>
                    </a:lnTo>
                    <a:lnTo>
                      <a:pt x="600075" y="609600"/>
                    </a:lnTo>
                    <a:lnTo>
                      <a:pt x="995362" y="2381"/>
                    </a:lnTo>
                    <a:lnTo>
                      <a:pt x="1397793" y="611981"/>
                    </a:lnTo>
                    <a:lnTo>
                      <a:pt x="1795462" y="4762"/>
                    </a:lnTo>
                    <a:lnTo>
                      <a:pt x="2195512" y="614362"/>
                    </a:lnTo>
                    <a:lnTo>
                      <a:pt x="2395537" y="3048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10" name="Straight Connector 9"/>
              <p:cNvCxnSpPr>
                <a:stCxn id="115" idx="7"/>
                <a:endCxn id="99" idx="7"/>
              </p:cNvCxnSpPr>
              <p:nvPr/>
            </p:nvCxnSpPr>
            <p:spPr>
              <a:xfrm flipV="1">
                <a:off x="5705936" y="1969309"/>
                <a:ext cx="573917" cy="25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5710261" y="2864784"/>
                <a:ext cx="573917" cy="85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 bwMode="auto">
                <a:xfrm>
                  <a:off x="4968763" y="3733800"/>
                  <a:ext cx="2163703" cy="4308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45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>
                              <a:latin typeface="Cambria Math"/>
                              <a:cs typeface="Arial" pitchFamily="34" charset="0"/>
                            </a:rPr>
                            <m:t>Δ</m:t>
                          </m:r>
                          <m:r>
                            <a:rPr lang="en-US" sz="1500" i="1"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sub>
                      </m:sSub>
                      <m:r>
                        <a:rPr lang="en-US" sz="15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500" i="1">
                          <a:latin typeface="Cambria Math"/>
                          <a:ea typeface="Cambria Math"/>
                          <a:cs typeface="Arial" pitchFamily="34" charset="0"/>
                        </a:rPr>
                        <m:t>𝜀</m:t>
                      </m:r>
                    </m:oMath>
                  </a14:m>
                  <a:r>
                    <a:rPr lang="en-US" sz="1500" dirty="0">
                      <a:cs typeface="Arial" pitchFamily="34" charset="0"/>
                    </a:rPr>
                    <a:t> – 0 = </a:t>
                  </a:r>
                  <a14:m>
                    <m:oMath xmlns:m="http://schemas.openxmlformats.org/officeDocument/2006/math">
                      <m:r>
                        <a:rPr lang="en-US" sz="1500" i="1">
                          <a:latin typeface="Cambria Math"/>
                          <a:ea typeface="Cambria Math"/>
                          <a:cs typeface="Arial" pitchFamily="34" charset="0"/>
                        </a:rPr>
                        <m:t>𝜀</m:t>
                      </m:r>
                    </m:oMath>
                  </a14:m>
                  <a:endParaRPr lang="en-US" sz="1500" dirty="0"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68763" y="3733800"/>
                  <a:ext cx="2163703" cy="430887"/>
                </a:xfrm>
                <a:prstGeom prst="rect">
                  <a:avLst/>
                </a:prstGeom>
                <a:blipFill>
                  <a:blip r:embed="rId14"/>
                  <a:stretch>
                    <a:fillRect t="-3077"/>
                  </a:stretch>
                </a:blip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8" name="TextBox 117"/>
          <p:cNvSpPr txBox="1"/>
          <p:nvPr/>
        </p:nvSpPr>
        <p:spPr bwMode="auto">
          <a:xfrm>
            <a:off x="3047638" y="1473727"/>
            <a:ext cx="4272492" cy="41549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Potential across resistors in parallel:</a:t>
            </a:r>
            <a:endParaRPr lang="en-US" sz="2100" dirty="0"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592727" y="2075447"/>
            <a:ext cx="2598984" cy="2244625"/>
            <a:chOff x="6186686" y="1648570"/>
            <a:chExt cx="2881115" cy="2488287"/>
          </a:xfrm>
        </p:grpSpPr>
        <p:grpSp>
          <p:nvGrpSpPr>
            <p:cNvPr id="18" name="Group 17"/>
            <p:cNvGrpSpPr/>
            <p:nvPr/>
          </p:nvGrpSpPr>
          <p:grpSpPr>
            <a:xfrm>
              <a:off x="6186686" y="1648570"/>
              <a:ext cx="2881115" cy="2488287"/>
              <a:chOff x="6186686" y="1648570"/>
              <a:chExt cx="2881115" cy="2488287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6186686" y="1648570"/>
                <a:ext cx="2881115" cy="2488287"/>
                <a:chOff x="4587889" y="1676400"/>
                <a:chExt cx="3103556" cy="2488287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4587889" y="1676400"/>
                  <a:ext cx="3103556" cy="1897470"/>
                  <a:chOff x="3956709" y="1447800"/>
                  <a:chExt cx="3103556" cy="1873929"/>
                </a:xfrm>
              </p:grpSpPr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3956709" y="1447800"/>
                    <a:ext cx="3103556" cy="1873929"/>
                    <a:chOff x="304800" y="3276600"/>
                    <a:chExt cx="3586844" cy="3171602"/>
                  </a:xfrm>
                </p:grpSpPr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728549" y="3276600"/>
                      <a:ext cx="3163095" cy="3124205"/>
                      <a:chOff x="990600" y="1738942"/>
                      <a:chExt cx="3163095" cy="1295402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56" name="TextBox 155"/>
                          <p:cNvSpPr txBox="1"/>
                          <p:nvPr/>
                        </p:nvSpPr>
                        <p:spPr bwMode="auto">
                          <a:xfrm>
                            <a:off x="3577827" y="2274208"/>
                            <a:ext cx="575868" cy="34129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  <a:cs typeface="Arial" pitchFamily="34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b="1" dirty="0">
                              <a:latin typeface="+mj-lt"/>
                              <a:ea typeface="Cambria Math"/>
                              <a:cs typeface="Arial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56" name="TextBox 155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3577827" y="2274208"/>
                            <a:ext cx="575868" cy="341291"/>
                          </a:xfrm>
                          <a:prstGeom prst="rect">
                            <a:avLst/>
                          </a:prstGeom>
                          <a:blipFill>
                            <a:blip r:embed="rId15"/>
                            <a:stretch>
                              <a:fillRect l="-8696"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grpSp>
                    <p:nvGrpSpPr>
                      <p:cNvPr id="160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90600" y="1738942"/>
                        <a:ext cx="2783632" cy="1295402"/>
                        <a:chOff x="5400675" y="2969906"/>
                        <a:chExt cx="2303139" cy="781528"/>
                      </a:xfrm>
                    </p:grpSpPr>
                    <p:sp>
                      <p:nvSpPr>
                        <p:cNvPr id="162" name="Freeform 161"/>
                        <p:cNvSpPr/>
                        <p:nvPr/>
                      </p:nvSpPr>
                      <p:spPr>
                        <a:xfrm rot="16200000">
                          <a:off x="7373478" y="3244777"/>
                          <a:ext cx="384410" cy="276263"/>
                        </a:xfrm>
                        <a:custGeom>
                          <a:avLst/>
                          <a:gdLst>
                            <a:gd name="connsiteX0" fmla="*/ 0 w 2395537"/>
                            <a:gd name="connsiteY0" fmla="*/ 307181 h 614362"/>
                            <a:gd name="connsiteX1" fmla="*/ 200025 w 2395537"/>
                            <a:gd name="connsiteY1" fmla="*/ 0 h 614362"/>
                            <a:gd name="connsiteX2" fmla="*/ 600075 w 2395537"/>
                            <a:gd name="connsiteY2" fmla="*/ 609600 h 614362"/>
                            <a:gd name="connsiteX3" fmla="*/ 995362 w 2395537"/>
                            <a:gd name="connsiteY3" fmla="*/ 2381 h 614362"/>
                            <a:gd name="connsiteX4" fmla="*/ 1397793 w 2395537"/>
                            <a:gd name="connsiteY4" fmla="*/ 611981 h 614362"/>
                            <a:gd name="connsiteX5" fmla="*/ 1795462 w 2395537"/>
                            <a:gd name="connsiteY5" fmla="*/ 4762 h 614362"/>
                            <a:gd name="connsiteX6" fmla="*/ 2195512 w 2395537"/>
                            <a:gd name="connsiteY6" fmla="*/ 614362 h 614362"/>
                            <a:gd name="connsiteX7" fmla="*/ 2395537 w 2395537"/>
                            <a:gd name="connsiteY7" fmla="*/ 304800 h 6143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2395537" h="614362">
                              <a:moveTo>
                                <a:pt x="0" y="307181"/>
                              </a:moveTo>
                              <a:lnTo>
                                <a:pt x="200025" y="0"/>
                              </a:lnTo>
                              <a:lnTo>
                                <a:pt x="600075" y="609600"/>
                              </a:lnTo>
                              <a:lnTo>
                                <a:pt x="995362" y="2381"/>
                              </a:lnTo>
                              <a:lnTo>
                                <a:pt x="1397793" y="611981"/>
                              </a:lnTo>
                              <a:lnTo>
                                <a:pt x="1795462" y="4762"/>
                              </a:lnTo>
                              <a:lnTo>
                                <a:pt x="2195512" y="614362"/>
                              </a:lnTo>
                              <a:lnTo>
                                <a:pt x="2395537" y="304800"/>
                              </a:lnTo>
                            </a:path>
                          </a:pathLst>
                        </a:cu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dirty="0"/>
                        </a:p>
                      </p:txBody>
                    </p:sp>
                    <p:cxnSp>
                      <p:nvCxnSpPr>
                        <p:cNvPr id="163" name="Straight Connector 162"/>
                        <p:cNvCxnSpPr/>
                        <p:nvPr/>
                      </p:nvCxnSpPr>
                      <p:spPr>
                        <a:xfrm flipH="1">
                          <a:off x="5565798" y="3751434"/>
                          <a:ext cx="1435297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4" name="Straight Connector 163"/>
                        <p:cNvCxnSpPr/>
                        <p:nvPr/>
                      </p:nvCxnSpPr>
                      <p:spPr bwMode="auto">
                        <a:xfrm>
                          <a:off x="5400675" y="3293955"/>
                          <a:ext cx="342947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5" name="Straight Connector 164"/>
                        <p:cNvCxnSpPr/>
                        <p:nvPr/>
                      </p:nvCxnSpPr>
                      <p:spPr bwMode="auto">
                        <a:xfrm>
                          <a:off x="5514991" y="3421032"/>
                          <a:ext cx="11431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6" name="Straight Connector 165"/>
                        <p:cNvCxnSpPr/>
                        <p:nvPr/>
                      </p:nvCxnSpPr>
                      <p:spPr bwMode="auto">
                        <a:xfrm rot="16200000" flipV="1">
                          <a:off x="5402981" y="3131137"/>
                          <a:ext cx="324048" cy="1587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" name="Straight Connector 183"/>
                        <p:cNvCxnSpPr/>
                        <p:nvPr/>
                      </p:nvCxnSpPr>
                      <p:spPr bwMode="auto">
                        <a:xfrm rot="5400000" flipH="1" flipV="1">
                          <a:off x="5400597" y="3586233"/>
                          <a:ext cx="33040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" name="Straight Connector 184"/>
                        <p:cNvCxnSpPr/>
                        <p:nvPr/>
                      </p:nvCxnSpPr>
                      <p:spPr bwMode="auto">
                        <a:xfrm rot="10800000">
                          <a:off x="5400675" y="3378143"/>
                          <a:ext cx="342947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6" name="Straight Connector 185"/>
                        <p:cNvCxnSpPr/>
                        <p:nvPr/>
                      </p:nvCxnSpPr>
                      <p:spPr bwMode="auto">
                        <a:xfrm rot="10800000">
                          <a:off x="5514991" y="3335255"/>
                          <a:ext cx="11431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7" name="Straight Connector 186"/>
                        <p:cNvCxnSpPr/>
                        <p:nvPr/>
                      </p:nvCxnSpPr>
                      <p:spPr>
                        <a:xfrm rot="5400000">
                          <a:off x="6890696" y="3080305"/>
                          <a:ext cx="220797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8" name="Straight Connector 187"/>
                        <p:cNvCxnSpPr/>
                        <p:nvPr/>
                      </p:nvCxnSpPr>
                      <p:spPr>
                        <a:xfrm rot="16200000" flipH="1" flipV="1">
                          <a:off x="6912141" y="3659303"/>
                          <a:ext cx="176321" cy="1587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" name="Straight Connector 188"/>
                        <p:cNvCxnSpPr/>
                        <p:nvPr/>
                      </p:nvCxnSpPr>
                      <p:spPr>
                        <a:xfrm flipV="1">
                          <a:off x="5562622" y="2971495"/>
                          <a:ext cx="1438472" cy="3177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3" name="TextBox 132"/>
                        <p:cNvSpPr txBox="1"/>
                        <p:nvPr/>
                      </p:nvSpPr>
                      <p:spPr bwMode="auto">
                        <a:xfrm>
                          <a:off x="304800" y="5029199"/>
                          <a:ext cx="598218" cy="823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accent1"/>
                            </a:solidFill>
                            <a:latin typeface="+mj-lt"/>
                            <a:ea typeface="Cambria Math"/>
                            <a:cs typeface="Arial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33" name="TextBox 13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304800" y="5029199"/>
                          <a:ext cx="598218" cy="823113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 l="-15493" r="-1408"/>
                          </a:stretch>
                        </a:blip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5" name="TextBox 134"/>
                        <p:cNvSpPr txBox="1"/>
                        <p:nvPr/>
                      </p:nvSpPr>
                      <p:spPr bwMode="auto">
                        <a:xfrm>
                          <a:off x="304800" y="4114798"/>
                          <a:ext cx="598218" cy="823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𝜺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  <a:latin typeface="+mj-lt"/>
                            <a:ea typeface="Cambria Math"/>
                            <a:cs typeface="Arial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35" name="TextBox 13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304800" y="4114798"/>
                          <a:ext cx="598218" cy="823113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/>
                          </a:stretch>
                        </a:blip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136" name="Group 135"/>
                    <p:cNvGrpSpPr/>
                    <p:nvPr/>
                  </p:nvGrpSpPr>
                  <p:grpSpPr>
                    <a:xfrm>
                      <a:off x="914402" y="3276600"/>
                      <a:ext cx="2465907" cy="1295401"/>
                      <a:chOff x="1138353" y="3276600"/>
                      <a:chExt cx="2465907" cy="1295401"/>
                    </a:xfrm>
                  </p:grpSpPr>
                  <p:grpSp>
                    <p:nvGrpSpPr>
                      <p:cNvPr id="148" name="Group 147"/>
                      <p:cNvGrpSpPr/>
                      <p:nvPr/>
                    </p:nvGrpSpPr>
                    <p:grpSpPr>
                      <a:xfrm>
                        <a:off x="1138353" y="3276600"/>
                        <a:ext cx="1738575" cy="1295401"/>
                        <a:chOff x="795453" y="3276600"/>
                        <a:chExt cx="1738575" cy="1295401"/>
                      </a:xfrm>
                    </p:grpSpPr>
                    <p:cxnSp>
                      <p:nvCxnSpPr>
                        <p:cNvPr id="153" name="Straight Connector 152"/>
                        <p:cNvCxnSpPr/>
                        <p:nvPr/>
                      </p:nvCxnSpPr>
                      <p:spPr bwMode="auto">
                        <a:xfrm rot="16200000" flipV="1">
                          <a:off x="150633" y="3923342"/>
                          <a:ext cx="1295401" cy="1918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4" name="Straight Connector 153"/>
                        <p:cNvCxnSpPr/>
                        <p:nvPr/>
                      </p:nvCxnSpPr>
                      <p:spPr bwMode="auto">
                        <a:xfrm rot="5400000">
                          <a:off x="2092703" y="3717925"/>
                          <a:ext cx="882649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" name="Straight Connector 154"/>
                        <p:cNvCxnSpPr/>
                        <p:nvPr/>
                      </p:nvCxnSpPr>
                      <p:spPr bwMode="auto">
                        <a:xfrm flipV="1">
                          <a:off x="795453" y="3282951"/>
                          <a:ext cx="1738574" cy="1270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9" name="Group 148"/>
                      <p:cNvGrpSpPr/>
                      <p:nvPr/>
                    </p:nvGrpSpPr>
                    <p:grpSpPr>
                      <a:xfrm>
                        <a:off x="2913108" y="3602433"/>
                        <a:ext cx="691152" cy="823111"/>
                        <a:chOff x="2913108" y="3602433"/>
                        <a:chExt cx="691152" cy="823111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51" name="TextBox 150"/>
                            <p:cNvSpPr txBox="1"/>
                            <p:nvPr/>
                          </p:nvSpPr>
                          <p:spPr bwMode="auto">
                            <a:xfrm>
                              <a:off x="3230097" y="3602433"/>
                              <a:ext cx="374163" cy="82311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left"/>
                                  </m:oMathParaPr>
                                  <m:oMath xmlns:m="http://schemas.openxmlformats.org/officeDocument/2006/math"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𝜺</m:t>
                                    </m:r>
                                  </m:oMath>
                                </m:oMathPara>
                              </a14:m>
                              <a:endParaRPr lang="en-US" dirty="0">
                                <a:ea typeface="Cambria Math"/>
                                <a:cs typeface="Arial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51" name="TextBox 150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3230097" y="3602433"/>
                              <a:ext cx="374163" cy="823111"/>
                            </a:xfrm>
                            <a:prstGeom prst="rect">
                              <a:avLst/>
                            </a:prstGeom>
                            <a:blipFill>
                              <a:blip r:embed="rId18"/>
                              <a:stretch>
                                <a:fillRect r="-2273"/>
                              </a:stretch>
                            </a:blip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cxnSp>
                      <p:nvCxnSpPr>
                        <p:cNvPr id="152" name="Straight Arrow Connector 151"/>
                        <p:cNvCxnSpPr/>
                        <p:nvPr/>
                      </p:nvCxnSpPr>
                      <p:spPr>
                        <a:xfrm flipH="1">
                          <a:off x="2913108" y="3895099"/>
                          <a:ext cx="295670" cy="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rgbClr val="FF0000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37" name="Group 136"/>
                    <p:cNvGrpSpPr/>
                    <p:nvPr/>
                  </p:nvGrpSpPr>
                  <p:grpSpPr>
                    <a:xfrm>
                      <a:off x="930201" y="5084955"/>
                      <a:ext cx="2464202" cy="1363247"/>
                      <a:chOff x="1154152" y="5084955"/>
                      <a:chExt cx="2464202" cy="1363247"/>
                    </a:xfrm>
                  </p:grpSpPr>
                  <p:grpSp>
                    <p:nvGrpSpPr>
                      <p:cNvPr id="138" name="Group 137"/>
                      <p:cNvGrpSpPr/>
                      <p:nvPr/>
                    </p:nvGrpSpPr>
                    <p:grpSpPr>
                      <a:xfrm>
                        <a:off x="1154152" y="5084955"/>
                        <a:ext cx="1734736" cy="1320802"/>
                        <a:chOff x="1143001" y="5096106"/>
                        <a:chExt cx="1734736" cy="1320802"/>
                      </a:xfrm>
                    </p:grpSpPr>
                    <p:cxnSp>
                      <p:nvCxnSpPr>
                        <p:cNvPr id="145" name="Straight Connector 144"/>
                        <p:cNvCxnSpPr/>
                        <p:nvPr/>
                      </p:nvCxnSpPr>
                      <p:spPr bwMode="auto">
                        <a:xfrm flipH="1">
                          <a:off x="1143001" y="6416908"/>
                          <a:ext cx="173473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accent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6" name="Straight Connector 145"/>
                        <p:cNvCxnSpPr/>
                        <p:nvPr/>
                      </p:nvCxnSpPr>
                      <p:spPr bwMode="auto">
                        <a:xfrm rot="5400000" flipH="1" flipV="1">
                          <a:off x="482600" y="5756507"/>
                          <a:ext cx="1320801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accent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7" name="Straight Connector 146"/>
                        <p:cNvCxnSpPr/>
                        <p:nvPr/>
                      </p:nvCxnSpPr>
                      <p:spPr bwMode="auto">
                        <a:xfrm rot="16200000" flipH="1" flipV="1">
                          <a:off x="2524351" y="6050822"/>
                          <a:ext cx="704854" cy="1918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accent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1" name="Group 140"/>
                      <p:cNvGrpSpPr/>
                      <p:nvPr/>
                    </p:nvGrpSpPr>
                    <p:grpSpPr>
                      <a:xfrm>
                        <a:off x="2972843" y="5625090"/>
                        <a:ext cx="645511" cy="823112"/>
                        <a:chOff x="2939392" y="3916646"/>
                        <a:chExt cx="645511" cy="823112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43" name="TextBox 142"/>
                            <p:cNvSpPr txBox="1"/>
                            <p:nvPr/>
                          </p:nvSpPr>
                          <p:spPr bwMode="auto">
                            <a:xfrm>
                              <a:off x="3244190" y="3916646"/>
                              <a:ext cx="340713" cy="82311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left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 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𝑽</m:t>
                                    </m:r>
                                  </m:oMath>
                                </m:oMathPara>
                              </a14:m>
                              <a:endParaRPr lang="en-US" dirty="0">
                                <a:ea typeface="Cambria Math"/>
                                <a:cs typeface="Arial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43" name="TextBox 142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3244190" y="3916646"/>
                              <a:ext cx="340713" cy="823112"/>
                            </a:xfrm>
                            <a:prstGeom prst="rect">
                              <a:avLst/>
                            </a:prstGeom>
                            <a:blipFill>
                              <a:blip r:embed="rId19"/>
                              <a:stretch>
                                <a:fillRect r="-107317"/>
                              </a:stretch>
                            </a:blip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cxnSp>
                      <p:nvCxnSpPr>
                        <p:cNvPr id="144" name="Straight Arrow Connector 143"/>
                        <p:cNvCxnSpPr/>
                        <p:nvPr/>
                      </p:nvCxnSpPr>
                      <p:spPr>
                        <a:xfrm flipH="1" flipV="1">
                          <a:off x="2939392" y="4163288"/>
                          <a:ext cx="337377" cy="9464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accent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6" name="TextBox 125"/>
                      <p:cNvSpPr txBox="1"/>
                      <p:nvPr/>
                    </p:nvSpPr>
                    <p:spPr bwMode="auto">
                      <a:xfrm>
                        <a:off x="5812919" y="2193126"/>
                        <a:ext cx="498273" cy="486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dirty="0">
                          <a:latin typeface="+mj-lt"/>
                          <a:ea typeface="Cambria Math"/>
                          <a:cs typeface="Arial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6" name="TextBox 12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5812919" y="2193126"/>
                        <a:ext cx="498273" cy="486333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l="-10294"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29" name="Freeform 128"/>
                  <p:cNvSpPr/>
                  <p:nvPr/>
                </p:nvSpPr>
                <p:spPr bwMode="auto">
                  <a:xfrm rot="16200000">
                    <a:off x="5558918" y="2281429"/>
                    <a:ext cx="907954" cy="288909"/>
                  </a:xfrm>
                  <a:custGeom>
                    <a:avLst/>
                    <a:gdLst>
                      <a:gd name="connsiteX0" fmla="*/ 0 w 2395537"/>
                      <a:gd name="connsiteY0" fmla="*/ 307181 h 614362"/>
                      <a:gd name="connsiteX1" fmla="*/ 200025 w 2395537"/>
                      <a:gd name="connsiteY1" fmla="*/ 0 h 614362"/>
                      <a:gd name="connsiteX2" fmla="*/ 600075 w 2395537"/>
                      <a:gd name="connsiteY2" fmla="*/ 609600 h 614362"/>
                      <a:gd name="connsiteX3" fmla="*/ 995362 w 2395537"/>
                      <a:gd name="connsiteY3" fmla="*/ 2381 h 614362"/>
                      <a:gd name="connsiteX4" fmla="*/ 1397793 w 2395537"/>
                      <a:gd name="connsiteY4" fmla="*/ 611981 h 614362"/>
                      <a:gd name="connsiteX5" fmla="*/ 1795462 w 2395537"/>
                      <a:gd name="connsiteY5" fmla="*/ 4762 h 614362"/>
                      <a:gd name="connsiteX6" fmla="*/ 2195512 w 2395537"/>
                      <a:gd name="connsiteY6" fmla="*/ 614362 h 614362"/>
                      <a:gd name="connsiteX7" fmla="*/ 2395537 w 2395537"/>
                      <a:gd name="connsiteY7" fmla="*/ 304800 h 614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537" h="614362">
                        <a:moveTo>
                          <a:pt x="0" y="307181"/>
                        </a:moveTo>
                        <a:lnTo>
                          <a:pt x="200025" y="0"/>
                        </a:lnTo>
                        <a:lnTo>
                          <a:pt x="600075" y="609600"/>
                        </a:lnTo>
                        <a:lnTo>
                          <a:pt x="995362" y="2381"/>
                        </a:lnTo>
                        <a:lnTo>
                          <a:pt x="1397793" y="611981"/>
                        </a:lnTo>
                        <a:lnTo>
                          <a:pt x="1795462" y="4762"/>
                        </a:lnTo>
                        <a:lnTo>
                          <a:pt x="2195512" y="614362"/>
                        </a:lnTo>
                        <a:lnTo>
                          <a:pt x="2395537" y="30480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130" name="Straight Connector 129"/>
                  <p:cNvCxnSpPr>
                    <a:stCxn id="129" idx="7"/>
                    <a:endCxn id="162" idx="7"/>
                  </p:cNvCxnSpPr>
                  <p:nvPr/>
                </p:nvCxnSpPr>
                <p:spPr>
                  <a:xfrm flipV="1">
                    <a:off x="6011776" y="1969312"/>
                    <a:ext cx="574582" cy="259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flipV="1">
                    <a:off x="5993848" y="2864784"/>
                    <a:ext cx="573917" cy="85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TextBox 122"/>
                    <p:cNvSpPr txBox="1"/>
                    <p:nvPr/>
                  </p:nvSpPr>
                  <p:spPr bwMode="auto">
                    <a:xfrm>
                      <a:off x="5035241" y="3733800"/>
                      <a:ext cx="2163703" cy="4308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450"/>
                        </a:spcAft>
                        <a:defRPr/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/>
                                  <a:cs typeface="Arial" pitchFamily="34" charset="0"/>
                                </a:rPr>
                                <m:t>Δ</m:t>
                              </m:r>
                              <m:r>
                                <a:rPr lang="en-US" sz="1500" i="1">
                                  <a:latin typeface="Cambria Math"/>
                                  <a:cs typeface="Arial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1500" b="1" i="1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en-US" sz="15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𝜀</m:t>
                          </m:r>
                        </m:oMath>
                      </a14:m>
                      <a:r>
                        <a:rPr lang="en-US" sz="1500" dirty="0">
                          <a:cs typeface="Arial" pitchFamily="34" charset="0"/>
                        </a:rPr>
                        <a:t> – 0 = </a:t>
                      </a:r>
                      <a14:m>
                        <m:oMath xmlns:m="http://schemas.openxmlformats.org/officeDocument/2006/math">
                          <m:r>
                            <a:rPr lang="en-US" sz="15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𝜀</m:t>
                          </m:r>
                        </m:oMath>
                      </a14:m>
                      <a:endParaRPr lang="en-US" sz="1500" dirty="0"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3" name="TextBox 1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035241" y="3733800"/>
                      <a:ext cx="2163703" cy="43088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t="-1515"/>
                      </a:stretch>
                    </a:blipFill>
                    <a:ln w="9525">
                      <a:solidFill>
                        <a:schemeClr val="tx1"/>
                      </a:solidFill>
                      <a:prstDash val="dash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7" name="Group 16"/>
              <p:cNvGrpSpPr/>
              <p:nvPr/>
            </p:nvGrpSpPr>
            <p:grpSpPr>
              <a:xfrm>
                <a:off x="7402551" y="2179910"/>
                <a:ext cx="666462" cy="921988"/>
                <a:chOff x="7391400" y="2202212"/>
                <a:chExt cx="666462" cy="921988"/>
              </a:xfrm>
            </p:grpSpPr>
            <p:sp>
              <p:nvSpPr>
                <p:cNvPr id="190" name="Freeform 189"/>
                <p:cNvSpPr/>
                <p:nvPr/>
              </p:nvSpPr>
              <p:spPr bwMode="auto">
                <a:xfrm rot="16200000">
                  <a:off x="7065821" y="2530419"/>
                  <a:ext cx="919360" cy="268202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191" name="Straight Connector 190"/>
                <p:cNvCxnSpPr>
                  <a:stCxn id="190" idx="7"/>
                </p:cNvCxnSpPr>
                <p:nvPr/>
              </p:nvCxnSpPr>
              <p:spPr>
                <a:xfrm flipV="1">
                  <a:off x="7524462" y="2202212"/>
                  <a:ext cx="533400" cy="26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flipV="1">
                  <a:off x="7507819" y="3108934"/>
                  <a:ext cx="532783" cy="86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 bwMode="auto">
                <a:xfrm>
                  <a:off x="7171271" y="2376626"/>
                  <a:ext cx="462560" cy="492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latin typeface="+mj-lt"/>
                    <a:ea typeface="Cambria Math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71271" y="2376626"/>
                  <a:ext cx="462560" cy="492442"/>
                </a:xfrm>
                <a:prstGeom prst="rect">
                  <a:avLst/>
                </a:prstGeom>
                <a:blipFill>
                  <a:blip r:embed="rId22"/>
                  <a:stretch>
                    <a:fillRect l="-869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5" name="TextBox 194"/>
          <p:cNvSpPr txBox="1"/>
          <p:nvPr/>
        </p:nvSpPr>
        <p:spPr bwMode="auto">
          <a:xfrm>
            <a:off x="3027643" y="4563397"/>
            <a:ext cx="6713423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Potential across resistors in parallel remains constant regardless of the number of resistors connected</a:t>
            </a:r>
            <a:endParaRPr lang="en-US" sz="21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 bwMode="auto">
              <a:xfrm>
                <a:off x="3027643" y="5306347"/>
                <a:ext cx="6713423" cy="10977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57175" indent="-257175" fontAlgn="auto">
                  <a:spcBef>
                    <a:spcPts val="0"/>
                  </a:spcBef>
                  <a:spcAft>
                    <a:spcPts val="45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cs typeface="Arial" pitchFamily="34" charset="0"/>
                  </a:rPr>
                  <a:t>If there are N resistors connected in parallel, every resistor will have the same voltage drop:</a:t>
                </a:r>
              </a:p>
              <a:p>
                <a:pPr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cs typeface="Arial" pitchFamily="34" charset="0"/>
                        </a:rPr>
                        <m:t>= …=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Arial" pitchFamily="34" charset="0"/>
                            </a:rPr>
                            <m:t>𝑁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cs typeface="Arial" pitchFamily="34" charset="0"/>
                        </a:rPr>
                        <m:t>= </m:t>
                      </m:r>
                      <m:r>
                        <a:rPr lang="en-US" i="1" dirty="0">
                          <a:latin typeface="Cambria Math"/>
                          <a:ea typeface="Cambria Math"/>
                          <a:cs typeface="Arial" pitchFamily="34" charset="0"/>
                        </a:rPr>
                        <m:t>𝜀</m:t>
                      </m:r>
                    </m:oMath>
                  </m:oMathPara>
                </a14:m>
                <a:endParaRPr lang="en-US" sz="21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7643" y="5306347"/>
                <a:ext cx="6713423" cy="1097736"/>
              </a:xfrm>
              <a:prstGeom prst="rect">
                <a:avLst/>
              </a:prstGeom>
              <a:blipFill>
                <a:blip r:embed="rId23"/>
                <a:stretch>
                  <a:fillRect l="-544" t="-2186"/>
                </a:stretch>
              </a:blipFill>
              <a:ln w="952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78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>
          <a:xfrm>
            <a:off x="3050267" y="568560"/>
            <a:ext cx="6172200" cy="708422"/>
          </a:xfrm>
        </p:spPr>
        <p:txBody>
          <a:bodyPr/>
          <a:lstStyle/>
          <a:p>
            <a:r>
              <a:rPr lang="en-US" dirty="0"/>
              <a:t>V, I, R: Resistors in </a:t>
            </a:r>
            <a:r>
              <a:rPr lang="en-US" b="1" dirty="0"/>
              <a:t>Parallel </a:t>
            </a:r>
            <a:r>
              <a:rPr lang="en-US" dirty="0"/>
              <a:t>[2]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30000" y="6314564"/>
            <a:ext cx="342900" cy="273844"/>
          </a:xfrm>
        </p:spPr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28800" y="1700513"/>
            <a:ext cx="3697967" cy="2442238"/>
            <a:chOff x="671599" y="1219200"/>
            <a:chExt cx="3309370" cy="2033712"/>
          </a:xfrm>
        </p:grpSpPr>
        <p:grpSp>
          <p:nvGrpSpPr>
            <p:cNvPr id="169" name="Group 168"/>
            <p:cNvGrpSpPr/>
            <p:nvPr/>
          </p:nvGrpSpPr>
          <p:grpSpPr>
            <a:xfrm flipH="1">
              <a:off x="1627301" y="1759313"/>
              <a:ext cx="582499" cy="983887"/>
              <a:chOff x="3429000" y="2035467"/>
              <a:chExt cx="582499" cy="7978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TextBox 169"/>
                  <p:cNvSpPr txBox="1"/>
                  <p:nvPr/>
                </p:nvSpPr>
                <p:spPr bwMode="auto">
                  <a:xfrm>
                    <a:off x="3435634" y="2275043"/>
                    <a:ext cx="575865" cy="2897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schemeClr val="accent1"/>
                      </a:solidFill>
                      <a:latin typeface="+mj-lt"/>
                      <a:ea typeface="Cambria Math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0" name="TextBox 1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435634" y="2275043"/>
                    <a:ext cx="575865" cy="28976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1" name="Right Brace 170"/>
              <p:cNvSpPr/>
              <p:nvPr/>
            </p:nvSpPr>
            <p:spPr>
              <a:xfrm>
                <a:off x="3429000" y="2035467"/>
                <a:ext cx="143420" cy="797893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71599" y="1219200"/>
              <a:ext cx="3309370" cy="2033712"/>
              <a:chOff x="671599" y="1676400"/>
              <a:chExt cx="3309370" cy="203371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71599" y="1752600"/>
                <a:ext cx="3309370" cy="1869113"/>
                <a:chOff x="671599" y="1752600"/>
                <a:chExt cx="3309370" cy="1869113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671599" y="1752600"/>
                  <a:ext cx="3309370" cy="1869113"/>
                  <a:chOff x="671599" y="1712287"/>
                  <a:chExt cx="3309370" cy="1869113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71599" y="1712287"/>
                    <a:ext cx="2564432" cy="1869113"/>
                    <a:chOff x="3925293" y="1447800"/>
                    <a:chExt cx="2500133" cy="1845924"/>
                  </a:xfrm>
                </p:grpSpPr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3925293" y="1447800"/>
                      <a:ext cx="2500133" cy="1845924"/>
                      <a:chOff x="268492" y="3276600"/>
                      <a:chExt cx="2889455" cy="3124205"/>
                    </a:xfrm>
                  </p:grpSpPr>
                  <p:grpSp>
                    <p:nvGrpSpPr>
                      <p:cNvPr id="78" name="Group 77"/>
                      <p:cNvGrpSpPr/>
                      <p:nvPr/>
                    </p:nvGrpSpPr>
                    <p:grpSpPr>
                      <a:xfrm>
                        <a:off x="728546" y="3276600"/>
                        <a:ext cx="2429401" cy="3124205"/>
                        <a:chOff x="990597" y="1738942"/>
                        <a:chExt cx="2429401" cy="1295402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7" name="TextBox 96"/>
                            <p:cNvSpPr txBox="1"/>
                            <p:nvPr/>
                          </p:nvSpPr>
                          <p:spPr bwMode="auto">
                            <a:xfrm>
                              <a:off x="2837778" y="2228467"/>
                              <a:ext cx="575865" cy="24763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/>
                                            <a:cs typeface="Arial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  <a:cs typeface="Arial" pitchFamily="34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  <a:cs typeface="Arial" pitchFamily="34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b="1" dirty="0">
                                <a:latin typeface="+mj-lt"/>
                                <a:ea typeface="Cambria Math"/>
                                <a:cs typeface="Arial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7" name="TextBox 96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2837778" y="2228467"/>
                              <a:ext cx="575865" cy="247638"/>
                            </a:xfrm>
                            <a:prstGeom prst="rect">
                              <a:avLst/>
                            </a:prstGeom>
                            <a:blipFill>
                              <a:blip r:embed="rId3"/>
                              <a:stretch>
                                <a:fillRect/>
                              </a:stretch>
                            </a:blip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8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90597" y="1738942"/>
                          <a:ext cx="2429401" cy="1295402"/>
                          <a:chOff x="5400675" y="2969906"/>
                          <a:chExt cx="2010054" cy="781528"/>
                        </a:xfrm>
                      </p:grpSpPr>
                      <p:sp>
                        <p:nvSpPr>
                          <p:cNvPr id="99" name="Freeform 98"/>
                          <p:cNvSpPr/>
                          <p:nvPr/>
                        </p:nvSpPr>
                        <p:spPr>
                          <a:xfrm rot="16200000">
                            <a:off x="7080393" y="3244777"/>
                            <a:ext cx="384410" cy="276263"/>
                          </a:xfrm>
                          <a:custGeom>
                            <a:avLst/>
                            <a:gdLst>
                              <a:gd name="connsiteX0" fmla="*/ 0 w 2395537"/>
                              <a:gd name="connsiteY0" fmla="*/ 307181 h 614362"/>
                              <a:gd name="connsiteX1" fmla="*/ 200025 w 2395537"/>
                              <a:gd name="connsiteY1" fmla="*/ 0 h 614362"/>
                              <a:gd name="connsiteX2" fmla="*/ 600075 w 2395537"/>
                              <a:gd name="connsiteY2" fmla="*/ 609600 h 614362"/>
                              <a:gd name="connsiteX3" fmla="*/ 995362 w 2395537"/>
                              <a:gd name="connsiteY3" fmla="*/ 2381 h 614362"/>
                              <a:gd name="connsiteX4" fmla="*/ 1397793 w 2395537"/>
                              <a:gd name="connsiteY4" fmla="*/ 611981 h 614362"/>
                              <a:gd name="connsiteX5" fmla="*/ 1795462 w 2395537"/>
                              <a:gd name="connsiteY5" fmla="*/ 4762 h 614362"/>
                              <a:gd name="connsiteX6" fmla="*/ 2195512 w 2395537"/>
                              <a:gd name="connsiteY6" fmla="*/ 614362 h 614362"/>
                              <a:gd name="connsiteX7" fmla="*/ 2395537 w 2395537"/>
                              <a:gd name="connsiteY7" fmla="*/ 304800 h 6143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2395537" h="614362">
                                <a:moveTo>
                                  <a:pt x="0" y="307181"/>
                                </a:moveTo>
                                <a:lnTo>
                                  <a:pt x="200025" y="0"/>
                                </a:lnTo>
                                <a:lnTo>
                                  <a:pt x="600075" y="609600"/>
                                </a:lnTo>
                                <a:lnTo>
                                  <a:pt x="995362" y="2381"/>
                                </a:lnTo>
                                <a:lnTo>
                                  <a:pt x="1397793" y="611981"/>
                                </a:lnTo>
                                <a:lnTo>
                                  <a:pt x="1795462" y="4762"/>
                                </a:lnTo>
                                <a:lnTo>
                                  <a:pt x="2195512" y="614362"/>
                                </a:lnTo>
                                <a:lnTo>
                                  <a:pt x="2395537" y="304800"/>
                                </a:lnTo>
                              </a:path>
                            </a:pathLst>
                          </a:cu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dirty="0"/>
                          </a:p>
                        </p:txBody>
                      </p:sp>
                      <p:cxnSp>
                        <p:nvCxnSpPr>
                          <p:cNvPr id="100" name="Straight Connector 99"/>
                          <p:cNvCxnSpPr/>
                          <p:nvPr/>
                        </p:nvCxnSpPr>
                        <p:spPr>
                          <a:xfrm flipH="1">
                            <a:off x="5565798" y="3751434"/>
                            <a:ext cx="1435297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1" name="Straight Connector 100"/>
                          <p:cNvCxnSpPr/>
                          <p:nvPr/>
                        </p:nvCxnSpPr>
                        <p:spPr bwMode="auto">
                          <a:xfrm>
                            <a:off x="5400675" y="3293955"/>
                            <a:ext cx="342947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2" name="Straight Connector 101"/>
                          <p:cNvCxnSpPr/>
                          <p:nvPr/>
                        </p:nvCxnSpPr>
                        <p:spPr bwMode="auto">
                          <a:xfrm>
                            <a:off x="5514991" y="3421032"/>
                            <a:ext cx="114316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3" name="Straight Connector 102"/>
                          <p:cNvCxnSpPr/>
                          <p:nvPr/>
                        </p:nvCxnSpPr>
                        <p:spPr bwMode="auto">
                          <a:xfrm rot="16200000" flipV="1">
                            <a:off x="5402981" y="3131137"/>
                            <a:ext cx="324048" cy="1587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4" name="Straight Connector 103"/>
                          <p:cNvCxnSpPr/>
                          <p:nvPr/>
                        </p:nvCxnSpPr>
                        <p:spPr bwMode="auto">
                          <a:xfrm rot="5400000" flipH="1" flipV="1">
                            <a:off x="5400597" y="3586233"/>
                            <a:ext cx="330402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5" name="Straight Connector 104"/>
                          <p:cNvCxnSpPr/>
                          <p:nvPr/>
                        </p:nvCxnSpPr>
                        <p:spPr bwMode="auto">
                          <a:xfrm rot="10800000">
                            <a:off x="5400675" y="3378143"/>
                            <a:ext cx="342947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6" name="Straight Connector 105"/>
                          <p:cNvCxnSpPr/>
                          <p:nvPr/>
                        </p:nvCxnSpPr>
                        <p:spPr bwMode="auto">
                          <a:xfrm rot="10800000">
                            <a:off x="5514991" y="3335255"/>
                            <a:ext cx="114316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7" name="Straight Connector 106"/>
                          <p:cNvCxnSpPr/>
                          <p:nvPr/>
                        </p:nvCxnSpPr>
                        <p:spPr>
                          <a:xfrm rot="5400000">
                            <a:off x="6890696" y="3080305"/>
                            <a:ext cx="220797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2" name="Straight Connector 111"/>
                          <p:cNvCxnSpPr/>
                          <p:nvPr/>
                        </p:nvCxnSpPr>
                        <p:spPr>
                          <a:xfrm rot="16200000" flipH="1" flipV="1">
                            <a:off x="6912141" y="3659303"/>
                            <a:ext cx="176321" cy="1587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3" name="Straight Connector 112"/>
                          <p:cNvCxnSpPr/>
                          <p:nvPr/>
                        </p:nvCxnSpPr>
                        <p:spPr>
                          <a:xfrm flipV="1">
                            <a:off x="5562622" y="2971495"/>
                            <a:ext cx="1438472" cy="3177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0" name="TextBox 79"/>
                          <p:cNvSpPr txBox="1"/>
                          <p:nvPr/>
                        </p:nvSpPr>
                        <p:spPr bwMode="auto">
                          <a:xfrm>
                            <a:off x="268492" y="4482900"/>
                            <a:ext cx="598219" cy="59724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𝜺</m:t>
                                  </m:r>
                                </m:oMath>
                              </m:oMathPara>
                            </a14:m>
                            <a:endParaRPr lang="en-US" b="1" dirty="0">
                              <a:solidFill>
                                <a:schemeClr val="tx1"/>
                              </a:solidFill>
                              <a:latin typeface="+mj-lt"/>
                              <a:ea typeface="Cambria Math"/>
                              <a:cs typeface="Arial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0" name="TextBox 79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268492" y="4482900"/>
                            <a:ext cx="598219" cy="597244"/>
                          </a:xfrm>
                          <a:prstGeom prst="rect">
                            <a:avLst/>
                          </a:prstGeom>
                          <a:blipFill>
                            <a:blip r:embed="rId4"/>
                            <a:stretch>
                              <a:fillRect/>
                            </a:stretch>
                          </a:blip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4" name="TextBox 113"/>
                        <p:cNvSpPr txBox="1"/>
                        <p:nvPr/>
                      </p:nvSpPr>
                      <p:spPr bwMode="auto">
                        <a:xfrm>
                          <a:off x="5647022" y="2347800"/>
                          <a:ext cx="498273" cy="35287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latin typeface="+mj-lt"/>
                            <a:ea typeface="Cambria Math"/>
                            <a:cs typeface="Arial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14" name="TextBox 11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5647022" y="2347800"/>
                          <a:ext cx="498273" cy="352879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15" name="Freeform 114"/>
                    <p:cNvSpPr/>
                    <p:nvPr/>
                  </p:nvSpPr>
                  <p:spPr bwMode="auto">
                    <a:xfrm rot="16200000">
                      <a:off x="5253078" y="2281429"/>
                      <a:ext cx="907954" cy="288909"/>
                    </a:xfrm>
                    <a:custGeom>
                      <a:avLst/>
                      <a:gdLst>
                        <a:gd name="connsiteX0" fmla="*/ 0 w 2395537"/>
                        <a:gd name="connsiteY0" fmla="*/ 307181 h 614362"/>
                        <a:gd name="connsiteX1" fmla="*/ 200025 w 2395537"/>
                        <a:gd name="connsiteY1" fmla="*/ 0 h 614362"/>
                        <a:gd name="connsiteX2" fmla="*/ 600075 w 2395537"/>
                        <a:gd name="connsiteY2" fmla="*/ 609600 h 614362"/>
                        <a:gd name="connsiteX3" fmla="*/ 995362 w 2395537"/>
                        <a:gd name="connsiteY3" fmla="*/ 2381 h 614362"/>
                        <a:gd name="connsiteX4" fmla="*/ 1397793 w 2395537"/>
                        <a:gd name="connsiteY4" fmla="*/ 611981 h 614362"/>
                        <a:gd name="connsiteX5" fmla="*/ 1795462 w 2395537"/>
                        <a:gd name="connsiteY5" fmla="*/ 4762 h 614362"/>
                        <a:gd name="connsiteX6" fmla="*/ 2195512 w 2395537"/>
                        <a:gd name="connsiteY6" fmla="*/ 614362 h 614362"/>
                        <a:gd name="connsiteX7" fmla="*/ 2395537 w 2395537"/>
                        <a:gd name="connsiteY7" fmla="*/ 304800 h 614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395537" h="614362">
                          <a:moveTo>
                            <a:pt x="0" y="307181"/>
                          </a:moveTo>
                          <a:lnTo>
                            <a:pt x="200025" y="0"/>
                          </a:lnTo>
                          <a:lnTo>
                            <a:pt x="600075" y="609600"/>
                          </a:lnTo>
                          <a:lnTo>
                            <a:pt x="995362" y="2381"/>
                          </a:lnTo>
                          <a:lnTo>
                            <a:pt x="1397793" y="611981"/>
                          </a:lnTo>
                          <a:lnTo>
                            <a:pt x="1795462" y="4762"/>
                          </a:lnTo>
                          <a:lnTo>
                            <a:pt x="2195512" y="614362"/>
                          </a:lnTo>
                          <a:lnTo>
                            <a:pt x="2395537" y="30480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cxnSp>
                  <p:nvCxnSpPr>
                    <p:cNvPr id="10" name="Straight Connector 9"/>
                    <p:cNvCxnSpPr>
                      <a:stCxn id="115" idx="7"/>
                      <a:endCxn id="99" idx="7"/>
                    </p:cNvCxnSpPr>
                    <p:nvPr/>
                  </p:nvCxnSpPr>
                  <p:spPr>
                    <a:xfrm flipV="1">
                      <a:off x="5705936" y="1969309"/>
                      <a:ext cx="573917" cy="259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 flipV="1">
                      <a:off x="5710261" y="2864784"/>
                      <a:ext cx="573917" cy="851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3381728" y="2209800"/>
                    <a:ext cx="599241" cy="983887"/>
                    <a:chOff x="3429000" y="2035467"/>
                    <a:chExt cx="599241" cy="797893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9" name="TextBox 138"/>
                        <p:cNvSpPr txBox="1"/>
                        <p:nvPr/>
                      </p:nvSpPr>
                      <p:spPr bwMode="auto">
                        <a:xfrm>
                          <a:off x="3452376" y="2339321"/>
                          <a:ext cx="575865" cy="28976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accent1"/>
                            </a:solidFill>
                            <a:latin typeface="+mj-lt"/>
                            <a:cs typeface="Arial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39" name="TextBox 13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3452376" y="2339321"/>
                          <a:ext cx="575865" cy="289766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42" name="Right Brace 141"/>
                    <p:cNvSpPr/>
                    <p:nvPr/>
                  </p:nvSpPr>
                  <p:spPr>
                    <a:xfrm>
                      <a:off x="3429000" y="2035467"/>
                      <a:ext cx="143420" cy="797893"/>
                    </a:xfrm>
                    <a:prstGeom prst="rightBrac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" name="Group 2"/>
                <p:cNvGrpSpPr/>
                <p:nvPr/>
              </p:nvGrpSpPr>
              <p:grpSpPr>
                <a:xfrm>
                  <a:off x="2014935" y="2667000"/>
                  <a:ext cx="575865" cy="673780"/>
                  <a:chOff x="3099424" y="2794806"/>
                  <a:chExt cx="575865" cy="673780"/>
                </a:xfrm>
              </p:grpSpPr>
              <p:cxnSp>
                <p:nvCxnSpPr>
                  <p:cNvPr id="158" name="Straight Arrow Connector 157"/>
                  <p:cNvCxnSpPr/>
                  <p:nvPr/>
                </p:nvCxnSpPr>
                <p:spPr>
                  <a:xfrm>
                    <a:off x="3352800" y="2794806"/>
                    <a:ext cx="0" cy="271137"/>
                  </a:xfrm>
                  <a:prstGeom prst="straightConnector1">
                    <a:avLst/>
                  </a:prstGeom>
                  <a:ln w="38100">
                    <a:solidFill>
                      <a:srgbClr val="A67A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9" name="TextBox 158"/>
                      <p:cNvSpPr txBox="1"/>
                      <p:nvPr/>
                    </p:nvSpPr>
                    <p:spPr bwMode="auto">
                      <a:xfrm>
                        <a:off x="3099424" y="3111274"/>
                        <a:ext cx="575865" cy="357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dirty="0"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9" name="TextBox 15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099424" y="3111274"/>
                        <a:ext cx="575865" cy="35731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3081735" y="2743200"/>
                  <a:ext cx="575865" cy="585912"/>
                  <a:chOff x="3099424" y="2871006"/>
                  <a:chExt cx="575865" cy="585912"/>
                </a:xfrm>
              </p:grpSpPr>
              <p:cxnSp>
                <p:nvCxnSpPr>
                  <p:cNvPr id="167" name="Straight Arrow Connector 166"/>
                  <p:cNvCxnSpPr/>
                  <p:nvPr/>
                </p:nvCxnSpPr>
                <p:spPr>
                  <a:xfrm>
                    <a:off x="3352800" y="2871006"/>
                    <a:ext cx="0" cy="271137"/>
                  </a:xfrm>
                  <a:prstGeom prst="straightConnector1">
                    <a:avLst/>
                  </a:prstGeom>
                  <a:ln w="38100">
                    <a:solidFill>
                      <a:srgbClr val="A67A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8" name="TextBox 167"/>
                      <p:cNvSpPr txBox="1"/>
                      <p:nvPr/>
                    </p:nvSpPr>
                    <p:spPr bwMode="auto">
                      <a:xfrm>
                        <a:off x="3099424" y="3099606"/>
                        <a:ext cx="575865" cy="357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dirty="0">
                          <a:latin typeface="+mj-lt"/>
                          <a:cs typeface="Arial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8" name="TextBox 1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099424" y="3099606"/>
                        <a:ext cx="575865" cy="35731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72" name="Group 171"/>
              <p:cNvGrpSpPr/>
              <p:nvPr/>
            </p:nvGrpSpPr>
            <p:grpSpPr>
              <a:xfrm>
                <a:off x="2743200" y="1676400"/>
                <a:ext cx="575865" cy="397181"/>
                <a:chOff x="3299865" y="2838385"/>
                <a:chExt cx="575865" cy="397181"/>
              </a:xfrm>
            </p:grpSpPr>
            <p:cxnSp>
              <p:nvCxnSpPr>
                <p:cNvPr id="173" name="Straight Arrow Connector 172"/>
                <p:cNvCxnSpPr/>
                <p:nvPr/>
              </p:nvCxnSpPr>
              <p:spPr>
                <a:xfrm>
                  <a:off x="3352800" y="2964429"/>
                  <a:ext cx="0" cy="271137"/>
                </a:xfrm>
                <a:prstGeom prst="straightConnector1">
                  <a:avLst/>
                </a:prstGeom>
                <a:ln w="38100">
                  <a:solidFill>
                    <a:srgbClr val="A67A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4" name="TextBox 173"/>
                    <p:cNvSpPr txBox="1"/>
                    <p:nvPr/>
                  </p:nvSpPr>
                  <p:spPr bwMode="auto">
                    <a:xfrm>
                      <a:off x="3299865" y="2838385"/>
                      <a:ext cx="575865" cy="3573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0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𝟎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>
                        <a:latin typeface="+mj-lt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4" name="TextBox 1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299865" y="2838385"/>
                      <a:ext cx="575865" cy="35731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75" name="Group 174"/>
              <p:cNvGrpSpPr/>
              <p:nvPr/>
            </p:nvGrpSpPr>
            <p:grpSpPr>
              <a:xfrm>
                <a:off x="2709523" y="3271344"/>
                <a:ext cx="575865" cy="438768"/>
                <a:chOff x="3254074" y="2964429"/>
                <a:chExt cx="575865" cy="438768"/>
              </a:xfrm>
            </p:grpSpPr>
            <p:cxnSp>
              <p:nvCxnSpPr>
                <p:cNvPr id="176" name="Straight Arrow Connector 175"/>
                <p:cNvCxnSpPr/>
                <p:nvPr/>
              </p:nvCxnSpPr>
              <p:spPr>
                <a:xfrm>
                  <a:off x="3340785" y="2964429"/>
                  <a:ext cx="0" cy="271137"/>
                </a:xfrm>
                <a:prstGeom prst="straightConnector1">
                  <a:avLst/>
                </a:prstGeom>
                <a:ln w="38100">
                  <a:solidFill>
                    <a:srgbClr val="A67A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7" name="TextBox 176"/>
                    <p:cNvSpPr txBox="1"/>
                    <p:nvPr/>
                  </p:nvSpPr>
                  <p:spPr bwMode="auto">
                    <a:xfrm>
                      <a:off x="3254074" y="3045885"/>
                      <a:ext cx="575865" cy="3573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0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𝟎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>
                        <a:latin typeface="+mj-lt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7" name="TextBox 1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254074" y="3045885"/>
                      <a:ext cx="575865" cy="35731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 bwMode="auto">
              <a:xfrm>
                <a:off x="5864040" y="1652142"/>
                <a:ext cx="4724400" cy="298453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r>
                  <a:rPr lang="en-US" dirty="0">
                    <a:cs typeface="Arial" pitchFamily="34" charset="0"/>
                  </a:rPr>
                  <a:t>Kirchhoff’s Junction Law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500" i="1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en-US" sz="1500" i="1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500" i="1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500" i="1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15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en-US" sz="1500" b="1" dirty="0"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[slide 38]</a:t>
                </a:r>
                <a:r>
                  <a:rPr lang="en-US" dirty="0">
                    <a:cs typeface="Arial" pitchFamily="34" charset="0"/>
                  </a:rPr>
                  <a:t> :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Arial" pitchFamily="34" charset="0"/>
                      </a:rPr>
                      <m:t>𝜀</m:t>
                    </m:r>
                    <m:r>
                      <a:rPr lang="en-US" i="1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r>
                  <a:rPr lang="en-US" dirty="0">
                    <a:cs typeface="Arial" pitchFamily="34" charset="0"/>
                  </a:rPr>
                  <a:t>Ohm’s Law: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15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𝜺</m:t>
                        </m:r>
                      </m:num>
                      <m:den>
                        <m:sSub>
                          <m:sSubPr>
                            <m:ctrlPr>
                              <a:rPr lang="en-US" sz="15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latin typeface="Cambria Math"/>
                                <a:cs typeface="Arial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1500" b="1" i="1">
                                <a:latin typeface="Cambria Math"/>
                                <a:cs typeface="Arial" pitchFamily="34" charset="0"/>
                              </a:rPr>
                              <m:t>𝒆𝒒</m:t>
                            </m:r>
                          </m:sub>
                        </m:sSub>
                      </m:den>
                    </m:f>
                    <m:r>
                      <a:rPr lang="en-US" sz="1500" b="1" i="1">
                        <a:latin typeface="Cambria Math"/>
                        <a:cs typeface="Arial" pitchFamily="34" charset="0"/>
                      </a:rPr>
                      <m:t>   ,  </m:t>
                    </m:r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15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𝜺</m:t>
                        </m:r>
                      </m:num>
                      <m:den>
                        <m:sSub>
                          <m:sSubPr>
                            <m:ctrlPr>
                              <a:rPr lang="en-US" sz="15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latin typeface="Cambria Math"/>
                                <a:cs typeface="Arial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1500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500" b="1" dirty="0">
                    <a:cs typeface="Arial" pitchFamily="34" charset="0"/>
                  </a:rPr>
                  <a:t> 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sz="15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𝜺</m:t>
                        </m:r>
                      </m:num>
                      <m:den>
                        <m:sSub>
                          <m:sSubPr>
                            <m:ctrlPr>
                              <a:rPr lang="en-US" sz="15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latin typeface="Cambria Math"/>
                                <a:cs typeface="Arial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15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500" b="1" dirty="0">
                    <a:cs typeface="Arial" pitchFamily="34" charset="0"/>
                  </a:rPr>
                  <a:t> </a:t>
                </a:r>
                <a:endParaRPr lang="en-US" b="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/>
                        <a:cs typeface="Arial" pitchFamily="34" charset="0"/>
                      </a:rPr>
                      <m:t>Substituting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dirty="0">
                    <a:cs typeface="Arial" pitchFamily="34" charset="0"/>
                  </a:rPr>
                  <a:t>	</a:t>
                </a:r>
                <a:endParaRPr lang="en-US" b="1" dirty="0">
                  <a:latin typeface="Cambria Math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9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Arial" pitchFamily="34" charset="0"/>
                            </a:rPr>
                            <m:t>𝜀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Arial" pitchFamily="34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Arial" pitchFamily="34" charset="0"/>
                            </a:rPr>
                            <m:t>𝜀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Arial" pitchFamily="34" charset="0"/>
                            </a:rPr>
                            <m:t>𝜀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latin typeface="Cambria Math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1">
                          <a:latin typeface="Cambria Math"/>
                          <a:cs typeface="Arial" pitchFamily="34" charset="0"/>
                        </a:rPr>
                        <m:t>⇒ </m:t>
                      </m:r>
                      <m:f>
                        <m:fPr>
                          <m:ctrlPr>
                            <a:rPr lang="en-US" sz="1500" b="1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1500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latin typeface="Cambria Math"/>
                                  <a:cs typeface="Arial" pitchFamily="34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500" b="1" i="1">
                                  <a:latin typeface="Cambria Math"/>
                                  <a:cs typeface="Arial" pitchFamily="34" charset="0"/>
                                </a:rPr>
                                <m:t>𝒆𝒒</m:t>
                              </m:r>
                            </m:sub>
                          </m:sSub>
                        </m:den>
                      </m:f>
                      <m:r>
                        <a:rPr lang="en-US" sz="15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1500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latin typeface="Cambria Math"/>
                                  <a:cs typeface="Arial" pitchFamily="34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500" b="1" i="1"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500" b="1" i="1"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1500" b="1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1500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latin typeface="Cambria Math"/>
                                  <a:cs typeface="Arial" pitchFamily="34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500" b="1" i="1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b="1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4040" y="1652142"/>
                <a:ext cx="4724400" cy="2984535"/>
              </a:xfrm>
              <a:prstGeom prst="rect">
                <a:avLst/>
              </a:prstGeom>
              <a:blipFill>
                <a:blip r:embed="rId11"/>
                <a:stretch>
                  <a:fillRect l="-1030" t="-813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 bwMode="auto">
              <a:xfrm>
                <a:off x="3588410" y="5007843"/>
                <a:ext cx="4955266" cy="136248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r>
                  <a:rPr lang="en-US" sz="1500" b="1" dirty="0">
                    <a:latin typeface="+mj-lt"/>
                    <a:cs typeface="Arial" pitchFamily="34" charset="0"/>
                  </a:rPr>
                  <a:t>Summary:</a:t>
                </a:r>
              </a:p>
              <a:p>
                <a:pPr marL="257175" indent="-257175" fontAlgn="auto">
                  <a:spcBef>
                    <a:spcPts val="0"/>
                  </a:spcBef>
                  <a:spcAft>
                    <a:spcPts val="45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500" dirty="0">
                    <a:latin typeface="+mj-lt"/>
                    <a:cs typeface="Arial" pitchFamily="34" charset="0"/>
                  </a:rPr>
                  <a:t>Voltage is the </a:t>
                </a:r>
                <a:r>
                  <a:rPr lang="en-US" sz="1500" b="1" i="1" dirty="0">
                    <a:latin typeface="+mj-lt"/>
                    <a:cs typeface="Arial" pitchFamily="34" charset="0"/>
                  </a:rPr>
                  <a:t>same</a:t>
                </a:r>
                <a:r>
                  <a:rPr lang="en-US" sz="1500" dirty="0">
                    <a:latin typeface="+mj-lt"/>
                    <a:cs typeface="Arial" pitchFamily="34" charset="0"/>
                  </a:rPr>
                  <a:t> across all resistors in parallel</a:t>
                </a:r>
              </a:p>
              <a:p>
                <a:pPr marL="257175" indent="-257175" fontAlgn="auto">
                  <a:spcBef>
                    <a:spcPts val="0"/>
                  </a:spcBef>
                  <a:spcAft>
                    <a:spcPts val="45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5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5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15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latin typeface="Cambria Math"/>
                                <a:cs typeface="Arial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1500" b="1" i="1">
                                <a:latin typeface="Cambria Math"/>
                                <a:cs typeface="Arial" pitchFamily="34" charset="0"/>
                              </a:rPr>
                              <m:t>𝒆𝒒</m:t>
                            </m:r>
                          </m:sub>
                        </m:sSub>
                      </m:den>
                    </m:f>
                    <m:r>
                      <a:rPr lang="en-US" sz="1500" b="1" i="1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1500" dirty="0">
                    <a:latin typeface="+mj-lt"/>
                    <a:cs typeface="Arial" pitchFamily="34" charset="0"/>
                  </a:rPr>
                  <a:t> sum of individual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500" i="1"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1500" dirty="0">
                    <a:latin typeface="+mj-lt"/>
                    <a:cs typeface="Arial" pitchFamily="34" charset="0"/>
                  </a:rPr>
                  <a:t> ’s</a:t>
                </a:r>
              </a:p>
              <a:p>
                <a:pPr marL="257175" indent="-257175" fontAlgn="auto">
                  <a:spcBef>
                    <a:spcPts val="0"/>
                  </a:spcBef>
                  <a:spcAft>
                    <a:spcPts val="45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500" dirty="0">
                    <a:latin typeface="+mj-lt"/>
                    <a:cs typeface="Arial" pitchFamily="34" charset="0"/>
                  </a:rPr>
                  <a:t>Higher resistance  =&gt; Lower current through resistor</a:t>
                </a:r>
                <a:endParaRPr lang="en-US" sz="1500" b="1" dirty="0"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8410" y="5007843"/>
                <a:ext cx="4955266" cy="1362489"/>
              </a:xfrm>
              <a:prstGeom prst="rect">
                <a:avLst/>
              </a:prstGeom>
              <a:blipFill>
                <a:blip r:embed="rId12"/>
                <a:stretch>
                  <a:fillRect l="-368" t="-442" b="-3540"/>
                </a:stretch>
              </a:blipFill>
              <a:ln w="9525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17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How to start Current?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181350" y="1828801"/>
            <a:ext cx="5829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Inside Materials, Two Necessary Ingredients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152776" y="2400301"/>
            <a:ext cx="2828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Potential Difference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296026" y="2400302"/>
            <a:ext cx="3171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Means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electric field</a:t>
            </a:r>
            <a:r>
              <a:rPr lang="en-US" dirty="0">
                <a:latin typeface="+mj-lt"/>
              </a:rPr>
              <a:t> and which leads to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electric force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494009" y="3069535"/>
            <a:ext cx="2757488" cy="55399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>
                <a:latin typeface="+mj-lt"/>
              </a:rPr>
              <a:t>For isolated charges this is enough to get them moving</a:t>
            </a:r>
            <a:endParaRPr lang="en-US" sz="1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267076" y="4057652"/>
            <a:ext cx="2600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Path for charges to follow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367463" y="4057651"/>
            <a:ext cx="3028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Charges </a:t>
            </a:r>
            <a:r>
              <a:rPr lang="en-US" dirty="0">
                <a:latin typeface="+mj-lt"/>
              </a:rPr>
              <a:t>don’t spontaneously leave material so will flow through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conductors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24175" y="5486401"/>
            <a:ext cx="6343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Can connect </a:t>
            </a:r>
            <a:r>
              <a:rPr lang="en-US" b="1" dirty="0">
                <a:solidFill>
                  <a:srgbClr val="FF0000"/>
                </a:solidFill>
              </a:rPr>
              <a:t>plates of capacitor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terminals of battery</a:t>
            </a:r>
            <a:r>
              <a:rPr lang="en-US" dirty="0"/>
              <a:t>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In General for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cs typeface="Arial" charset="0"/>
              </a:rPr>
              <a:t> Resistors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667000" y="2783682"/>
            <a:ext cx="1657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Series</a:t>
            </a:r>
          </a:p>
        </p:txBody>
      </p:sp>
      <p:graphicFrame>
        <p:nvGraphicFramePr>
          <p:cNvPr id="84996" name="Object 2"/>
          <p:cNvGraphicFramePr>
            <a:graphicFrameLocks noChangeAspect="1"/>
          </p:cNvGraphicFramePr>
          <p:nvPr/>
        </p:nvGraphicFramePr>
        <p:xfrm>
          <a:off x="4438650" y="4054080"/>
          <a:ext cx="40576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40" name="Equation" r:id="rId3" imgW="1803400" imgH="444500" progId="Equation.3">
                  <p:embed/>
                </p:oleObj>
              </mc:Choice>
              <mc:Fallback>
                <p:oleObj name="Equation" r:id="rId3" imgW="18034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4054080"/>
                        <a:ext cx="4057650" cy="1000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3"/>
          <p:cNvGraphicFramePr>
            <a:graphicFrameLocks noChangeAspect="1"/>
          </p:cNvGraphicFramePr>
          <p:nvPr/>
        </p:nvGraphicFramePr>
        <p:xfrm>
          <a:off x="4381502" y="2686052"/>
          <a:ext cx="3708797" cy="54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41" name="Equation" r:id="rId5" imgW="1651000" imgH="241300" progId="Equation.3">
                  <p:embed/>
                </p:oleObj>
              </mc:Choice>
              <mc:Fallback>
                <p:oleObj name="Equation" r:id="rId5" imgW="16510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2" y="2686052"/>
                        <a:ext cx="3708797" cy="54173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4324350" y="3429001"/>
            <a:ext cx="4972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Adding</a:t>
            </a:r>
            <a:r>
              <a:rPr lang="en-US" dirty="0">
                <a:latin typeface="+mj-lt"/>
              </a:rPr>
              <a:t> more resistors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increases</a:t>
            </a:r>
            <a:r>
              <a:rPr lang="en-US" dirty="0">
                <a:latin typeface="+mj-lt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eq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667000" y="4381501"/>
            <a:ext cx="1657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Parallel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210050" y="5254229"/>
            <a:ext cx="502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Adding</a:t>
            </a:r>
            <a:r>
              <a:rPr lang="en-US" dirty="0">
                <a:latin typeface="+mj-lt"/>
              </a:rPr>
              <a:t> more resistors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decreases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eq</a:t>
            </a:r>
            <a:endParaRPr lang="en-US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667000" y="3886200"/>
            <a:ext cx="6858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03" name="TextBox 12"/>
          <p:cNvSpPr txBox="1">
            <a:spLocks noChangeArrowheads="1"/>
          </p:cNvSpPr>
          <p:nvPr/>
        </p:nvSpPr>
        <p:spPr bwMode="auto">
          <a:xfrm>
            <a:off x="3009900" y="1771652"/>
            <a:ext cx="6343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Equivalent Resistance (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baseline="-25000" dirty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dirty="0"/>
              <a:t>):  a single resistor that has the same resistance as a group of resistors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Conceptual Problem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895600" y="1543249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Rank the potential at each of the points assuming that the wires are ideal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(note: resistors are in both series and parallel).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3630156" y="2971801"/>
            <a:ext cx="1553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V</a:t>
            </a:r>
            <a:r>
              <a:rPr lang="en-US" baseline="-25000" dirty="0">
                <a:latin typeface="+mj-lt"/>
              </a:rPr>
              <a:t>A</a:t>
            </a:r>
            <a:r>
              <a:rPr lang="en-US" dirty="0">
                <a:latin typeface="+mj-lt"/>
              </a:rPr>
              <a:t> = V</a:t>
            </a:r>
            <a:r>
              <a:rPr lang="en-US" baseline="-25000" dirty="0">
                <a:latin typeface="+mj-lt"/>
              </a:rPr>
              <a:t>C</a:t>
            </a:r>
            <a:endParaRPr lang="en-US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599449" y="4648201"/>
            <a:ext cx="1467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V</a:t>
            </a:r>
            <a:r>
              <a:rPr lang="en-US" baseline="-25000" dirty="0">
                <a:latin typeface="+mj-lt"/>
              </a:rPr>
              <a:t>B</a:t>
            </a:r>
            <a:r>
              <a:rPr lang="en-US" dirty="0">
                <a:latin typeface="+mj-lt"/>
              </a:rPr>
              <a:t> = V</a:t>
            </a:r>
            <a:r>
              <a:rPr lang="en-US" baseline="-25000" dirty="0">
                <a:latin typeface="+mj-lt"/>
              </a:rPr>
              <a:t>F</a:t>
            </a:r>
            <a:endParaRPr lang="en-US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3599449" y="3810001"/>
            <a:ext cx="1467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V</a:t>
            </a:r>
            <a:r>
              <a:rPr lang="en-US" baseline="-25000" dirty="0">
                <a:latin typeface="+mj-lt"/>
              </a:rPr>
              <a:t>D</a:t>
            </a:r>
            <a:r>
              <a:rPr lang="en-US" dirty="0">
                <a:latin typeface="+mj-lt"/>
              </a:rPr>
              <a:t> = V</a:t>
            </a:r>
            <a:r>
              <a:rPr lang="en-US" baseline="-25000" dirty="0">
                <a:latin typeface="+mj-lt"/>
              </a:rPr>
              <a:t>E</a:t>
            </a:r>
            <a:endParaRPr lang="en-US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3124200" y="5414963"/>
            <a:ext cx="325755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dirty="0">
                <a:latin typeface="+mj-lt"/>
              </a:rPr>
              <a:t>V</a:t>
            </a:r>
            <a:r>
              <a:rPr lang="en-US" baseline="-25000" dirty="0">
                <a:latin typeface="+mj-lt"/>
              </a:rPr>
              <a:t>A</a:t>
            </a:r>
            <a:r>
              <a:rPr lang="en-US" dirty="0">
                <a:latin typeface="+mj-lt"/>
              </a:rPr>
              <a:t> = V</a:t>
            </a:r>
            <a:r>
              <a:rPr lang="en-US" baseline="-25000" dirty="0">
                <a:latin typeface="+mj-lt"/>
              </a:rPr>
              <a:t>C</a:t>
            </a:r>
            <a:r>
              <a:rPr lang="en-US" dirty="0">
                <a:latin typeface="+mj-lt"/>
              </a:rPr>
              <a:t> &gt; V</a:t>
            </a:r>
            <a:r>
              <a:rPr lang="en-US" baseline="-25000" dirty="0">
                <a:latin typeface="+mj-lt"/>
              </a:rPr>
              <a:t>D</a:t>
            </a:r>
            <a:r>
              <a:rPr lang="en-US" dirty="0">
                <a:latin typeface="+mj-lt"/>
              </a:rPr>
              <a:t> = V</a:t>
            </a:r>
            <a:r>
              <a:rPr lang="en-US" baseline="-25000" dirty="0">
                <a:latin typeface="+mj-lt"/>
              </a:rPr>
              <a:t>E</a:t>
            </a:r>
            <a:r>
              <a:rPr lang="en-US" dirty="0">
                <a:latin typeface="+mj-lt"/>
              </a:rPr>
              <a:t> &gt; V</a:t>
            </a:r>
            <a:r>
              <a:rPr lang="en-US" baseline="-25000" dirty="0">
                <a:latin typeface="+mj-lt"/>
              </a:rPr>
              <a:t>B</a:t>
            </a:r>
            <a:r>
              <a:rPr lang="en-US" dirty="0">
                <a:latin typeface="+mj-lt"/>
              </a:rPr>
              <a:t> = V</a:t>
            </a:r>
            <a:r>
              <a:rPr lang="en-US" baseline="-25000" dirty="0">
                <a:latin typeface="+mj-lt"/>
              </a:rPr>
              <a:t>F</a:t>
            </a:r>
            <a:endParaRPr lang="en-US" dirty="0">
              <a:latin typeface="+mj-lt"/>
            </a:endParaRPr>
          </a:p>
        </p:txBody>
      </p:sp>
      <p:grpSp>
        <p:nvGrpSpPr>
          <p:cNvPr id="52232" name="Group 38"/>
          <p:cNvGrpSpPr>
            <a:grpSpLocks/>
          </p:cNvGrpSpPr>
          <p:nvPr/>
        </p:nvGrpSpPr>
        <p:grpSpPr bwMode="auto">
          <a:xfrm>
            <a:off x="6438900" y="2457451"/>
            <a:ext cx="2743200" cy="2883932"/>
            <a:chOff x="5029200" y="2133600"/>
            <a:chExt cx="3657600" cy="3845243"/>
          </a:xfrm>
        </p:grpSpPr>
        <p:grpSp>
          <p:nvGrpSpPr>
            <p:cNvPr id="52233" name="Group 29"/>
            <p:cNvGrpSpPr>
              <a:grpSpLocks/>
            </p:cNvGrpSpPr>
            <p:nvPr/>
          </p:nvGrpSpPr>
          <p:grpSpPr bwMode="auto">
            <a:xfrm>
              <a:off x="5029200" y="2133600"/>
              <a:ext cx="3657600" cy="3845243"/>
              <a:chOff x="3657600" y="2133600"/>
              <a:chExt cx="3657600" cy="3844942"/>
            </a:xfrm>
          </p:grpSpPr>
          <p:grpSp>
            <p:nvGrpSpPr>
              <p:cNvPr id="52240" name="Group 32"/>
              <p:cNvGrpSpPr>
                <a:grpSpLocks/>
              </p:cNvGrpSpPr>
              <p:nvPr/>
            </p:nvGrpSpPr>
            <p:grpSpPr bwMode="auto">
              <a:xfrm>
                <a:off x="3810000" y="2285988"/>
                <a:ext cx="3498850" cy="2247724"/>
                <a:chOff x="2819400" y="2590788"/>
                <a:chExt cx="3498850" cy="2247724"/>
              </a:xfrm>
            </p:grpSpPr>
            <p:grpSp>
              <p:nvGrpSpPr>
                <p:cNvPr id="52250" name="Group 17"/>
                <p:cNvGrpSpPr>
                  <a:grpSpLocks/>
                </p:cNvGrpSpPr>
                <p:nvPr/>
              </p:nvGrpSpPr>
              <p:grpSpPr bwMode="auto">
                <a:xfrm>
                  <a:off x="2819400" y="2666982"/>
                  <a:ext cx="3498850" cy="2171530"/>
                  <a:chOff x="1585415" y="3047981"/>
                  <a:chExt cx="3498850" cy="2171532"/>
                </a:xfrm>
              </p:grpSpPr>
              <p:grpSp>
                <p:nvGrpSpPr>
                  <p:cNvPr id="52252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452189" y="4038504"/>
                    <a:ext cx="1809751" cy="1181009"/>
                    <a:chOff x="1361107" y="5486302"/>
                    <a:chExt cx="1810225" cy="1180384"/>
                  </a:xfrm>
                </p:grpSpPr>
                <p:sp>
                  <p:nvSpPr>
                    <p:cNvPr id="14" name="Rectangle 13"/>
                    <p:cNvSpPr/>
                    <p:nvPr/>
                  </p:nvSpPr>
                  <p:spPr bwMode="auto">
                    <a:xfrm rot="16200000">
                      <a:off x="1733193" y="5228547"/>
                      <a:ext cx="1180384" cy="169589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15" name="Trapezoid 14"/>
                    <p:cNvSpPr/>
                    <p:nvPr/>
                  </p:nvSpPr>
                  <p:spPr bwMode="auto">
                    <a:xfrm rot="16200000">
                      <a:off x="2919022" y="6019330"/>
                      <a:ext cx="390288" cy="114330"/>
                    </a:xfrm>
                    <a:prstGeom prst="trapezoid">
                      <a:avLst>
                        <a:gd name="adj" fmla="val 25000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cxnSp>
                  <p:nvCxnSpPr>
                    <p:cNvPr id="16" name="Straight Connector 15"/>
                    <p:cNvCxnSpPr/>
                    <p:nvPr/>
                  </p:nvCxnSpPr>
                  <p:spPr bwMode="auto">
                    <a:xfrm rot="16200000" flipV="1">
                      <a:off x="2988880" y="6076495"/>
                      <a:ext cx="364904" cy="0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" name="Trapezoid 16"/>
                    <p:cNvSpPr/>
                    <p:nvPr/>
                  </p:nvSpPr>
                  <p:spPr bwMode="auto">
                    <a:xfrm rot="16200000">
                      <a:off x="1223128" y="6019330"/>
                      <a:ext cx="390288" cy="114330"/>
                    </a:xfrm>
                    <a:prstGeom prst="trapezoid">
                      <a:avLst>
                        <a:gd name="adj" fmla="val 25000"/>
                      </a:avLst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18" name="TextBox 17"/>
                    <p:cNvSpPr txBox="1"/>
                    <p:nvPr/>
                  </p:nvSpPr>
                  <p:spPr bwMode="auto">
                    <a:xfrm>
                      <a:off x="1446855" y="5846448"/>
                      <a:ext cx="304880" cy="4921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dirty="0">
                          <a:latin typeface="+mj-lt"/>
                        </a:rPr>
                        <a:t>+</a:t>
                      </a:r>
                    </a:p>
                  </p:txBody>
                </p:sp>
                <p:sp>
                  <p:nvSpPr>
                    <p:cNvPr id="19" name="TextBox 18"/>
                    <p:cNvSpPr txBox="1"/>
                    <p:nvPr/>
                  </p:nvSpPr>
                  <p:spPr bwMode="auto">
                    <a:xfrm>
                      <a:off x="2744183" y="5846448"/>
                      <a:ext cx="312819" cy="4921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dirty="0">
                          <a:latin typeface="+mj-lt"/>
                        </a:rPr>
                        <a:t>–</a:t>
                      </a:r>
                    </a:p>
                  </p:txBody>
                </p:sp>
              </p:grpSp>
              <p:sp>
                <p:nvSpPr>
                  <p:cNvPr id="13" name="Freeform 8"/>
                  <p:cNvSpPr/>
                  <p:nvPr/>
                </p:nvSpPr>
                <p:spPr>
                  <a:xfrm>
                    <a:off x="1585415" y="3047981"/>
                    <a:ext cx="3498850" cy="1606426"/>
                  </a:xfrm>
                  <a:custGeom>
                    <a:avLst/>
                    <a:gdLst>
                      <a:gd name="connsiteX0" fmla="*/ 857534 w 3498376"/>
                      <a:gd name="connsiteY0" fmla="*/ 1528550 h 1528550"/>
                      <a:gd name="connsiteX1" fmla="*/ 379863 w 3498376"/>
                      <a:gd name="connsiteY1" fmla="*/ 218364 h 1528550"/>
                      <a:gd name="connsiteX2" fmla="*/ 3136710 w 3498376"/>
                      <a:gd name="connsiteY2" fmla="*/ 218364 h 1528550"/>
                      <a:gd name="connsiteX3" fmla="*/ 2549857 w 3498376"/>
                      <a:gd name="connsiteY3" fmla="*/ 1487606 h 1528550"/>
                      <a:gd name="connsiteX4" fmla="*/ 2549857 w 3498376"/>
                      <a:gd name="connsiteY4" fmla="*/ 1487606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8376" h="1528550">
                        <a:moveTo>
                          <a:pt x="857534" y="1528550"/>
                        </a:moveTo>
                        <a:cubicBezTo>
                          <a:pt x="428767" y="982639"/>
                          <a:pt x="0" y="436728"/>
                          <a:pt x="379863" y="218364"/>
                        </a:cubicBezTo>
                        <a:cubicBezTo>
                          <a:pt x="759726" y="0"/>
                          <a:pt x="2775044" y="6824"/>
                          <a:pt x="3136710" y="218364"/>
                        </a:cubicBezTo>
                        <a:cubicBezTo>
                          <a:pt x="3498376" y="429904"/>
                          <a:pt x="2549857" y="1487606"/>
                          <a:pt x="2549857" y="1487606"/>
                        </a:cubicBezTo>
                        <a:lnTo>
                          <a:pt x="2549857" y="1487606"/>
                        </a:ln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3856038" y="2590788"/>
                  <a:ext cx="1371600" cy="3047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20" name="Freeform 8"/>
              <p:cNvSpPr/>
              <p:nvPr/>
            </p:nvSpPr>
            <p:spPr bwMode="auto">
              <a:xfrm rot="10800000">
                <a:off x="3730625" y="3920985"/>
                <a:ext cx="3498850" cy="1606425"/>
              </a:xfrm>
              <a:custGeom>
                <a:avLst/>
                <a:gdLst>
                  <a:gd name="connsiteX0" fmla="*/ 857534 w 3498376"/>
                  <a:gd name="connsiteY0" fmla="*/ 1528550 h 1528550"/>
                  <a:gd name="connsiteX1" fmla="*/ 379863 w 3498376"/>
                  <a:gd name="connsiteY1" fmla="*/ 218364 h 1528550"/>
                  <a:gd name="connsiteX2" fmla="*/ 3136710 w 3498376"/>
                  <a:gd name="connsiteY2" fmla="*/ 218364 h 1528550"/>
                  <a:gd name="connsiteX3" fmla="*/ 2549857 w 3498376"/>
                  <a:gd name="connsiteY3" fmla="*/ 1487606 h 1528550"/>
                  <a:gd name="connsiteX4" fmla="*/ 2549857 w 3498376"/>
                  <a:gd name="connsiteY4" fmla="*/ 1487606 h 152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8376" h="1528550">
                    <a:moveTo>
                      <a:pt x="857534" y="1528550"/>
                    </a:moveTo>
                    <a:cubicBezTo>
                      <a:pt x="428767" y="982639"/>
                      <a:pt x="0" y="436728"/>
                      <a:pt x="379863" y="218364"/>
                    </a:cubicBezTo>
                    <a:cubicBezTo>
                      <a:pt x="759726" y="0"/>
                      <a:pt x="2775044" y="6824"/>
                      <a:pt x="3136710" y="218364"/>
                    </a:cubicBezTo>
                    <a:cubicBezTo>
                      <a:pt x="3498376" y="429904"/>
                      <a:pt x="2549857" y="1487606"/>
                      <a:pt x="2549857" y="1487606"/>
                    </a:cubicBezTo>
                    <a:lnTo>
                      <a:pt x="2549857" y="1487606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623600">
                <a:off x="4410075" y="5276604"/>
                <a:ext cx="609600" cy="3047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20895325">
                <a:off x="6186488" y="5252794"/>
                <a:ext cx="609600" cy="3047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 bwMode="auto">
              <a:xfrm>
                <a:off x="4038600" y="2133600"/>
                <a:ext cx="304800" cy="49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A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 bwMode="auto">
              <a:xfrm>
                <a:off x="6629400" y="2133600"/>
                <a:ext cx="304800" cy="49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B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 bwMode="auto">
              <a:xfrm>
                <a:off x="3657600" y="4495615"/>
                <a:ext cx="304800" cy="49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C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 bwMode="auto">
              <a:xfrm>
                <a:off x="5029200" y="5486138"/>
                <a:ext cx="304800" cy="49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 bwMode="auto">
              <a:xfrm>
                <a:off x="5867400" y="5486138"/>
                <a:ext cx="304800" cy="49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E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 bwMode="auto">
              <a:xfrm>
                <a:off x="7010400" y="5181362"/>
                <a:ext cx="304800" cy="49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latin typeface="+mj-lt"/>
                  </a:rPr>
                  <a:t>F</a:t>
                </a: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5486400" y="2514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383213" y="476408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540500" y="5383213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7278688" y="5383213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8166100" y="2492375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8301038" y="507365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3009900" y="467686"/>
            <a:ext cx="6172200" cy="857250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Example: Loop Rule</a:t>
            </a:r>
          </a:p>
        </p:txBody>
      </p:sp>
      <p:sp>
        <p:nvSpPr>
          <p:cNvPr id="78" name="TextBox 77"/>
          <p:cNvSpPr txBox="1"/>
          <p:nvPr/>
        </p:nvSpPr>
        <p:spPr bwMode="auto">
          <a:xfrm>
            <a:off x="5434096" y="1683588"/>
            <a:ext cx="3806484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Arial" pitchFamily="34" charset="0"/>
              </a:rPr>
              <a:t>What is the current in this circuit and which way does it point (clockwise or counterclockwise)?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5581650" y="3388576"/>
            <a:ext cx="3429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</a:rPr>
              <a:t>Start at bottom right and count up </a:t>
            </a:r>
            <a:r>
              <a:rPr lang="en-US" sz="1500" b="1" dirty="0">
                <a:solidFill>
                  <a:srgbClr val="FF0000"/>
                </a:solidFill>
                <a:latin typeface="+mj-lt"/>
              </a:rPr>
              <a:t>potential changes </a:t>
            </a:r>
            <a:r>
              <a:rPr lang="en-US" sz="1500" dirty="0">
                <a:latin typeface="+mj-lt"/>
              </a:rPr>
              <a:t>(going CCW)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 bwMode="auto">
              <a:xfrm>
                <a:off x="5943600" y="4724400"/>
                <a:ext cx="3746812" cy="13765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−1.5 </m:t>
                    </m:r>
                    <m:r>
                      <a:rPr lang="en-US" sz="1600" i="1">
                        <a:latin typeface="Cambria Math"/>
                      </a:rPr>
                      <m:t>𝑉</m:t>
                    </m:r>
                    <m:r>
                      <a:rPr lang="en-US" sz="1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Ω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+3 </m:t>
                    </m:r>
                    <m:r>
                      <a:rPr lang="en-US" sz="1600" i="1">
                        <a:latin typeface="Cambria Math"/>
                      </a:rPr>
                      <m:t>𝑉</m:t>
                    </m:r>
                    <m:r>
                      <a:rPr lang="en-US" sz="1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Ω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= 0</a:t>
                </a:r>
              </a:p>
              <a:p>
                <a:pPr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⇒     −1.5 </m:t>
                    </m:r>
                    <m:r>
                      <a:rPr lang="en-US" sz="1600" i="1">
                        <a:latin typeface="Cambria Math"/>
                      </a:rPr>
                      <m:t>𝑉</m:t>
                    </m:r>
                    <m:r>
                      <a:rPr lang="en-US" sz="1600" i="1">
                        <a:latin typeface="Cambria Math"/>
                      </a:rPr>
                      <m:t>+2</m:t>
                    </m:r>
                    <m:r>
                      <a:rPr lang="en-US" sz="1600" i="1">
                        <a:latin typeface="Cambria Math"/>
                      </a:rPr>
                      <m:t>𝐼</m:t>
                    </m:r>
                    <m:r>
                      <a:rPr lang="en-US" sz="1600" i="1">
                        <a:latin typeface="Cambria Math"/>
                      </a:rPr>
                      <m:t>+3 </m:t>
                    </m:r>
                    <m:r>
                      <a:rPr lang="en-US" sz="1600" i="1">
                        <a:latin typeface="Cambria Math"/>
                      </a:rPr>
                      <m:t>𝑉</m:t>
                    </m:r>
                    <m:r>
                      <a:rPr lang="en-US" sz="1600" i="1">
                        <a:latin typeface="Cambria Math"/>
                      </a:rPr>
                      <m:t>+3</m:t>
                    </m:r>
                    <m:r>
                      <a:rPr lang="en-US" sz="16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1600" dirty="0"/>
                  <a:t> = 0</a:t>
                </a:r>
              </a:p>
              <a:p>
                <a:pPr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⇒     1.5 </m:t>
                    </m:r>
                    <m:r>
                      <a:rPr lang="en-US" sz="1600" i="1">
                        <a:latin typeface="Cambria Math"/>
                      </a:rPr>
                      <m:t>𝑉</m:t>
                    </m:r>
                    <m:r>
                      <a:rPr lang="en-US" sz="1600" i="1">
                        <a:latin typeface="Cambria Math"/>
                      </a:rPr>
                      <m:t>+5</m:t>
                    </m:r>
                    <m:r>
                      <a:rPr lang="en-US" sz="16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1600" dirty="0"/>
                  <a:t> = 0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⇒     </m:t>
                    </m:r>
                    <m:r>
                      <a:rPr lang="en-US" sz="1600" i="1">
                        <a:latin typeface="Cambria Math"/>
                      </a:rPr>
                      <m:t>𝐼</m:t>
                    </m:r>
                    <m:r>
                      <a:rPr lang="en-US" sz="1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/>
                          </a:rPr>
                          <m:t>−1.5</m:t>
                        </m:r>
                      </m:num>
                      <m:den>
                        <m:r>
                          <a:rPr lang="en-US" sz="160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1600">
                        <a:latin typeface="Cambria Math"/>
                      </a:rPr>
                      <m:t>=−0.3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A</m:t>
                    </m:r>
                  </m:oMath>
                </a14:m>
                <a:r>
                  <a:rPr lang="en-US" sz="1600" dirty="0">
                    <a:latin typeface="+mj-lt"/>
                  </a:rPr>
                  <a:t>  </a:t>
                </a:r>
                <a:r>
                  <a:rPr lang="en-US" sz="2000" i="1" dirty="0">
                    <a:latin typeface="+mj-lt"/>
                  </a:rPr>
                  <a:t>(-ve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i="1" dirty="0">
                    <a:latin typeface="+mj-lt"/>
                  </a:rPr>
                  <a:t> CW)</a:t>
                </a:r>
                <a:endParaRPr lang="en-US" sz="16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4724400"/>
                <a:ext cx="3746812" cy="1376595"/>
              </a:xfrm>
              <a:prstGeom prst="rect">
                <a:avLst/>
              </a:prstGeom>
              <a:blipFill>
                <a:blip r:embed="rId2"/>
                <a:stretch>
                  <a:fillRect t="-877" b="-3509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576820" y="2851847"/>
            <a:ext cx="4604088" cy="1340880"/>
            <a:chOff x="2819958" y="2743232"/>
            <a:chExt cx="6138176" cy="1787096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3962879" y="2743232"/>
              <a:ext cx="4995255" cy="738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57175" indent="-257175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500" dirty="0">
                  <a:latin typeface="+mj-lt"/>
                </a:rPr>
                <a:t>Assume current is either CW or CCW (in this example, we </a:t>
              </a:r>
              <a:r>
                <a:rPr lang="en-US" sz="1500" b="1" dirty="0">
                  <a:latin typeface="+mj-lt"/>
                </a:rPr>
                <a:t>assumed CCW</a:t>
              </a:r>
              <a:r>
                <a:rPr lang="en-US" sz="1500" dirty="0">
                  <a:latin typeface="+mj-lt"/>
                </a:rPr>
                <a:t>)</a:t>
              </a:r>
            </a:p>
          </p:txBody>
        </p:sp>
        <p:grpSp>
          <p:nvGrpSpPr>
            <p:cNvPr id="72738" name="Group 45"/>
            <p:cNvGrpSpPr>
              <a:grpSpLocks/>
            </p:cNvGrpSpPr>
            <p:nvPr/>
          </p:nvGrpSpPr>
          <p:grpSpPr bwMode="auto">
            <a:xfrm>
              <a:off x="2819958" y="3657250"/>
              <a:ext cx="381000" cy="873078"/>
              <a:chOff x="2819958" y="3657250"/>
              <a:chExt cx="381000" cy="873078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rot="5400000">
                <a:off x="2781238" y="4075382"/>
                <a:ext cx="837851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740" name="TextBox 44"/>
              <p:cNvSpPr txBox="1">
                <a:spLocks noChangeArrowheads="1"/>
              </p:cNvSpPr>
              <p:nvPr/>
            </p:nvSpPr>
            <p:spPr bwMode="auto">
              <a:xfrm>
                <a:off x="2819958" y="4038090"/>
                <a:ext cx="381000" cy="49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</p:grpSp>
      </p:grpSp>
      <p:grpSp>
        <p:nvGrpSpPr>
          <p:cNvPr id="72715" name="Group 43"/>
          <p:cNvGrpSpPr>
            <a:grpSpLocks/>
          </p:cNvGrpSpPr>
          <p:nvPr/>
        </p:nvGrpSpPr>
        <p:grpSpPr bwMode="auto">
          <a:xfrm>
            <a:off x="2286389" y="1547234"/>
            <a:ext cx="2571750" cy="3107744"/>
            <a:chOff x="228600" y="1022439"/>
            <a:chExt cx="4267201" cy="5520024"/>
          </a:xfrm>
        </p:grpSpPr>
        <p:sp>
          <p:nvSpPr>
            <p:cNvPr id="45" name="TextBox 44"/>
            <p:cNvSpPr txBox="1"/>
            <p:nvPr/>
          </p:nvSpPr>
          <p:spPr bwMode="auto">
            <a:xfrm>
              <a:off x="742947" y="2951143"/>
              <a:ext cx="1077780" cy="656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cs typeface="Arial" pitchFamily="34" charset="0"/>
                </a:rPr>
                <a:t>3 V</a:t>
              </a: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2377899" y="3048002"/>
              <a:ext cx="1584503" cy="656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cs typeface="Arial" pitchFamily="34" charset="0"/>
                </a:rPr>
                <a:t>1.5 V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1800224" y="1022439"/>
              <a:ext cx="990600" cy="656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cs typeface="Arial" pitchFamily="34" charset="0"/>
                </a:rPr>
                <a:t>2 </a:t>
              </a:r>
              <a:r>
                <a:rPr lang="en-US" dirty="0">
                  <a:latin typeface="Symbol" pitchFamily="18" charset="2"/>
                  <a:cs typeface="Arial" pitchFamily="34" charset="0"/>
                </a:rPr>
                <a:t>W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1847850" y="5886450"/>
              <a:ext cx="990600" cy="656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cs typeface="Arial" pitchFamily="34" charset="0"/>
                </a:rPr>
                <a:t>3 </a:t>
              </a:r>
              <a:r>
                <a:rPr lang="en-US" dirty="0">
                  <a:latin typeface="Symbol" pitchFamily="18" charset="2"/>
                  <a:cs typeface="Arial" pitchFamily="34" charset="0"/>
                </a:rPr>
                <a:t>W</a:t>
              </a:r>
            </a:p>
          </p:txBody>
        </p:sp>
        <p:grpSp>
          <p:nvGrpSpPr>
            <p:cNvPr id="72720" name="Group 81"/>
            <p:cNvGrpSpPr>
              <a:grpSpLocks/>
            </p:cNvGrpSpPr>
            <p:nvPr/>
          </p:nvGrpSpPr>
          <p:grpSpPr bwMode="auto">
            <a:xfrm>
              <a:off x="228600" y="1600200"/>
              <a:ext cx="4267201" cy="4257473"/>
              <a:chOff x="457200" y="926907"/>
              <a:chExt cx="5486400" cy="5473893"/>
            </a:xfrm>
          </p:grpSpPr>
          <p:grpSp>
            <p:nvGrpSpPr>
              <p:cNvPr id="72721" name="Group 28"/>
              <p:cNvGrpSpPr>
                <a:grpSpLocks/>
              </p:cNvGrpSpPr>
              <p:nvPr/>
            </p:nvGrpSpPr>
            <p:grpSpPr bwMode="auto">
              <a:xfrm rot="-5400000">
                <a:off x="5062632" y="3026664"/>
                <a:ext cx="500063" cy="1261873"/>
                <a:chOff x="6296025" y="5073650"/>
                <a:chExt cx="500063" cy="1268413"/>
              </a:xfrm>
            </p:grpSpPr>
            <p:cxnSp>
              <p:nvCxnSpPr>
                <p:cNvPr id="72" name="Straight Connector 71"/>
                <p:cNvCxnSpPr/>
                <p:nvPr/>
              </p:nvCxnSpPr>
              <p:spPr bwMode="auto">
                <a:xfrm>
                  <a:off x="6280458" y="5498834"/>
                  <a:ext cx="0" cy="41853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>
                  <a:off x="6780521" y="5074142"/>
                  <a:ext cx="0" cy="126791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>
                  <a:off x="6613152" y="5498834"/>
                  <a:ext cx="0" cy="41853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 bwMode="auto">
                <a:xfrm>
                  <a:off x="6447827" y="5074142"/>
                  <a:ext cx="0" cy="126791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722" name="Freeform 50"/>
              <p:cNvSpPr>
                <a:spLocks/>
              </p:cNvSpPr>
              <p:nvPr/>
            </p:nvSpPr>
            <p:spPr bwMode="auto">
              <a:xfrm rot="-5400000">
                <a:off x="559477" y="1783527"/>
                <a:ext cx="2152701" cy="1095382"/>
              </a:xfrm>
              <a:custGeom>
                <a:avLst/>
                <a:gdLst>
                  <a:gd name="T0" fmla="*/ 0 w 1260"/>
                  <a:gd name="T1" fmla="*/ 0 h 1080"/>
                  <a:gd name="T2" fmla="*/ 2147483647 w 1260"/>
                  <a:gd name="T3" fmla="*/ 0 h 1080"/>
                  <a:gd name="T4" fmla="*/ 2147483647 w 1260"/>
                  <a:gd name="T5" fmla="*/ 2147483647 h 1080"/>
                  <a:gd name="T6" fmla="*/ 0 60000 65536"/>
                  <a:gd name="T7" fmla="*/ 0 60000 65536"/>
                  <a:gd name="T8" fmla="*/ 0 60000 65536"/>
                  <a:gd name="T9" fmla="*/ 0 w 1260"/>
                  <a:gd name="T10" fmla="*/ 0 h 1080"/>
                  <a:gd name="T11" fmla="*/ 1260 w 1260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60" h="1080">
                    <a:moveTo>
                      <a:pt x="0" y="0"/>
                    </a:moveTo>
                    <a:lnTo>
                      <a:pt x="1260" y="0"/>
                    </a:lnTo>
                    <a:lnTo>
                      <a:pt x="1260" y="108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23" name="Freeform 3"/>
              <p:cNvSpPr>
                <a:spLocks/>
              </p:cNvSpPr>
              <p:nvPr/>
            </p:nvSpPr>
            <p:spPr bwMode="auto">
              <a:xfrm rot="10800000">
                <a:off x="1088137" y="3907632"/>
                <a:ext cx="993582" cy="2152699"/>
              </a:xfrm>
              <a:custGeom>
                <a:avLst/>
                <a:gdLst>
                  <a:gd name="T0" fmla="*/ 0 w 1260"/>
                  <a:gd name="T1" fmla="*/ 0 h 1080"/>
                  <a:gd name="T2" fmla="*/ 2147483647 w 1260"/>
                  <a:gd name="T3" fmla="*/ 0 h 1080"/>
                  <a:gd name="T4" fmla="*/ 2147483647 w 1260"/>
                  <a:gd name="T5" fmla="*/ 2147483647 h 1080"/>
                  <a:gd name="T6" fmla="*/ 0 60000 65536"/>
                  <a:gd name="T7" fmla="*/ 0 60000 65536"/>
                  <a:gd name="T8" fmla="*/ 0 60000 65536"/>
                  <a:gd name="T9" fmla="*/ 0 w 1260"/>
                  <a:gd name="T10" fmla="*/ 0 h 1080"/>
                  <a:gd name="T11" fmla="*/ 1260 w 1260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60" h="1080">
                    <a:moveTo>
                      <a:pt x="0" y="0"/>
                    </a:moveTo>
                    <a:lnTo>
                      <a:pt x="1260" y="0"/>
                    </a:lnTo>
                    <a:lnTo>
                      <a:pt x="1260" y="108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24" name="Freeform 2"/>
              <p:cNvSpPr>
                <a:spLocks/>
              </p:cNvSpPr>
              <p:nvPr/>
            </p:nvSpPr>
            <p:spPr bwMode="auto">
              <a:xfrm>
                <a:off x="1947672" y="5724144"/>
                <a:ext cx="2505456" cy="676656"/>
              </a:xfrm>
              <a:custGeom>
                <a:avLst/>
                <a:gdLst>
                  <a:gd name="T0" fmla="*/ 0 w 3960"/>
                  <a:gd name="T1" fmla="*/ 2147483647 h 1080"/>
                  <a:gd name="T2" fmla="*/ 2147483647 w 3960"/>
                  <a:gd name="T3" fmla="*/ 2147483647 h 1080"/>
                  <a:gd name="T4" fmla="*/ 2147483647 w 3960"/>
                  <a:gd name="T5" fmla="*/ 0 h 1080"/>
                  <a:gd name="T6" fmla="*/ 2147483647 w 3960"/>
                  <a:gd name="T7" fmla="*/ 2147483647 h 1080"/>
                  <a:gd name="T8" fmla="*/ 2147483647 w 3960"/>
                  <a:gd name="T9" fmla="*/ 0 h 1080"/>
                  <a:gd name="T10" fmla="*/ 2147483647 w 3960"/>
                  <a:gd name="T11" fmla="*/ 2147483647 h 1080"/>
                  <a:gd name="T12" fmla="*/ 2147483647 w 3960"/>
                  <a:gd name="T13" fmla="*/ 0 h 1080"/>
                  <a:gd name="T14" fmla="*/ 2147483647 w 3960"/>
                  <a:gd name="T15" fmla="*/ 2147483647 h 1080"/>
                  <a:gd name="T16" fmla="*/ 2147483647 w 3960"/>
                  <a:gd name="T17" fmla="*/ 0 h 1080"/>
                  <a:gd name="T18" fmla="*/ 2147483647 w 3960"/>
                  <a:gd name="T19" fmla="*/ 2147483647 h 1080"/>
                  <a:gd name="T20" fmla="*/ 2147483647 w 3960"/>
                  <a:gd name="T21" fmla="*/ 2147483647 h 1080"/>
                  <a:gd name="T22" fmla="*/ 2147483647 w 3960"/>
                  <a:gd name="T23" fmla="*/ 2147483647 h 10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60"/>
                  <a:gd name="T37" fmla="*/ 0 h 1080"/>
                  <a:gd name="T38" fmla="*/ 3960 w 3960"/>
                  <a:gd name="T39" fmla="*/ 1080 h 10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60" h="1080">
                    <a:moveTo>
                      <a:pt x="0" y="540"/>
                    </a:moveTo>
                    <a:lnTo>
                      <a:pt x="540" y="540"/>
                    </a:lnTo>
                    <a:lnTo>
                      <a:pt x="720" y="0"/>
                    </a:lnTo>
                    <a:lnTo>
                      <a:pt x="1080" y="1080"/>
                    </a:lnTo>
                    <a:lnTo>
                      <a:pt x="1440" y="0"/>
                    </a:lnTo>
                    <a:lnTo>
                      <a:pt x="1800" y="1080"/>
                    </a:lnTo>
                    <a:lnTo>
                      <a:pt x="2160" y="0"/>
                    </a:lnTo>
                    <a:lnTo>
                      <a:pt x="2520" y="1080"/>
                    </a:lnTo>
                    <a:lnTo>
                      <a:pt x="2880" y="0"/>
                    </a:lnTo>
                    <a:lnTo>
                      <a:pt x="3240" y="1080"/>
                    </a:lnTo>
                    <a:lnTo>
                      <a:pt x="3420" y="540"/>
                    </a:lnTo>
                    <a:lnTo>
                      <a:pt x="3960" y="54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25" name="Freeform 2"/>
              <p:cNvSpPr>
                <a:spLocks/>
              </p:cNvSpPr>
              <p:nvPr/>
            </p:nvSpPr>
            <p:spPr bwMode="auto">
              <a:xfrm>
                <a:off x="1947672" y="926907"/>
                <a:ext cx="2505456" cy="676656"/>
              </a:xfrm>
              <a:custGeom>
                <a:avLst/>
                <a:gdLst>
                  <a:gd name="T0" fmla="*/ 0 w 3960"/>
                  <a:gd name="T1" fmla="*/ 2147483647 h 1080"/>
                  <a:gd name="T2" fmla="*/ 2147483647 w 3960"/>
                  <a:gd name="T3" fmla="*/ 2147483647 h 1080"/>
                  <a:gd name="T4" fmla="*/ 2147483647 w 3960"/>
                  <a:gd name="T5" fmla="*/ 0 h 1080"/>
                  <a:gd name="T6" fmla="*/ 2147483647 w 3960"/>
                  <a:gd name="T7" fmla="*/ 2147483647 h 1080"/>
                  <a:gd name="T8" fmla="*/ 2147483647 w 3960"/>
                  <a:gd name="T9" fmla="*/ 0 h 1080"/>
                  <a:gd name="T10" fmla="*/ 2147483647 w 3960"/>
                  <a:gd name="T11" fmla="*/ 2147483647 h 1080"/>
                  <a:gd name="T12" fmla="*/ 2147483647 w 3960"/>
                  <a:gd name="T13" fmla="*/ 0 h 1080"/>
                  <a:gd name="T14" fmla="*/ 2147483647 w 3960"/>
                  <a:gd name="T15" fmla="*/ 2147483647 h 1080"/>
                  <a:gd name="T16" fmla="*/ 2147483647 w 3960"/>
                  <a:gd name="T17" fmla="*/ 0 h 1080"/>
                  <a:gd name="T18" fmla="*/ 2147483647 w 3960"/>
                  <a:gd name="T19" fmla="*/ 2147483647 h 1080"/>
                  <a:gd name="T20" fmla="*/ 2147483647 w 3960"/>
                  <a:gd name="T21" fmla="*/ 2147483647 h 1080"/>
                  <a:gd name="T22" fmla="*/ 2147483647 w 3960"/>
                  <a:gd name="T23" fmla="*/ 2147483647 h 10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60"/>
                  <a:gd name="T37" fmla="*/ 0 h 1080"/>
                  <a:gd name="T38" fmla="*/ 3960 w 3960"/>
                  <a:gd name="T39" fmla="*/ 1080 h 10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60" h="1080">
                    <a:moveTo>
                      <a:pt x="0" y="540"/>
                    </a:moveTo>
                    <a:lnTo>
                      <a:pt x="540" y="540"/>
                    </a:lnTo>
                    <a:lnTo>
                      <a:pt x="720" y="0"/>
                    </a:lnTo>
                    <a:lnTo>
                      <a:pt x="1080" y="1080"/>
                    </a:lnTo>
                    <a:lnTo>
                      <a:pt x="1440" y="0"/>
                    </a:lnTo>
                    <a:lnTo>
                      <a:pt x="1800" y="1080"/>
                    </a:lnTo>
                    <a:lnTo>
                      <a:pt x="2160" y="0"/>
                    </a:lnTo>
                    <a:lnTo>
                      <a:pt x="2520" y="1080"/>
                    </a:lnTo>
                    <a:lnTo>
                      <a:pt x="2880" y="0"/>
                    </a:lnTo>
                    <a:lnTo>
                      <a:pt x="3240" y="1080"/>
                    </a:lnTo>
                    <a:lnTo>
                      <a:pt x="3420" y="540"/>
                    </a:lnTo>
                    <a:lnTo>
                      <a:pt x="3960" y="54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72726" name="Group 28"/>
              <p:cNvGrpSpPr>
                <a:grpSpLocks/>
              </p:cNvGrpSpPr>
              <p:nvPr/>
            </p:nvGrpSpPr>
            <p:grpSpPr bwMode="auto">
              <a:xfrm rot="-5400000">
                <a:off x="838105" y="3026664"/>
                <a:ext cx="500063" cy="1261873"/>
                <a:chOff x="6296025" y="5073650"/>
                <a:chExt cx="500063" cy="1268413"/>
              </a:xfrm>
            </p:grpSpPr>
            <p:cxnSp>
              <p:nvCxnSpPr>
                <p:cNvPr id="67" name="Straight Connector 66"/>
                <p:cNvCxnSpPr/>
                <p:nvPr/>
              </p:nvCxnSpPr>
              <p:spPr bwMode="auto">
                <a:xfrm>
                  <a:off x="6280458" y="5498341"/>
                  <a:ext cx="0" cy="41853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 bwMode="auto">
                <a:xfrm>
                  <a:off x="6780521" y="5073650"/>
                  <a:ext cx="0" cy="126791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 bwMode="auto">
                <a:xfrm>
                  <a:off x="6613152" y="5498341"/>
                  <a:ext cx="0" cy="41853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 bwMode="auto">
                <a:xfrm>
                  <a:off x="6447827" y="5073650"/>
                  <a:ext cx="0" cy="126791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727" name="Freeform 63"/>
              <p:cNvSpPr>
                <a:spLocks/>
              </p:cNvSpPr>
              <p:nvPr/>
            </p:nvSpPr>
            <p:spPr bwMode="auto">
              <a:xfrm rot="5400000" flipH="1">
                <a:off x="3688621" y="1783527"/>
                <a:ext cx="2152701" cy="1095382"/>
              </a:xfrm>
              <a:custGeom>
                <a:avLst/>
                <a:gdLst>
                  <a:gd name="T0" fmla="*/ 0 w 1260"/>
                  <a:gd name="T1" fmla="*/ 0 h 1080"/>
                  <a:gd name="T2" fmla="*/ 2147483647 w 1260"/>
                  <a:gd name="T3" fmla="*/ 0 h 1080"/>
                  <a:gd name="T4" fmla="*/ 2147483647 w 1260"/>
                  <a:gd name="T5" fmla="*/ 2147483647 h 1080"/>
                  <a:gd name="T6" fmla="*/ 0 60000 65536"/>
                  <a:gd name="T7" fmla="*/ 0 60000 65536"/>
                  <a:gd name="T8" fmla="*/ 0 60000 65536"/>
                  <a:gd name="T9" fmla="*/ 0 w 1260"/>
                  <a:gd name="T10" fmla="*/ 0 h 1080"/>
                  <a:gd name="T11" fmla="*/ 1260 w 1260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60" h="1080">
                    <a:moveTo>
                      <a:pt x="0" y="0"/>
                    </a:moveTo>
                    <a:lnTo>
                      <a:pt x="1260" y="0"/>
                    </a:lnTo>
                    <a:lnTo>
                      <a:pt x="1260" y="108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28" name="Freeform 3"/>
              <p:cNvSpPr>
                <a:spLocks/>
              </p:cNvSpPr>
              <p:nvPr/>
            </p:nvSpPr>
            <p:spPr bwMode="auto">
              <a:xfrm rot="10800000" flipH="1">
                <a:off x="4319080" y="3907633"/>
                <a:ext cx="993582" cy="2152699"/>
              </a:xfrm>
              <a:custGeom>
                <a:avLst/>
                <a:gdLst>
                  <a:gd name="T0" fmla="*/ 0 w 1260"/>
                  <a:gd name="T1" fmla="*/ 0 h 1080"/>
                  <a:gd name="T2" fmla="*/ 2147483647 w 1260"/>
                  <a:gd name="T3" fmla="*/ 0 h 1080"/>
                  <a:gd name="T4" fmla="*/ 2147483647 w 1260"/>
                  <a:gd name="T5" fmla="*/ 2147483647 h 1080"/>
                  <a:gd name="T6" fmla="*/ 0 60000 65536"/>
                  <a:gd name="T7" fmla="*/ 0 60000 65536"/>
                  <a:gd name="T8" fmla="*/ 0 60000 65536"/>
                  <a:gd name="T9" fmla="*/ 0 w 1260"/>
                  <a:gd name="T10" fmla="*/ 0 h 1080"/>
                  <a:gd name="T11" fmla="*/ 1260 w 1260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60" h="1080">
                    <a:moveTo>
                      <a:pt x="0" y="0"/>
                    </a:moveTo>
                    <a:lnTo>
                      <a:pt x="1260" y="0"/>
                    </a:lnTo>
                    <a:lnTo>
                      <a:pt x="1260" y="108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53800" y="6357283"/>
            <a:ext cx="457200" cy="273844"/>
          </a:xfrm>
        </p:spPr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8" name="TextBox 37"/>
          <p:cNvSpPr txBox="1"/>
          <p:nvPr/>
        </p:nvSpPr>
        <p:spPr bwMode="auto">
          <a:xfrm>
            <a:off x="5581650" y="3943351"/>
            <a:ext cx="3429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+mj-lt"/>
              </a:rPr>
              <a:t>Apply the loop rule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(sum of V = 0)</a:t>
            </a:r>
            <a:r>
              <a:rPr lang="en-US" sz="1500" dirty="0">
                <a:latin typeface="+mj-lt"/>
              </a:rPr>
              <a:t>: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335289" y="4897315"/>
            <a:ext cx="3048000" cy="1200329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Note: if the answer were positive, current would have been CCW (i.e. same as assumed direction)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8" grpId="0"/>
      <p:bldP spid="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Example: Group of Resistors [1]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875157" y="1392890"/>
            <a:ext cx="6893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What is the equivalent resistance 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dirty="0">
                <a:latin typeface="+mj-lt"/>
              </a:rPr>
              <a:t>) of this group of resistors?</a:t>
            </a:r>
          </a:p>
        </p:txBody>
      </p:sp>
      <p:grpSp>
        <p:nvGrpSpPr>
          <p:cNvPr id="91140" name="Group 49"/>
          <p:cNvGrpSpPr>
            <a:grpSpLocks/>
          </p:cNvGrpSpPr>
          <p:nvPr/>
        </p:nvGrpSpPr>
        <p:grpSpPr bwMode="auto">
          <a:xfrm>
            <a:off x="1637956" y="2108394"/>
            <a:ext cx="2626719" cy="1583121"/>
            <a:chOff x="1716155" y="2659330"/>
            <a:chExt cx="5150543" cy="2336294"/>
          </a:xfrm>
        </p:grpSpPr>
        <p:grpSp>
          <p:nvGrpSpPr>
            <p:cNvPr id="91148" name="Group 42"/>
            <p:cNvGrpSpPr>
              <a:grpSpLocks/>
            </p:cNvGrpSpPr>
            <p:nvPr/>
          </p:nvGrpSpPr>
          <p:grpSpPr bwMode="auto">
            <a:xfrm>
              <a:off x="2057401" y="3219764"/>
              <a:ext cx="4809297" cy="1775860"/>
              <a:chOff x="2057401" y="2751220"/>
              <a:chExt cx="6078720" cy="2244602"/>
            </a:xfrm>
          </p:grpSpPr>
          <p:sp>
            <p:nvSpPr>
              <p:cNvPr id="12" name="Freeform 11"/>
              <p:cNvSpPr/>
              <p:nvPr/>
            </p:nvSpPr>
            <p:spPr bwMode="auto">
              <a:xfrm>
                <a:off x="2354413" y="4169219"/>
                <a:ext cx="1145906" cy="826603"/>
              </a:xfrm>
              <a:custGeom>
                <a:avLst/>
                <a:gdLst>
                  <a:gd name="connsiteX0" fmla="*/ 0 w 2395537"/>
                  <a:gd name="connsiteY0" fmla="*/ 307181 h 614362"/>
                  <a:gd name="connsiteX1" fmla="*/ 200025 w 2395537"/>
                  <a:gd name="connsiteY1" fmla="*/ 0 h 614362"/>
                  <a:gd name="connsiteX2" fmla="*/ 600075 w 2395537"/>
                  <a:gd name="connsiteY2" fmla="*/ 609600 h 614362"/>
                  <a:gd name="connsiteX3" fmla="*/ 995362 w 2395537"/>
                  <a:gd name="connsiteY3" fmla="*/ 2381 h 614362"/>
                  <a:gd name="connsiteX4" fmla="*/ 1397793 w 2395537"/>
                  <a:gd name="connsiteY4" fmla="*/ 611981 h 614362"/>
                  <a:gd name="connsiteX5" fmla="*/ 1795462 w 2395537"/>
                  <a:gd name="connsiteY5" fmla="*/ 4762 h 614362"/>
                  <a:gd name="connsiteX6" fmla="*/ 2195512 w 2395537"/>
                  <a:gd name="connsiteY6" fmla="*/ 614362 h 614362"/>
                  <a:gd name="connsiteX7" fmla="*/ 2395537 w 2395537"/>
                  <a:gd name="connsiteY7" fmla="*/ 304800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5537" h="614362">
                    <a:moveTo>
                      <a:pt x="0" y="307181"/>
                    </a:moveTo>
                    <a:lnTo>
                      <a:pt x="200025" y="0"/>
                    </a:lnTo>
                    <a:lnTo>
                      <a:pt x="600075" y="609600"/>
                    </a:lnTo>
                    <a:lnTo>
                      <a:pt x="995362" y="2381"/>
                    </a:lnTo>
                    <a:lnTo>
                      <a:pt x="1397793" y="611981"/>
                    </a:lnTo>
                    <a:lnTo>
                      <a:pt x="1795462" y="4762"/>
                    </a:lnTo>
                    <a:lnTo>
                      <a:pt x="2195512" y="614362"/>
                    </a:lnTo>
                    <a:lnTo>
                      <a:pt x="2395537" y="3048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3490285" y="4580513"/>
                <a:ext cx="600046" cy="20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 bwMode="auto">
              <a:xfrm rot="10800000" flipH="1" flipV="1">
                <a:off x="2057401" y="4582520"/>
                <a:ext cx="3070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 bwMode="auto">
              <a:xfrm>
                <a:off x="4090331" y="4169219"/>
                <a:ext cx="1145905" cy="826603"/>
              </a:xfrm>
              <a:custGeom>
                <a:avLst/>
                <a:gdLst>
                  <a:gd name="connsiteX0" fmla="*/ 0 w 2395537"/>
                  <a:gd name="connsiteY0" fmla="*/ 307181 h 614362"/>
                  <a:gd name="connsiteX1" fmla="*/ 200025 w 2395537"/>
                  <a:gd name="connsiteY1" fmla="*/ 0 h 614362"/>
                  <a:gd name="connsiteX2" fmla="*/ 600075 w 2395537"/>
                  <a:gd name="connsiteY2" fmla="*/ 609600 h 614362"/>
                  <a:gd name="connsiteX3" fmla="*/ 995362 w 2395537"/>
                  <a:gd name="connsiteY3" fmla="*/ 2381 h 614362"/>
                  <a:gd name="connsiteX4" fmla="*/ 1397793 w 2395537"/>
                  <a:gd name="connsiteY4" fmla="*/ 611981 h 614362"/>
                  <a:gd name="connsiteX5" fmla="*/ 1795462 w 2395537"/>
                  <a:gd name="connsiteY5" fmla="*/ 4762 h 614362"/>
                  <a:gd name="connsiteX6" fmla="*/ 2195512 w 2395537"/>
                  <a:gd name="connsiteY6" fmla="*/ 614362 h 614362"/>
                  <a:gd name="connsiteX7" fmla="*/ 2395537 w 2395537"/>
                  <a:gd name="connsiteY7" fmla="*/ 304800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5537" h="614362">
                    <a:moveTo>
                      <a:pt x="0" y="307181"/>
                    </a:moveTo>
                    <a:lnTo>
                      <a:pt x="200025" y="0"/>
                    </a:lnTo>
                    <a:lnTo>
                      <a:pt x="600075" y="609600"/>
                    </a:lnTo>
                    <a:lnTo>
                      <a:pt x="995362" y="2381"/>
                    </a:lnTo>
                    <a:lnTo>
                      <a:pt x="1397793" y="611981"/>
                    </a:lnTo>
                    <a:lnTo>
                      <a:pt x="1795462" y="4762"/>
                    </a:lnTo>
                    <a:lnTo>
                      <a:pt x="2195512" y="614362"/>
                    </a:lnTo>
                    <a:lnTo>
                      <a:pt x="2395537" y="3048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 rot="10800000" flipH="1" flipV="1">
                <a:off x="5226203" y="4582520"/>
                <a:ext cx="3070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159" name="Group 70"/>
              <p:cNvGrpSpPr>
                <a:grpSpLocks/>
              </p:cNvGrpSpPr>
              <p:nvPr/>
            </p:nvGrpSpPr>
            <p:grpSpPr bwMode="auto">
              <a:xfrm>
                <a:off x="2819400" y="2751220"/>
                <a:ext cx="1740008" cy="825333"/>
                <a:chOff x="2671821" y="4191000"/>
                <a:chExt cx="1297986" cy="615542"/>
              </a:xfrm>
            </p:grpSpPr>
            <p:sp>
              <p:nvSpPr>
                <p:cNvPr id="22" name="Freeform 21"/>
                <p:cNvSpPr/>
                <p:nvPr/>
              </p:nvSpPr>
              <p:spPr bwMode="auto">
                <a:xfrm>
                  <a:off x="2893830" y="4190650"/>
                  <a:ext cx="854807" cy="586563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 bwMode="auto">
                <a:xfrm rot="10800000" flipH="1" flipV="1">
                  <a:off x="3741151" y="4498895"/>
                  <a:ext cx="2290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 bwMode="auto">
                <a:xfrm rot="10800000" flipH="1" flipV="1">
                  <a:off x="2672269" y="4492910"/>
                  <a:ext cx="2290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/>
              <p:cNvCxnSpPr/>
              <p:nvPr/>
            </p:nvCxnSpPr>
            <p:spPr bwMode="auto">
              <a:xfrm>
                <a:off x="4351220" y="3164053"/>
                <a:ext cx="509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161" name="Group 70"/>
              <p:cNvGrpSpPr>
                <a:grpSpLocks/>
              </p:cNvGrpSpPr>
              <p:nvPr/>
            </p:nvGrpSpPr>
            <p:grpSpPr bwMode="auto">
              <a:xfrm>
                <a:off x="4852955" y="2751220"/>
                <a:ext cx="1541545" cy="825333"/>
                <a:chOff x="2894314" y="4191000"/>
                <a:chExt cx="1149940" cy="615542"/>
              </a:xfrm>
            </p:grpSpPr>
            <p:sp>
              <p:nvSpPr>
                <p:cNvPr id="19" name="Freeform 18"/>
                <p:cNvSpPr/>
                <p:nvPr/>
              </p:nvSpPr>
              <p:spPr bwMode="auto">
                <a:xfrm>
                  <a:off x="2894295" y="4190650"/>
                  <a:ext cx="853309" cy="586563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 bwMode="auto">
                <a:xfrm flipV="1">
                  <a:off x="3741616" y="4494406"/>
                  <a:ext cx="3024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162" name="Group 70"/>
              <p:cNvGrpSpPr>
                <a:grpSpLocks/>
              </p:cNvGrpSpPr>
              <p:nvPr/>
            </p:nvGrpSpPr>
            <p:grpSpPr bwMode="auto">
              <a:xfrm>
                <a:off x="6391861" y="2751220"/>
                <a:ext cx="1442207" cy="825333"/>
                <a:chOff x="2893970" y="4191000"/>
                <a:chExt cx="1075837" cy="615542"/>
              </a:xfrm>
            </p:grpSpPr>
            <p:sp>
              <p:nvSpPr>
                <p:cNvPr id="32" name="Freeform 31"/>
                <p:cNvSpPr/>
                <p:nvPr/>
              </p:nvSpPr>
              <p:spPr bwMode="auto">
                <a:xfrm>
                  <a:off x="2894205" y="4190650"/>
                  <a:ext cx="853309" cy="586563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 bwMode="auto">
                <a:xfrm rot="10800000" flipH="1" flipV="1">
                  <a:off x="3741526" y="4498895"/>
                  <a:ext cx="22754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/>
              <p:cNvCxnSpPr/>
              <p:nvPr/>
            </p:nvCxnSpPr>
            <p:spPr bwMode="auto">
              <a:xfrm>
                <a:off x="7626384" y="3164053"/>
                <a:ext cx="509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H="1">
                <a:off x="2595420" y="3386629"/>
                <a:ext cx="1424486" cy="9672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5164179" y="3513060"/>
                <a:ext cx="1442542" cy="7084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 bwMode="auto">
            <a:xfrm>
              <a:off x="2300329" y="2667001"/>
              <a:ext cx="1586160" cy="646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10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3872201" y="2659330"/>
              <a:ext cx="1386105" cy="646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10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3290041" y="3841629"/>
              <a:ext cx="1580605" cy="646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20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5410731" y="2667001"/>
              <a:ext cx="1455967" cy="646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30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1716155" y="3841629"/>
              <a:ext cx="1654082" cy="646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10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26362" y="2434558"/>
            <a:ext cx="3322437" cy="981085"/>
            <a:chOff x="4612480" y="2103075"/>
            <a:chExt cx="4429916" cy="1308114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4612480" y="2103075"/>
              <a:ext cx="4429916" cy="86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57175" indent="-257175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</a:rPr>
                <a:t>Step 1: </a:t>
              </a:r>
              <a:r>
                <a:rPr lang="en-US" dirty="0">
                  <a:latin typeface="+mj-lt"/>
                </a:rPr>
                <a:t>Find </a:t>
              </a:r>
              <a:r>
                <a:rPr lang="en-US" b="1" i="1" dirty="0" err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="1" i="1" baseline="-25000" dirty="0" err="1">
                  <a:latin typeface="Times New Roman" pitchFamily="18" charset="0"/>
                  <a:cs typeface="Times New Roman" pitchFamily="18" charset="0"/>
                </a:rPr>
                <a:t>eq</a:t>
              </a:r>
              <a:r>
                <a:rPr lang="en-US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+mj-lt"/>
                </a:rPr>
                <a:t>of the 10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resistors in series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876800" y="2918746"/>
              <a:ext cx="389921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0000"/>
                  </a:solidFill>
                  <a:latin typeface="+mj-lt"/>
                </a:rPr>
                <a:t>R</a:t>
              </a:r>
              <a:r>
                <a:rPr lang="en-US" baseline="-25000" dirty="0">
                  <a:solidFill>
                    <a:srgbClr val="FF0000"/>
                  </a:solidFill>
                  <a:latin typeface="+mj-lt"/>
                </a:rPr>
                <a:t>eq1</a:t>
              </a:r>
              <a:r>
                <a:rPr lang="en-US" dirty="0">
                  <a:solidFill>
                    <a:srgbClr val="FF0000"/>
                  </a:solidFill>
                  <a:latin typeface="+mj-lt"/>
                </a:rPr>
                <a:t> = (10 + 10) </a:t>
              </a:r>
              <a:r>
                <a:rPr lang="en-US" dirty="0">
                  <a:solidFill>
                    <a:srgbClr val="FF0000"/>
                  </a:solidFill>
                  <a:latin typeface="Symbol" pitchFamily="18" charset="2"/>
                </a:rPr>
                <a:t>W  = </a:t>
              </a:r>
              <a:r>
                <a:rPr lang="en-US" dirty="0">
                  <a:solidFill>
                    <a:srgbClr val="FF0000"/>
                  </a:solidFill>
                  <a:latin typeface="+mj-lt"/>
                </a:rPr>
                <a:t>20 </a:t>
              </a:r>
              <a:r>
                <a:rPr lang="en-US" dirty="0">
                  <a:solidFill>
                    <a:srgbClr val="FF0000"/>
                  </a:solidFill>
                  <a:latin typeface="Symbol" pitchFamily="18" charset="2"/>
                </a:rPr>
                <a:t>W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254875" y="2493180"/>
            <a:ext cx="1145909" cy="390342"/>
            <a:chOff x="5029200" y="2990850"/>
            <a:chExt cx="2278063" cy="654050"/>
          </a:xfrm>
        </p:grpSpPr>
        <p:sp>
          <p:nvSpPr>
            <p:cNvPr id="36" name="Freeform 35"/>
            <p:cNvSpPr/>
            <p:nvPr/>
          </p:nvSpPr>
          <p:spPr bwMode="auto">
            <a:xfrm>
              <a:off x="5029200" y="2990850"/>
              <a:ext cx="906463" cy="654050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6402388" y="2990850"/>
              <a:ext cx="904875" cy="654050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5624514"/>
            <a:ext cx="571500" cy="273844"/>
          </a:xfrm>
        </p:spPr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pSp>
        <p:nvGrpSpPr>
          <p:cNvPr id="39" name="Group 49"/>
          <p:cNvGrpSpPr>
            <a:grpSpLocks/>
          </p:cNvGrpSpPr>
          <p:nvPr/>
        </p:nvGrpSpPr>
        <p:grpSpPr bwMode="auto">
          <a:xfrm>
            <a:off x="1632419" y="4812815"/>
            <a:ext cx="2626719" cy="1317799"/>
            <a:chOff x="1716155" y="2688280"/>
            <a:chExt cx="5150543" cy="2307345"/>
          </a:xfrm>
        </p:grpSpPr>
        <p:grpSp>
          <p:nvGrpSpPr>
            <p:cNvPr id="41" name="Group 42"/>
            <p:cNvGrpSpPr>
              <a:grpSpLocks/>
            </p:cNvGrpSpPr>
            <p:nvPr/>
          </p:nvGrpSpPr>
          <p:grpSpPr bwMode="auto">
            <a:xfrm>
              <a:off x="2057401" y="3219392"/>
              <a:ext cx="4809297" cy="1776233"/>
              <a:chOff x="2057401" y="2750749"/>
              <a:chExt cx="6078720" cy="2245073"/>
            </a:xfrm>
          </p:grpSpPr>
          <p:sp>
            <p:nvSpPr>
              <p:cNvPr id="54" name="Freeform 53"/>
              <p:cNvSpPr/>
              <p:nvPr/>
            </p:nvSpPr>
            <p:spPr bwMode="auto">
              <a:xfrm>
                <a:off x="2354413" y="4169219"/>
                <a:ext cx="1145906" cy="826603"/>
              </a:xfrm>
              <a:custGeom>
                <a:avLst/>
                <a:gdLst>
                  <a:gd name="connsiteX0" fmla="*/ 0 w 2395537"/>
                  <a:gd name="connsiteY0" fmla="*/ 307181 h 614362"/>
                  <a:gd name="connsiteX1" fmla="*/ 200025 w 2395537"/>
                  <a:gd name="connsiteY1" fmla="*/ 0 h 614362"/>
                  <a:gd name="connsiteX2" fmla="*/ 600075 w 2395537"/>
                  <a:gd name="connsiteY2" fmla="*/ 609600 h 614362"/>
                  <a:gd name="connsiteX3" fmla="*/ 995362 w 2395537"/>
                  <a:gd name="connsiteY3" fmla="*/ 2381 h 614362"/>
                  <a:gd name="connsiteX4" fmla="*/ 1397793 w 2395537"/>
                  <a:gd name="connsiteY4" fmla="*/ 611981 h 614362"/>
                  <a:gd name="connsiteX5" fmla="*/ 1795462 w 2395537"/>
                  <a:gd name="connsiteY5" fmla="*/ 4762 h 614362"/>
                  <a:gd name="connsiteX6" fmla="*/ 2195512 w 2395537"/>
                  <a:gd name="connsiteY6" fmla="*/ 614362 h 614362"/>
                  <a:gd name="connsiteX7" fmla="*/ 2395537 w 2395537"/>
                  <a:gd name="connsiteY7" fmla="*/ 304800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5537" h="614362">
                    <a:moveTo>
                      <a:pt x="0" y="307181"/>
                    </a:moveTo>
                    <a:lnTo>
                      <a:pt x="200025" y="0"/>
                    </a:lnTo>
                    <a:lnTo>
                      <a:pt x="600075" y="609600"/>
                    </a:lnTo>
                    <a:lnTo>
                      <a:pt x="995362" y="2381"/>
                    </a:lnTo>
                    <a:lnTo>
                      <a:pt x="1397793" y="611981"/>
                    </a:lnTo>
                    <a:lnTo>
                      <a:pt x="1795462" y="4762"/>
                    </a:lnTo>
                    <a:lnTo>
                      <a:pt x="2195512" y="614362"/>
                    </a:lnTo>
                    <a:lnTo>
                      <a:pt x="2395537" y="3048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3490285" y="4580513"/>
                <a:ext cx="600046" cy="20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auto">
              <a:xfrm rot="10800000" flipH="1" flipV="1">
                <a:off x="2057401" y="4582520"/>
                <a:ext cx="3070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 56"/>
              <p:cNvSpPr/>
              <p:nvPr/>
            </p:nvSpPr>
            <p:spPr bwMode="auto">
              <a:xfrm>
                <a:off x="4090331" y="4169219"/>
                <a:ext cx="1145905" cy="826603"/>
              </a:xfrm>
              <a:custGeom>
                <a:avLst/>
                <a:gdLst>
                  <a:gd name="connsiteX0" fmla="*/ 0 w 2395537"/>
                  <a:gd name="connsiteY0" fmla="*/ 307181 h 614362"/>
                  <a:gd name="connsiteX1" fmla="*/ 200025 w 2395537"/>
                  <a:gd name="connsiteY1" fmla="*/ 0 h 614362"/>
                  <a:gd name="connsiteX2" fmla="*/ 600075 w 2395537"/>
                  <a:gd name="connsiteY2" fmla="*/ 609600 h 614362"/>
                  <a:gd name="connsiteX3" fmla="*/ 995362 w 2395537"/>
                  <a:gd name="connsiteY3" fmla="*/ 2381 h 614362"/>
                  <a:gd name="connsiteX4" fmla="*/ 1397793 w 2395537"/>
                  <a:gd name="connsiteY4" fmla="*/ 611981 h 614362"/>
                  <a:gd name="connsiteX5" fmla="*/ 1795462 w 2395537"/>
                  <a:gd name="connsiteY5" fmla="*/ 4762 h 614362"/>
                  <a:gd name="connsiteX6" fmla="*/ 2195512 w 2395537"/>
                  <a:gd name="connsiteY6" fmla="*/ 614362 h 614362"/>
                  <a:gd name="connsiteX7" fmla="*/ 2395537 w 2395537"/>
                  <a:gd name="connsiteY7" fmla="*/ 304800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5537" h="614362">
                    <a:moveTo>
                      <a:pt x="0" y="307181"/>
                    </a:moveTo>
                    <a:lnTo>
                      <a:pt x="200025" y="0"/>
                    </a:lnTo>
                    <a:lnTo>
                      <a:pt x="600075" y="609600"/>
                    </a:lnTo>
                    <a:lnTo>
                      <a:pt x="995362" y="2381"/>
                    </a:lnTo>
                    <a:lnTo>
                      <a:pt x="1397793" y="611981"/>
                    </a:lnTo>
                    <a:lnTo>
                      <a:pt x="1795462" y="4762"/>
                    </a:lnTo>
                    <a:lnTo>
                      <a:pt x="2195512" y="614362"/>
                    </a:lnTo>
                    <a:lnTo>
                      <a:pt x="2395537" y="3048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 rot="10800000" flipH="1" flipV="1">
                <a:off x="5226203" y="4582520"/>
                <a:ext cx="3070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oup 70"/>
              <p:cNvGrpSpPr>
                <a:grpSpLocks/>
              </p:cNvGrpSpPr>
              <p:nvPr/>
            </p:nvGrpSpPr>
            <p:grpSpPr bwMode="auto">
              <a:xfrm>
                <a:off x="2824014" y="2750749"/>
                <a:ext cx="3570168" cy="786477"/>
                <a:chOff x="1380793" y="4190650"/>
                <a:chExt cx="2663224" cy="586563"/>
              </a:xfrm>
            </p:grpSpPr>
            <p:sp>
              <p:nvSpPr>
                <p:cNvPr id="68" name="Freeform 67"/>
                <p:cNvSpPr/>
                <p:nvPr/>
              </p:nvSpPr>
              <p:spPr bwMode="auto">
                <a:xfrm>
                  <a:off x="1380793" y="4190650"/>
                  <a:ext cx="2366809" cy="586563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 bwMode="auto">
                <a:xfrm flipV="1">
                  <a:off x="3741616" y="4494406"/>
                  <a:ext cx="3024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70"/>
              <p:cNvGrpSpPr>
                <a:grpSpLocks/>
              </p:cNvGrpSpPr>
              <p:nvPr/>
            </p:nvGrpSpPr>
            <p:grpSpPr bwMode="auto">
              <a:xfrm>
                <a:off x="6391861" y="2751220"/>
                <a:ext cx="1442207" cy="825333"/>
                <a:chOff x="2893970" y="4191000"/>
                <a:chExt cx="1075837" cy="615542"/>
              </a:xfrm>
            </p:grpSpPr>
            <p:sp>
              <p:nvSpPr>
                <p:cNvPr id="66" name="Freeform 65"/>
                <p:cNvSpPr/>
                <p:nvPr/>
              </p:nvSpPr>
              <p:spPr bwMode="auto">
                <a:xfrm>
                  <a:off x="2894205" y="4190650"/>
                  <a:ext cx="853309" cy="586563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 bwMode="auto">
                <a:xfrm rot="10800000" flipH="1" flipV="1">
                  <a:off x="3741526" y="4498895"/>
                  <a:ext cx="22754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Connector 62"/>
              <p:cNvCxnSpPr/>
              <p:nvPr/>
            </p:nvCxnSpPr>
            <p:spPr bwMode="auto">
              <a:xfrm>
                <a:off x="7626384" y="3164053"/>
                <a:ext cx="509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595420" y="3386629"/>
                <a:ext cx="1424486" cy="9672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5164179" y="3513060"/>
                <a:ext cx="1442542" cy="7084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 bwMode="auto">
            <a:xfrm>
              <a:off x="2809516" y="2688280"/>
              <a:ext cx="2631964" cy="565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/>
                <a:t>R</a:t>
              </a:r>
              <a:r>
                <a:rPr lang="en-US" sz="1500" baseline="-25000" dirty="0"/>
                <a:t>eq_1</a:t>
              </a:r>
              <a:r>
                <a:rPr lang="en-US" sz="1500" dirty="0">
                  <a:latin typeface="+mj-lt"/>
                </a:rPr>
                <a:t>= 20 </a:t>
              </a:r>
              <a:r>
                <a:rPr lang="en-US" sz="1500" dirty="0">
                  <a:latin typeface="Symbol" pitchFamily="18" charset="2"/>
                </a:rPr>
                <a:t>W</a:t>
              </a:r>
              <a:r>
                <a:rPr lang="en-US" sz="1500" dirty="0">
                  <a:latin typeface="+mj-lt"/>
                </a:rPr>
                <a:t> </a:t>
              </a: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3290041" y="3841629"/>
              <a:ext cx="1580605" cy="646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20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5410731" y="2694144"/>
              <a:ext cx="1455967" cy="646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30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1716155" y="3841629"/>
              <a:ext cx="1654082" cy="646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10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14277" y="3989911"/>
            <a:ext cx="2286323" cy="566503"/>
            <a:chOff x="2136515" y="4045263"/>
            <a:chExt cx="3048430" cy="755337"/>
          </a:xfrm>
        </p:grpSpPr>
        <p:sp>
          <p:nvSpPr>
            <p:cNvPr id="40" name="TextBox 39"/>
            <p:cNvSpPr txBox="1"/>
            <p:nvPr/>
          </p:nvSpPr>
          <p:spPr bwMode="auto">
            <a:xfrm>
              <a:off x="2667000" y="4078070"/>
              <a:ext cx="2517945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+mj-lt"/>
                </a:rPr>
                <a:t>Redraw circuit</a:t>
              </a:r>
            </a:p>
          </p:txBody>
        </p:sp>
        <p:sp>
          <p:nvSpPr>
            <p:cNvPr id="3" name="Down Arrow 2"/>
            <p:cNvSpPr/>
            <p:nvPr/>
          </p:nvSpPr>
          <p:spPr>
            <a:xfrm>
              <a:off x="2136515" y="4045263"/>
              <a:ext cx="523729" cy="7553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16093" y="5101913"/>
            <a:ext cx="1280189" cy="1014464"/>
            <a:chOff x="1464531" y="5181600"/>
            <a:chExt cx="1706919" cy="1352619"/>
          </a:xfrm>
        </p:grpSpPr>
        <p:sp>
          <p:nvSpPr>
            <p:cNvPr id="73" name="Freeform 72"/>
            <p:cNvSpPr/>
            <p:nvPr/>
          </p:nvSpPr>
          <p:spPr bwMode="auto">
            <a:xfrm>
              <a:off x="2145788" y="6036205"/>
              <a:ext cx="616478" cy="498014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1464531" y="5181600"/>
              <a:ext cx="1706919" cy="473839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123573" y="4137101"/>
            <a:ext cx="3322437" cy="1573043"/>
            <a:chOff x="4612480" y="2103075"/>
            <a:chExt cx="4429915" cy="2097390"/>
          </a:xfrm>
        </p:grpSpPr>
        <p:sp>
          <p:nvSpPr>
            <p:cNvPr id="76" name="TextBox 75"/>
            <p:cNvSpPr txBox="1"/>
            <p:nvPr/>
          </p:nvSpPr>
          <p:spPr bwMode="auto">
            <a:xfrm>
              <a:off x="4612480" y="2103075"/>
              <a:ext cx="4429915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57175" indent="-257175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</a:rPr>
                <a:t>Step 2: </a:t>
              </a:r>
              <a:r>
                <a:rPr lang="en-US" dirty="0">
                  <a:latin typeface="+mj-lt"/>
                </a:rPr>
                <a:t>Find </a:t>
              </a:r>
              <a:r>
                <a:rPr lang="en-US" b="1" i="1" dirty="0" err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="1" i="1" baseline="-25000" dirty="0" err="1">
                  <a:latin typeface="Times New Roman" pitchFamily="18" charset="0"/>
                  <a:cs typeface="Times New Roman" pitchFamily="18" charset="0"/>
                </a:rPr>
                <a:t>eq</a:t>
              </a:r>
              <a:r>
                <a:rPr lang="en-US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+mj-lt"/>
                </a:rPr>
                <a:t>of the 20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resistors in parallel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 bwMode="auto">
                <a:xfrm>
                  <a:off x="4876800" y="2918746"/>
                  <a:ext cx="3899210" cy="1281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98847" fontAlgn="auto">
                    <a:spcBef>
                      <a:spcPts val="0"/>
                    </a:spcBef>
                    <a:spcAft>
                      <a:spcPts val="1350"/>
                    </a:spcAft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baseline="-2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en-US" i="1" baseline="-2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latin typeface="+mj-lt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a14:m>
                  <a:endParaRPr lang="en-US" dirty="0">
                    <a:solidFill>
                      <a:srgbClr val="FF0000"/>
                    </a:solidFill>
                    <a:latin typeface="Symbol" pitchFamily="18" charset="2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solidFill>
                        <a:srgbClr val="FF0000"/>
                      </a:solidFill>
                      <a:latin typeface="Symbol" pitchFamily="18" charset="2"/>
                    </a:rPr>
                    <a:t>=&gt;   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R</a:t>
                  </a:r>
                  <a:r>
                    <a:rPr lang="en-US" baseline="-25000" dirty="0">
                      <a:solidFill>
                        <a:srgbClr val="FF0000"/>
                      </a:solidFill>
                    </a:rPr>
                    <a:t>eq2</a:t>
                  </a:r>
                  <a:r>
                    <a:rPr lang="en-US" dirty="0">
                      <a:solidFill>
                        <a:srgbClr val="FF0000"/>
                      </a:solidFill>
                      <a:latin typeface="Symbol" pitchFamily="18" charset="2"/>
                    </a:rPr>
                    <a:t> = </a:t>
                  </a:r>
                  <a:r>
                    <a:rPr lang="en-US" dirty="0">
                      <a:solidFill>
                        <a:srgbClr val="FF0000"/>
                      </a:solidFill>
                      <a:latin typeface="+mj-lt"/>
                    </a:rPr>
                    <a:t>10 </a:t>
                  </a:r>
                  <a:r>
                    <a:rPr lang="en-US" dirty="0">
                      <a:solidFill>
                        <a:srgbClr val="FF0000"/>
                      </a:solidFill>
                      <a:latin typeface="Symbol" pitchFamily="18" charset="2"/>
                    </a:rPr>
                    <a:t>W</a:t>
                  </a:r>
                  <a:endParaRPr lang="en-US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76800" y="2918746"/>
                  <a:ext cx="3899210" cy="1281719"/>
                </a:xfrm>
                <a:prstGeom prst="rect">
                  <a:avLst/>
                </a:prstGeom>
                <a:blipFill>
                  <a:blip r:embed="rId2"/>
                  <a:stretch>
                    <a:fillRect l="-1667" b="-949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Example: Group of Resistors [2]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24607" y="2299550"/>
            <a:ext cx="2938655" cy="1842419"/>
            <a:chOff x="4612481" y="2103075"/>
            <a:chExt cx="3918206" cy="2456558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4612481" y="2103075"/>
              <a:ext cx="3657600" cy="1231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57175" indent="-257175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</a:rPr>
                <a:t>Step 3: </a:t>
              </a:r>
              <a:r>
                <a:rPr lang="en-US" dirty="0">
                  <a:latin typeface="+mj-lt"/>
                </a:rPr>
                <a:t>Find </a:t>
              </a:r>
              <a:r>
                <a:rPr lang="en-US" b="1" i="1" dirty="0" err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="1" i="1" baseline="-25000" dirty="0" err="1">
                  <a:latin typeface="Times New Roman" pitchFamily="18" charset="0"/>
                  <a:cs typeface="Times New Roman" pitchFamily="18" charset="0"/>
                </a:rPr>
                <a:t>eq</a:t>
              </a:r>
              <a:r>
                <a:rPr lang="en-US" b="1" i="1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latin typeface="+mj-lt"/>
                </a:rPr>
                <a:t>of the remaining resistors, now all in series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31476" y="3612365"/>
              <a:ext cx="3899211" cy="9472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450"/>
                </a:spcAft>
                <a:defRPr/>
              </a:pPr>
              <a:r>
                <a:rPr lang="en-US" dirty="0" err="1">
                  <a:solidFill>
                    <a:srgbClr val="FF0000"/>
                  </a:solidFill>
                  <a:latin typeface="+mj-lt"/>
                </a:rPr>
                <a:t>R</a:t>
              </a:r>
              <a:r>
                <a:rPr lang="en-US" baseline="-25000" dirty="0" err="1">
                  <a:solidFill>
                    <a:srgbClr val="FF0000"/>
                  </a:solidFill>
                  <a:latin typeface="+mj-lt"/>
                </a:rPr>
                <a:t>eq</a:t>
              </a:r>
              <a:r>
                <a:rPr lang="en-US" dirty="0">
                  <a:solidFill>
                    <a:srgbClr val="FF0000"/>
                  </a:solidFill>
                  <a:latin typeface="+mj-lt"/>
                </a:rPr>
                <a:t> = (10 + 10 +30) </a:t>
              </a:r>
              <a:r>
                <a:rPr lang="en-US" dirty="0">
                  <a:solidFill>
                    <a:srgbClr val="FF0000"/>
                  </a:solidFill>
                  <a:latin typeface="Symbol" pitchFamily="18" charset="2"/>
                </a:rPr>
                <a:t>W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0000"/>
                  </a:solidFill>
                  <a:latin typeface="Symbol" pitchFamily="18" charset="2"/>
                </a:rPr>
                <a:t>=  </a:t>
              </a:r>
              <a:r>
                <a:rPr lang="en-US" b="1" dirty="0">
                  <a:solidFill>
                    <a:srgbClr val="FF0000"/>
                  </a:solidFill>
                  <a:latin typeface="+mj-lt"/>
                </a:rPr>
                <a:t>50 </a:t>
              </a:r>
              <a:r>
                <a:rPr lang="en-US" b="1" dirty="0">
                  <a:solidFill>
                    <a:srgbClr val="FF0000"/>
                  </a:solidFill>
                  <a:latin typeface="Symbol" pitchFamily="18" charset="2"/>
                </a:rPr>
                <a:t>W</a:t>
              </a:r>
              <a:endParaRPr lang="en-US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95751" y="2228851"/>
            <a:ext cx="1418599" cy="670936"/>
            <a:chOff x="2136515" y="4045263"/>
            <a:chExt cx="1891465" cy="894581"/>
          </a:xfrm>
        </p:grpSpPr>
        <p:sp>
          <p:nvSpPr>
            <p:cNvPr id="40" name="TextBox 39"/>
            <p:cNvSpPr txBox="1"/>
            <p:nvPr/>
          </p:nvSpPr>
          <p:spPr bwMode="auto">
            <a:xfrm>
              <a:off x="2667000" y="4078070"/>
              <a:ext cx="136098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+mj-lt"/>
                </a:rPr>
                <a:t>Redraw circuit</a:t>
              </a:r>
            </a:p>
          </p:txBody>
        </p:sp>
        <p:sp>
          <p:nvSpPr>
            <p:cNvPr id="3" name="Down Arrow 2"/>
            <p:cNvSpPr/>
            <p:nvPr/>
          </p:nvSpPr>
          <p:spPr>
            <a:xfrm>
              <a:off x="2136515" y="4045263"/>
              <a:ext cx="523729" cy="7553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09901" y="3243218"/>
            <a:ext cx="2626719" cy="1328783"/>
            <a:chOff x="457200" y="3181290"/>
            <a:chExt cx="3502292" cy="1771710"/>
          </a:xfrm>
        </p:grpSpPr>
        <p:grpSp>
          <p:nvGrpSpPr>
            <p:cNvPr id="39" name="Group 49"/>
            <p:cNvGrpSpPr>
              <a:grpSpLocks/>
            </p:cNvGrpSpPr>
            <p:nvPr/>
          </p:nvGrpSpPr>
          <p:grpSpPr bwMode="auto">
            <a:xfrm>
              <a:off x="457200" y="3200400"/>
              <a:ext cx="3502292" cy="1752600"/>
              <a:chOff x="1716155" y="2694143"/>
              <a:chExt cx="5150543" cy="2301482"/>
            </a:xfrm>
          </p:grpSpPr>
          <p:grpSp>
            <p:nvGrpSpPr>
              <p:cNvPr id="41" name="Group 42"/>
              <p:cNvGrpSpPr>
                <a:grpSpLocks/>
              </p:cNvGrpSpPr>
              <p:nvPr/>
            </p:nvGrpSpPr>
            <p:grpSpPr bwMode="auto">
              <a:xfrm>
                <a:off x="2057401" y="3219392"/>
                <a:ext cx="4809297" cy="1776233"/>
                <a:chOff x="2057401" y="2750749"/>
                <a:chExt cx="6078720" cy="2245073"/>
              </a:xfrm>
            </p:grpSpPr>
            <p:sp>
              <p:nvSpPr>
                <p:cNvPr id="54" name="Freeform 53"/>
                <p:cNvSpPr/>
                <p:nvPr/>
              </p:nvSpPr>
              <p:spPr bwMode="auto">
                <a:xfrm>
                  <a:off x="2354413" y="4169219"/>
                  <a:ext cx="1145906" cy="826603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 bwMode="auto">
                <a:xfrm flipV="1">
                  <a:off x="3490286" y="4580512"/>
                  <a:ext cx="226477" cy="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 rot="10800000" flipH="1" flipV="1">
                  <a:off x="2057401" y="4582520"/>
                  <a:ext cx="3070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up 70"/>
                <p:cNvGrpSpPr>
                  <a:grpSpLocks/>
                </p:cNvGrpSpPr>
                <p:nvPr/>
              </p:nvGrpSpPr>
              <p:grpSpPr bwMode="auto">
                <a:xfrm>
                  <a:off x="3615400" y="2750749"/>
                  <a:ext cx="2776775" cy="786477"/>
                  <a:chOff x="1971140" y="4190650"/>
                  <a:chExt cx="2071380" cy="586563"/>
                </a:xfrm>
              </p:grpSpPr>
              <p:sp>
                <p:nvSpPr>
                  <p:cNvPr id="68" name="Freeform 67"/>
                  <p:cNvSpPr/>
                  <p:nvPr/>
                </p:nvSpPr>
                <p:spPr bwMode="auto">
                  <a:xfrm>
                    <a:off x="1971140" y="4190650"/>
                    <a:ext cx="1474482" cy="586563"/>
                  </a:xfrm>
                  <a:custGeom>
                    <a:avLst/>
                    <a:gdLst>
                      <a:gd name="connsiteX0" fmla="*/ 0 w 2395537"/>
                      <a:gd name="connsiteY0" fmla="*/ 307181 h 614362"/>
                      <a:gd name="connsiteX1" fmla="*/ 200025 w 2395537"/>
                      <a:gd name="connsiteY1" fmla="*/ 0 h 614362"/>
                      <a:gd name="connsiteX2" fmla="*/ 600075 w 2395537"/>
                      <a:gd name="connsiteY2" fmla="*/ 609600 h 614362"/>
                      <a:gd name="connsiteX3" fmla="*/ 995362 w 2395537"/>
                      <a:gd name="connsiteY3" fmla="*/ 2381 h 614362"/>
                      <a:gd name="connsiteX4" fmla="*/ 1397793 w 2395537"/>
                      <a:gd name="connsiteY4" fmla="*/ 611981 h 614362"/>
                      <a:gd name="connsiteX5" fmla="*/ 1795462 w 2395537"/>
                      <a:gd name="connsiteY5" fmla="*/ 4762 h 614362"/>
                      <a:gd name="connsiteX6" fmla="*/ 2195512 w 2395537"/>
                      <a:gd name="connsiteY6" fmla="*/ 614362 h 614362"/>
                      <a:gd name="connsiteX7" fmla="*/ 2395537 w 2395537"/>
                      <a:gd name="connsiteY7" fmla="*/ 304800 h 614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537" h="614362">
                        <a:moveTo>
                          <a:pt x="0" y="307181"/>
                        </a:moveTo>
                        <a:lnTo>
                          <a:pt x="200025" y="0"/>
                        </a:lnTo>
                        <a:lnTo>
                          <a:pt x="600075" y="609600"/>
                        </a:lnTo>
                        <a:lnTo>
                          <a:pt x="995362" y="2381"/>
                        </a:lnTo>
                        <a:lnTo>
                          <a:pt x="1397793" y="611981"/>
                        </a:lnTo>
                        <a:lnTo>
                          <a:pt x="1795462" y="4762"/>
                        </a:lnTo>
                        <a:lnTo>
                          <a:pt x="2195512" y="614362"/>
                        </a:lnTo>
                        <a:lnTo>
                          <a:pt x="2395537" y="30480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69" name="Straight Connector 68"/>
                  <p:cNvCxnSpPr>
                    <a:stCxn id="68" idx="7"/>
                    <a:endCxn id="66" idx="0"/>
                  </p:cNvCxnSpPr>
                  <p:nvPr/>
                </p:nvCxnSpPr>
                <p:spPr bwMode="auto">
                  <a:xfrm>
                    <a:off x="3445622" y="4481658"/>
                    <a:ext cx="596898" cy="227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70"/>
                <p:cNvGrpSpPr>
                  <a:grpSpLocks/>
                </p:cNvGrpSpPr>
                <p:nvPr/>
              </p:nvGrpSpPr>
              <p:grpSpPr bwMode="auto">
                <a:xfrm>
                  <a:off x="6391861" y="2751220"/>
                  <a:ext cx="1442207" cy="825333"/>
                  <a:chOff x="2893970" y="4191000"/>
                  <a:chExt cx="1075837" cy="615542"/>
                </a:xfrm>
              </p:grpSpPr>
              <p:sp>
                <p:nvSpPr>
                  <p:cNvPr id="66" name="Freeform 65"/>
                  <p:cNvSpPr/>
                  <p:nvPr/>
                </p:nvSpPr>
                <p:spPr bwMode="auto">
                  <a:xfrm>
                    <a:off x="2894205" y="4190650"/>
                    <a:ext cx="853309" cy="586563"/>
                  </a:xfrm>
                  <a:custGeom>
                    <a:avLst/>
                    <a:gdLst>
                      <a:gd name="connsiteX0" fmla="*/ 0 w 2395537"/>
                      <a:gd name="connsiteY0" fmla="*/ 307181 h 614362"/>
                      <a:gd name="connsiteX1" fmla="*/ 200025 w 2395537"/>
                      <a:gd name="connsiteY1" fmla="*/ 0 h 614362"/>
                      <a:gd name="connsiteX2" fmla="*/ 600075 w 2395537"/>
                      <a:gd name="connsiteY2" fmla="*/ 609600 h 614362"/>
                      <a:gd name="connsiteX3" fmla="*/ 995362 w 2395537"/>
                      <a:gd name="connsiteY3" fmla="*/ 2381 h 614362"/>
                      <a:gd name="connsiteX4" fmla="*/ 1397793 w 2395537"/>
                      <a:gd name="connsiteY4" fmla="*/ 611981 h 614362"/>
                      <a:gd name="connsiteX5" fmla="*/ 1795462 w 2395537"/>
                      <a:gd name="connsiteY5" fmla="*/ 4762 h 614362"/>
                      <a:gd name="connsiteX6" fmla="*/ 2195512 w 2395537"/>
                      <a:gd name="connsiteY6" fmla="*/ 614362 h 614362"/>
                      <a:gd name="connsiteX7" fmla="*/ 2395537 w 2395537"/>
                      <a:gd name="connsiteY7" fmla="*/ 304800 h 614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537" h="614362">
                        <a:moveTo>
                          <a:pt x="0" y="307181"/>
                        </a:moveTo>
                        <a:lnTo>
                          <a:pt x="200025" y="0"/>
                        </a:lnTo>
                        <a:lnTo>
                          <a:pt x="600075" y="609600"/>
                        </a:lnTo>
                        <a:lnTo>
                          <a:pt x="995362" y="2381"/>
                        </a:lnTo>
                        <a:lnTo>
                          <a:pt x="1397793" y="611981"/>
                        </a:lnTo>
                        <a:lnTo>
                          <a:pt x="1795462" y="4762"/>
                        </a:lnTo>
                        <a:lnTo>
                          <a:pt x="2195512" y="614362"/>
                        </a:lnTo>
                        <a:lnTo>
                          <a:pt x="2395537" y="30480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 bwMode="auto">
                  <a:xfrm rot="10800000" flipH="1" flipV="1">
                    <a:off x="3741526" y="4498895"/>
                    <a:ext cx="22754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3" name="Straight Connector 62"/>
                <p:cNvCxnSpPr/>
                <p:nvPr/>
              </p:nvCxnSpPr>
              <p:spPr bwMode="auto">
                <a:xfrm>
                  <a:off x="7626384" y="3164053"/>
                  <a:ext cx="509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636127" y="3139525"/>
                  <a:ext cx="0" cy="14546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Box 51"/>
              <p:cNvSpPr txBox="1"/>
              <p:nvPr/>
            </p:nvSpPr>
            <p:spPr bwMode="auto">
              <a:xfrm>
                <a:off x="5410731" y="2694143"/>
                <a:ext cx="1455967" cy="646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j-lt"/>
                  </a:rPr>
                  <a:t>30 </a:t>
                </a:r>
                <a:r>
                  <a:rPr lang="en-US" dirty="0">
                    <a:latin typeface="Symbol" pitchFamily="18" charset="2"/>
                  </a:rPr>
                  <a:t>W</a:t>
                </a:r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 bwMode="auto">
              <a:xfrm>
                <a:off x="1716155" y="3841629"/>
                <a:ext cx="1654082" cy="646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j-lt"/>
                  </a:rPr>
                  <a:t>10 </a:t>
                </a:r>
                <a:r>
                  <a:rPr lang="en-US" dirty="0">
                    <a:latin typeface="Symbol" pitchFamily="18" charset="2"/>
                  </a:rPr>
                  <a:t>W</a:t>
                </a:r>
                <a:r>
                  <a:rPr lang="en-US" dirty="0">
                    <a:latin typeface="+mj-lt"/>
                  </a:rPr>
                  <a:t> </a:t>
                </a:r>
              </a:p>
            </p:txBody>
          </p:sp>
        </p:grpSp>
        <p:sp>
          <p:nvSpPr>
            <p:cNvPr id="70" name="TextBox 69"/>
            <p:cNvSpPr txBox="1"/>
            <p:nvPr/>
          </p:nvSpPr>
          <p:spPr bwMode="auto">
            <a:xfrm>
              <a:off x="1143000" y="3181290"/>
              <a:ext cx="178969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/>
                <a:t>R</a:t>
              </a:r>
              <a:r>
                <a:rPr lang="en-US" sz="1500" baseline="-25000" dirty="0"/>
                <a:t>eq2</a:t>
              </a:r>
              <a:r>
                <a:rPr lang="en-US" sz="1500" dirty="0">
                  <a:latin typeface="+mj-lt"/>
                </a:rPr>
                <a:t>= 10 </a:t>
              </a:r>
              <a:r>
                <a:rPr lang="en-US" sz="1500" dirty="0">
                  <a:latin typeface="Symbol" pitchFamily="18" charset="2"/>
                </a:rPr>
                <a:t>W</a:t>
              </a:r>
              <a:r>
                <a:rPr lang="en-US" sz="1500" dirty="0">
                  <a:latin typeface="+mj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0007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Example 2: Group of Resistors </a:t>
            </a:r>
            <a:r>
              <a:rPr lang="en-US" sz="3000" dirty="0">
                <a:cs typeface="Arial" charset="0"/>
              </a:rPr>
              <a:t>[1]</a:t>
            </a:r>
            <a:endParaRPr lang="en-US" dirty="0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971745" y="1629846"/>
            <a:ext cx="63543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What is the </a:t>
            </a:r>
            <a:r>
              <a:rPr lang="en-US" b="1" dirty="0">
                <a:latin typeface="+mj-lt"/>
              </a:rPr>
              <a:t>potential difference </a:t>
            </a:r>
            <a:r>
              <a:rPr lang="en-US" dirty="0">
                <a:latin typeface="+mj-lt"/>
              </a:rPr>
              <a:t>across the circled resistor?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3067050" y="2514601"/>
            <a:ext cx="1085850" cy="21185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2.0 V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4.0 V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/>
              <a:t>6.7 V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/>
              <a:t>12 V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/>
              <a:t>20 V</a:t>
            </a:r>
          </a:p>
        </p:txBody>
      </p:sp>
      <p:sp>
        <p:nvSpPr>
          <p:cNvPr id="61" name="Oval 60"/>
          <p:cNvSpPr/>
          <p:nvPr/>
        </p:nvSpPr>
        <p:spPr>
          <a:xfrm>
            <a:off x="7467600" y="3429000"/>
            <a:ext cx="857250" cy="85725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TextBox 53"/>
          <p:cNvSpPr txBox="1"/>
          <p:nvPr/>
        </p:nvSpPr>
        <p:spPr bwMode="auto">
          <a:xfrm>
            <a:off x="2981270" y="4847707"/>
            <a:ext cx="2588477" cy="9874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Same set of resistors as previous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+mj-lt"/>
              </a:rPr>
              <a:t>R</a:t>
            </a:r>
            <a:r>
              <a:rPr lang="en-US" baseline="-25000" dirty="0" err="1">
                <a:latin typeface="+mj-lt"/>
              </a:rPr>
              <a:t>eq</a:t>
            </a:r>
            <a:r>
              <a:rPr lang="en-US" dirty="0">
                <a:latin typeface="+mj-lt"/>
              </a:rPr>
              <a:t> = 50 </a:t>
            </a:r>
            <a:r>
              <a:rPr lang="el-GR" dirty="0">
                <a:latin typeface="+mj-lt"/>
              </a:rPr>
              <a:t>Ω</a:t>
            </a:r>
            <a:endParaRPr 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329381" y="2604377"/>
            <a:ext cx="3617119" cy="3227785"/>
            <a:chOff x="381000" y="2249487"/>
            <a:chExt cx="4822825" cy="4303713"/>
          </a:xfrm>
        </p:grpSpPr>
        <p:cxnSp>
          <p:nvCxnSpPr>
            <p:cNvPr id="43" name="Straight Connector 42"/>
            <p:cNvCxnSpPr/>
            <p:nvPr/>
          </p:nvCxnSpPr>
          <p:spPr bwMode="auto">
            <a:xfrm rot="10800000" flipH="1" flipV="1">
              <a:off x="388937" y="4327525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>
              <a:off x="4794250" y="3200400"/>
              <a:ext cx="4032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1026225" y="61722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 rot="5400000">
              <a:off x="1006475" y="6172200"/>
              <a:ext cx="25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>
              <a:off x="381000" y="6156325"/>
              <a:ext cx="75247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 rot="16200000">
              <a:off x="838200" y="61722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 rot="16200000">
              <a:off x="1195387" y="6172200"/>
              <a:ext cx="25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-525463" y="5241925"/>
              <a:ext cx="1828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711575" y="4686300"/>
              <a:ext cx="2973387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416050" y="6169025"/>
              <a:ext cx="3787775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 bwMode="auto">
            <a:xfrm>
              <a:off x="1379537" y="5602287"/>
              <a:ext cx="1143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20 V</a:t>
              </a: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23887" y="3995737"/>
              <a:ext cx="906463" cy="654050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67" name="Straight Connector 66"/>
            <p:cNvCxnSpPr>
              <a:stCxn id="66" idx="7"/>
            </p:cNvCxnSpPr>
            <p:nvPr/>
          </p:nvCxnSpPr>
          <p:spPr bwMode="auto">
            <a:xfrm flipV="1">
              <a:off x="1530350" y="2782887"/>
              <a:ext cx="32544" cy="1537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 rot="10800000" flipH="1" flipV="1">
              <a:off x="388937" y="4322762"/>
              <a:ext cx="2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70"/>
            <p:cNvGrpSpPr>
              <a:grpSpLocks/>
            </p:cNvGrpSpPr>
            <p:nvPr/>
          </p:nvGrpSpPr>
          <p:grpSpPr bwMode="auto">
            <a:xfrm>
              <a:off x="3817937" y="2873375"/>
              <a:ext cx="1139825" cy="654050"/>
              <a:chOff x="2894205" y="4190650"/>
              <a:chExt cx="1074870" cy="616489"/>
            </a:xfrm>
          </p:grpSpPr>
          <p:sp>
            <p:nvSpPr>
              <p:cNvPr id="70" name="Freeform 69"/>
              <p:cNvSpPr/>
              <p:nvPr/>
            </p:nvSpPr>
            <p:spPr bwMode="auto">
              <a:xfrm>
                <a:off x="2894205" y="4190650"/>
                <a:ext cx="853309" cy="616489"/>
              </a:xfrm>
              <a:custGeom>
                <a:avLst/>
                <a:gdLst>
                  <a:gd name="connsiteX0" fmla="*/ 0 w 2395537"/>
                  <a:gd name="connsiteY0" fmla="*/ 307181 h 614362"/>
                  <a:gd name="connsiteX1" fmla="*/ 200025 w 2395537"/>
                  <a:gd name="connsiteY1" fmla="*/ 0 h 614362"/>
                  <a:gd name="connsiteX2" fmla="*/ 600075 w 2395537"/>
                  <a:gd name="connsiteY2" fmla="*/ 609600 h 614362"/>
                  <a:gd name="connsiteX3" fmla="*/ 995362 w 2395537"/>
                  <a:gd name="connsiteY3" fmla="*/ 2381 h 614362"/>
                  <a:gd name="connsiteX4" fmla="*/ 1397793 w 2395537"/>
                  <a:gd name="connsiteY4" fmla="*/ 611981 h 614362"/>
                  <a:gd name="connsiteX5" fmla="*/ 1795462 w 2395537"/>
                  <a:gd name="connsiteY5" fmla="*/ 4762 h 614362"/>
                  <a:gd name="connsiteX6" fmla="*/ 2195512 w 2395537"/>
                  <a:gd name="connsiteY6" fmla="*/ 614362 h 614362"/>
                  <a:gd name="connsiteX7" fmla="*/ 2395537 w 2395537"/>
                  <a:gd name="connsiteY7" fmla="*/ 304800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5537" h="614362">
                    <a:moveTo>
                      <a:pt x="0" y="307181"/>
                    </a:moveTo>
                    <a:lnTo>
                      <a:pt x="200025" y="0"/>
                    </a:lnTo>
                    <a:lnTo>
                      <a:pt x="600075" y="609600"/>
                    </a:lnTo>
                    <a:lnTo>
                      <a:pt x="995362" y="2381"/>
                    </a:lnTo>
                    <a:lnTo>
                      <a:pt x="1397793" y="611981"/>
                    </a:lnTo>
                    <a:lnTo>
                      <a:pt x="1795462" y="4762"/>
                    </a:lnTo>
                    <a:lnTo>
                      <a:pt x="2195512" y="614362"/>
                    </a:lnTo>
                    <a:lnTo>
                      <a:pt x="2395537" y="3048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71" name="Straight Connector 70"/>
              <p:cNvCxnSpPr/>
              <p:nvPr/>
            </p:nvCxnSpPr>
            <p:spPr bwMode="auto">
              <a:xfrm rot="10800000" flipH="1" flipV="1">
                <a:off x="3741526" y="4498895"/>
                <a:ext cx="22754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 bwMode="auto">
            <a:xfrm>
              <a:off x="4794250" y="3200400"/>
              <a:ext cx="4032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flipH="1">
              <a:off x="3589337" y="2760729"/>
              <a:ext cx="5478" cy="11765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 bwMode="auto">
            <a:xfrm>
              <a:off x="3782576" y="3588822"/>
              <a:ext cx="1143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30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75" name="TextBox 74"/>
            <p:cNvSpPr txBox="1"/>
            <p:nvPr/>
          </p:nvSpPr>
          <p:spPr bwMode="auto">
            <a:xfrm>
              <a:off x="465137" y="4759325"/>
              <a:ext cx="1143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10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455737" y="2249487"/>
              <a:ext cx="2155904" cy="1905000"/>
              <a:chOff x="2744344" y="2106458"/>
              <a:chExt cx="2155904" cy="1905000"/>
            </a:xfrm>
          </p:grpSpPr>
          <p:sp>
            <p:nvSpPr>
              <p:cNvPr id="79" name="Freeform 78"/>
              <p:cNvSpPr/>
              <p:nvPr/>
            </p:nvSpPr>
            <p:spPr bwMode="auto">
              <a:xfrm>
                <a:off x="3318669" y="3593946"/>
                <a:ext cx="906462" cy="417512"/>
              </a:xfrm>
              <a:custGeom>
                <a:avLst/>
                <a:gdLst>
                  <a:gd name="connsiteX0" fmla="*/ 0 w 2395537"/>
                  <a:gd name="connsiteY0" fmla="*/ 307181 h 614362"/>
                  <a:gd name="connsiteX1" fmla="*/ 200025 w 2395537"/>
                  <a:gd name="connsiteY1" fmla="*/ 0 h 614362"/>
                  <a:gd name="connsiteX2" fmla="*/ 600075 w 2395537"/>
                  <a:gd name="connsiteY2" fmla="*/ 609600 h 614362"/>
                  <a:gd name="connsiteX3" fmla="*/ 995362 w 2395537"/>
                  <a:gd name="connsiteY3" fmla="*/ 2381 h 614362"/>
                  <a:gd name="connsiteX4" fmla="*/ 1397793 w 2395537"/>
                  <a:gd name="connsiteY4" fmla="*/ 611981 h 614362"/>
                  <a:gd name="connsiteX5" fmla="*/ 1795462 w 2395537"/>
                  <a:gd name="connsiteY5" fmla="*/ 4762 h 614362"/>
                  <a:gd name="connsiteX6" fmla="*/ 2195512 w 2395537"/>
                  <a:gd name="connsiteY6" fmla="*/ 614362 h 614362"/>
                  <a:gd name="connsiteX7" fmla="*/ 2395537 w 2395537"/>
                  <a:gd name="connsiteY7" fmla="*/ 304800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5537" h="614362">
                    <a:moveTo>
                      <a:pt x="0" y="307181"/>
                    </a:moveTo>
                    <a:lnTo>
                      <a:pt x="200025" y="0"/>
                    </a:lnTo>
                    <a:lnTo>
                      <a:pt x="600075" y="609600"/>
                    </a:lnTo>
                    <a:lnTo>
                      <a:pt x="995362" y="2381"/>
                    </a:lnTo>
                    <a:lnTo>
                      <a:pt x="1397793" y="611981"/>
                    </a:lnTo>
                    <a:lnTo>
                      <a:pt x="1795462" y="4762"/>
                    </a:lnTo>
                    <a:lnTo>
                      <a:pt x="2195512" y="614362"/>
                    </a:lnTo>
                    <a:lnTo>
                      <a:pt x="2395537" y="3048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80" name="Group 70"/>
              <p:cNvGrpSpPr>
                <a:grpSpLocks/>
              </p:cNvGrpSpPr>
              <p:nvPr/>
            </p:nvGrpSpPr>
            <p:grpSpPr bwMode="auto">
              <a:xfrm>
                <a:off x="2851499" y="2435111"/>
                <a:ext cx="1112045" cy="403225"/>
                <a:chOff x="3178919" y="4306083"/>
                <a:chExt cx="1048720" cy="379485"/>
              </a:xfrm>
            </p:grpSpPr>
            <p:sp>
              <p:nvSpPr>
                <p:cNvPr id="87" name="Freeform 86"/>
                <p:cNvSpPr/>
                <p:nvPr/>
              </p:nvSpPr>
              <p:spPr bwMode="auto">
                <a:xfrm>
                  <a:off x="3362897" y="4306083"/>
                  <a:ext cx="643169" cy="379485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 bwMode="auto">
                <a:xfrm rot="10800000" flipH="1" flipV="1">
                  <a:off x="3998582" y="4498771"/>
                  <a:ext cx="22905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>
                  <a:off x="3178919" y="4498775"/>
                  <a:ext cx="1839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/>
              <p:cNvGrpSpPr>
                <a:grpSpLocks/>
              </p:cNvGrpSpPr>
              <p:nvPr/>
            </p:nvGrpSpPr>
            <p:grpSpPr bwMode="auto">
              <a:xfrm>
                <a:off x="3951671" y="2474763"/>
                <a:ext cx="948577" cy="333375"/>
                <a:chOff x="2922374" y="4343395"/>
                <a:chExt cx="894690" cy="313747"/>
              </a:xfrm>
            </p:grpSpPr>
            <p:sp>
              <p:nvSpPr>
                <p:cNvPr id="85" name="Freeform 84"/>
                <p:cNvSpPr/>
                <p:nvPr/>
              </p:nvSpPr>
              <p:spPr bwMode="auto">
                <a:xfrm>
                  <a:off x="2922374" y="4343395"/>
                  <a:ext cx="587023" cy="313747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 flipV="1">
                  <a:off x="3514606" y="4494289"/>
                  <a:ext cx="30245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Box 81"/>
              <p:cNvSpPr txBox="1"/>
              <p:nvPr/>
            </p:nvSpPr>
            <p:spPr bwMode="auto">
              <a:xfrm>
                <a:off x="2744344" y="2106458"/>
                <a:ext cx="114300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j-lt"/>
                  </a:rPr>
                  <a:t>10 </a:t>
                </a:r>
                <a:r>
                  <a:rPr lang="en-US" dirty="0">
                    <a:latin typeface="Symbol" pitchFamily="18" charset="2"/>
                  </a:rPr>
                  <a:t>W</a:t>
                </a:r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 bwMode="auto">
              <a:xfrm>
                <a:off x="3734944" y="2106458"/>
                <a:ext cx="114300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j-lt"/>
                  </a:rPr>
                  <a:t>10 </a:t>
                </a:r>
                <a:r>
                  <a:rPr lang="en-US" dirty="0">
                    <a:latin typeface="Symbol" pitchFamily="18" charset="2"/>
                  </a:rPr>
                  <a:t>W</a:t>
                </a:r>
                <a:r>
                  <a:rPr lang="en-US" dirty="0">
                    <a:latin typeface="+mj-lt"/>
                  </a:rPr>
                  <a:t> 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 bwMode="auto">
              <a:xfrm>
                <a:off x="3187235" y="3261126"/>
                <a:ext cx="114300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j-lt"/>
                  </a:rPr>
                  <a:t>20 </a:t>
                </a:r>
                <a:r>
                  <a:rPr lang="en-US" dirty="0">
                    <a:latin typeface="Symbol" pitchFamily="18" charset="2"/>
                  </a:rPr>
                  <a:t>W</a:t>
                </a:r>
                <a:r>
                  <a:rPr lang="en-US" dirty="0">
                    <a:latin typeface="+mj-lt"/>
                  </a:rPr>
                  <a:t> </a:t>
                </a:r>
              </a:p>
            </p:txBody>
          </p:sp>
        </p:grpSp>
        <p:cxnSp>
          <p:nvCxnSpPr>
            <p:cNvPr id="90" name="Straight Connector 89"/>
            <p:cNvCxnSpPr/>
            <p:nvPr/>
          </p:nvCxnSpPr>
          <p:spPr>
            <a:xfrm>
              <a:off x="1546622" y="3929293"/>
              <a:ext cx="48344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9" idx="7"/>
            </p:cNvCxnSpPr>
            <p:nvPr/>
          </p:nvCxnSpPr>
          <p:spPr>
            <a:xfrm>
              <a:off x="2936524" y="3944113"/>
              <a:ext cx="658291" cy="1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70" idx="0"/>
            </p:cNvCxnSpPr>
            <p:nvPr/>
          </p:nvCxnSpPr>
          <p:spPr>
            <a:xfrm>
              <a:off x="3594815" y="3200400"/>
              <a:ext cx="2231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 flipV="1">
            <a:off x="5336383" y="2986090"/>
            <a:ext cx="354806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4485084" y="2988469"/>
            <a:ext cx="108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 bwMode="auto">
          <a:xfrm>
            <a:off x="5691188" y="2743201"/>
            <a:ext cx="679847" cy="489347"/>
          </a:xfrm>
          <a:custGeom>
            <a:avLst/>
            <a:gdLst>
              <a:gd name="connsiteX0" fmla="*/ 0 w 2395537"/>
              <a:gd name="connsiteY0" fmla="*/ 307181 h 614362"/>
              <a:gd name="connsiteX1" fmla="*/ 200025 w 2395537"/>
              <a:gd name="connsiteY1" fmla="*/ 0 h 614362"/>
              <a:gd name="connsiteX2" fmla="*/ 600075 w 2395537"/>
              <a:gd name="connsiteY2" fmla="*/ 609600 h 614362"/>
              <a:gd name="connsiteX3" fmla="*/ 995362 w 2395537"/>
              <a:gd name="connsiteY3" fmla="*/ 2381 h 614362"/>
              <a:gd name="connsiteX4" fmla="*/ 1397793 w 2395537"/>
              <a:gd name="connsiteY4" fmla="*/ 611981 h 614362"/>
              <a:gd name="connsiteX5" fmla="*/ 1795462 w 2395537"/>
              <a:gd name="connsiteY5" fmla="*/ 4762 h 614362"/>
              <a:gd name="connsiteX6" fmla="*/ 2195512 w 2395537"/>
              <a:gd name="connsiteY6" fmla="*/ 614362 h 614362"/>
              <a:gd name="connsiteX7" fmla="*/ 2395537 w 2395537"/>
              <a:gd name="connsiteY7" fmla="*/ 304800 h 6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537" h="614362">
                <a:moveTo>
                  <a:pt x="0" y="307181"/>
                </a:moveTo>
                <a:lnTo>
                  <a:pt x="200025" y="0"/>
                </a:lnTo>
                <a:lnTo>
                  <a:pt x="600075" y="609600"/>
                </a:lnTo>
                <a:lnTo>
                  <a:pt x="995362" y="2381"/>
                </a:lnTo>
                <a:lnTo>
                  <a:pt x="1397793" y="611981"/>
                </a:lnTo>
                <a:lnTo>
                  <a:pt x="1795462" y="4762"/>
                </a:lnTo>
                <a:lnTo>
                  <a:pt x="2195512" y="614362"/>
                </a:lnTo>
                <a:lnTo>
                  <a:pt x="2395537" y="3048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366272" y="2988469"/>
            <a:ext cx="1719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 bwMode="auto">
          <a:xfrm>
            <a:off x="5399484" y="3257551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j-lt"/>
              </a:rPr>
              <a:t>R</a:t>
            </a:r>
            <a:r>
              <a:rPr lang="en-US" baseline="-25000" dirty="0" err="1">
                <a:latin typeface="+mj-lt"/>
              </a:rPr>
              <a:t>eq</a:t>
            </a:r>
            <a:r>
              <a:rPr lang="en-US" baseline="-25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= 50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 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rot="5400000">
            <a:off x="4969669" y="4371975"/>
            <a:ext cx="57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rot="5400000">
            <a:off x="4948238" y="4371975"/>
            <a:ext cx="19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4479133" y="4360070"/>
            <a:ext cx="564356" cy="1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rot="16200000">
            <a:off x="4827984" y="4371975"/>
            <a:ext cx="57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rot="16200000">
            <a:off x="5089922" y="4371975"/>
            <a:ext cx="19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799284" y="3674269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7392591" y="3673078"/>
            <a:ext cx="1400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255421" y="4369596"/>
            <a:ext cx="2840831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 bwMode="auto">
          <a:xfrm>
            <a:off x="5228034" y="3944541"/>
            <a:ext cx="857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20 V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295653" y="5174458"/>
            <a:ext cx="6610347" cy="589360"/>
            <a:chOff x="4531725" y="2285341"/>
            <a:chExt cx="7428697" cy="785813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4531725" y="2396466"/>
              <a:ext cx="7428697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latin typeface="+mj-lt"/>
                </a:rPr>
                <a:t>Use Ohm’s Law for the above circuit:</a:t>
              </a:r>
              <a:r>
                <a:rPr lang="en-US" dirty="0">
                  <a:latin typeface="+mj-lt"/>
                </a:rPr>
                <a:t>			</a:t>
              </a:r>
              <a:r>
                <a:rPr lang="en-US" dirty="0">
                  <a:latin typeface="Cambria" panose="02040503050406030204" pitchFamily="18" charset="0"/>
                </a:rPr>
                <a:t>A = 0.4 A</a:t>
              </a:r>
            </a:p>
          </p:txBody>
        </p:sp>
        <p:graphicFrame>
          <p:nvGraphicFramePr>
            <p:cNvPr id="9525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9709824"/>
                </p:ext>
              </p:extLst>
            </p:nvPr>
          </p:nvGraphicFramePr>
          <p:xfrm>
            <a:off x="8256779" y="2285341"/>
            <a:ext cx="1673225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29" name="Equation" r:id="rId3" imgW="838080" imgH="393480" progId="Equation.3">
                    <p:embed/>
                  </p:oleObj>
                </mc:Choice>
                <mc:Fallback>
                  <p:oleObj name="Equation" r:id="rId3" imgW="838080" imgH="393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6779" y="2285341"/>
                          <a:ext cx="1673225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TextBox 62"/>
          <p:cNvSpPr txBox="1"/>
          <p:nvPr/>
        </p:nvSpPr>
        <p:spPr bwMode="auto">
          <a:xfrm>
            <a:off x="3067051" y="2171701"/>
            <a:ext cx="5751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Draw simplified circuit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16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using </a:t>
            </a:r>
            <a:r>
              <a:rPr lang="en-US" sz="1650" dirty="0" err="1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1650" baseline="-25000" dirty="0" err="1">
                <a:solidFill>
                  <a:schemeClr val="bg1">
                    <a:lumMod val="50000"/>
                  </a:schemeClr>
                </a:solidFill>
              </a:rPr>
              <a:t>eq</a:t>
            </a:r>
            <a:r>
              <a:rPr lang="en-US" sz="1650" baseline="-25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of the circuit)</a:t>
            </a:r>
            <a:r>
              <a:rPr lang="en-US" sz="1650" dirty="0">
                <a:latin typeface="+mj-lt"/>
              </a:rPr>
              <a:t>:</a:t>
            </a:r>
            <a:endParaRPr lang="en-US" sz="165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2933236" y="4800601"/>
            <a:ext cx="3677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Find current through the </a:t>
            </a:r>
            <a:r>
              <a:rPr lang="en-US" dirty="0" err="1"/>
              <a:t>R</a:t>
            </a:r>
            <a:r>
              <a:rPr lang="en-US" baseline="-25000" dirty="0" err="1"/>
              <a:t>eq</a:t>
            </a:r>
            <a:r>
              <a:rPr lang="en-US" dirty="0"/>
              <a:t>:</a:t>
            </a:r>
            <a:endParaRPr lang="en-US" dirty="0">
              <a:latin typeface="+mj-lt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6313884" y="4173141"/>
            <a:ext cx="971550" cy="119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 bwMode="auto">
          <a:xfrm>
            <a:off x="6313884" y="3830241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933235" y="1085850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300" dirty="0">
                <a:cs typeface="Arial" charset="0"/>
              </a:rPr>
              <a:t>Example 2: Group of Resistors </a:t>
            </a:r>
            <a:r>
              <a:rPr lang="en-US" sz="3000" dirty="0">
                <a:cs typeface="Arial" charset="0"/>
              </a:rPr>
              <a:t>[2]</a:t>
            </a:r>
            <a:endParaRPr lang="en-US" sz="3300" dirty="0"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auto">
          <a:xfrm rot="10800000" flipH="1" flipV="1">
            <a:off x="2958703" y="4102894"/>
            <a:ext cx="1821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6262690" y="3257550"/>
            <a:ext cx="302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rot="5400000">
            <a:off x="3436669" y="5486400"/>
            <a:ext cx="57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rot="5400000">
            <a:off x="3421856" y="5486400"/>
            <a:ext cx="19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2952751" y="5474495"/>
            <a:ext cx="564356" cy="1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rot="16200000">
            <a:off x="3295650" y="5486400"/>
            <a:ext cx="57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rot="16200000">
            <a:off x="3563540" y="5486400"/>
            <a:ext cx="19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272903" y="4788694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5450683" y="4371976"/>
            <a:ext cx="2230040" cy="1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729040" y="5484021"/>
            <a:ext cx="2840831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 bwMode="auto">
          <a:xfrm>
            <a:off x="3701653" y="5058966"/>
            <a:ext cx="857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20 V</a:t>
            </a:r>
          </a:p>
        </p:txBody>
      </p:sp>
      <p:sp>
        <p:nvSpPr>
          <p:cNvPr id="62" name="Freeform 61"/>
          <p:cNvSpPr/>
          <p:nvPr/>
        </p:nvSpPr>
        <p:spPr bwMode="auto">
          <a:xfrm>
            <a:off x="3134918" y="3854053"/>
            <a:ext cx="679847" cy="490538"/>
          </a:xfrm>
          <a:custGeom>
            <a:avLst/>
            <a:gdLst>
              <a:gd name="connsiteX0" fmla="*/ 0 w 2395537"/>
              <a:gd name="connsiteY0" fmla="*/ 307181 h 614362"/>
              <a:gd name="connsiteX1" fmla="*/ 200025 w 2395537"/>
              <a:gd name="connsiteY1" fmla="*/ 0 h 614362"/>
              <a:gd name="connsiteX2" fmla="*/ 600075 w 2395537"/>
              <a:gd name="connsiteY2" fmla="*/ 609600 h 614362"/>
              <a:gd name="connsiteX3" fmla="*/ 995362 w 2395537"/>
              <a:gd name="connsiteY3" fmla="*/ 2381 h 614362"/>
              <a:gd name="connsiteX4" fmla="*/ 1397793 w 2395537"/>
              <a:gd name="connsiteY4" fmla="*/ 611981 h 614362"/>
              <a:gd name="connsiteX5" fmla="*/ 1795462 w 2395537"/>
              <a:gd name="connsiteY5" fmla="*/ 4762 h 614362"/>
              <a:gd name="connsiteX6" fmla="*/ 2195512 w 2395537"/>
              <a:gd name="connsiteY6" fmla="*/ 614362 h 614362"/>
              <a:gd name="connsiteX7" fmla="*/ 2395537 w 2395537"/>
              <a:gd name="connsiteY7" fmla="*/ 304800 h 6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537" h="614362">
                <a:moveTo>
                  <a:pt x="0" y="307181"/>
                </a:moveTo>
                <a:lnTo>
                  <a:pt x="200025" y="0"/>
                </a:lnTo>
                <a:lnTo>
                  <a:pt x="600075" y="609600"/>
                </a:lnTo>
                <a:lnTo>
                  <a:pt x="995362" y="2381"/>
                </a:lnTo>
                <a:lnTo>
                  <a:pt x="1397793" y="611981"/>
                </a:lnTo>
                <a:lnTo>
                  <a:pt x="1795462" y="4762"/>
                </a:lnTo>
                <a:lnTo>
                  <a:pt x="2195512" y="614362"/>
                </a:lnTo>
                <a:lnTo>
                  <a:pt x="2395537" y="3048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3" name="Straight Connector 62"/>
          <p:cNvCxnSpPr>
            <a:stCxn id="62" idx="7"/>
          </p:cNvCxnSpPr>
          <p:nvPr/>
        </p:nvCxnSpPr>
        <p:spPr bwMode="auto">
          <a:xfrm flipV="1">
            <a:off x="3814763" y="2944416"/>
            <a:ext cx="24408" cy="1153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rot="10800000" flipH="1" flipV="1">
            <a:off x="2958703" y="4099322"/>
            <a:ext cx="1821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277" name="Group 70"/>
          <p:cNvGrpSpPr>
            <a:grpSpLocks/>
          </p:cNvGrpSpPr>
          <p:nvPr/>
        </p:nvGrpSpPr>
        <p:grpSpPr bwMode="auto">
          <a:xfrm>
            <a:off x="5530455" y="3012281"/>
            <a:ext cx="854869" cy="490538"/>
            <a:chOff x="2894205" y="4190650"/>
            <a:chExt cx="1074870" cy="616489"/>
          </a:xfrm>
        </p:grpSpPr>
        <p:sp>
          <p:nvSpPr>
            <p:cNvPr id="69" name="Freeform 68"/>
            <p:cNvSpPr/>
            <p:nvPr/>
          </p:nvSpPr>
          <p:spPr bwMode="auto">
            <a:xfrm>
              <a:off x="2894205" y="4190650"/>
              <a:ext cx="853309" cy="616489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rot="10800000" flipH="1" flipV="1">
              <a:off x="3741526" y="4498895"/>
              <a:ext cx="2275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 bwMode="auto">
          <a:xfrm>
            <a:off x="6262690" y="3257550"/>
            <a:ext cx="302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H="1">
            <a:off x="5359004" y="2927798"/>
            <a:ext cx="4109" cy="882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 bwMode="auto">
          <a:xfrm>
            <a:off x="5503932" y="3548866"/>
            <a:ext cx="857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30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3015853" y="4426744"/>
            <a:ext cx="857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10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 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787503" y="5409009"/>
            <a:ext cx="971550" cy="119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 bwMode="auto">
          <a:xfrm>
            <a:off x="4787502" y="4964668"/>
            <a:ext cx="1003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0.4 A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20" name="Group 25619"/>
          <p:cNvGrpSpPr/>
          <p:nvPr/>
        </p:nvGrpSpPr>
        <p:grpSpPr>
          <a:xfrm>
            <a:off x="3912329" y="2000251"/>
            <a:ext cx="4985809" cy="2102645"/>
            <a:chOff x="1660436" y="1524000"/>
            <a:chExt cx="6647745" cy="2803526"/>
          </a:xfrm>
        </p:grpSpPr>
        <p:sp>
          <p:nvSpPr>
            <p:cNvPr id="25611" name="Rectangle 25610"/>
            <p:cNvSpPr/>
            <p:nvPr/>
          </p:nvSpPr>
          <p:spPr>
            <a:xfrm>
              <a:off x="1660436" y="2097087"/>
              <a:ext cx="1814601" cy="223043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733800" y="1524000"/>
              <a:ext cx="4574381" cy="1593737"/>
              <a:chOff x="1784431" y="343974"/>
              <a:chExt cx="4574381" cy="1593737"/>
            </a:xfrm>
          </p:grpSpPr>
          <p:sp>
            <p:nvSpPr>
              <p:cNvPr id="57" name="TextBox 56"/>
              <p:cNvSpPr txBox="1"/>
              <p:nvPr/>
            </p:nvSpPr>
            <p:spPr bwMode="auto">
              <a:xfrm>
                <a:off x="4451431" y="1051999"/>
                <a:ext cx="1907381" cy="885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r>
                  <a:rPr lang="en-US" b="1" dirty="0">
                    <a:solidFill>
                      <a:srgbClr val="293F6F"/>
                    </a:solidFill>
                    <a:latin typeface="+mj-lt"/>
                  </a:rPr>
                  <a:t>R</a:t>
                </a:r>
                <a:r>
                  <a:rPr lang="en-US" b="1" baseline="-25000" dirty="0">
                    <a:solidFill>
                      <a:srgbClr val="293F6F"/>
                    </a:solidFill>
                    <a:latin typeface="+mj-lt"/>
                  </a:rPr>
                  <a:t>eq_2 </a:t>
                </a:r>
                <a:r>
                  <a:rPr lang="en-US" b="1" dirty="0">
                    <a:solidFill>
                      <a:srgbClr val="293F6F"/>
                    </a:solidFill>
                    <a:latin typeface="+mj-lt"/>
                  </a:rPr>
                  <a:t>= 10 </a:t>
                </a:r>
                <a:r>
                  <a:rPr lang="en-US" b="1" dirty="0">
                    <a:solidFill>
                      <a:srgbClr val="293F6F"/>
                    </a:solidFill>
                    <a:latin typeface="Symbol" pitchFamily="18" charset="2"/>
                  </a:rPr>
                  <a:t>W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[slide 44]</a:t>
                </a:r>
                <a:r>
                  <a:rPr lang="en-US" sz="1500" b="1" dirty="0">
                    <a:solidFill>
                      <a:srgbClr val="293F6F"/>
                    </a:solidFill>
                    <a:latin typeface="+mj-lt"/>
                  </a:rPr>
                  <a:t> </a:t>
                </a:r>
                <a:endParaRPr lang="en-US" b="1" dirty="0">
                  <a:solidFill>
                    <a:srgbClr val="293F6F"/>
                  </a:solidFill>
                  <a:latin typeface="+mj-lt"/>
                </a:endParaRPr>
              </a:p>
            </p:txBody>
          </p:sp>
          <p:grpSp>
            <p:nvGrpSpPr>
              <p:cNvPr id="3" name="Group 44"/>
              <p:cNvGrpSpPr>
                <a:grpSpLocks/>
              </p:cNvGrpSpPr>
              <p:nvPr/>
            </p:nvGrpSpPr>
            <p:grpSpPr bwMode="auto">
              <a:xfrm>
                <a:off x="1784431" y="343974"/>
                <a:ext cx="4114804" cy="654050"/>
                <a:chOff x="1784429" y="343974"/>
                <a:chExt cx="4114804" cy="654050"/>
              </a:xfrm>
            </p:grpSpPr>
            <p:sp>
              <p:nvSpPr>
                <p:cNvPr id="65" name="Freeform 64"/>
                <p:cNvSpPr/>
                <p:nvPr/>
              </p:nvSpPr>
              <p:spPr bwMode="auto">
                <a:xfrm>
                  <a:off x="4992771" y="343974"/>
                  <a:ext cx="906462" cy="654050"/>
                </a:xfrm>
                <a:custGeom>
                  <a:avLst/>
                  <a:gdLst>
                    <a:gd name="connsiteX0" fmla="*/ 0 w 2395537"/>
                    <a:gd name="connsiteY0" fmla="*/ 307181 h 614362"/>
                    <a:gd name="connsiteX1" fmla="*/ 200025 w 2395537"/>
                    <a:gd name="connsiteY1" fmla="*/ 0 h 614362"/>
                    <a:gd name="connsiteX2" fmla="*/ 600075 w 2395537"/>
                    <a:gd name="connsiteY2" fmla="*/ 609600 h 614362"/>
                    <a:gd name="connsiteX3" fmla="*/ 995362 w 2395537"/>
                    <a:gd name="connsiteY3" fmla="*/ 2381 h 614362"/>
                    <a:gd name="connsiteX4" fmla="*/ 1397793 w 2395537"/>
                    <a:gd name="connsiteY4" fmla="*/ 611981 h 614362"/>
                    <a:gd name="connsiteX5" fmla="*/ 1795462 w 2395537"/>
                    <a:gd name="connsiteY5" fmla="*/ 4762 h 614362"/>
                    <a:gd name="connsiteX6" fmla="*/ 2195512 w 2395537"/>
                    <a:gd name="connsiteY6" fmla="*/ 614362 h 614362"/>
                    <a:gd name="connsiteX7" fmla="*/ 2395537 w 2395537"/>
                    <a:gd name="connsiteY7" fmla="*/ 304800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537" h="614362">
                      <a:moveTo>
                        <a:pt x="0" y="307181"/>
                      </a:moveTo>
                      <a:lnTo>
                        <a:pt x="200025" y="0"/>
                      </a:lnTo>
                      <a:lnTo>
                        <a:pt x="600075" y="609600"/>
                      </a:lnTo>
                      <a:lnTo>
                        <a:pt x="995362" y="2381"/>
                      </a:lnTo>
                      <a:lnTo>
                        <a:pt x="1397793" y="611981"/>
                      </a:lnTo>
                      <a:lnTo>
                        <a:pt x="1795462" y="4762"/>
                      </a:lnTo>
                      <a:lnTo>
                        <a:pt x="2195512" y="614362"/>
                      </a:lnTo>
                      <a:lnTo>
                        <a:pt x="2395537" y="304800"/>
                      </a:lnTo>
                    </a:path>
                  </a:pathLst>
                </a:custGeom>
                <a:ln w="381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cxnSp>
              <p:nvCxnSpPr>
                <p:cNvPr id="75" name="Straight Arrow Connector 74"/>
                <p:cNvCxnSpPr/>
                <p:nvPr/>
              </p:nvCxnSpPr>
              <p:spPr bwMode="auto">
                <a:xfrm flipH="1">
                  <a:off x="1784429" y="953574"/>
                  <a:ext cx="2846824" cy="0"/>
                </a:xfrm>
                <a:prstGeom prst="straightConnector1">
                  <a:avLst/>
                </a:prstGeom>
                <a:ln w="57150">
                  <a:solidFill>
                    <a:schemeClr val="tx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2" name="TextBox 81"/>
          <p:cNvSpPr txBox="1"/>
          <p:nvPr/>
        </p:nvSpPr>
        <p:spPr bwMode="auto">
          <a:xfrm>
            <a:off x="7284839" y="3595032"/>
            <a:ext cx="2228850" cy="20313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For the </a:t>
            </a:r>
            <a:r>
              <a:rPr lang="en-US" b="1" dirty="0">
                <a:solidFill>
                  <a:srgbClr val="006400"/>
                </a:solidFill>
                <a:latin typeface="+mj-lt"/>
              </a:rPr>
              <a:t>parallel resistors </a:t>
            </a:r>
            <a:r>
              <a:rPr lang="en-US" dirty="0">
                <a:latin typeface="+mj-lt"/>
              </a:rPr>
              <a:t>in the box, each part has </a:t>
            </a:r>
            <a:r>
              <a:rPr lang="en-US" b="1" dirty="0">
                <a:solidFill>
                  <a:srgbClr val="006400"/>
                </a:solidFill>
                <a:latin typeface="+mj-lt"/>
              </a:rPr>
              <a:t>same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[slide 38]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latin typeface="+mj-lt"/>
                <a:cs typeface="Times New Roman" pitchFamily="18" charset="0"/>
              </a:rPr>
              <a:t>i.e.   V</a:t>
            </a:r>
            <a:r>
              <a:rPr lang="en-US" baseline="-25000" dirty="0"/>
              <a:t>Req2</a:t>
            </a:r>
            <a:r>
              <a:rPr lang="en-US" dirty="0">
                <a:latin typeface="+mj-lt"/>
                <a:cs typeface="Times New Roman" pitchFamily="18" charset="0"/>
              </a:rPr>
              <a:t> = V</a:t>
            </a:r>
            <a:r>
              <a:rPr lang="en-US" baseline="-25000" dirty="0">
                <a:latin typeface="+mj-lt"/>
              </a:rPr>
              <a:t>20</a:t>
            </a:r>
            <a:r>
              <a:rPr lang="el-GR" baseline="-25000" dirty="0">
                <a:latin typeface="+mj-lt"/>
              </a:rPr>
              <a:t>Ω</a:t>
            </a:r>
            <a:endParaRPr 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9000" y="6547906"/>
            <a:ext cx="457200" cy="273844"/>
          </a:xfrm>
        </p:spPr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3009900" y="1063229"/>
            <a:ext cx="61722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Example 2: Group of Resistors </a:t>
            </a:r>
            <a:r>
              <a:rPr lang="en-US" sz="3000" dirty="0">
                <a:cs typeface="Arial" charset="0"/>
              </a:rPr>
              <a:t>[3]</a:t>
            </a:r>
            <a:endParaRPr lang="en-US" dirty="0"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58803" y="2544365"/>
            <a:ext cx="1616928" cy="1428750"/>
            <a:chOff x="2744344" y="2106458"/>
            <a:chExt cx="2155904" cy="1905000"/>
          </a:xfrm>
        </p:grpSpPr>
        <p:sp>
          <p:nvSpPr>
            <p:cNvPr id="48" name="Freeform 47"/>
            <p:cNvSpPr/>
            <p:nvPr/>
          </p:nvSpPr>
          <p:spPr bwMode="auto">
            <a:xfrm>
              <a:off x="3318669" y="3593946"/>
              <a:ext cx="906462" cy="417512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50" name="Group 70"/>
            <p:cNvGrpSpPr>
              <a:grpSpLocks/>
            </p:cNvGrpSpPr>
            <p:nvPr/>
          </p:nvGrpSpPr>
          <p:grpSpPr bwMode="auto">
            <a:xfrm>
              <a:off x="2851499" y="2435111"/>
              <a:ext cx="1112045" cy="403225"/>
              <a:chOff x="3178919" y="4306083"/>
              <a:chExt cx="1048720" cy="379485"/>
            </a:xfrm>
          </p:grpSpPr>
          <p:sp>
            <p:nvSpPr>
              <p:cNvPr id="54" name="Freeform 53"/>
              <p:cNvSpPr/>
              <p:nvPr/>
            </p:nvSpPr>
            <p:spPr bwMode="auto">
              <a:xfrm>
                <a:off x="3362897" y="4306083"/>
                <a:ext cx="643169" cy="379485"/>
              </a:xfrm>
              <a:custGeom>
                <a:avLst/>
                <a:gdLst>
                  <a:gd name="connsiteX0" fmla="*/ 0 w 2395537"/>
                  <a:gd name="connsiteY0" fmla="*/ 307181 h 614362"/>
                  <a:gd name="connsiteX1" fmla="*/ 200025 w 2395537"/>
                  <a:gd name="connsiteY1" fmla="*/ 0 h 614362"/>
                  <a:gd name="connsiteX2" fmla="*/ 600075 w 2395537"/>
                  <a:gd name="connsiteY2" fmla="*/ 609600 h 614362"/>
                  <a:gd name="connsiteX3" fmla="*/ 995362 w 2395537"/>
                  <a:gd name="connsiteY3" fmla="*/ 2381 h 614362"/>
                  <a:gd name="connsiteX4" fmla="*/ 1397793 w 2395537"/>
                  <a:gd name="connsiteY4" fmla="*/ 611981 h 614362"/>
                  <a:gd name="connsiteX5" fmla="*/ 1795462 w 2395537"/>
                  <a:gd name="connsiteY5" fmla="*/ 4762 h 614362"/>
                  <a:gd name="connsiteX6" fmla="*/ 2195512 w 2395537"/>
                  <a:gd name="connsiteY6" fmla="*/ 614362 h 614362"/>
                  <a:gd name="connsiteX7" fmla="*/ 2395537 w 2395537"/>
                  <a:gd name="connsiteY7" fmla="*/ 304800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5537" h="614362">
                    <a:moveTo>
                      <a:pt x="0" y="307181"/>
                    </a:moveTo>
                    <a:lnTo>
                      <a:pt x="200025" y="0"/>
                    </a:lnTo>
                    <a:lnTo>
                      <a:pt x="600075" y="609600"/>
                    </a:lnTo>
                    <a:lnTo>
                      <a:pt x="995362" y="2381"/>
                    </a:lnTo>
                    <a:lnTo>
                      <a:pt x="1397793" y="611981"/>
                    </a:lnTo>
                    <a:lnTo>
                      <a:pt x="1795462" y="4762"/>
                    </a:lnTo>
                    <a:lnTo>
                      <a:pt x="2195512" y="614362"/>
                    </a:lnTo>
                    <a:lnTo>
                      <a:pt x="2395537" y="3048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56" name="Straight Connector 55"/>
              <p:cNvCxnSpPr/>
              <p:nvPr/>
            </p:nvCxnSpPr>
            <p:spPr bwMode="auto">
              <a:xfrm rot="10800000" flipH="1" flipV="1">
                <a:off x="3998582" y="4498771"/>
                <a:ext cx="2290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3178919" y="4498775"/>
                <a:ext cx="1839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>
              <a:grpSpLocks/>
            </p:cNvGrpSpPr>
            <p:nvPr/>
          </p:nvGrpSpPr>
          <p:grpSpPr bwMode="auto">
            <a:xfrm>
              <a:off x="3951671" y="2474763"/>
              <a:ext cx="948577" cy="333375"/>
              <a:chOff x="2922374" y="4343395"/>
              <a:chExt cx="894690" cy="313747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2922374" y="4343395"/>
                <a:ext cx="587023" cy="313747"/>
              </a:xfrm>
              <a:custGeom>
                <a:avLst/>
                <a:gdLst>
                  <a:gd name="connsiteX0" fmla="*/ 0 w 2395537"/>
                  <a:gd name="connsiteY0" fmla="*/ 307181 h 614362"/>
                  <a:gd name="connsiteX1" fmla="*/ 200025 w 2395537"/>
                  <a:gd name="connsiteY1" fmla="*/ 0 h 614362"/>
                  <a:gd name="connsiteX2" fmla="*/ 600075 w 2395537"/>
                  <a:gd name="connsiteY2" fmla="*/ 609600 h 614362"/>
                  <a:gd name="connsiteX3" fmla="*/ 995362 w 2395537"/>
                  <a:gd name="connsiteY3" fmla="*/ 2381 h 614362"/>
                  <a:gd name="connsiteX4" fmla="*/ 1397793 w 2395537"/>
                  <a:gd name="connsiteY4" fmla="*/ 611981 h 614362"/>
                  <a:gd name="connsiteX5" fmla="*/ 1795462 w 2395537"/>
                  <a:gd name="connsiteY5" fmla="*/ 4762 h 614362"/>
                  <a:gd name="connsiteX6" fmla="*/ 2195512 w 2395537"/>
                  <a:gd name="connsiteY6" fmla="*/ 614362 h 614362"/>
                  <a:gd name="connsiteX7" fmla="*/ 2395537 w 2395537"/>
                  <a:gd name="connsiteY7" fmla="*/ 304800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5537" h="614362">
                    <a:moveTo>
                      <a:pt x="0" y="307181"/>
                    </a:moveTo>
                    <a:lnTo>
                      <a:pt x="200025" y="0"/>
                    </a:lnTo>
                    <a:lnTo>
                      <a:pt x="600075" y="609600"/>
                    </a:lnTo>
                    <a:lnTo>
                      <a:pt x="995362" y="2381"/>
                    </a:lnTo>
                    <a:lnTo>
                      <a:pt x="1397793" y="611981"/>
                    </a:lnTo>
                    <a:lnTo>
                      <a:pt x="1795462" y="4762"/>
                    </a:lnTo>
                    <a:lnTo>
                      <a:pt x="2195512" y="614362"/>
                    </a:lnTo>
                    <a:lnTo>
                      <a:pt x="2395537" y="3048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78" name="Straight Connector 77"/>
              <p:cNvCxnSpPr/>
              <p:nvPr/>
            </p:nvCxnSpPr>
            <p:spPr bwMode="auto">
              <a:xfrm flipV="1">
                <a:off x="3514606" y="4494289"/>
                <a:ext cx="3024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/>
            <p:cNvSpPr txBox="1"/>
            <p:nvPr/>
          </p:nvSpPr>
          <p:spPr bwMode="auto">
            <a:xfrm>
              <a:off x="2744344" y="2106458"/>
              <a:ext cx="1143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10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3734944" y="2106458"/>
              <a:ext cx="1143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10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3187235" y="3261126"/>
              <a:ext cx="1143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20 </a:t>
              </a:r>
              <a:r>
                <a:rPr lang="en-US" dirty="0">
                  <a:latin typeface="Symbol" pitchFamily="18" charset="2"/>
                </a:rPr>
                <a:t>W</a:t>
              </a:r>
              <a:r>
                <a:rPr lang="en-US" dirty="0">
                  <a:latin typeface="+mj-lt"/>
                </a:rPr>
                <a:t> 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826967" y="3804220"/>
            <a:ext cx="36258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8" idx="7"/>
          </p:cNvCxnSpPr>
          <p:nvPr/>
        </p:nvCxnSpPr>
        <p:spPr>
          <a:xfrm>
            <a:off x="4869394" y="3815335"/>
            <a:ext cx="493718" cy="1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9" idx="0"/>
          </p:cNvCxnSpPr>
          <p:nvPr/>
        </p:nvCxnSpPr>
        <p:spPr>
          <a:xfrm>
            <a:off x="5363111" y="3257550"/>
            <a:ext cx="1673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 bwMode="auto">
          <a:xfrm>
            <a:off x="2958750" y="1899271"/>
            <a:ext cx="2190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Draw full circuit:</a:t>
            </a:r>
            <a:endParaRPr lang="en-US" sz="165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25610"/>
          <p:cNvSpPr/>
          <p:nvPr/>
        </p:nvSpPr>
        <p:spPr>
          <a:xfrm>
            <a:off x="6649576" y="2721677"/>
            <a:ext cx="1360951" cy="12586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 bwMode="auto">
          <a:xfrm>
            <a:off x="2952750" y="1943101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What is the potential difference across the circled resistor?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10800000" flipH="1" flipV="1">
            <a:off x="5695950" y="4073129"/>
            <a:ext cx="1821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8999937" y="3227785"/>
            <a:ext cx="302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 bwMode="auto">
          <a:xfrm>
            <a:off x="1860300" y="3328992"/>
            <a:ext cx="1170023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2.0 V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>
                <a:latin typeface="+mj-lt"/>
              </a:rPr>
              <a:t>4.0 V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/>
              <a:t>6.7 V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/>
              <a:t>12 V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dirty="0"/>
              <a:t>20 V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877200" y="3671892"/>
            <a:ext cx="1132585" cy="2320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auto">
          <a:xfrm rot="5400000">
            <a:off x="6180535" y="5456635"/>
            <a:ext cx="57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rot="5400000">
            <a:off x="6159104" y="5456635"/>
            <a:ext cx="19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5689999" y="5444730"/>
            <a:ext cx="564356" cy="1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rot="16200000">
            <a:off x="6038850" y="5456635"/>
            <a:ext cx="57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rot="16200000">
            <a:off x="6300788" y="5456635"/>
            <a:ext cx="19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010150" y="4758929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8187930" y="4342211"/>
            <a:ext cx="2230040" cy="1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466287" y="5454256"/>
            <a:ext cx="2840831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 bwMode="auto">
          <a:xfrm>
            <a:off x="6438900" y="5029201"/>
            <a:ext cx="857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20 V</a:t>
            </a:r>
          </a:p>
        </p:txBody>
      </p:sp>
      <p:sp>
        <p:nvSpPr>
          <p:cNvPr id="62" name="Freeform 61"/>
          <p:cNvSpPr/>
          <p:nvPr/>
        </p:nvSpPr>
        <p:spPr bwMode="auto">
          <a:xfrm>
            <a:off x="5872165" y="3824287"/>
            <a:ext cx="679847" cy="490538"/>
          </a:xfrm>
          <a:custGeom>
            <a:avLst/>
            <a:gdLst>
              <a:gd name="connsiteX0" fmla="*/ 0 w 2395537"/>
              <a:gd name="connsiteY0" fmla="*/ 307181 h 614362"/>
              <a:gd name="connsiteX1" fmla="*/ 200025 w 2395537"/>
              <a:gd name="connsiteY1" fmla="*/ 0 h 614362"/>
              <a:gd name="connsiteX2" fmla="*/ 600075 w 2395537"/>
              <a:gd name="connsiteY2" fmla="*/ 609600 h 614362"/>
              <a:gd name="connsiteX3" fmla="*/ 995362 w 2395537"/>
              <a:gd name="connsiteY3" fmla="*/ 2381 h 614362"/>
              <a:gd name="connsiteX4" fmla="*/ 1397793 w 2395537"/>
              <a:gd name="connsiteY4" fmla="*/ 611981 h 614362"/>
              <a:gd name="connsiteX5" fmla="*/ 1795462 w 2395537"/>
              <a:gd name="connsiteY5" fmla="*/ 4762 h 614362"/>
              <a:gd name="connsiteX6" fmla="*/ 2195512 w 2395537"/>
              <a:gd name="connsiteY6" fmla="*/ 614362 h 614362"/>
              <a:gd name="connsiteX7" fmla="*/ 2395537 w 2395537"/>
              <a:gd name="connsiteY7" fmla="*/ 304800 h 6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537" h="614362">
                <a:moveTo>
                  <a:pt x="0" y="307181"/>
                </a:moveTo>
                <a:lnTo>
                  <a:pt x="200025" y="0"/>
                </a:lnTo>
                <a:lnTo>
                  <a:pt x="600075" y="609600"/>
                </a:lnTo>
                <a:lnTo>
                  <a:pt x="995362" y="2381"/>
                </a:lnTo>
                <a:lnTo>
                  <a:pt x="1397793" y="611981"/>
                </a:lnTo>
                <a:lnTo>
                  <a:pt x="1795462" y="4762"/>
                </a:lnTo>
                <a:lnTo>
                  <a:pt x="2195512" y="614362"/>
                </a:lnTo>
                <a:lnTo>
                  <a:pt x="2395537" y="3048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3" name="Straight Connector 62"/>
          <p:cNvCxnSpPr>
            <a:stCxn id="62" idx="7"/>
          </p:cNvCxnSpPr>
          <p:nvPr/>
        </p:nvCxnSpPr>
        <p:spPr bwMode="auto">
          <a:xfrm flipV="1">
            <a:off x="6552010" y="3227786"/>
            <a:ext cx="0" cy="839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rot="10800000" flipH="1" flipV="1">
            <a:off x="5695950" y="4069556"/>
            <a:ext cx="1821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277" name="Group 70"/>
          <p:cNvGrpSpPr>
            <a:grpSpLocks/>
          </p:cNvGrpSpPr>
          <p:nvPr/>
        </p:nvGrpSpPr>
        <p:grpSpPr bwMode="auto">
          <a:xfrm>
            <a:off x="8267702" y="2982516"/>
            <a:ext cx="854869" cy="490538"/>
            <a:chOff x="2894205" y="4190650"/>
            <a:chExt cx="1074870" cy="616489"/>
          </a:xfrm>
        </p:grpSpPr>
        <p:sp>
          <p:nvSpPr>
            <p:cNvPr id="69" name="Freeform 68"/>
            <p:cNvSpPr/>
            <p:nvPr/>
          </p:nvSpPr>
          <p:spPr bwMode="auto">
            <a:xfrm>
              <a:off x="2894205" y="4190650"/>
              <a:ext cx="853309" cy="616489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rot="10800000" flipH="1" flipV="1">
              <a:off x="3741526" y="4498895"/>
              <a:ext cx="2275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 bwMode="auto">
          <a:xfrm>
            <a:off x="8999937" y="3227785"/>
            <a:ext cx="302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 bwMode="auto">
          <a:xfrm>
            <a:off x="8210550" y="2625329"/>
            <a:ext cx="857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30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5753100" y="4396979"/>
            <a:ext cx="857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10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 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7524750" y="5257801"/>
            <a:ext cx="971550" cy="119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 bwMode="auto">
          <a:xfrm>
            <a:off x="7492602" y="4877871"/>
            <a:ext cx="1003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0.4 A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08565" y="2982517"/>
            <a:ext cx="1430536" cy="900351"/>
            <a:chOff x="4538568" y="343974"/>
            <a:chExt cx="1907381" cy="1200468"/>
          </a:xfrm>
        </p:grpSpPr>
        <p:sp>
          <p:nvSpPr>
            <p:cNvPr id="57" name="TextBox 56"/>
            <p:cNvSpPr txBox="1"/>
            <p:nvPr/>
          </p:nvSpPr>
          <p:spPr bwMode="auto">
            <a:xfrm>
              <a:off x="4538568" y="1051999"/>
              <a:ext cx="190738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450"/>
                </a:spcAft>
                <a:defRPr/>
              </a:pPr>
              <a:r>
                <a:rPr lang="en-US" b="1" dirty="0">
                  <a:solidFill>
                    <a:srgbClr val="293F6F"/>
                  </a:solidFill>
                  <a:latin typeface="+mj-lt"/>
                </a:rPr>
                <a:t>R</a:t>
              </a:r>
              <a:r>
                <a:rPr lang="en-US" b="1" baseline="-25000" dirty="0">
                  <a:solidFill>
                    <a:srgbClr val="293F6F"/>
                  </a:solidFill>
                  <a:latin typeface="+mj-lt"/>
                </a:rPr>
                <a:t>eq2</a:t>
              </a:r>
              <a:r>
                <a:rPr lang="en-US" b="1" dirty="0">
                  <a:solidFill>
                    <a:srgbClr val="293F6F"/>
                  </a:solidFill>
                  <a:latin typeface="+mj-lt"/>
                </a:rPr>
                <a:t>=10 </a:t>
              </a:r>
              <a:r>
                <a:rPr lang="en-US" b="1" dirty="0">
                  <a:solidFill>
                    <a:srgbClr val="293F6F"/>
                  </a:solidFill>
                  <a:latin typeface="Symbol" pitchFamily="18" charset="2"/>
                </a:rPr>
                <a:t>W</a:t>
              </a: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4992773" y="343974"/>
              <a:ext cx="906462" cy="654050"/>
            </a:xfrm>
            <a:custGeom>
              <a:avLst/>
              <a:gdLst>
                <a:gd name="connsiteX0" fmla="*/ 0 w 2395537"/>
                <a:gd name="connsiteY0" fmla="*/ 307181 h 614362"/>
                <a:gd name="connsiteX1" fmla="*/ 200025 w 2395537"/>
                <a:gd name="connsiteY1" fmla="*/ 0 h 614362"/>
                <a:gd name="connsiteX2" fmla="*/ 600075 w 2395537"/>
                <a:gd name="connsiteY2" fmla="*/ 609600 h 614362"/>
                <a:gd name="connsiteX3" fmla="*/ 995362 w 2395537"/>
                <a:gd name="connsiteY3" fmla="*/ 2381 h 614362"/>
                <a:gd name="connsiteX4" fmla="*/ 1397793 w 2395537"/>
                <a:gd name="connsiteY4" fmla="*/ 611981 h 614362"/>
                <a:gd name="connsiteX5" fmla="*/ 1795462 w 2395537"/>
                <a:gd name="connsiteY5" fmla="*/ 4762 h 614362"/>
                <a:gd name="connsiteX6" fmla="*/ 2195512 w 2395537"/>
                <a:gd name="connsiteY6" fmla="*/ 614362 h 614362"/>
                <a:gd name="connsiteX7" fmla="*/ 2395537 w 2395537"/>
                <a:gd name="connsiteY7" fmla="*/ 304800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537" h="614362">
                  <a:moveTo>
                    <a:pt x="0" y="307181"/>
                  </a:moveTo>
                  <a:lnTo>
                    <a:pt x="200025" y="0"/>
                  </a:lnTo>
                  <a:lnTo>
                    <a:pt x="600075" y="609600"/>
                  </a:lnTo>
                  <a:lnTo>
                    <a:pt x="995362" y="2381"/>
                  </a:lnTo>
                  <a:lnTo>
                    <a:pt x="1397793" y="611981"/>
                  </a:lnTo>
                  <a:lnTo>
                    <a:pt x="1795462" y="4762"/>
                  </a:lnTo>
                  <a:lnTo>
                    <a:pt x="2195512" y="614362"/>
                  </a:lnTo>
                  <a:lnTo>
                    <a:pt x="2395537" y="304800"/>
                  </a:lnTo>
                </a:path>
              </a:pathLst>
            </a:custGeom>
            <a:ln w="38100">
              <a:solidFill>
                <a:srgbClr val="293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7" name="TextBox 76"/>
          <p:cNvSpPr txBox="1"/>
          <p:nvPr/>
        </p:nvSpPr>
        <p:spPr bwMode="auto">
          <a:xfrm>
            <a:off x="3141994" y="2363222"/>
            <a:ext cx="31826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50" b="1" dirty="0">
                <a:latin typeface="+mj-lt"/>
              </a:rPr>
              <a:t>Find  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100" b="1" i="1" baseline="-25000" dirty="0">
                <a:latin typeface="Times New Roman" pitchFamily="18" charset="0"/>
                <a:cs typeface="Times New Roman" pitchFamily="18" charset="0"/>
              </a:rPr>
              <a:t>Req2</a:t>
            </a:r>
            <a:r>
              <a:rPr lang="en-US" dirty="0"/>
              <a:t> (</a:t>
            </a:r>
            <a:r>
              <a:rPr lang="en-US" sz="1500" dirty="0"/>
              <a:t>Ohm’s Law)</a:t>
            </a:r>
            <a:r>
              <a:rPr lang="en-US" dirty="0"/>
              <a:t>: </a:t>
            </a:r>
            <a:endParaRPr lang="en-US" b="1" baseline="-250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 bwMode="auto">
          <a:xfrm>
            <a:off x="3705226" y="2797002"/>
            <a:ext cx="244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Req2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I 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eq2   </a:t>
            </a:r>
            <a:r>
              <a:rPr lang="en-US" dirty="0"/>
              <a:t>= 4.0 V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3009900" y="1063229"/>
            <a:ext cx="61722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Example 2: Group of Resistors </a:t>
            </a:r>
            <a:r>
              <a:rPr lang="en-US" sz="3000" dirty="0">
                <a:cs typeface="Arial" charset="0"/>
              </a:rPr>
              <a:t>[4]</a:t>
            </a:r>
            <a:endParaRPr lang="en-US" dirty="0"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555308" y="3214500"/>
            <a:ext cx="36258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9" idx="0"/>
          </p:cNvCxnSpPr>
          <p:nvPr/>
        </p:nvCxnSpPr>
        <p:spPr>
          <a:xfrm flipV="1">
            <a:off x="7629064" y="3227787"/>
            <a:ext cx="638636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 bwMode="auto">
          <a:xfrm>
            <a:off x="3705226" y="3197052"/>
            <a:ext cx="244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l-G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Req2   </a:t>
            </a:r>
            <a:r>
              <a:rPr lang="en-US" dirty="0"/>
              <a:t>= 4.0 V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 bwMode="auto">
          <a:xfrm>
            <a:off x="1792486" y="5255095"/>
            <a:ext cx="2676525" cy="78483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latin typeface="+mj-lt"/>
                <a:cs typeface="Times New Roman" panose="02020603050405020304" pitchFamily="18" charset="0"/>
              </a:rPr>
              <a:t>Note: using Ohm’s law on the 20 </a:t>
            </a:r>
            <a:r>
              <a:rPr lang="en-US" sz="1500" dirty="0">
                <a:latin typeface="Symbol" pitchFamily="18" charset="2"/>
              </a:rPr>
              <a:t>W  </a:t>
            </a:r>
            <a:r>
              <a:rPr lang="en-US" sz="1500" dirty="0">
                <a:latin typeface="+mj-lt"/>
                <a:cs typeface="Times New Roman" panose="02020603050405020304" pitchFamily="18" charset="0"/>
              </a:rPr>
              <a:t>resistor, the current through it can  be calculated</a:t>
            </a:r>
            <a:endParaRPr lang="en-US" sz="1500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6533517" y="2289573"/>
            <a:ext cx="2419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Redraw using </a:t>
            </a:r>
            <a:r>
              <a:rPr lang="en-US" b="1" dirty="0">
                <a:solidFill>
                  <a:srgbClr val="293F6F"/>
                </a:solidFill>
              </a:rPr>
              <a:t>R</a:t>
            </a:r>
            <a:r>
              <a:rPr lang="en-US" b="1" baseline="-25000" dirty="0">
                <a:solidFill>
                  <a:srgbClr val="293F6F"/>
                </a:solidFill>
              </a:rPr>
              <a:t>eq2</a:t>
            </a:r>
            <a:r>
              <a:rPr lang="en-US" dirty="0">
                <a:latin typeface="+mj-lt"/>
              </a:rPr>
              <a:t> </a:t>
            </a:r>
            <a:endParaRPr lang="en-US" sz="165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9094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7" grpId="0"/>
      <p:bldP spid="79" grpId="0"/>
      <p:bldP spid="66" grpId="0"/>
      <p:bldP spid="7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Tips for Analyzing Combination of Resistors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057400" y="2057400"/>
            <a:ext cx="8610600" cy="39433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Identify any groups in series</a:t>
            </a:r>
          </a:p>
          <a:p>
            <a:pPr marL="685800" lvl="1" indent="-385763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>
                <a:cs typeface="Arial" charset="0"/>
              </a:rPr>
              <a:t>Find equivalent resistance for each group</a:t>
            </a:r>
          </a:p>
          <a:p>
            <a:pPr marL="685800" lvl="1" indent="-385763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>
                <a:cs typeface="Arial" charset="0"/>
              </a:rPr>
              <a:t>Redraw circuit with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dirty="0">
                <a:cs typeface="Arial" charset="0"/>
              </a:rPr>
              <a:t> in place of the group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Identify any groups that are in parallel</a:t>
            </a:r>
          </a:p>
          <a:p>
            <a:pPr marL="685800" lvl="1" indent="-385763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>
                <a:cs typeface="Arial" charset="0"/>
              </a:rPr>
              <a:t>Find equivalent resistance for each group</a:t>
            </a:r>
          </a:p>
          <a:p>
            <a:pPr marL="685800" lvl="1" indent="-385763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>
                <a:cs typeface="Arial" charset="0"/>
              </a:rPr>
              <a:t>Redraw circuit with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dirty="0">
                <a:cs typeface="Arial" charset="0"/>
              </a:rPr>
              <a:t> in place of the group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Repeat until all resistors combined as much as necessary and/or possible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If looking for current or potential drop across a resistor</a:t>
            </a:r>
          </a:p>
          <a:p>
            <a:pPr marL="685800" lvl="1" indent="-385763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>
                <a:cs typeface="Arial" charset="0"/>
              </a:rPr>
              <a:t>Use Ohm’s Law at each</a:t>
            </a:r>
          </a:p>
          <a:p>
            <a:pPr marL="685800" lvl="1" indent="-385763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>
                <a:cs typeface="Arial" charset="0"/>
              </a:rPr>
              <a:t>Remember:  series means same current, parallel means same potential drop across each element</a:t>
            </a:r>
          </a:p>
          <a:p>
            <a:pPr marL="685800" lvl="1" indent="-385763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dirty="0">
                <a:cs typeface="Arial" charset="0"/>
              </a:rPr>
              <a:t>Equivalent resistor must have same total current and total potential difference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6337698" y="4181476"/>
            <a:ext cx="2775347" cy="1133475"/>
          </a:xfrm>
          <a:custGeom>
            <a:avLst/>
            <a:gdLst>
              <a:gd name="connsiteX0" fmla="*/ 1159933 w 3699933"/>
              <a:gd name="connsiteY0" fmla="*/ 0 h 1511300"/>
              <a:gd name="connsiteX1" fmla="*/ 363008 w 3699933"/>
              <a:gd name="connsiteY1" fmla="*/ 1295400 h 1511300"/>
              <a:gd name="connsiteX2" fmla="*/ 3337983 w 3699933"/>
              <a:gd name="connsiteY2" fmla="*/ 1295400 h 1511300"/>
              <a:gd name="connsiteX3" fmla="*/ 2534708 w 3699933"/>
              <a:gd name="connsiteY3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933" h="1511300">
                <a:moveTo>
                  <a:pt x="1159933" y="0"/>
                </a:moveTo>
                <a:cubicBezTo>
                  <a:pt x="579966" y="539750"/>
                  <a:pt x="0" y="1079500"/>
                  <a:pt x="363008" y="1295400"/>
                </a:cubicBezTo>
                <a:cubicBezTo>
                  <a:pt x="726016" y="1511300"/>
                  <a:pt x="2976033" y="1511300"/>
                  <a:pt x="3337983" y="1295400"/>
                </a:cubicBezTo>
                <a:cubicBezTo>
                  <a:pt x="3699933" y="1079500"/>
                  <a:pt x="3117320" y="539750"/>
                  <a:pt x="2534708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What Moves in a Metal?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102283" y="1556232"/>
            <a:ext cx="6000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Are the moving charges </a:t>
            </a:r>
            <a:r>
              <a:rPr lang="en-US" b="1" dirty="0">
                <a:solidFill>
                  <a:srgbClr val="293F6F"/>
                </a:solidFill>
              </a:rPr>
              <a:t>protons</a:t>
            </a:r>
            <a:r>
              <a:rPr lang="en-US" dirty="0"/>
              <a:t>, </a:t>
            </a:r>
            <a:r>
              <a:rPr lang="en-US" b="1" dirty="0">
                <a:solidFill>
                  <a:srgbClr val="A67A00"/>
                </a:solidFill>
              </a:rPr>
              <a:t>electrons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both</a:t>
            </a:r>
            <a:r>
              <a:rPr lang="en-US" dirty="0"/>
              <a:t>?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359458" y="1956282"/>
            <a:ext cx="542925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Experiments show that only </a:t>
            </a:r>
            <a:r>
              <a:rPr lang="en-US" b="1" dirty="0">
                <a:solidFill>
                  <a:srgbClr val="A67A00"/>
                </a:solidFill>
              </a:rPr>
              <a:t>electrons</a:t>
            </a:r>
            <a:r>
              <a:rPr lang="en-US" dirty="0"/>
              <a:t> move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073708" y="2299183"/>
            <a:ext cx="605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/>
              <a:t>(this matches idea of conductor as “sea of </a:t>
            </a:r>
            <a:r>
              <a:rPr lang="en-US" b="1" i="1" dirty="0">
                <a:solidFill>
                  <a:srgbClr val="A67A00"/>
                </a:solidFill>
              </a:rPr>
              <a:t>electrons</a:t>
            </a:r>
            <a:r>
              <a:rPr lang="en-US" i="1" dirty="0"/>
              <a:t>”)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4705" y="3107910"/>
            <a:ext cx="3332250" cy="92333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/>
              <a:t>BUT</a:t>
            </a:r>
            <a:r>
              <a:rPr lang="en-US" dirty="0"/>
              <a:t>: current is considered to be flow of “</a:t>
            </a:r>
            <a:r>
              <a:rPr lang="en-US" b="1" dirty="0">
                <a:solidFill>
                  <a:srgbClr val="293F6F"/>
                </a:solidFill>
              </a:rPr>
              <a:t>positive charge carriers</a:t>
            </a:r>
            <a:r>
              <a:rPr lang="en-US" dirty="0"/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6632" name="Group 16"/>
          <p:cNvGrpSpPr>
            <a:grpSpLocks/>
          </p:cNvGrpSpPr>
          <p:nvPr/>
        </p:nvGrpSpPr>
        <p:grpSpPr bwMode="auto">
          <a:xfrm>
            <a:off x="7210425" y="3381375"/>
            <a:ext cx="1028700" cy="1600200"/>
            <a:chOff x="2971800" y="3352800"/>
            <a:chExt cx="1371600" cy="2133600"/>
          </a:xfrm>
        </p:grpSpPr>
        <p:sp>
          <p:nvSpPr>
            <p:cNvPr id="10" name="Rectangle 9"/>
            <p:cNvSpPr/>
            <p:nvPr/>
          </p:nvSpPr>
          <p:spPr>
            <a:xfrm>
              <a:off x="2971800" y="3352800"/>
              <a:ext cx="304800" cy="2133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+++++++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38600" y="3352800"/>
              <a:ext cx="304800" cy="2133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–––––––</a:t>
              </a: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8496300" y="4010025"/>
            <a:ext cx="628650" cy="571500"/>
            <a:chOff x="7086600" y="4203700"/>
            <a:chExt cx="838200" cy="762000"/>
          </a:xfrm>
        </p:grpSpPr>
        <p:cxnSp>
          <p:nvCxnSpPr>
            <p:cNvPr id="23" name="Straight Arrow Connector 22"/>
            <p:cNvCxnSpPr/>
            <p:nvPr/>
          </p:nvCxnSpPr>
          <p:spPr>
            <a:xfrm rot="16200000" flipH="1">
              <a:off x="7086600" y="4279900"/>
              <a:ext cx="685800" cy="685800"/>
            </a:xfrm>
            <a:prstGeom prst="straightConnector1">
              <a:avLst/>
            </a:prstGeom>
            <a:ln w="25400">
              <a:solidFill>
                <a:srgbClr val="A67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9" name="Text Box 4"/>
            <p:cNvSpPr txBox="1">
              <a:spLocks noChangeArrowheads="1"/>
            </p:cNvSpPr>
            <p:nvPr/>
          </p:nvSpPr>
          <p:spPr bwMode="auto">
            <a:xfrm>
              <a:off x="7315200" y="4203700"/>
              <a:ext cx="6096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i="1" dirty="0">
                  <a:solidFill>
                    <a:srgbClr val="A67A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b="1" dirty="0">
                  <a:solidFill>
                    <a:srgbClr val="A67A00"/>
                  </a:solidFill>
                </a:rPr>
                <a:t>–</a:t>
              </a:r>
              <a:endParaRPr lang="en-US" dirty="0"/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594706" y="4009024"/>
            <a:ext cx="3332251" cy="1125949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50" dirty="0"/>
              <a:t>i.e. currents will be drawn going from </a:t>
            </a:r>
            <a:r>
              <a:rPr lang="en-US" sz="1650" b="1" dirty="0">
                <a:solidFill>
                  <a:srgbClr val="008000"/>
                </a:solidFill>
              </a:rPr>
              <a:t>high</a:t>
            </a:r>
            <a:r>
              <a:rPr lang="en-US" sz="1650" dirty="0"/>
              <a:t> potential to </a:t>
            </a:r>
            <a:r>
              <a:rPr lang="en-US" sz="1650" b="1" dirty="0">
                <a:solidFill>
                  <a:srgbClr val="008000"/>
                </a:solidFill>
              </a:rPr>
              <a:t>low</a:t>
            </a:r>
          </a:p>
          <a:p>
            <a:pPr algn="ctr" eaLnBrk="1" hangingPunct="1">
              <a:spcBef>
                <a:spcPts val="450"/>
              </a:spcBef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(it is the convention used in current flow)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352800" y="5760005"/>
            <a:ext cx="5486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This is </a:t>
            </a:r>
            <a:r>
              <a:rPr lang="en-US" b="1" dirty="0">
                <a:solidFill>
                  <a:srgbClr val="A67A00"/>
                </a:solidFill>
              </a:rPr>
              <a:t>opposite the actual motion of electrons</a:t>
            </a:r>
            <a:endParaRPr lang="en-US" dirty="0">
              <a:solidFill>
                <a:srgbClr val="A67A00"/>
              </a:solidFill>
            </a:endParaRPr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6496052" y="4010025"/>
            <a:ext cx="2432447" cy="1263254"/>
            <a:chOff x="4419600" y="4203700"/>
            <a:chExt cx="3243263" cy="1684338"/>
          </a:xfrm>
        </p:grpSpPr>
        <p:grpSp>
          <p:nvGrpSpPr>
            <p:cNvPr id="26637" name="Group 59"/>
            <p:cNvGrpSpPr>
              <a:grpSpLocks/>
            </p:cNvGrpSpPr>
            <p:nvPr/>
          </p:nvGrpSpPr>
          <p:grpSpPr bwMode="auto">
            <a:xfrm>
              <a:off x="4419600" y="4203700"/>
              <a:ext cx="685800" cy="762000"/>
              <a:chOff x="4419600" y="4203700"/>
              <a:chExt cx="685800" cy="762000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rot="5400000">
                <a:off x="4419600" y="4279900"/>
                <a:ext cx="685800" cy="685800"/>
              </a:xfrm>
              <a:prstGeom prst="straightConnector1">
                <a:avLst/>
              </a:prstGeom>
              <a:ln w="254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47" name="Text Box 4"/>
              <p:cNvSpPr txBox="1">
                <a:spLocks noChangeArrowheads="1"/>
              </p:cNvSpPr>
              <p:nvPr/>
            </p:nvSpPr>
            <p:spPr bwMode="auto">
              <a:xfrm>
                <a:off x="4419600" y="4203700"/>
                <a:ext cx="609600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i="1" dirty="0">
                    <a:solidFill>
                      <a:srgbClr val="293F6F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i="1" dirty="0">
                  <a:solidFill>
                    <a:srgbClr val="293F6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6638" name="Group 65"/>
            <p:cNvGrpSpPr>
              <a:grpSpLocks/>
            </p:cNvGrpSpPr>
            <p:nvPr/>
          </p:nvGrpSpPr>
          <p:grpSpPr bwMode="auto">
            <a:xfrm>
              <a:off x="4459289" y="4953000"/>
              <a:ext cx="3203574" cy="935038"/>
              <a:chOff x="4459289" y="4953000"/>
              <a:chExt cx="3203574" cy="935038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rot="5400000">
                <a:off x="4814888" y="4953000"/>
                <a:ext cx="20638" cy="20637"/>
              </a:xfrm>
              <a:prstGeom prst="straightConnector1">
                <a:avLst/>
              </a:prstGeom>
              <a:ln w="254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5400000">
                <a:off x="4442619" y="5563394"/>
                <a:ext cx="33338" cy="0"/>
              </a:xfrm>
              <a:prstGeom prst="straightConnector1">
                <a:avLst/>
              </a:prstGeom>
              <a:ln w="254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5086350" y="5840413"/>
                <a:ext cx="53975" cy="9525"/>
              </a:xfrm>
              <a:prstGeom prst="straightConnector1">
                <a:avLst/>
              </a:prstGeom>
              <a:ln w="254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5995988" y="5886450"/>
                <a:ext cx="25400" cy="1588"/>
              </a:xfrm>
              <a:prstGeom prst="straightConnector1">
                <a:avLst/>
              </a:prstGeom>
              <a:ln w="254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7053263" y="5835650"/>
                <a:ext cx="34925" cy="4763"/>
              </a:xfrm>
              <a:prstGeom prst="straightConnector1">
                <a:avLst/>
              </a:prstGeom>
              <a:ln w="254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10800000">
                <a:off x="7283450" y="4953000"/>
                <a:ext cx="12700" cy="12700"/>
              </a:xfrm>
              <a:prstGeom prst="straightConnector1">
                <a:avLst/>
              </a:prstGeom>
              <a:ln w="254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rot="5400000" flipH="1" flipV="1">
                <a:off x="7640637" y="5538788"/>
                <a:ext cx="36513" cy="7938"/>
              </a:xfrm>
              <a:prstGeom prst="straightConnector1">
                <a:avLst/>
              </a:prstGeom>
              <a:ln w="254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9" grpId="0"/>
      <p:bldP spid="6" grpId="0" animBg="1"/>
      <p:bldP spid="26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Measuring Voltage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238500" y="1885951"/>
            <a:ext cx="5600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Voltmeters measure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potential difference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181350" y="2400301"/>
            <a:ext cx="5772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Probes go on either side of element being measured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524250" y="2914651"/>
            <a:ext cx="5086350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Therefore: voltmeter is connected in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parallel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24250" y="53721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4495800" y="4922044"/>
            <a:ext cx="1314450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Thing Being Measured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81400" y="3926787"/>
            <a:ext cx="3143250" cy="1452458"/>
            <a:chOff x="1219200" y="4092714"/>
            <a:chExt cx="4191000" cy="1936611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219200" y="4092714"/>
              <a:ext cx="1752600" cy="73866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+mj-lt"/>
                </a:rPr>
                <a:t>Symbol:  </a:t>
              </a:r>
            </a:p>
            <a:p>
              <a:pPr algn="ctr">
                <a:defRPr/>
              </a:pPr>
              <a:r>
                <a:rPr lang="en-US" sz="1500" dirty="0">
                  <a:latin typeface="+mj-lt"/>
                </a:rPr>
                <a:t>V in a circle</a:t>
              </a:r>
              <a:endParaRPr lang="en-US" sz="1500" b="1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2" name="Group 20"/>
            <p:cNvGrpSpPr>
              <a:grpSpLocks/>
            </p:cNvGrpSpPr>
            <p:nvPr/>
          </p:nvGrpSpPr>
          <p:grpSpPr bwMode="auto">
            <a:xfrm>
              <a:off x="1752600" y="4433888"/>
              <a:ext cx="3657600" cy="1595437"/>
              <a:chOff x="1752600" y="4433888"/>
              <a:chExt cx="3657600" cy="1595348"/>
            </a:xfrm>
          </p:grpSpPr>
          <p:grpSp>
            <p:nvGrpSpPr>
              <p:cNvPr id="87053" name="Group 18"/>
              <p:cNvGrpSpPr>
                <a:grpSpLocks/>
              </p:cNvGrpSpPr>
              <p:nvPr/>
            </p:nvGrpSpPr>
            <p:grpSpPr bwMode="auto">
              <a:xfrm>
                <a:off x="1752600" y="4886236"/>
                <a:ext cx="3657600" cy="1143000"/>
                <a:chOff x="1600200" y="4886236"/>
                <a:chExt cx="3657600" cy="114300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rot="5400000" flipH="1" flipV="1">
                  <a:off x="1028732" y="5457768"/>
                  <a:ext cx="114293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4686332" y="5457768"/>
                  <a:ext cx="114293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054" name="Group 19"/>
              <p:cNvGrpSpPr>
                <a:grpSpLocks/>
              </p:cNvGrpSpPr>
              <p:nvPr/>
            </p:nvGrpSpPr>
            <p:grpSpPr bwMode="auto">
              <a:xfrm>
                <a:off x="1752600" y="4433888"/>
                <a:ext cx="3657600" cy="914400"/>
                <a:chOff x="1447800" y="4114800"/>
                <a:chExt cx="3657600" cy="914400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447800" y="4571975"/>
                  <a:ext cx="3657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15"/>
                <p:cNvSpPr/>
                <p:nvPr/>
              </p:nvSpPr>
              <p:spPr>
                <a:xfrm>
                  <a:off x="2819400" y="4114800"/>
                  <a:ext cx="914400" cy="9143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2100" dirty="0">
                      <a:solidFill>
                        <a:schemeClr val="tx1"/>
                      </a:solidFill>
                      <a:latin typeface="+mj-lt"/>
                      <a:cs typeface="Times New Roman" pitchFamily="18" charset="0"/>
                    </a:rPr>
                    <a:t>V</a:t>
                  </a:r>
                </a:p>
              </p:txBody>
            </p:sp>
          </p:grpSp>
        </p:grpSp>
      </p:grpSp>
      <p:sp>
        <p:nvSpPr>
          <p:cNvPr id="22" name="TextBox 21"/>
          <p:cNvSpPr txBox="1"/>
          <p:nvPr/>
        </p:nvSpPr>
        <p:spPr bwMode="auto">
          <a:xfrm>
            <a:off x="7353300" y="3698007"/>
            <a:ext cx="182880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That means, voltage across voltmeter is the same as the voltage across element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Measuring Current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105644" y="1828801"/>
            <a:ext cx="695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Ammeters measure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charges flowing through them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524250" y="3028951"/>
            <a:ext cx="5029200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Therefore: ammeter is connected in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series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2286000" y="2286002"/>
            <a:ext cx="695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They get inserted into branch where current is being measured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81350" y="4449367"/>
            <a:ext cx="3486150" cy="1378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4324350" y="4000501"/>
            <a:ext cx="1314450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Branch Being Measured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09876" y="3812486"/>
            <a:ext cx="1343025" cy="1616765"/>
            <a:chOff x="190500" y="3940314"/>
            <a:chExt cx="1790700" cy="2155686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90500" y="3940314"/>
              <a:ext cx="1790700" cy="7386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+mj-lt"/>
                </a:rPr>
                <a:t>Symbol: </a:t>
              </a:r>
            </a:p>
            <a:p>
              <a:pPr algn="ctr">
                <a:defRPr/>
              </a:pPr>
              <a:r>
                <a:rPr lang="en-US" sz="1500" dirty="0">
                  <a:latin typeface="+mj-lt"/>
                </a:rPr>
                <a:t> A in a circle</a:t>
              </a:r>
              <a:endParaRPr lang="en-US" sz="15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518160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3581400" y="5654279"/>
            <a:ext cx="280035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Rest of Circuit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7467599" y="4072042"/>
            <a:ext cx="182880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That means, current through ammeter is the same as the current through element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What Does Current Do?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181350" y="2057402"/>
            <a:ext cx="5886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If a wire is left connected long enough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charged objects will discharge</a:t>
            </a:r>
            <a:r>
              <a:rPr lang="en-US" b="1" dirty="0">
                <a:solidFill>
                  <a:srgbClr val="293F6F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(battery will die, etc.)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467100" y="2983538"/>
            <a:ext cx="5543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While charges are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flowing</a:t>
            </a:r>
            <a:r>
              <a:rPr lang="en-US" dirty="0">
                <a:latin typeface="+mj-lt"/>
              </a:rPr>
              <a:t> through a wire: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188772" y="3713561"/>
            <a:ext cx="2400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Wire Heats Up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695950" y="3713561"/>
            <a:ext cx="405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Devices</a:t>
            </a:r>
            <a:r>
              <a:rPr lang="en-US" b="1" dirty="0">
                <a:solidFill>
                  <a:srgbClr val="293F6F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(like light bulbs) function</a:t>
            </a:r>
            <a:endParaRPr lang="en-US" b="1" dirty="0">
              <a:solidFill>
                <a:srgbClr val="293F6F"/>
              </a:solidFill>
              <a:latin typeface="+mj-lt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417372" y="3739754"/>
            <a:ext cx="6050478" cy="912257"/>
            <a:chOff x="609600" y="3848100"/>
            <a:chExt cx="8067246" cy="1216037"/>
          </a:xfrm>
        </p:grpSpPr>
        <p:sp>
          <p:nvSpPr>
            <p:cNvPr id="9" name="Rounded Rectangle 8"/>
            <p:cNvSpPr/>
            <p:nvPr/>
          </p:nvSpPr>
          <p:spPr>
            <a:xfrm>
              <a:off x="609600" y="3848100"/>
              <a:ext cx="2438382" cy="38090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38575" y="3848100"/>
              <a:ext cx="4638271" cy="38090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2247888" y="4571818"/>
              <a:ext cx="4648167" cy="4923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These two are closely related</a:t>
              </a:r>
            </a:p>
          </p:txBody>
        </p:sp>
        <p:cxnSp>
          <p:nvCxnSpPr>
            <p:cNvPr id="13" name="Straight Connector 12"/>
            <p:cNvCxnSpPr>
              <a:stCxn id="9" idx="2"/>
              <a:endCxn id="11" idx="0"/>
            </p:cNvCxnSpPr>
            <p:nvPr/>
          </p:nvCxnSpPr>
          <p:spPr>
            <a:xfrm>
              <a:off x="1828791" y="4229004"/>
              <a:ext cx="2743180" cy="3428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11" idx="0"/>
            </p:cNvCxnSpPr>
            <p:nvPr/>
          </p:nvCxnSpPr>
          <p:spPr>
            <a:xfrm flipH="1">
              <a:off x="4571972" y="4229004"/>
              <a:ext cx="1785739" cy="3428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 bwMode="auto">
          <a:xfrm>
            <a:off x="3124200" y="4972051"/>
            <a:ext cx="5543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Compass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(that shows direction) readings change</a:t>
            </a:r>
            <a:endParaRPr lang="en-US" b="1" dirty="0">
              <a:solidFill>
                <a:srgbClr val="293F6F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152900" y="5353547"/>
            <a:ext cx="4743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(we’ll discuss this last one later in the course)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Currents Show 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0275" y="1838073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Nature: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752599" y="2184322"/>
            <a:ext cx="1304926" cy="1071302"/>
            <a:chOff x="-292101" y="1833265"/>
            <a:chExt cx="1739901" cy="1428403"/>
          </a:xfrm>
        </p:grpSpPr>
        <p:sp>
          <p:nvSpPr>
            <p:cNvPr id="5" name="TextBox 4"/>
            <p:cNvSpPr txBox="1"/>
            <p:nvPr/>
          </p:nvSpPr>
          <p:spPr>
            <a:xfrm>
              <a:off x="-292101" y="1833265"/>
              <a:ext cx="17399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Lightning</a:t>
              </a:r>
            </a:p>
          </p:txBody>
        </p:sp>
        <p:pic>
          <p:nvPicPr>
            <p:cNvPr id="154626" name="Picture 2" descr="C:\Users\djc321\AppData\Local\Microsoft\Windows\Temporary Internet Files\Content.IE5\6RI5U4D4\MP900442465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63" y="2347268"/>
              <a:ext cx="1045634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076574" y="2565069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10,000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6574" y="3781173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0.00001 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971675" y="3400426"/>
            <a:ext cx="1562100" cy="1246760"/>
            <a:chOff x="0" y="3454737"/>
            <a:chExt cx="2082800" cy="1662347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454737"/>
              <a:ext cx="18542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Nerve Impulse</a:t>
              </a:r>
            </a:p>
          </p:txBody>
        </p:sp>
        <p:pic>
          <p:nvPicPr>
            <p:cNvPr id="11" name="Picture 3" descr="C:\Users\djc321\AppData\Local\Microsoft\Windows\Temporary Internet Files\Content.IE5\Y5JP7R9E\MC90043305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62400"/>
              <a:ext cx="1572527" cy="1154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238750" y="1885951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Technology: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0416" y="2422225"/>
            <a:ext cx="149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Hearing Aid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72625" y="2422225"/>
            <a:ext cx="12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0.0001 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60415" y="3365200"/>
            <a:ext cx="13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Light bulbs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67310" y="3354175"/>
            <a:ext cx="13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 – 1 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60416" y="3679524"/>
            <a:ext cx="132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Toasters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06708" y="3656124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2812" y="4381459"/>
            <a:ext cx="209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Currents &amp; You: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95824" y="4709859"/>
            <a:ext cx="11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Detect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791075" y="4949534"/>
            <a:ext cx="3546708" cy="923150"/>
            <a:chOff x="2641600" y="4985634"/>
            <a:chExt cx="4728944" cy="1230867"/>
          </a:xfrm>
        </p:grpSpPr>
        <p:pic>
          <p:nvPicPr>
            <p:cNvPr id="154630" name="Picture 6" descr="C:\Users\djc321\AppData\Local\Microsoft\Windows\Temporary Internet Files\Content.IE5\6RI5U4D4\MP900439244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243" y="4985634"/>
              <a:ext cx="1846301" cy="1230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641600" y="5108627"/>
              <a:ext cx="1371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Hurt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791075" y="601965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Lethal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29300" y="4709860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0.001 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24550" y="5041777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0.01 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8679" y="5715384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Severe Burns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79415" y="2736550"/>
            <a:ext cx="185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Landline Phone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617753" y="2739251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0.03 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24550" y="6019658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 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86325" y="5367739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Burns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24550" y="5367738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 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24550" y="5693698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0375" y="6019659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DC &amp; across heart (&lt;0.1 A if AC)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105400" y="2370700"/>
            <a:ext cx="2133600" cy="1878786"/>
            <a:chOff x="3251200" y="2017931"/>
            <a:chExt cx="2844800" cy="2505047"/>
          </a:xfrm>
        </p:grpSpPr>
        <p:sp>
          <p:nvSpPr>
            <p:cNvPr id="6" name="TextBox 5"/>
            <p:cNvSpPr txBox="1"/>
            <p:nvPr/>
          </p:nvSpPr>
          <p:spPr>
            <a:xfrm>
              <a:off x="3251200" y="2017931"/>
              <a:ext cx="28448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Anything with a plug or battery</a:t>
              </a:r>
            </a:p>
          </p:txBody>
        </p:sp>
        <p:pic>
          <p:nvPicPr>
            <p:cNvPr id="154633" name="Picture 9" descr="C:\Users\djc321\AppData\Local\Microsoft\Windows\Temporary Internet Files\Content.IE5\931LGWXE\MP900316513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459" y="2964476"/>
              <a:ext cx="2349500" cy="1558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7679416" y="3050875"/>
            <a:ext cx="188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Phone Charger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573406" y="3052226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 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14" grpId="0"/>
      <p:bldP spid="20" grpId="0"/>
      <p:bldP spid="23" grpId="0"/>
      <p:bldP spid="25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  <p:bldP spid="21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Motion of Charges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905000" y="1641863"/>
            <a:ext cx="7105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Electrons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in any material at room temperature move around </a:t>
            </a:r>
            <a:r>
              <a:rPr lang="en-US" b="1" dirty="0">
                <a:latin typeface="+mj-lt"/>
              </a:rPr>
              <a:t>randomly</a:t>
            </a:r>
            <a:r>
              <a:rPr lang="en-US" dirty="0">
                <a:latin typeface="+mj-lt"/>
              </a:rPr>
              <a:t>, usually around fixed locations</a:t>
            </a:r>
            <a:endParaRPr lang="en-US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743200" y="5600701"/>
            <a:ext cx="58293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A67A00"/>
                </a:solidFill>
                <a:latin typeface="+mj-lt"/>
              </a:rPr>
              <a:t>Electrons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have “drift velocity” opposite the direction of the electric field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905000" y="2327663"/>
            <a:ext cx="7105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If an electric field is applied, electrons</a:t>
            </a:r>
            <a:r>
              <a:rPr lang="en-US" b="1" dirty="0">
                <a:solidFill>
                  <a:srgbClr val="A67A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try to move in a </a:t>
            </a:r>
            <a:r>
              <a:rPr lang="en-US" b="1" dirty="0">
                <a:latin typeface="+mj-lt"/>
              </a:rPr>
              <a:t>particular direction</a:t>
            </a:r>
            <a:r>
              <a:rPr lang="en-US" dirty="0">
                <a:latin typeface="+mj-lt"/>
              </a:rPr>
              <a:t> determined by the field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552700" y="3423762"/>
            <a:ext cx="1943100" cy="147732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dirty="0">
                <a:latin typeface="+mj-lt"/>
              </a:rPr>
              <a:t>Electrons can interact with atoms and/or ions in the material </a:t>
            </a:r>
          </a:p>
          <a:p>
            <a:pPr algn="ctr">
              <a:defRPr/>
            </a:pPr>
            <a:r>
              <a:rPr lang="en-US" sz="1500" dirty="0">
                <a:latin typeface="+mj-lt"/>
              </a:rPr>
              <a:t>(i.e. collide and bounce off)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3200401"/>
            <a:ext cx="4000500" cy="1928085"/>
            <a:chOff x="3352800" y="3124200"/>
            <a:chExt cx="5334000" cy="2571278"/>
          </a:xfrm>
        </p:grpSpPr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124200"/>
              <a:ext cx="3124200" cy="256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6400800" y="5410643"/>
              <a:ext cx="2286000" cy="28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788" dirty="0">
                  <a:latin typeface="+mj-lt"/>
                </a:rPr>
                <a:t>© 2010 Pearson Education, Inc.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Conservation of Current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200400" y="1813820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Direction of E-Field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314450" y="3939084"/>
            <a:ext cx="982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For an electron to pass through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left</a:t>
            </a:r>
            <a:r>
              <a:rPr lang="en-US" dirty="0">
                <a:latin typeface="+mj-lt"/>
              </a:rPr>
              <a:t> ring but not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right</a:t>
            </a:r>
            <a:r>
              <a:rPr lang="en-US" dirty="0">
                <a:latin typeface="+mj-lt"/>
              </a:rPr>
              <a:t>, what would have to happen?</a:t>
            </a:r>
            <a:endParaRPr lang="en-US" b="1" dirty="0">
              <a:latin typeface="+mj-lt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714750" y="2331741"/>
            <a:ext cx="219456" cy="864108"/>
            <a:chOff x="2514600" y="4572000"/>
            <a:chExt cx="292608" cy="1152144"/>
          </a:xfrm>
          <a:noFill/>
        </p:grpSpPr>
        <p:sp>
          <p:nvSpPr>
            <p:cNvPr id="11" name="Arc 10"/>
            <p:cNvSpPr/>
            <p:nvPr/>
          </p:nvSpPr>
          <p:spPr>
            <a:xfrm>
              <a:off x="2514600" y="4572000"/>
              <a:ext cx="292608" cy="1152144"/>
            </a:xfrm>
            <a:prstGeom prst="arc">
              <a:avLst>
                <a:gd name="adj1" fmla="val 16146628"/>
                <a:gd name="adj2" fmla="val 5463961"/>
              </a:avLst>
            </a:pr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Arc 11"/>
            <p:cNvSpPr/>
            <p:nvPr/>
          </p:nvSpPr>
          <p:spPr>
            <a:xfrm>
              <a:off x="2514600" y="4572000"/>
              <a:ext cx="292608" cy="1152144"/>
            </a:xfrm>
            <a:prstGeom prst="arc">
              <a:avLst>
                <a:gd name="adj1" fmla="val 5392635"/>
                <a:gd name="adj2" fmla="val 16200074"/>
              </a:avLst>
            </a:prstGeom>
            <a:grpFill/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2686050" y="3196135"/>
            <a:ext cx="685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86050" y="2331741"/>
            <a:ext cx="685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0"/>
          <p:cNvGrpSpPr/>
          <p:nvPr/>
        </p:nvGrpSpPr>
        <p:grpSpPr>
          <a:xfrm>
            <a:off x="8001000" y="2331741"/>
            <a:ext cx="219456" cy="864108"/>
            <a:chOff x="2514600" y="4572000"/>
            <a:chExt cx="292608" cy="1152144"/>
          </a:xfrm>
          <a:noFill/>
        </p:grpSpPr>
        <p:sp>
          <p:nvSpPr>
            <p:cNvPr id="22" name="Arc 21"/>
            <p:cNvSpPr/>
            <p:nvPr/>
          </p:nvSpPr>
          <p:spPr>
            <a:xfrm>
              <a:off x="2514600" y="4572000"/>
              <a:ext cx="292608" cy="1152144"/>
            </a:xfrm>
            <a:prstGeom prst="arc">
              <a:avLst>
                <a:gd name="adj1" fmla="val 16146628"/>
                <a:gd name="adj2" fmla="val 5463961"/>
              </a:avLst>
            </a:pr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Arc 22"/>
            <p:cNvSpPr/>
            <p:nvPr/>
          </p:nvSpPr>
          <p:spPr>
            <a:xfrm>
              <a:off x="2514600" y="4572000"/>
              <a:ext cx="292608" cy="1152144"/>
            </a:xfrm>
            <a:prstGeom prst="arc">
              <a:avLst>
                <a:gd name="adj1" fmla="val 5392635"/>
                <a:gd name="adj2" fmla="val 16200074"/>
              </a:avLst>
            </a:prstGeom>
            <a:grpFill/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rot="10800000">
            <a:off x="4057650" y="2160292"/>
            <a:ext cx="4343400" cy="119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914650" y="2560341"/>
            <a:ext cx="457200" cy="457200"/>
            <a:chOff x="304800" y="2819400"/>
            <a:chExt cx="609600" cy="609600"/>
          </a:xfrm>
        </p:grpSpPr>
        <p:sp>
          <p:nvSpPr>
            <p:cNvPr id="26" name="Oval 25"/>
            <p:cNvSpPr/>
            <p:nvPr/>
          </p:nvSpPr>
          <p:spPr>
            <a:xfrm>
              <a:off x="495300" y="3200400"/>
              <a:ext cx="228600" cy="228600"/>
            </a:xfrm>
            <a:prstGeom prst="ellipse">
              <a:avLst/>
            </a:prstGeom>
            <a:solidFill>
              <a:srgbClr val="A67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04800" y="2819400"/>
              <a:ext cx="6096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e–</a:t>
              </a:r>
            </a:p>
          </p:txBody>
        </p:sp>
      </p:grpSp>
      <p:cxnSp>
        <p:nvCxnSpPr>
          <p:cNvPr id="32" name="Straight Arrow Connector 31"/>
          <p:cNvCxnSpPr>
            <a:stCxn id="29" idx="2"/>
          </p:cNvCxnSpPr>
          <p:nvPr/>
        </p:nvCxnSpPr>
        <p:spPr>
          <a:xfrm flipV="1">
            <a:off x="3143251" y="2503193"/>
            <a:ext cx="1314451" cy="4264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457700" y="2503191"/>
            <a:ext cx="1600200" cy="571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5857875" y="2760366"/>
            <a:ext cx="514350" cy="114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172200" y="2560341"/>
            <a:ext cx="10287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200900" y="2560341"/>
            <a:ext cx="685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886700" y="2560341"/>
            <a:ext cx="1657350" cy="342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 bwMode="auto">
          <a:xfrm>
            <a:off x="1905000" y="4457702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Violate concepts like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Newton’s 2</a:t>
            </a:r>
            <a:r>
              <a:rPr lang="en-US" b="1" baseline="30000" dirty="0">
                <a:solidFill>
                  <a:srgbClr val="FF0000"/>
                </a:solidFill>
                <a:latin typeface="+mj-lt"/>
              </a:rPr>
              <a:t>nd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Law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Conservation of Mass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Conservation of Charge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3500437" y="5417127"/>
            <a:ext cx="53435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Conservation of Current:  </a:t>
            </a:r>
            <a:r>
              <a:rPr lang="en-US" dirty="0">
                <a:latin typeface="+mj-lt"/>
              </a:rPr>
              <a:t>Any current going into a part of a wire comes out the other side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6915150" y="1813820"/>
            <a:ext cx="171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(&amp; Current)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2E2D2-5913-4880-891F-0098C952001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/>
      <p:bldP spid="44" grpId="0" animBg="1"/>
      <p:bldP spid="25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2C76DF9BD8349B0CA3C9A1AA4C548" ma:contentTypeVersion="112" ma:contentTypeDescription="Create a new document." ma:contentTypeScope="" ma:versionID="3ba740bbfea08ad42b5fb892d4577724">
  <xsd:schema xmlns:xsd="http://www.w3.org/2001/XMLSchema" xmlns:xs="http://www.w3.org/2001/XMLSchema" xmlns:p="http://schemas.microsoft.com/office/2006/metadata/properties" xmlns:ns3="http://schemas.microsoft.com/sharepoint/v4" xmlns:ns4="9fff0862-dda6-4fd7-9437-296e7a0fcd45" xmlns:ns5="7dcc4a76-b6f0-4a5c-8242-557922f7abb0" targetNamespace="http://schemas.microsoft.com/office/2006/metadata/properties" ma:root="true" ma:fieldsID="f7fd287cc537a47f0d39eda5b7439aef" ns3:_="" ns4:_="" ns5:_="">
    <xsd:import namespace="http://schemas.microsoft.com/sharepoint/v4"/>
    <xsd:import namespace="9fff0862-dda6-4fd7-9437-296e7a0fcd45"/>
    <xsd:import namespace="7dcc4a76-b6f0-4a5c-8242-557922f7abb0"/>
    <xsd:element name="properties">
      <xsd:complexType>
        <xsd:sequence>
          <xsd:element name="documentManagement">
            <xsd:complexType>
              <xsd:all>
                <xsd:element ref="ns3:IconOverlay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5:SharedWithUsers" minOccurs="0"/>
                <xsd:element ref="ns5:SharedWithDetail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f0862-dda6-4fd7-9437-296e7a0fc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c4a76-b6f0-4a5c-8242-557922f7a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C350DA30-D883-4B0B-B1C3-CD6579A7DAC0}"/>
</file>

<file path=customXml/itemProps2.xml><?xml version="1.0" encoding="utf-8"?>
<ds:datastoreItem xmlns:ds="http://schemas.openxmlformats.org/officeDocument/2006/customXml" ds:itemID="{C5C1AE13-CFCE-4D09-9AB2-EFC10E8AFBB6}"/>
</file>

<file path=customXml/itemProps3.xml><?xml version="1.0" encoding="utf-8"?>
<ds:datastoreItem xmlns:ds="http://schemas.openxmlformats.org/officeDocument/2006/customXml" ds:itemID="{0A9C8EE3-4F78-493A-AEBD-1AB84F2F9627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10468</TotalTime>
  <Words>3093</Words>
  <Application>Microsoft Office PowerPoint</Application>
  <PresentationFormat>Widescreen</PresentationFormat>
  <Paragraphs>663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Cambria</vt:lpstr>
      <vt:lpstr>Cambria Math</vt:lpstr>
      <vt:lpstr>Symbol</vt:lpstr>
      <vt:lpstr>Times New Roman</vt:lpstr>
      <vt:lpstr>Default Theme</vt:lpstr>
      <vt:lpstr>Equation</vt:lpstr>
      <vt:lpstr>Previous Lecture</vt:lpstr>
      <vt:lpstr>Current</vt:lpstr>
      <vt:lpstr>Moving Charges</vt:lpstr>
      <vt:lpstr>How to start Current?</vt:lpstr>
      <vt:lpstr>What Moves in a Metal?</vt:lpstr>
      <vt:lpstr>What Does Current Do?</vt:lpstr>
      <vt:lpstr>Places Currents Show Up</vt:lpstr>
      <vt:lpstr>Motion of Charges</vt:lpstr>
      <vt:lpstr>Conservation of Current</vt:lpstr>
      <vt:lpstr>Kirchhoff’s Junction Law</vt:lpstr>
      <vt:lpstr>Using Junction Law</vt:lpstr>
      <vt:lpstr>Using the Junction Law</vt:lpstr>
      <vt:lpstr>Resistance</vt:lpstr>
      <vt:lpstr>Conservation of Current and “Circuit Elements”</vt:lpstr>
      <vt:lpstr>Changing Current</vt:lpstr>
      <vt:lpstr>Resistance</vt:lpstr>
      <vt:lpstr>Analyzing Resistor</vt:lpstr>
      <vt:lpstr>Conceptual Analysis of Resistor</vt:lpstr>
      <vt:lpstr>Ohm’s Law</vt:lpstr>
      <vt:lpstr>Potential, Resistance, and Current Ohm’s Law</vt:lpstr>
      <vt:lpstr>Problem with Ohm’s Law</vt:lpstr>
      <vt:lpstr>Problem with Ohm’s Law [1]</vt:lpstr>
      <vt:lpstr>Problem with Ohm’s Law [2]</vt:lpstr>
      <vt:lpstr>Problem with Resistance and Potential</vt:lpstr>
      <vt:lpstr>Wires</vt:lpstr>
      <vt:lpstr>Battery vs. Wire Potential Differences</vt:lpstr>
      <vt:lpstr>Circuits</vt:lpstr>
      <vt:lpstr>Electric Circuits</vt:lpstr>
      <vt:lpstr>Some Electric Components</vt:lpstr>
      <vt:lpstr>Circuit Examples</vt:lpstr>
      <vt:lpstr>Circuit Examples</vt:lpstr>
      <vt:lpstr>Comparing Circuit Diagrams</vt:lpstr>
      <vt:lpstr>Resistors in Series and Parallel</vt:lpstr>
      <vt:lpstr>Potential in a Circuit: Potential Across a Battery (measured with a voltmeter)</vt:lpstr>
      <vt:lpstr>Potential in a Circuit: Potential Across a Resistor</vt:lpstr>
      <vt:lpstr>V, I, R Calculations in Circuits</vt:lpstr>
      <vt:lpstr>V, I, R: Resistors in Series</vt:lpstr>
      <vt:lpstr>V, I, R: Resistors in Parallel [1]</vt:lpstr>
      <vt:lpstr>V, I, R: Resistors in Parallel [2]</vt:lpstr>
      <vt:lpstr>In General for N Resistors</vt:lpstr>
      <vt:lpstr>Conceptual Problem</vt:lpstr>
      <vt:lpstr>Example: Loop Rule</vt:lpstr>
      <vt:lpstr>Example: Group of Resistors [1]</vt:lpstr>
      <vt:lpstr>Example: Group of Resistors [2]</vt:lpstr>
      <vt:lpstr>Example 2: Group of Resistors [1]</vt:lpstr>
      <vt:lpstr>PowerPoint Presentation</vt:lpstr>
      <vt:lpstr>Example 2: Group of Resistors [3]</vt:lpstr>
      <vt:lpstr>Example 2: Group of Resistors [4]</vt:lpstr>
      <vt:lpstr>Tips for Analyzing Combination of Resistors</vt:lpstr>
      <vt:lpstr>Measuring Voltage</vt:lpstr>
      <vt:lpstr>Measuring Current</vt:lpstr>
    </vt:vector>
  </TitlesOfParts>
  <Company>Penn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from Point Charge</dc:title>
  <dc:creator>djc321</dc:creator>
  <cp:lastModifiedBy>S M</cp:lastModifiedBy>
  <cp:revision>371</cp:revision>
  <cp:lastPrinted>2011-10-21T18:21:20Z</cp:lastPrinted>
  <dcterms:created xsi:type="dcterms:W3CDTF">2011-02-25T14:30:02Z</dcterms:created>
  <dcterms:modified xsi:type="dcterms:W3CDTF">2021-08-02T15:48:25Z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0x0101007222C76DF9BD8349B0CA3C9A1AA4C548</vt:lpwstr>
  </property>
</Properties>
</file>