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entation.xml" ContentType="application/vnd.openxmlformats-officedocument.presentationml.presentation.main+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71"/>
    <p:restoredTop sz="95934"/>
  </p:normalViewPr>
  <p:slideViewPr>
    <p:cSldViewPr snapToGrid="0" snapToObjects="1">
      <p:cViewPr varScale="1">
        <p:scale>
          <a:sx n="76" d="100"/>
          <a:sy n="76" d="100"/>
        </p:scale>
        <p:origin x="1128"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12/8/21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12/8/21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12/8/21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12/8/21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12/8/21</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12/8/21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12/8/21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12/8/21</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12/8/21</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C71B4-8239-D640-9BE1-1C6E3E3D48E2}"/>
              </a:ext>
            </a:extLst>
          </p:cNvPr>
          <p:cNvSpPr>
            <a:spLocks noGrp="1"/>
          </p:cNvSpPr>
          <p:nvPr>
            <p:ph type="ctrTitle"/>
          </p:nvPr>
        </p:nvSpPr>
        <p:spPr/>
        <p:txBody>
          <a:bodyPr/>
          <a:lstStyle/>
          <a:p>
            <a:r>
              <a:rPr lang="en-US" dirty="0"/>
              <a:t>Chapter 2</a:t>
            </a:r>
          </a:p>
        </p:txBody>
      </p:sp>
      <p:sp>
        <p:nvSpPr>
          <p:cNvPr id="3" name="Subtitle 2">
            <a:extLst>
              <a:ext uri="{FF2B5EF4-FFF2-40B4-BE49-F238E27FC236}">
                <a16:creationId xmlns:a16="http://schemas.microsoft.com/office/drawing/2014/main" id="{B5BA4DB9-E8B8-7C4E-9156-0F9F9A8BD2F7}"/>
              </a:ext>
            </a:extLst>
          </p:cNvPr>
          <p:cNvSpPr>
            <a:spLocks noGrp="1"/>
          </p:cNvSpPr>
          <p:nvPr>
            <p:ph type="subTitle" idx="1"/>
          </p:nvPr>
        </p:nvSpPr>
        <p:spPr/>
        <p:txBody>
          <a:bodyPr/>
          <a:lstStyle/>
          <a:p>
            <a:r>
              <a:rPr lang="en-US" dirty="0"/>
              <a:t>Sociology of Sport</a:t>
            </a:r>
          </a:p>
        </p:txBody>
      </p:sp>
    </p:spTree>
    <p:extLst>
      <p:ext uri="{BB962C8B-B14F-4D97-AF65-F5344CB8AC3E}">
        <p14:creationId xmlns:p14="http://schemas.microsoft.com/office/powerpoint/2010/main" val="3940560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6AE4C-79F3-E940-82B1-6FD156106514}"/>
              </a:ext>
            </a:extLst>
          </p:cNvPr>
          <p:cNvSpPr>
            <a:spLocks noGrp="1"/>
          </p:cNvSpPr>
          <p:nvPr>
            <p:ph type="title"/>
          </p:nvPr>
        </p:nvSpPr>
        <p:spPr/>
        <p:txBody>
          <a:bodyPr/>
          <a:lstStyle/>
          <a:p>
            <a:pPr fontAlgn="base"/>
            <a:br>
              <a:rPr lang="en-US" dirty="0"/>
            </a:br>
            <a:r>
              <a:rPr lang="en-US" b="1" dirty="0"/>
              <a:t>Producing Knowledge</a:t>
            </a:r>
            <a:br>
              <a:rPr lang="en-US" dirty="0"/>
            </a:br>
            <a:br>
              <a:rPr lang="en-US" dirty="0"/>
            </a:br>
            <a:endParaRPr lang="en-US" dirty="0"/>
          </a:p>
        </p:txBody>
      </p:sp>
      <p:sp>
        <p:nvSpPr>
          <p:cNvPr id="3" name="Content Placeholder 2">
            <a:extLst>
              <a:ext uri="{FF2B5EF4-FFF2-40B4-BE49-F238E27FC236}">
                <a16:creationId xmlns:a16="http://schemas.microsoft.com/office/drawing/2014/main" id="{E9BE704A-F6D7-A041-AC16-65AAF0705F42}"/>
              </a:ext>
            </a:extLst>
          </p:cNvPr>
          <p:cNvSpPr>
            <a:spLocks noGrp="1"/>
          </p:cNvSpPr>
          <p:nvPr>
            <p:ph idx="1"/>
          </p:nvPr>
        </p:nvSpPr>
        <p:spPr/>
        <p:txBody>
          <a:bodyPr/>
          <a:lstStyle/>
          <a:p>
            <a:r>
              <a:rPr lang="en-US" b="1" dirty="0"/>
              <a:t>2.1. Sociologists use more than one theoretical approach</a:t>
            </a:r>
          </a:p>
          <a:p>
            <a:r>
              <a:rPr lang="en-US" b="1" dirty="0"/>
              <a:t>2.2. Sports are more than reflections of society</a:t>
            </a:r>
            <a:endParaRPr lang="en-US" dirty="0"/>
          </a:p>
          <a:p>
            <a:r>
              <a:rPr lang="en-US" b="1" dirty="0"/>
              <a:t>2.3. The meaning of pain: Interactionist theory as a research guide</a:t>
            </a:r>
            <a:endParaRPr lang="en-US" dirty="0"/>
          </a:p>
          <a:p>
            <a:r>
              <a:rPr lang="en-US" b="1" dirty="0"/>
              <a:t>2.4. Specific theories used in the sociology of sport</a:t>
            </a:r>
            <a:endParaRPr lang="en-US" dirty="0"/>
          </a:p>
          <a:p>
            <a:r>
              <a:rPr lang="en-US" b="1" dirty="0"/>
              <a:t>2.5. Feminist theories in the sociology of sport</a:t>
            </a:r>
            <a:endParaRPr lang="en-US" dirty="0"/>
          </a:p>
          <a:p>
            <a:r>
              <a:rPr lang="en-US" b="1" dirty="0"/>
              <a:t>2.6. Sociology of sport research today is based on a critical approach</a:t>
            </a:r>
            <a:endParaRPr lang="en-US" dirty="0"/>
          </a:p>
          <a:p>
            <a:r>
              <a:rPr lang="en-US" b="1" dirty="0"/>
              <a:t>2.7. A European approach: </a:t>
            </a:r>
            <a:r>
              <a:rPr lang="en-US" b="1" dirty="0" err="1"/>
              <a:t>Figurational</a:t>
            </a:r>
            <a:r>
              <a:rPr lang="en-US" b="1" dirty="0"/>
              <a:t> theory</a:t>
            </a:r>
            <a:r>
              <a:rPr lang="en-US" dirty="0"/>
              <a:t>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72785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749A1-BC0A-B641-83AB-A5765FF466A6}"/>
              </a:ext>
            </a:extLst>
          </p:cNvPr>
          <p:cNvSpPr>
            <a:spLocks noGrp="1"/>
          </p:cNvSpPr>
          <p:nvPr>
            <p:ph type="title"/>
          </p:nvPr>
        </p:nvSpPr>
        <p:spPr/>
        <p:txBody>
          <a:bodyPr/>
          <a:lstStyle/>
          <a:p>
            <a:r>
              <a:rPr lang="en-US" b="1" dirty="0"/>
              <a:t>Sociologists use more than one theoretical approach</a:t>
            </a:r>
            <a:br>
              <a:rPr lang="en-US" b="1" dirty="0"/>
            </a:br>
            <a:br>
              <a:rPr lang="en-US" b="1" dirty="0"/>
            </a:br>
            <a:endParaRPr lang="en-US" dirty="0"/>
          </a:p>
        </p:txBody>
      </p:sp>
      <p:sp>
        <p:nvSpPr>
          <p:cNvPr id="3" name="Content Placeholder 2">
            <a:extLst>
              <a:ext uri="{FF2B5EF4-FFF2-40B4-BE49-F238E27FC236}">
                <a16:creationId xmlns:a16="http://schemas.microsoft.com/office/drawing/2014/main" id="{842A5F20-C7FC-F146-838A-D32FB7FCEB4F}"/>
              </a:ext>
            </a:extLst>
          </p:cNvPr>
          <p:cNvSpPr>
            <a:spLocks noGrp="1"/>
          </p:cNvSpPr>
          <p:nvPr>
            <p:ph idx="1"/>
          </p:nvPr>
        </p:nvSpPr>
        <p:spPr>
          <a:xfrm>
            <a:off x="3716867" y="1930908"/>
            <a:ext cx="7315200" cy="5120640"/>
          </a:xfrm>
        </p:spPr>
        <p:txBody>
          <a:bodyPr>
            <a:normAutofit lnSpcReduction="10000"/>
          </a:bodyPr>
          <a:lstStyle/>
          <a:p>
            <a:r>
              <a:rPr lang="en-US" b="1" i="1" dirty="0"/>
              <a:t>Modernism</a:t>
            </a:r>
            <a:r>
              <a:rPr lang="en-US" dirty="0"/>
              <a:t> is an approach to life that is based on the idea that humankind can achieve progress through the use of rationality, science, and technology.</a:t>
            </a:r>
          </a:p>
          <a:p>
            <a:r>
              <a:rPr lang="en-US" dirty="0"/>
              <a:t>There are four additional reasons that multiple theories are used in sociology and the sociology of sport: </a:t>
            </a:r>
          </a:p>
          <a:p>
            <a:pPr marL="960120" lvl="1" indent="-457200">
              <a:buFont typeface="+mj-lt"/>
              <a:buAutoNum type="arabicPeriod"/>
            </a:pPr>
            <a:r>
              <a:rPr lang="en-US" b="1" i="1" dirty="0"/>
              <a:t>First,</a:t>
            </a:r>
            <a:r>
              <a:rPr lang="en-US" dirty="0"/>
              <a:t> feminist scholars and women around the world have made convincing arguments that theories based primarily or solely on men’s experiences and perspectives do not tell the whole story about social life.</a:t>
            </a:r>
          </a:p>
          <a:p>
            <a:pPr marL="960120" lvl="1" indent="-457200">
              <a:buFont typeface="+mj-lt"/>
              <a:buAutoNum type="arabicPeriod"/>
            </a:pPr>
            <a:r>
              <a:rPr lang="en-US" b="1" i="1" dirty="0"/>
              <a:t>Second</a:t>
            </a:r>
            <a:r>
              <a:rPr lang="en-US" i="1" dirty="0"/>
              <a:t>,</a:t>
            </a:r>
            <a:r>
              <a:rPr lang="en-US" dirty="0"/>
              <a:t> global social changes have forced social scientists from North America and northern and western Europe to realize that their theories about social life are based on a “Eurocentric viewpoint” that is irrelevant in other parts of the world.</a:t>
            </a:r>
          </a:p>
          <a:p>
            <a:pPr marL="960120" lvl="1" indent="-457200">
              <a:buFont typeface="+mj-lt"/>
              <a:buAutoNum type="arabicPeriod"/>
            </a:pPr>
            <a:r>
              <a:rPr lang="en-US" b="1" i="1" dirty="0"/>
              <a:t>Third,</a:t>
            </a:r>
            <a:r>
              <a:rPr lang="en-US" dirty="0"/>
              <a:t> new communications technologies now give rise to rapidly changing and diverse streams of digital and media-generated images and simulations that alter our sense of what is real and what isn’t.</a:t>
            </a:r>
          </a:p>
          <a:p>
            <a:pPr marL="960120" lvl="1" indent="-457200">
              <a:buFont typeface="+mj-lt"/>
              <a:buAutoNum type="arabicPeriod"/>
            </a:pPr>
            <a:r>
              <a:rPr lang="en-US" b="1" i="1" dirty="0"/>
              <a:t>Fourth,</a:t>
            </a:r>
            <a:r>
              <a:rPr lang="en-US" dirty="0"/>
              <a:t> many sociologists realize that science itself is a part of culture, and they reject theories that don’t take this into account.</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371821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1A593-9F46-3947-BE86-CA60CA3195FE}"/>
              </a:ext>
            </a:extLst>
          </p:cNvPr>
          <p:cNvSpPr>
            <a:spLocks noGrp="1"/>
          </p:cNvSpPr>
          <p:nvPr>
            <p:ph type="title"/>
          </p:nvPr>
        </p:nvSpPr>
        <p:spPr/>
        <p:txBody>
          <a:bodyPr/>
          <a:lstStyle/>
          <a:p>
            <a:r>
              <a:rPr lang="en-US" b="1" dirty="0"/>
              <a:t>Sports are more than reflections of society</a:t>
            </a:r>
            <a:br>
              <a:rPr lang="en-US" dirty="0"/>
            </a:br>
            <a:br>
              <a:rPr lang="en-US" b="1" dirty="0"/>
            </a:br>
            <a:endParaRPr lang="en-US" dirty="0"/>
          </a:p>
        </p:txBody>
      </p:sp>
      <p:sp>
        <p:nvSpPr>
          <p:cNvPr id="3" name="Content Placeholder 2">
            <a:extLst>
              <a:ext uri="{FF2B5EF4-FFF2-40B4-BE49-F238E27FC236}">
                <a16:creationId xmlns:a16="http://schemas.microsoft.com/office/drawing/2014/main" id="{AFC4228E-8F43-884E-BCF2-07227E5C1E61}"/>
              </a:ext>
            </a:extLst>
          </p:cNvPr>
          <p:cNvSpPr>
            <a:spLocks noGrp="1"/>
          </p:cNvSpPr>
          <p:nvPr>
            <p:ph idx="1"/>
          </p:nvPr>
        </p:nvSpPr>
        <p:spPr/>
        <p:txBody>
          <a:bodyPr>
            <a:normAutofit/>
          </a:bodyPr>
          <a:lstStyle/>
          <a:p>
            <a:r>
              <a:rPr lang="en-US" dirty="0"/>
              <a:t>When people study the social aspects of sports, they often say that sports are reflections of society.</a:t>
            </a:r>
          </a:p>
          <a:p>
            <a:r>
              <a:rPr lang="en-US" dirty="0"/>
              <a:t>This encourages people to accept these ideas and beliefs and avoid one or more of the following: </a:t>
            </a:r>
          </a:p>
          <a:p>
            <a:pPr lvl="1"/>
            <a:r>
              <a:rPr lang="en-US" dirty="0"/>
              <a:t>(1) Asking critical questions about race in social worlds </a:t>
            </a:r>
          </a:p>
          <a:p>
            <a:pPr lvl="1"/>
            <a:r>
              <a:rPr lang="en-US" dirty="0"/>
              <a:t>(2) Considering the meaning of race and the racial categories that people use to classify themselves and others </a:t>
            </a:r>
          </a:p>
          <a:p>
            <a:pPr lvl="1"/>
            <a:r>
              <a:rPr lang="en-US" dirty="0"/>
              <a:t>(3) Identifying the ways that ideas about race influence people’s actions, their choices of what sports to play, and their expectations of how they might excel at certain sports  </a:t>
            </a:r>
          </a:p>
          <a:p>
            <a:pPr lvl="1"/>
            <a:r>
              <a:rPr lang="en-US" dirty="0"/>
              <a:t>(4) Becoming aware of how race is woven into the organization of sports and social worlds generally.</a:t>
            </a:r>
          </a:p>
          <a:p>
            <a:pPr lvl="1"/>
            <a:endParaRPr lang="en-US" dirty="0"/>
          </a:p>
          <a:p>
            <a:r>
              <a:rPr lang="en-US" dirty="0"/>
              <a:t>At the same time, sports are also</a:t>
            </a:r>
            <a:r>
              <a:rPr lang="en-US" b="1" dirty="0"/>
              <a:t> identifiable social contexts </a:t>
            </a:r>
            <a:r>
              <a:rPr lang="en-US" dirty="0"/>
              <a:t>where people can challenge and even change ideas and beliefs about race and skin color</a:t>
            </a:r>
          </a:p>
          <a:p>
            <a:endParaRPr lang="en-US" dirty="0"/>
          </a:p>
        </p:txBody>
      </p:sp>
    </p:spTree>
    <p:extLst>
      <p:ext uri="{BB962C8B-B14F-4D97-AF65-F5344CB8AC3E}">
        <p14:creationId xmlns:p14="http://schemas.microsoft.com/office/powerpoint/2010/main" val="2144682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1D2DE-ABFA-1044-9D09-F6B6E2B74C29}"/>
              </a:ext>
            </a:extLst>
          </p:cNvPr>
          <p:cNvSpPr>
            <a:spLocks noGrp="1"/>
          </p:cNvSpPr>
          <p:nvPr>
            <p:ph type="title"/>
          </p:nvPr>
        </p:nvSpPr>
        <p:spPr/>
        <p:txBody>
          <a:bodyPr/>
          <a:lstStyle/>
          <a:p>
            <a:r>
              <a:rPr lang="en-US" b="1" dirty="0"/>
              <a:t>The meaning of pain: Interactionist theory as a research guide</a:t>
            </a:r>
            <a:br>
              <a:rPr lang="en-US" dirty="0"/>
            </a:br>
            <a:br>
              <a:rPr lang="en-US" dirty="0"/>
            </a:br>
            <a:endParaRPr lang="en-US" dirty="0"/>
          </a:p>
        </p:txBody>
      </p:sp>
      <p:sp>
        <p:nvSpPr>
          <p:cNvPr id="3" name="Content Placeholder 2">
            <a:extLst>
              <a:ext uri="{FF2B5EF4-FFF2-40B4-BE49-F238E27FC236}">
                <a16:creationId xmlns:a16="http://schemas.microsoft.com/office/drawing/2014/main" id="{C20B16E4-3299-8446-AD5E-246F56B4E82E}"/>
              </a:ext>
            </a:extLst>
          </p:cNvPr>
          <p:cNvSpPr>
            <a:spLocks noGrp="1"/>
          </p:cNvSpPr>
          <p:nvPr>
            <p:ph idx="1"/>
          </p:nvPr>
        </p:nvSpPr>
        <p:spPr>
          <a:xfrm>
            <a:off x="3886202" y="1123837"/>
            <a:ext cx="7315200" cy="5120640"/>
          </a:xfrm>
        </p:spPr>
        <p:txBody>
          <a:bodyPr>
            <a:normAutofit lnSpcReduction="10000"/>
          </a:bodyPr>
          <a:lstStyle/>
          <a:p>
            <a:r>
              <a:rPr lang="en-US" dirty="0"/>
              <a:t>Sociologist Tim Curry* examined biographical data on the sports career of an amateur wrestler.</a:t>
            </a:r>
          </a:p>
          <a:p>
            <a:r>
              <a:rPr lang="en-US" dirty="0"/>
              <a:t>Over time this young man learned what it meant to be a wrestler, and what was required to have others define him as a wrestler. </a:t>
            </a:r>
          </a:p>
          <a:p>
            <a:r>
              <a:rPr lang="en-US" dirty="0"/>
              <a:t>These lessons included the following: </a:t>
            </a:r>
          </a:p>
          <a:p>
            <a:pPr lvl="1"/>
            <a:r>
              <a:rPr lang="en-US" dirty="0"/>
              <a:t>(a) “shake off’’ minor injuries</a:t>
            </a:r>
          </a:p>
          <a:p>
            <a:pPr lvl="1"/>
            <a:r>
              <a:rPr lang="en-US" dirty="0"/>
              <a:t>(b) define special treatment for minor injuries as a form of coddling</a:t>
            </a:r>
          </a:p>
          <a:p>
            <a:pPr lvl="1"/>
            <a:r>
              <a:rPr lang="en-US" dirty="0"/>
              <a:t>(c) express desire and motivation by playing while injured or in pain</a:t>
            </a:r>
          </a:p>
          <a:p>
            <a:pPr lvl="1"/>
            <a:r>
              <a:rPr lang="en-US" dirty="0"/>
              <a:t>(d) avoid using injury or pain as excuses for not practicing or competing</a:t>
            </a:r>
          </a:p>
          <a:p>
            <a:pPr lvl="1"/>
            <a:r>
              <a:rPr lang="en-US" dirty="0"/>
              <a:t>(e) use physicians and trainers as experts who could keep him competing when not healthy</a:t>
            </a:r>
          </a:p>
          <a:p>
            <a:pPr lvl="1"/>
            <a:r>
              <a:rPr lang="en-US" dirty="0"/>
              <a:t>(f) define pain-killing anti-inflammatory drugs as necessary performance-enhancing aids</a:t>
            </a:r>
          </a:p>
          <a:p>
            <a:pPr lvl="1"/>
            <a:r>
              <a:rPr lang="en-US" dirty="0"/>
              <a:t>(g) commit himself to the idea that all athletes must pay a price as they strive for excellence</a:t>
            </a:r>
          </a:p>
          <a:p>
            <a:pPr lvl="1"/>
            <a:r>
              <a:rPr lang="en-US" dirty="0"/>
              <a:t>(h) define any athlete unwilling to pay the price or strive for excellence as morally deficient </a:t>
            </a:r>
          </a:p>
          <a:p>
            <a:endParaRPr lang="en-US" dirty="0"/>
          </a:p>
        </p:txBody>
      </p:sp>
    </p:spTree>
    <p:extLst>
      <p:ext uri="{BB962C8B-B14F-4D97-AF65-F5344CB8AC3E}">
        <p14:creationId xmlns:p14="http://schemas.microsoft.com/office/powerpoint/2010/main" val="2595928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3488E-BEE3-DA42-A00F-B6DA1112E1F2}"/>
              </a:ext>
            </a:extLst>
          </p:cNvPr>
          <p:cNvSpPr>
            <a:spLocks noGrp="1"/>
          </p:cNvSpPr>
          <p:nvPr>
            <p:ph type="title"/>
          </p:nvPr>
        </p:nvSpPr>
        <p:spPr/>
        <p:txBody>
          <a:bodyPr/>
          <a:lstStyle/>
          <a:p>
            <a:r>
              <a:rPr lang="en-US" b="1" dirty="0"/>
              <a:t>Specific theories used in the sociology of sport</a:t>
            </a:r>
            <a:br>
              <a:rPr lang="en-US" dirty="0"/>
            </a:br>
            <a:br>
              <a:rPr lang="en-US" dirty="0"/>
            </a:br>
            <a:endParaRPr lang="en-US" dirty="0"/>
          </a:p>
        </p:txBody>
      </p:sp>
      <p:sp>
        <p:nvSpPr>
          <p:cNvPr id="3" name="Content Placeholder 2">
            <a:extLst>
              <a:ext uri="{FF2B5EF4-FFF2-40B4-BE49-F238E27FC236}">
                <a16:creationId xmlns:a16="http://schemas.microsoft.com/office/drawing/2014/main" id="{711A52C6-1183-D04A-88B0-454EBD963790}"/>
              </a:ext>
            </a:extLst>
          </p:cNvPr>
          <p:cNvSpPr>
            <a:spLocks noGrp="1"/>
          </p:cNvSpPr>
          <p:nvPr>
            <p:ph idx="1"/>
          </p:nvPr>
        </p:nvSpPr>
        <p:spPr/>
        <p:txBody>
          <a:bodyPr/>
          <a:lstStyle/>
          <a:p>
            <a:r>
              <a:rPr lang="en-US" dirty="0"/>
              <a:t>most scholarly work over the past half-century in North America has been based on one or a combination of five major theories:</a:t>
            </a:r>
          </a:p>
          <a:p>
            <a:pPr lvl="2" fontAlgn="base"/>
            <a:r>
              <a:rPr lang="en-US" b="1" dirty="0"/>
              <a:t>Functionalist theory: Sports preserve the status quo</a:t>
            </a:r>
            <a:r>
              <a:rPr lang="en-US" dirty="0"/>
              <a:t> </a:t>
            </a:r>
          </a:p>
          <a:p>
            <a:pPr lvl="2" fontAlgn="base"/>
            <a:r>
              <a:rPr lang="en-US" b="1" dirty="0"/>
              <a:t>Conflict theory: Sports are tools of the wealthy and powerful </a:t>
            </a:r>
          </a:p>
          <a:p>
            <a:pPr lvl="2" fontAlgn="base"/>
            <a:r>
              <a:rPr lang="en-US" b="1" dirty="0"/>
              <a:t>Critical theory: Sports are sites at which culture and social relations are produced</a:t>
            </a:r>
            <a:endParaRPr lang="en-US" dirty="0"/>
          </a:p>
          <a:p>
            <a:pPr lvl="2" fontAlgn="base"/>
            <a:r>
              <a:rPr lang="en-US" b="1" dirty="0"/>
              <a:t>Feminist theory: Sports are gendered activities that perpetuate male privilege</a:t>
            </a:r>
            <a:endParaRPr lang="en-US" dirty="0"/>
          </a:p>
          <a:p>
            <a:pPr lvl="2" fontAlgn="base"/>
            <a:r>
              <a:rPr lang="en-US" b="1" dirty="0"/>
              <a:t>Interactionist theory: Sports are given meaning as people interact with one another</a:t>
            </a:r>
            <a:endParaRPr lang="en-US" dirty="0"/>
          </a:p>
          <a:p>
            <a:pPr lvl="2" fontAlgn="base"/>
            <a:endParaRPr lang="en-US" dirty="0"/>
          </a:p>
        </p:txBody>
      </p:sp>
    </p:spTree>
    <p:extLst>
      <p:ext uri="{BB962C8B-B14F-4D97-AF65-F5344CB8AC3E}">
        <p14:creationId xmlns:p14="http://schemas.microsoft.com/office/powerpoint/2010/main" val="3003324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95238-D068-DE41-9817-ADA37FE4C4B0}"/>
              </a:ext>
            </a:extLst>
          </p:cNvPr>
          <p:cNvSpPr>
            <a:spLocks noGrp="1"/>
          </p:cNvSpPr>
          <p:nvPr>
            <p:ph type="title"/>
          </p:nvPr>
        </p:nvSpPr>
        <p:spPr/>
        <p:txBody>
          <a:bodyPr/>
          <a:lstStyle/>
          <a:p>
            <a:r>
              <a:rPr lang="en-US" b="1" dirty="0"/>
              <a:t>Feminist theories in the sociology of sport</a:t>
            </a:r>
            <a:br>
              <a:rPr lang="en-US" dirty="0"/>
            </a:br>
            <a:br>
              <a:rPr lang="en-US" b="1" dirty="0"/>
            </a:br>
            <a:endParaRPr lang="en-US" dirty="0"/>
          </a:p>
        </p:txBody>
      </p:sp>
      <p:sp>
        <p:nvSpPr>
          <p:cNvPr id="3" name="Content Placeholder 2">
            <a:extLst>
              <a:ext uri="{FF2B5EF4-FFF2-40B4-BE49-F238E27FC236}">
                <a16:creationId xmlns:a16="http://schemas.microsoft.com/office/drawing/2014/main" id="{46838A19-A744-E643-A3A8-BE90572DAAA9}"/>
              </a:ext>
            </a:extLst>
          </p:cNvPr>
          <p:cNvSpPr>
            <a:spLocks noGrp="1"/>
          </p:cNvSpPr>
          <p:nvPr>
            <p:ph idx="1"/>
          </p:nvPr>
        </p:nvSpPr>
        <p:spPr/>
        <p:txBody>
          <a:bodyPr>
            <a:normAutofit/>
          </a:bodyPr>
          <a:lstStyle/>
          <a:p>
            <a:r>
              <a:rPr lang="en-US" b="1" i="1" dirty="0"/>
              <a:t>Liberal feminists</a:t>
            </a:r>
            <a:r>
              <a:rPr lang="en-US" dirty="0"/>
              <a:t> identified discrimination and unequal opportunities as gender issues in the greatest need of attention.</a:t>
            </a:r>
          </a:p>
          <a:p>
            <a:endParaRPr lang="en-US" dirty="0"/>
          </a:p>
          <a:p>
            <a:r>
              <a:rPr lang="en-US" b="1" i="1" dirty="0"/>
              <a:t>Radical feminists</a:t>
            </a:r>
            <a:r>
              <a:rPr lang="en-US" dirty="0"/>
              <a:t>, on the other hand, believed that problems in sports and society as a whole went much deeper than issues of discrimination and equal opportunity.</a:t>
            </a:r>
          </a:p>
        </p:txBody>
      </p:sp>
    </p:spTree>
    <p:extLst>
      <p:ext uri="{BB962C8B-B14F-4D97-AF65-F5344CB8AC3E}">
        <p14:creationId xmlns:p14="http://schemas.microsoft.com/office/powerpoint/2010/main" val="3806855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944F7-26BA-B942-B2AB-9E0FDE30343C}"/>
              </a:ext>
            </a:extLst>
          </p:cNvPr>
          <p:cNvSpPr>
            <a:spLocks noGrp="1"/>
          </p:cNvSpPr>
          <p:nvPr>
            <p:ph type="title"/>
          </p:nvPr>
        </p:nvSpPr>
        <p:spPr/>
        <p:txBody>
          <a:bodyPr/>
          <a:lstStyle/>
          <a:p>
            <a:r>
              <a:rPr lang="en-US" b="1" dirty="0"/>
              <a:t>Sociology of sport research today is based on a critical approach</a:t>
            </a:r>
            <a:br>
              <a:rPr lang="en-US" dirty="0"/>
            </a:br>
            <a:br>
              <a:rPr lang="en-US" dirty="0"/>
            </a:br>
            <a:endParaRPr lang="en-US" dirty="0"/>
          </a:p>
        </p:txBody>
      </p:sp>
      <p:sp>
        <p:nvSpPr>
          <p:cNvPr id="3" name="Content Placeholder 2">
            <a:extLst>
              <a:ext uri="{FF2B5EF4-FFF2-40B4-BE49-F238E27FC236}">
                <a16:creationId xmlns:a16="http://schemas.microsoft.com/office/drawing/2014/main" id="{372E0A63-747D-DD49-9422-099C872D7AA1}"/>
              </a:ext>
            </a:extLst>
          </p:cNvPr>
          <p:cNvSpPr>
            <a:spLocks noGrp="1"/>
          </p:cNvSpPr>
          <p:nvPr>
            <p:ph idx="1"/>
          </p:nvPr>
        </p:nvSpPr>
        <p:spPr/>
        <p:txBody>
          <a:bodyPr/>
          <a:lstStyle/>
          <a:p>
            <a:r>
              <a:rPr lang="en-US" b="1" dirty="0"/>
              <a:t>Creating alternatives to dominant forms of sport</a:t>
            </a:r>
          </a:p>
          <a:p>
            <a:r>
              <a:rPr lang="en-US" b="1" dirty="0"/>
              <a:t>The social construction of masculinity in sports</a:t>
            </a:r>
          </a:p>
          <a:p>
            <a:r>
              <a:rPr lang="en-US" b="1" dirty="0"/>
              <a:t>Sports rituals and social life in a small town</a:t>
            </a:r>
          </a:p>
          <a:p>
            <a:endParaRPr lang="en-US" dirty="0"/>
          </a:p>
        </p:txBody>
      </p:sp>
    </p:spTree>
    <p:extLst>
      <p:ext uri="{BB962C8B-B14F-4D97-AF65-F5344CB8AC3E}">
        <p14:creationId xmlns:p14="http://schemas.microsoft.com/office/powerpoint/2010/main" val="1076231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BCB53-F1E7-FE45-A2FC-92FF9C4D8603}"/>
              </a:ext>
            </a:extLst>
          </p:cNvPr>
          <p:cNvSpPr>
            <a:spLocks noGrp="1"/>
          </p:cNvSpPr>
          <p:nvPr>
            <p:ph type="title"/>
          </p:nvPr>
        </p:nvSpPr>
        <p:spPr/>
        <p:txBody>
          <a:bodyPr/>
          <a:lstStyle/>
          <a:p>
            <a:r>
              <a:rPr lang="en-US" b="1" dirty="0"/>
              <a:t>A European approach: </a:t>
            </a:r>
            <a:r>
              <a:rPr lang="en-US" b="1" dirty="0" err="1"/>
              <a:t>Figurational</a:t>
            </a:r>
            <a:r>
              <a:rPr lang="en-US" b="1" dirty="0"/>
              <a:t> theory</a:t>
            </a:r>
            <a:endParaRPr lang="en-US" dirty="0"/>
          </a:p>
        </p:txBody>
      </p:sp>
      <p:sp>
        <p:nvSpPr>
          <p:cNvPr id="3" name="Content Placeholder 2">
            <a:extLst>
              <a:ext uri="{FF2B5EF4-FFF2-40B4-BE49-F238E27FC236}">
                <a16:creationId xmlns:a16="http://schemas.microsoft.com/office/drawing/2014/main" id="{DE8A13F3-BE2D-CB4D-B283-88C29DF784E9}"/>
              </a:ext>
            </a:extLst>
          </p:cNvPr>
          <p:cNvSpPr>
            <a:spLocks noGrp="1"/>
          </p:cNvSpPr>
          <p:nvPr>
            <p:ph idx="1"/>
          </p:nvPr>
        </p:nvSpPr>
        <p:spPr/>
        <p:txBody>
          <a:bodyPr/>
          <a:lstStyle/>
          <a:p>
            <a:r>
              <a:rPr lang="en-US" dirty="0"/>
              <a:t>Social order is based on interdependencies among individuals and groups. Connections between people take the form of social figurations.</a:t>
            </a:r>
          </a:p>
          <a:p>
            <a:endParaRPr lang="en-US" dirty="0"/>
          </a:p>
          <a:p>
            <a:r>
              <a:rPr lang="en-US" dirty="0" err="1"/>
              <a:t>Figurational</a:t>
            </a:r>
            <a:r>
              <a:rPr lang="en-US" dirty="0"/>
              <a:t> theory is based on the notion that social life consists of networks of interdependent people.</a:t>
            </a:r>
          </a:p>
          <a:p>
            <a:r>
              <a:rPr lang="en-US" dirty="0" err="1"/>
              <a:t>Figurational</a:t>
            </a:r>
            <a:r>
              <a:rPr lang="en-US" dirty="0"/>
              <a:t> theory is based on the ideas that knowledge about social life is cumulative and that the goal of knowledge is to enable people to control expressions of violence, exploitation, and power-driven relationships in their lives.</a:t>
            </a:r>
          </a:p>
          <a:p>
            <a:r>
              <a:rPr lang="en-US" dirty="0"/>
              <a:t>The primary weakness of </a:t>
            </a:r>
            <a:r>
              <a:rPr lang="en-US" dirty="0" err="1"/>
              <a:t>figurational</a:t>
            </a:r>
            <a:r>
              <a:rPr lang="en-US"/>
              <a:t> theory is that its focus on long-term, historical interconnections between people minimizes attention to the immediate issues, current problems, and day-to-day struggles that are the “social stuff” of people’s everyday lives.</a:t>
            </a:r>
          </a:p>
          <a:p>
            <a:endParaRPr lang="en-US" dirty="0"/>
          </a:p>
        </p:txBody>
      </p:sp>
    </p:spTree>
    <p:extLst>
      <p:ext uri="{BB962C8B-B14F-4D97-AF65-F5344CB8AC3E}">
        <p14:creationId xmlns:p14="http://schemas.microsoft.com/office/powerpoint/2010/main" val="148833694"/>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0D821C33D77374889306AEF42E3F77D" ma:contentTypeVersion="7" ma:contentTypeDescription="Create a new document." ma:contentTypeScope="" ma:versionID="72be366cff232dfece6902775b7875da">
  <xsd:schema xmlns:xsd="http://www.w3.org/2001/XMLSchema" xmlns:xs="http://www.w3.org/2001/XMLSchema" xmlns:p="http://schemas.microsoft.com/office/2006/metadata/properties" xmlns:ns2="fde54b8b-4b5e-495a-9838-89e8d703d9aa" targetNamespace="http://schemas.microsoft.com/office/2006/metadata/properties" ma:root="true" ma:fieldsID="941aee6532d60bb553fc8bd15f74bc67" ns2:_="">
    <xsd:import namespace="fde54b8b-4b5e-495a-9838-89e8d703d9a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de54b8b-4b5e-495a-9838-89e8d703d9a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FF82681-8CDB-48D5-BE3A-AD7A24DA8C06}"/>
</file>

<file path=customXml/itemProps2.xml><?xml version="1.0" encoding="utf-8"?>
<ds:datastoreItem xmlns:ds="http://schemas.openxmlformats.org/officeDocument/2006/customXml" ds:itemID="{600EEB45-EFBD-4402-AADB-D228C1467EE2}"/>
</file>

<file path=customXml/itemProps3.xml><?xml version="1.0" encoding="utf-8"?>
<ds:datastoreItem xmlns:ds="http://schemas.openxmlformats.org/officeDocument/2006/customXml" ds:itemID="{9D31A023-5F11-44AA-9EE3-64860FD0608E}"/>
</file>

<file path=docProps/app.xml><?xml version="1.0" encoding="utf-8"?>
<Properties xmlns="http://schemas.openxmlformats.org/officeDocument/2006/extended-properties" xmlns:vt="http://schemas.openxmlformats.org/officeDocument/2006/docPropsVTypes">
  <Template>Frame</Template>
  <TotalTime>245</TotalTime>
  <Words>913</Words>
  <Application>Microsoft Macintosh PowerPoint</Application>
  <PresentationFormat>Widescreen</PresentationFormat>
  <Paragraphs>64</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Corbel</vt:lpstr>
      <vt:lpstr>Wingdings 2</vt:lpstr>
      <vt:lpstr>Frame</vt:lpstr>
      <vt:lpstr>Chapter 2</vt:lpstr>
      <vt:lpstr> Producing Knowledge  </vt:lpstr>
      <vt:lpstr>Sociologists use more than one theoretical approach  </vt:lpstr>
      <vt:lpstr>Sports are more than reflections of society  </vt:lpstr>
      <vt:lpstr>The meaning of pain: Interactionist theory as a research guide  </vt:lpstr>
      <vt:lpstr>Specific theories used in the sociology of sport  </vt:lpstr>
      <vt:lpstr>Feminist theories in the sociology of sport  </vt:lpstr>
      <vt:lpstr>Sociology of sport research today is based on a critical approach  </vt:lpstr>
      <vt:lpstr>A European approach: Figurational theory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Lisa Jellum</dc:creator>
  <cp:lastModifiedBy>Lisa Jellum</cp:lastModifiedBy>
  <cp:revision>6</cp:revision>
  <dcterms:created xsi:type="dcterms:W3CDTF">2021-12-08T21:24:02Z</dcterms:created>
  <dcterms:modified xsi:type="dcterms:W3CDTF">2021-12-09T01:29:40Z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0x010100F0D821C33D77374889306AEF42E3F77D</vt:lpwstr>
  </property>
</Properties>
</file>