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68" r:id="rId5"/>
    <p:sldMasterId id="2147483780" r:id="rId6"/>
  </p:sldMasterIdLst>
  <p:notesMasterIdLst>
    <p:notesMasterId r:id="rId28"/>
  </p:notesMasterIdLst>
  <p:handoutMasterIdLst>
    <p:handoutMasterId r:id="rId29"/>
  </p:handoutMasterIdLst>
  <p:sldIdLst>
    <p:sldId id="314" r:id="rId7"/>
    <p:sldId id="315" r:id="rId8"/>
    <p:sldId id="316" r:id="rId9"/>
    <p:sldId id="317" r:id="rId10"/>
    <p:sldId id="326" r:id="rId11"/>
    <p:sldId id="327" r:id="rId12"/>
    <p:sldId id="328" r:id="rId13"/>
    <p:sldId id="318" r:id="rId14"/>
    <p:sldId id="335" r:id="rId15"/>
    <p:sldId id="336" r:id="rId16"/>
    <p:sldId id="329" r:id="rId17"/>
    <p:sldId id="330" r:id="rId18"/>
    <p:sldId id="320" r:id="rId19"/>
    <p:sldId id="331" r:id="rId20"/>
    <p:sldId id="332" r:id="rId21"/>
    <p:sldId id="321" r:id="rId22"/>
    <p:sldId id="337" r:id="rId23"/>
    <p:sldId id="334" r:id="rId24"/>
    <p:sldId id="322" r:id="rId25"/>
    <p:sldId id="323" r:id="rId26"/>
    <p:sldId id="324"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126528-0495-955E-5B6E-88D6DD84B07F}" v="13" dt="2020-07-07T06:32:39.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34" autoAdjust="0"/>
    <p:restoredTop sz="94599" autoAdjust="0"/>
  </p:normalViewPr>
  <p:slideViewPr>
    <p:cSldViewPr>
      <p:cViewPr>
        <p:scale>
          <a:sx n="50" d="100"/>
          <a:sy n="50" d="100"/>
        </p:scale>
        <p:origin x="1236" y="564"/>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Lindley" userId="S::tlindley1@ggc.edu::75ac45f4-619d-49b8-9dc6-6a365bf061db" providerId="AD" clId="Web-{46126528-0495-955E-5B6E-88D6DD84B07F}"/>
    <pc:docChg chg="modSld">
      <pc:chgData name="Todd Lindley" userId="S::tlindley1@ggc.edu::75ac45f4-619d-49b8-9dc6-6a365bf061db" providerId="AD" clId="Web-{46126528-0495-955E-5B6E-88D6DD84B07F}" dt="2020-07-07T06:32:39.906" v="12" actId="20577"/>
      <pc:docMkLst>
        <pc:docMk/>
      </pc:docMkLst>
      <pc:sldChg chg="modSp">
        <pc:chgData name="Todd Lindley" userId="S::tlindley1@ggc.edu::75ac45f4-619d-49b8-9dc6-6a365bf061db" providerId="AD" clId="Web-{46126528-0495-955E-5B6E-88D6DD84B07F}" dt="2020-07-07T06:32:39.906" v="11" actId="20577"/>
        <pc:sldMkLst>
          <pc:docMk/>
          <pc:sldMk cId="4012593887" sldId="323"/>
        </pc:sldMkLst>
        <pc:spChg chg="mod">
          <ac:chgData name="Todd Lindley" userId="S::tlindley1@ggc.edu::75ac45f4-619d-49b8-9dc6-6a365bf061db" providerId="AD" clId="Web-{46126528-0495-955E-5B6E-88D6DD84B07F}" dt="2020-07-07T06:32:39.906" v="11" actId="20577"/>
          <ac:spMkLst>
            <pc:docMk/>
            <pc:sldMk cId="4012593887" sldId="323"/>
            <ac:spMk id="33689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7/6/2020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7/6/2020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Slide Image Placeholder 1"/>
          <p:cNvSpPr>
            <a:spLocks noGrp="1" noRot="1" noChangeAspect="1" noTextEdit="1"/>
          </p:cNvSpPr>
          <p:nvPr>
            <p:ph type="sldImg"/>
          </p:nvPr>
        </p:nvSpPr>
        <p:spPr>
          <a:ln/>
        </p:spPr>
      </p:sp>
      <p:sp>
        <p:nvSpPr>
          <p:cNvPr id="89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dirty="0">
                <a:latin typeface="Times" pitchFamily="18" charset="0"/>
              </a:rPr>
              <a:t>Source:  https://genographic.nationalgeographic.com/human-journey/</a:t>
            </a:r>
          </a:p>
          <a:p>
            <a:endParaRPr lang="en-IN" dirty="0">
              <a:latin typeface="Times" pitchFamily="18" charset="0"/>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44" charset="0"/>
              </a:defRPr>
            </a:lvl1pPr>
            <a:lvl2pPr marL="742950" indent="-285750">
              <a:defRPr sz="2400">
                <a:solidFill>
                  <a:schemeClr val="tx1"/>
                </a:solidFill>
                <a:latin typeface="Times" pitchFamily="-44" charset="0"/>
              </a:defRPr>
            </a:lvl2pPr>
            <a:lvl3pPr marL="1143000" indent="-228600">
              <a:defRPr sz="2400">
                <a:solidFill>
                  <a:schemeClr val="tx1"/>
                </a:solidFill>
                <a:latin typeface="Times" pitchFamily="-44" charset="0"/>
              </a:defRPr>
            </a:lvl3pPr>
            <a:lvl4pPr marL="1600200" indent="-228600">
              <a:defRPr sz="2400">
                <a:solidFill>
                  <a:schemeClr val="tx1"/>
                </a:solidFill>
                <a:latin typeface="Times" pitchFamily="-44" charset="0"/>
              </a:defRPr>
            </a:lvl4pPr>
            <a:lvl5pPr marL="2057400" indent="-228600">
              <a:defRPr sz="2400">
                <a:solidFill>
                  <a:schemeClr val="tx1"/>
                </a:solidFill>
                <a:latin typeface="Times" pitchFamily="-44" charset="0"/>
              </a:defRPr>
            </a:lvl5pPr>
            <a:lvl6pPr marL="2514600" indent="-228600" eaLnBrk="0" fontAlgn="base" hangingPunct="0">
              <a:spcBef>
                <a:spcPct val="0"/>
              </a:spcBef>
              <a:spcAft>
                <a:spcPct val="0"/>
              </a:spcAft>
              <a:defRPr sz="2400">
                <a:solidFill>
                  <a:schemeClr val="tx1"/>
                </a:solidFill>
                <a:latin typeface="Times" pitchFamily="-44" charset="0"/>
              </a:defRPr>
            </a:lvl6pPr>
            <a:lvl7pPr marL="2971800" indent="-228600" eaLnBrk="0" fontAlgn="base" hangingPunct="0">
              <a:spcBef>
                <a:spcPct val="0"/>
              </a:spcBef>
              <a:spcAft>
                <a:spcPct val="0"/>
              </a:spcAft>
              <a:defRPr sz="2400">
                <a:solidFill>
                  <a:schemeClr val="tx1"/>
                </a:solidFill>
                <a:latin typeface="Times" pitchFamily="-44" charset="0"/>
              </a:defRPr>
            </a:lvl7pPr>
            <a:lvl8pPr marL="3429000" indent="-228600" eaLnBrk="0" fontAlgn="base" hangingPunct="0">
              <a:spcBef>
                <a:spcPct val="0"/>
              </a:spcBef>
              <a:spcAft>
                <a:spcPct val="0"/>
              </a:spcAft>
              <a:defRPr sz="2400">
                <a:solidFill>
                  <a:schemeClr val="tx1"/>
                </a:solidFill>
                <a:latin typeface="Times" pitchFamily="-44" charset="0"/>
              </a:defRPr>
            </a:lvl8pPr>
            <a:lvl9pPr marL="3886200" indent="-228600" eaLnBrk="0" fontAlgn="base" hangingPunct="0">
              <a:spcBef>
                <a:spcPct val="0"/>
              </a:spcBef>
              <a:spcAft>
                <a:spcPct val="0"/>
              </a:spcAft>
              <a:defRPr sz="2400">
                <a:solidFill>
                  <a:schemeClr val="tx1"/>
                </a:solidFill>
                <a:latin typeface="Times" pitchFamily="-4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3C3E1B-CC3D-4F0A-A38B-2ADE1DE016B7}" type="slidenum">
              <a:rPr kumimoji="0" lang="en-US" sz="1200" b="0" i="0" u="none" strike="noStrike" kern="1200" cap="none" spc="0" normalizeH="0" baseline="0" noProof="0">
                <a:ln>
                  <a:noFill/>
                </a:ln>
                <a:solidFill>
                  <a:prstClr val="black"/>
                </a:solidFill>
                <a:effectLst/>
                <a:uLnTx/>
                <a:uFillTx/>
                <a:latin typeface="Times" pitchFamily="-4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imes" pitchFamily="-44" charset="0"/>
              <a:ea typeface="+mn-ea"/>
              <a:cs typeface="+mn-cs"/>
            </a:endParaRPr>
          </a:p>
        </p:txBody>
      </p:sp>
    </p:spTree>
    <p:extLst>
      <p:ext uri="{BB962C8B-B14F-4D97-AF65-F5344CB8AC3E}">
        <p14:creationId xmlns:p14="http://schemas.microsoft.com/office/powerpoint/2010/main" val="3391194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Slide Image Placeholder 1"/>
          <p:cNvSpPr>
            <a:spLocks noGrp="1" noRot="1" noChangeAspect="1" noTextEdit="1"/>
          </p:cNvSpPr>
          <p:nvPr>
            <p:ph type="sldImg"/>
          </p:nvPr>
        </p:nvSpPr>
        <p:spPr>
          <a:ln/>
        </p:spPr>
      </p:sp>
      <p:sp>
        <p:nvSpPr>
          <p:cNvPr id="89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atin typeface="Times" pitchFamily="18" charset="0"/>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44" charset="0"/>
              </a:defRPr>
            </a:lvl1pPr>
            <a:lvl2pPr marL="742950" indent="-285750">
              <a:defRPr sz="2400">
                <a:solidFill>
                  <a:schemeClr val="tx1"/>
                </a:solidFill>
                <a:latin typeface="Times" pitchFamily="-44" charset="0"/>
              </a:defRPr>
            </a:lvl2pPr>
            <a:lvl3pPr marL="1143000" indent="-228600">
              <a:defRPr sz="2400">
                <a:solidFill>
                  <a:schemeClr val="tx1"/>
                </a:solidFill>
                <a:latin typeface="Times" pitchFamily="-44" charset="0"/>
              </a:defRPr>
            </a:lvl3pPr>
            <a:lvl4pPr marL="1600200" indent="-228600">
              <a:defRPr sz="2400">
                <a:solidFill>
                  <a:schemeClr val="tx1"/>
                </a:solidFill>
                <a:latin typeface="Times" pitchFamily="-44" charset="0"/>
              </a:defRPr>
            </a:lvl4pPr>
            <a:lvl5pPr marL="2057400" indent="-228600">
              <a:defRPr sz="2400">
                <a:solidFill>
                  <a:schemeClr val="tx1"/>
                </a:solidFill>
                <a:latin typeface="Times" pitchFamily="-44" charset="0"/>
              </a:defRPr>
            </a:lvl5pPr>
            <a:lvl6pPr marL="2514600" indent="-228600" eaLnBrk="0" fontAlgn="base" hangingPunct="0">
              <a:spcBef>
                <a:spcPct val="0"/>
              </a:spcBef>
              <a:spcAft>
                <a:spcPct val="0"/>
              </a:spcAft>
              <a:defRPr sz="2400">
                <a:solidFill>
                  <a:schemeClr val="tx1"/>
                </a:solidFill>
                <a:latin typeface="Times" pitchFamily="-44" charset="0"/>
              </a:defRPr>
            </a:lvl6pPr>
            <a:lvl7pPr marL="2971800" indent="-228600" eaLnBrk="0" fontAlgn="base" hangingPunct="0">
              <a:spcBef>
                <a:spcPct val="0"/>
              </a:spcBef>
              <a:spcAft>
                <a:spcPct val="0"/>
              </a:spcAft>
              <a:defRPr sz="2400">
                <a:solidFill>
                  <a:schemeClr val="tx1"/>
                </a:solidFill>
                <a:latin typeface="Times" pitchFamily="-44" charset="0"/>
              </a:defRPr>
            </a:lvl7pPr>
            <a:lvl8pPr marL="3429000" indent="-228600" eaLnBrk="0" fontAlgn="base" hangingPunct="0">
              <a:spcBef>
                <a:spcPct val="0"/>
              </a:spcBef>
              <a:spcAft>
                <a:spcPct val="0"/>
              </a:spcAft>
              <a:defRPr sz="2400">
                <a:solidFill>
                  <a:schemeClr val="tx1"/>
                </a:solidFill>
                <a:latin typeface="Times" pitchFamily="-44" charset="0"/>
              </a:defRPr>
            </a:lvl8pPr>
            <a:lvl9pPr marL="3886200" indent="-228600" eaLnBrk="0" fontAlgn="base" hangingPunct="0">
              <a:spcBef>
                <a:spcPct val="0"/>
              </a:spcBef>
              <a:spcAft>
                <a:spcPct val="0"/>
              </a:spcAft>
              <a:defRPr sz="2400">
                <a:solidFill>
                  <a:schemeClr val="tx1"/>
                </a:solidFill>
                <a:latin typeface="Times" pitchFamily="-4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3C3E1B-CC3D-4F0A-A38B-2ADE1DE016B7}" type="slidenum">
              <a:rPr kumimoji="0" lang="en-US" sz="1200" b="0" i="0" u="none" strike="noStrike" kern="1200" cap="none" spc="0" normalizeH="0" baseline="0" noProof="0">
                <a:ln>
                  <a:noFill/>
                </a:ln>
                <a:solidFill>
                  <a:prstClr val="black"/>
                </a:solidFill>
                <a:effectLst/>
                <a:uLnTx/>
                <a:uFillTx/>
                <a:latin typeface="Times" pitchFamily="-4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Times" pitchFamily="-44" charset="0"/>
              <a:ea typeface="+mn-ea"/>
              <a:cs typeface="+mn-cs"/>
            </a:endParaRPr>
          </a:p>
        </p:txBody>
      </p:sp>
    </p:spTree>
    <p:extLst>
      <p:ext uri="{BB962C8B-B14F-4D97-AF65-F5344CB8AC3E}">
        <p14:creationId xmlns:p14="http://schemas.microsoft.com/office/powerpoint/2010/main" val="2411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Slide Image Placeholder 1"/>
          <p:cNvSpPr>
            <a:spLocks noGrp="1" noRot="1" noChangeAspect="1" noTextEdit="1"/>
          </p:cNvSpPr>
          <p:nvPr>
            <p:ph type="sldImg"/>
          </p:nvPr>
        </p:nvSpPr>
        <p:spPr>
          <a:ln/>
        </p:spPr>
      </p:sp>
      <p:sp>
        <p:nvSpPr>
          <p:cNvPr id="89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dirty="0">
                <a:latin typeface="Times" pitchFamily="18" charset="0"/>
              </a:rPr>
              <a:t>Source:  https://genographic.nationalgeographic.com/human-journey/</a:t>
            </a:r>
          </a:p>
          <a:p>
            <a:endParaRPr lang="en-IN" dirty="0">
              <a:latin typeface="Times" pitchFamily="18" charset="0"/>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44" charset="0"/>
              </a:defRPr>
            </a:lvl1pPr>
            <a:lvl2pPr marL="742950" indent="-285750">
              <a:defRPr sz="2400">
                <a:solidFill>
                  <a:schemeClr val="tx1"/>
                </a:solidFill>
                <a:latin typeface="Times" pitchFamily="-44" charset="0"/>
              </a:defRPr>
            </a:lvl2pPr>
            <a:lvl3pPr marL="1143000" indent="-228600">
              <a:defRPr sz="2400">
                <a:solidFill>
                  <a:schemeClr val="tx1"/>
                </a:solidFill>
                <a:latin typeface="Times" pitchFamily="-44" charset="0"/>
              </a:defRPr>
            </a:lvl3pPr>
            <a:lvl4pPr marL="1600200" indent="-228600">
              <a:defRPr sz="2400">
                <a:solidFill>
                  <a:schemeClr val="tx1"/>
                </a:solidFill>
                <a:latin typeface="Times" pitchFamily="-44" charset="0"/>
              </a:defRPr>
            </a:lvl4pPr>
            <a:lvl5pPr marL="2057400" indent="-228600">
              <a:defRPr sz="2400">
                <a:solidFill>
                  <a:schemeClr val="tx1"/>
                </a:solidFill>
                <a:latin typeface="Times" pitchFamily="-44" charset="0"/>
              </a:defRPr>
            </a:lvl5pPr>
            <a:lvl6pPr marL="2514600" indent="-228600" eaLnBrk="0" fontAlgn="base" hangingPunct="0">
              <a:spcBef>
                <a:spcPct val="0"/>
              </a:spcBef>
              <a:spcAft>
                <a:spcPct val="0"/>
              </a:spcAft>
              <a:defRPr sz="2400">
                <a:solidFill>
                  <a:schemeClr val="tx1"/>
                </a:solidFill>
                <a:latin typeface="Times" pitchFamily="-44" charset="0"/>
              </a:defRPr>
            </a:lvl6pPr>
            <a:lvl7pPr marL="2971800" indent="-228600" eaLnBrk="0" fontAlgn="base" hangingPunct="0">
              <a:spcBef>
                <a:spcPct val="0"/>
              </a:spcBef>
              <a:spcAft>
                <a:spcPct val="0"/>
              </a:spcAft>
              <a:defRPr sz="2400">
                <a:solidFill>
                  <a:schemeClr val="tx1"/>
                </a:solidFill>
                <a:latin typeface="Times" pitchFamily="-44" charset="0"/>
              </a:defRPr>
            </a:lvl7pPr>
            <a:lvl8pPr marL="3429000" indent="-228600" eaLnBrk="0" fontAlgn="base" hangingPunct="0">
              <a:spcBef>
                <a:spcPct val="0"/>
              </a:spcBef>
              <a:spcAft>
                <a:spcPct val="0"/>
              </a:spcAft>
              <a:defRPr sz="2400">
                <a:solidFill>
                  <a:schemeClr val="tx1"/>
                </a:solidFill>
                <a:latin typeface="Times" pitchFamily="-44" charset="0"/>
              </a:defRPr>
            </a:lvl8pPr>
            <a:lvl9pPr marL="3886200" indent="-228600" eaLnBrk="0" fontAlgn="base" hangingPunct="0">
              <a:spcBef>
                <a:spcPct val="0"/>
              </a:spcBef>
              <a:spcAft>
                <a:spcPct val="0"/>
              </a:spcAft>
              <a:defRPr sz="2400">
                <a:solidFill>
                  <a:schemeClr val="tx1"/>
                </a:solidFill>
                <a:latin typeface="Times" pitchFamily="-4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3C3E1B-CC3D-4F0A-A38B-2ADE1DE016B7}" type="slidenum">
              <a:rPr kumimoji="0" lang="en-US" sz="1200" b="0" i="0" u="none" strike="noStrike" kern="1200" cap="none" spc="0" normalizeH="0" baseline="0" noProof="0">
                <a:ln>
                  <a:noFill/>
                </a:ln>
                <a:solidFill>
                  <a:prstClr val="black"/>
                </a:solidFill>
                <a:effectLst/>
                <a:uLnTx/>
                <a:uFillTx/>
                <a:latin typeface="Times" pitchFamily="-4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pitchFamily="-44" charset="0"/>
              <a:ea typeface="+mn-ea"/>
              <a:cs typeface="+mn-cs"/>
            </a:endParaRPr>
          </a:p>
        </p:txBody>
      </p:sp>
    </p:spTree>
    <p:extLst>
      <p:ext uri="{BB962C8B-B14F-4D97-AF65-F5344CB8AC3E}">
        <p14:creationId xmlns:p14="http://schemas.microsoft.com/office/powerpoint/2010/main" val="282483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Slide Image Placeholder 1"/>
          <p:cNvSpPr>
            <a:spLocks noGrp="1" noRot="1" noChangeAspect="1" noTextEdit="1"/>
          </p:cNvSpPr>
          <p:nvPr>
            <p:ph type="sldImg"/>
          </p:nvPr>
        </p:nvSpPr>
        <p:spPr>
          <a:ln/>
        </p:spPr>
      </p:sp>
      <p:sp>
        <p:nvSpPr>
          <p:cNvPr id="89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dirty="0">
                <a:latin typeface="Times" pitchFamily="18" charset="0"/>
              </a:rPr>
              <a:t>Source:  https://genographic.nationalgeographic.com/human-journey/</a:t>
            </a:r>
          </a:p>
          <a:p>
            <a:endParaRPr lang="en-IN" dirty="0">
              <a:latin typeface="Times" pitchFamily="18" charset="0"/>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44" charset="0"/>
              </a:defRPr>
            </a:lvl1pPr>
            <a:lvl2pPr marL="742950" indent="-285750">
              <a:defRPr sz="2400">
                <a:solidFill>
                  <a:schemeClr val="tx1"/>
                </a:solidFill>
                <a:latin typeface="Times" pitchFamily="-44" charset="0"/>
              </a:defRPr>
            </a:lvl2pPr>
            <a:lvl3pPr marL="1143000" indent="-228600">
              <a:defRPr sz="2400">
                <a:solidFill>
                  <a:schemeClr val="tx1"/>
                </a:solidFill>
                <a:latin typeface="Times" pitchFamily="-44" charset="0"/>
              </a:defRPr>
            </a:lvl3pPr>
            <a:lvl4pPr marL="1600200" indent="-228600">
              <a:defRPr sz="2400">
                <a:solidFill>
                  <a:schemeClr val="tx1"/>
                </a:solidFill>
                <a:latin typeface="Times" pitchFamily="-44" charset="0"/>
              </a:defRPr>
            </a:lvl4pPr>
            <a:lvl5pPr marL="2057400" indent="-228600">
              <a:defRPr sz="2400">
                <a:solidFill>
                  <a:schemeClr val="tx1"/>
                </a:solidFill>
                <a:latin typeface="Times" pitchFamily="-44" charset="0"/>
              </a:defRPr>
            </a:lvl5pPr>
            <a:lvl6pPr marL="2514600" indent="-228600" eaLnBrk="0" fontAlgn="base" hangingPunct="0">
              <a:spcBef>
                <a:spcPct val="0"/>
              </a:spcBef>
              <a:spcAft>
                <a:spcPct val="0"/>
              </a:spcAft>
              <a:defRPr sz="2400">
                <a:solidFill>
                  <a:schemeClr val="tx1"/>
                </a:solidFill>
                <a:latin typeface="Times" pitchFamily="-44" charset="0"/>
              </a:defRPr>
            </a:lvl6pPr>
            <a:lvl7pPr marL="2971800" indent="-228600" eaLnBrk="0" fontAlgn="base" hangingPunct="0">
              <a:spcBef>
                <a:spcPct val="0"/>
              </a:spcBef>
              <a:spcAft>
                <a:spcPct val="0"/>
              </a:spcAft>
              <a:defRPr sz="2400">
                <a:solidFill>
                  <a:schemeClr val="tx1"/>
                </a:solidFill>
                <a:latin typeface="Times" pitchFamily="-44" charset="0"/>
              </a:defRPr>
            </a:lvl7pPr>
            <a:lvl8pPr marL="3429000" indent="-228600" eaLnBrk="0" fontAlgn="base" hangingPunct="0">
              <a:spcBef>
                <a:spcPct val="0"/>
              </a:spcBef>
              <a:spcAft>
                <a:spcPct val="0"/>
              </a:spcAft>
              <a:defRPr sz="2400">
                <a:solidFill>
                  <a:schemeClr val="tx1"/>
                </a:solidFill>
                <a:latin typeface="Times" pitchFamily="-44" charset="0"/>
              </a:defRPr>
            </a:lvl8pPr>
            <a:lvl9pPr marL="3886200" indent="-228600" eaLnBrk="0" fontAlgn="base" hangingPunct="0">
              <a:spcBef>
                <a:spcPct val="0"/>
              </a:spcBef>
              <a:spcAft>
                <a:spcPct val="0"/>
              </a:spcAft>
              <a:defRPr sz="2400">
                <a:solidFill>
                  <a:schemeClr val="tx1"/>
                </a:solidFill>
                <a:latin typeface="Times" pitchFamily="-4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3C3E1B-CC3D-4F0A-A38B-2ADE1DE016B7}" type="slidenum">
              <a:rPr kumimoji="0" lang="en-US" sz="1200" b="0" i="0" u="none" strike="noStrike" kern="1200" cap="none" spc="0" normalizeH="0" baseline="0" noProof="0">
                <a:ln>
                  <a:noFill/>
                </a:ln>
                <a:solidFill>
                  <a:prstClr val="black"/>
                </a:solidFill>
                <a:effectLst/>
                <a:uLnTx/>
                <a:uFillTx/>
                <a:latin typeface="Times" pitchFamily="-4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pitchFamily="-44" charset="0"/>
              <a:ea typeface="+mn-ea"/>
              <a:cs typeface="+mn-cs"/>
            </a:endParaRPr>
          </a:p>
        </p:txBody>
      </p:sp>
    </p:spTree>
    <p:extLst>
      <p:ext uri="{BB962C8B-B14F-4D97-AF65-F5344CB8AC3E}">
        <p14:creationId xmlns:p14="http://schemas.microsoft.com/office/powerpoint/2010/main" val="133891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Slide Image Placeholder 1"/>
          <p:cNvSpPr>
            <a:spLocks noGrp="1" noRot="1" noChangeAspect="1" noTextEdit="1"/>
          </p:cNvSpPr>
          <p:nvPr>
            <p:ph type="sldImg"/>
          </p:nvPr>
        </p:nvSpPr>
        <p:spPr>
          <a:ln/>
        </p:spPr>
      </p:sp>
      <p:sp>
        <p:nvSpPr>
          <p:cNvPr id="89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dirty="0">
                <a:latin typeface="Times" pitchFamily="18" charset="0"/>
              </a:rPr>
              <a:t>Source:  https://genographic.nationalgeographic.com/human-journey/</a:t>
            </a:r>
          </a:p>
          <a:p>
            <a:endParaRPr lang="en-IN" dirty="0">
              <a:latin typeface="Times" pitchFamily="18" charset="0"/>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44" charset="0"/>
              </a:defRPr>
            </a:lvl1pPr>
            <a:lvl2pPr marL="742950" indent="-285750">
              <a:defRPr sz="2400">
                <a:solidFill>
                  <a:schemeClr val="tx1"/>
                </a:solidFill>
                <a:latin typeface="Times" pitchFamily="-44" charset="0"/>
              </a:defRPr>
            </a:lvl2pPr>
            <a:lvl3pPr marL="1143000" indent="-228600">
              <a:defRPr sz="2400">
                <a:solidFill>
                  <a:schemeClr val="tx1"/>
                </a:solidFill>
                <a:latin typeface="Times" pitchFamily="-44" charset="0"/>
              </a:defRPr>
            </a:lvl3pPr>
            <a:lvl4pPr marL="1600200" indent="-228600">
              <a:defRPr sz="2400">
                <a:solidFill>
                  <a:schemeClr val="tx1"/>
                </a:solidFill>
                <a:latin typeface="Times" pitchFamily="-44" charset="0"/>
              </a:defRPr>
            </a:lvl4pPr>
            <a:lvl5pPr marL="2057400" indent="-228600">
              <a:defRPr sz="2400">
                <a:solidFill>
                  <a:schemeClr val="tx1"/>
                </a:solidFill>
                <a:latin typeface="Times" pitchFamily="-44" charset="0"/>
              </a:defRPr>
            </a:lvl5pPr>
            <a:lvl6pPr marL="2514600" indent="-228600" eaLnBrk="0" fontAlgn="base" hangingPunct="0">
              <a:spcBef>
                <a:spcPct val="0"/>
              </a:spcBef>
              <a:spcAft>
                <a:spcPct val="0"/>
              </a:spcAft>
              <a:defRPr sz="2400">
                <a:solidFill>
                  <a:schemeClr val="tx1"/>
                </a:solidFill>
                <a:latin typeface="Times" pitchFamily="-44" charset="0"/>
              </a:defRPr>
            </a:lvl6pPr>
            <a:lvl7pPr marL="2971800" indent="-228600" eaLnBrk="0" fontAlgn="base" hangingPunct="0">
              <a:spcBef>
                <a:spcPct val="0"/>
              </a:spcBef>
              <a:spcAft>
                <a:spcPct val="0"/>
              </a:spcAft>
              <a:defRPr sz="2400">
                <a:solidFill>
                  <a:schemeClr val="tx1"/>
                </a:solidFill>
                <a:latin typeface="Times" pitchFamily="-44" charset="0"/>
              </a:defRPr>
            </a:lvl7pPr>
            <a:lvl8pPr marL="3429000" indent="-228600" eaLnBrk="0" fontAlgn="base" hangingPunct="0">
              <a:spcBef>
                <a:spcPct val="0"/>
              </a:spcBef>
              <a:spcAft>
                <a:spcPct val="0"/>
              </a:spcAft>
              <a:defRPr sz="2400">
                <a:solidFill>
                  <a:schemeClr val="tx1"/>
                </a:solidFill>
                <a:latin typeface="Times" pitchFamily="-44" charset="0"/>
              </a:defRPr>
            </a:lvl8pPr>
            <a:lvl9pPr marL="3886200" indent="-228600" eaLnBrk="0" fontAlgn="base" hangingPunct="0">
              <a:spcBef>
                <a:spcPct val="0"/>
              </a:spcBef>
              <a:spcAft>
                <a:spcPct val="0"/>
              </a:spcAft>
              <a:defRPr sz="2400">
                <a:solidFill>
                  <a:schemeClr val="tx1"/>
                </a:solidFill>
                <a:latin typeface="Times" pitchFamily="-4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3C3E1B-CC3D-4F0A-A38B-2ADE1DE016B7}" type="slidenum">
              <a:rPr kumimoji="0" lang="en-US" sz="1200" b="0" i="0" u="none" strike="noStrike" kern="1200" cap="none" spc="0" normalizeH="0" baseline="0" noProof="0">
                <a:ln>
                  <a:noFill/>
                </a:ln>
                <a:solidFill>
                  <a:prstClr val="black"/>
                </a:solidFill>
                <a:effectLst/>
                <a:uLnTx/>
                <a:uFillTx/>
                <a:latin typeface="Times" pitchFamily="-4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pitchFamily="-44" charset="0"/>
              <a:ea typeface="+mn-ea"/>
              <a:cs typeface="+mn-cs"/>
            </a:endParaRPr>
          </a:p>
        </p:txBody>
      </p:sp>
    </p:spTree>
    <p:extLst>
      <p:ext uri="{BB962C8B-B14F-4D97-AF65-F5344CB8AC3E}">
        <p14:creationId xmlns:p14="http://schemas.microsoft.com/office/powerpoint/2010/main" val="356569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Slide Image Placeholder 1"/>
          <p:cNvSpPr>
            <a:spLocks noGrp="1" noRot="1" noChangeAspect="1" noTextEdit="1"/>
          </p:cNvSpPr>
          <p:nvPr>
            <p:ph type="sldImg"/>
          </p:nvPr>
        </p:nvSpPr>
        <p:spPr>
          <a:ln/>
        </p:spPr>
      </p:sp>
      <p:sp>
        <p:nvSpPr>
          <p:cNvPr id="89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dirty="0">
                <a:latin typeface="Times" pitchFamily="18" charset="0"/>
              </a:rPr>
              <a:t>Source:  https://genographic.nationalgeographic.com/human-journey/</a:t>
            </a:r>
          </a:p>
          <a:p>
            <a:endParaRPr lang="en-IN" dirty="0">
              <a:latin typeface="Times" pitchFamily="18" charset="0"/>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44" charset="0"/>
              </a:defRPr>
            </a:lvl1pPr>
            <a:lvl2pPr marL="742950" indent="-285750">
              <a:defRPr sz="2400">
                <a:solidFill>
                  <a:schemeClr val="tx1"/>
                </a:solidFill>
                <a:latin typeface="Times" pitchFamily="-44" charset="0"/>
              </a:defRPr>
            </a:lvl2pPr>
            <a:lvl3pPr marL="1143000" indent="-228600">
              <a:defRPr sz="2400">
                <a:solidFill>
                  <a:schemeClr val="tx1"/>
                </a:solidFill>
                <a:latin typeface="Times" pitchFamily="-44" charset="0"/>
              </a:defRPr>
            </a:lvl3pPr>
            <a:lvl4pPr marL="1600200" indent="-228600">
              <a:defRPr sz="2400">
                <a:solidFill>
                  <a:schemeClr val="tx1"/>
                </a:solidFill>
                <a:latin typeface="Times" pitchFamily="-44" charset="0"/>
              </a:defRPr>
            </a:lvl4pPr>
            <a:lvl5pPr marL="2057400" indent="-228600">
              <a:defRPr sz="2400">
                <a:solidFill>
                  <a:schemeClr val="tx1"/>
                </a:solidFill>
                <a:latin typeface="Times" pitchFamily="-44" charset="0"/>
              </a:defRPr>
            </a:lvl5pPr>
            <a:lvl6pPr marL="2514600" indent="-228600" eaLnBrk="0" fontAlgn="base" hangingPunct="0">
              <a:spcBef>
                <a:spcPct val="0"/>
              </a:spcBef>
              <a:spcAft>
                <a:spcPct val="0"/>
              </a:spcAft>
              <a:defRPr sz="2400">
                <a:solidFill>
                  <a:schemeClr val="tx1"/>
                </a:solidFill>
                <a:latin typeface="Times" pitchFamily="-44" charset="0"/>
              </a:defRPr>
            </a:lvl6pPr>
            <a:lvl7pPr marL="2971800" indent="-228600" eaLnBrk="0" fontAlgn="base" hangingPunct="0">
              <a:spcBef>
                <a:spcPct val="0"/>
              </a:spcBef>
              <a:spcAft>
                <a:spcPct val="0"/>
              </a:spcAft>
              <a:defRPr sz="2400">
                <a:solidFill>
                  <a:schemeClr val="tx1"/>
                </a:solidFill>
                <a:latin typeface="Times" pitchFamily="-44" charset="0"/>
              </a:defRPr>
            </a:lvl7pPr>
            <a:lvl8pPr marL="3429000" indent="-228600" eaLnBrk="0" fontAlgn="base" hangingPunct="0">
              <a:spcBef>
                <a:spcPct val="0"/>
              </a:spcBef>
              <a:spcAft>
                <a:spcPct val="0"/>
              </a:spcAft>
              <a:defRPr sz="2400">
                <a:solidFill>
                  <a:schemeClr val="tx1"/>
                </a:solidFill>
                <a:latin typeface="Times" pitchFamily="-44" charset="0"/>
              </a:defRPr>
            </a:lvl8pPr>
            <a:lvl9pPr marL="3886200" indent="-228600" eaLnBrk="0" fontAlgn="base" hangingPunct="0">
              <a:spcBef>
                <a:spcPct val="0"/>
              </a:spcBef>
              <a:spcAft>
                <a:spcPct val="0"/>
              </a:spcAft>
              <a:defRPr sz="2400">
                <a:solidFill>
                  <a:schemeClr val="tx1"/>
                </a:solidFill>
                <a:latin typeface="Times" pitchFamily="-4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3C3E1B-CC3D-4F0A-A38B-2ADE1DE016B7}" type="slidenum">
              <a:rPr kumimoji="0" lang="en-US" sz="1200" b="0" i="0" u="none" strike="noStrike" kern="1200" cap="none" spc="0" normalizeH="0" baseline="0" noProof="0">
                <a:ln>
                  <a:noFill/>
                </a:ln>
                <a:solidFill>
                  <a:prstClr val="black"/>
                </a:solidFill>
                <a:effectLst/>
                <a:uLnTx/>
                <a:uFillTx/>
                <a:latin typeface="Times" pitchFamily="-4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pitchFamily="-44" charset="0"/>
              <a:ea typeface="+mn-ea"/>
              <a:cs typeface="+mn-cs"/>
            </a:endParaRPr>
          </a:p>
        </p:txBody>
      </p:sp>
    </p:spTree>
    <p:extLst>
      <p:ext uri="{BB962C8B-B14F-4D97-AF65-F5344CB8AC3E}">
        <p14:creationId xmlns:p14="http://schemas.microsoft.com/office/powerpoint/2010/main" val="1697094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Slide Image Placeholder 1"/>
          <p:cNvSpPr>
            <a:spLocks noGrp="1" noRot="1" noChangeAspect="1" noTextEdit="1"/>
          </p:cNvSpPr>
          <p:nvPr>
            <p:ph type="sldImg"/>
          </p:nvPr>
        </p:nvSpPr>
        <p:spPr>
          <a:ln/>
        </p:spPr>
      </p:sp>
      <p:sp>
        <p:nvSpPr>
          <p:cNvPr id="89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dirty="0">
                <a:latin typeface="Times" pitchFamily="18" charset="0"/>
              </a:rPr>
              <a:t>Source:  https://genographic.nationalgeographic.com/human-journey/</a:t>
            </a:r>
          </a:p>
          <a:p>
            <a:endParaRPr lang="en-IN" dirty="0">
              <a:latin typeface="Times" pitchFamily="18" charset="0"/>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44" charset="0"/>
              </a:defRPr>
            </a:lvl1pPr>
            <a:lvl2pPr marL="742950" indent="-285750">
              <a:defRPr sz="2400">
                <a:solidFill>
                  <a:schemeClr val="tx1"/>
                </a:solidFill>
                <a:latin typeface="Times" pitchFamily="-44" charset="0"/>
              </a:defRPr>
            </a:lvl2pPr>
            <a:lvl3pPr marL="1143000" indent="-228600">
              <a:defRPr sz="2400">
                <a:solidFill>
                  <a:schemeClr val="tx1"/>
                </a:solidFill>
                <a:latin typeface="Times" pitchFamily="-44" charset="0"/>
              </a:defRPr>
            </a:lvl3pPr>
            <a:lvl4pPr marL="1600200" indent="-228600">
              <a:defRPr sz="2400">
                <a:solidFill>
                  <a:schemeClr val="tx1"/>
                </a:solidFill>
                <a:latin typeface="Times" pitchFamily="-44" charset="0"/>
              </a:defRPr>
            </a:lvl4pPr>
            <a:lvl5pPr marL="2057400" indent="-228600">
              <a:defRPr sz="2400">
                <a:solidFill>
                  <a:schemeClr val="tx1"/>
                </a:solidFill>
                <a:latin typeface="Times" pitchFamily="-44" charset="0"/>
              </a:defRPr>
            </a:lvl5pPr>
            <a:lvl6pPr marL="2514600" indent="-228600" eaLnBrk="0" fontAlgn="base" hangingPunct="0">
              <a:spcBef>
                <a:spcPct val="0"/>
              </a:spcBef>
              <a:spcAft>
                <a:spcPct val="0"/>
              </a:spcAft>
              <a:defRPr sz="2400">
                <a:solidFill>
                  <a:schemeClr val="tx1"/>
                </a:solidFill>
                <a:latin typeface="Times" pitchFamily="-44" charset="0"/>
              </a:defRPr>
            </a:lvl6pPr>
            <a:lvl7pPr marL="2971800" indent="-228600" eaLnBrk="0" fontAlgn="base" hangingPunct="0">
              <a:spcBef>
                <a:spcPct val="0"/>
              </a:spcBef>
              <a:spcAft>
                <a:spcPct val="0"/>
              </a:spcAft>
              <a:defRPr sz="2400">
                <a:solidFill>
                  <a:schemeClr val="tx1"/>
                </a:solidFill>
                <a:latin typeface="Times" pitchFamily="-44" charset="0"/>
              </a:defRPr>
            </a:lvl7pPr>
            <a:lvl8pPr marL="3429000" indent="-228600" eaLnBrk="0" fontAlgn="base" hangingPunct="0">
              <a:spcBef>
                <a:spcPct val="0"/>
              </a:spcBef>
              <a:spcAft>
                <a:spcPct val="0"/>
              </a:spcAft>
              <a:defRPr sz="2400">
                <a:solidFill>
                  <a:schemeClr val="tx1"/>
                </a:solidFill>
                <a:latin typeface="Times" pitchFamily="-44" charset="0"/>
              </a:defRPr>
            </a:lvl8pPr>
            <a:lvl9pPr marL="3886200" indent="-228600" eaLnBrk="0" fontAlgn="base" hangingPunct="0">
              <a:spcBef>
                <a:spcPct val="0"/>
              </a:spcBef>
              <a:spcAft>
                <a:spcPct val="0"/>
              </a:spcAft>
              <a:defRPr sz="2400">
                <a:solidFill>
                  <a:schemeClr val="tx1"/>
                </a:solidFill>
                <a:latin typeface="Times" pitchFamily="-4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3C3E1B-CC3D-4F0A-A38B-2ADE1DE016B7}" type="slidenum">
              <a:rPr kumimoji="0" lang="en-US" sz="1200" b="0" i="0" u="none" strike="noStrike" kern="1200" cap="none" spc="0" normalizeH="0" baseline="0" noProof="0">
                <a:ln>
                  <a:noFill/>
                </a:ln>
                <a:solidFill>
                  <a:prstClr val="black"/>
                </a:solidFill>
                <a:effectLst/>
                <a:uLnTx/>
                <a:uFillTx/>
                <a:latin typeface="Times" pitchFamily="-4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Times" pitchFamily="-44" charset="0"/>
              <a:ea typeface="+mn-ea"/>
              <a:cs typeface="+mn-cs"/>
            </a:endParaRPr>
          </a:p>
        </p:txBody>
      </p:sp>
    </p:spTree>
    <p:extLst>
      <p:ext uri="{BB962C8B-B14F-4D97-AF65-F5344CB8AC3E}">
        <p14:creationId xmlns:p14="http://schemas.microsoft.com/office/powerpoint/2010/main" val="278434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Slide Image Placeholder 1"/>
          <p:cNvSpPr>
            <a:spLocks noGrp="1" noRot="1" noChangeAspect="1" noTextEdit="1"/>
          </p:cNvSpPr>
          <p:nvPr>
            <p:ph type="sldImg"/>
          </p:nvPr>
        </p:nvSpPr>
        <p:spPr>
          <a:ln/>
        </p:spPr>
      </p:sp>
      <p:sp>
        <p:nvSpPr>
          <p:cNvPr id="89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dirty="0">
                <a:latin typeface="Times" pitchFamily="18" charset="0"/>
              </a:rPr>
              <a:t>Source:  https://genographic.nationalgeographic.com/human-journey/</a:t>
            </a:r>
          </a:p>
          <a:p>
            <a:endParaRPr lang="en-IN" dirty="0">
              <a:latin typeface="Times" pitchFamily="18" charset="0"/>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44" charset="0"/>
              </a:defRPr>
            </a:lvl1pPr>
            <a:lvl2pPr marL="742950" indent="-285750">
              <a:defRPr sz="2400">
                <a:solidFill>
                  <a:schemeClr val="tx1"/>
                </a:solidFill>
                <a:latin typeface="Times" pitchFamily="-44" charset="0"/>
              </a:defRPr>
            </a:lvl2pPr>
            <a:lvl3pPr marL="1143000" indent="-228600">
              <a:defRPr sz="2400">
                <a:solidFill>
                  <a:schemeClr val="tx1"/>
                </a:solidFill>
                <a:latin typeface="Times" pitchFamily="-44" charset="0"/>
              </a:defRPr>
            </a:lvl3pPr>
            <a:lvl4pPr marL="1600200" indent="-228600">
              <a:defRPr sz="2400">
                <a:solidFill>
                  <a:schemeClr val="tx1"/>
                </a:solidFill>
                <a:latin typeface="Times" pitchFamily="-44" charset="0"/>
              </a:defRPr>
            </a:lvl4pPr>
            <a:lvl5pPr marL="2057400" indent="-228600">
              <a:defRPr sz="2400">
                <a:solidFill>
                  <a:schemeClr val="tx1"/>
                </a:solidFill>
                <a:latin typeface="Times" pitchFamily="-44" charset="0"/>
              </a:defRPr>
            </a:lvl5pPr>
            <a:lvl6pPr marL="2514600" indent="-228600" eaLnBrk="0" fontAlgn="base" hangingPunct="0">
              <a:spcBef>
                <a:spcPct val="0"/>
              </a:spcBef>
              <a:spcAft>
                <a:spcPct val="0"/>
              </a:spcAft>
              <a:defRPr sz="2400">
                <a:solidFill>
                  <a:schemeClr val="tx1"/>
                </a:solidFill>
                <a:latin typeface="Times" pitchFamily="-44" charset="0"/>
              </a:defRPr>
            </a:lvl6pPr>
            <a:lvl7pPr marL="2971800" indent="-228600" eaLnBrk="0" fontAlgn="base" hangingPunct="0">
              <a:spcBef>
                <a:spcPct val="0"/>
              </a:spcBef>
              <a:spcAft>
                <a:spcPct val="0"/>
              </a:spcAft>
              <a:defRPr sz="2400">
                <a:solidFill>
                  <a:schemeClr val="tx1"/>
                </a:solidFill>
                <a:latin typeface="Times" pitchFamily="-44" charset="0"/>
              </a:defRPr>
            </a:lvl7pPr>
            <a:lvl8pPr marL="3429000" indent="-228600" eaLnBrk="0" fontAlgn="base" hangingPunct="0">
              <a:spcBef>
                <a:spcPct val="0"/>
              </a:spcBef>
              <a:spcAft>
                <a:spcPct val="0"/>
              </a:spcAft>
              <a:defRPr sz="2400">
                <a:solidFill>
                  <a:schemeClr val="tx1"/>
                </a:solidFill>
                <a:latin typeface="Times" pitchFamily="-44" charset="0"/>
              </a:defRPr>
            </a:lvl8pPr>
            <a:lvl9pPr marL="3886200" indent="-228600" eaLnBrk="0" fontAlgn="base" hangingPunct="0">
              <a:spcBef>
                <a:spcPct val="0"/>
              </a:spcBef>
              <a:spcAft>
                <a:spcPct val="0"/>
              </a:spcAft>
              <a:defRPr sz="2400">
                <a:solidFill>
                  <a:schemeClr val="tx1"/>
                </a:solidFill>
                <a:latin typeface="Times" pitchFamily="-4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3C3E1B-CC3D-4F0A-A38B-2ADE1DE016B7}" type="slidenum">
              <a:rPr kumimoji="0" lang="en-US" sz="1200" b="0" i="0" u="none" strike="noStrike" kern="1200" cap="none" spc="0" normalizeH="0" baseline="0" noProof="0">
                <a:ln>
                  <a:noFill/>
                </a:ln>
                <a:solidFill>
                  <a:prstClr val="black"/>
                </a:solidFill>
                <a:effectLst/>
                <a:uLnTx/>
                <a:uFillTx/>
                <a:latin typeface="Times" pitchFamily="-4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pitchFamily="-44" charset="0"/>
              <a:ea typeface="+mn-ea"/>
              <a:cs typeface="+mn-cs"/>
            </a:endParaRPr>
          </a:p>
        </p:txBody>
      </p:sp>
    </p:spTree>
    <p:extLst>
      <p:ext uri="{BB962C8B-B14F-4D97-AF65-F5344CB8AC3E}">
        <p14:creationId xmlns:p14="http://schemas.microsoft.com/office/powerpoint/2010/main" val="3514326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Slide Image Placeholder 1"/>
          <p:cNvSpPr>
            <a:spLocks noGrp="1" noRot="1" noChangeAspect="1" noTextEdit="1"/>
          </p:cNvSpPr>
          <p:nvPr>
            <p:ph type="sldImg"/>
          </p:nvPr>
        </p:nvSpPr>
        <p:spPr>
          <a:ln/>
        </p:spPr>
      </p:sp>
      <p:sp>
        <p:nvSpPr>
          <p:cNvPr id="89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dirty="0">
                <a:latin typeface="Times" pitchFamily="18" charset="0"/>
              </a:rPr>
              <a:t>Source:  https://genographic.nationalgeographic.com/human-journey/</a:t>
            </a:r>
          </a:p>
          <a:p>
            <a:endParaRPr lang="en-IN" dirty="0">
              <a:latin typeface="Times" pitchFamily="18" charset="0"/>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44" charset="0"/>
              </a:defRPr>
            </a:lvl1pPr>
            <a:lvl2pPr marL="742950" indent="-285750">
              <a:defRPr sz="2400">
                <a:solidFill>
                  <a:schemeClr val="tx1"/>
                </a:solidFill>
                <a:latin typeface="Times" pitchFamily="-44" charset="0"/>
              </a:defRPr>
            </a:lvl2pPr>
            <a:lvl3pPr marL="1143000" indent="-228600">
              <a:defRPr sz="2400">
                <a:solidFill>
                  <a:schemeClr val="tx1"/>
                </a:solidFill>
                <a:latin typeface="Times" pitchFamily="-44" charset="0"/>
              </a:defRPr>
            </a:lvl3pPr>
            <a:lvl4pPr marL="1600200" indent="-228600">
              <a:defRPr sz="2400">
                <a:solidFill>
                  <a:schemeClr val="tx1"/>
                </a:solidFill>
                <a:latin typeface="Times" pitchFamily="-44" charset="0"/>
              </a:defRPr>
            </a:lvl4pPr>
            <a:lvl5pPr marL="2057400" indent="-228600">
              <a:defRPr sz="2400">
                <a:solidFill>
                  <a:schemeClr val="tx1"/>
                </a:solidFill>
                <a:latin typeface="Times" pitchFamily="-44" charset="0"/>
              </a:defRPr>
            </a:lvl5pPr>
            <a:lvl6pPr marL="2514600" indent="-228600" eaLnBrk="0" fontAlgn="base" hangingPunct="0">
              <a:spcBef>
                <a:spcPct val="0"/>
              </a:spcBef>
              <a:spcAft>
                <a:spcPct val="0"/>
              </a:spcAft>
              <a:defRPr sz="2400">
                <a:solidFill>
                  <a:schemeClr val="tx1"/>
                </a:solidFill>
                <a:latin typeface="Times" pitchFamily="-44" charset="0"/>
              </a:defRPr>
            </a:lvl6pPr>
            <a:lvl7pPr marL="2971800" indent="-228600" eaLnBrk="0" fontAlgn="base" hangingPunct="0">
              <a:spcBef>
                <a:spcPct val="0"/>
              </a:spcBef>
              <a:spcAft>
                <a:spcPct val="0"/>
              </a:spcAft>
              <a:defRPr sz="2400">
                <a:solidFill>
                  <a:schemeClr val="tx1"/>
                </a:solidFill>
                <a:latin typeface="Times" pitchFamily="-44" charset="0"/>
              </a:defRPr>
            </a:lvl7pPr>
            <a:lvl8pPr marL="3429000" indent="-228600" eaLnBrk="0" fontAlgn="base" hangingPunct="0">
              <a:spcBef>
                <a:spcPct val="0"/>
              </a:spcBef>
              <a:spcAft>
                <a:spcPct val="0"/>
              </a:spcAft>
              <a:defRPr sz="2400">
                <a:solidFill>
                  <a:schemeClr val="tx1"/>
                </a:solidFill>
                <a:latin typeface="Times" pitchFamily="-44" charset="0"/>
              </a:defRPr>
            </a:lvl8pPr>
            <a:lvl9pPr marL="3886200" indent="-228600" eaLnBrk="0" fontAlgn="base" hangingPunct="0">
              <a:spcBef>
                <a:spcPct val="0"/>
              </a:spcBef>
              <a:spcAft>
                <a:spcPct val="0"/>
              </a:spcAft>
              <a:defRPr sz="2400">
                <a:solidFill>
                  <a:schemeClr val="tx1"/>
                </a:solidFill>
                <a:latin typeface="Times" pitchFamily="-4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3C3E1B-CC3D-4F0A-A38B-2ADE1DE016B7}" type="slidenum">
              <a:rPr kumimoji="0" lang="en-US" sz="1200" b="0" i="0" u="none" strike="noStrike" kern="1200" cap="none" spc="0" normalizeH="0" baseline="0" noProof="0">
                <a:ln>
                  <a:noFill/>
                </a:ln>
                <a:solidFill>
                  <a:prstClr val="black"/>
                </a:solidFill>
                <a:effectLst/>
                <a:uLnTx/>
                <a:uFillTx/>
                <a:latin typeface="Times" pitchFamily="-4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pitchFamily="-44" charset="0"/>
              <a:ea typeface="+mn-ea"/>
              <a:cs typeface="+mn-cs"/>
            </a:endParaRPr>
          </a:p>
        </p:txBody>
      </p:sp>
    </p:spTree>
    <p:extLst>
      <p:ext uri="{BB962C8B-B14F-4D97-AF65-F5344CB8AC3E}">
        <p14:creationId xmlns:p14="http://schemas.microsoft.com/office/powerpoint/2010/main" val="345107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Slide Image Placeholder 1"/>
          <p:cNvSpPr>
            <a:spLocks noGrp="1" noRot="1" noChangeAspect="1" noTextEdit="1"/>
          </p:cNvSpPr>
          <p:nvPr>
            <p:ph type="sldImg"/>
          </p:nvPr>
        </p:nvSpPr>
        <p:spPr>
          <a:ln/>
        </p:spPr>
      </p:sp>
      <p:sp>
        <p:nvSpPr>
          <p:cNvPr id="89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dirty="0">
                <a:latin typeface="Times" pitchFamily="18" charset="0"/>
              </a:rPr>
              <a:t>Source:  https://genographic.nationalgeographic.com/human-journey/</a:t>
            </a:r>
          </a:p>
          <a:p>
            <a:endParaRPr lang="en-IN" dirty="0">
              <a:latin typeface="Times" pitchFamily="18" charset="0"/>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44" charset="0"/>
              </a:defRPr>
            </a:lvl1pPr>
            <a:lvl2pPr marL="742950" indent="-285750">
              <a:defRPr sz="2400">
                <a:solidFill>
                  <a:schemeClr val="tx1"/>
                </a:solidFill>
                <a:latin typeface="Times" pitchFamily="-44" charset="0"/>
              </a:defRPr>
            </a:lvl2pPr>
            <a:lvl3pPr marL="1143000" indent="-228600">
              <a:defRPr sz="2400">
                <a:solidFill>
                  <a:schemeClr val="tx1"/>
                </a:solidFill>
                <a:latin typeface="Times" pitchFamily="-44" charset="0"/>
              </a:defRPr>
            </a:lvl3pPr>
            <a:lvl4pPr marL="1600200" indent="-228600">
              <a:defRPr sz="2400">
                <a:solidFill>
                  <a:schemeClr val="tx1"/>
                </a:solidFill>
                <a:latin typeface="Times" pitchFamily="-44" charset="0"/>
              </a:defRPr>
            </a:lvl4pPr>
            <a:lvl5pPr marL="2057400" indent="-228600">
              <a:defRPr sz="2400">
                <a:solidFill>
                  <a:schemeClr val="tx1"/>
                </a:solidFill>
                <a:latin typeface="Times" pitchFamily="-44" charset="0"/>
              </a:defRPr>
            </a:lvl5pPr>
            <a:lvl6pPr marL="2514600" indent="-228600" eaLnBrk="0" fontAlgn="base" hangingPunct="0">
              <a:spcBef>
                <a:spcPct val="0"/>
              </a:spcBef>
              <a:spcAft>
                <a:spcPct val="0"/>
              </a:spcAft>
              <a:defRPr sz="2400">
                <a:solidFill>
                  <a:schemeClr val="tx1"/>
                </a:solidFill>
                <a:latin typeface="Times" pitchFamily="-44" charset="0"/>
              </a:defRPr>
            </a:lvl6pPr>
            <a:lvl7pPr marL="2971800" indent="-228600" eaLnBrk="0" fontAlgn="base" hangingPunct="0">
              <a:spcBef>
                <a:spcPct val="0"/>
              </a:spcBef>
              <a:spcAft>
                <a:spcPct val="0"/>
              </a:spcAft>
              <a:defRPr sz="2400">
                <a:solidFill>
                  <a:schemeClr val="tx1"/>
                </a:solidFill>
                <a:latin typeface="Times" pitchFamily="-44" charset="0"/>
              </a:defRPr>
            </a:lvl7pPr>
            <a:lvl8pPr marL="3429000" indent="-228600" eaLnBrk="0" fontAlgn="base" hangingPunct="0">
              <a:spcBef>
                <a:spcPct val="0"/>
              </a:spcBef>
              <a:spcAft>
                <a:spcPct val="0"/>
              </a:spcAft>
              <a:defRPr sz="2400">
                <a:solidFill>
                  <a:schemeClr val="tx1"/>
                </a:solidFill>
                <a:latin typeface="Times" pitchFamily="-44" charset="0"/>
              </a:defRPr>
            </a:lvl8pPr>
            <a:lvl9pPr marL="3886200" indent="-228600" eaLnBrk="0" fontAlgn="base" hangingPunct="0">
              <a:spcBef>
                <a:spcPct val="0"/>
              </a:spcBef>
              <a:spcAft>
                <a:spcPct val="0"/>
              </a:spcAft>
              <a:defRPr sz="2400">
                <a:solidFill>
                  <a:schemeClr val="tx1"/>
                </a:solidFill>
                <a:latin typeface="Times" pitchFamily="-4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3C3E1B-CC3D-4F0A-A38B-2ADE1DE016B7}" type="slidenum">
              <a:rPr kumimoji="0" lang="en-US" sz="1200" b="0" i="0" u="none" strike="noStrike" kern="1200" cap="none" spc="0" normalizeH="0" baseline="0" noProof="0">
                <a:ln>
                  <a:noFill/>
                </a:ln>
                <a:solidFill>
                  <a:prstClr val="black"/>
                </a:solidFill>
                <a:effectLst/>
                <a:uLnTx/>
                <a:uFillTx/>
                <a:latin typeface="Times" pitchFamily="-4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Times" pitchFamily="-44" charset="0"/>
              <a:ea typeface="+mn-ea"/>
              <a:cs typeface="+mn-cs"/>
            </a:endParaRPr>
          </a:p>
        </p:txBody>
      </p:sp>
    </p:spTree>
    <p:extLst>
      <p:ext uri="{BB962C8B-B14F-4D97-AF65-F5344CB8AC3E}">
        <p14:creationId xmlns:p14="http://schemas.microsoft.com/office/powerpoint/2010/main" val="137827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5"/>
            <a:ext cx="9435241" cy="1625599"/>
          </a:xfrm>
        </p:spPr>
        <p:txBody>
          <a:bodyPr>
            <a:normAutofit/>
          </a:bodyPr>
          <a:lstStyle>
            <a:lvl1pPr algn="ctr">
              <a:lnSpc>
                <a:spcPct val="90000"/>
              </a:lnSpc>
              <a:defRPr sz="3601">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5"/>
            <a:ext cx="9429932" cy="991077"/>
          </a:xfrm>
        </p:spPr>
        <p:txBody>
          <a:bodyPr>
            <a:normAutofit/>
          </a:bodyPr>
          <a:lstStyle>
            <a:lvl1pPr marL="0" indent="0" algn="ctr">
              <a:spcBef>
                <a:spcPts val="0"/>
              </a:spcBef>
              <a:buNone/>
              <a:defRPr sz="1500" cap="all" baseline="0">
                <a:solidFill>
                  <a:schemeClr val="tx2"/>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13287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55350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1" y="990601"/>
            <a:ext cx="9344765" cy="2235203"/>
          </a:xfrm>
        </p:spPr>
        <p:txBody>
          <a:bodyPr anchor="b">
            <a:normAutofit/>
          </a:bodyPr>
          <a:lstStyle>
            <a:lvl1pPr algn="ctr">
              <a:lnSpc>
                <a:spcPct val="90000"/>
              </a:lnSpc>
              <a:defRPr sz="3601" b="0" cap="none" baseline="0"/>
            </a:lvl1pPr>
          </a:lstStyle>
          <a:p>
            <a:r>
              <a:rPr lang="en-US"/>
              <a:t>Click to edit Master title style</a:t>
            </a:r>
            <a:endParaRPr/>
          </a:p>
        </p:txBody>
      </p:sp>
      <p:sp>
        <p:nvSpPr>
          <p:cNvPr id="3" name="Text Placeholder 2"/>
          <p:cNvSpPr>
            <a:spLocks noGrp="1"/>
          </p:cNvSpPr>
          <p:nvPr>
            <p:ph type="body" idx="1"/>
          </p:nvPr>
        </p:nvSpPr>
        <p:spPr>
          <a:xfrm>
            <a:off x="1422031" y="3733800"/>
            <a:ext cx="9344765" cy="1219200"/>
          </a:xfrm>
        </p:spPr>
        <p:txBody>
          <a:bodyPr anchor="t"/>
          <a:lstStyle>
            <a:lvl1pPr marL="0" indent="0" algn="ctr">
              <a:spcBef>
                <a:spcPts val="0"/>
              </a:spcBef>
              <a:buNone/>
              <a:defRPr sz="1500" cap="all" baseline="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3"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685983"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685983"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17761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baseline="0"/>
            </a:lvl8pPr>
            <a:lvl9pPr>
              <a:defRPr sz="135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7/6/2020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3157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15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200"/>
              </a:spcBef>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15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200"/>
              </a:spcBef>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7/6/2020</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86761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7/6/2020</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02346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7/6/2020</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96022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401" b="0"/>
            </a:lvl1pPr>
          </a:lstStyle>
          <a:p>
            <a:r>
              <a:rPr lang="en-US"/>
              <a:t>Click to edit Master title style</a:t>
            </a:r>
            <a:endParaRPr/>
          </a:p>
        </p:txBody>
      </p:sp>
      <p:sp>
        <p:nvSpPr>
          <p:cNvPr id="3" name="Content Placeholder 2"/>
          <p:cNvSpPr>
            <a:spLocks noGrp="1"/>
          </p:cNvSpPr>
          <p:nvPr>
            <p:ph idx="1"/>
          </p:nvPr>
        </p:nvSpPr>
        <p:spPr>
          <a:xfrm>
            <a:off x="1218884" y="1803402"/>
            <a:ext cx="6602282" cy="4267201"/>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baseline="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4" y="1803402"/>
            <a:ext cx="2844060" cy="4267201"/>
          </a:xfrm>
        </p:spPr>
        <p:txBody>
          <a:bodyPr>
            <a:normAutofit/>
          </a:bodyPr>
          <a:lstStyle>
            <a:lvl1pPr marL="0" indent="0">
              <a:spcBef>
                <a:spcPts val="12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7/6/2020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94187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401"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800"/>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8125884" y="1803401"/>
            <a:ext cx="2844060" cy="4165600"/>
          </a:xfrm>
        </p:spPr>
        <p:txBody>
          <a:bodyPr>
            <a:normAutofit/>
          </a:bodyPr>
          <a:lstStyle>
            <a:lvl1pPr marL="0" indent="0">
              <a:spcBef>
                <a:spcPts val="12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7/6/2020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0604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1083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7"/>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7"/>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47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324" y="3886200"/>
            <a:ext cx="8532178" cy="68326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790999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2979507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2833" y="3945235"/>
            <a:ext cx="10360501" cy="46166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2817874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86706" y="1141414"/>
            <a:ext cx="5383398" cy="208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073251" y="1141414"/>
            <a:ext cx="5383398" cy="208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445307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441" y="1639344"/>
            <a:ext cx="5385514" cy="5355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18281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1754" y="1639344"/>
            <a:ext cx="5387630" cy="5355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18281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2651746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3012999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222903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5492" y="273051"/>
            <a:ext cx="6813892" cy="23821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442" y="1435101"/>
            <a:ext cx="4010039" cy="35086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3199904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095" y="612775"/>
            <a:ext cx="7313295" cy="683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2389095" y="5367338"/>
            <a:ext cx="7313295" cy="35086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1848199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a:xfrm>
            <a:off x="3663746" y="1141414"/>
            <a:ext cx="7792903" cy="23821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1314940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1619" y="0"/>
            <a:ext cx="3047206" cy="349885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5282086" y="0"/>
            <a:ext cx="3656386" cy="3498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4045599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4309" y="166688"/>
            <a:ext cx="6066904"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26"/>
          <p:cNvSpPr>
            <a:spLocks noChangeArrowheads="1"/>
          </p:cNvSpPr>
          <p:nvPr userDrawn="1"/>
        </p:nvSpPr>
        <p:spPr bwMode="gray">
          <a:xfrm>
            <a:off x="0" y="6400800"/>
            <a:ext cx="12190942" cy="457200"/>
          </a:xfrm>
          <a:prstGeom prst="rect">
            <a:avLst/>
          </a:prstGeom>
          <a:solidFill>
            <a:srgbClr val="ED6B0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p>
            <a:pPr eaLnBrk="0" hangingPunct="0"/>
            <a:endParaRPr lang="en-US" sz="1800">
              <a:solidFill>
                <a:srgbClr val="000000"/>
              </a:solidFill>
              <a:latin typeface="Calibri" pitchFamily="34" charset="0"/>
            </a:endParaRPr>
          </a:p>
        </p:txBody>
      </p:sp>
      <p:pic>
        <p:nvPicPr>
          <p:cNvPr id="4" name="Picture 1027" descr="Pearson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46774" y="6356351"/>
            <a:ext cx="203781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28" descr="Pearson_Strap_Bound_Whit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6356351"/>
            <a:ext cx="23488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1"/>
          <p:cNvSpPr>
            <a:spLocks noChangeArrowheads="1"/>
          </p:cNvSpPr>
          <p:nvPr userDrawn="1"/>
        </p:nvSpPr>
        <p:spPr bwMode="auto">
          <a:xfrm>
            <a:off x="165057" y="6103938"/>
            <a:ext cx="4591971"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20000"/>
              </a:spcBef>
            </a:pPr>
            <a:r>
              <a:rPr lang="en-GB" sz="1200">
                <a:solidFill>
                  <a:srgbClr val="0D0D0D"/>
                </a:solidFill>
                <a:latin typeface="Arial" pitchFamily="34" charset="0"/>
              </a:rPr>
              <a:t>© 2013 Pearson Education, Inc.</a:t>
            </a:r>
          </a:p>
        </p:txBody>
      </p:sp>
      <p:sp>
        <p:nvSpPr>
          <p:cNvPr id="7" name="Rectangle 9"/>
          <p:cNvSpPr>
            <a:spLocks noChangeArrowheads="1"/>
          </p:cNvSpPr>
          <p:nvPr userDrawn="1"/>
        </p:nvSpPr>
        <p:spPr bwMode="auto">
          <a:xfrm>
            <a:off x="6094412" y="0"/>
            <a:ext cx="6094413" cy="6400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IN" sz="1800">
              <a:solidFill>
                <a:srgbClr val="000000"/>
              </a:solidFill>
              <a:latin typeface="Calibri" pitchFamily="34" charset="0"/>
            </a:endParaRPr>
          </a:p>
        </p:txBody>
      </p:sp>
      <p:sp>
        <p:nvSpPr>
          <p:cNvPr id="8" name="Rectangle 20"/>
          <p:cNvSpPr>
            <a:spLocks noChangeArrowheads="1"/>
          </p:cNvSpPr>
          <p:nvPr userDrawn="1"/>
        </p:nvSpPr>
        <p:spPr bwMode="auto">
          <a:xfrm>
            <a:off x="6094412" y="5549901"/>
            <a:ext cx="6094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sz="1800">
                <a:solidFill>
                  <a:srgbClr val="E46C0A"/>
                </a:solidFill>
                <a:latin typeface="Arial" pitchFamily="34" charset="0"/>
              </a:rPr>
              <a:t>Karl Byrand, </a:t>
            </a:r>
          </a:p>
          <a:p>
            <a:r>
              <a:rPr lang="en-IN" sz="1800">
                <a:solidFill>
                  <a:srgbClr val="E46C0A"/>
                </a:solidFill>
                <a:latin typeface="Arial" pitchFamily="34" charset="0"/>
              </a:rPr>
              <a:t>University of Wisconsin-Sheboygan</a:t>
            </a:r>
          </a:p>
        </p:txBody>
      </p:sp>
      <p:sp>
        <p:nvSpPr>
          <p:cNvPr id="9" name="Text Box 3"/>
          <p:cNvSpPr txBox="1">
            <a:spLocks noChangeArrowheads="1"/>
          </p:cNvSpPr>
          <p:nvPr userDrawn="1"/>
        </p:nvSpPr>
        <p:spPr bwMode="auto">
          <a:xfrm>
            <a:off x="6557843" y="404814"/>
            <a:ext cx="5167554"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44" charset="0"/>
                <a:cs typeface="Arial" charset="0"/>
              </a:defRPr>
            </a:lvl1pPr>
            <a:lvl2pPr marL="742950" indent="-285750">
              <a:defRPr sz="2400">
                <a:solidFill>
                  <a:schemeClr val="tx1"/>
                </a:solidFill>
                <a:latin typeface="Times" pitchFamily="-44" charset="0"/>
                <a:cs typeface="Arial" charset="0"/>
              </a:defRPr>
            </a:lvl2pPr>
            <a:lvl3pPr marL="1143000" indent="-228600">
              <a:defRPr sz="2400">
                <a:solidFill>
                  <a:schemeClr val="tx1"/>
                </a:solidFill>
                <a:latin typeface="Times" pitchFamily="-44" charset="0"/>
                <a:cs typeface="Arial" charset="0"/>
              </a:defRPr>
            </a:lvl3pPr>
            <a:lvl4pPr marL="1600200" indent="-228600">
              <a:defRPr sz="2400">
                <a:solidFill>
                  <a:schemeClr val="tx1"/>
                </a:solidFill>
                <a:latin typeface="Times" pitchFamily="-44" charset="0"/>
                <a:cs typeface="Arial" charset="0"/>
              </a:defRPr>
            </a:lvl4pPr>
            <a:lvl5pPr marL="2057400" indent="-228600">
              <a:defRPr sz="2400">
                <a:solidFill>
                  <a:schemeClr val="tx1"/>
                </a:solidFill>
                <a:latin typeface="Times" pitchFamily="-44" charset="0"/>
                <a:cs typeface="Arial" charset="0"/>
              </a:defRPr>
            </a:lvl5pPr>
            <a:lvl6pPr marL="2514600" indent="-228600" eaLnBrk="0" fontAlgn="base" hangingPunct="0">
              <a:spcBef>
                <a:spcPct val="0"/>
              </a:spcBef>
              <a:spcAft>
                <a:spcPct val="0"/>
              </a:spcAft>
              <a:defRPr sz="2400">
                <a:solidFill>
                  <a:schemeClr val="tx1"/>
                </a:solidFill>
                <a:latin typeface="Times" pitchFamily="-44" charset="0"/>
                <a:cs typeface="Arial" charset="0"/>
              </a:defRPr>
            </a:lvl6pPr>
            <a:lvl7pPr marL="2971800" indent="-228600" eaLnBrk="0" fontAlgn="base" hangingPunct="0">
              <a:spcBef>
                <a:spcPct val="0"/>
              </a:spcBef>
              <a:spcAft>
                <a:spcPct val="0"/>
              </a:spcAft>
              <a:defRPr sz="2400">
                <a:solidFill>
                  <a:schemeClr val="tx1"/>
                </a:solidFill>
                <a:latin typeface="Times" pitchFamily="-44" charset="0"/>
                <a:cs typeface="Arial" charset="0"/>
              </a:defRPr>
            </a:lvl7pPr>
            <a:lvl8pPr marL="3429000" indent="-228600" eaLnBrk="0" fontAlgn="base" hangingPunct="0">
              <a:spcBef>
                <a:spcPct val="0"/>
              </a:spcBef>
              <a:spcAft>
                <a:spcPct val="0"/>
              </a:spcAft>
              <a:defRPr sz="2400">
                <a:solidFill>
                  <a:schemeClr val="tx1"/>
                </a:solidFill>
                <a:latin typeface="Times" pitchFamily="-44" charset="0"/>
                <a:cs typeface="Arial" charset="0"/>
              </a:defRPr>
            </a:lvl8pPr>
            <a:lvl9pPr marL="3886200" indent="-228600" eaLnBrk="0" fontAlgn="base" hangingPunct="0">
              <a:spcBef>
                <a:spcPct val="0"/>
              </a:spcBef>
              <a:spcAft>
                <a:spcPct val="0"/>
              </a:spcAft>
              <a:defRPr sz="2400">
                <a:solidFill>
                  <a:schemeClr val="tx1"/>
                </a:solidFill>
                <a:latin typeface="Times" pitchFamily="-44" charset="0"/>
                <a:cs typeface="Arial" charset="0"/>
              </a:defRPr>
            </a:lvl9pPr>
          </a:lstStyle>
          <a:p>
            <a:pPr algn="ctr">
              <a:defRPr/>
            </a:pPr>
            <a:r>
              <a:rPr lang="en-US" sz="3200" b="1">
                <a:solidFill>
                  <a:srgbClr val="000000"/>
                </a:solidFill>
                <a:latin typeface="Arial" charset="0"/>
              </a:rPr>
              <a:t>Contemporary</a:t>
            </a:r>
          </a:p>
          <a:p>
            <a:pPr algn="ctr">
              <a:defRPr/>
            </a:pPr>
            <a:r>
              <a:rPr lang="en-US" sz="3200" b="1">
                <a:solidFill>
                  <a:srgbClr val="000000"/>
                </a:solidFill>
                <a:latin typeface="Arial" charset="0"/>
              </a:rPr>
              <a:t>Human </a:t>
            </a:r>
          </a:p>
          <a:p>
            <a:pPr algn="ctr">
              <a:defRPr/>
            </a:pPr>
            <a:r>
              <a:rPr lang="en-US" sz="3200" b="1">
                <a:solidFill>
                  <a:srgbClr val="000000"/>
                </a:solidFill>
                <a:latin typeface="Arial" charset="0"/>
              </a:rPr>
              <a:t>Geography, 2e</a:t>
            </a:r>
          </a:p>
        </p:txBody>
      </p:sp>
      <p:grpSp>
        <p:nvGrpSpPr>
          <p:cNvPr id="10" name="Group 13"/>
          <p:cNvGrpSpPr>
            <a:grpSpLocks/>
          </p:cNvGrpSpPr>
          <p:nvPr userDrawn="1"/>
        </p:nvGrpSpPr>
        <p:grpSpPr bwMode="auto">
          <a:xfrm>
            <a:off x="6767337" y="3030538"/>
            <a:ext cx="4748563" cy="1389062"/>
            <a:chOff x="5076825" y="2954338"/>
            <a:chExt cx="3562350" cy="1389062"/>
          </a:xfrm>
        </p:grpSpPr>
        <p:sp>
          <p:nvSpPr>
            <p:cNvPr id="11" name="Rectangle 8"/>
            <p:cNvSpPr>
              <a:spLocks noChangeArrowheads="1"/>
            </p:cNvSpPr>
            <p:nvPr userDrawn="1"/>
          </p:nvSpPr>
          <p:spPr bwMode="auto">
            <a:xfrm>
              <a:off x="6427963" y="2954338"/>
              <a:ext cx="860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10000"/>
                </a:spcBef>
              </a:pPr>
              <a:r>
                <a:rPr lang="en-US" sz="1800" b="1">
                  <a:solidFill>
                    <a:srgbClr val="000000"/>
                  </a:solidFill>
                  <a:latin typeface="Arial" pitchFamily="34" charset="0"/>
                </a:rPr>
                <a:t>Lectures</a:t>
              </a:r>
              <a:endParaRPr lang="en-IN" sz="1800" b="1">
                <a:solidFill>
                  <a:srgbClr val="000000"/>
                </a:solidFill>
                <a:latin typeface="Arial" pitchFamily="34" charset="0"/>
              </a:endParaRPr>
            </a:p>
          </p:txBody>
        </p:sp>
        <p:sp>
          <p:nvSpPr>
            <p:cNvPr id="12" name="Rectangle 5"/>
            <p:cNvSpPr>
              <a:spLocks noChangeArrowheads="1"/>
            </p:cNvSpPr>
            <p:nvPr userDrawn="1"/>
          </p:nvSpPr>
          <p:spPr bwMode="auto">
            <a:xfrm>
              <a:off x="5486400" y="33401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40000"/>
                </a:spcBef>
                <a:buSzPct val="80000"/>
                <a:buFont typeface="Verdana" pitchFamily="34" charset="0"/>
                <a:buNone/>
              </a:pPr>
              <a:r>
                <a:rPr lang="en-US" sz="3200" b="1">
                  <a:solidFill>
                    <a:srgbClr val="000000"/>
                  </a:solidFill>
                  <a:latin typeface="Arial" pitchFamily="34" charset="0"/>
                </a:rPr>
                <a:t>Chapter 2</a:t>
              </a:r>
              <a:endParaRPr lang="en-US" sz="3600" b="1">
                <a:solidFill>
                  <a:srgbClr val="000000"/>
                </a:solidFill>
                <a:latin typeface="Arial" pitchFamily="34" charset="0"/>
              </a:endParaRPr>
            </a:p>
          </p:txBody>
        </p:sp>
        <p:sp>
          <p:nvSpPr>
            <p:cNvPr id="13" name="Rectangle 6"/>
            <p:cNvSpPr>
              <a:spLocks noChangeArrowheads="1"/>
            </p:cNvSpPr>
            <p:nvPr userDrawn="1"/>
          </p:nvSpPr>
          <p:spPr bwMode="auto">
            <a:xfrm>
              <a:off x="5076825" y="3943350"/>
              <a:ext cx="3562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40000"/>
                </a:spcBef>
              </a:pPr>
              <a:r>
                <a:rPr lang="en-US" sz="2000" b="1">
                  <a:solidFill>
                    <a:srgbClr val="000000"/>
                  </a:solidFill>
                  <a:latin typeface="Arial" pitchFamily="34" charset="0"/>
                </a:rPr>
                <a:t>Population</a:t>
              </a:r>
            </a:p>
          </p:txBody>
        </p:sp>
      </p:grpSp>
    </p:spTree>
    <p:extLst>
      <p:ext uri="{BB962C8B-B14F-4D97-AF65-F5344CB8AC3E}">
        <p14:creationId xmlns:p14="http://schemas.microsoft.com/office/powerpoint/2010/main" val="1406758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9"/>
          <p:cNvSpPr>
            <a:spLocks noGrp="1" noChangeArrowheads="1"/>
          </p:cNvSpPr>
          <p:nvPr>
            <p:ph type="ftr" sz="quarter" idx="10"/>
          </p:nvPr>
        </p:nvSpPr>
        <p:spPr>
          <a:ln/>
        </p:spPr>
        <p:txBody>
          <a:bodyPr/>
          <a:lstStyle>
            <a:lvl1pPr>
              <a:defRPr/>
            </a:lvl1pPr>
          </a:lstStyle>
          <a:p>
            <a:pPr fontAlgn="base">
              <a:spcBef>
                <a:spcPct val="0"/>
              </a:spcBef>
              <a:spcAft>
                <a:spcPct val="0"/>
              </a:spcAft>
              <a:defRPr/>
            </a:pPr>
            <a:r>
              <a:rPr lang="en-GB"/>
              <a:t>© 2013 Pearson Education, Inc.</a:t>
            </a:r>
          </a:p>
        </p:txBody>
      </p:sp>
    </p:spTree>
    <p:extLst>
      <p:ext uri="{BB962C8B-B14F-4D97-AF65-F5344CB8AC3E}">
        <p14:creationId xmlns:p14="http://schemas.microsoft.com/office/powerpoint/2010/main" val="40048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7/6/2020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7/6/2020</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7/6/2020</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7/6/2020</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7/6/2020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7/6/2020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7/6/2020</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18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800"/>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3" y="6172200"/>
            <a:ext cx="7414870" cy="304800"/>
          </a:xfrm>
          <a:prstGeom prst="rect">
            <a:avLst/>
          </a:prstGeom>
        </p:spPr>
        <p:txBody>
          <a:bodyPr vert="horz" lIns="91440" tIns="45720" rIns="91440" bIns="45720" rtlCol="0" anchor="ctr"/>
          <a:lstStyle>
            <a:lvl1pPr algn="l">
              <a:defRPr sz="825">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825">
                <a:solidFill>
                  <a:schemeClr val="tx1"/>
                </a:solidFill>
              </a:defRPr>
            </a:lvl1pPr>
          </a:lstStyle>
          <a:p>
            <a:fld id="{8E36636D-D922-432D-A958-524484B5923D}" type="datetimeFigureOut">
              <a:rPr lang="en-US"/>
              <a:pPr/>
              <a:t>7/6/2020</a:t>
            </a:fld>
            <a:endParaRPr/>
          </a:p>
        </p:txBody>
      </p:sp>
      <p:sp>
        <p:nvSpPr>
          <p:cNvPr id="6" name="Slide Number Placeholder 5"/>
          <p:cNvSpPr>
            <a:spLocks noGrp="1"/>
          </p:cNvSpPr>
          <p:nvPr>
            <p:ph type="sldNum" sz="quarter" idx="4"/>
          </p:nvPr>
        </p:nvSpPr>
        <p:spPr>
          <a:xfrm>
            <a:off x="10258929" y="6172200"/>
            <a:ext cx="711015" cy="304800"/>
          </a:xfrm>
          <a:prstGeom prst="rect">
            <a:avLst/>
          </a:prstGeom>
        </p:spPr>
        <p:txBody>
          <a:bodyPr vert="horz" lIns="91440" tIns="45720" rIns="91440" bIns="45720" rtlCol="0" anchor="ctr"/>
          <a:lstStyle>
            <a:lvl1pPr algn="r">
              <a:defRPr sz="825">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271019407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spcBef>
          <a:spcPct val="0"/>
        </a:spcBef>
        <a:buNone/>
        <a:defRPr sz="2401" kern="1200">
          <a:solidFill>
            <a:schemeClr val="tx1"/>
          </a:solidFill>
          <a:latin typeface="+mj-lt"/>
          <a:ea typeface="+mj-ea"/>
          <a:cs typeface="+mj-cs"/>
        </a:defRPr>
      </a:lvl1pPr>
    </p:titleStyle>
    <p:bodyStyle>
      <a:lvl1pPr marL="185215" indent="-185215" algn="l" defTabSz="685983"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590" indent="-185215" algn="l" defTabSz="685983"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964" indent="-185215" algn="l" defTabSz="685983"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338" indent="-185215" algn="l" defTabSz="685983"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713" indent="-185215" algn="l" defTabSz="685983"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7087"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461"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836"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6210"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Line 5"/>
          <p:cNvSpPr>
            <a:spLocks noChangeShapeType="1"/>
          </p:cNvSpPr>
          <p:nvPr/>
        </p:nvSpPr>
        <p:spPr bwMode="gray">
          <a:xfrm>
            <a:off x="0" y="6397625"/>
            <a:ext cx="1218247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3075" name="Rectangle 7"/>
          <p:cNvSpPr>
            <a:spLocks noGrp="1" noChangeArrowheads="1"/>
          </p:cNvSpPr>
          <p:nvPr>
            <p:ph type="title"/>
          </p:nvPr>
        </p:nvSpPr>
        <p:spPr bwMode="auto">
          <a:xfrm>
            <a:off x="0" y="1"/>
            <a:ext cx="12188825" cy="612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p>
            <a:pPr lvl="0"/>
            <a:r>
              <a:rPr lang="en-US"/>
              <a:t>Click to edit Master title style</a:t>
            </a:r>
          </a:p>
        </p:txBody>
      </p:sp>
      <p:sp>
        <p:nvSpPr>
          <p:cNvPr id="3076" name="Rectangle 8"/>
          <p:cNvSpPr>
            <a:spLocks noGrp="1" noChangeArrowheads="1"/>
          </p:cNvSpPr>
          <p:nvPr>
            <p:ph type="body" idx="1"/>
          </p:nvPr>
        </p:nvSpPr>
        <p:spPr bwMode="auto">
          <a:xfrm>
            <a:off x="486706" y="1141414"/>
            <a:ext cx="10969943"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401" name="Rectangle 9"/>
          <p:cNvSpPr>
            <a:spLocks noGrp="1" noChangeArrowheads="1"/>
          </p:cNvSpPr>
          <p:nvPr>
            <p:ph type="ftr" sz="quarter" idx="3"/>
          </p:nvPr>
        </p:nvSpPr>
        <p:spPr bwMode="gray">
          <a:xfrm>
            <a:off x="116388" y="6553200"/>
            <a:ext cx="719690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900">
                <a:solidFill>
                  <a:srgbClr val="000000"/>
                </a:solidFill>
                <a:latin typeface="+mn-lt"/>
                <a:cs typeface="+mn-cs"/>
              </a:defRPr>
            </a:lvl1pPr>
          </a:lstStyle>
          <a:p>
            <a:pPr>
              <a:defRPr/>
            </a:pPr>
            <a:r>
              <a:rPr lang="en-GB"/>
              <a:t>© 20## Pearson Education, Inc.</a:t>
            </a:r>
          </a:p>
        </p:txBody>
      </p:sp>
    </p:spTree>
    <p:extLst>
      <p:ext uri="{BB962C8B-B14F-4D97-AF65-F5344CB8AC3E}">
        <p14:creationId xmlns:p14="http://schemas.microsoft.com/office/powerpoint/2010/main" val="406415229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hf sldNum="0" hdr="0" dt="0"/>
  <p:txStyles>
    <p:title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p:titleStyle>
    <p:bodyStyle>
      <a:lvl1pPr marL="346075" indent="-346075" algn="l" defTabSz="857250" rtl="0" eaLnBrk="0" fontAlgn="base" hangingPunct="0">
        <a:lnSpc>
          <a:spcPct val="120000"/>
        </a:lnSpc>
        <a:spcBef>
          <a:spcPct val="0"/>
        </a:spcBef>
        <a:spcAft>
          <a:spcPct val="0"/>
        </a:spcAft>
        <a:buSzPct val="80000"/>
        <a:buFont typeface="Verdana" pitchFamily="34" charset="0"/>
        <a:buChar char="•"/>
        <a:defRPr sz="3200">
          <a:solidFill>
            <a:schemeClr val="tx1"/>
          </a:solidFill>
          <a:latin typeface="+mn-lt"/>
          <a:ea typeface="+mn-ea"/>
          <a:cs typeface="+mn-cs"/>
        </a:defRPr>
      </a:lvl1pPr>
      <a:lvl2pPr marL="742950" indent="-282575" algn="l" defTabSz="857250" rtl="0" eaLnBrk="0" fontAlgn="base" hangingPunct="0">
        <a:lnSpc>
          <a:spcPct val="120000"/>
        </a:lnSpc>
        <a:spcBef>
          <a:spcPct val="0"/>
        </a:spcBef>
        <a:spcAft>
          <a:spcPct val="0"/>
        </a:spcAft>
        <a:buSzPct val="80000"/>
        <a:buFont typeface="Verdana" pitchFamily="34" charset="0"/>
        <a:buChar char="–"/>
        <a:defRPr sz="2800">
          <a:solidFill>
            <a:schemeClr val="tx1"/>
          </a:solidFill>
          <a:latin typeface="+mn-lt"/>
          <a:cs typeface="+mn-cs"/>
        </a:defRPr>
      </a:lvl2pPr>
      <a:lvl3pPr marL="1139825" indent="-223838" algn="l" defTabSz="857250" rtl="0" eaLnBrk="0" fontAlgn="base" hangingPunct="0">
        <a:lnSpc>
          <a:spcPct val="120000"/>
        </a:lnSpc>
        <a:spcBef>
          <a:spcPct val="0"/>
        </a:spcBef>
        <a:spcAft>
          <a:spcPct val="0"/>
        </a:spcAft>
        <a:buSzPct val="80000"/>
        <a:buFont typeface="Verdana" pitchFamily="34" charset="0"/>
        <a:buChar char="•"/>
        <a:defRPr sz="2400">
          <a:solidFill>
            <a:schemeClr val="tx1"/>
          </a:solidFill>
          <a:latin typeface="+mn-lt"/>
          <a:cs typeface="+mn-cs"/>
        </a:defRPr>
      </a:lvl3pPr>
      <a:lvl4pPr marL="1598613" indent="-225425" algn="l" defTabSz="857250" rtl="0" eaLnBrk="0" fontAlgn="base" hangingPunct="0">
        <a:lnSpc>
          <a:spcPct val="120000"/>
        </a:lnSpc>
        <a:spcBef>
          <a:spcPct val="0"/>
        </a:spcBef>
        <a:spcAft>
          <a:spcPct val="0"/>
        </a:spcAft>
        <a:buSzPct val="80000"/>
        <a:buFont typeface="Arial" pitchFamily="34" charset="0"/>
        <a:buChar char="–"/>
        <a:defRPr sz="2000">
          <a:solidFill>
            <a:schemeClr val="tx1"/>
          </a:solidFill>
          <a:latin typeface="+mn-lt"/>
          <a:cs typeface="+mn-cs"/>
        </a:defRPr>
      </a:lvl4pPr>
      <a:lvl5pPr marL="2055813" indent="-223838" algn="l" defTabSz="857250" rtl="0" eaLnBrk="0" fontAlgn="base" hangingPunct="0">
        <a:lnSpc>
          <a:spcPct val="120000"/>
        </a:lnSpc>
        <a:spcBef>
          <a:spcPct val="0"/>
        </a:spcBef>
        <a:spcAft>
          <a:spcPct val="0"/>
        </a:spcAft>
        <a:buSzPct val="80000"/>
        <a:buFont typeface="Arial" pitchFamily="34" charset="0"/>
        <a:buChar char="»"/>
        <a:defRPr sz="2000">
          <a:solidFill>
            <a:schemeClr val="tx1"/>
          </a:solidFill>
          <a:latin typeface="+mn-lt"/>
          <a:cs typeface="+mn-cs"/>
        </a:defRPr>
      </a:lvl5pPr>
      <a:lvl6pPr marL="2513013" indent="-223838" algn="l" defTabSz="857250" rtl="0" fontAlgn="base">
        <a:lnSpc>
          <a:spcPct val="120000"/>
        </a:lnSpc>
        <a:spcBef>
          <a:spcPct val="0"/>
        </a:spcBef>
        <a:spcAft>
          <a:spcPct val="0"/>
        </a:spcAft>
        <a:buSzPct val="80000"/>
        <a:buFont typeface="Arial" pitchFamily="34" charset="0"/>
        <a:buChar char="»"/>
        <a:defRPr sz="2000">
          <a:solidFill>
            <a:schemeClr val="tx1"/>
          </a:solidFill>
          <a:latin typeface="+mn-lt"/>
          <a:cs typeface="+mn-cs"/>
        </a:defRPr>
      </a:lvl6pPr>
      <a:lvl7pPr marL="2970213" indent="-223838" algn="l" defTabSz="857250" rtl="0" fontAlgn="base">
        <a:lnSpc>
          <a:spcPct val="120000"/>
        </a:lnSpc>
        <a:spcBef>
          <a:spcPct val="0"/>
        </a:spcBef>
        <a:spcAft>
          <a:spcPct val="0"/>
        </a:spcAft>
        <a:buSzPct val="80000"/>
        <a:buFont typeface="Arial" pitchFamily="34" charset="0"/>
        <a:buChar char="»"/>
        <a:defRPr sz="2000">
          <a:solidFill>
            <a:schemeClr val="tx1"/>
          </a:solidFill>
          <a:latin typeface="+mn-lt"/>
          <a:cs typeface="+mn-cs"/>
        </a:defRPr>
      </a:lvl7pPr>
      <a:lvl8pPr marL="3427413" indent="-223838" algn="l" defTabSz="857250" rtl="0" fontAlgn="base">
        <a:lnSpc>
          <a:spcPct val="120000"/>
        </a:lnSpc>
        <a:spcBef>
          <a:spcPct val="0"/>
        </a:spcBef>
        <a:spcAft>
          <a:spcPct val="0"/>
        </a:spcAft>
        <a:buSzPct val="80000"/>
        <a:buFont typeface="Arial" pitchFamily="34" charset="0"/>
        <a:buChar char="»"/>
        <a:defRPr sz="2000">
          <a:solidFill>
            <a:schemeClr val="tx1"/>
          </a:solidFill>
          <a:latin typeface="+mn-lt"/>
          <a:cs typeface="+mn-cs"/>
        </a:defRPr>
      </a:lvl8pPr>
      <a:lvl9pPr marL="3884613" indent="-223838" algn="l" defTabSz="857250" rtl="0" fontAlgn="base">
        <a:lnSpc>
          <a:spcPct val="120000"/>
        </a:lnSpc>
        <a:spcBef>
          <a:spcPct val="0"/>
        </a:spcBef>
        <a:spcAft>
          <a:spcPct val="0"/>
        </a:spcAft>
        <a:buSzPct val="80000"/>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video.alexanderstreet.com/watch/blood-in-the-mobile-mining-in-the-congo" TargetMode="External"/><Relationship Id="rId7" Type="http://schemas.openxmlformats.org/officeDocument/2006/relationships/hyperlink" Target="https://fod-infobase-com.us1.proxy.openathens.net/p_ViewVideo.aspx?xtid=165893&amp;tScript=0"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hyperlink" Target="https://ggc.kanopy.com/video/america-gilded-age-and-progressive-era-smoke" TargetMode="External"/><Relationship Id="rId5" Type="http://schemas.openxmlformats.org/officeDocument/2006/relationships/hyperlink" Target="https://ggc.kanopy.com/video/made-china" TargetMode="External"/><Relationship Id="rId4" Type="http://schemas.openxmlformats.org/officeDocument/2006/relationships/hyperlink" Target="https://video.alexanderstreet.com/watch/black-gol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11</a:t>
            </a:r>
          </a:p>
        </p:txBody>
      </p:sp>
      <p:sp>
        <p:nvSpPr>
          <p:cNvPr id="3" name="Subtitle 2"/>
          <p:cNvSpPr>
            <a:spLocks noGrp="1"/>
          </p:cNvSpPr>
          <p:nvPr>
            <p:ph type="subTitle" idx="1"/>
          </p:nvPr>
        </p:nvSpPr>
        <p:spPr>
          <a:xfrm>
            <a:off x="2559261" y="3600138"/>
            <a:ext cx="7074291" cy="537613"/>
          </a:xfrm>
        </p:spPr>
        <p:txBody>
          <a:bodyPr/>
          <a:lstStyle/>
          <a:p>
            <a:r>
              <a:rPr lang="en-US" dirty="0"/>
              <a:t>Industry</a:t>
            </a:r>
          </a:p>
        </p:txBody>
      </p:sp>
      <p:sp>
        <p:nvSpPr>
          <p:cNvPr id="4" name="TextBox 3"/>
          <p:cNvSpPr txBox="1"/>
          <p:nvPr/>
        </p:nvSpPr>
        <p:spPr>
          <a:xfrm>
            <a:off x="3179003" y="5258278"/>
            <a:ext cx="5830818" cy="323165"/>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onstantia"/>
                <a:ea typeface="+mn-ea"/>
                <a:cs typeface="Arial" pitchFamily="34" charset="0"/>
              </a:rPr>
              <a:t>Lecture Notes by Dorrell, Henderson, Lindley, &amp; Connor. </a:t>
            </a:r>
          </a:p>
        </p:txBody>
      </p:sp>
      <p:sp>
        <p:nvSpPr>
          <p:cNvPr id="5" name="Rectangle 4"/>
          <p:cNvSpPr/>
          <p:nvPr/>
        </p:nvSpPr>
        <p:spPr>
          <a:xfrm>
            <a:off x="3439369" y="1052856"/>
            <a:ext cx="5310088" cy="623376"/>
          </a:xfrm>
          <a:prstGeom prst="rect">
            <a:avLst/>
          </a:prstGeom>
        </p:spPr>
        <p:txBody>
          <a:bodyPr wrap="square">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2101" b="0" i="0" u="none" strike="noStrike" kern="1200" cap="none" spc="0" normalizeH="0" baseline="0" noProof="0" dirty="0">
                <a:ln>
                  <a:noFill/>
                </a:ln>
                <a:solidFill>
                  <a:prstClr val="white"/>
                </a:solidFill>
                <a:effectLst/>
                <a:uLnTx/>
                <a:uFillTx/>
                <a:latin typeface="Constantia"/>
                <a:ea typeface="+mn-ea"/>
                <a:cs typeface="Arial" pitchFamily="34" charset="0"/>
              </a:rPr>
              <a:t>Introduction to Human Geography (2018)</a:t>
            </a:r>
          </a:p>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onstantia"/>
                <a:ea typeface="+mn-ea"/>
                <a:cs typeface="Arial" pitchFamily="34" charset="0"/>
              </a:rPr>
              <a:t>University of North Georgia Press </a:t>
            </a:r>
            <a:endParaRPr kumimoji="0" lang="en-US" sz="2101" b="0" i="0" u="none" strike="noStrike" kern="1200" cap="none" spc="0" normalizeH="0" baseline="0" noProof="0" dirty="0">
              <a:ln>
                <a:noFill/>
              </a:ln>
              <a:solidFill>
                <a:prstClr val="white"/>
              </a:solidFill>
              <a:effectLst/>
              <a:uLnTx/>
              <a:uFillTx/>
              <a:latin typeface="Constantia"/>
              <a:ea typeface="+mn-ea"/>
              <a:cs typeface="Arial" pitchFamily="34" charset="0"/>
            </a:endParaRPr>
          </a:p>
        </p:txBody>
      </p:sp>
    </p:spTree>
    <p:extLst>
      <p:ext uri="{BB962C8B-B14F-4D97-AF65-F5344CB8AC3E}">
        <p14:creationId xmlns:p14="http://schemas.microsoft.com/office/powerpoint/2010/main" val="261947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677987"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3" name="AutoShape 4"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830387" y="7938"/>
            <a:ext cx="1897057" cy="1897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5" name="Title 4"/>
          <p:cNvSpPr>
            <a:spLocks noGrp="1"/>
          </p:cNvSpPr>
          <p:nvPr>
            <p:ph type="title"/>
          </p:nvPr>
        </p:nvSpPr>
        <p:spPr/>
        <p:txBody>
          <a:bodyPr/>
          <a:lstStyle/>
          <a:p>
            <a:r>
              <a:rPr lang="en-US" dirty="0"/>
              <a:t>2 Types of Production:</a:t>
            </a:r>
          </a:p>
        </p:txBody>
      </p:sp>
      <p:sp>
        <p:nvSpPr>
          <p:cNvPr id="8" name="Title 1"/>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dirty="0">
                <a:solidFill>
                  <a:srgbClr val="FFFFFF"/>
                </a:solidFill>
                <a:latin typeface="Arial"/>
                <a:cs typeface="Arial"/>
              </a:rPr>
              <a:t>11.3 Factors of Production</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
        <p:nvSpPr>
          <p:cNvPr id="6" name="Content Placeholder 5"/>
          <p:cNvSpPr>
            <a:spLocks noGrp="1"/>
          </p:cNvSpPr>
          <p:nvPr>
            <p:ph idx="1"/>
          </p:nvPr>
        </p:nvSpPr>
        <p:spPr/>
        <p:txBody>
          <a:bodyPr>
            <a:normAutofit/>
          </a:bodyPr>
          <a:lstStyle/>
          <a:p>
            <a:pPr marL="457200" indent="-457200">
              <a:buFont typeface="+mj-lt"/>
              <a:buAutoNum type="arabicPeriod"/>
            </a:pPr>
            <a:r>
              <a:rPr lang="en-US" dirty="0"/>
              <a:t>Bulk Gaining – locates near the market (e.g. modular homes</a:t>
            </a:r>
          </a:p>
          <a:p>
            <a:pPr marL="457200" indent="-457200">
              <a:buFont typeface="+mj-lt"/>
              <a:buAutoNum type="arabicPeriod"/>
            </a:pPr>
            <a:r>
              <a:rPr lang="en-US" dirty="0"/>
              <a:t>Bulk Reducing – locates near the source of inputs (e.g. near steel)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2078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080AD8-DEBE-4D6A-A7D5-1FF035109F5B}"/>
              </a:ext>
            </a:extLst>
          </p:cNvPr>
          <p:cNvPicPr>
            <a:picLocks noChangeAspect="1"/>
          </p:cNvPicPr>
          <p:nvPr/>
        </p:nvPicPr>
        <p:blipFill>
          <a:blip r:embed="rId2"/>
          <a:stretch>
            <a:fillRect/>
          </a:stretch>
        </p:blipFill>
        <p:spPr>
          <a:xfrm>
            <a:off x="5408612" y="1295400"/>
            <a:ext cx="5819775" cy="4219575"/>
          </a:xfrm>
          <a:prstGeom prst="rect">
            <a:avLst/>
          </a:prstGeom>
        </p:spPr>
      </p:pic>
      <p:sp>
        <p:nvSpPr>
          <p:cNvPr id="3" name="Title 1"/>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dirty="0">
                <a:solidFill>
                  <a:srgbClr val="FFFFFF"/>
                </a:solidFill>
                <a:latin typeface="Arial"/>
                <a:cs typeface="Arial"/>
              </a:rPr>
              <a:t>11.3 Factors of Production</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
        <p:nvSpPr>
          <p:cNvPr id="4" name="TextBox 3"/>
          <p:cNvSpPr txBox="1"/>
          <p:nvPr/>
        </p:nvSpPr>
        <p:spPr>
          <a:xfrm>
            <a:off x="760412" y="2057400"/>
            <a:ext cx="4191000" cy="1754326"/>
          </a:xfrm>
          <a:prstGeom prst="rect">
            <a:avLst/>
          </a:prstGeom>
          <a:noFill/>
        </p:spPr>
        <p:txBody>
          <a:bodyPr wrap="square" rtlCol="0">
            <a:spAutoFit/>
          </a:bodyPr>
          <a:lstStyle/>
          <a:p>
            <a:r>
              <a:rPr lang="en-US" dirty="0"/>
              <a:t>Early manufacturing always located close to the essential raw materials, but 21</a:t>
            </a:r>
            <a:r>
              <a:rPr lang="en-US" baseline="30000" dirty="0"/>
              <a:t>st</a:t>
            </a:r>
            <a:r>
              <a:rPr lang="en-US" dirty="0"/>
              <a:t> century production locations have changed dramatically. What has changed to allow for production location to change so dramatically?</a:t>
            </a:r>
          </a:p>
        </p:txBody>
      </p:sp>
    </p:spTree>
    <p:extLst>
      <p:ext uri="{BB962C8B-B14F-4D97-AF65-F5344CB8AC3E}">
        <p14:creationId xmlns:p14="http://schemas.microsoft.com/office/powerpoint/2010/main" val="294332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368009-81F4-40F7-8173-7CCEEABAD528}"/>
              </a:ext>
            </a:extLst>
          </p:cNvPr>
          <p:cNvPicPr>
            <a:picLocks noChangeAspect="1"/>
          </p:cNvPicPr>
          <p:nvPr/>
        </p:nvPicPr>
        <p:blipFill>
          <a:blip r:embed="rId2"/>
          <a:stretch>
            <a:fillRect/>
          </a:stretch>
        </p:blipFill>
        <p:spPr>
          <a:xfrm>
            <a:off x="2989262" y="1514475"/>
            <a:ext cx="6210300" cy="3829050"/>
          </a:xfrm>
          <a:prstGeom prst="rect">
            <a:avLst/>
          </a:prstGeom>
        </p:spPr>
      </p:pic>
    </p:spTree>
    <p:extLst>
      <p:ext uri="{BB962C8B-B14F-4D97-AF65-F5344CB8AC3E}">
        <p14:creationId xmlns:p14="http://schemas.microsoft.com/office/powerpoint/2010/main" val="284656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677987"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3" name="AutoShape 4"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830387" y="7938"/>
            <a:ext cx="1897057" cy="1897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5" name="Title 4"/>
          <p:cNvSpPr>
            <a:spLocks noGrp="1"/>
          </p:cNvSpPr>
          <p:nvPr>
            <p:ph type="title"/>
          </p:nvPr>
        </p:nvSpPr>
        <p:spPr/>
        <p:txBody>
          <a:bodyPr/>
          <a:lstStyle/>
          <a:p>
            <a:r>
              <a:rPr lang="en-US" dirty="0"/>
              <a:t>Transnational Corporations (TNC’s)</a:t>
            </a:r>
          </a:p>
        </p:txBody>
      </p:sp>
      <p:sp>
        <p:nvSpPr>
          <p:cNvPr id="8" name="Title 1"/>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a:solidFill>
                  <a:srgbClr val="FFFFFF"/>
                </a:solidFill>
                <a:latin typeface="Arial"/>
                <a:cs typeface="Arial"/>
              </a:rPr>
              <a:t>11.4 The Expansion and Decline of Industry</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
        <p:nvSpPr>
          <p:cNvPr id="6" name="Content Placeholder 5"/>
          <p:cNvSpPr>
            <a:spLocks noGrp="1"/>
          </p:cNvSpPr>
          <p:nvPr>
            <p:ph idx="1"/>
          </p:nvPr>
        </p:nvSpPr>
        <p:spPr/>
        <p:txBody>
          <a:bodyPr/>
          <a:lstStyle/>
          <a:p>
            <a:r>
              <a:rPr lang="en-US" dirty="0"/>
              <a:t>TNC’s attempt to operate seamlessly across multiple countries in an attempt to:</a:t>
            </a:r>
          </a:p>
          <a:p>
            <a:pPr lvl="1"/>
            <a:r>
              <a:rPr lang="en-US" dirty="0"/>
              <a:t>Serve customers in multiple locations</a:t>
            </a:r>
          </a:p>
          <a:p>
            <a:pPr lvl="1"/>
            <a:r>
              <a:rPr lang="en-US" dirty="0"/>
              <a:t>Minimize transportation cost</a:t>
            </a:r>
          </a:p>
          <a:p>
            <a:pPr lvl="1"/>
            <a:r>
              <a:rPr lang="en-US" dirty="0"/>
              <a:t>Minimize cost of production</a:t>
            </a:r>
          </a:p>
          <a:p>
            <a:r>
              <a:rPr lang="en-US" dirty="0"/>
              <a:t>Many TNC’s enjoy higher annual revenues than the entire size of most countries, giving private sector organizations more power than many countries’ governments</a:t>
            </a:r>
          </a:p>
          <a:p>
            <a:r>
              <a:rPr lang="en-US" dirty="0"/>
              <a:t>Significance of Foreign Direct Investment (FDI)</a:t>
            </a:r>
          </a:p>
        </p:txBody>
      </p:sp>
    </p:spTree>
    <p:extLst>
      <p:ext uri="{BB962C8B-B14F-4D97-AF65-F5344CB8AC3E}">
        <p14:creationId xmlns:p14="http://schemas.microsoft.com/office/powerpoint/2010/main" val="6153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87C524-D157-4645-A040-E439E2A8FBB3}"/>
              </a:ext>
            </a:extLst>
          </p:cNvPr>
          <p:cNvPicPr>
            <a:picLocks noChangeAspect="1"/>
          </p:cNvPicPr>
          <p:nvPr/>
        </p:nvPicPr>
        <p:blipFill>
          <a:blip r:embed="rId2"/>
          <a:stretch>
            <a:fillRect/>
          </a:stretch>
        </p:blipFill>
        <p:spPr>
          <a:xfrm>
            <a:off x="2208213" y="1197130"/>
            <a:ext cx="6919912" cy="5127470"/>
          </a:xfrm>
          <a:prstGeom prst="rect">
            <a:avLst/>
          </a:prstGeom>
        </p:spPr>
      </p:pic>
      <p:sp>
        <p:nvSpPr>
          <p:cNvPr id="3" name="Title 1"/>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a:solidFill>
                  <a:srgbClr val="FFFFFF"/>
                </a:solidFill>
                <a:latin typeface="Arial"/>
                <a:cs typeface="Arial"/>
              </a:rPr>
              <a:t>11.4 The Expansion and Decline of Industry</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Tree>
    <p:extLst>
      <p:ext uri="{BB962C8B-B14F-4D97-AF65-F5344CB8AC3E}">
        <p14:creationId xmlns:p14="http://schemas.microsoft.com/office/powerpoint/2010/main" val="260913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E350BD-7C80-408D-B45D-F987FC4EBD26}"/>
              </a:ext>
            </a:extLst>
          </p:cNvPr>
          <p:cNvPicPr>
            <a:picLocks noChangeAspect="1"/>
          </p:cNvPicPr>
          <p:nvPr/>
        </p:nvPicPr>
        <p:blipFill>
          <a:blip r:embed="rId2"/>
          <a:stretch>
            <a:fillRect/>
          </a:stretch>
        </p:blipFill>
        <p:spPr>
          <a:xfrm>
            <a:off x="3465512" y="1428750"/>
            <a:ext cx="5257800" cy="4000500"/>
          </a:xfrm>
          <a:prstGeom prst="rect">
            <a:avLst/>
          </a:prstGeom>
        </p:spPr>
      </p:pic>
      <p:sp>
        <p:nvSpPr>
          <p:cNvPr id="3" name="Title 1"/>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a:solidFill>
                  <a:srgbClr val="FFFFFF"/>
                </a:solidFill>
                <a:latin typeface="Arial"/>
                <a:cs typeface="Arial"/>
              </a:rPr>
              <a:t>11.4 The Expansion and Decline of Industry</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Tree>
    <p:extLst>
      <p:ext uri="{BB962C8B-B14F-4D97-AF65-F5344CB8AC3E}">
        <p14:creationId xmlns:p14="http://schemas.microsoft.com/office/powerpoint/2010/main" val="245376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677987"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3" name="AutoShape 4"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830387" y="7938"/>
            <a:ext cx="1897057" cy="1897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5" name="Title 4"/>
          <p:cNvSpPr>
            <a:spLocks noGrp="1"/>
          </p:cNvSpPr>
          <p:nvPr>
            <p:ph type="title"/>
          </p:nvPr>
        </p:nvSpPr>
        <p:spPr/>
        <p:txBody>
          <a:bodyPr/>
          <a:lstStyle/>
          <a:p>
            <a:r>
              <a:rPr lang="en-US" dirty="0"/>
              <a:t>11.5.1 Hegemony and Economic Ascendency</a:t>
            </a:r>
          </a:p>
        </p:txBody>
      </p:sp>
      <p:sp>
        <p:nvSpPr>
          <p:cNvPr id="8" name="Title 1"/>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a:solidFill>
                  <a:srgbClr val="FFFFFF"/>
                </a:solidFill>
                <a:latin typeface="Arial"/>
                <a:cs typeface="Arial"/>
              </a:rPr>
              <a:t>11.5 Global Production</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
        <p:nvSpPr>
          <p:cNvPr id="6" name="Content Placeholder 5"/>
          <p:cNvSpPr>
            <a:spLocks noGrp="1"/>
          </p:cNvSpPr>
          <p:nvPr>
            <p:ph idx="1"/>
          </p:nvPr>
        </p:nvSpPr>
        <p:spPr/>
        <p:txBody>
          <a:bodyPr>
            <a:normAutofit fontScale="92500" lnSpcReduction="10000"/>
          </a:bodyPr>
          <a:lstStyle/>
          <a:p>
            <a:r>
              <a:rPr lang="en-US" dirty="0"/>
              <a:t>Rapid industrialization tends to bring higher than average wages to certain countries, allowing a society to transition from an agrarian based economy to one that derives higher value from manufacturing</a:t>
            </a:r>
          </a:p>
          <a:p>
            <a:r>
              <a:rPr lang="en-US" dirty="0"/>
              <a:t>Industrialization requires heavy involvement/support of national government, but occurs differently in different places</a:t>
            </a:r>
          </a:p>
          <a:p>
            <a:r>
              <a:rPr lang="en-US" dirty="0"/>
              <a:t>Hegemony refers to the dominance and control of one group over another. In the case of manufacturing, those countries with high industrial capacity and output were able to exert considerable power and influence over those without high levels of manufacturing output</a:t>
            </a:r>
          </a:p>
          <a:p>
            <a:r>
              <a:rPr lang="en-US" dirty="0"/>
              <a:t>Several (previously) poorer countries have managed to ‘ascend’ the economic ladder in the late 20</a:t>
            </a:r>
            <a:r>
              <a:rPr lang="en-US" baseline="30000" dirty="0"/>
              <a:t>th</a:t>
            </a:r>
            <a:r>
              <a:rPr lang="en-US" dirty="0"/>
              <a:t> century specifically by increasing manufacturing capacity and output</a:t>
            </a:r>
          </a:p>
        </p:txBody>
      </p:sp>
    </p:spTree>
    <p:extLst>
      <p:ext uri="{BB962C8B-B14F-4D97-AF65-F5344CB8AC3E}">
        <p14:creationId xmlns:p14="http://schemas.microsoft.com/office/powerpoint/2010/main" val="251476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677987"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3" name="AutoShape 4"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830387" y="7938"/>
            <a:ext cx="1897057" cy="1897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5" name="Title 4"/>
          <p:cNvSpPr>
            <a:spLocks noGrp="1"/>
          </p:cNvSpPr>
          <p:nvPr>
            <p:ph type="title"/>
          </p:nvPr>
        </p:nvSpPr>
        <p:spPr/>
        <p:txBody>
          <a:bodyPr/>
          <a:lstStyle/>
          <a:p>
            <a:r>
              <a:rPr lang="en-US" dirty="0"/>
              <a:t>Space, Production, &amp; Trade</a:t>
            </a:r>
          </a:p>
        </p:txBody>
      </p:sp>
      <p:sp>
        <p:nvSpPr>
          <p:cNvPr id="8" name="Title 1"/>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dirty="0">
                <a:solidFill>
                  <a:srgbClr val="FFFFFF"/>
                </a:solidFill>
                <a:latin typeface="Arial"/>
                <a:cs typeface="Arial"/>
              </a:rPr>
              <a:t>11.5 Global Production Part II</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
        <p:nvSpPr>
          <p:cNvPr id="6" name="Content Placeholder 5"/>
          <p:cNvSpPr>
            <a:spLocks noGrp="1"/>
          </p:cNvSpPr>
          <p:nvPr>
            <p:ph idx="1"/>
          </p:nvPr>
        </p:nvSpPr>
        <p:spPr/>
        <p:txBody>
          <a:bodyPr>
            <a:normAutofit fontScale="92500" lnSpcReduction="20000"/>
          </a:bodyPr>
          <a:lstStyle/>
          <a:p>
            <a:r>
              <a:rPr lang="en-US" dirty="0"/>
              <a:t>Locations of production have shifted dramatically. China has increased its productive capacity more and any other single place, due in large part to the role of its government to provide:</a:t>
            </a:r>
          </a:p>
          <a:p>
            <a:pPr marL="758952" lvl="1" indent="-457200">
              <a:buFont typeface="+mj-lt"/>
              <a:buAutoNum type="arabicPeriod"/>
            </a:pPr>
            <a:r>
              <a:rPr lang="en-US" dirty="0"/>
              <a:t>A large pool of cheap labor</a:t>
            </a:r>
          </a:p>
          <a:p>
            <a:pPr marL="758952" lvl="1" indent="-457200">
              <a:buFont typeface="+mj-lt"/>
              <a:buAutoNum type="arabicPeriod"/>
            </a:pPr>
            <a:r>
              <a:rPr lang="en-US" dirty="0"/>
              <a:t>A large amount of capital investment – both domestic and foreign direct investment</a:t>
            </a:r>
          </a:p>
          <a:p>
            <a:pPr marL="758952" lvl="1" indent="-457200">
              <a:buFont typeface="+mj-lt"/>
              <a:buAutoNum type="arabicPeriod"/>
            </a:pPr>
            <a:r>
              <a:rPr lang="en-US" dirty="0"/>
              <a:t>A simplified system that attracts for business interests</a:t>
            </a:r>
          </a:p>
          <a:p>
            <a:r>
              <a:rPr lang="en-US" dirty="0"/>
              <a:t>Manufacturing income rises fast during early industrialization, but tends to wane over time, requiring countries to create new kinds of opportunities for labor. Each country that industrializes must also plan for a post-industrial economic system to create jobs and sustainable income.</a:t>
            </a:r>
          </a:p>
          <a:p>
            <a:r>
              <a:rPr lang="en-US" dirty="0"/>
              <a:t>21</a:t>
            </a:r>
            <a:r>
              <a:rPr lang="en-US" baseline="30000" dirty="0"/>
              <a:t>st</a:t>
            </a:r>
            <a:r>
              <a:rPr lang="en-US" dirty="0"/>
              <a:t> Century trade has increased to unprecedented levels, such that supply chains create dependencies across multiple countries for the production of even relatively simple outputs. Coordination of such trade has become a hallmark of production networks in recent decades.</a:t>
            </a:r>
          </a:p>
        </p:txBody>
      </p:sp>
    </p:spTree>
    <p:extLst>
      <p:ext uri="{BB962C8B-B14F-4D97-AF65-F5344CB8AC3E}">
        <p14:creationId xmlns:p14="http://schemas.microsoft.com/office/powerpoint/2010/main" val="413255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677987"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3" name="AutoShape 4"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830387" y="7938"/>
            <a:ext cx="1897057" cy="1897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5" name="Title 4"/>
          <p:cNvSpPr>
            <a:spLocks noGrp="1"/>
          </p:cNvSpPr>
          <p:nvPr>
            <p:ph type="title"/>
          </p:nvPr>
        </p:nvSpPr>
        <p:spPr/>
        <p:txBody>
          <a:bodyPr/>
          <a:lstStyle/>
          <a:p>
            <a:r>
              <a:rPr lang="en-US" dirty="0"/>
              <a:t>Sectors of the Economy</a:t>
            </a:r>
          </a:p>
        </p:txBody>
      </p:sp>
      <p:sp>
        <p:nvSpPr>
          <p:cNvPr id="8" name="Title 1"/>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dirty="0">
                <a:solidFill>
                  <a:srgbClr val="FFFFFF"/>
                </a:solidFill>
                <a:latin typeface="Arial"/>
                <a:cs typeface="Arial"/>
              </a:rPr>
              <a:t>11.5.4 Deindustrialization &amp; Services</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
        <p:nvSpPr>
          <p:cNvPr id="6" name="Content Placeholder 5"/>
          <p:cNvSpPr>
            <a:spLocks noGrp="1"/>
          </p:cNvSpPr>
          <p:nvPr>
            <p:ph idx="1"/>
          </p:nvPr>
        </p:nvSpPr>
        <p:spPr>
          <a:xfrm>
            <a:off x="1524952" y="1676400"/>
            <a:ext cx="9751060" cy="4724400"/>
          </a:xfrm>
        </p:spPr>
        <p:txBody>
          <a:bodyPr>
            <a:normAutofit fontScale="85000" lnSpcReduction="20000"/>
          </a:bodyPr>
          <a:lstStyle/>
          <a:p>
            <a:pPr marL="457200" indent="-457200">
              <a:buAutoNum type="arabicParenR"/>
            </a:pPr>
            <a:r>
              <a:rPr lang="en-US" dirty="0"/>
              <a:t>Primary (agriculture, fishing, and mining) </a:t>
            </a:r>
          </a:p>
          <a:p>
            <a:pPr marL="457200" indent="-457200">
              <a:buAutoNum type="arabicParenR"/>
            </a:pPr>
            <a:r>
              <a:rPr lang="en-US" dirty="0"/>
              <a:t>Secondary (manufacturing and construction)</a:t>
            </a:r>
          </a:p>
          <a:p>
            <a:pPr marL="457200" indent="-457200">
              <a:buAutoNum type="arabicParenR"/>
            </a:pPr>
            <a:r>
              <a:rPr lang="en-US" dirty="0"/>
              <a:t>Tertiary (service related jobs)</a:t>
            </a:r>
          </a:p>
          <a:p>
            <a:pPr marL="758952" lvl="1" indent="-457200">
              <a:buAutoNum type="arabicParenR"/>
            </a:pPr>
            <a:r>
              <a:rPr lang="en-US" dirty="0"/>
              <a:t>Public</a:t>
            </a:r>
          </a:p>
          <a:p>
            <a:pPr marL="758952" lvl="1" indent="-457200">
              <a:buAutoNum type="arabicParenR"/>
            </a:pPr>
            <a:r>
              <a:rPr lang="en-US" dirty="0"/>
              <a:t>Business</a:t>
            </a:r>
          </a:p>
          <a:p>
            <a:pPr marL="758952" lvl="1" indent="-457200">
              <a:buAutoNum type="arabicParenR"/>
            </a:pPr>
            <a:r>
              <a:rPr lang="en-US" dirty="0"/>
              <a:t>Consumer</a:t>
            </a:r>
          </a:p>
          <a:p>
            <a:pPr lvl="2"/>
            <a:r>
              <a:rPr lang="en-US" dirty="0"/>
              <a:t>The Gig Economy </a:t>
            </a:r>
          </a:p>
          <a:p>
            <a:pPr lvl="3"/>
            <a:r>
              <a:rPr lang="en-US" dirty="0"/>
              <a:t>Workers as contractors instead of employees</a:t>
            </a:r>
          </a:p>
          <a:p>
            <a:pPr lvl="3"/>
            <a:r>
              <a:rPr lang="en-US" dirty="0"/>
              <a:t>Irregular work schedules</a:t>
            </a:r>
          </a:p>
          <a:p>
            <a:pPr lvl="3"/>
            <a:r>
              <a:rPr lang="en-US" dirty="0"/>
              <a:t>Elimination of benefits (health insurance, minimum wage, payroll taxes, etc.</a:t>
            </a:r>
          </a:p>
          <a:p>
            <a:pPr lvl="3"/>
            <a:r>
              <a:rPr lang="en-US" dirty="0"/>
              <a:t>Examples: Uber driver, </a:t>
            </a:r>
            <a:r>
              <a:rPr lang="en-US" dirty="0" err="1"/>
              <a:t>AirBNB</a:t>
            </a:r>
            <a:r>
              <a:rPr lang="en-US" dirty="0"/>
              <a:t> host, blogger, YouTuber</a:t>
            </a:r>
          </a:p>
          <a:p>
            <a:pPr marL="0" indent="0">
              <a:buNone/>
            </a:pPr>
            <a:r>
              <a:rPr lang="en-US" dirty="0"/>
              <a:t>The BIG Question: Can deregulated 21</a:t>
            </a:r>
            <a:r>
              <a:rPr lang="en-US" baseline="30000" dirty="0"/>
              <a:t>st</a:t>
            </a:r>
            <a:r>
              <a:rPr lang="en-US" dirty="0"/>
              <a:t> century service jobs provide economic upward mobility in the future?</a:t>
            </a:r>
          </a:p>
          <a:p>
            <a:pPr marL="0" indent="0">
              <a:buNone/>
            </a:pPr>
            <a:r>
              <a:rPr lang="en-US" dirty="0"/>
              <a:t>Jobs in the Tertiary Sector have reconfigured the spaces and places of work for millions of people. Examples?</a:t>
            </a:r>
          </a:p>
          <a:p>
            <a:endParaRPr lang="en-US" dirty="0"/>
          </a:p>
        </p:txBody>
      </p:sp>
    </p:spTree>
    <p:extLst>
      <p:ext uri="{BB962C8B-B14F-4D97-AF65-F5344CB8AC3E}">
        <p14:creationId xmlns:p14="http://schemas.microsoft.com/office/powerpoint/2010/main" val="163843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677987"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3" name="AutoShape 4"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830387" y="7938"/>
            <a:ext cx="1897057" cy="1897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5" name="Title 4"/>
          <p:cNvSpPr>
            <a:spLocks noGrp="1"/>
          </p:cNvSpPr>
          <p:nvPr>
            <p:ph type="title"/>
          </p:nvPr>
        </p:nvSpPr>
        <p:spPr/>
        <p:txBody>
          <a:bodyPr/>
          <a:lstStyle/>
          <a:p>
            <a:endParaRPr lang="en-US" dirty="0"/>
          </a:p>
        </p:txBody>
      </p:sp>
      <p:sp>
        <p:nvSpPr>
          <p:cNvPr id="8" name="Title 1"/>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a:solidFill>
                  <a:srgbClr val="FFFFFF"/>
                </a:solidFill>
                <a:latin typeface="Arial"/>
                <a:cs typeface="Arial"/>
              </a:rPr>
              <a:t>11.6 Summary</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
        <p:nvSpPr>
          <p:cNvPr id="6" name="Content Placeholder 5"/>
          <p:cNvSpPr>
            <a:spLocks noGrp="1"/>
          </p:cNvSpPr>
          <p:nvPr>
            <p:ph idx="1"/>
          </p:nvPr>
        </p:nvSpPr>
        <p:spPr/>
        <p:txBody>
          <a:bodyPr/>
          <a:lstStyle/>
          <a:p>
            <a:r>
              <a:rPr lang="en-US" dirty="0"/>
              <a:t>Industrial development continues to be reconfigured as TNC’s seek lower costs of labor, materials, and transportation.</a:t>
            </a:r>
          </a:p>
          <a:p>
            <a:r>
              <a:rPr lang="en-US" dirty="0"/>
              <a:t>Many developed countries seek to recapture some of the manufacturing jobs that were previously lost to the globalization of production</a:t>
            </a:r>
          </a:p>
          <a:p>
            <a:r>
              <a:rPr lang="en-US" dirty="0"/>
              <a:t>The Industrial Revolution never ended. It simply continues to impact and dramatically transform more countries, places, and people than ever before.</a:t>
            </a:r>
          </a:p>
        </p:txBody>
      </p:sp>
    </p:spTree>
    <p:extLst>
      <p:ext uri="{BB962C8B-B14F-4D97-AF65-F5344CB8AC3E}">
        <p14:creationId xmlns:p14="http://schemas.microsoft.com/office/powerpoint/2010/main" val="223339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0499" y="1371065"/>
            <a:ext cx="5487829" cy="226173"/>
          </a:xfrm>
        </p:spPr>
        <p:txBody>
          <a:bodyPr>
            <a:noAutofit/>
          </a:bodyPr>
          <a:lstStyle/>
          <a:p>
            <a:r>
              <a:rPr lang="en-US" dirty="0"/>
              <a:t>Chapter 11:  Industry</a:t>
            </a:r>
          </a:p>
        </p:txBody>
      </p:sp>
      <p:sp>
        <p:nvSpPr>
          <p:cNvPr id="3" name="Subtitle 2"/>
          <p:cNvSpPr>
            <a:spLocks noGrp="1"/>
          </p:cNvSpPr>
          <p:nvPr>
            <p:ph idx="1"/>
          </p:nvPr>
        </p:nvSpPr>
        <p:spPr>
          <a:xfrm>
            <a:off x="3350498" y="1609272"/>
            <a:ext cx="6934914" cy="4553677"/>
          </a:xfrm>
        </p:spPr>
        <p:txBody>
          <a:bodyPr>
            <a:normAutofit/>
          </a:bodyPr>
          <a:lstStyle/>
          <a:p>
            <a:pPr marL="0" indent="0">
              <a:buNone/>
            </a:pPr>
            <a:endParaRPr lang="en-US" b="1" dirty="0">
              <a:solidFill>
                <a:srgbClr val="000066"/>
              </a:solidFill>
              <a:latin typeface="Verdana-Bold"/>
            </a:endParaRPr>
          </a:p>
          <a:p>
            <a:pPr marL="0" indent="0">
              <a:buNone/>
            </a:pPr>
            <a:r>
              <a:rPr lang="en-US" b="1" dirty="0">
                <a:solidFill>
                  <a:srgbClr val="000066"/>
                </a:solidFill>
                <a:latin typeface="Verdana-Bold"/>
              </a:rPr>
              <a:t>STUDENT LEARNING OUTCOMES</a:t>
            </a:r>
          </a:p>
          <a:p>
            <a:pPr marL="0" indent="0">
              <a:buNone/>
            </a:pPr>
            <a:r>
              <a:rPr lang="en-US" dirty="0">
                <a:solidFill>
                  <a:srgbClr val="000000"/>
                </a:solidFill>
                <a:latin typeface="Georgia" panose="02040502050405020303" pitchFamily="18" charset="0"/>
              </a:rPr>
              <a:t>By the end of this section, the student will be able to:</a:t>
            </a:r>
          </a:p>
          <a:p>
            <a:pPr marL="257244" indent="-257244">
              <a:lnSpc>
                <a:spcPct val="100000"/>
              </a:lnSpc>
              <a:spcBef>
                <a:spcPts val="0"/>
              </a:spcBef>
              <a:buFont typeface="+mj-lt"/>
              <a:buAutoNum type="arabicPeriod"/>
            </a:pPr>
            <a:r>
              <a:rPr lang="en-US" b="1" dirty="0">
                <a:solidFill>
                  <a:srgbClr val="000000"/>
                </a:solidFill>
                <a:latin typeface="Georgia" panose="02040502050405020303" pitchFamily="18" charset="0"/>
              </a:rPr>
              <a:t>Understand</a:t>
            </a:r>
            <a:r>
              <a:rPr lang="en-US" dirty="0">
                <a:solidFill>
                  <a:srgbClr val="000000"/>
                </a:solidFill>
                <a:latin typeface="Georgia" panose="02040502050405020303" pitchFamily="18" charset="0"/>
              </a:rPr>
              <a:t>: the origins and diffusion of industrial production</a:t>
            </a:r>
          </a:p>
          <a:p>
            <a:pPr marL="257244" indent="-257244">
              <a:lnSpc>
                <a:spcPct val="100000"/>
              </a:lnSpc>
              <a:spcBef>
                <a:spcPts val="0"/>
              </a:spcBef>
              <a:buFont typeface="+mj-lt"/>
              <a:buAutoNum type="arabicPeriod"/>
            </a:pPr>
            <a:r>
              <a:rPr lang="en-US" b="1" dirty="0">
                <a:solidFill>
                  <a:srgbClr val="000000"/>
                </a:solidFill>
                <a:latin typeface="Georgia" panose="02040502050405020303" pitchFamily="18" charset="0"/>
              </a:rPr>
              <a:t>Explain</a:t>
            </a:r>
            <a:r>
              <a:rPr lang="en-US" dirty="0">
                <a:solidFill>
                  <a:srgbClr val="000000"/>
                </a:solidFill>
                <a:latin typeface="Georgia" panose="02040502050405020303" pitchFamily="18" charset="0"/>
              </a:rPr>
              <a:t>: the impact of industry on places</a:t>
            </a:r>
          </a:p>
          <a:p>
            <a:pPr marL="257244" indent="-257244">
              <a:lnSpc>
                <a:spcPct val="100000"/>
              </a:lnSpc>
              <a:spcBef>
                <a:spcPts val="0"/>
              </a:spcBef>
              <a:buFont typeface="+mj-lt"/>
              <a:buAutoNum type="arabicPeriod"/>
            </a:pPr>
            <a:r>
              <a:rPr lang="en-US" b="1" dirty="0">
                <a:solidFill>
                  <a:srgbClr val="000000"/>
                </a:solidFill>
                <a:latin typeface="Georgia" panose="02040502050405020303" pitchFamily="18" charset="0"/>
              </a:rPr>
              <a:t>Describe</a:t>
            </a:r>
            <a:r>
              <a:rPr lang="en-US" dirty="0">
                <a:solidFill>
                  <a:srgbClr val="000000"/>
                </a:solidFill>
                <a:latin typeface="Georgia" panose="02040502050405020303" pitchFamily="18" charset="0"/>
              </a:rPr>
              <a:t>: the industrial basis of modern cultures</a:t>
            </a:r>
          </a:p>
          <a:p>
            <a:pPr marL="257244" indent="-257244">
              <a:lnSpc>
                <a:spcPct val="100000"/>
              </a:lnSpc>
              <a:spcBef>
                <a:spcPts val="0"/>
              </a:spcBef>
              <a:buFont typeface="+mj-lt"/>
              <a:buAutoNum type="arabicPeriod"/>
            </a:pPr>
            <a:r>
              <a:rPr lang="en-US" b="1" dirty="0">
                <a:solidFill>
                  <a:srgbClr val="000000"/>
                </a:solidFill>
                <a:latin typeface="Georgia" panose="02040502050405020303" pitchFamily="18" charset="0"/>
              </a:rPr>
              <a:t>Connect</a:t>
            </a:r>
            <a:r>
              <a:rPr lang="en-US" dirty="0">
                <a:solidFill>
                  <a:srgbClr val="000000"/>
                </a:solidFill>
                <a:latin typeface="Georgia" panose="02040502050405020303" pitchFamily="18" charset="0"/>
              </a:rPr>
              <a:t>: industrialization, technology, the service sector and globalization</a:t>
            </a:r>
          </a:p>
        </p:txBody>
      </p:sp>
      <p:sp>
        <p:nvSpPr>
          <p:cNvPr id="4" name="TextBox 3"/>
          <p:cNvSpPr txBox="1"/>
          <p:nvPr/>
        </p:nvSpPr>
        <p:spPr>
          <a:xfrm>
            <a:off x="3179003" y="5793617"/>
            <a:ext cx="5830818" cy="369332"/>
          </a:xfrm>
          <a:prstGeom prst="rect">
            <a:avLst/>
          </a:prstGeom>
          <a:noFill/>
        </p:spPr>
        <p:txBody>
          <a:bodyPr wrap="squar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onstantia"/>
                <a:ea typeface="+mn-ea"/>
                <a:cs typeface="Arial" pitchFamily="34" charset="0"/>
              </a:rPr>
              <a:t>Introduction to Human Geography (2018). Dorrell, Henderson, Lindley, &amp; Connor. University of North Georgia Press.</a:t>
            </a:r>
          </a:p>
        </p:txBody>
      </p:sp>
    </p:spTree>
    <p:extLst>
      <p:ext uri="{BB962C8B-B14F-4D97-AF65-F5344CB8AC3E}">
        <p14:creationId xmlns:p14="http://schemas.microsoft.com/office/powerpoint/2010/main" val="221596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itle 1"/>
          <p:cNvSpPr>
            <a:spLocks noGrp="1"/>
          </p:cNvSpPr>
          <p:nvPr>
            <p:ph type="title"/>
          </p:nvPr>
        </p:nvSpPr>
        <p:spPr>
          <a:xfrm>
            <a:off x="-1" y="0"/>
            <a:ext cx="12188825" cy="572326"/>
          </a:xfrm>
          <a:solidFill>
            <a:srgbClr val="28562A"/>
          </a:solidFill>
        </p:spPr>
        <p:txBody>
          <a:bodyPr/>
          <a:lstStyle/>
          <a:p>
            <a:r>
              <a:rPr lang="en-US" sz="2800" b="0" dirty="0"/>
              <a:t>11.X Documentary Film List </a:t>
            </a:r>
            <a:r>
              <a:rPr lang="en-US" sz="2800" b="0"/>
              <a:t>for Industry</a:t>
            </a:r>
            <a:endParaRPr lang="en-US" dirty="0"/>
          </a:p>
        </p:txBody>
      </p:sp>
      <p:sp>
        <p:nvSpPr>
          <p:cNvPr id="336899" name="Content Placeholder 2"/>
          <p:cNvSpPr>
            <a:spLocks noGrp="1"/>
          </p:cNvSpPr>
          <p:nvPr>
            <p:ph idx="1"/>
          </p:nvPr>
        </p:nvSpPr>
        <p:spPr>
          <a:xfrm>
            <a:off x="531812" y="557949"/>
            <a:ext cx="10896600" cy="4267257"/>
          </a:xfrm>
          <a:ln w="28575">
            <a:solidFill>
              <a:schemeClr val="tx2"/>
            </a:solidFill>
          </a:ln>
        </p:spPr>
        <p:txBody>
          <a:bodyPr/>
          <a:lstStyle/>
          <a:p>
            <a:pPr>
              <a:lnSpc>
                <a:spcPct val="100000"/>
              </a:lnSpc>
              <a:buFont typeface="Wingdings" panose="05000000000000000000" pitchFamily="2" charset="2"/>
              <a:buChar char="§"/>
            </a:pPr>
            <a:r>
              <a:rPr lang="en-US" sz="2400" b="1" dirty="0"/>
              <a:t>Blood in the Mobile (2004).</a:t>
            </a:r>
          </a:p>
          <a:p>
            <a:pPr marL="460375" lvl="1" indent="0">
              <a:lnSpc>
                <a:spcPct val="100000"/>
              </a:lnSpc>
              <a:buNone/>
            </a:pPr>
            <a:r>
              <a:rPr lang="en-US" sz="2000" dirty="0">
                <a:hlinkClick r:id="rId3"/>
              </a:rPr>
              <a:t>https://video.alexanderstreet.com/watch/blood-in-the-mobile-mining-in-the-congo</a:t>
            </a:r>
            <a:r>
              <a:rPr lang="en-US" sz="2000" dirty="0"/>
              <a:t>  </a:t>
            </a:r>
          </a:p>
          <a:p>
            <a:pPr>
              <a:lnSpc>
                <a:spcPct val="100000"/>
              </a:lnSpc>
            </a:pPr>
            <a:r>
              <a:rPr lang="en-US" sz="2400" b="1" dirty="0"/>
              <a:t>Black Gold (2006)</a:t>
            </a:r>
          </a:p>
          <a:p>
            <a:pPr marL="396875" lvl="1" indent="0">
              <a:lnSpc>
                <a:spcPct val="100000"/>
              </a:lnSpc>
              <a:buNone/>
            </a:pPr>
            <a:r>
              <a:rPr lang="en-US" sz="2000" dirty="0">
                <a:hlinkClick r:id="rId4"/>
              </a:rPr>
              <a:t>https://video.alexanderstreet.com/watch/black-gold</a:t>
            </a:r>
            <a:r>
              <a:rPr lang="en-US" sz="2000" dirty="0"/>
              <a:t> </a:t>
            </a:r>
          </a:p>
          <a:p>
            <a:pPr>
              <a:lnSpc>
                <a:spcPct val="100000"/>
              </a:lnSpc>
            </a:pPr>
            <a:r>
              <a:rPr lang="en-US" sz="2400" b="1" dirty="0"/>
              <a:t>Made In China (2007)</a:t>
            </a:r>
          </a:p>
          <a:p>
            <a:pPr marL="396875" lvl="1" indent="0">
              <a:lnSpc>
                <a:spcPct val="100000"/>
              </a:lnSpc>
              <a:buNone/>
            </a:pPr>
            <a:r>
              <a:rPr lang="en-US" sz="2000" dirty="0">
                <a:hlinkClick r:id="rId5"/>
              </a:rPr>
              <a:t>https://ggc.kanopy.com/video/made-china</a:t>
            </a:r>
            <a:endParaRPr lang="en-US" sz="2000" dirty="0"/>
          </a:p>
          <a:p>
            <a:pPr>
              <a:lnSpc>
                <a:spcPct val="100000"/>
              </a:lnSpc>
            </a:pPr>
            <a:r>
              <a:rPr lang="en-US" sz="2400" b="1" dirty="0"/>
              <a:t>Smokestack Nation: The Industrial Titans (2015)</a:t>
            </a:r>
          </a:p>
          <a:p>
            <a:pPr marL="396875" lvl="1" indent="0">
              <a:lnSpc>
                <a:spcPct val="100000"/>
              </a:lnSpc>
              <a:buNone/>
            </a:pPr>
            <a:r>
              <a:rPr lang="en-US" sz="2000" dirty="0">
                <a:hlinkClick r:id="rId6"/>
              </a:rPr>
              <a:t>https://ggc.kanopy.com/video/america-gilded-age-and-progressive-era-smoke</a:t>
            </a:r>
            <a:endParaRPr lang="en-US" sz="2400" b="1" dirty="0"/>
          </a:p>
          <a:p>
            <a:r>
              <a:rPr lang="en-US" sz="2400" b="1" dirty="0">
                <a:ea typeface="+mn-lt"/>
                <a:cs typeface="+mn-lt"/>
              </a:rPr>
              <a:t>Automation Will Crash Democracy: A Debate</a:t>
            </a:r>
            <a:r>
              <a:rPr lang="en-US" sz="2400" dirty="0">
                <a:ea typeface="+mn-lt"/>
                <a:cs typeface="+mn-lt"/>
              </a:rPr>
              <a:t> </a:t>
            </a:r>
            <a:endParaRPr lang="en-US" sz="2400">
              <a:ea typeface="+mn-lt"/>
              <a:cs typeface="+mn-lt"/>
            </a:endParaRPr>
          </a:p>
          <a:p>
            <a:pPr lvl="1">
              <a:buNone/>
            </a:pPr>
            <a:r>
              <a:rPr lang="en-US" sz="2000" dirty="0">
                <a:ea typeface="+mn-lt"/>
                <a:cs typeface="+mn-lt"/>
                <a:hlinkClick r:id="rId7"/>
              </a:rPr>
              <a:t>https://fod-infobase-com.us1.proxy.openathens.net/p_ViewVideo.aspx?xtid=165893&amp;tScript=0</a:t>
            </a:r>
            <a:r>
              <a:rPr lang="en-US" sz="2000" dirty="0">
                <a:ea typeface="+mn-lt"/>
                <a:cs typeface="+mn-lt"/>
              </a:rPr>
              <a:t> </a:t>
            </a:r>
            <a:endParaRPr lang="en-US">
              <a:ea typeface="+mn-lt"/>
              <a:cs typeface="+mn-lt"/>
            </a:endParaRPr>
          </a:p>
          <a:p>
            <a:pPr marL="396875" lvl="1" indent="0">
              <a:lnSpc>
                <a:spcPct val="100000"/>
              </a:lnSpc>
              <a:buNone/>
            </a:pPr>
            <a:r>
              <a:rPr lang="en-US" sz="2000" b="1" dirty="0">
                <a:ea typeface="+mn-lt"/>
                <a:cs typeface="+mn-lt"/>
              </a:rPr>
              <a:t> </a:t>
            </a:r>
            <a:r>
              <a:rPr lang="en-US" sz="2000" dirty="0">
                <a:ea typeface="+mn-lt"/>
                <a:cs typeface="+mn-lt"/>
              </a:rPr>
              <a:t> </a:t>
            </a:r>
            <a:endParaRPr lang="en-US">
              <a:ea typeface="+mn-lt"/>
              <a:cs typeface="+mn-lt"/>
            </a:endParaRPr>
          </a:p>
        </p:txBody>
      </p:sp>
    </p:spTree>
    <p:extLst>
      <p:ext uri="{BB962C8B-B14F-4D97-AF65-F5344CB8AC3E}">
        <p14:creationId xmlns:p14="http://schemas.microsoft.com/office/powerpoint/2010/main" val="401259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animEffect transition="in" filter="fade">
                                      <p:cBhvr>
                                        <p:cTn id="7" dur="1000"/>
                                        <p:tgtEl>
                                          <p:spTgt spid="336899">
                                            <p:txEl>
                                              <p:pRg st="0" end="0"/>
                                            </p:txEl>
                                          </p:spTgt>
                                        </p:tgtEl>
                                      </p:cBhvr>
                                    </p:animEffect>
                                    <p:anim calcmode="lin" valueType="num">
                                      <p:cBhvr>
                                        <p:cTn id="8" dur="1000" fill="hold"/>
                                        <p:tgtEl>
                                          <p:spTgt spid="3368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68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6899">
                                            <p:txEl>
                                              <p:pRg st="1" end="1"/>
                                            </p:txEl>
                                          </p:spTgt>
                                        </p:tgtEl>
                                        <p:attrNameLst>
                                          <p:attrName>style.visibility</p:attrName>
                                        </p:attrNameLst>
                                      </p:cBhvr>
                                      <p:to>
                                        <p:strVal val="visible"/>
                                      </p:to>
                                    </p:set>
                                    <p:animEffect transition="in" filter="fade">
                                      <p:cBhvr>
                                        <p:cTn id="14" dur="1000"/>
                                        <p:tgtEl>
                                          <p:spTgt spid="336899">
                                            <p:txEl>
                                              <p:pRg st="1" end="1"/>
                                            </p:txEl>
                                          </p:spTgt>
                                        </p:tgtEl>
                                      </p:cBhvr>
                                    </p:animEffect>
                                    <p:anim calcmode="lin" valueType="num">
                                      <p:cBhvr>
                                        <p:cTn id="15" dur="1000" fill="hold"/>
                                        <p:tgtEl>
                                          <p:spTgt spid="3368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68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6899">
                                            <p:txEl>
                                              <p:pRg st="2" end="2"/>
                                            </p:txEl>
                                          </p:spTgt>
                                        </p:tgtEl>
                                        <p:attrNameLst>
                                          <p:attrName>style.visibility</p:attrName>
                                        </p:attrNameLst>
                                      </p:cBhvr>
                                      <p:to>
                                        <p:strVal val="visible"/>
                                      </p:to>
                                    </p:set>
                                    <p:animEffect transition="in" filter="fade">
                                      <p:cBhvr>
                                        <p:cTn id="21" dur="1000"/>
                                        <p:tgtEl>
                                          <p:spTgt spid="336899">
                                            <p:txEl>
                                              <p:pRg st="2" end="2"/>
                                            </p:txEl>
                                          </p:spTgt>
                                        </p:tgtEl>
                                      </p:cBhvr>
                                    </p:animEffect>
                                    <p:anim calcmode="lin" valueType="num">
                                      <p:cBhvr>
                                        <p:cTn id="22" dur="1000" fill="hold"/>
                                        <p:tgtEl>
                                          <p:spTgt spid="3368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68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11 END</a:t>
            </a:r>
          </a:p>
        </p:txBody>
      </p:sp>
      <p:sp>
        <p:nvSpPr>
          <p:cNvPr id="3" name="Subtitle 2"/>
          <p:cNvSpPr>
            <a:spLocks noGrp="1"/>
          </p:cNvSpPr>
          <p:nvPr>
            <p:ph type="subTitle" idx="1"/>
          </p:nvPr>
        </p:nvSpPr>
        <p:spPr/>
        <p:txBody>
          <a:bodyPr/>
          <a:lstStyle/>
          <a:p>
            <a:r>
              <a:rPr lang="en-US" dirty="0"/>
              <a:t>INDUSTRY</a:t>
            </a:r>
          </a:p>
        </p:txBody>
      </p:sp>
      <p:sp>
        <p:nvSpPr>
          <p:cNvPr id="4" name="TextBox 3"/>
          <p:cNvSpPr txBox="1"/>
          <p:nvPr/>
        </p:nvSpPr>
        <p:spPr>
          <a:xfrm>
            <a:off x="2208212" y="5867400"/>
            <a:ext cx="777240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pitchFamily="18" charset="0"/>
                <a:ea typeface="+mn-ea"/>
                <a:cs typeface="Arial" pitchFamily="34" charset="0"/>
              </a:rPr>
              <a:t>Lecture Notes by Dorrell, Henderson, Lindley, &amp; Connor. </a:t>
            </a:r>
          </a:p>
        </p:txBody>
      </p:sp>
      <p:sp>
        <p:nvSpPr>
          <p:cNvPr id="5" name="Rectangle 4"/>
          <p:cNvSpPr/>
          <p:nvPr/>
        </p:nvSpPr>
        <p:spPr>
          <a:xfrm>
            <a:off x="2555276" y="261632"/>
            <a:ext cx="7078274" cy="8925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pitchFamily="18" charset="0"/>
                <a:ea typeface="+mn-ea"/>
                <a:cs typeface="Arial" pitchFamily="34" charset="0"/>
              </a:rPr>
              <a:t>Introduction to Human Geography (2018)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pitchFamily="18" charset="0"/>
                <a:ea typeface="+mn-ea"/>
                <a:cs typeface="Arial" pitchFamily="34" charset="0"/>
              </a:rPr>
              <a:t>University of North Georgia Press </a:t>
            </a:r>
            <a:endParaRPr kumimoji="0" lang="en-US" sz="2800" b="0" i="0" u="none" strike="noStrike" kern="1200" cap="none" spc="0" normalizeH="0" baseline="0" noProof="0" dirty="0">
              <a:ln>
                <a:noFill/>
              </a:ln>
              <a:solidFill>
                <a:prstClr val="white"/>
              </a:solidFill>
              <a:effectLst/>
              <a:uLnTx/>
              <a:uFillTx/>
              <a:latin typeface="Times" pitchFamily="18" charset="0"/>
              <a:ea typeface="+mn-ea"/>
              <a:cs typeface="Arial" pitchFamily="34" charset="0"/>
            </a:endParaRPr>
          </a:p>
        </p:txBody>
      </p:sp>
    </p:spTree>
    <p:extLst>
      <p:ext uri="{BB962C8B-B14F-4D97-AF65-F5344CB8AC3E}">
        <p14:creationId xmlns:p14="http://schemas.microsoft.com/office/powerpoint/2010/main" val="345973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0499" y="1371065"/>
            <a:ext cx="5487829" cy="226173"/>
          </a:xfrm>
        </p:spPr>
        <p:txBody>
          <a:bodyPr>
            <a:noAutofit/>
          </a:bodyPr>
          <a:lstStyle/>
          <a:p>
            <a:r>
              <a:rPr lang="en-US" dirty="0"/>
              <a:t>Chapter 11: Industry</a:t>
            </a:r>
          </a:p>
        </p:txBody>
      </p:sp>
      <p:sp>
        <p:nvSpPr>
          <p:cNvPr id="3" name="Subtitle 2"/>
          <p:cNvSpPr>
            <a:spLocks noGrp="1"/>
          </p:cNvSpPr>
          <p:nvPr>
            <p:ph idx="1"/>
          </p:nvPr>
        </p:nvSpPr>
        <p:spPr>
          <a:xfrm>
            <a:off x="3350499" y="1609272"/>
            <a:ext cx="5487829" cy="3649004"/>
          </a:xfrm>
        </p:spPr>
        <p:txBody>
          <a:bodyPr>
            <a:normAutofit/>
          </a:bodyPr>
          <a:lstStyle/>
          <a:p>
            <a:pPr marL="0" indent="0">
              <a:buNone/>
            </a:pPr>
            <a:endParaRPr lang="en-US" b="1" dirty="0">
              <a:solidFill>
                <a:srgbClr val="000066"/>
              </a:solidFill>
              <a:latin typeface="Verdana-Bold"/>
            </a:endParaRPr>
          </a:p>
          <a:p>
            <a:pPr marL="0" indent="0">
              <a:buNone/>
            </a:pPr>
            <a:r>
              <a:rPr lang="en-US" b="1" dirty="0">
                <a:solidFill>
                  <a:srgbClr val="000066"/>
                </a:solidFill>
                <a:latin typeface="Verdana-Bold"/>
              </a:rPr>
              <a:t>CHAPTER OUTLINE</a:t>
            </a:r>
          </a:p>
          <a:p>
            <a:pPr marL="411590" indent="0">
              <a:buNone/>
            </a:pPr>
            <a:r>
              <a:rPr lang="en-US" dirty="0">
                <a:solidFill>
                  <a:srgbClr val="000000"/>
                </a:solidFill>
                <a:latin typeface="Georgia" panose="02040502050405020303" pitchFamily="18" charset="0"/>
              </a:rPr>
              <a:t>11.1 Introduction</a:t>
            </a:r>
          </a:p>
          <a:p>
            <a:pPr marL="411590" indent="0">
              <a:buNone/>
            </a:pPr>
            <a:r>
              <a:rPr lang="en-US" dirty="0">
                <a:solidFill>
                  <a:srgbClr val="000000"/>
                </a:solidFill>
                <a:latin typeface="Georgia" panose="02040502050405020303" pitchFamily="18" charset="0"/>
              </a:rPr>
              <a:t>11.2 Marx’s Ideas</a:t>
            </a:r>
          </a:p>
          <a:p>
            <a:pPr marL="411590" indent="0">
              <a:buNone/>
            </a:pPr>
            <a:r>
              <a:rPr lang="en-US" dirty="0">
                <a:solidFill>
                  <a:srgbClr val="000000"/>
                </a:solidFill>
                <a:latin typeface="Georgia" panose="02040502050405020303" pitchFamily="18" charset="0"/>
              </a:rPr>
              <a:t>11.3 Factors for Location</a:t>
            </a:r>
          </a:p>
          <a:p>
            <a:pPr marL="411590" indent="0">
              <a:buNone/>
            </a:pPr>
            <a:r>
              <a:rPr lang="en-US" dirty="0">
                <a:solidFill>
                  <a:srgbClr val="000000"/>
                </a:solidFill>
                <a:latin typeface="Georgia" panose="02040502050405020303" pitchFamily="18" charset="0"/>
              </a:rPr>
              <a:t>11.4 The Expansion and Decline of Industry</a:t>
            </a:r>
          </a:p>
          <a:p>
            <a:pPr marL="411590" indent="0">
              <a:buNone/>
            </a:pPr>
            <a:r>
              <a:rPr lang="en-US" dirty="0">
                <a:solidFill>
                  <a:srgbClr val="000000"/>
                </a:solidFill>
                <a:latin typeface="Georgia" panose="02040502050405020303" pitchFamily="18" charset="0"/>
              </a:rPr>
              <a:t>11.5 Global Production</a:t>
            </a:r>
          </a:p>
          <a:p>
            <a:pPr marL="411590" indent="0">
              <a:buNone/>
            </a:pPr>
            <a:r>
              <a:rPr lang="en-US" dirty="0">
                <a:solidFill>
                  <a:srgbClr val="000000"/>
                </a:solidFill>
                <a:latin typeface="Georgia" panose="02040502050405020303" pitchFamily="18" charset="0"/>
              </a:rPr>
              <a:t>11.6 Summary</a:t>
            </a:r>
          </a:p>
        </p:txBody>
      </p:sp>
      <p:sp>
        <p:nvSpPr>
          <p:cNvPr id="7" name="TextBox 6"/>
          <p:cNvSpPr txBox="1"/>
          <p:nvPr/>
        </p:nvSpPr>
        <p:spPr>
          <a:xfrm>
            <a:off x="3179003" y="5793617"/>
            <a:ext cx="5830818" cy="369332"/>
          </a:xfrm>
          <a:prstGeom prst="rect">
            <a:avLst/>
          </a:prstGeom>
          <a:noFill/>
        </p:spPr>
        <p:txBody>
          <a:bodyPr wrap="squar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onstantia"/>
                <a:ea typeface="+mn-ea"/>
                <a:cs typeface="Arial" pitchFamily="34" charset="0"/>
              </a:rPr>
              <a:t>Introduction to Human Geography (2018). Dorrell, Henderson, Lindley, &amp; Connor. University of North Georgia Press.</a:t>
            </a:r>
          </a:p>
        </p:txBody>
      </p:sp>
    </p:spTree>
    <p:extLst>
      <p:ext uri="{BB962C8B-B14F-4D97-AF65-F5344CB8AC3E}">
        <p14:creationId xmlns:p14="http://schemas.microsoft.com/office/powerpoint/2010/main" val="237622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677987"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3" name="AutoShape 4"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830387" y="7938"/>
            <a:ext cx="1897057" cy="1897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8" name="Title 1"/>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a:solidFill>
                  <a:srgbClr val="FFFFFF"/>
                </a:solidFill>
                <a:latin typeface="Arial"/>
                <a:cs typeface="Arial"/>
              </a:rPr>
              <a:t>11.1 Introduction</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
        <p:nvSpPr>
          <p:cNvPr id="7" name="Content Placeholder 2">
            <a:extLst>
              <a:ext uri="{FF2B5EF4-FFF2-40B4-BE49-F238E27FC236}">
                <a16:creationId xmlns:a16="http://schemas.microsoft.com/office/drawing/2014/main" id="{61A349EA-3D99-45AA-A1CD-4385290D9746}"/>
              </a:ext>
            </a:extLst>
          </p:cNvPr>
          <p:cNvSpPr>
            <a:spLocks noGrp="1"/>
          </p:cNvSpPr>
          <p:nvPr>
            <p:ph idx="1"/>
          </p:nvPr>
        </p:nvSpPr>
        <p:spPr>
          <a:xfrm>
            <a:off x="1065212" y="1143001"/>
            <a:ext cx="9144000" cy="5127625"/>
          </a:xfrm>
        </p:spPr>
        <p:txBody>
          <a:bodyPr vert="horz" lIns="360000" tIns="360000" rIns="360000" bIns="360000" rtlCol="0">
            <a:normAutofit lnSpcReduction="10000"/>
          </a:bodyPr>
          <a:lstStyle/>
          <a:p>
            <a:pPr defTabSz="857250">
              <a:spcBef>
                <a:spcPct val="0"/>
              </a:spcBef>
              <a:buSzPct val="80000"/>
              <a:buFont typeface="Verdana" pitchFamily="1" charset="0"/>
              <a:buChar char="•"/>
              <a:defRPr/>
            </a:pPr>
            <a:r>
              <a:rPr lang="en-US" dirty="0"/>
              <a:t>The industrial revolution </a:t>
            </a:r>
          </a:p>
          <a:p>
            <a:pPr lvl="2" defTabSz="857250">
              <a:spcBef>
                <a:spcPct val="0"/>
              </a:spcBef>
              <a:buSzPct val="80000"/>
              <a:buFont typeface="Verdana" pitchFamily="1" charset="0"/>
              <a:buChar char="•"/>
              <a:defRPr/>
            </a:pPr>
            <a:r>
              <a:rPr lang="en-US" dirty="0">
                <a:ea typeface="ＭＳ Ｐゴシック" pitchFamily="1" charset="-128"/>
              </a:rPr>
              <a:t>A series of improvements in industrial technology that transformed the process of manufacturing goods about 200 years ago</a:t>
            </a:r>
          </a:p>
          <a:p>
            <a:pPr lvl="3" defTabSz="857250">
              <a:spcBef>
                <a:spcPct val="0"/>
              </a:spcBef>
              <a:buSzPct val="80000"/>
              <a:buFont typeface="Verdana" pitchFamily="1" charset="0"/>
              <a:buChar char="–"/>
              <a:defRPr/>
            </a:pPr>
            <a:r>
              <a:rPr lang="en-US" dirty="0">
                <a:ea typeface="ＭＳ Ｐゴシック" pitchFamily="1" charset="-128"/>
              </a:rPr>
              <a:t>Widespread (but originated in England)</a:t>
            </a:r>
          </a:p>
          <a:p>
            <a:pPr lvl="3" defTabSz="857250">
              <a:spcBef>
                <a:spcPct val="0"/>
              </a:spcBef>
              <a:buSzPct val="80000"/>
              <a:buFont typeface="Verdana" pitchFamily="1" charset="0"/>
              <a:buChar char="–"/>
              <a:defRPr/>
            </a:pPr>
            <a:r>
              <a:rPr lang="en-US" dirty="0">
                <a:ea typeface="ＭＳ Ｐゴシック" pitchFamily="1" charset="-128"/>
              </a:rPr>
              <a:t>Social, economic, political inventions (not just about machinery!)</a:t>
            </a:r>
          </a:p>
          <a:p>
            <a:pPr lvl="3" defTabSz="857250">
              <a:spcBef>
                <a:spcPct val="0"/>
              </a:spcBef>
              <a:buSzPct val="80000"/>
              <a:buFont typeface="Verdana" pitchFamily="1" charset="0"/>
              <a:buChar char="–"/>
              <a:defRPr/>
            </a:pPr>
            <a:r>
              <a:rPr lang="en-US" dirty="0">
                <a:ea typeface="ＭＳ Ｐゴシック" pitchFamily="1" charset="-128"/>
              </a:rPr>
              <a:t>Diffused </a:t>
            </a:r>
            <a:r>
              <a:rPr lang="en-US" u="sng" dirty="0">
                <a:ea typeface="ＭＳ Ｐゴシック" pitchFamily="1" charset="-128"/>
              </a:rPr>
              <a:t>gradually</a:t>
            </a:r>
          </a:p>
          <a:p>
            <a:pPr lvl="2" defTabSz="857250">
              <a:spcBef>
                <a:spcPct val="0"/>
              </a:spcBef>
              <a:buSzPct val="80000"/>
              <a:buFont typeface="Verdana" pitchFamily="1" charset="0"/>
              <a:buChar char="•"/>
              <a:defRPr/>
            </a:pPr>
            <a:r>
              <a:rPr lang="en-US" dirty="0">
                <a:ea typeface="ＭＳ Ｐゴシック" pitchFamily="1" charset="-128"/>
              </a:rPr>
              <a:t>Home-based manufacturing exchanging human labor for machine labor</a:t>
            </a:r>
          </a:p>
          <a:p>
            <a:pPr lvl="2" defTabSz="857250">
              <a:spcBef>
                <a:spcPct val="0"/>
              </a:spcBef>
              <a:buSzPct val="80000"/>
              <a:buFont typeface="Verdana" pitchFamily="1" charset="0"/>
              <a:buChar char="•"/>
              <a:defRPr/>
            </a:pPr>
            <a:r>
              <a:rPr lang="en-US" dirty="0">
                <a:ea typeface="ＭＳ Ｐゴシック" pitchFamily="1" charset="-128"/>
              </a:rPr>
              <a:t>Not a single point in time, still unfolding across time and space</a:t>
            </a:r>
          </a:p>
          <a:p>
            <a:pPr lvl="2" defTabSz="857250">
              <a:spcBef>
                <a:spcPct val="0"/>
              </a:spcBef>
              <a:buSzPct val="80000"/>
              <a:buFont typeface="Verdana" pitchFamily="1" charset="0"/>
              <a:buChar char="•"/>
              <a:defRPr/>
            </a:pPr>
            <a:r>
              <a:rPr lang="en-US" dirty="0"/>
              <a:t>The entire purpose of Industrialization is to be CHEAPER!!</a:t>
            </a:r>
          </a:p>
          <a:p>
            <a:pPr defTabSz="857250">
              <a:spcBef>
                <a:spcPct val="0"/>
              </a:spcBef>
              <a:buSzPct val="80000"/>
              <a:buFont typeface="Verdana" pitchFamily="1" charset="0"/>
              <a:buChar char="•"/>
              <a:defRPr/>
            </a:pPr>
            <a:r>
              <a:rPr lang="en-US" dirty="0"/>
              <a:t>De-industrialization</a:t>
            </a:r>
          </a:p>
          <a:p>
            <a:pPr lvl="1" defTabSz="857250">
              <a:spcBef>
                <a:spcPct val="0"/>
              </a:spcBef>
              <a:buSzPct val="80000"/>
              <a:buFont typeface="Verdana" pitchFamily="1" charset="0"/>
              <a:buChar char="•"/>
              <a:defRPr/>
            </a:pPr>
            <a:r>
              <a:rPr lang="en-US" dirty="0"/>
              <a:t>Dramatic decrease in industrial jobs occurring in North America and Western/Northern Europe from the 1980’s onward</a:t>
            </a:r>
          </a:p>
          <a:p>
            <a:pPr lvl="1" defTabSz="857250">
              <a:spcBef>
                <a:spcPct val="0"/>
              </a:spcBef>
              <a:buSzPct val="80000"/>
              <a:buFont typeface="Verdana" pitchFamily="1" charset="0"/>
              <a:buChar char="•"/>
              <a:defRPr/>
            </a:pPr>
            <a:r>
              <a:rPr lang="en-US" dirty="0"/>
              <a:t>Same time period saw industrial jobs increase dramatically in the Global South</a:t>
            </a:r>
          </a:p>
          <a:p>
            <a:pPr lvl="1" defTabSz="857250">
              <a:spcBef>
                <a:spcPct val="0"/>
              </a:spcBef>
              <a:buSzPct val="80000"/>
              <a:buFont typeface="Verdana" pitchFamily="1" charset="0"/>
              <a:buChar char="•"/>
              <a:defRPr/>
            </a:pPr>
            <a:r>
              <a:rPr lang="en-US" dirty="0"/>
              <a:t>Causes</a:t>
            </a:r>
          </a:p>
          <a:p>
            <a:pPr lvl="2" defTabSz="857250">
              <a:spcBef>
                <a:spcPct val="0"/>
              </a:spcBef>
              <a:buSzPct val="80000"/>
              <a:buFont typeface="Verdana" pitchFamily="1" charset="0"/>
              <a:buChar char="•"/>
              <a:defRPr/>
            </a:pPr>
            <a:r>
              <a:rPr lang="en-US" dirty="0"/>
              <a:t>Globalization of production (relocation of manufacturing)</a:t>
            </a:r>
          </a:p>
          <a:p>
            <a:pPr lvl="2" defTabSz="857250">
              <a:spcBef>
                <a:spcPct val="0"/>
              </a:spcBef>
              <a:buSzPct val="80000"/>
              <a:buFont typeface="Verdana" pitchFamily="1" charset="0"/>
              <a:buChar char="•"/>
              <a:defRPr/>
            </a:pPr>
            <a:r>
              <a:rPr lang="en-US" dirty="0"/>
              <a:t>Automation</a:t>
            </a:r>
          </a:p>
          <a:p>
            <a:pPr lvl="1" defTabSz="857250">
              <a:spcBef>
                <a:spcPct val="0"/>
              </a:spcBef>
              <a:buSzPct val="80000"/>
              <a:buFont typeface="Verdana" pitchFamily="1" charset="0"/>
              <a:buChar char="•"/>
              <a:defRPr/>
            </a:pPr>
            <a:endParaRPr lang="en-US" dirty="0"/>
          </a:p>
          <a:p>
            <a:pPr lvl="1" defTabSz="857250">
              <a:spcBef>
                <a:spcPct val="0"/>
              </a:spcBef>
              <a:buSzPct val="80000"/>
              <a:buFont typeface="Verdana" pitchFamily="1" charset="0"/>
              <a:buChar char="•"/>
              <a:defRPr/>
            </a:pPr>
            <a:endParaRPr lang="en-US" dirty="0"/>
          </a:p>
        </p:txBody>
      </p:sp>
    </p:spTree>
    <p:extLst>
      <p:ext uri="{BB962C8B-B14F-4D97-AF65-F5344CB8AC3E}">
        <p14:creationId xmlns:p14="http://schemas.microsoft.com/office/powerpoint/2010/main" val="337602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C8835-2E86-4DC2-9EED-2651F1CE7C4B}"/>
              </a:ext>
            </a:extLst>
          </p:cNvPr>
          <p:cNvPicPr>
            <a:picLocks noChangeAspect="1"/>
          </p:cNvPicPr>
          <p:nvPr/>
        </p:nvPicPr>
        <p:blipFill>
          <a:blip r:embed="rId2"/>
          <a:stretch>
            <a:fillRect/>
          </a:stretch>
        </p:blipFill>
        <p:spPr>
          <a:xfrm>
            <a:off x="2817812" y="2026231"/>
            <a:ext cx="6829425" cy="4124325"/>
          </a:xfrm>
          <a:prstGeom prst="rect">
            <a:avLst/>
          </a:prstGeom>
        </p:spPr>
      </p:pic>
      <p:sp>
        <p:nvSpPr>
          <p:cNvPr id="3" name="Rectangle 2">
            <a:extLst>
              <a:ext uri="{FF2B5EF4-FFF2-40B4-BE49-F238E27FC236}">
                <a16:creationId xmlns:a16="http://schemas.microsoft.com/office/drawing/2014/main" id="{354A9986-3AC6-4ADE-90A9-90840FF6CC50}"/>
              </a:ext>
            </a:extLst>
          </p:cNvPr>
          <p:cNvSpPr/>
          <p:nvPr/>
        </p:nvSpPr>
        <p:spPr>
          <a:xfrm>
            <a:off x="2665412" y="1371600"/>
            <a:ext cx="6705600" cy="369332"/>
          </a:xfrm>
          <a:prstGeom prst="rect">
            <a:avLst/>
          </a:prstGeom>
        </p:spPr>
        <p:txBody>
          <a:bodyPr wrap="square">
            <a:spAutoFit/>
          </a:bodyPr>
          <a:lstStyle/>
          <a:p>
            <a:r>
              <a:rPr lang="en-US" dirty="0"/>
              <a:t>Globalization of Production (Example of Post-Fordism in Action</a:t>
            </a:r>
          </a:p>
        </p:txBody>
      </p:sp>
    </p:spTree>
    <p:extLst>
      <p:ext uri="{BB962C8B-B14F-4D97-AF65-F5344CB8AC3E}">
        <p14:creationId xmlns:p14="http://schemas.microsoft.com/office/powerpoint/2010/main" val="124008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FB71F3-961E-4F27-BFEE-F1DFFB8F28AD}"/>
              </a:ext>
            </a:extLst>
          </p:cNvPr>
          <p:cNvPicPr>
            <a:picLocks noChangeAspect="1"/>
          </p:cNvPicPr>
          <p:nvPr/>
        </p:nvPicPr>
        <p:blipFill>
          <a:blip r:embed="rId2"/>
          <a:stretch>
            <a:fillRect/>
          </a:stretch>
        </p:blipFill>
        <p:spPr>
          <a:xfrm>
            <a:off x="4738192" y="762000"/>
            <a:ext cx="7147420" cy="5410200"/>
          </a:xfrm>
          <a:prstGeom prst="rect">
            <a:avLst/>
          </a:prstGeom>
        </p:spPr>
      </p:pic>
      <p:sp>
        <p:nvSpPr>
          <p:cNvPr id="3" name="TextBox 2"/>
          <p:cNvSpPr txBox="1"/>
          <p:nvPr/>
        </p:nvSpPr>
        <p:spPr>
          <a:xfrm>
            <a:off x="684212" y="1066800"/>
            <a:ext cx="4191000" cy="1754326"/>
          </a:xfrm>
          <a:prstGeom prst="rect">
            <a:avLst/>
          </a:prstGeom>
          <a:noFill/>
        </p:spPr>
        <p:txBody>
          <a:bodyPr wrap="square" rtlCol="0">
            <a:spAutoFit/>
          </a:bodyPr>
          <a:lstStyle/>
          <a:p>
            <a:r>
              <a:rPr lang="en-US" dirty="0"/>
              <a:t>De-Industrialization has resulted in fewer industrial jobs in the US, Germany, Italy, and the UK, while manufacturing jobs in China have steadily increased. How do we interpret such realities in the 21</a:t>
            </a:r>
            <a:r>
              <a:rPr lang="en-US" baseline="30000" dirty="0"/>
              <a:t>st</a:t>
            </a:r>
            <a:r>
              <a:rPr lang="en-US" dirty="0"/>
              <a:t> century?</a:t>
            </a:r>
          </a:p>
        </p:txBody>
      </p:sp>
      <p:sp>
        <p:nvSpPr>
          <p:cNvPr id="4" name="Rectangle 3">
            <a:extLst>
              <a:ext uri="{FF2B5EF4-FFF2-40B4-BE49-F238E27FC236}">
                <a16:creationId xmlns:a16="http://schemas.microsoft.com/office/drawing/2014/main" id="{354A9986-3AC6-4ADE-90A9-90840FF6CC50}"/>
              </a:ext>
            </a:extLst>
          </p:cNvPr>
          <p:cNvSpPr/>
          <p:nvPr/>
        </p:nvSpPr>
        <p:spPr>
          <a:xfrm>
            <a:off x="531813" y="3086286"/>
            <a:ext cx="4953000" cy="3139321"/>
          </a:xfrm>
          <a:prstGeom prst="rect">
            <a:avLst/>
          </a:prstGeom>
        </p:spPr>
        <p:txBody>
          <a:bodyPr wrap="square">
            <a:spAutoFit/>
          </a:bodyPr>
          <a:lstStyle/>
          <a:p>
            <a:r>
              <a:rPr lang="en-US" b="1" dirty="0"/>
              <a:t>2 modes of industrial production </a:t>
            </a:r>
            <a:r>
              <a:rPr lang="en-US" dirty="0"/>
              <a:t> </a:t>
            </a:r>
          </a:p>
          <a:p>
            <a:pPr marL="342900" indent="-342900">
              <a:buAutoNum type="arabicParenR"/>
            </a:pPr>
            <a:r>
              <a:rPr lang="en-US" dirty="0"/>
              <a:t>Fordism </a:t>
            </a:r>
          </a:p>
          <a:p>
            <a:pPr marL="800100" lvl="1" indent="-342900">
              <a:buFont typeface="Arial" panose="020B0604020202020204" pitchFamily="34" charset="0"/>
              <a:buChar char="•"/>
            </a:pPr>
            <a:r>
              <a:rPr lang="en-US" dirty="0"/>
              <a:t>Assembly line</a:t>
            </a:r>
          </a:p>
          <a:p>
            <a:pPr marL="800100" lvl="1" indent="-342900">
              <a:buFont typeface="Arial" panose="020B0604020202020204" pitchFamily="34" charset="0"/>
              <a:buChar char="•"/>
            </a:pPr>
            <a:r>
              <a:rPr lang="en-US" dirty="0"/>
              <a:t>Simplified tasks</a:t>
            </a:r>
          </a:p>
          <a:p>
            <a:pPr marL="800100" lvl="1" indent="-342900">
              <a:buFont typeface="Arial" panose="020B0604020202020204" pitchFamily="34" charset="0"/>
              <a:buChar char="•"/>
            </a:pPr>
            <a:r>
              <a:rPr lang="en-US" dirty="0"/>
              <a:t>High wages</a:t>
            </a:r>
          </a:p>
          <a:p>
            <a:pPr marL="800100" lvl="1" indent="-342900">
              <a:buFont typeface="Arial" panose="020B0604020202020204" pitchFamily="34" charset="0"/>
              <a:buChar char="•"/>
            </a:pPr>
            <a:r>
              <a:rPr lang="en-US" dirty="0"/>
              <a:t>Division of labor</a:t>
            </a:r>
          </a:p>
          <a:p>
            <a:r>
              <a:rPr lang="en-US" dirty="0"/>
              <a:t>2) Post-Fordism</a:t>
            </a:r>
          </a:p>
          <a:p>
            <a:pPr marL="742950" lvl="1" indent="-285750">
              <a:buFont typeface="Arial" panose="020B0604020202020204" pitchFamily="34" charset="0"/>
              <a:buChar char="•"/>
            </a:pPr>
            <a:r>
              <a:rPr lang="en-US" dirty="0"/>
              <a:t>Spatial distribution of production to multiple locations</a:t>
            </a:r>
          </a:p>
          <a:p>
            <a:pPr marL="742950" lvl="1" indent="-285750">
              <a:buFont typeface="Arial" panose="020B0604020202020204" pitchFamily="34" charset="0"/>
              <a:buChar char="•"/>
            </a:pPr>
            <a:r>
              <a:rPr lang="en-US" dirty="0"/>
              <a:t>Seeks lowest wages/costs</a:t>
            </a:r>
          </a:p>
          <a:p>
            <a:pPr marL="742950" lvl="1" indent="-285750">
              <a:buFont typeface="Arial" panose="020B0604020202020204" pitchFamily="34" charset="0"/>
              <a:buChar char="•"/>
            </a:pPr>
            <a:r>
              <a:rPr lang="en-US" dirty="0"/>
              <a:t>Less tied to specific location</a:t>
            </a:r>
          </a:p>
        </p:txBody>
      </p:sp>
    </p:spTree>
    <p:extLst>
      <p:ext uri="{BB962C8B-B14F-4D97-AF65-F5344CB8AC3E}">
        <p14:creationId xmlns:p14="http://schemas.microsoft.com/office/powerpoint/2010/main" val="243678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77F30D-7F9A-40D5-8491-9C4166C9E9F2}"/>
              </a:ext>
            </a:extLst>
          </p:cNvPr>
          <p:cNvPicPr>
            <a:picLocks noChangeAspect="1"/>
          </p:cNvPicPr>
          <p:nvPr/>
        </p:nvPicPr>
        <p:blipFill>
          <a:blip r:embed="rId2"/>
          <a:stretch>
            <a:fillRect/>
          </a:stretch>
        </p:blipFill>
        <p:spPr>
          <a:xfrm>
            <a:off x="1827212" y="975987"/>
            <a:ext cx="7848599" cy="5375752"/>
          </a:xfrm>
          <a:prstGeom prst="rect">
            <a:avLst/>
          </a:prstGeom>
        </p:spPr>
      </p:pic>
      <p:sp>
        <p:nvSpPr>
          <p:cNvPr id="3" name="Title 1"/>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dirty="0">
                <a:solidFill>
                  <a:srgbClr val="FFFFFF"/>
                </a:solidFill>
                <a:latin typeface="Arial"/>
                <a:cs typeface="Arial"/>
              </a:rPr>
              <a:t>11.2 Industrial Geography</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Tree>
    <p:extLst>
      <p:ext uri="{BB962C8B-B14F-4D97-AF65-F5344CB8AC3E}">
        <p14:creationId xmlns:p14="http://schemas.microsoft.com/office/powerpoint/2010/main" val="8974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677987"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3" name="AutoShape 4"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830387" y="7938"/>
            <a:ext cx="1897057" cy="1897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5" name="Title 4"/>
          <p:cNvSpPr>
            <a:spLocks noGrp="1"/>
          </p:cNvSpPr>
          <p:nvPr>
            <p:ph type="title"/>
          </p:nvPr>
        </p:nvSpPr>
        <p:spPr/>
        <p:txBody>
          <a:bodyPr/>
          <a:lstStyle/>
          <a:p>
            <a:r>
              <a:rPr lang="en-US" dirty="0"/>
              <a:t>The rate of profit for any product will always fall</a:t>
            </a:r>
          </a:p>
        </p:txBody>
      </p:sp>
      <p:sp>
        <p:nvSpPr>
          <p:cNvPr id="8" name="Title 1"/>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dirty="0">
                <a:solidFill>
                  <a:srgbClr val="FFFFFF"/>
                </a:solidFill>
                <a:latin typeface="Arial"/>
                <a:cs typeface="Arial"/>
              </a:rPr>
              <a:t>11.2 Marx’s Ideas on Production</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
        <p:nvSpPr>
          <p:cNvPr id="6" name="Content Placeholder 5"/>
          <p:cNvSpPr>
            <a:spLocks noGrp="1"/>
          </p:cNvSpPr>
          <p:nvPr>
            <p:ph idx="1"/>
          </p:nvPr>
        </p:nvSpPr>
        <p:spPr/>
        <p:txBody>
          <a:bodyPr/>
          <a:lstStyle/>
          <a:p>
            <a:pPr marL="457200" indent="-457200">
              <a:buFont typeface="+mj-lt"/>
              <a:buAutoNum type="arabicPeriod"/>
            </a:pPr>
            <a:r>
              <a:rPr lang="en-US" dirty="0"/>
              <a:t>Law of the tendency of the rate of profit to fall is “in every respect the most important law of modern political economy”</a:t>
            </a:r>
          </a:p>
          <a:p>
            <a:pPr marL="457200" indent="-457200">
              <a:buFont typeface="+mj-lt"/>
              <a:buAutoNum type="arabicPeriod"/>
            </a:pPr>
            <a:r>
              <a:rPr lang="en-US" dirty="0"/>
              <a:t>Competitors, increased efficiency, lower cost of inputs tend to reduce cost of production resulting in lower price, leading to lower profits</a:t>
            </a:r>
          </a:p>
          <a:p>
            <a:pPr marL="457200" indent="-457200">
              <a:buFont typeface="+mj-lt"/>
              <a:buAutoNum type="arabicPeriod"/>
            </a:pPr>
            <a:r>
              <a:rPr lang="en-US" dirty="0"/>
              <a:t>Producers respond by seeking lower cost of production, sometimes choosing to reduced production cost by ‘offshoring’</a:t>
            </a:r>
          </a:p>
          <a:p>
            <a:pPr lvl="1"/>
            <a:r>
              <a:rPr lang="en-US" dirty="0"/>
              <a:t>The movement of production and/or registered location of production to a different jurisdiction (usually into a different country, where costs are lower)</a:t>
            </a:r>
          </a:p>
          <a:p>
            <a:pPr marL="0" indent="0">
              <a:buNone/>
            </a:pPr>
            <a:endParaRPr lang="en-US" dirty="0"/>
          </a:p>
        </p:txBody>
      </p:sp>
    </p:spTree>
    <p:extLst>
      <p:ext uri="{BB962C8B-B14F-4D97-AF65-F5344CB8AC3E}">
        <p14:creationId xmlns:p14="http://schemas.microsoft.com/office/powerpoint/2010/main" val="251329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677987"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3" name="AutoShape 4"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830387" y="7938"/>
            <a:ext cx="1897057" cy="1897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5" name="Title 4"/>
          <p:cNvSpPr>
            <a:spLocks noGrp="1"/>
          </p:cNvSpPr>
          <p:nvPr>
            <p:ph type="title"/>
          </p:nvPr>
        </p:nvSpPr>
        <p:spPr/>
        <p:txBody>
          <a:bodyPr/>
          <a:lstStyle/>
          <a:p>
            <a:r>
              <a:rPr lang="en-US" dirty="0"/>
              <a:t>Industrial location for production consists of:</a:t>
            </a:r>
          </a:p>
        </p:txBody>
      </p:sp>
      <p:sp>
        <p:nvSpPr>
          <p:cNvPr id="8" name="Title 1"/>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dirty="0">
                <a:solidFill>
                  <a:srgbClr val="FFFFFF"/>
                </a:solidFill>
                <a:latin typeface="Arial"/>
                <a:cs typeface="Arial"/>
              </a:rPr>
              <a:t>11.3 Factors of Production</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
        <p:nvSpPr>
          <p:cNvPr id="6" name="Content Placeholder 5"/>
          <p:cNvSpPr>
            <a:spLocks noGrp="1"/>
          </p:cNvSpPr>
          <p:nvPr>
            <p:ph idx="1"/>
          </p:nvPr>
        </p:nvSpPr>
        <p:spPr>
          <a:xfrm>
            <a:off x="1218883" y="1803400"/>
            <a:ext cx="9751060" cy="4597400"/>
          </a:xfrm>
        </p:spPr>
        <p:txBody>
          <a:bodyPr>
            <a:normAutofit fontScale="85000" lnSpcReduction="20000"/>
          </a:bodyPr>
          <a:lstStyle/>
          <a:p>
            <a:pPr marL="457200" indent="-457200">
              <a:buFont typeface="+mj-lt"/>
              <a:buAutoNum type="arabicPeriod"/>
            </a:pPr>
            <a:r>
              <a:rPr lang="en-US" b="1" dirty="0"/>
              <a:t>Land</a:t>
            </a:r>
            <a:r>
              <a:rPr lang="en-US" dirty="0"/>
              <a:t> (Material): raw materials, energy, cost of land, tax structure, availability of other material inputs</a:t>
            </a:r>
          </a:p>
          <a:p>
            <a:pPr marL="457200" indent="-457200">
              <a:buFont typeface="+mj-lt"/>
              <a:buAutoNum type="arabicPeriod"/>
            </a:pPr>
            <a:r>
              <a:rPr lang="en-US" b="1" dirty="0"/>
              <a:t>Labor</a:t>
            </a:r>
            <a:r>
              <a:rPr lang="en-US" dirty="0"/>
              <a:t>: considerations include pay rate, skill levels, total available labor force, other costs associated with the workforce (e.g. unions, benefits packages, etc.). Mechanization of labor has displaced significant number of workers in manufacturing in the late 20</a:t>
            </a:r>
            <a:r>
              <a:rPr lang="en-US" baseline="30000" dirty="0"/>
              <a:t>th</a:t>
            </a:r>
            <a:r>
              <a:rPr lang="en-US" dirty="0"/>
              <a:t> &amp; early 21</a:t>
            </a:r>
            <a:r>
              <a:rPr lang="en-US" baseline="30000" dirty="0"/>
              <a:t>st</a:t>
            </a:r>
            <a:r>
              <a:rPr lang="en-US" dirty="0"/>
              <a:t> century</a:t>
            </a:r>
          </a:p>
          <a:p>
            <a:pPr marL="457200" indent="-457200">
              <a:buFont typeface="+mj-lt"/>
              <a:buAutoNum type="arabicPeriod"/>
            </a:pPr>
            <a:r>
              <a:rPr lang="en-US" b="1" dirty="0"/>
              <a:t>Capital</a:t>
            </a:r>
            <a:r>
              <a:rPr lang="en-US" dirty="0"/>
              <a:t>: availability of capital (money) including loans, investors, government incentives</a:t>
            </a:r>
          </a:p>
          <a:p>
            <a:pPr marL="457200" indent="-457200">
              <a:buFont typeface="+mj-lt"/>
              <a:buAutoNum type="arabicPeriod"/>
            </a:pPr>
            <a:r>
              <a:rPr lang="en-US" b="1" dirty="0"/>
              <a:t>Transportation</a:t>
            </a:r>
            <a:r>
              <a:rPr lang="en-US" dirty="0"/>
              <a:t>: manufacturing seeks to locate where transportation costs for inputs and for the finished product are minimized. E.G. automobile manufacture in the U.S. tends to locate in a narrow north to south strip between Michigan and Georgia to minimize transportation costs. </a:t>
            </a:r>
          </a:p>
          <a:p>
            <a:pPr lvl="1"/>
            <a:r>
              <a:rPr lang="en-US" dirty="0"/>
              <a:t>Ubiquitous inputs</a:t>
            </a:r>
          </a:p>
          <a:p>
            <a:pPr lvl="1"/>
            <a:r>
              <a:rPr lang="en-US" dirty="0"/>
              <a:t>Less common inputs</a:t>
            </a:r>
          </a:p>
          <a:p>
            <a:pPr lvl="1"/>
            <a:r>
              <a:rPr lang="en-US" dirty="0"/>
              <a:t>Importance of standardization &amp; containerization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4450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1_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3.xml><?xml version="1.0" encoding="utf-8"?>
<a:theme xmlns:a="http://schemas.openxmlformats.org/drawingml/2006/main" name="1_Pearson_green">
  <a:themeElements>
    <a:clrScheme name="Pearson_green 2">
      <a:dk1>
        <a:srgbClr val="000000"/>
      </a:dk1>
      <a:lt1>
        <a:srgbClr val="FBF5EA"/>
      </a:lt1>
      <a:dk2>
        <a:srgbClr val="008B5D"/>
      </a:dk2>
      <a:lt2>
        <a:srgbClr val="FFFFFF"/>
      </a:lt2>
      <a:accent1>
        <a:srgbClr val="008B5D"/>
      </a:accent1>
      <a:accent2>
        <a:srgbClr val="33A27D"/>
      </a:accent2>
      <a:accent3>
        <a:srgbClr val="FDF9F3"/>
      </a:accent3>
      <a:accent4>
        <a:srgbClr val="000000"/>
      </a:accent4>
      <a:accent5>
        <a:srgbClr val="AAC4B6"/>
      </a:accent5>
      <a:accent6>
        <a:srgbClr val="2D9271"/>
      </a:accent6>
      <a:hlink>
        <a:srgbClr val="4CAE8E"/>
      </a:hlink>
      <a:folHlink>
        <a:srgbClr val="66B99E"/>
      </a:folHlink>
    </a:clrScheme>
    <a:fontScheme name="Pearson_gre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Pearson_green 1">
        <a:dk1>
          <a:srgbClr val="000000"/>
        </a:dk1>
        <a:lt1>
          <a:srgbClr val="FBF5EA"/>
        </a:lt1>
        <a:dk2>
          <a:srgbClr val="008B5D"/>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green 2">
        <a:dk1>
          <a:srgbClr val="000000"/>
        </a:dk1>
        <a:lt1>
          <a:srgbClr val="FBF5EA"/>
        </a:lt1>
        <a:dk2>
          <a:srgbClr val="008B5D"/>
        </a:dk2>
        <a:lt2>
          <a:srgbClr val="FFFFFF"/>
        </a:lt2>
        <a:accent1>
          <a:srgbClr val="008B5D"/>
        </a:accent1>
        <a:accent2>
          <a:srgbClr val="33A27D"/>
        </a:accent2>
        <a:accent3>
          <a:srgbClr val="FDF9F3"/>
        </a:accent3>
        <a:accent4>
          <a:srgbClr val="000000"/>
        </a:accent4>
        <a:accent5>
          <a:srgbClr val="AAC4B6"/>
        </a:accent5>
        <a:accent6>
          <a:srgbClr val="2D9271"/>
        </a:accent6>
        <a:hlink>
          <a:srgbClr val="4CAE8E"/>
        </a:hlink>
        <a:folHlink>
          <a:srgbClr val="66B99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D80E12-3BE9-4746-820E-FFB249F467F2}">
  <ds:schemaRefs>
    <ds:schemaRef ds:uri="http://schemas.openxmlformats.org/package/2006/metadata/core-properties"/>
    <ds:schemaRef ds:uri="http://purl.org/dc/terms/"/>
    <ds:schemaRef ds:uri="http://purl.org/dc/elements/1.1/"/>
    <ds:schemaRef ds:uri="http://www.w3.org/XML/1998/namespace"/>
    <ds:schemaRef ds:uri="4873beb7-5857-4685-be1f-d57550cc96cc"/>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46359</TotalTime>
  <Words>1363</Words>
  <Application>Microsoft Office PowerPoint</Application>
  <PresentationFormat>Custom</PresentationFormat>
  <Paragraphs>149</Paragraphs>
  <Slides>21</Slides>
  <Notes>10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Books Classic 16x9</vt:lpstr>
      <vt:lpstr>1_Books Classic 16x9</vt:lpstr>
      <vt:lpstr>1_Pearson_green</vt:lpstr>
      <vt:lpstr>Chapter 11</vt:lpstr>
      <vt:lpstr>Chapter 11:  Industry</vt:lpstr>
      <vt:lpstr>Chapter 11: Industry</vt:lpstr>
      <vt:lpstr>PowerPoint Presentation</vt:lpstr>
      <vt:lpstr>PowerPoint Presentation</vt:lpstr>
      <vt:lpstr>PowerPoint Presentation</vt:lpstr>
      <vt:lpstr>PowerPoint Presentation</vt:lpstr>
      <vt:lpstr>The rate of profit for any product will always fall</vt:lpstr>
      <vt:lpstr>Industrial location for production consists of:</vt:lpstr>
      <vt:lpstr>2 Types of Production:</vt:lpstr>
      <vt:lpstr>PowerPoint Presentation</vt:lpstr>
      <vt:lpstr>PowerPoint Presentation</vt:lpstr>
      <vt:lpstr>Transnational Corporations (TNC’s)</vt:lpstr>
      <vt:lpstr>PowerPoint Presentation</vt:lpstr>
      <vt:lpstr>PowerPoint Presentation</vt:lpstr>
      <vt:lpstr>11.5.1 Hegemony and Economic Ascendency</vt:lpstr>
      <vt:lpstr>Space, Production, &amp; Trade</vt:lpstr>
      <vt:lpstr>Sectors of the Economy</vt:lpstr>
      <vt:lpstr>PowerPoint Presentation</vt:lpstr>
      <vt:lpstr>11.X Documentary Film List for Industry</vt:lpstr>
      <vt:lpstr>Chapter 11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David Dorrell</dc:creator>
  <cp:lastModifiedBy>Todd Lindley</cp:lastModifiedBy>
  <cp:revision>41</cp:revision>
  <dcterms:created xsi:type="dcterms:W3CDTF">2018-08-07T13:15:24Z</dcterms:created>
  <dcterms:modified xsi:type="dcterms:W3CDTF">2020-07-07T06:32:40Z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