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s/slide4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ink/ink1.xml" ContentType="application/inkml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7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23.xml" ContentType="application/vnd.openxmlformats-officedocument.presentationml.tags+xml"/>
  <Override PartName="/ppt/tags/tag3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4.xml" ContentType="application/vnd.openxmlformats-officedocument.presentationml.tags+xml"/>
  <Override PartName="/ppt/tags/tag27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16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8.xml" ContentType="application/vnd.openxmlformats-officedocument.presentationml.tags+xml"/>
  <Override PartName="/ppt/tags/tag21.xml" ContentType="application/vnd.openxmlformats-officedocument.presentationml.tags+xml"/>
  <Override PartName="/ppt/tags/tag12.xml" ContentType="application/vnd.openxmlformats-officedocument.presentationml.tags+xml"/>
  <Override PartName="/ppt/tags/tag20.xml" ContentType="application/vnd.openxmlformats-officedocument.presentationml.tags+xml"/>
  <Override PartName="/ppt/tags/tag31.xml" ContentType="application/vnd.openxmlformats-officedocument.presentationml.tags+xml"/>
  <Override PartName="/ppt/tags/tag15.xml" ContentType="application/vnd.openxmlformats-officedocument.presentationml.tags+xml"/>
  <Override PartName="/ppt/tags/tag13.xml" ContentType="application/vnd.openxmlformats-officedocument.presentationml.tags+xml"/>
  <Override PartName="/ppt/tags/tag17.xml" ContentType="application/vnd.openxmlformats-officedocument.presentationml.tags+xml"/>
  <Override PartName="/ppt/tags/tag28.xml" ContentType="application/vnd.openxmlformats-officedocument.presentationml.tags+xml"/>
  <Override PartName="/ppt/tags/tag14.xml" ContentType="application/vnd.openxmlformats-officedocument.presentationml.tags+xml"/>
  <Override PartName="/ppt/tags/tag11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8.xml" ContentType="application/vnd.openxmlformats-officedocument.presentationml.tags+xml"/>
  <Override PartName="/ppt/tags/tag29.xml" ContentType="application/vnd.openxmlformats-officedocument.presentationml.tags+xml"/>
  <Override PartName="/ppt/tags/tag19.xml" ContentType="application/vnd.openxmlformats-officedocument.presentationml.tags+xml"/>
  <Override PartName="/ppt/tags/tag2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59" r:id="rId4"/>
    <p:sldId id="279" r:id="rId5"/>
    <p:sldId id="260" r:id="rId6"/>
    <p:sldId id="261" r:id="rId7"/>
    <p:sldId id="280" r:id="rId8"/>
    <p:sldId id="262" r:id="rId9"/>
    <p:sldId id="263" r:id="rId10"/>
    <p:sldId id="264" r:id="rId11"/>
    <p:sldId id="265" r:id="rId12"/>
    <p:sldId id="266" r:id="rId13"/>
    <p:sldId id="267" r:id="rId14"/>
    <p:sldId id="374" r:id="rId15"/>
    <p:sldId id="269" r:id="rId16"/>
    <p:sldId id="281" r:id="rId17"/>
    <p:sldId id="270" r:id="rId18"/>
    <p:sldId id="273" r:id="rId19"/>
    <p:sldId id="295" r:id="rId20"/>
    <p:sldId id="413" r:id="rId21"/>
    <p:sldId id="359" r:id="rId22"/>
    <p:sldId id="393" r:id="rId23"/>
    <p:sldId id="285" r:id="rId24"/>
    <p:sldId id="389" r:id="rId25"/>
    <p:sldId id="287" r:id="rId26"/>
    <p:sldId id="301" r:id="rId27"/>
    <p:sldId id="410" r:id="rId28"/>
    <p:sldId id="403" r:id="rId29"/>
    <p:sldId id="352" r:id="rId30"/>
    <p:sldId id="382" r:id="rId31"/>
    <p:sldId id="404" r:id="rId32"/>
    <p:sldId id="384" r:id="rId33"/>
    <p:sldId id="291" r:id="rId34"/>
    <p:sldId id="400" r:id="rId35"/>
    <p:sldId id="401" r:id="rId36"/>
    <p:sldId id="412" r:id="rId37"/>
    <p:sldId id="290" r:id="rId38"/>
    <p:sldId id="370" r:id="rId39"/>
    <p:sldId id="375" r:id="rId40"/>
    <p:sldId id="392" r:id="rId41"/>
    <p:sldId id="379" r:id="rId42"/>
    <p:sldId id="296" r:id="rId43"/>
    <p:sldId id="300" r:id="rId44"/>
    <p:sldId id="294" r:id="rId45"/>
  </p:sldIdLst>
  <p:sldSz cx="12192000" cy="68580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7A00"/>
    <a:srgbClr val="293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4660"/>
  </p:normalViewPr>
  <p:slideViewPr>
    <p:cSldViewPr>
      <p:cViewPr varScale="1">
        <p:scale>
          <a:sx n="80" d="100"/>
          <a:sy n="80" d="100"/>
        </p:scale>
        <p:origin x="595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3-02T19:47:38.6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16157 9313 0,'18'0'31,"-18"18"-15,17-18-1,-17 18-15</inkml:trace>
  <inkml:trace contextRef="#ctx0" brushRef="#br0" timeOffset="517.244">16492 9525 0</inkml:trace>
  <inkml:trace contextRef="#ctx0" brushRef="#br0" timeOffset="1149.519">16722 9666 0,'17'0'78</inkml:trace>
  <inkml:trace contextRef="#ctx0" brushRef="#br0" timeOffset="1573.1507">17233 9895 0</inkml:trace>
  <inkml:trace contextRef="#ctx0" brushRef="#br0" timeOffset="1926.816">17868 10319 0,'18'0'62,"-18"17"-62</inkml:trace>
  <inkml:trace contextRef="#ctx0" brushRef="#br0" timeOffset="2229.037">18450 10583 0,'18'0'63</inkml:trace>
  <inkml:trace contextRef="#ctx0" brushRef="#br0" timeOffset="2575.119">18838 10901 0,'0'17'16,"18"-17"-16,0 0 47,-18 18-47,17-18 16</inkml:trace>
  <inkml:trace contextRef="#ctx0" brushRef="#br0" timeOffset="2854.396">19385 11165 0,'18'0'16</inkml:trace>
  <inkml:trace contextRef="#ctx0" brushRef="#br0" timeOffset="3125.999">19879 11359 0,'0'18'0,"18"-18"16,-1 18 31,-34-18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2F19A4-E858-4404-9FA5-B8CED69085D6}" type="datetimeFigureOut">
              <a:rPr lang="en-US"/>
              <a:pPr>
                <a:defRPr/>
              </a:pPr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78D0D8-7156-4906-89AF-F5224BED5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38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7C782D-E9D6-477A-AF8F-24D777D217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DB3EC-49C5-4BFB-864B-6A8C3066C6A8}" type="datetime1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6A6E9-D97E-42CA-9597-7EE6C7CB9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3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3F5DB-798A-4203-A9C9-61616CE279BC}" type="datetime1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CB494-E6EB-4E3B-99CB-585EC1AAF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7690-6101-498E-9A73-BC82F45A4B61}" type="datetime1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FDB68-58E5-419D-8C08-9EB9E9C54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4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B7357-9EA2-49F9-A735-DFC7AE45BCC6}" type="datetime1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822B8-BCDF-439D-B06B-F9A37C278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0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97AC-D355-421E-A9D8-C5F127E21B86}" type="datetime1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2CD28-D982-433C-B2A3-079D0C116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2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74B9D-ABF5-4D11-9E4A-0B83171BC56C}" type="datetime1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5F2B8-4F47-4376-9BAA-763CD44FC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E57FD-A749-47DA-8F74-02E56E502067}" type="datetime1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D0842-5E97-4FB5-A842-66BD4D66F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0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FB622-D0FB-4C86-9A2F-92E33528CE93}" type="datetime1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B84F3-9B44-4DFA-A90A-83036D1FA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A5EBE-5ECA-46F1-95FA-48E6A8CF3866}" type="datetime1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B3CF-6271-4807-A712-15E6F5605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6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31A19-751C-44B4-90EA-5B30DA3A3BE0}" type="datetime1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777A9-09ED-4B87-9CF3-6EBCC7297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4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FA23-478E-4626-BD84-0FD90BC0EF5C}" type="datetime1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AE32D-B5B6-4C9F-A434-19A6DC7F4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4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B2CF52-3A91-41BB-994F-98A906F35302}" type="datetime1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009F90-1BF1-4C4F-A4B6-7EF557370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0VL0z7-Ry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wmf"/><Relationship Id="rId2" Type="http://schemas.openxmlformats.org/officeDocument/2006/relationships/tags" Target="../tags/tag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wmf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w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3.wmf"/><Relationship Id="rId18" Type="http://schemas.openxmlformats.org/officeDocument/2006/relationships/image" Target="../media/image34.wmf"/><Relationship Id="rId26" Type="http://schemas.openxmlformats.org/officeDocument/2006/relationships/image" Target="../media/image37.wmf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290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8.bin"/><Relationship Id="rId17" Type="http://schemas.openxmlformats.org/officeDocument/2006/relationships/oleObject" Target="../embeddings/oleObject29.bin"/><Relationship Id="rId25" Type="http://schemas.openxmlformats.org/officeDocument/2006/relationships/oleObject" Target="../embeddings/oleObject300.bin"/><Relationship Id="rId2" Type="http://schemas.openxmlformats.org/officeDocument/2006/relationships/tags" Target="../tags/tag18.xml"/><Relationship Id="rId16" Type="http://schemas.openxmlformats.org/officeDocument/2006/relationships/image" Target="../media/image40.png"/><Relationship Id="rId29" Type="http://schemas.openxmlformats.org/officeDocument/2006/relationships/image" Target="../media/image64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11" Type="http://schemas.openxmlformats.org/officeDocument/2006/relationships/image" Target="../media/image32.wmf"/><Relationship Id="rId5" Type="http://schemas.openxmlformats.org/officeDocument/2006/relationships/oleObject" Target="../embeddings/oleObject25.bin"/><Relationship Id="rId15" Type="http://schemas.openxmlformats.org/officeDocument/2006/relationships/image" Target="../media/image60.png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63.png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57.png"/><Relationship Id="rId9" Type="http://schemas.openxmlformats.org/officeDocument/2006/relationships/image" Target="../media/image58.png"/><Relationship Id="rId14" Type="http://schemas.openxmlformats.org/officeDocument/2006/relationships/image" Target="../media/image59.png"/><Relationship Id="rId22" Type="http://schemas.openxmlformats.org/officeDocument/2006/relationships/image" Target="../media/image34.wmf"/><Relationship Id="rId27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wmf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9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" Type="http://schemas.openxmlformats.org/officeDocument/2006/relationships/tags" Target="../tags/tag2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.wmf"/><Relationship Id="rId4" Type="http://schemas.openxmlformats.org/officeDocument/2006/relationships/notesSlide" Target="../notesSlides/notesSlide1.xm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43.wmf"/><Relationship Id="rId4" Type="http://schemas.openxmlformats.org/officeDocument/2006/relationships/image" Target="../media/image4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52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42.bin"/><Relationship Id="rId2" Type="http://schemas.openxmlformats.org/officeDocument/2006/relationships/tags" Target="../tags/tag24.xml"/><Relationship Id="rId16" Type="http://schemas.openxmlformats.org/officeDocument/2006/relationships/image" Target="../media/image51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48.wmf"/><Relationship Id="rId4" Type="http://schemas.openxmlformats.org/officeDocument/2006/relationships/image" Target="../media/image45.jpeg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50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59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1.wmf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70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60.bin"/><Relationship Id="rId2" Type="http://schemas.openxmlformats.org/officeDocument/2006/relationships/tags" Target="../tags/tag28.xml"/><Relationship Id="rId16" Type="http://schemas.openxmlformats.org/officeDocument/2006/relationships/oleObject" Target="../embeddings/oleObject62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5" Type="http://schemas.openxmlformats.org/officeDocument/2006/relationships/image" Target="../media/image71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61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3.wmf"/><Relationship Id="rId2" Type="http://schemas.openxmlformats.org/officeDocument/2006/relationships/tags" Target="../tags/tag29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7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79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70.bin"/><Relationship Id="rId2" Type="http://schemas.openxmlformats.org/officeDocument/2006/relationships/tags" Target="../tags/tag3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78.wmf"/><Relationship Id="rId5" Type="http://schemas.openxmlformats.org/officeDocument/2006/relationships/image" Target="../media/image75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77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Light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009900" y="2286000"/>
            <a:ext cx="61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Light is an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electromagnetic</a:t>
            </a:r>
            <a:r>
              <a:rPr lang="en-US" sz="2000" dirty="0">
                <a:latin typeface="+mj-lt"/>
              </a:rPr>
              <a:t> wave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3009900" y="2925366"/>
            <a:ext cx="61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Involves oscillations of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electric </a:t>
            </a:r>
            <a:r>
              <a:rPr lang="en-US" sz="2000" dirty="0">
                <a:latin typeface="+mj-lt"/>
              </a:rPr>
              <a:t>and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magnetic fields</a:t>
            </a:r>
            <a:endParaRPr lang="en-US" sz="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009900" y="3600452"/>
            <a:ext cx="6172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Next segment of class will be describing electricity and magnetism so we can return to light towards the </a:t>
            </a:r>
            <a:r>
              <a:rPr lang="en-US" sz="2000" dirty="0" smtClean="0">
                <a:latin typeface="+mj-lt"/>
              </a:rPr>
              <a:t>end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latin typeface="+mj-lt"/>
              </a:rPr>
              <a:t>Youtube</a:t>
            </a:r>
            <a:r>
              <a:rPr lang="en-US" sz="2000" dirty="0">
                <a:latin typeface="+mj-lt"/>
              </a:rPr>
              <a:t>: </a:t>
            </a:r>
            <a:r>
              <a:rPr lang="en-US" sz="2000" dirty="0">
                <a:latin typeface="+mj-lt"/>
                <a:hlinkClick r:id="rId2"/>
              </a:rPr>
              <a:t>https://</a:t>
            </a:r>
            <a:r>
              <a:rPr lang="en-US" sz="2000" dirty="0" smtClean="0">
                <a:latin typeface="+mj-lt"/>
                <a:hlinkClick r:id="rId2"/>
              </a:rPr>
              <a:t>youtu.be/q0VL0z7-RyM</a:t>
            </a:r>
            <a:r>
              <a:rPr lang="en-US" sz="2000" dirty="0" smtClean="0">
                <a:latin typeface="+mj-lt"/>
              </a:rPr>
              <a:t> </a:t>
            </a:r>
            <a:endParaRPr lang="en-US" sz="20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cs typeface="Arial" charset="0"/>
              </a:rPr>
              <a:t>Types of Materials</a:t>
            </a:r>
            <a:br>
              <a:rPr lang="en-US">
                <a:cs typeface="Arial" charset="0"/>
              </a:rPr>
            </a:br>
            <a:r>
              <a:rPr lang="en-US" sz="2700">
                <a:cs typeface="Arial" charset="0"/>
              </a:rPr>
              <a:t>Conductor</a:t>
            </a:r>
            <a:endParaRPr lang="en-US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152775" y="2313385"/>
            <a:ext cx="5886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Atoms’ valence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electrons</a:t>
            </a:r>
            <a:r>
              <a:rPr lang="en-US" dirty="0">
                <a:latin typeface="+mj-lt"/>
              </a:rPr>
              <a:t> are fairly free to move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152775" y="3491424"/>
            <a:ext cx="5143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Charges can flow across a conductor</a:t>
            </a:r>
            <a:endParaRPr lang="en-US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181350" y="4061481"/>
            <a:ext cx="548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Touching charged conductors to each other will cause charges to balance out</a:t>
            </a:r>
            <a:endParaRPr lang="en-US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3133725" y="5000540"/>
            <a:ext cx="548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Examples:  metals, </a:t>
            </a:r>
            <a:r>
              <a:rPr lang="en-US" b="1" dirty="0">
                <a:solidFill>
                  <a:srgbClr val="A67A00"/>
                </a:solidFill>
                <a:latin typeface="+mj-lt"/>
              </a:rPr>
              <a:t>tap </a:t>
            </a:r>
            <a:r>
              <a:rPr lang="en-US" dirty="0">
                <a:latin typeface="+mj-lt"/>
              </a:rPr>
              <a:t>water</a:t>
            </a:r>
            <a:endParaRPr lang="en-US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152775" y="2925877"/>
            <a:ext cx="4000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“Sea of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electrons</a:t>
            </a:r>
            <a:r>
              <a:rPr lang="en-US" dirty="0">
                <a:latin typeface="+mj-lt"/>
              </a:rPr>
              <a:t>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Touching Charged Conductors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838450" y="3371850"/>
            <a:ext cx="12001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n-lt"/>
              </a:rPr>
              <a:t>–4 C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n-lt"/>
              </a:rPr>
              <a:t>–1 C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j-lt"/>
              </a:rPr>
              <a:t>0 C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j-lt"/>
              </a:rPr>
              <a:t>4 C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j-lt"/>
              </a:rPr>
              <a:t>2 C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838450" y="3657600"/>
            <a:ext cx="97155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27565" y="5128022"/>
            <a:ext cx="502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How many excess electrons / protons is this?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15200" y="5128022"/>
            <a:ext cx="342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6.25 × 10</a:t>
            </a:r>
            <a:r>
              <a:rPr lang="en-US" baseline="30000" dirty="0"/>
              <a:t>18</a:t>
            </a:r>
            <a:r>
              <a:rPr lang="en-US" dirty="0"/>
              <a:t> electrons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 bwMode="auto">
          <a:xfrm>
            <a:off x="2666547" y="1896503"/>
            <a:ext cx="74934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Three identical metal spheres have charges of </a:t>
            </a:r>
            <a:r>
              <a:rPr lang="en-US" i="1" dirty="0" err="1">
                <a:latin typeface="+mj-lt"/>
              </a:rPr>
              <a:t>q</a:t>
            </a:r>
            <a:r>
              <a:rPr lang="en-US" i="1" baseline="-25000" dirty="0" err="1">
                <a:latin typeface="+mj-lt"/>
              </a:rPr>
              <a:t>A</a:t>
            </a:r>
            <a:r>
              <a:rPr lang="en-US" dirty="0">
                <a:latin typeface="+mj-lt"/>
              </a:rPr>
              <a:t> = 4 C, </a:t>
            </a:r>
            <a:r>
              <a:rPr lang="en-US" i="1" dirty="0" err="1">
                <a:latin typeface="+mn-lt"/>
              </a:rPr>
              <a:t>q</a:t>
            </a:r>
            <a:r>
              <a:rPr lang="en-US" i="1" baseline="-25000" dirty="0" err="1">
                <a:latin typeface="+mn-lt"/>
              </a:rPr>
              <a:t>B</a:t>
            </a:r>
            <a:r>
              <a:rPr lang="en-US" dirty="0">
                <a:latin typeface="+mn-lt"/>
              </a:rPr>
              <a:t> = 0 C, and </a:t>
            </a:r>
            <a:r>
              <a:rPr lang="en-US" i="1" dirty="0" err="1">
                <a:latin typeface="+mn-lt"/>
              </a:rPr>
              <a:t>q</a:t>
            </a:r>
            <a:r>
              <a:rPr lang="en-US" i="1" baseline="-25000" dirty="0" err="1">
                <a:latin typeface="+mn-lt"/>
              </a:rPr>
              <a:t>C</a:t>
            </a:r>
            <a:r>
              <a:rPr lang="en-US" dirty="0">
                <a:latin typeface="+mn-lt"/>
              </a:rPr>
              <a:t> = –4 C.  If sphere A is touched to sphere B, removed, and then touched to sphere C, what is A’s final charge?</a:t>
            </a:r>
            <a:endParaRPr lang="en-US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/>
      <p:bldP spid="7" grpId="0"/>
    </p:bld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Touching Charged Conductors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606449" y="1419576"/>
            <a:ext cx="74934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Three identical metal spheres have charges of </a:t>
            </a:r>
            <a:r>
              <a:rPr lang="en-US" i="1" dirty="0" err="1">
                <a:latin typeface="+mj-lt"/>
              </a:rPr>
              <a:t>q</a:t>
            </a:r>
            <a:r>
              <a:rPr lang="en-US" i="1" baseline="-25000" dirty="0" err="1">
                <a:latin typeface="+mj-lt"/>
              </a:rPr>
              <a:t>A</a:t>
            </a:r>
            <a:r>
              <a:rPr lang="en-US" dirty="0">
                <a:latin typeface="+mj-lt"/>
              </a:rPr>
              <a:t> = 4 C, </a:t>
            </a:r>
            <a:r>
              <a:rPr lang="en-US" i="1" dirty="0" err="1">
                <a:latin typeface="+mn-lt"/>
              </a:rPr>
              <a:t>q</a:t>
            </a:r>
            <a:r>
              <a:rPr lang="en-US" i="1" baseline="-25000" dirty="0" err="1">
                <a:latin typeface="+mn-lt"/>
              </a:rPr>
              <a:t>B</a:t>
            </a:r>
            <a:r>
              <a:rPr lang="en-US" dirty="0">
                <a:latin typeface="+mn-lt"/>
              </a:rPr>
              <a:t> = 0 C, and </a:t>
            </a:r>
            <a:r>
              <a:rPr lang="en-US" i="1" dirty="0" err="1">
                <a:latin typeface="+mn-lt"/>
              </a:rPr>
              <a:t>q</a:t>
            </a:r>
            <a:r>
              <a:rPr lang="en-US" i="1" baseline="-25000" dirty="0" err="1">
                <a:latin typeface="+mn-lt"/>
              </a:rPr>
              <a:t>C</a:t>
            </a:r>
            <a:r>
              <a:rPr lang="en-US" dirty="0">
                <a:latin typeface="+mn-lt"/>
              </a:rPr>
              <a:t> = –4 C.  If sphere A is touched to sphere B, removed, and then touched to sphere C, what is A’s final charge?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838450" y="3371850"/>
            <a:ext cx="12001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n-lt"/>
              </a:rPr>
              <a:t>–4 C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n-lt"/>
              </a:rPr>
              <a:t>–1 C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j-lt"/>
              </a:rPr>
              <a:t>0 C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j-lt"/>
              </a:rPr>
              <a:t>4 C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j-lt"/>
              </a:rPr>
              <a:t>2 C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267200" y="2720579"/>
            <a:ext cx="5143500" cy="2503706"/>
            <a:chOff x="2286000" y="2781300"/>
            <a:chExt cx="6858000" cy="3339017"/>
          </a:xfrm>
          <a:solidFill>
            <a:schemeClr val="bg1">
              <a:lumMod val="85000"/>
            </a:schemeClr>
          </a:solidFill>
        </p:grpSpPr>
        <p:sp>
          <p:nvSpPr>
            <p:cNvPr id="6" name="TextBox 5"/>
            <p:cNvSpPr txBox="1"/>
            <p:nvPr/>
          </p:nvSpPr>
          <p:spPr bwMode="auto">
            <a:xfrm>
              <a:off x="4495800" y="2781300"/>
              <a:ext cx="1600200" cy="49255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A</a:t>
              </a: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6019800" y="2781300"/>
              <a:ext cx="1600200" cy="49255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+mj-lt"/>
                </a:rPr>
                <a:t>B</a:t>
              </a:r>
              <a:endParaRPr lang="en-US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7543800" y="2781300"/>
              <a:ext cx="1600200" cy="49255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C</a:t>
              </a: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2286000" y="3276710"/>
              <a:ext cx="1600200" cy="49255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Initially</a:t>
              </a: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2286000" y="4081750"/>
              <a:ext cx="1600200" cy="86196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A &amp; B equalize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2286000" y="5258351"/>
              <a:ext cx="1600200" cy="86196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A &amp; C equalize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353176" y="3092050"/>
            <a:ext cx="2971799" cy="369332"/>
            <a:chOff x="4914900" y="3276600"/>
            <a:chExt cx="3962399" cy="492127"/>
          </a:xfrm>
        </p:grpSpPr>
        <p:sp>
          <p:nvSpPr>
            <p:cNvPr id="12" name="TextBox 11"/>
            <p:cNvSpPr txBox="1"/>
            <p:nvPr/>
          </p:nvSpPr>
          <p:spPr bwMode="auto">
            <a:xfrm>
              <a:off x="4914900" y="3276600"/>
              <a:ext cx="762000" cy="49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4 C</a:t>
              </a: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6400800" y="3276600"/>
              <a:ext cx="762000" cy="49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0 C</a:t>
              </a: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7924800" y="3276600"/>
              <a:ext cx="952499" cy="49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–4 C</a:t>
              </a:r>
            </a:p>
          </p:txBody>
        </p:sp>
      </p:grp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6353176" y="3834998"/>
            <a:ext cx="1685925" cy="369332"/>
            <a:chOff x="4914900" y="4267200"/>
            <a:chExt cx="2247900" cy="492127"/>
          </a:xfrm>
        </p:grpSpPr>
        <p:sp>
          <p:nvSpPr>
            <p:cNvPr id="15" name="TextBox 14"/>
            <p:cNvSpPr txBox="1"/>
            <p:nvPr/>
          </p:nvSpPr>
          <p:spPr bwMode="auto">
            <a:xfrm>
              <a:off x="4914900" y="4267200"/>
              <a:ext cx="762000" cy="49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2 C</a:t>
              </a: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6400800" y="4267200"/>
              <a:ext cx="762000" cy="49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2 C</a:t>
              </a:r>
            </a:p>
          </p:txBody>
        </p:sp>
      </p:grpSp>
      <p:sp>
        <p:nvSpPr>
          <p:cNvPr id="17" name="TextBox 16"/>
          <p:cNvSpPr txBox="1"/>
          <p:nvPr/>
        </p:nvSpPr>
        <p:spPr bwMode="auto">
          <a:xfrm>
            <a:off x="8610600" y="3835005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–4 C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7467600" y="4716066"/>
            <a:ext cx="571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2 C</a:t>
            </a:r>
          </a:p>
        </p:txBody>
      </p:sp>
      <p:grpSp>
        <p:nvGrpSpPr>
          <p:cNvPr id="22" name="Group 23"/>
          <p:cNvGrpSpPr>
            <a:grpSpLocks/>
          </p:cNvGrpSpPr>
          <p:nvPr/>
        </p:nvGrpSpPr>
        <p:grpSpPr bwMode="auto">
          <a:xfrm>
            <a:off x="6353177" y="4716059"/>
            <a:ext cx="2943225" cy="369332"/>
            <a:chOff x="4914899" y="5442466"/>
            <a:chExt cx="3924299" cy="492127"/>
          </a:xfrm>
        </p:grpSpPr>
        <p:sp>
          <p:nvSpPr>
            <p:cNvPr id="18" name="TextBox 17"/>
            <p:cNvSpPr txBox="1"/>
            <p:nvPr/>
          </p:nvSpPr>
          <p:spPr bwMode="auto">
            <a:xfrm>
              <a:off x="4914899" y="5442466"/>
              <a:ext cx="952497" cy="49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–1C</a:t>
              </a: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7924799" y="5442466"/>
              <a:ext cx="914399" cy="49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–1 C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875026" y="3675888"/>
            <a:ext cx="914400" cy="2857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978603" y="5558564"/>
            <a:ext cx="502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How many excess electrons / protons is this?</a:t>
            </a:r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382634"/>
              </p:ext>
            </p:extLst>
          </p:nvPr>
        </p:nvGraphicFramePr>
        <p:xfrm>
          <a:off x="7858125" y="5549599"/>
          <a:ext cx="14382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8" name="Equation" r:id="rId3" imgW="1916868" imgH="583947" progId="Equation.3">
                  <p:embed/>
                </p:oleObj>
              </mc:Choice>
              <mc:Fallback>
                <p:oleObj name="Equation" r:id="rId3" imgW="1916868" imgH="583947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25" y="5549599"/>
                        <a:ext cx="1438275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978603" y="6103861"/>
            <a:ext cx="45590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Charge (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Q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) = Number of electrons (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) * Charge per electron (–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639049" y="6127346"/>
            <a:ext cx="23431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= 6.25 × 10</a:t>
            </a:r>
            <a:r>
              <a:rPr lang="en-US" sz="1600" baseline="30000" dirty="0"/>
              <a:t>18</a:t>
            </a:r>
            <a:r>
              <a:rPr lang="en-US" sz="1600" dirty="0"/>
              <a:t> electrons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5" grpId="0" animBg="1"/>
      <p:bldP spid="26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cs typeface="Arial" charset="0"/>
              </a:rPr>
              <a:t>Types of Materials</a:t>
            </a:r>
            <a:br>
              <a:rPr lang="en-US">
                <a:cs typeface="Arial" charset="0"/>
              </a:rPr>
            </a:br>
            <a:r>
              <a:rPr lang="en-US" sz="2700">
                <a:cs typeface="Arial" charset="0"/>
              </a:rPr>
              <a:t>Insulators</a:t>
            </a:r>
            <a:endParaRPr lang="en-US"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52800" y="2277690"/>
            <a:ext cx="548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Electrons </a:t>
            </a:r>
            <a:r>
              <a:rPr lang="en-US" dirty="0">
                <a:latin typeface="+mj-lt"/>
              </a:rPr>
              <a:t>are bound pretty tightly to their </a:t>
            </a:r>
            <a:r>
              <a:rPr lang="en-US" b="1" dirty="0">
                <a:latin typeface="+mj-lt"/>
              </a:rPr>
              <a:t>atoms</a:t>
            </a:r>
            <a:endParaRPr lang="en-US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they do not move around easily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524250" y="3092928"/>
            <a:ext cx="5143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Charges </a:t>
            </a:r>
            <a:r>
              <a:rPr lang="en-US" b="1" dirty="0">
                <a:solidFill>
                  <a:srgbClr val="A67A00"/>
                </a:solidFill>
                <a:latin typeface="+mj-lt"/>
              </a:rPr>
              <a:t>usually</a:t>
            </a:r>
            <a:r>
              <a:rPr lang="en-US" dirty="0">
                <a:latin typeface="+mj-lt"/>
              </a:rPr>
              <a:t> do not flow across an insulator</a:t>
            </a:r>
            <a:endParaRPr lang="en-US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352800" y="3880294"/>
            <a:ext cx="548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(touching an insulator to two charged objects will not cause the charge to equalize)</a:t>
            </a:r>
            <a:endParaRPr lang="en-US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352800" y="4901400"/>
            <a:ext cx="548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Examples:  rubber, wood, paper, </a:t>
            </a:r>
            <a:r>
              <a:rPr lang="en-US" b="1" dirty="0">
                <a:solidFill>
                  <a:srgbClr val="A67A00"/>
                </a:solidFill>
                <a:latin typeface="+mj-lt"/>
              </a:rPr>
              <a:t>distilled</a:t>
            </a:r>
            <a:r>
              <a:rPr lang="en-US" dirty="0">
                <a:solidFill>
                  <a:srgbClr val="A67A00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water</a:t>
            </a:r>
            <a:endParaRPr lang="en-US" b="1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990850" y="685800"/>
            <a:ext cx="6686550" cy="857250"/>
          </a:xfrm>
        </p:spPr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Charged Object Near Neutral One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724275" y="2057401"/>
            <a:ext cx="1657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Conductor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6696075" y="2057401"/>
            <a:ext cx="1885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Insulator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352800" y="2514601"/>
            <a:ext cx="24003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Electrons</a:t>
            </a:r>
            <a:r>
              <a:rPr lang="en-US" dirty="0">
                <a:latin typeface="+mj-lt"/>
              </a:rPr>
              <a:t> flow towards or away from charged object</a:t>
            </a:r>
            <a:endParaRPr lang="en-US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438900" y="2514601"/>
            <a:ext cx="24003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Electrons</a:t>
            </a:r>
            <a:r>
              <a:rPr lang="en-US" dirty="0">
                <a:latin typeface="+mj-lt"/>
              </a:rPr>
              <a:t> shift towards or away from charged object</a:t>
            </a:r>
            <a:endParaRPr lang="en-US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781675" y="5553675"/>
            <a:ext cx="571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In either case</a:t>
            </a:r>
            <a:r>
              <a:rPr lang="en-US" dirty="0">
                <a:latin typeface="+mj-lt"/>
              </a:rPr>
              <a:t> objects are attracted to each other</a:t>
            </a:r>
            <a:endParaRPr lang="en-US" b="1" dirty="0">
              <a:latin typeface="+mj-lt"/>
            </a:endParaRP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657600"/>
            <a:ext cx="224313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3467100" y="4229100"/>
            <a:ext cx="2171700" cy="1085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Neutral Metal</a:t>
            </a:r>
          </a:p>
        </p:txBody>
      </p:sp>
      <p:sp>
        <p:nvSpPr>
          <p:cNvPr id="11" name="Can 10"/>
          <p:cNvSpPr/>
          <p:nvPr/>
        </p:nvSpPr>
        <p:spPr bwMode="auto">
          <a:xfrm rot="16200000">
            <a:off x="4438650" y="2971800"/>
            <a:ext cx="228600" cy="1371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+++++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3467100" y="4229101"/>
            <a:ext cx="2171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-      -      -      -       -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3467100" y="4968480"/>
            <a:ext cx="2171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+     +     +     +      +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5924550" y="4586290"/>
            <a:ext cx="5429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Opposite charges are closer than like charges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5446776" y="5089636"/>
            <a:ext cx="4895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Electric force depends on distance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783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14" grpId="0"/>
      <p:bldP spid="15" grpId="0"/>
    </p:bld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Polarization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209925" y="1828802"/>
            <a:ext cx="5772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When charges in an object are separated this is called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polarization of charge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209925" y="2686052"/>
            <a:ext cx="5772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Why does attraction between polarized neutral object and charged object occur?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09925" y="3647822"/>
            <a:ext cx="2171700" cy="2242961"/>
            <a:chOff x="0" y="4267200"/>
            <a:chExt cx="2895600" cy="2990614"/>
          </a:xfrm>
        </p:grpSpPr>
        <p:grpSp>
          <p:nvGrpSpPr>
            <p:cNvPr id="16389" name="Group 13"/>
            <p:cNvGrpSpPr>
              <a:grpSpLocks/>
            </p:cNvGrpSpPr>
            <p:nvPr/>
          </p:nvGrpSpPr>
          <p:grpSpPr bwMode="auto">
            <a:xfrm>
              <a:off x="0" y="4267200"/>
              <a:ext cx="2895600" cy="2590800"/>
              <a:chOff x="0" y="4267200"/>
              <a:chExt cx="2895600" cy="25908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5410200"/>
                <a:ext cx="2895600" cy="1447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Neutral Metal</a:t>
                </a:r>
              </a:p>
            </p:txBody>
          </p:sp>
          <p:sp>
            <p:nvSpPr>
              <p:cNvPr id="8" name="Can 7"/>
              <p:cNvSpPr/>
              <p:nvPr/>
            </p:nvSpPr>
            <p:spPr>
              <a:xfrm rot="16200000">
                <a:off x="1295400" y="3505200"/>
                <a:ext cx="304800" cy="18288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+++++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 bwMode="auto">
            <a:xfrm>
              <a:off x="0" y="5410200"/>
              <a:ext cx="28956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-      -      -      -       -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0" y="6396039"/>
              <a:ext cx="2895600" cy="86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+     +     +     +      +</a:t>
              </a:r>
            </a:p>
          </p:txBody>
        </p:sp>
      </p:grpSp>
      <p:sp>
        <p:nvSpPr>
          <p:cNvPr id="12" name="TextBox 11"/>
          <p:cNvSpPr txBox="1"/>
          <p:nvPr/>
        </p:nvSpPr>
        <p:spPr bwMode="auto">
          <a:xfrm>
            <a:off x="5647944" y="4540615"/>
            <a:ext cx="5249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Opposite charges are closer than like charges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5285014" y="5031033"/>
            <a:ext cx="4773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Electric force depends on distance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Coulomb’s Law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OpenStax</a:t>
            </a:r>
            <a:r>
              <a:rPr lang="en-US" dirty="0"/>
              <a:t> Chapter 18.3</a:t>
            </a:r>
          </a:p>
          <a:p>
            <a:endParaRPr lang="en-US" dirty="0"/>
          </a:p>
          <a:p>
            <a:pPr eaLnBrk="1" hangingPunct="1"/>
            <a:r>
              <a:rPr lang="en-US" dirty="0">
                <a:cs typeface="Arial" charset="0"/>
              </a:rPr>
              <a:t>Coulomb’s Law</a:t>
            </a:r>
          </a:p>
          <a:p>
            <a:pPr lvl="1" eaLnBrk="1" hangingPunct="1"/>
            <a:r>
              <a:rPr lang="en-US" dirty="0">
                <a:cs typeface="Arial" charset="0"/>
              </a:rPr>
              <a:t>Gives force exerted by one charged object on another</a:t>
            </a:r>
          </a:p>
          <a:p>
            <a:pPr lvl="1" eaLnBrk="1" hangingPunct="1"/>
            <a:r>
              <a:rPr lang="en-US" dirty="0">
                <a:cs typeface="Arial" charset="0"/>
              </a:rPr>
              <a:t>Proportional to the charges</a:t>
            </a:r>
          </a:p>
          <a:p>
            <a:pPr lvl="1" eaLnBrk="1" hangingPunct="1"/>
            <a:r>
              <a:rPr lang="en-US" dirty="0">
                <a:cs typeface="Arial" charset="0"/>
              </a:rPr>
              <a:t>Inversely proportional to the square of the distance between the two charges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Coulomb’s Law</a:t>
            </a:r>
          </a:p>
        </p:txBody>
      </p:sp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1665287" y="1743352"/>
            <a:ext cx="2743200" cy="3413985"/>
            <a:chOff x="0" y="1447800"/>
            <a:chExt cx="3657600" cy="4551896"/>
          </a:xfrm>
        </p:grpSpPr>
        <p:pic>
          <p:nvPicPr>
            <p:cNvPr id="1844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3148509" cy="427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0" y="5714921"/>
              <a:ext cx="3657600" cy="2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88" dirty="0">
                  <a:latin typeface="+mn-lt"/>
                </a:rPr>
                <a:t>http://en.wikipedia.org/wiki/File:Charles_de_coulomb.jpg</a:t>
              </a:r>
            </a:p>
          </p:txBody>
        </p:sp>
      </p:grpSp>
      <p:sp>
        <p:nvSpPr>
          <p:cNvPr id="7" name="TextBox 6"/>
          <p:cNvSpPr txBox="1"/>
          <p:nvPr/>
        </p:nvSpPr>
        <p:spPr bwMode="auto">
          <a:xfrm>
            <a:off x="5567846" y="1653290"/>
            <a:ext cx="3543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Describes electrical force of one charged particle on another</a:t>
            </a: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468620"/>
              </p:ext>
            </p:extLst>
          </p:nvPr>
        </p:nvGraphicFramePr>
        <p:xfrm>
          <a:off x="6068392" y="2502695"/>
          <a:ext cx="2542208" cy="640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8" name="Equation" r:id="rId5" imgW="1612800" imgH="406080" progId="Equation.3">
                  <p:embed/>
                </p:oleObj>
              </mc:Choice>
              <mc:Fallback>
                <p:oleObj name="Equation" r:id="rId5" imgW="1612800" imgH="40608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8392" y="2502695"/>
                        <a:ext cx="2542208" cy="640556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38" name="Group 18"/>
          <p:cNvGrpSpPr>
            <a:grpSpLocks/>
          </p:cNvGrpSpPr>
          <p:nvPr/>
        </p:nvGrpSpPr>
        <p:grpSpPr bwMode="auto">
          <a:xfrm>
            <a:off x="6096001" y="3143251"/>
            <a:ext cx="2537223" cy="822722"/>
            <a:chOff x="4267199" y="4191000"/>
            <a:chExt cx="3383281" cy="1097280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6939217" y="4648332"/>
              <a:ext cx="711263" cy="6399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i="1" dirty="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b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4267199" y="4648332"/>
              <a:ext cx="711265" cy="6399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i="1" dirty="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b="1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444" name="Group 17"/>
            <p:cNvGrpSpPr>
              <a:grpSpLocks/>
            </p:cNvGrpSpPr>
            <p:nvPr/>
          </p:nvGrpSpPr>
          <p:grpSpPr bwMode="auto">
            <a:xfrm>
              <a:off x="4587905" y="4191000"/>
              <a:ext cx="2741870" cy="492586"/>
              <a:chOff x="4587905" y="4191000"/>
              <a:chExt cx="2741870" cy="492586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4587905" y="4421254"/>
                <a:ext cx="274187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329775" y="4284690"/>
                <a:ext cx="0" cy="2747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47" name="TextBox 15"/>
              <p:cNvSpPr txBox="1">
                <a:spLocks noChangeArrowheads="1"/>
              </p:cNvSpPr>
              <p:nvPr/>
            </p:nvSpPr>
            <p:spPr bwMode="auto">
              <a:xfrm>
                <a:off x="5806440" y="4191000"/>
                <a:ext cx="304801" cy="4925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i="1"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4587905" y="4284690"/>
                <a:ext cx="0" cy="2747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/>
          <p:cNvSpPr txBox="1"/>
          <p:nvPr/>
        </p:nvSpPr>
        <p:spPr bwMode="auto">
          <a:xfrm>
            <a:off x="5907881" y="4114800"/>
            <a:ext cx="291465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latin typeface="+mj-lt"/>
              </a:rPr>
              <a:t> = 8.99 x 10</a:t>
            </a:r>
            <a:r>
              <a:rPr lang="en-US" baseline="30000" dirty="0">
                <a:latin typeface="+mj-lt"/>
              </a:rPr>
              <a:t>9</a:t>
            </a:r>
            <a:r>
              <a:rPr lang="en-US" dirty="0">
                <a:latin typeface="+mj-lt"/>
              </a:rPr>
              <a:t> N m</a:t>
            </a:r>
            <a:r>
              <a:rPr lang="en-US" baseline="30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 / C</a:t>
            </a:r>
            <a:r>
              <a:rPr lang="en-US" baseline="30000" dirty="0">
                <a:latin typeface="+mj-lt"/>
              </a:rPr>
              <a:t>2</a:t>
            </a:r>
            <a:endParaRPr lang="en-US" i="1" baseline="300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4986821" y="4764880"/>
            <a:ext cx="4705350" cy="9233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Direction: </a:t>
            </a:r>
          </a:p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A67A00"/>
                </a:solidFill>
                <a:latin typeface="+mj-lt"/>
              </a:rPr>
              <a:t>towards</a:t>
            </a:r>
            <a:r>
              <a:rPr lang="en-US" dirty="0">
                <a:latin typeface="+mj-lt"/>
              </a:rPr>
              <a:t> each other for </a:t>
            </a:r>
            <a:r>
              <a:rPr lang="en-US" b="1" dirty="0">
                <a:solidFill>
                  <a:srgbClr val="A67A00"/>
                </a:solidFill>
                <a:latin typeface="+mj-lt"/>
              </a:rPr>
              <a:t>opposite</a:t>
            </a:r>
            <a:r>
              <a:rPr lang="en-US" dirty="0">
                <a:latin typeface="+mj-lt"/>
              </a:rPr>
              <a:t> charges</a:t>
            </a:r>
          </a:p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293F6F"/>
                </a:solidFill>
                <a:latin typeface="+mj-lt"/>
              </a:rPr>
              <a:t>away</a:t>
            </a:r>
            <a:r>
              <a:rPr lang="en-US" dirty="0">
                <a:latin typeface="+mj-lt"/>
              </a:rPr>
              <a:t> from each other for </a:t>
            </a:r>
            <a:r>
              <a:rPr lang="en-US" b="1" dirty="0">
                <a:solidFill>
                  <a:srgbClr val="293F6F"/>
                </a:solidFill>
                <a:latin typeface="+mj-lt"/>
              </a:rPr>
              <a:t>like</a:t>
            </a:r>
            <a:r>
              <a:rPr lang="en-US" dirty="0">
                <a:latin typeface="+mj-lt"/>
              </a:rPr>
              <a:t> charges</a:t>
            </a:r>
            <a:endParaRPr lang="en-US" i="1" baseline="300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1524000" y="587906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To get </a:t>
            </a:r>
            <a:r>
              <a:rPr lang="en-US" b="1" dirty="0">
                <a:solidFill>
                  <a:srgbClr val="A67A00"/>
                </a:solidFill>
                <a:latin typeface="+mj-lt"/>
              </a:rPr>
              <a:t>net electric force </a:t>
            </a:r>
            <a:r>
              <a:rPr lang="en-US" dirty="0">
                <a:latin typeface="+mj-lt"/>
              </a:rPr>
              <a:t>on a particle, </a:t>
            </a:r>
            <a:r>
              <a:rPr lang="en-US" b="1" dirty="0">
                <a:solidFill>
                  <a:srgbClr val="A67A00"/>
                </a:solidFill>
                <a:latin typeface="+mj-lt"/>
              </a:rPr>
              <a:t>add up forces </a:t>
            </a:r>
            <a:r>
              <a:rPr lang="en-US" dirty="0">
                <a:latin typeface="+mj-lt"/>
              </a:rPr>
              <a:t>acting on it from </a:t>
            </a:r>
            <a:r>
              <a:rPr lang="en-US" b="1" dirty="0">
                <a:solidFill>
                  <a:srgbClr val="A67A00"/>
                </a:solidFill>
                <a:latin typeface="+mj-lt"/>
              </a:rPr>
              <a:t>all</a:t>
            </a:r>
            <a:r>
              <a:rPr lang="en-US" dirty="0">
                <a:latin typeface="+mj-lt"/>
              </a:rPr>
              <a:t> other particles</a:t>
            </a:r>
            <a:endParaRPr lang="en-US" i="1" baseline="30000" dirty="0">
              <a:latin typeface="+mj-lt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</p:bldLst>
  </p:timing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 bwMode="auto">
          <a:xfrm>
            <a:off x="5813229" y="4785227"/>
            <a:ext cx="4173141" cy="5539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latin typeface="+mj-lt"/>
              </a:rPr>
              <a:t>Force on B is in negative x-direction so force between charges is </a:t>
            </a:r>
            <a:r>
              <a:rPr lang="en-US" sz="1500" b="1" dirty="0">
                <a:latin typeface="+mj-lt"/>
              </a:rPr>
              <a:t>attractive</a:t>
            </a:r>
            <a:r>
              <a:rPr lang="en-US" sz="1500" dirty="0">
                <a:latin typeface="+mj-lt"/>
              </a:rPr>
              <a:t>, B is </a:t>
            </a:r>
            <a:r>
              <a:rPr lang="en-US" sz="1500" b="1" dirty="0">
                <a:solidFill>
                  <a:srgbClr val="FF0000"/>
                </a:solidFill>
                <a:latin typeface="+mj-lt"/>
              </a:rPr>
              <a:t>negative</a:t>
            </a:r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/>
        </p:nvGraphicFramePr>
        <p:xfrm>
          <a:off x="6038850" y="3562350"/>
          <a:ext cx="32766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2" name="Equation" r:id="rId4" imgW="2184400" imgH="444500" progId="Equation.3">
                  <p:embed/>
                </p:oleObj>
              </mc:Choice>
              <mc:Fallback>
                <p:oleObj name="Equation" r:id="rId4" imgW="2184400" imgH="444500" progId="Equation.3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562350"/>
                        <a:ext cx="32766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Using Coulomb’s Law in 1D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561283" y="3715941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981200" y="2457451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y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992738" y="3426311"/>
            <a:ext cx="579262" cy="579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200" b="1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endParaRPr lang="en-US" sz="12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2093119" y="3427810"/>
            <a:ext cx="576262" cy="5762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200" b="1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12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609725" y="3286125"/>
            <a:ext cx="1543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81200" y="3715941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4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728814"/>
              </p:ext>
            </p:extLst>
          </p:nvPr>
        </p:nvGraphicFramePr>
        <p:xfrm>
          <a:off x="5514975" y="2752725"/>
          <a:ext cx="18478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3" name="Equation" r:id="rId6" imgW="1231560" imgH="406080" progId="Equation.3">
                  <p:embed/>
                </p:oleObj>
              </mc:Choice>
              <mc:Fallback>
                <p:oleObj name="Equation" r:id="rId6" imgW="1231560" imgH="406080" progId="Equation.3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975" y="2752725"/>
                        <a:ext cx="18478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146079"/>
              </p:ext>
            </p:extLst>
          </p:nvPr>
        </p:nvGraphicFramePr>
        <p:xfrm>
          <a:off x="8402242" y="2683670"/>
          <a:ext cx="13906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4" name="Equation" r:id="rId8" imgW="927000" imgH="457200" progId="Equation.3">
                  <p:embed/>
                </p:oleObj>
              </mc:Choice>
              <mc:Fallback>
                <p:oleObj name="Equation" r:id="rId8" imgW="927000" imgH="457200" progId="Equation.3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2242" y="2683670"/>
                        <a:ext cx="13906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7322344" y="3646886"/>
            <a:ext cx="863204" cy="491728"/>
            <a:chOff x="4335966" y="3657600"/>
            <a:chExt cx="1150434" cy="654204"/>
          </a:xfrm>
        </p:grpSpPr>
        <p:grpSp>
          <p:nvGrpSpPr>
            <p:cNvPr id="20512" name="Group 29"/>
            <p:cNvGrpSpPr>
              <a:grpSpLocks/>
            </p:cNvGrpSpPr>
            <p:nvPr/>
          </p:nvGrpSpPr>
          <p:grpSpPr bwMode="auto">
            <a:xfrm>
              <a:off x="4335966" y="4083204"/>
              <a:ext cx="228600" cy="228600"/>
              <a:chOff x="6088566" y="2483004"/>
              <a:chExt cx="228600" cy="2286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16200000" flipH="1">
                <a:off x="6088766" y="2483304"/>
                <a:ext cx="228100" cy="2285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6088766" y="2483304"/>
                <a:ext cx="228100" cy="2285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13" name="Group 30"/>
            <p:cNvGrpSpPr>
              <a:grpSpLocks/>
            </p:cNvGrpSpPr>
            <p:nvPr/>
          </p:nvGrpSpPr>
          <p:grpSpPr bwMode="auto">
            <a:xfrm>
              <a:off x="5257800" y="3657600"/>
              <a:ext cx="228600" cy="228600"/>
              <a:chOff x="8229600" y="2438400"/>
              <a:chExt cx="228600" cy="2286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8229900" y="2438200"/>
                <a:ext cx="228100" cy="2285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8229900" y="2438200"/>
                <a:ext cx="228100" cy="2285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7546181" y="3675460"/>
            <a:ext cx="1091804" cy="465534"/>
            <a:chOff x="4651819" y="3532496"/>
            <a:chExt cx="1456691" cy="618400"/>
          </a:xfrm>
        </p:grpSpPr>
        <p:grpSp>
          <p:nvGrpSpPr>
            <p:cNvPr id="20506" name="Group 33"/>
            <p:cNvGrpSpPr>
              <a:grpSpLocks/>
            </p:cNvGrpSpPr>
            <p:nvPr/>
          </p:nvGrpSpPr>
          <p:grpSpPr bwMode="auto">
            <a:xfrm>
              <a:off x="5879910" y="3532496"/>
              <a:ext cx="228600" cy="228600"/>
              <a:chOff x="8229600" y="2438400"/>
              <a:chExt cx="228600" cy="2286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16200000" flipH="1">
                <a:off x="8229160" y="2438690"/>
                <a:ext cx="229329" cy="228750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8229160" y="2438690"/>
                <a:ext cx="229329" cy="228750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07" name="Group 36"/>
            <p:cNvGrpSpPr>
              <a:grpSpLocks/>
            </p:cNvGrpSpPr>
            <p:nvPr/>
          </p:nvGrpSpPr>
          <p:grpSpPr bwMode="auto">
            <a:xfrm>
              <a:off x="4651819" y="3922961"/>
              <a:ext cx="228594" cy="227935"/>
              <a:chOff x="5653792" y="2750390"/>
              <a:chExt cx="228594" cy="227935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16200000" flipH="1">
                <a:off x="5654293" y="2750076"/>
                <a:ext cx="227749" cy="228750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5654293" y="2750076"/>
                <a:ext cx="227749" cy="228750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8056962" y="3973116"/>
            <a:ext cx="1126331" cy="171450"/>
            <a:chOff x="5772148" y="3714519"/>
            <a:chExt cx="1501650" cy="229251"/>
          </a:xfrm>
        </p:grpSpPr>
        <p:grpSp>
          <p:nvGrpSpPr>
            <p:cNvPr id="20500" name="Group 39"/>
            <p:cNvGrpSpPr>
              <a:grpSpLocks/>
            </p:cNvGrpSpPr>
            <p:nvPr/>
          </p:nvGrpSpPr>
          <p:grpSpPr bwMode="auto">
            <a:xfrm>
              <a:off x="5772148" y="3714519"/>
              <a:ext cx="114300" cy="114458"/>
              <a:chOff x="8286748" y="2495319"/>
              <a:chExt cx="114300" cy="114458"/>
            </a:xfrm>
          </p:grpSpPr>
          <p:cxnSp>
            <p:nvCxnSpPr>
              <p:cNvPr id="41" name="Straight Connector 40"/>
              <p:cNvCxnSpPr>
                <a:cxnSpLocks noChangeAspect="1"/>
              </p:cNvCxnSpPr>
              <p:nvPr/>
            </p:nvCxnSpPr>
            <p:spPr>
              <a:xfrm rot="16200000" flipH="1">
                <a:off x="8286580" y="2495487"/>
                <a:ext cx="114625" cy="114290"/>
              </a:xfrm>
              <a:prstGeom prst="line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cxnSpLocks noChangeAspect="1"/>
              </p:cNvCxnSpPr>
              <p:nvPr/>
            </p:nvCxnSpPr>
            <p:spPr>
              <a:xfrm rot="5400000" flipH="1" flipV="1">
                <a:off x="8286580" y="2495487"/>
                <a:ext cx="114625" cy="114290"/>
              </a:xfrm>
              <a:prstGeom prst="line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01" name="Group 42"/>
            <p:cNvGrpSpPr>
              <a:grpSpLocks/>
            </p:cNvGrpSpPr>
            <p:nvPr/>
          </p:nvGrpSpPr>
          <p:grpSpPr bwMode="auto">
            <a:xfrm>
              <a:off x="7045198" y="3714868"/>
              <a:ext cx="228600" cy="228902"/>
              <a:chOff x="6519760" y="2538886"/>
              <a:chExt cx="228600" cy="228902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6519444" y="2538872"/>
                <a:ext cx="229251" cy="228581"/>
              </a:xfrm>
              <a:prstGeom prst="line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 flipH="1" flipV="1">
                <a:off x="6519444" y="2538872"/>
                <a:ext cx="229251" cy="228581"/>
              </a:xfrm>
              <a:prstGeom prst="line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36"/>
          <p:cNvSpPr txBox="1"/>
          <p:nvPr/>
        </p:nvSpPr>
        <p:spPr bwMode="auto">
          <a:xfrm>
            <a:off x="2336800" y="1772165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If the force on </a:t>
            </a:r>
            <a:r>
              <a:rPr lang="en-US" i="1" dirty="0"/>
              <a:t>B</a:t>
            </a:r>
            <a:r>
              <a:rPr lang="en-US" dirty="0"/>
              <a:t> is 5.6 </a:t>
            </a:r>
            <a:r>
              <a:rPr lang="en-US" dirty="0" err="1"/>
              <a:t>nN</a:t>
            </a:r>
            <a:r>
              <a:rPr lang="en-US" dirty="0"/>
              <a:t> to the </a:t>
            </a:r>
            <a:r>
              <a:rPr lang="en-US" b="1" dirty="0"/>
              <a:t>left</a:t>
            </a:r>
            <a:r>
              <a:rPr lang="en-US" dirty="0"/>
              <a:t>, what is the charge of B?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1809750" y="4814420"/>
            <a:ext cx="3486150" cy="92333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>
                <a:solidFill>
                  <a:srgbClr val="FF0000"/>
                </a:solidFill>
                <a:latin typeface="+mj-lt"/>
              </a:rPr>
              <a:t>q</a:t>
            </a:r>
            <a:r>
              <a:rPr lang="en-US" i="1" baseline="-25000" dirty="0" err="1">
                <a:solidFill>
                  <a:srgbClr val="FF0000"/>
                </a:solidFill>
                <a:latin typeface="+mj-lt"/>
              </a:rPr>
              <a:t>A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= + 5.0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nC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and is at the origin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>
                <a:solidFill>
                  <a:srgbClr val="0070C0"/>
                </a:solidFill>
                <a:latin typeface="+mj-lt"/>
              </a:rPr>
              <a:t>q</a:t>
            </a:r>
            <a:r>
              <a:rPr lang="en-US" i="1" baseline="-25000" dirty="0" err="1">
                <a:solidFill>
                  <a:srgbClr val="0070C0"/>
                </a:solidFill>
                <a:latin typeface="+mj-lt"/>
              </a:rPr>
              <a:t>B</a:t>
            </a:r>
            <a:r>
              <a:rPr lang="en-US" i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at (4.0 m, 0 m)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381750" y="4286251"/>
            <a:ext cx="314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cs typeface="Times New Roman" pitchFamily="18" charset="0"/>
              </a:rPr>
              <a:t>= 2.0 × 10</a:t>
            </a:r>
            <a:r>
              <a:rPr lang="en-US" baseline="30000" dirty="0">
                <a:latin typeface="+mj-lt"/>
                <a:cs typeface="Times New Roman" pitchFamily="18" charset="0"/>
              </a:rPr>
              <a:t>–9</a:t>
            </a:r>
            <a:r>
              <a:rPr lang="en-US" dirty="0">
                <a:latin typeface="+mj-lt"/>
                <a:cs typeface="Times New Roman" pitchFamily="18" charset="0"/>
              </a:rPr>
              <a:t> C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867400" y="5486401"/>
            <a:ext cx="32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>
                <a:latin typeface="+mj-lt"/>
                <a:cs typeface="Times New Roman" pitchFamily="18" charset="0"/>
              </a:rPr>
              <a:t>q</a:t>
            </a:r>
            <a:r>
              <a:rPr lang="en-US" i="1" baseline="-25000" dirty="0" err="1">
                <a:latin typeface="+mj-lt"/>
                <a:cs typeface="Times New Roman" pitchFamily="18" charset="0"/>
              </a:rPr>
              <a:t>B</a:t>
            </a:r>
            <a:r>
              <a:rPr lang="en-US" dirty="0">
                <a:latin typeface="+mj-lt"/>
                <a:cs typeface="Times New Roman" pitchFamily="18" charset="0"/>
              </a:rPr>
              <a:t> = –2.0 </a:t>
            </a:r>
            <a:r>
              <a:rPr lang="en-US" dirty="0" err="1">
                <a:latin typeface="+mj-lt"/>
                <a:cs typeface="Times New Roman" pitchFamily="18" charset="0"/>
              </a:rPr>
              <a:t>nC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656912" y="2924650"/>
            <a:ext cx="485775" cy="25836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2" grpId="0"/>
      <p:bldP spid="53" grpId="0"/>
      <p:bldP spid="7" grpId="0" animBg="1"/>
    </p:bldLst>
  </p:timing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Scaling Problem with Forces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809750" y="1459550"/>
            <a:ext cx="8572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Charged objects A and B are held near each other and then released.  Doing which of the following (independently) would quadruple B’s initial acceleration? 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905000" y="3733800"/>
            <a:ext cx="52006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I.  Double each charge</a:t>
            </a:r>
            <a:br>
              <a:rPr lang="en-US" dirty="0"/>
            </a:br>
            <a:r>
              <a:rPr lang="en-US" dirty="0"/>
              <a:t>II.  Quadruple A’s charge</a:t>
            </a:r>
            <a:br>
              <a:rPr lang="en-US" dirty="0"/>
            </a:br>
            <a:r>
              <a:rPr lang="en-US" dirty="0"/>
              <a:t>III.  Quadruple B’s charge</a:t>
            </a:r>
            <a:br>
              <a:rPr lang="en-US" dirty="0"/>
            </a:br>
            <a:r>
              <a:rPr lang="en-US" dirty="0"/>
              <a:t>IV.  Double the charge’s initial separation</a:t>
            </a:r>
          </a:p>
          <a:p>
            <a:pPr eaLnBrk="1" hangingPunct="1"/>
            <a:r>
              <a:rPr lang="en-US" dirty="0"/>
              <a:t>V.  Quadruple the charge’s initial separation</a:t>
            </a:r>
            <a:br>
              <a:rPr lang="en-US" dirty="0"/>
            </a:br>
            <a:r>
              <a:rPr lang="en-US" dirty="0"/>
              <a:t>VI.  Halve the charge’s initial separation</a:t>
            </a:r>
          </a:p>
          <a:p>
            <a:pPr eaLnBrk="1" hangingPunct="1"/>
            <a:r>
              <a:rPr lang="en-US" dirty="0"/>
              <a:t>VII.  Divide the charge’s initial separation by 4</a:t>
            </a:r>
          </a:p>
          <a:p>
            <a:pPr eaLnBrk="1" hangingPunct="1"/>
            <a:r>
              <a:rPr lang="en-US" dirty="0"/>
              <a:t>VIII. Halve both object’s masses</a:t>
            </a:r>
            <a:br>
              <a:rPr lang="en-US" dirty="0"/>
            </a:br>
            <a:r>
              <a:rPr lang="en-US" dirty="0"/>
              <a:t>IX.  Divide A’s mass by 4</a:t>
            </a:r>
          </a:p>
          <a:p>
            <a:pPr eaLnBrk="1" hangingPunct="1"/>
            <a:r>
              <a:rPr lang="en-US" dirty="0"/>
              <a:t>X.  Divide B’s mass by 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05000" y="3790952"/>
            <a:ext cx="2838450" cy="7739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04999" y="5164961"/>
            <a:ext cx="4514851" cy="2582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904998" y="6234827"/>
            <a:ext cx="2686051" cy="2743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1512" name="Group 11"/>
          <p:cNvGrpSpPr>
            <a:grpSpLocks/>
          </p:cNvGrpSpPr>
          <p:nvPr/>
        </p:nvGrpSpPr>
        <p:grpSpPr bwMode="auto">
          <a:xfrm>
            <a:off x="8305800" y="3187913"/>
            <a:ext cx="3162300" cy="1725786"/>
            <a:chOff x="5638800" y="2654300"/>
            <a:chExt cx="4216400" cy="2301048"/>
          </a:xfrm>
        </p:grpSpPr>
        <p:sp>
          <p:nvSpPr>
            <p:cNvPr id="21524" name="TextBox 5"/>
            <p:cNvSpPr txBox="1">
              <a:spLocks noChangeArrowheads="1"/>
            </p:cNvSpPr>
            <p:nvPr/>
          </p:nvSpPr>
          <p:spPr bwMode="auto">
            <a:xfrm>
              <a:off x="5638800" y="3860800"/>
              <a:ext cx="42164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/>
                <a:t>Reminder:  Newton’s 2</a:t>
              </a:r>
              <a:r>
                <a:rPr lang="en-US" baseline="30000" dirty="0"/>
                <a:t>nd</a:t>
              </a:r>
              <a:r>
                <a:rPr lang="en-US" dirty="0"/>
                <a:t> Law</a:t>
              </a:r>
            </a:p>
          </p:txBody>
        </p:sp>
        <p:graphicFrame>
          <p:nvGraphicFramePr>
            <p:cNvPr id="2152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4706592"/>
                </p:ext>
              </p:extLst>
            </p:nvPr>
          </p:nvGraphicFramePr>
          <p:xfrm>
            <a:off x="6874933" y="4472748"/>
            <a:ext cx="1219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03" name="Equation" r:id="rId4" imgW="609336" imgH="241195" progId="Equation.3">
                    <p:embed/>
                  </p:oleObj>
                </mc:Choice>
                <mc:Fallback>
                  <p:oleObj name="Equation" r:id="rId4" imgW="609336" imgH="241195" progId="Equation.3">
                    <p:embed/>
                    <p:pic>
                      <p:nvPicPr>
                        <p:cNvPr id="0" name="Picture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4933" y="4472748"/>
                          <a:ext cx="1219200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2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1369646"/>
                </p:ext>
              </p:extLst>
            </p:nvPr>
          </p:nvGraphicFramePr>
          <p:xfrm>
            <a:off x="6045200" y="2654300"/>
            <a:ext cx="2463800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04" name="Equation" r:id="rId6" imgW="1231560" imgH="406080" progId="Equation.3">
                    <p:embed/>
                  </p:oleObj>
                </mc:Choice>
                <mc:Fallback>
                  <p:oleObj name="Equation" r:id="rId6" imgW="1231560" imgH="406080" progId="Equation.3">
                    <p:embed/>
                    <p:pic>
                      <p:nvPicPr>
                        <p:cNvPr id="0" name="Picture 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5200" y="2654300"/>
                          <a:ext cx="2463800" cy="812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513" name="TextBox 1"/>
          <p:cNvSpPr txBox="1">
            <a:spLocks noChangeArrowheads="1"/>
          </p:cNvSpPr>
          <p:nvPr/>
        </p:nvSpPr>
        <p:spPr bwMode="auto">
          <a:xfrm>
            <a:off x="1905000" y="2150508"/>
            <a:ext cx="5048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 dirty="0"/>
              <a:t>This would quadruple </a:t>
            </a:r>
            <a:r>
              <a:rPr lang="en-US" dirty="0" err="1"/>
              <a:t>a</a:t>
            </a:r>
            <a:r>
              <a:rPr lang="en-US" baseline="-25000" dirty="0" err="1"/>
              <a:t>B</a:t>
            </a:r>
            <a:endParaRPr lang="en-US" dirty="0"/>
          </a:p>
          <a:p>
            <a:pPr eaLnBrk="1" hangingPunct="1">
              <a:buFontTx/>
              <a:buAutoNum type="alphaUcPeriod"/>
            </a:pPr>
            <a:r>
              <a:rPr lang="en-US" dirty="0"/>
              <a:t>This would increase </a:t>
            </a:r>
            <a:r>
              <a:rPr lang="en-US" dirty="0" err="1"/>
              <a:t>a</a:t>
            </a:r>
            <a:r>
              <a:rPr lang="en-US" baseline="-25000" dirty="0" err="1"/>
              <a:t>B</a:t>
            </a:r>
            <a:r>
              <a:rPr lang="en-US" dirty="0"/>
              <a:t>, but </a:t>
            </a:r>
            <a:r>
              <a:rPr lang="en-US" b="1" dirty="0"/>
              <a:t>not</a:t>
            </a:r>
            <a:r>
              <a:rPr lang="en-US" dirty="0"/>
              <a:t> quadruple it</a:t>
            </a:r>
          </a:p>
          <a:p>
            <a:pPr eaLnBrk="1" hangingPunct="1">
              <a:buFontTx/>
              <a:buAutoNum type="alphaUcPeriod"/>
            </a:pPr>
            <a:r>
              <a:rPr lang="en-US" dirty="0"/>
              <a:t>This would decrease </a:t>
            </a:r>
            <a:r>
              <a:rPr lang="en-US" dirty="0" err="1"/>
              <a:t>a</a:t>
            </a:r>
            <a:r>
              <a:rPr lang="en-US" baseline="-25000" dirty="0" err="1"/>
              <a:t>B</a:t>
            </a:r>
            <a:endParaRPr lang="en-US" dirty="0"/>
          </a:p>
          <a:p>
            <a:pPr eaLnBrk="1" hangingPunct="1">
              <a:buFontTx/>
              <a:buAutoNum type="alphaUcPeriod"/>
            </a:pPr>
            <a:r>
              <a:rPr lang="en-US" dirty="0"/>
              <a:t>This would not change </a:t>
            </a:r>
            <a:r>
              <a:rPr lang="en-US" dirty="0" err="1"/>
              <a:t>a</a:t>
            </a:r>
            <a:r>
              <a:rPr lang="en-US" baseline="-25000" dirty="0" err="1"/>
              <a:t>B</a:t>
            </a:r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04950" y="3733802"/>
            <a:ext cx="34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04950" y="4006215"/>
            <a:ext cx="34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04950" y="4299347"/>
            <a:ext cx="34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01902" y="4573751"/>
            <a:ext cx="34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dirty="0">
                <a:solidFill>
                  <a:srgbClr val="293F6F"/>
                </a:solidFill>
              </a:rPr>
              <a:t>C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03426" y="4807297"/>
            <a:ext cx="34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dirty="0">
                <a:solidFill>
                  <a:srgbClr val="293F6F"/>
                </a:solidFill>
              </a:rPr>
              <a:t>C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04950" y="5073015"/>
            <a:ext cx="34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86027" y="5366139"/>
            <a:ext cx="3429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91234" y="5640543"/>
            <a:ext cx="3429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04950" y="5911215"/>
            <a:ext cx="34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dirty="0"/>
              <a:t>D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04950" y="6226790"/>
            <a:ext cx="34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Reminders about Vectors</a:t>
            </a:r>
          </a:p>
        </p:txBody>
      </p:sp>
      <p:grpSp>
        <p:nvGrpSpPr>
          <p:cNvPr id="3075" name="Group 5"/>
          <p:cNvGrpSpPr>
            <a:grpSpLocks/>
          </p:cNvGrpSpPr>
          <p:nvPr/>
        </p:nvGrpSpPr>
        <p:grpSpPr bwMode="auto">
          <a:xfrm>
            <a:off x="3067050" y="1943101"/>
            <a:ext cx="6057900" cy="369332"/>
            <a:chOff x="685800" y="1752600"/>
            <a:chExt cx="8077200" cy="492124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685800" y="1752600"/>
              <a:ext cx="8077200" cy="492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When a symbol has an arrow (      ) over it, it is a </a:t>
              </a:r>
              <a:r>
                <a:rPr lang="en-US" b="1" dirty="0">
                  <a:solidFill>
                    <a:srgbClr val="FF0000"/>
                  </a:solidFill>
                  <a:latin typeface="+mj-lt"/>
                </a:rPr>
                <a:t>vector</a:t>
              </a:r>
            </a:p>
          </p:txBody>
        </p:sp>
        <p:graphicFrame>
          <p:nvGraphicFramePr>
            <p:cNvPr id="3085" name="Object 4"/>
            <p:cNvGraphicFramePr>
              <a:graphicFrameLocks noChangeAspect="1"/>
            </p:cNvGraphicFramePr>
            <p:nvPr/>
          </p:nvGraphicFramePr>
          <p:xfrm>
            <a:off x="5088648" y="1804538"/>
            <a:ext cx="48418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3" name="Equation" r:id="rId4" imgW="241195" imgH="203112" progId="Equation.3">
                    <p:embed/>
                  </p:oleObj>
                </mc:Choice>
                <mc:Fallback>
                  <p:oleObj name="Equation" r:id="rId4" imgW="241195" imgH="203112" progId="Equation.3">
                    <p:embed/>
                    <p:pic>
                      <p:nvPicPr>
                        <p:cNvPr id="0" name="Picture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648" y="1804538"/>
                          <a:ext cx="484188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 bwMode="auto">
          <a:xfrm>
            <a:off x="3552825" y="2469357"/>
            <a:ext cx="5086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Vectors </a:t>
            </a:r>
            <a:r>
              <a:rPr lang="en-US" dirty="0">
                <a:latin typeface="+mj-lt"/>
              </a:rPr>
              <a:t>have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magnitude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and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direction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895725" y="2995613"/>
            <a:ext cx="4400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Changing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either </a:t>
            </a:r>
            <a:r>
              <a:rPr lang="en-US" dirty="0">
                <a:latin typeface="+mj-lt"/>
              </a:rPr>
              <a:t>changes the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vector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3752850" y="3521870"/>
            <a:ext cx="462915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latin typeface="+mj-lt"/>
              </a:rPr>
              <a:t>Some </a:t>
            </a:r>
            <a:r>
              <a:rPr lang="en-US" sz="1500" b="1" dirty="0">
                <a:solidFill>
                  <a:srgbClr val="FF0000"/>
                </a:solidFill>
                <a:latin typeface="+mj-lt"/>
              </a:rPr>
              <a:t>vectors </a:t>
            </a:r>
            <a:r>
              <a:rPr lang="en-US" sz="1500" dirty="0">
                <a:latin typeface="+mj-lt"/>
              </a:rPr>
              <a:t>talked about in PHYS 1111K:</a:t>
            </a:r>
            <a:endParaRPr lang="en-US" sz="15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895725" y="4048127"/>
            <a:ext cx="4400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Displacement, velocity, acceleration,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force</a:t>
            </a:r>
            <a:r>
              <a:rPr lang="en-US" dirty="0">
                <a:latin typeface="+mj-lt"/>
              </a:rPr>
              <a:t>, momentum, torque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895725" y="4851798"/>
            <a:ext cx="4400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Some </a:t>
            </a:r>
            <a:r>
              <a:rPr lang="en-US" b="1" dirty="0">
                <a:solidFill>
                  <a:srgbClr val="008000"/>
                </a:solidFill>
                <a:latin typeface="+mj-lt"/>
              </a:rPr>
              <a:t>scalars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talked about in 1111K: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3895725" y="5378054"/>
            <a:ext cx="4400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distance, speed, </a:t>
            </a:r>
            <a:r>
              <a:rPr lang="en-US" b="1" dirty="0">
                <a:solidFill>
                  <a:srgbClr val="008000"/>
                </a:solidFill>
                <a:latin typeface="+mj-lt"/>
              </a:rPr>
              <a:t>energy</a:t>
            </a:r>
            <a:r>
              <a:rPr lang="en-US" dirty="0"/>
              <a:t>, pressure</a:t>
            </a:r>
            <a:endParaRPr lang="en-US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24300" y="3486150"/>
            <a:ext cx="4343400" cy="1200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24300" y="4857750"/>
            <a:ext cx="4343400" cy="9144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  <p:extLst mod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352800" y="1395984"/>
            <a:ext cx="585216" cy="3191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401569"/>
            <a:ext cx="8229600" cy="718804"/>
          </a:xfrm>
        </p:spPr>
        <p:txBody>
          <a:bodyPr/>
          <a:lstStyle/>
          <a:p>
            <a:r>
              <a:rPr lang="en-US" sz="3200" b="1" dirty="0"/>
              <a:t>Find a Place for Zero Electrical </a:t>
            </a:r>
            <a:r>
              <a:rPr lang="en-US" sz="3200" b="1" dirty="0" smtClean="0"/>
              <a:t>Force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4528446" y="1414492"/>
            <a:ext cx="70975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For these two charges, where could a third charge with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>
                <a:latin typeface="+mj-lt"/>
              </a:rPr>
              <a:t> &lt; 0 be placed so that the net electrical force acting on it is zero?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352800" y="5739384"/>
            <a:ext cx="585216" cy="585216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b="1" i="1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352800" y="3453384"/>
            <a:ext cx="585216" cy="5852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b="1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356132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–5 </a:t>
            </a:r>
            <a:r>
              <a:rPr lang="en-US" dirty="0" err="1" smtClean="0"/>
              <a:t>nC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160069" y="5847326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–15 </a:t>
            </a:r>
            <a:r>
              <a:rPr lang="en-US" dirty="0" err="1" smtClean="0"/>
              <a:t>nC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572000" y="2537936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Two conditions </a:t>
            </a:r>
            <a:r>
              <a:rPr lang="en-US" dirty="0" smtClean="0"/>
              <a:t>need to be met for net force to be zero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339129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93F6F"/>
                </a:solidFill>
              </a:rPr>
              <a:t>Equal in magnitude</a:t>
            </a:r>
            <a:endParaRPr lang="en-US" b="1" dirty="0">
              <a:solidFill>
                <a:srgbClr val="293F6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3821667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A67A00"/>
                </a:solidFill>
              </a:rPr>
              <a:t>Opposite in direction</a:t>
            </a:r>
            <a:endParaRPr lang="en-US" b="1" dirty="0">
              <a:solidFill>
                <a:srgbClr val="A67A00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096001" y="2960925"/>
            <a:ext cx="3099335" cy="369332"/>
            <a:chOff x="4572000" y="2960925"/>
            <a:chExt cx="3099335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5181600" y="296092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and</a:t>
              </a:r>
              <a:endParaRPr lang="en-US" dirty="0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5867400" y="2964616"/>
            <a:ext cx="53340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15" name="Equation" r:id="rId3" imgW="355320" imgH="241200" progId="Equation.3">
                    <p:embed/>
                  </p:oleObj>
                </mc:Choice>
                <mc:Fallback>
                  <p:oleObj name="Equation" r:id="rId3" imgW="355320" imgH="241200" progId="Equation.3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7400" y="2964616"/>
                          <a:ext cx="533400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6553200" y="2960925"/>
              <a:ext cx="1118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must be:</a:t>
              </a:r>
              <a:endParaRPr lang="en-US" dirty="0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4572000" y="2964616"/>
            <a:ext cx="53340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16" name="Equation" r:id="rId5" imgW="355320" imgH="241200" progId="Equation.3">
                    <p:embed/>
                  </p:oleObj>
                </mc:Choice>
                <mc:Fallback>
                  <p:oleObj name="Equation" r:id="rId5" imgW="355320" imgH="241200" progId="Equation.3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964616"/>
                          <a:ext cx="533400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8915400" y="3610173"/>
          <a:ext cx="14097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7" name="Equation" r:id="rId7" imgW="939600" imgH="241200" progId="Equation.3">
                  <p:embed/>
                </p:oleObj>
              </mc:Choice>
              <mc:Fallback>
                <p:oleObj name="Equation" r:id="rId7" imgW="939600" imgH="24120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3610173"/>
                        <a:ext cx="1409700" cy="36195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178392" y="4941332"/>
            <a:ext cx="533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/>
              <a:t> must be </a:t>
            </a:r>
            <a:r>
              <a:rPr lang="en-US" b="1" dirty="0" smtClean="0">
                <a:solidFill>
                  <a:srgbClr val="293F6F"/>
                </a:solidFill>
              </a:rPr>
              <a:t>closer to smaller</a:t>
            </a:r>
            <a:r>
              <a:rPr lang="en-US" b="1" dirty="0" smtClean="0"/>
              <a:t> </a:t>
            </a:r>
            <a:r>
              <a:rPr lang="en-US" dirty="0" smtClean="0"/>
              <a:t>of original charges</a:t>
            </a: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3288792" y="4248388"/>
            <a:ext cx="402336" cy="369332"/>
            <a:chOff x="1764792" y="3989308"/>
            <a:chExt cx="402336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1764792" y="3989308"/>
              <a:ext cx="402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i="1" baseline="-25000" dirty="0" err="1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2075688" y="42672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330711" y="6108716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/>
              <a:t> in </a:t>
            </a:r>
            <a:r>
              <a:rPr lang="en-US" b="1" dirty="0" smtClean="0">
                <a:solidFill>
                  <a:srgbClr val="A67A00"/>
                </a:solidFill>
              </a:rPr>
              <a:t>each region </a:t>
            </a:r>
            <a:r>
              <a:rPr lang="en-US" dirty="0" smtClean="0"/>
              <a:t>and check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955177" y="573938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A67A00"/>
                </a:solidFill>
              </a:rPr>
              <a:t>For direction:</a:t>
            </a:r>
            <a:endParaRPr lang="en-US" b="1" dirty="0">
              <a:solidFill>
                <a:srgbClr val="A67A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55177" y="4542306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93F6F"/>
                </a:solidFill>
              </a:rPr>
              <a:t>For magnitude:</a:t>
            </a:r>
            <a:endParaRPr lang="en-US" b="1" dirty="0">
              <a:solidFill>
                <a:srgbClr val="293F6F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3645408" y="3886201"/>
            <a:ext cx="533400" cy="704969"/>
            <a:chOff x="2121408" y="3627120"/>
            <a:chExt cx="533400" cy="704969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121408" y="3627120"/>
              <a:ext cx="0" cy="68580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4" name="Object 53"/>
            <p:cNvGraphicFramePr>
              <a:graphicFrameLocks noChangeAspect="1"/>
            </p:cNvGraphicFramePr>
            <p:nvPr>
              <p:extLst/>
            </p:nvPr>
          </p:nvGraphicFramePr>
          <p:xfrm>
            <a:off x="2121408" y="3970139"/>
            <a:ext cx="53340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18" name="Equation" r:id="rId9" imgW="355320" imgH="241200" progId="Equation.3">
                    <p:embed/>
                  </p:oleObj>
                </mc:Choice>
                <mc:Fallback>
                  <p:oleObj name="Equation" r:id="rId9" imgW="355320" imgH="241200" progId="Equation.3">
                    <p:embed/>
                    <p:pic>
                      <p:nvPicPr>
                        <p:cNvPr id="54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1408" y="3970139"/>
                          <a:ext cx="533400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8" name="Group 67"/>
          <p:cNvGrpSpPr/>
          <p:nvPr/>
        </p:nvGrpSpPr>
        <p:grpSpPr>
          <a:xfrm>
            <a:off x="3645408" y="4572000"/>
            <a:ext cx="533400" cy="685800"/>
            <a:chOff x="2121408" y="4312920"/>
            <a:chExt cx="533400" cy="685800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2121408" y="4312920"/>
              <a:ext cx="0" cy="6858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5" name="Object 54"/>
            <p:cNvGraphicFramePr>
              <a:graphicFrameLocks noChangeAspect="1"/>
            </p:cNvGraphicFramePr>
            <p:nvPr>
              <p:extLst/>
            </p:nvPr>
          </p:nvGraphicFramePr>
          <p:xfrm>
            <a:off x="2121408" y="4474845"/>
            <a:ext cx="53340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19" name="Equation" r:id="rId11" imgW="355320" imgH="241200" progId="Equation.3">
                    <p:embed/>
                  </p:oleObj>
                </mc:Choice>
                <mc:Fallback>
                  <p:oleObj name="Equation" r:id="rId11" imgW="355320" imgH="241200" progId="Equation.3">
                    <p:embed/>
                    <p:pic>
                      <p:nvPicPr>
                        <p:cNvPr id="55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1408" y="4474845"/>
                          <a:ext cx="533400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5" name="Group 64"/>
          <p:cNvGrpSpPr/>
          <p:nvPr/>
        </p:nvGrpSpPr>
        <p:grpSpPr>
          <a:xfrm>
            <a:off x="3645408" y="2316480"/>
            <a:ext cx="533400" cy="685800"/>
            <a:chOff x="2121408" y="2151349"/>
            <a:chExt cx="533400" cy="685800"/>
          </a:xfrm>
        </p:grpSpPr>
        <p:cxnSp>
          <p:nvCxnSpPr>
            <p:cNvPr id="53" name="Straight Arrow Connector 52"/>
            <p:cNvCxnSpPr/>
            <p:nvPr/>
          </p:nvCxnSpPr>
          <p:spPr>
            <a:xfrm>
              <a:off x="2121408" y="2151349"/>
              <a:ext cx="0" cy="6858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8" name="Object 57"/>
            <p:cNvGraphicFramePr>
              <a:graphicFrameLocks noChangeAspect="1"/>
            </p:cNvGraphicFramePr>
            <p:nvPr>
              <p:extLst/>
            </p:nvPr>
          </p:nvGraphicFramePr>
          <p:xfrm>
            <a:off x="2121408" y="2313274"/>
            <a:ext cx="53340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20" name="Equation" r:id="rId13" imgW="355320" imgH="241200" progId="Equation.3">
                    <p:embed/>
                  </p:oleObj>
                </mc:Choice>
                <mc:Fallback>
                  <p:oleObj name="Equation" r:id="rId13" imgW="355320" imgH="241200" progId="Equation.3">
                    <p:embed/>
                    <p:pic>
                      <p:nvPicPr>
                        <p:cNvPr id="58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1408" y="2313274"/>
                          <a:ext cx="533400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6" name="Group 65"/>
          <p:cNvGrpSpPr/>
          <p:nvPr/>
        </p:nvGrpSpPr>
        <p:grpSpPr>
          <a:xfrm>
            <a:off x="3645408" y="1630680"/>
            <a:ext cx="533400" cy="685800"/>
            <a:chOff x="2121408" y="1465549"/>
            <a:chExt cx="533400" cy="685800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2121408" y="1465549"/>
              <a:ext cx="0" cy="68580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9" name="Object 58"/>
            <p:cNvGraphicFramePr>
              <a:graphicFrameLocks noChangeAspect="1"/>
            </p:cNvGraphicFramePr>
            <p:nvPr>
              <p:extLst/>
            </p:nvPr>
          </p:nvGraphicFramePr>
          <p:xfrm>
            <a:off x="2121408" y="1627474"/>
            <a:ext cx="53340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21" name="Equation" r:id="rId15" imgW="355320" imgH="241200" progId="Equation.3">
                    <p:embed/>
                  </p:oleObj>
                </mc:Choice>
                <mc:Fallback>
                  <p:oleObj name="Equation" r:id="rId15" imgW="355320" imgH="241200" progId="Equation.3">
                    <p:embed/>
                    <p:pic>
                      <p:nvPicPr>
                        <p:cNvPr id="59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1408" y="1627474"/>
                          <a:ext cx="533400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Group 62"/>
          <p:cNvGrpSpPr/>
          <p:nvPr/>
        </p:nvGrpSpPr>
        <p:grpSpPr>
          <a:xfrm>
            <a:off x="3288792" y="2678668"/>
            <a:ext cx="402336" cy="369332"/>
            <a:chOff x="1764792" y="2513537"/>
            <a:chExt cx="402336" cy="369332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075688" y="27914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764792" y="2513537"/>
              <a:ext cx="402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i="1" baseline="-25000" dirty="0" err="1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0" name="Right Arrow 69"/>
          <p:cNvSpPr/>
          <p:nvPr/>
        </p:nvSpPr>
        <p:spPr>
          <a:xfrm>
            <a:off x="1676400" y="3970020"/>
            <a:ext cx="1612392" cy="1043464"/>
          </a:xfrm>
          <a:prstGeom prst="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Winning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Region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/>
      <p:bldP spid="13" grpId="0"/>
      <p:bldP spid="14" grpId="0"/>
      <p:bldP spid="17" grpId="0"/>
      <p:bldP spid="22" grpId="0"/>
      <p:bldP spid="45" grpId="0"/>
      <p:bldP spid="47" grpId="0"/>
      <p:bldP spid="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cs typeface="Arial" charset="0"/>
              </a:rPr>
              <a:t>Find a Place for Zero Electrical Force 2 [1]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531700" y="3676202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x</a:t>
            </a: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4073131" y="3486152"/>
            <a:ext cx="459581" cy="459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667000" y="3715941"/>
            <a:ext cx="2114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 bwMode="auto">
          <a:xfrm>
            <a:off x="1695450" y="1371600"/>
            <a:ext cx="8801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For these two charges, where could a third charge with </a:t>
            </a:r>
            <a:r>
              <a:rPr lang="en-US" sz="2000" i="1" dirty="0">
                <a:latin typeface="+mj-lt"/>
              </a:rPr>
              <a:t>q</a:t>
            </a:r>
            <a:r>
              <a:rPr lang="en-US" sz="2000" baseline="-25000" dirty="0">
                <a:latin typeface="+mj-lt"/>
              </a:rPr>
              <a:t>3</a:t>
            </a:r>
            <a:r>
              <a:rPr lang="en-US" sz="2000" dirty="0">
                <a:latin typeface="+mj-lt"/>
              </a:rPr>
              <a:t> &gt; 0 be placed so that the net electrical force acting on it is zero?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5638801" y="2686051"/>
            <a:ext cx="41433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j-lt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latin typeface="+mj-lt"/>
              </a:rPr>
              <a:t> &lt; 0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j-lt"/>
              </a:rPr>
              <a:t> 0 &lt;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latin typeface="+mn-lt"/>
              </a:rPr>
              <a:t> &lt; 2 m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j-lt"/>
              </a:rPr>
              <a:t> </a:t>
            </a:r>
            <a:r>
              <a:rPr lang="en-US" dirty="0">
                <a:latin typeface="+mn-lt"/>
              </a:rPr>
              <a:t>2 &lt;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latin typeface="+mn-lt"/>
              </a:rPr>
              <a:t> &lt; 4 m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j-lt"/>
              </a:rPr>
              <a:t> </a:t>
            </a:r>
            <a:r>
              <a:rPr lang="en-US" dirty="0">
                <a:latin typeface="+mn-lt"/>
              </a:rPr>
              <a:t>4 m &lt;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j-lt"/>
              </a:rPr>
              <a:t> cannot answer without knowing </a:t>
            </a:r>
            <a:r>
              <a:rPr lang="en-US" i="1" dirty="0">
                <a:latin typeface="+mj-lt"/>
              </a:rPr>
              <a:t>q</a:t>
            </a:r>
            <a:r>
              <a:rPr lang="en-US" baseline="-25000" dirty="0">
                <a:latin typeface="+mj-lt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5610225" y="4664870"/>
            <a:ext cx="3543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Can’t be </a:t>
            </a:r>
            <a:r>
              <a:rPr lang="en-US" b="1" dirty="0">
                <a:solidFill>
                  <a:srgbClr val="A67A00"/>
                </a:solidFill>
                <a:latin typeface="+mj-lt"/>
              </a:rPr>
              <a:t>between</a:t>
            </a:r>
            <a:r>
              <a:rPr lang="en-US" dirty="0">
                <a:latin typeface="+mj-lt"/>
              </a:rPr>
              <a:t> the charges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5581651" y="5138484"/>
            <a:ext cx="4200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Can’t be </a:t>
            </a:r>
            <a:r>
              <a:rPr lang="en-US" b="1" dirty="0">
                <a:solidFill>
                  <a:srgbClr val="A67A00"/>
                </a:solidFill>
                <a:latin typeface="+mj-lt"/>
              </a:rPr>
              <a:t>closer </a:t>
            </a:r>
            <a:r>
              <a:rPr lang="en-US" dirty="0">
                <a:latin typeface="+mj-lt"/>
              </a:rPr>
              <a:t>to the </a:t>
            </a:r>
            <a:r>
              <a:rPr lang="en-US" b="1" dirty="0">
                <a:solidFill>
                  <a:srgbClr val="A67A00"/>
                </a:solidFill>
                <a:latin typeface="+mj-lt"/>
              </a:rPr>
              <a:t>larger</a:t>
            </a:r>
            <a:r>
              <a:rPr lang="en-US" dirty="0">
                <a:latin typeface="+mj-lt"/>
              </a:rPr>
              <a:t> charge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638800" y="3086100"/>
            <a:ext cx="1885950" cy="400050"/>
            <a:chOff x="3962400" y="2971800"/>
            <a:chExt cx="2514600" cy="6096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962400" y="2971800"/>
              <a:ext cx="2514600" cy="609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962400" y="2971800"/>
              <a:ext cx="2514600" cy="609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5638800" y="3543300"/>
            <a:ext cx="1485900" cy="2857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345141" y="3328052"/>
            <a:ext cx="197644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99352" y="2895600"/>
            <a:ext cx="906896" cy="36933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</a:t>
            </a: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= 4 m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1599811" y="4605099"/>
            <a:ext cx="3467101" cy="92333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FF0000"/>
                </a:solidFill>
                <a:latin typeface="+mj-lt"/>
              </a:rPr>
              <a:t>q</a:t>
            </a:r>
            <a:r>
              <a:rPr lang="en-US" baseline="-25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= +16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nC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and is at the origin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0070C0"/>
                </a:solidFill>
                <a:latin typeface="+mj-lt"/>
              </a:rPr>
              <a:t>q</a:t>
            </a:r>
            <a:r>
              <a:rPr lang="en-US" baseline="-25000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i="1" dirty="0">
                <a:solidFill>
                  <a:srgbClr val="0070C0"/>
                </a:solidFill>
                <a:latin typeface="+mj-lt"/>
              </a:rPr>
              <a:t> = –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4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nC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and is at (4 m, 0 m)</a:t>
            </a:r>
            <a:endParaRPr lang="en-US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1981200" y="2457451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y</a:t>
            </a: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3992738" y="3426311"/>
            <a:ext cx="579262" cy="579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12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2093119" y="3427810"/>
            <a:ext cx="576262" cy="5762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1609725" y="3286125"/>
            <a:ext cx="1543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81200" y="3715941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 animBg="1"/>
    </p:bld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06844" y="609600"/>
            <a:ext cx="7318156" cy="8572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cs typeface="Arial" charset="0"/>
              </a:rPr>
              <a:t>Find a Place for Zero Electrical Force 2 [2]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638300" y="1447800"/>
            <a:ext cx="8858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For these two charges, where could a third charge with </a:t>
            </a:r>
            <a:r>
              <a:rPr lang="en-US" i="1" dirty="0">
                <a:latin typeface="+mj-lt"/>
              </a:rPr>
              <a:t>q</a:t>
            </a:r>
            <a:r>
              <a:rPr lang="en-US" baseline="-25000" dirty="0">
                <a:latin typeface="+mj-lt"/>
              </a:rPr>
              <a:t>3</a:t>
            </a:r>
            <a:r>
              <a:rPr lang="en-US" dirty="0">
                <a:latin typeface="+mj-lt"/>
              </a:rPr>
              <a:t> &gt; 0 be placed so that the </a:t>
            </a:r>
            <a:r>
              <a:rPr lang="en-US" b="1" dirty="0">
                <a:latin typeface="+mj-lt"/>
              </a:rPr>
              <a:t>net electrical force acting on it is zero</a:t>
            </a:r>
            <a:r>
              <a:rPr lang="en-US" dirty="0">
                <a:latin typeface="+mj-lt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2269986" y="2286000"/>
            <a:ext cx="7559814" cy="5847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dirty="0"/>
              <a:t> = x-coordinate of the new charge,         </a:t>
            </a:r>
            <a:r>
              <a:rPr lang="en-US" sz="1600" b="1" i="1" dirty="0"/>
              <a:t>d</a:t>
            </a:r>
            <a:r>
              <a:rPr lang="en-US" sz="1600" i="1" dirty="0"/>
              <a:t> = distance between q1 and q2 = 4 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/>
              <a:t>r1</a:t>
            </a:r>
            <a:r>
              <a:rPr lang="en-US" sz="1600" i="1" dirty="0"/>
              <a:t> = distance between q1 and q3 = x,     </a:t>
            </a:r>
            <a:r>
              <a:rPr lang="en-US" sz="1600" b="1" i="1" dirty="0"/>
              <a:t>r2</a:t>
            </a:r>
            <a:r>
              <a:rPr lang="en-US" sz="1600" i="1" dirty="0"/>
              <a:t> = distance between q2 and q3 = x - d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977118" y="5791200"/>
            <a:ext cx="3515725" cy="5847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Something to think about: what if q3 had been a negative charge??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4746531" y="3865136"/>
            <a:ext cx="13920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Coulomb’s Law: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250691"/>
              </p:ext>
            </p:extLst>
          </p:nvPr>
        </p:nvGraphicFramePr>
        <p:xfrm>
          <a:off x="6414866" y="3790950"/>
          <a:ext cx="15240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66" name="Equation" r:id="rId4" imgW="1015920" imgH="469800" progId="Equation.3">
                  <p:embed/>
                </p:oleObj>
              </mc:Choice>
              <mc:Fallback>
                <p:oleObj name="Equation" r:id="rId4" imgW="1015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4866" y="3790950"/>
                        <a:ext cx="1524000" cy="704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Arrow 2"/>
          <p:cNvSpPr/>
          <p:nvPr/>
        </p:nvSpPr>
        <p:spPr>
          <a:xfrm>
            <a:off x="8207227" y="3961880"/>
            <a:ext cx="552450" cy="33969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33603"/>
              </p:ext>
            </p:extLst>
          </p:nvPr>
        </p:nvGraphicFramePr>
        <p:xfrm>
          <a:off x="9067800" y="3740047"/>
          <a:ext cx="18288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67" name="Equation" r:id="rId6" imgW="1218960" imgH="495000" progId="Equation.3">
                  <p:embed/>
                </p:oleObj>
              </mc:Choice>
              <mc:Fallback>
                <p:oleObj name="Equation" r:id="rId6" imgW="12189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740047"/>
                        <a:ext cx="1828800" cy="74295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742295" y="4994311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</a:t>
            </a: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= 2 (</a:t>
            </a:r>
            <a:r>
              <a:rPr lang="en-US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 – d</a:t>
            </a: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31393" y="5368127"/>
                <a:ext cx="1326883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en-US" i="1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x</a:t>
                </a:r>
                <a:r>
                  <a:rPr lang="en-US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= 8 m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393" y="5368127"/>
                <a:ext cx="1326883" cy="369332"/>
              </a:xfrm>
              <a:prstGeom prst="rect">
                <a:avLst/>
              </a:prstGeom>
              <a:blipFill>
                <a:blip r:embed="rId8"/>
                <a:stretch>
                  <a:fillRect t="-8065" b="-24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7"/>
          <p:cNvGrpSpPr/>
          <p:nvPr/>
        </p:nvGrpSpPr>
        <p:grpSpPr>
          <a:xfrm>
            <a:off x="5045482" y="4766303"/>
            <a:ext cx="906896" cy="1050718"/>
            <a:chOff x="3858510" y="5065266"/>
            <a:chExt cx="1641960" cy="1405789"/>
          </a:xfrm>
        </p:grpSpPr>
        <p:sp>
          <p:nvSpPr>
            <p:cNvPr id="16" name="TextBox 15"/>
            <p:cNvSpPr txBox="1"/>
            <p:nvPr/>
          </p:nvSpPr>
          <p:spPr>
            <a:xfrm>
              <a:off x="3935699" y="5065266"/>
              <a:ext cx="1524001" cy="494141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r</a:t>
              </a:r>
              <a:r>
                <a:rPr lang="en-US" baseline="-25000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= </a:t>
              </a: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x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94339" y="5482773"/>
              <a:ext cx="1524001" cy="494141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r</a:t>
              </a:r>
              <a:r>
                <a:rPr lang="en-US" baseline="-25000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2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= </a:t>
              </a: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x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58510" y="5976914"/>
              <a:ext cx="1641960" cy="494141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= 4 m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133339" y="4742408"/>
            <a:ext cx="1181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with +: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89208" y="5067877"/>
            <a:ext cx="185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</a:t>
            </a: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= –2 (</a:t>
            </a:r>
            <a:r>
              <a:rPr lang="en-US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 – d</a:t>
            </a: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444022" y="5482582"/>
                <a:ext cx="299746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en-US" i="1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 x</a:t>
                </a:r>
                <a:r>
                  <a:rPr lang="en-US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= (8/3) m</a:t>
                </a:r>
              </a:p>
              <a:p>
                <a:pPr algn="r"/>
                <a:r>
                  <a:rPr lang="en-US" i="1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(not possible because &lt; 4 m)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022" y="5482582"/>
                <a:ext cx="2997465" cy="646331"/>
              </a:xfrm>
              <a:prstGeom prst="rect">
                <a:avLst/>
              </a:prstGeom>
              <a:blipFill>
                <a:blip r:embed="rId9"/>
                <a:stretch>
                  <a:fillRect t="-4717" r="-1626" b="-141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601213" y="4755472"/>
            <a:ext cx="121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with –: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 bwMode="auto">
          <a:xfrm>
            <a:off x="4800600" y="3048000"/>
            <a:ext cx="5642118" cy="5847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When net force = 0: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	</a:t>
            </a:r>
            <a:r>
              <a:rPr lang="en-US" sz="1600" i="1" dirty="0">
                <a:solidFill>
                  <a:srgbClr val="FF0000"/>
                </a:solidFill>
              </a:rPr>
              <a:t>Force </a:t>
            </a:r>
            <a:r>
              <a:rPr lang="en-US" sz="1600" i="1" dirty="0" err="1">
                <a:solidFill>
                  <a:srgbClr val="FF0000"/>
                </a:solidFill>
              </a:rPr>
              <a:t>btwn</a:t>
            </a:r>
            <a:r>
              <a:rPr lang="en-US" sz="1600" i="1" dirty="0">
                <a:solidFill>
                  <a:srgbClr val="FF0000"/>
                </a:solidFill>
              </a:rPr>
              <a:t> q1 and q3 = Force </a:t>
            </a:r>
            <a:r>
              <a:rPr lang="en-US" sz="1600" i="1" dirty="0" err="1">
                <a:solidFill>
                  <a:srgbClr val="FF0000"/>
                </a:solidFill>
              </a:rPr>
              <a:t>btwn</a:t>
            </a:r>
            <a:r>
              <a:rPr lang="en-US" sz="1600" i="1" dirty="0">
                <a:solidFill>
                  <a:srgbClr val="FF0000"/>
                </a:solidFill>
              </a:rPr>
              <a:t> q2 and q3 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1066800" y="4459933"/>
            <a:ext cx="3426043" cy="92333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FF0000"/>
                </a:solidFill>
                <a:latin typeface="+mj-lt"/>
              </a:rPr>
              <a:t>q</a:t>
            </a:r>
            <a:r>
              <a:rPr lang="en-US" baseline="-25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= +16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nC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and is at the origin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0070C0"/>
                </a:solidFill>
                <a:latin typeface="+mj-lt"/>
              </a:rPr>
              <a:t>q</a:t>
            </a:r>
            <a:r>
              <a:rPr lang="en-US" baseline="-25000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i="1" dirty="0">
                <a:solidFill>
                  <a:srgbClr val="0070C0"/>
                </a:solidFill>
                <a:latin typeface="+mj-lt"/>
              </a:rPr>
              <a:t> = –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4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nC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and is at (4 m, 0 m)</a:t>
            </a:r>
            <a:endParaRPr lang="en-US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3845185" y="3848669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x</a:t>
            </a: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3386616" y="3658619"/>
            <a:ext cx="459581" cy="459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980485" y="3888408"/>
            <a:ext cx="2114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658626" y="3500519"/>
            <a:ext cx="197644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12837" y="3068067"/>
            <a:ext cx="906896" cy="36933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</a:t>
            </a: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= 4 m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1294685" y="2629918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y</a:t>
            </a: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3306223" y="3598778"/>
            <a:ext cx="579262" cy="579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12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1406604" y="3600277"/>
            <a:ext cx="576262" cy="5762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923210" y="3458592"/>
            <a:ext cx="1543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294685" y="3888408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2127169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7" grpId="0"/>
      <p:bldP spid="3" grpId="0" animBg="1"/>
      <p:bldP spid="25" grpId="0"/>
      <p:bldP spid="26" grpId="0" animBg="1"/>
      <p:bldP spid="15" grpId="0"/>
      <p:bldP spid="28" grpId="0"/>
      <p:bldP spid="29" grpId="0"/>
      <p:bldP spid="30" grpId="0"/>
      <p:bldP spid="33" grpId="0"/>
    </p:bldLst>
  </p:timing>
  <p:extLst mod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027885" y="2280072"/>
            <a:ext cx="2518766" cy="800073"/>
            <a:chOff x="1815084" y="1896833"/>
            <a:chExt cx="3357395" cy="10670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 bwMode="auto">
                <a:xfrm>
                  <a:off x="2066631" y="1896833"/>
                  <a:ext cx="3105848" cy="7762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500" dirty="0">
                      <a:solidFill>
                        <a:srgbClr val="A67A00"/>
                      </a:solidFill>
                      <a:latin typeface="+mj-lt"/>
                    </a:rPr>
                    <a:t>Force from Left Charge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>
                            <a:solidFill>
                              <a:srgbClr val="A67A00"/>
                            </a:solidFill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⃑"/>
                            <m:ctrlPr>
                              <a:rPr lang="en-US" sz="1500" i="1">
                                <a:solidFill>
                                  <a:srgbClr val="A67A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srgbClr val="A67A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srgbClr val="A67A00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1500" i="1">
                                    <a:solidFill>
                                      <a:srgbClr val="A67A00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</m:e>
                        </m:acc>
                        <m:r>
                          <a:rPr lang="en-US" sz="1500" i="1">
                            <a:solidFill>
                              <a:srgbClr val="A67A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500" dirty="0">
                    <a:solidFill>
                      <a:srgbClr val="A67A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66631" y="1896833"/>
                  <a:ext cx="3105848" cy="776238"/>
                </a:xfrm>
                <a:prstGeom prst="rect">
                  <a:avLst/>
                </a:prstGeom>
                <a:blipFill>
                  <a:blip r:embed="rId3"/>
                  <a:stretch>
                    <a:fillRect t="-2083" b="-625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 flipV="1">
              <a:off x="1815084" y="2168334"/>
              <a:ext cx="457069" cy="795556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4" name="Title 1"/>
          <p:cNvSpPr>
            <a:spLocks noGrp="1"/>
          </p:cNvSpPr>
          <p:nvPr>
            <p:ph type="title"/>
          </p:nvPr>
        </p:nvSpPr>
        <p:spPr>
          <a:xfrm>
            <a:off x="3011043" y="433270"/>
            <a:ext cx="6172200" cy="857250"/>
          </a:xfrm>
        </p:spPr>
        <p:txBody>
          <a:bodyPr/>
          <a:lstStyle/>
          <a:p>
            <a:pPr eaLnBrk="1" hangingPunct="1"/>
            <a:r>
              <a:rPr lang="en-US" b="1" dirty="0">
                <a:cs typeface="Arial" charset="0"/>
              </a:rPr>
              <a:t>Using Coulomb’s Law in 2D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695450" y="1371600"/>
            <a:ext cx="8629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Three +10 </a:t>
            </a:r>
            <a:r>
              <a:rPr lang="en-US" dirty="0" err="1">
                <a:latin typeface="+mj-lt"/>
              </a:rPr>
              <a:t>nC</a:t>
            </a:r>
            <a:r>
              <a:rPr lang="en-US" dirty="0">
                <a:latin typeface="+mj-lt"/>
              </a:rPr>
              <a:t> charges are at the corners of an equilateral triangle with sides that are 5 m long.  What is the </a:t>
            </a:r>
            <a:r>
              <a:rPr lang="en-US" b="1" dirty="0">
                <a:latin typeface="+mj-lt"/>
              </a:rPr>
              <a:t>net force </a:t>
            </a:r>
            <a:r>
              <a:rPr lang="en-US" dirty="0">
                <a:latin typeface="+mj-lt"/>
              </a:rPr>
              <a:t>on the top charge?</a:t>
            </a:r>
          </a:p>
        </p:txBody>
      </p:sp>
      <p:sp>
        <p:nvSpPr>
          <p:cNvPr id="6" name="Oval 5"/>
          <p:cNvSpPr/>
          <p:nvPr/>
        </p:nvSpPr>
        <p:spPr>
          <a:xfrm>
            <a:off x="3942160" y="2994422"/>
            <a:ext cx="171450" cy="1714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18460" y="4480322"/>
            <a:ext cx="171450" cy="1714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67050" y="4480322"/>
            <a:ext cx="171450" cy="1714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 bwMode="auto">
          <a:xfrm>
            <a:off x="4895850" y="4537472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838450" y="3278982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y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381250" y="3908822"/>
            <a:ext cx="1543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38475" y="4566047"/>
            <a:ext cx="2343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 bwMode="auto">
              <a:xfrm>
                <a:off x="6358559" y="3250453"/>
                <a:ext cx="3771900" cy="1117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57175" indent="-257175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="1" dirty="0">
                    <a:latin typeface="+mj-lt"/>
                  </a:rPr>
                  <a:t>x-components </a:t>
                </a:r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cancel</a:t>
                </a:r>
                <a:r>
                  <a:rPr lang="en-US" b="1" dirty="0">
                    <a:latin typeface="+mj-lt"/>
                  </a:rPr>
                  <a:t> out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(because x-component of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15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5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5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points to the left, and x-component of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15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5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5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points to the right )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8559" y="3250453"/>
                <a:ext cx="3771900" cy="1117870"/>
              </a:xfrm>
              <a:prstGeom prst="rect">
                <a:avLst/>
              </a:prstGeom>
              <a:blipFill>
                <a:blip r:embed="rId4"/>
                <a:stretch>
                  <a:fillRect l="-969" t="-2717" r="-1454" b="-48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 bwMode="auto">
          <a:xfrm>
            <a:off x="3295650" y="5314951"/>
            <a:ext cx="5486400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cs typeface="Times New Roman" pitchFamily="18" charset="0"/>
              </a:rPr>
              <a:t>Therefore: 	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i="1" baseline="-25000" dirty="0" err="1">
                <a:latin typeface="Times New Roman" pitchFamily="18" charset="0"/>
                <a:cs typeface="Times New Roman" pitchFamily="18" charset="0"/>
              </a:rPr>
              <a:t>net,x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= 0	; 	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i="1" baseline="-25000" dirty="0" err="1">
                <a:latin typeface="Times New Roman" pitchFamily="18" charset="0"/>
                <a:cs typeface="Times New Roman" pitchFamily="18" charset="0"/>
              </a:rPr>
              <a:t>net,y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i="1" baseline="-25000" dirty="0" err="1">
                <a:latin typeface="Times New Roman" pitchFamily="18" charset="0"/>
                <a:cs typeface="Times New Roman" pitchFamily="18" charset="0"/>
              </a:rPr>
              <a:t>Ry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i="1" baseline="-250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dirty="0">
                <a:latin typeface="+mj-lt"/>
                <a:cs typeface="Times New Roman" pitchFamily="18" charset="0"/>
              </a:rPr>
              <a:t>  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 bwMode="auto">
              <a:xfrm>
                <a:off x="6372847" y="4241843"/>
                <a:ext cx="3757613" cy="859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57175" indent="-257175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="1" dirty="0">
                    <a:latin typeface="+mj-lt"/>
                  </a:rPr>
                  <a:t>y-components </a:t>
                </a:r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add </a:t>
                </a:r>
                <a:r>
                  <a:rPr lang="en-US" b="1" dirty="0">
                    <a:latin typeface="+mj-lt"/>
                  </a:rPr>
                  <a:t>together</a:t>
                </a:r>
                <a:endParaRPr lang="en-US" b="1" dirty="0">
                  <a:solidFill>
                    <a:srgbClr val="FF0000"/>
                  </a:solidFill>
                  <a:latin typeface="+mj-lt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(because y-components of both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15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5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5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15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5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5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point up)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2847" y="4241843"/>
                <a:ext cx="3757613" cy="859018"/>
              </a:xfrm>
              <a:prstGeom prst="rect">
                <a:avLst/>
              </a:prstGeom>
              <a:blipFill>
                <a:blip r:embed="rId5"/>
                <a:stretch>
                  <a:fillRect l="-972" t="-4255" b="-63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 bwMode="auto">
              <a:xfrm>
                <a:off x="6305550" y="2393691"/>
                <a:ext cx="3543300" cy="683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100" i="1">
                                    <a:latin typeface="Cambria Math"/>
                                  </a:rPr>
                                  <m:t>𝑅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100" i="1"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(because left charge = right charge = 10 </a:t>
                </a:r>
                <a:r>
                  <a:rPr lang="en-US" sz="1500" dirty="0" err="1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nC</a:t>
                </a:r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)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5550" y="2393691"/>
                <a:ext cx="3543300" cy="683970"/>
              </a:xfrm>
              <a:prstGeom prst="rect">
                <a:avLst/>
              </a:prstGeom>
              <a:blipFill>
                <a:blip r:embed="rId6"/>
                <a:stretch>
                  <a:fillRect l="-687" b="-89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524000" y="2261769"/>
            <a:ext cx="2503886" cy="818379"/>
            <a:chOff x="-1524481" y="1872690"/>
            <a:chExt cx="3339565" cy="1091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 bwMode="auto">
                <a:xfrm>
                  <a:off x="-1524481" y="1872690"/>
                  <a:ext cx="3048960" cy="776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500" dirty="0">
                      <a:solidFill>
                        <a:srgbClr val="A67A00"/>
                      </a:solidFill>
                      <a:latin typeface="+mj-lt"/>
                    </a:rPr>
                    <a:t>Force from Right Charge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>
                            <a:solidFill>
                              <a:srgbClr val="A67A00"/>
                            </a:solidFill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⃑"/>
                            <m:ctrlPr>
                              <a:rPr lang="en-US" sz="1500" i="1">
                                <a:solidFill>
                                  <a:srgbClr val="A67A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srgbClr val="A67A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srgbClr val="A67A00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1500" i="1">
                                    <a:solidFill>
                                      <a:srgbClr val="A67A00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sub>
                            </m:sSub>
                          </m:e>
                        </m:acc>
                        <m:r>
                          <a:rPr lang="en-US" sz="1500" i="1">
                            <a:solidFill>
                              <a:srgbClr val="A67A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500" dirty="0">
                    <a:solidFill>
                      <a:srgbClr val="A67A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1524481" y="1872690"/>
                  <a:ext cx="3048960" cy="776025"/>
                </a:xfrm>
                <a:prstGeom prst="rect">
                  <a:avLst/>
                </a:prstGeom>
                <a:blipFill>
                  <a:blip r:embed="rId7"/>
                  <a:stretch>
                    <a:fillRect l="-267" t="-2083" r="-267" b="-625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 flipH="1" flipV="1">
              <a:off x="1357740" y="2168524"/>
              <a:ext cx="457344" cy="795338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flipH="1" flipV="1">
            <a:off x="3942161" y="2936952"/>
            <a:ext cx="966315" cy="16600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161071" y="2973474"/>
            <a:ext cx="952540" cy="16132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23759" y="3086100"/>
            <a:ext cx="119348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 animBg="1"/>
      <p:bldP spid="40" grpId="0"/>
      <p:bldP spid="28" grpId="0"/>
    </p:bldLst>
  </p:timing>
  <p:extLst mod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 flipH="1" flipV="1">
            <a:off x="3942161" y="2936952"/>
            <a:ext cx="966315" cy="16600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161071" y="2973474"/>
            <a:ext cx="952540" cy="16132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027887" y="2514599"/>
            <a:ext cx="1496615" cy="596504"/>
            <a:chOff x="1815084" y="2168334"/>
            <a:chExt cx="1994916" cy="795556"/>
          </a:xfrm>
        </p:grpSpPr>
        <p:sp>
          <p:nvSpPr>
            <p:cNvPr id="23" name="TextBox 22"/>
            <p:cNvSpPr txBox="1"/>
            <p:nvPr/>
          </p:nvSpPr>
          <p:spPr bwMode="auto">
            <a:xfrm>
              <a:off x="2057901" y="2316012"/>
              <a:ext cx="1752099" cy="369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A67A00"/>
                  </a:solidFill>
                  <a:latin typeface="+mj-lt"/>
                </a:rPr>
                <a:t>Force from 1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1815084" y="2168334"/>
              <a:ext cx="457069" cy="795556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601875" y="2514600"/>
            <a:ext cx="1426010" cy="596504"/>
            <a:chOff x="-86860" y="2168524"/>
            <a:chExt cx="1901944" cy="795338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-86860" y="2530294"/>
              <a:ext cx="1753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A67A00"/>
                  </a:solidFill>
                  <a:latin typeface="+mj-lt"/>
                </a:rPr>
                <a:t>Force from 2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1357740" y="2168524"/>
              <a:ext cx="457344" cy="795338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4" name="Title 1"/>
          <p:cNvSpPr>
            <a:spLocks noGrp="1"/>
          </p:cNvSpPr>
          <p:nvPr>
            <p:ph type="title"/>
          </p:nvPr>
        </p:nvSpPr>
        <p:spPr>
          <a:xfrm>
            <a:off x="2952750" y="381000"/>
            <a:ext cx="6172200" cy="857250"/>
          </a:xfrm>
        </p:spPr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Balancing a Charge (in 2D)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840301" y="1313634"/>
            <a:ext cx="1066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Three charges are at the corners of an </a:t>
            </a:r>
            <a:r>
              <a:rPr lang="en-US" b="1" dirty="0">
                <a:latin typeface="+mj-lt"/>
              </a:rPr>
              <a:t>equilateral</a:t>
            </a:r>
            <a:r>
              <a:rPr lang="en-US" dirty="0">
                <a:latin typeface="+mj-lt"/>
              </a:rPr>
              <a:t> triangle with sides that are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2 m</a:t>
            </a:r>
            <a:r>
              <a:rPr lang="en-US" dirty="0">
                <a:latin typeface="+mj-lt"/>
              </a:rPr>
              <a:t> long.  The bottom two charges are each </a:t>
            </a:r>
            <a:r>
              <a:rPr lang="en-US" b="1" dirty="0">
                <a:latin typeface="+mj-lt"/>
              </a:rPr>
              <a:t>+500 </a:t>
            </a:r>
            <a:r>
              <a:rPr lang="en-US" b="1" dirty="0" err="1">
                <a:latin typeface="+mj-lt"/>
              </a:rPr>
              <a:t>nC</a:t>
            </a:r>
            <a:r>
              <a:rPr lang="en-US" dirty="0">
                <a:latin typeface="+mj-lt"/>
              </a:rPr>
              <a:t>, and they are being used to suspend the top charge (against its weight).  If the top charge has a mass of </a:t>
            </a:r>
            <a:r>
              <a:rPr lang="en-US" b="1" dirty="0">
                <a:latin typeface="+mj-lt"/>
              </a:rPr>
              <a:t>20 × 10</a:t>
            </a:r>
            <a:r>
              <a:rPr lang="en-US" b="1" baseline="30000" dirty="0">
                <a:latin typeface="+mj-lt"/>
              </a:rPr>
              <a:t>–6</a:t>
            </a:r>
            <a:r>
              <a:rPr lang="en-US" b="1" dirty="0">
                <a:latin typeface="+mj-lt"/>
              </a:rPr>
              <a:t> kg</a:t>
            </a:r>
            <a:r>
              <a:rPr lang="en-US" dirty="0">
                <a:latin typeface="+mj-lt"/>
              </a:rPr>
              <a:t>, what is its charge?</a:t>
            </a:r>
          </a:p>
        </p:txBody>
      </p:sp>
      <p:sp>
        <p:nvSpPr>
          <p:cNvPr id="6" name="Oval 5"/>
          <p:cNvSpPr/>
          <p:nvPr/>
        </p:nvSpPr>
        <p:spPr>
          <a:xfrm>
            <a:off x="3942160" y="3025379"/>
            <a:ext cx="171450" cy="1714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18460" y="4511279"/>
            <a:ext cx="171450" cy="1714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67050" y="4511279"/>
            <a:ext cx="171450" cy="1714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 bwMode="auto">
          <a:xfrm>
            <a:off x="4895850" y="4568429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838450" y="3309938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y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381250" y="3939779"/>
            <a:ext cx="1543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38475" y="4597004"/>
            <a:ext cx="2343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 bwMode="auto">
          <a:xfrm>
            <a:off x="6165568" y="2916480"/>
            <a:ext cx="3886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FF0000"/>
                </a:solidFill>
                <a:latin typeface="+mj-lt"/>
              </a:rPr>
              <a:t>Acceleration of top charge is zero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(because it is at rest)</a:t>
            </a:r>
            <a:endParaRPr lang="en-US" sz="15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 bwMode="auto">
              <a:xfrm>
                <a:off x="6451318" y="3568303"/>
                <a:ext cx="4004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b="1" i="1" dirty="0">
                    <a:solidFill>
                      <a:schemeClr val="accent1"/>
                    </a:solidFill>
                    <a:latin typeface="+mj-lt"/>
                  </a:rPr>
                  <a:t>: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1318" y="3568303"/>
                <a:ext cx="400410" cy="369332"/>
              </a:xfrm>
              <a:prstGeom prst="rect">
                <a:avLst/>
              </a:prstGeom>
              <a:blipFill>
                <a:blip r:embed="rId4"/>
                <a:stretch>
                  <a:fillRect t="-8197" r="-12121" b="-245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680279" y="2514600"/>
            <a:ext cx="1930321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Newton’s 2</a:t>
            </a:r>
            <a:r>
              <a:rPr lang="en-US" sz="1500" baseline="30000" dirty="0"/>
              <a:t>nd</a:t>
            </a:r>
            <a:r>
              <a:rPr lang="en-US" sz="1500" dirty="0"/>
              <a:t> Law: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248881"/>
              </p:ext>
            </p:extLst>
          </p:nvPr>
        </p:nvGraphicFramePr>
        <p:xfrm>
          <a:off x="8610600" y="2528931"/>
          <a:ext cx="714015" cy="308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13" name="Equation" r:id="rId5" imgW="634680" imgH="241200" progId="Equation.3">
                  <p:embed/>
                </p:oleObj>
              </mc:Choice>
              <mc:Fallback>
                <p:oleObj name="Equation" r:id="rId5" imgW="634680" imgH="2412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2528931"/>
                        <a:ext cx="714015" cy="30883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038728"/>
              </p:ext>
            </p:extLst>
          </p:nvPr>
        </p:nvGraphicFramePr>
        <p:xfrm>
          <a:off x="6908519" y="3604277"/>
          <a:ext cx="1585575" cy="27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14" name="Equation" r:id="rId7" imgW="1409400" imgH="241200" progId="Equation.3">
                  <p:embed/>
                </p:oleObj>
              </mc:Choice>
              <mc:Fallback>
                <p:oleObj name="Equation" r:id="rId7" imgW="1409400" imgH="2412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519" y="3604277"/>
                        <a:ext cx="1585575" cy="27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 bwMode="auto">
              <a:xfrm>
                <a:off x="6451318" y="3936206"/>
                <a:ext cx="4004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US" b="1" i="1" dirty="0">
                    <a:solidFill>
                      <a:srgbClr val="293F6F"/>
                    </a:solidFill>
                    <a:latin typeface="+mj-lt"/>
                  </a:rPr>
                  <a:t>: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1318" y="3936206"/>
                <a:ext cx="400410" cy="369332"/>
              </a:xfrm>
              <a:prstGeom prst="rect">
                <a:avLst/>
              </a:prstGeom>
              <a:blipFill>
                <a:blip r:embed="rId9"/>
                <a:stretch>
                  <a:fillRect t="-10000" r="-12121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255431"/>
              </p:ext>
            </p:extLst>
          </p:nvPr>
        </p:nvGraphicFramePr>
        <p:xfrm>
          <a:off x="6915663" y="3921695"/>
          <a:ext cx="2413268" cy="349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15" name="Equation" r:id="rId10" imgW="1663560" imgH="241200" progId="Equation.3">
                  <p:embed/>
                </p:oleObj>
              </mc:Choice>
              <mc:Fallback>
                <p:oleObj name="Equation" r:id="rId10" imgW="1663560" imgH="2412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663" y="3921695"/>
                        <a:ext cx="2413268" cy="34990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31352"/>
              </p:ext>
            </p:extLst>
          </p:nvPr>
        </p:nvGraphicFramePr>
        <p:xfrm>
          <a:off x="7079968" y="4454128"/>
          <a:ext cx="29718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16" name="Equation" r:id="rId12" imgW="2641320" imgH="419040" progId="Equation.3">
                  <p:embed/>
                </p:oleObj>
              </mc:Choice>
              <mc:Fallback>
                <p:oleObj name="Equation" r:id="rId12" imgW="2641320" imgH="41904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9968" y="4454128"/>
                        <a:ext cx="2971800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838451" y="4682729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3230" y="4658878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609183" y="3111106"/>
            <a:ext cx="1000919" cy="1087279"/>
            <a:chOff x="1256241" y="3005138"/>
            <a:chExt cx="1334559" cy="1449704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1814513" y="3005138"/>
              <a:ext cx="0" cy="1033462"/>
            </a:xfrm>
            <a:prstGeom prst="straightConnector1">
              <a:avLst/>
            </a:prstGeom>
            <a:ln w="635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 bwMode="auto">
            <a:xfrm>
              <a:off x="1256241" y="3962400"/>
              <a:ext cx="1334559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B050"/>
                  </a:solidFill>
                  <a:latin typeface="+mj-lt"/>
                </a:rPr>
                <a:t>w = mg </a:t>
              </a:r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162715" y="4561353"/>
            <a:ext cx="91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194680" y="4352151"/>
                <a:ext cx="591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60</m:t>
                      </m:r>
                      <m:r>
                        <a:rPr lang="el-GR" i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680" y="4352151"/>
                <a:ext cx="59182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3416616" y="2878930"/>
            <a:ext cx="1234287" cy="369332"/>
            <a:chOff x="999485" y="2695575"/>
            <a:chExt cx="1645716" cy="492443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999485" y="3019425"/>
              <a:ext cx="159131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1856096" y="2695575"/>
                  <a:ext cx="789105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60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°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6096" y="2695575"/>
                  <a:ext cx="789105" cy="49244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3641000" y="5387483"/>
            <a:ext cx="6078557" cy="869573"/>
            <a:chOff x="362983" y="5469970"/>
            <a:chExt cx="8104742" cy="11594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362983" y="5469970"/>
                  <a:ext cx="5305333" cy="4924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Plugging into above equation for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acc>
                      <m:r>
                        <a:rPr lang="en-US" b="1" i="1" dirty="0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dirty="0"/>
                    <a:t>:</a:t>
                  </a: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983" y="5469970"/>
                  <a:ext cx="5305333" cy="492442"/>
                </a:xfrm>
                <a:prstGeom prst="rect">
                  <a:avLst/>
                </a:prstGeom>
                <a:blipFill>
                  <a:blip r:embed="rId16"/>
                  <a:stretch>
                    <a:fillRect l="-1225" t="-10000" r="-1991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1" name="Group 60"/>
            <p:cNvGrpSpPr/>
            <p:nvPr/>
          </p:nvGrpSpPr>
          <p:grpSpPr>
            <a:xfrm>
              <a:off x="879475" y="5954713"/>
              <a:ext cx="7588250" cy="674687"/>
              <a:chOff x="727075" y="5954713"/>
              <a:chExt cx="7588250" cy="674687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62" name="Object 6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702419329"/>
                      </p:ext>
                    </p:extLst>
                  </p:nvPr>
                </p:nvGraphicFramePr>
                <p:xfrm>
                  <a:off x="3976688" y="5954713"/>
                  <a:ext cx="4338637" cy="674687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25517" name="Equation" r:id="rId17" imgW="2933640" imgH="457200" progId="Equation.3">
                          <p:embed/>
                        </p:oleObj>
                      </mc:Choice>
                      <mc:Fallback>
                        <p:oleObj name="Equation" r:id="rId17" imgW="2933640" imgH="4572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8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76688" y="5954713"/>
                                <a:ext cx="4338637" cy="67468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62" name="Object 6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702419329"/>
                      </p:ext>
                    </p:extLst>
                  </p:nvPr>
                </p:nvGraphicFramePr>
                <p:xfrm>
                  <a:off x="3976688" y="5954713"/>
                  <a:ext cx="4338637" cy="674687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25283" name="Equation" r:id="rId21" imgW="2933640" imgH="457200" progId="Equation.3">
                          <p:embed/>
                        </p:oleObj>
                      </mc:Choice>
                      <mc:Fallback>
                        <p:oleObj name="Equation" r:id="rId21" imgW="2933640" imgH="4572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2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76688" y="5954713"/>
                                <a:ext cx="4338637" cy="67468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grpSp>
            <p:nvGrpSpPr>
              <p:cNvPr id="63" name="Group 62"/>
              <p:cNvGrpSpPr/>
              <p:nvPr/>
            </p:nvGrpSpPr>
            <p:grpSpPr>
              <a:xfrm>
                <a:off x="727075" y="5954713"/>
                <a:ext cx="3092000" cy="619125"/>
                <a:chOff x="646113" y="6096001"/>
                <a:chExt cx="3092000" cy="61912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64" name="Object 63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582570625"/>
                        </p:ext>
                      </p:extLst>
                    </p:nvPr>
                  </p:nvGraphicFramePr>
                  <p:xfrm>
                    <a:off x="646113" y="6096001"/>
                    <a:ext cx="2554288" cy="619125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25518" name="Equation" r:id="rId23" imgW="1726920" imgH="419040" progId="Equation.3">
                            <p:embed/>
                          </p:oleObj>
                        </mc:Choice>
                        <mc:Fallback>
                          <p:oleObj name="Equation" r:id="rId23" imgW="1726920" imgH="419040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22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646113" y="6096001"/>
                                  <a:ext cx="2554288" cy="619125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64" name="Object 63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582570625"/>
                        </p:ext>
                      </p:extLst>
                    </p:nvPr>
                  </p:nvGraphicFramePr>
                  <p:xfrm>
                    <a:off x="646113" y="6096001"/>
                    <a:ext cx="2554288" cy="619125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25284" name="Equation" r:id="rId25" imgW="1726920" imgH="419040" progId="Equation.3">
                            <p:embed/>
                          </p:oleObj>
                        </mc:Choice>
                        <mc:Fallback>
                          <p:oleObj name="Equation" r:id="rId25" imgW="1726920" imgH="419040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26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646113" y="6096001"/>
                                  <a:ext cx="2554288" cy="619125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  <p:sp>
              <p:nvSpPr>
                <p:cNvPr id="65" name="Right Arrow 64"/>
                <p:cNvSpPr/>
                <p:nvPr/>
              </p:nvSpPr>
              <p:spPr>
                <a:xfrm>
                  <a:off x="3276600" y="6324600"/>
                  <a:ext cx="461513" cy="228600"/>
                </a:xfrm>
                <a:prstGeom prst="rightArrow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438651" y="3609201"/>
                <a:ext cx="362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51" y="3609201"/>
                <a:ext cx="362856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352801" y="3600450"/>
                <a:ext cx="362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1" y="3600450"/>
                <a:ext cx="362856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67151" y="4352151"/>
                <a:ext cx="362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151" y="4352151"/>
                <a:ext cx="362856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119814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0" grpId="0"/>
      <p:bldP spid="28" grpId="0"/>
      <p:bldP spid="43" grpId="0"/>
    </p:bldLst>
  </p:timing>
  <p:extLst mod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Finding Force on Charge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924050" y="2583812"/>
            <a:ext cx="7715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We do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not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need to know the sign of the third charge or its magnitude 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924050" y="3090863"/>
            <a:ext cx="754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All we needed was the location and magnitudes of the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other </a:t>
            </a:r>
            <a:r>
              <a:rPr lang="en-US" dirty="0">
                <a:latin typeface="+mj-lt"/>
              </a:rPr>
              <a:t>charges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295525" y="5391597"/>
            <a:ext cx="7029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Knowing parts of system can give general idea of force on the rest.</a:t>
            </a:r>
          </a:p>
        </p:txBody>
      </p:sp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1924050" y="2108821"/>
            <a:ext cx="7029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57175" indent="-257175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When finding the point where the net force was zero:</a:t>
            </a:r>
          </a:p>
        </p:txBody>
      </p:sp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2952750" y="3600452"/>
            <a:ext cx="5715000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57175" indent="-257175" algn="ctr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93F6F"/>
                </a:solidFill>
              </a:rPr>
              <a:t>For 2D problem</a:t>
            </a:r>
            <a:r>
              <a:rPr lang="en-US" dirty="0"/>
              <a:t>, if the top charge’s </a:t>
            </a:r>
            <a:r>
              <a:rPr lang="en-US" dirty="0">
                <a:solidFill>
                  <a:srgbClr val="293F6F"/>
                </a:solidFill>
              </a:rPr>
              <a:t>magnitude increased</a:t>
            </a:r>
            <a:r>
              <a:rPr lang="en-US" dirty="0"/>
              <a:t> would the net force change direction?</a:t>
            </a:r>
          </a:p>
        </p:txBody>
      </p:sp>
      <p:sp>
        <p:nvSpPr>
          <p:cNvPr id="27656" name="TextBox 9"/>
          <p:cNvSpPr txBox="1">
            <a:spLocks noChangeArrowheads="1"/>
          </p:cNvSpPr>
          <p:nvPr/>
        </p:nvSpPr>
        <p:spPr bwMode="auto">
          <a:xfrm>
            <a:off x="2952750" y="4457702"/>
            <a:ext cx="5715000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57175" indent="-257175" algn="ctr" eaLnBrk="1" hangingPunct="1">
              <a:buFont typeface="Arial" panose="020B0604020202020204" pitchFamily="34" charset="0"/>
              <a:buChar char="•"/>
            </a:pPr>
            <a:r>
              <a:rPr lang="en-US" dirty="0"/>
              <a:t>If </a:t>
            </a:r>
            <a:r>
              <a:rPr lang="en-US" dirty="0">
                <a:solidFill>
                  <a:srgbClr val="A67A00"/>
                </a:solidFill>
              </a:rPr>
              <a:t>top charge’s sign changed</a:t>
            </a:r>
            <a:r>
              <a:rPr lang="en-US" dirty="0"/>
              <a:t>, would the net force change direction?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8667750" y="38481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293F6F"/>
                </a:solidFill>
                <a:latin typeface="+mj-lt"/>
              </a:rPr>
              <a:t>No</a:t>
            </a:r>
            <a:endParaRPr lang="en-US" dirty="0">
              <a:solidFill>
                <a:srgbClr val="293F6F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8667751" y="4605561"/>
            <a:ext cx="1171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A67A00"/>
                </a:solidFill>
                <a:latin typeface="+mj-lt"/>
              </a:rPr>
              <a:t>Reverse</a:t>
            </a:r>
            <a:endParaRPr lang="en-US" dirty="0">
              <a:solidFill>
                <a:srgbClr val="A67A00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7655" grpId="0" animBg="1"/>
      <p:bldP spid="27656" grpId="0" animBg="1"/>
      <p:bldP spid="11" grpId="0"/>
      <p:bldP spid="12" grpId="0"/>
    </p:bldLst>
  </p:timing>
  <p:extLst mod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Fields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 err="1"/>
              <a:t>OpenStax</a:t>
            </a:r>
            <a:r>
              <a:rPr lang="en-US" sz="2100" dirty="0"/>
              <a:t> Chapter 18.4</a:t>
            </a:r>
          </a:p>
          <a:p>
            <a:r>
              <a:rPr lang="en-US" sz="2100" dirty="0"/>
              <a:t>Electric Fields</a:t>
            </a:r>
          </a:p>
          <a:p>
            <a:pPr lvl="1"/>
            <a:r>
              <a:rPr lang="en-US" sz="1800" dirty="0"/>
              <a:t>Measure contribution some charges make to electric force on another charge</a:t>
            </a:r>
          </a:p>
          <a:p>
            <a:pPr lvl="1"/>
            <a:r>
              <a:rPr lang="en-US" sz="1800" dirty="0"/>
              <a:t>Point in the direction of the force they exert on a positive particle</a:t>
            </a:r>
          </a:p>
          <a:p>
            <a:pPr lvl="1"/>
            <a:r>
              <a:rPr lang="en-US" sz="1800" dirty="0"/>
              <a:t>Point away from positive particles that create them</a:t>
            </a:r>
          </a:p>
          <a:p>
            <a:r>
              <a:rPr lang="en-US" sz="2100" dirty="0"/>
              <a:t>Every charge generates an electric field</a:t>
            </a:r>
          </a:p>
          <a:p>
            <a:pPr lvl="1"/>
            <a:r>
              <a:rPr lang="en-US" sz="1800" dirty="0"/>
              <a:t>Force on one charge depends on </a:t>
            </a:r>
            <a:r>
              <a:rPr lang="en-US" sz="1800" b="1" dirty="0"/>
              <a:t>other charge’s electric fields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extLst mod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009900" y="914400"/>
            <a:ext cx="6172200" cy="857250"/>
          </a:xfrm>
        </p:spPr>
        <p:txBody>
          <a:bodyPr/>
          <a:lstStyle/>
          <a:p>
            <a:pPr eaLnBrk="1" hangingPunct="1"/>
            <a:r>
              <a:rPr lang="en-US" sz="3000" b="1" dirty="0">
                <a:cs typeface="Arial" charset="0"/>
              </a:rPr>
              <a:t>Electric Field </a:t>
            </a:r>
            <a:r>
              <a:rPr lang="en-US" b="1" dirty="0">
                <a:cs typeface="Arial" charset="0"/>
              </a:rPr>
              <a:t/>
            </a:r>
            <a:br>
              <a:rPr lang="en-US" b="1" dirty="0">
                <a:cs typeface="Arial" charset="0"/>
              </a:rPr>
            </a:br>
            <a:r>
              <a:rPr lang="en-US" sz="2400" b="1" dirty="0">
                <a:cs typeface="Arial" charset="0"/>
              </a:rPr>
              <a:t>(electric force per unit charge)</a:t>
            </a:r>
            <a:endParaRPr lang="en-US" sz="2700" b="1" dirty="0"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924050" y="2031162"/>
            <a:ext cx="828675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j-lt"/>
              </a:rPr>
              <a:t>Electric fields give us a way to summarize how a group of charges will affect a new charge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924050" y="2388394"/>
            <a:ext cx="862965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j-lt"/>
              </a:rPr>
              <a:t>Electrical charges </a:t>
            </a:r>
            <a:r>
              <a:rPr lang="en-US" sz="1500" b="1" dirty="0">
                <a:solidFill>
                  <a:srgbClr val="FF0000"/>
                </a:solidFill>
                <a:latin typeface="+mj-lt"/>
              </a:rPr>
              <a:t>change space near themselves</a:t>
            </a:r>
            <a:r>
              <a:rPr lang="en-US" sz="15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500" dirty="0">
                <a:latin typeface="+mj-lt"/>
              </a:rPr>
              <a:t>generating </a:t>
            </a:r>
            <a:r>
              <a:rPr lang="en-US" sz="1500" b="1" dirty="0">
                <a:solidFill>
                  <a:srgbClr val="FF0000"/>
                </a:solidFill>
                <a:latin typeface="+mj-lt"/>
              </a:rPr>
              <a:t>electric fields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904172" y="3006961"/>
            <a:ext cx="440055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Electric field created by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one group of charges </a:t>
            </a:r>
            <a:r>
              <a:rPr lang="en-US" dirty="0">
                <a:latin typeface="+mj-lt"/>
              </a:rPr>
              <a:t>exerts force on </a:t>
            </a:r>
            <a:r>
              <a:rPr lang="en-US" b="1" dirty="0">
                <a:solidFill>
                  <a:srgbClr val="A67A00"/>
                </a:solidFill>
                <a:latin typeface="+mj-lt"/>
              </a:rPr>
              <a:t>another charge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149249"/>
              </p:ext>
            </p:extLst>
          </p:nvPr>
        </p:nvGraphicFramePr>
        <p:xfrm>
          <a:off x="6750846" y="3811191"/>
          <a:ext cx="1369219" cy="1027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9" name="Equation" r:id="rId4" imgW="609480" imgH="457200" progId="Equation.3">
                  <p:embed/>
                </p:oleObj>
              </mc:Choice>
              <mc:Fallback>
                <p:oleObj name="Equation" r:id="rId4" imgW="609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0846" y="3811191"/>
                        <a:ext cx="1369219" cy="10275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524500" y="4102894"/>
            <a:ext cx="2057400" cy="1217832"/>
            <a:chOff x="3810000" y="4114800"/>
            <a:chExt cx="2743200" cy="1623924"/>
          </a:xfrm>
        </p:grpSpPr>
        <p:sp>
          <p:nvSpPr>
            <p:cNvPr id="9" name="Rounded Rectangle 8"/>
            <p:cNvSpPr/>
            <p:nvPr/>
          </p:nvSpPr>
          <p:spPr>
            <a:xfrm>
              <a:off x="5486400" y="4114800"/>
              <a:ext cx="457200" cy="609656"/>
            </a:xfrm>
            <a:prstGeom prst="roundRect">
              <a:avLst/>
            </a:prstGeom>
            <a:noFill/>
            <a:ln>
              <a:solidFill>
                <a:srgbClr val="293F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1" name="Straight Connector 10"/>
            <p:cNvCxnSpPr>
              <a:stCxn id="9" idx="1"/>
              <a:endCxn id="13" idx="0"/>
            </p:cNvCxnSpPr>
            <p:nvPr/>
          </p:nvCxnSpPr>
          <p:spPr>
            <a:xfrm flipH="1">
              <a:off x="5181600" y="4419628"/>
              <a:ext cx="304800" cy="457243"/>
            </a:xfrm>
            <a:prstGeom prst="line">
              <a:avLst/>
            </a:prstGeom>
            <a:ln w="25400">
              <a:solidFill>
                <a:srgbClr val="293F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 bwMode="auto">
            <a:xfrm>
              <a:off x="3810000" y="4876871"/>
              <a:ext cx="2743200" cy="861853"/>
            </a:xfrm>
            <a:prstGeom prst="rect">
              <a:avLst/>
            </a:prstGeom>
            <a:noFill/>
            <a:ln w="25400">
              <a:solidFill>
                <a:srgbClr val="293F6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E-Field created </a:t>
              </a:r>
              <a:r>
                <a:rPr lang="en-US">
                  <a:latin typeface="+mj-lt"/>
                </a:rPr>
                <a:t>by</a:t>
              </a:r>
              <a:r>
                <a:rPr lang="en-US" b="1">
                  <a:latin typeface="+mj-lt"/>
                </a:rPr>
                <a:t> </a:t>
              </a:r>
              <a:r>
                <a:rPr lang="en-US" b="1">
                  <a:solidFill>
                    <a:srgbClr val="293F6F"/>
                  </a:solidFill>
                  <a:latin typeface="+mj-lt"/>
                </a:rPr>
                <a:t>source </a:t>
              </a:r>
              <a:r>
                <a:rPr lang="en-US">
                  <a:latin typeface="+mj-lt"/>
                </a:rPr>
                <a:t>charges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581900" y="4445795"/>
            <a:ext cx="1828800" cy="1046381"/>
            <a:chOff x="4267200" y="5181600"/>
            <a:chExt cx="2438400" cy="1395926"/>
          </a:xfrm>
        </p:grpSpPr>
        <p:sp>
          <p:nvSpPr>
            <p:cNvPr id="19" name="Rounded Rectangle 18"/>
            <p:cNvSpPr/>
            <p:nvPr/>
          </p:nvSpPr>
          <p:spPr>
            <a:xfrm>
              <a:off x="4267200" y="5181600"/>
              <a:ext cx="381000" cy="457446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0" name="Straight Connector 19"/>
            <p:cNvCxnSpPr>
              <a:stCxn id="19" idx="3"/>
              <a:endCxn id="21" idx="0"/>
            </p:cNvCxnSpPr>
            <p:nvPr/>
          </p:nvCxnSpPr>
          <p:spPr>
            <a:xfrm>
              <a:off x="4648200" y="5410323"/>
              <a:ext cx="876300" cy="304964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 bwMode="auto">
            <a:xfrm>
              <a:off x="4343400" y="5715287"/>
              <a:ext cx="2362200" cy="862239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Charge of a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probe </a:t>
              </a:r>
              <a:r>
                <a:rPr lang="en-US" dirty="0">
                  <a:latin typeface="+mj-lt"/>
                </a:rPr>
                <a:t>particle</a:t>
              </a:r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7239000" y="3131343"/>
            <a:ext cx="2286000" cy="1200150"/>
            <a:chOff x="3886200" y="3276600"/>
            <a:chExt cx="3048000" cy="1600200"/>
          </a:xfrm>
        </p:grpSpPr>
        <p:sp>
          <p:nvSpPr>
            <p:cNvPr id="32" name="Rounded Rectangle 31"/>
            <p:cNvSpPr/>
            <p:nvPr/>
          </p:nvSpPr>
          <p:spPr>
            <a:xfrm>
              <a:off x="4114800" y="4191000"/>
              <a:ext cx="838200" cy="68580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3" name="Straight Connector 32"/>
            <p:cNvCxnSpPr>
              <a:stCxn id="32" idx="3"/>
              <a:endCxn id="34" idx="2"/>
            </p:cNvCxnSpPr>
            <p:nvPr/>
          </p:nvCxnSpPr>
          <p:spPr>
            <a:xfrm flipV="1">
              <a:off x="4953000" y="4138375"/>
              <a:ext cx="457200" cy="39552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 bwMode="auto">
            <a:xfrm>
              <a:off x="3886200" y="3276600"/>
              <a:ext cx="3048000" cy="861775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Electric Force acting on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probe </a:t>
              </a:r>
              <a:r>
                <a:rPr lang="en-US" dirty="0">
                  <a:latin typeface="+mj-lt"/>
                </a:rPr>
                <a:t>particle</a:t>
              </a:r>
            </a:p>
          </p:txBody>
        </p:sp>
      </p:grpSp>
      <p:sp>
        <p:nvSpPr>
          <p:cNvPr id="41" name="TextBox 40"/>
          <p:cNvSpPr txBox="1"/>
          <p:nvPr/>
        </p:nvSpPr>
        <p:spPr bwMode="auto">
          <a:xfrm>
            <a:off x="2066925" y="4951171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SI Units:  N / C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1694207" y="3777304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+mj-lt"/>
              </a:rPr>
              <a:t>Electric Field: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Source charges’ </a:t>
            </a:r>
            <a:r>
              <a:rPr lang="en-US" dirty="0">
                <a:latin typeface="+mj-lt"/>
              </a:rPr>
              <a:t>contribution to force on </a:t>
            </a:r>
            <a:r>
              <a:rPr lang="en-US" b="1" dirty="0">
                <a:solidFill>
                  <a:srgbClr val="A67A00"/>
                </a:solidFill>
                <a:latin typeface="+mj-lt"/>
              </a:rPr>
              <a:t>other charge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5784057"/>
            <a:ext cx="2133600" cy="273844"/>
          </a:xfrm>
        </p:spPr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1362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1" grpId="0"/>
      <p:bldP spid="23" grpId="0"/>
    </p:bldLst>
  </p:timing>
  <p:extLst mod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981200" y="1063230"/>
            <a:ext cx="8229600" cy="702469"/>
          </a:xfrm>
        </p:spPr>
        <p:txBody>
          <a:bodyPr/>
          <a:lstStyle/>
          <a:p>
            <a:pPr eaLnBrk="1" hangingPunct="1"/>
            <a:r>
              <a:rPr lang="en-US" dirty="0"/>
              <a:t>Notes About Electric Field</a:t>
            </a: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2895600" y="1953818"/>
            <a:ext cx="2571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From Definition: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952674"/>
              </p:ext>
            </p:extLst>
          </p:nvPr>
        </p:nvGraphicFramePr>
        <p:xfrm>
          <a:off x="5410200" y="1828801"/>
          <a:ext cx="914400" cy="686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36" name="Equation" r:id="rId4" imgW="609480" imgH="457200" progId="Equation.3">
                  <p:embed/>
                </p:oleObj>
              </mc:Choice>
              <mc:Fallback>
                <p:oleObj name="Equation" r:id="rId4" imgW="609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828801"/>
                        <a:ext cx="914400" cy="68699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884965"/>
              </p:ext>
            </p:extLst>
          </p:nvPr>
        </p:nvGraphicFramePr>
        <p:xfrm>
          <a:off x="6667500" y="1953817"/>
          <a:ext cx="1047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37" name="Equation" r:id="rId6" imgW="698400" imgH="253800" progId="Equation.3">
                  <p:embed/>
                </p:oleObj>
              </mc:Choice>
              <mc:Fallback>
                <p:oleObj name="Equation" r:id="rId6" imgW="698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1953817"/>
                        <a:ext cx="1047750" cy="381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Box 8"/>
          <p:cNvSpPr txBox="1">
            <a:spLocks noChangeArrowheads="1"/>
          </p:cNvSpPr>
          <p:nvPr/>
        </p:nvSpPr>
        <p:spPr bwMode="auto">
          <a:xfrm>
            <a:off x="3409950" y="2743202"/>
            <a:ext cx="525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Electric field is in the </a:t>
            </a:r>
            <a:r>
              <a:rPr lang="en-US" b="1" dirty="0">
                <a:solidFill>
                  <a:schemeClr val="bg1"/>
                </a:solidFill>
              </a:rPr>
              <a:t>same direction</a:t>
            </a:r>
            <a:r>
              <a:rPr lang="en-US" dirty="0"/>
              <a:t> as the </a:t>
            </a:r>
            <a:r>
              <a:rPr lang="en-US" b="1" dirty="0"/>
              <a:t>force it exerts on a </a:t>
            </a:r>
            <a:r>
              <a:rPr lang="en-US" b="1" dirty="0">
                <a:solidFill>
                  <a:srgbClr val="FF0000"/>
                </a:solidFill>
              </a:rPr>
              <a:t>positive charge</a:t>
            </a:r>
          </a:p>
        </p:txBody>
      </p:sp>
      <p:sp>
        <p:nvSpPr>
          <p:cNvPr id="33799" name="TextBox 9"/>
          <p:cNvSpPr txBox="1">
            <a:spLocks noChangeArrowheads="1"/>
          </p:cNvSpPr>
          <p:nvPr/>
        </p:nvSpPr>
        <p:spPr bwMode="auto">
          <a:xfrm>
            <a:off x="3409950" y="3429002"/>
            <a:ext cx="525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Electric field is in the </a:t>
            </a:r>
            <a:r>
              <a:rPr lang="en-US" b="1" dirty="0">
                <a:solidFill>
                  <a:schemeClr val="bg1"/>
                </a:solidFill>
              </a:rPr>
              <a:t>opposite direction </a:t>
            </a:r>
            <a:r>
              <a:rPr lang="en-US" dirty="0"/>
              <a:t>as the force it exerts on a </a:t>
            </a:r>
            <a:r>
              <a:rPr lang="en-US" b="1" dirty="0">
                <a:solidFill>
                  <a:srgbClr val="A67A00"/>
                </a:solidFill>
              </a:rPr>
              <a:t>negative charge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09950" y="2743202"/>
            <a:ext cx="52578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Electric field is in the </a:t>
            </a:r>
            <a:r>
              <a:rPr lang="en-US" b="1" u="sng" dirty="0">
                <a:solidFill>
                  <a:srgbClr val="FF0000"/>
                </a:solidFill>
              </a:rPr>
              <a:t>same direction</a:t>
            </a:r>
            <a:r>
              <a:rPr lang="en-US" dirty="0"/>
              <a:t> as the </a:t>
            </a:r>
            <a:r>
              <a:rPr lang="en-US" b="1" dirty="0"/>
              <a:t>force it exerts on a </a:t>
            </a:r>
            <a:r>
              <a:rPr lang="en-US" b="1" dirty="0">
                <a:solidFill>
                  <a:srgbClr val="FF0000"/>
                </a:solidFill>
              </a:rPr>
              <a:t>positive charge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09950" y="3429002"/>
            <a:ext cx="52578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Electric field is in the </a:t>
            </a:r>
            <a:r>
              <a:rPr lang="en-US" b="1" u="sng" dirty="0">
                <a:solidFill>
                  <a:srgbClr val="A67A00"/>
                </a:solidFill>
              </a:rPr>
              <a:t>opposite direction</a:t>
            </a:r>
            <a:r>
              <a:rPr lang="en-US" b="1" dirty="0">
                <a:solidFill>
                  <a:srgbClr val="A67A00"/>
                </a:solidFill>
              </a:rPr>
              <a:t> </a:t>
            </a:r>
            <a:r>
              <a:rPr lang="en-US" dirty="0"/>
              <a:t>as the force it exerts on a </a:t>
            </a:r>
            <a:r>
              <a:rPr lang="en-US" b="1" dirty="0">
                <a:solidFill>
                  <a:srgbClr val="A67A00"/>
                </a:solidFill>
              </a:rPr>
              <a:t>negative charge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38475" y="4343401"/>
            <a:ext cx="611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Reminder (near Earth):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378912"/>
              </p:ext>
            </p:extLst>
          </p:nvPr>
        </p:nvGraphicFramePr>
        <p:xfrm>
          <a:off x="5666782" y="4713932"/>
          <a:ext cx="85844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38" name="Equation" r:id="rId8" imgW="571320" imgH="253800" progId="Equation.3">
                  <p:embed/>
                </p:oleObj>
              </mc:Choice>
              <mc:Fallback>
                <p:oleObj name="Equation" r:id="rId8" imgW="571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6782" y="4713932"/>
                        <a:ext cx="85844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38475" y="5119217"/>
            <a:ext cx="611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/>
              <a:t> is strength of “</a:t>
            </a:r>
            <a:r>
              <a:rPr lang="en-US" dirty="0">
                <a:solidFill>
                  <a:srgbClr val="00B050"/>
                </a:solidFill>
              </a:rPr>
              <a:t>gravitational field</a:t>
            </a:r>
            <a:r>
              <a:rPr lang="en-US" dirty="0"/>
              <a:t>”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52776" y="5489750"/>
            <a:ext cx="57435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93F6F"/>
                </a:solidFill>
              </a:rPr>
              <a:t>Charges in E-Fields </a:t>
            </a:r>
            <a:r>
              <a:rPr lang="en-US" dirty="0"/>
              <a:t>behave like </a:t>
            </a:r>
            <a:r>
              <a:rPr lang="en-US" b="1" dirty="0">
                <a:solidFill>
                  <a:srgbClr val="00B050"/>
                </a:solidFill>
              </a:rPr>
              <a:t>Masses in g-fields</a:t>
            </a:r>
            <a:endParaRPr lang="en-US" b="1" i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7959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  <p:bldP spid="14" grpId="0"/>
      <p:bldP spid="16" grpId="0" animBg="1"/>
    </p:bldLst>
  </p:timing>
  <p:extLst mod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838450" y="1063228"/>
            <a:ext cx="6515100" cy="651272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Electric Field Diagram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1638300" y="1835953"/>
            <a:ext cx="93345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Collection of vectors showing magnitude and direction of electric field at different points</a:t>
            </a:r>
          </a:p>
          <a:p>
            <a:pPr algn="ctr">
              <a:lnSpc>
                <a:spcPct val="120000"/>
              </a:lnSpc>
              <a:defRPr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(arrows are called </a:t>
            </a:r>
            <a:r>
              <a:rPr lang="en-US" i="1" dirty="0">
                <a:solidFill>
                  <a:schemeClr val="accent1"/>
                </a:solidFill>
                <a:latin typeface="+mj-lt"/>
              </a:rPr>
              <a:t>field lines [see slide 39]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) </a:t>
            </a:r>
          </a:p>
        </p:txBody>
      </p:sp>
      <p:sp>
        <p:nvSpPr>
          <p:cNvPr id="57" name="TextBox 56"/>
          <p:cNvSpPr txBox="1"/>
          <p:nvPr/>
        </p:nvSpPr>
        <p:spPr bwMode="auto">
          <a:xfrm>
            <a:off x="2924174" y="5241236"/>
            <a:ext cx="6600825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Length of each arrow: strength of field at arrow’s start point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Close to charges, electric field is stronger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2700338"/>
            <a:ext cx="4757738" cy="2443163"/>
          </a:xfrm>
          <a:prstGeom prst="rect">
            <a:avLst/>
          </a:prstGeom>
        </p:spPr>
      </p:pic>
    </p:spTree>
  </p:cSld>
  <p:clrMapOvr>
    <a:masterClrMapping/>
  </p:clrMapOvr>
  <p:transition/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cs typeface="Arial" charset="0"/>
              </a:rPr>
              <a:t>Using Vectors</a:t>
            </a:r>
            <a:br>
              <a:rPr lang="en-US">
                <a:cs typeface="Arial" charset="0"/>
              </a:rPr>
            </a:br>
            <a:r>
              <a:rPr lang="en-US" sz="2700">
                <a:cs typeface="Arial" charset="0"/>
              </a:rPr>
              <a:t>Components and Magnitude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895600" y="2114551"/>
            <a:ext cx="3543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A vector’s components are vectors which lie in the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en-US" dirty="0">
                <a:latin typeface="+mj-lt"/>
              </a:rPr>
              <a:t> and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y</a:t>
            </a:r>
            <a:r>
              <a:rPr lang="en-US" dirty="0">
                <a:latin typeface="+mj-lt"/>
              </a:rPr>
              <a:t> directions and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add together </a:t>
            </a:r>
            <a:r>
              <a:rPr lang="en-US" dirty="0">
                <a:latin typeface="+mj-lt"/>
              </a:rPr>
              <a:t>to create the vector: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9076136" y="2559844"/>
            <a:ext cx="434578" cy="1543050"/>
            <a:chOff x="8545513" y="2270125"/>
            <a:chExt cx="579437" cy="2057400"/>
          </a:xfrm>
        </p:grpSpPr>
        <p:cxnSp>
          <p:nvCxnSpPr>
            <p:cNvPr id="6" name="Straight Arrow Connector 5"/>
            <p:cNvCxnSpPr/>
            <p:nvPr/>
          </p:nvCxnSpPr>
          <p:spPr bwMode="auto">
            <a:xfrm rot="10800000">
              <a:off x="8545513" y="2270125"/>
              <a:ext cx="0" cy="2057400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23" name="Object 11"/>
            <p:cNvGraphicFramePr>
              <a:graphicFrameLocks noChangeAspect="1"/>
            </p:cNvGraphicFramePr>
            <p:nvPr/>
          </p:nvGraphicFramePr>
          <p:xfrm>
            <a:off x="8610600" y="2971800"/>
            <a:ext cx="51435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83" name="Equation" r:id="rId5" imgW="190417" imgH="253890" progId="Equation.3">
                    <p:embed/>
                  </p:oleObj>
                </mc:Choice>
                <mc:Fallback>
                  <p:oleObj name="Equation" r:id="rId5" imgW="190417" imgH="253890" progId="Equation.3">
                    <p:embed/>
                    <p:pic>
                      <p:nvPicPr>
                        <p:cNvPr id="0" name="Picture 3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10600" y="2971800"/>
                          <a:ext cx="514350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418787" y="4101706"/>
            <a:ext cx="1659731" cy="501253"/>
            <a:chOff x="6335713" y="4325938"/>
            <a:chExt cx="2212975" cy="668337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6335713" y="4325938"/>
              <a:ext cx="2212975" cy="1587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21" name="Object 12"/>
            <p:cNvGraphicFramePr>
              <a:graphicFrameLocks noChangeAspect="1"/>
            </p:cNvGraphicFramePr>
            <p:nvPr/>
          </p:nvGraphicFramePr>
          <p:xfrm>
            <a:off x="7391400" y="4343400"/>
            <a:ext cx="514350" cy="650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84" name="Equation" r:id="rId7" imgW="190417" imgH="241195" progId="Equation.3">
                    <p:embed/>
                  </p:oleObj>
                </mc:Choice>
                <mc:Fallback>
                  <p:oleObj name="Equation" r:id="rId7" imgW="190417" imgH="241195" progId="Equation.3">
                    <p:embed/>
                    <p:pic>
                      <p:nvPicPr>
                        <p:cNvPr id="0" name="Picture 3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1400" y="4343400"/>
                          <a:ext cx="514350" cy="650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02" name="Group 17"/>
          <p:cNvGrpSpPr>
            <a:grpSpLocks/>
          </p:cNvGrpSpPr>
          <p:nvPr/>
        </p:nvGrpSpPr>
        <p:grpSpPr bwMode="auto">
          <a:xfrm>
            <a:off x="6390085" y="4502943"/>
            <a:ext cx="3028950" cy="369332"/>
            <a:chOff x="4964113" y="4860925"/>
            <a:chExt cx="4038600" cy="492443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4964113" y="4987925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9" name="TextBox 6"/>
            <p:cNvSpPr txBox="1">
              <a:spLocks noChangeArrowheads="1"/>
            </p:cNvSpPr>
            <p:nvPr/>
          </p:nvSpPr>
          <p:spPr bwMode="auto">
            <a:xfrm>
              <a:off x="8316913" y="4860925"/>
              <a:ext cx="6858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x</a:t>
              </a:r>
            </a:p>
          </p:txBody>
        </p:sp>
      </p:grpSp>
      <p:grpSp>
        <p:nvGrpSpPr>
          <p:cNvPr id="4103" name="Group 16"/>
          <p:cNvGrpSpPr>
            <a:grpSpLocks/>
          </p:cNvGrpSpPr>
          <p:nvPr/>
        </p:nvGrpSpPr>
        <p:grpSpPr bwMode="auto">
          <a:xfrm>
            <a:off x="6618685" y="2102644"/>
            <a:ext cx="514350" cy="2800350"/>
            <a:chOff x="5268913" y="1660525"/>
            <a:chExt cx="685800" cy="3733800"/>
          </a:xfrm>
        </p:grpSpPr>
        <p:cxnSp>
          <p:nvCxnSpPr>
            <p:cNvPr id="9" name="Straight Connector 8"/>
            <p:cNvCxnSpPr/>
            <p:nvPr/>
          </p:nvCxnSpPr>
          <p:spPr bwMode="auto">
            <a:xfrm rot="5400000">
              <a:off x="3964782" y="3563143"/>
              <a:ext cx="3657600" cy="47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7" name="TextBox 7"/>
            <p:cNvSpPr txBox="1">
              <a:spLocks noChangeArrowheads="1"/>
            </p:cNvSpPr>
            <p:nvPr/>
          </p:nvSpPr>
          <p:spPr bwMode="auto">
            <a:xfrm>
              <a:off x="5268913" y="1660525"/>
              <a:ext cx="6858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y</a:t>
              </a:r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4667250" y="3402806"/>
            <a:ext cx="3543300" cy="1657350"/>
            <a:chOff x="2667000" y="3394075"/>
            <a:chExt cx="4724400" cy="2209800"/>
          </a:xfrm>
        </p:grpSpPr>
        <p:sp>
          <p:nvSpPr>
            <p:cNvPr id="4114" name="TextBox 9"/>
            <p:cNvSpPr txBox="1">
              <a:spLocks noChangeArrowheads="1"/>
            </p:cNvSpPr>
            <p:nvPr/>
          </p:nvSpPr>
          <p:spPr bwMode="auto">
            <a:xfrm>
              <a:off x="6640513" y="3865563"/>
              <a:ext cx="6858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θ</a:t>
              </a:r>
            </a:p>
          </p:txBody>
        </p:sp>
        <p:sp>
          <p:nvSpPr>
            <p:cNvPr id="15" name="Arc 14"/>
            <p:cNvSpPr/>
            <p:nvPr/>
          </p:nvSpPr>
          <p:spPr bwMode="auto">
            <a:xfrm rot="20763281">
              <a:off x="2667000" y="3394075"/>
              <a:ext cx="4724400" cy="2209800"/>
            </a:xfrm>
            <a:prstGeom prst="arc">
              <a:avLst>
                <a:gd name="adj1" fmla="val 21068849"/>
                <a:gd name="adj2" fmla="val 580915"/>
              </a:avLst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105" name="Group 18"/>
          <p:cNvGrpSpPr>
            <a:grpSpLocks/>
          </p:cNvGrpSpPr>
          <p:nvPr/>
        </p:nvGrpSpPr>
        <p:grpSpPr bwMode="auto">
          <a:xfrm>
            <a:off x="7418785" y="2559844"/>
            <a:ext cx="1657350" cy="1543050"/>
            <a:chOff x="6335713" y="2270125"/>
            <a:chExt cx="2209800" cy="2057400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V="1">
              <a:off x="6335713" y="2270125"/>
              <a:ext cx="2209800" cy="2057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13" name="Object 16"/>
            <p:cNvGraphicFramePr>
              <a:graphicFrameLocks noChangeAspect="1"/>
            </p:cNvGraphicFramePr>
            <p:nvPr/>
          </p:nvGraphicFramePr>
          <p:xfrm>
            <a:off x="7086400" y="2667098"/>
            <a:ext cx="457179" cy="571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85" name="Equation" r:id="rId9" imgW="152334" imgH="190417" progId="Equation.3">
                    <p:embed/>
                  </p:oleObj>
                </mc:Choice>
                <mc:Fallback>
                  <p:oleObj name="Equation" r:id="rId9" imgW="152334" imgH="190417" progId="Equation.3">
                    <p:embed/>
                    <p:pic>
                      <p:nvPicPr>
                        <p:cNvPr id="0" name="Picture 3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400" y="2667098"/>
                          <a:ext cx="457179" cy="5714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TextBox 21"/>
          <p:cNvSpPr txBox="1"/>
          <p:nvPr/>
        </p:nvSpPr>
        <p:spPr bwMode="auto">
          <a:xfrm>
            <a:off x="2895600" y="3538538"/>
            <a:ext cx="33718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Measure how much of the vector is in the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en-US" dirty="0">
                <a:latin typeface="+mj-lt"/>
              </a:rPr>
              <a:t> and how much is in the 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y</a:t>
            </a:r>
            <a:r>
              <a:rPr lang="en-US" dirty="0">
                <a:latin typeface="+mj-lt"/>
              </a:rPr>
              <a:t> direction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7010400" y="4857751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Magnitude</a:t>
            </a:r>
          </a:p>
        </p:txBody>
      </p:sp>
      <p:graphicFrame>
        <p:nvGraphicFramePr>
          <p:cNvPr id="89101" name="Object 13"/>
          <p:cNvGraphicFramePr>
            <a:graphicFrameLocks noChangeAspect="1"/>
          </p:cNvGraphicFramePr>
          <p:nvPr/>
        </p:nvGraphicFramePr>
        <p:xfrm>
          <a:off x="6891338" y="5330428"/>
          <a:ext cx="2633663" cy="67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6" name="Equation" r:id="rId11" imgW="1396394" imgH="355446" progId="Equation.3">
                  <p:embed/>
                </p:oleObj>
              </mc:Choice>
              <mc:Fallback>
                <p:oleObj name="Equation" r:id="rId11" imgW="1396394" imgH="355446" progId="Equation.3">
                  <p:embed/>
                  <p:pic>
                    <p:nvPicPr>
                      <p:cNvPr id="0" name="Picture 3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338" y="5330428"/>
                        <a:ext cx="2633663" cy="67032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2" name="Object 14"/>
          <p:cNvGraphicFramePr>
            <a:graphicFrameLocks noChangeAspect="1"/>
          </p:cNvGraphicFramePr>
          <p:nvPr/>
        </p:nvGraphicFramePr>
        <p:xfrm>
          <a:off x="7181852" y="2171700"/>
          <a:ext cx="157519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7" name="Equation" r:id="rId13" imgW="748975" imgH="253890" progId="Equation.3">
                  <p:embed/>
                </p:oleObj>
              </mc:Choice>
              <mc:Fallback>
                <p:oleObj name="Equation" r:id="rId13" imgW="748975" imgH="253890" progId="Equation.3">
                  <p:embed/>
                  <p:pic>
                    <p:nvPicPr>
                      <p:cNvPr id="0" name="Picture 3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2" y="2171700"/>
                        <a:ext cx="1575197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5" name="Object 17"/>
          <p:cNvGraphicFramePr>
            <a:graphicFrameLocks noChangeAspect="1"/>
          </p:cNvGraphicFramePr>
          <p:nvPr/>
        </p:nvGraphicFramePr>
        <p:xfrm>
          <a:off x="3638551" y="4686301"/>
          <a:ext cx="1920479" cy="586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8" name="Equation" r:id="rId15" imgW="914400" imgH="279400" progId="Equation.3">
                  <p:embed/>
                </p:oleObj>
              </mc:Choice>
              <mc:Fallback>
                <p:oleObj name="Equation" r:id="rId15" imgW="914400" imgH="279400" progId="Equation.3">
                  <p:embed/>
                  <p:pic>
                    <p:nvPicPr>
                      <p:cNvPr id="0" name="Picture 3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51" y="4686301"/>
                        <a:ext cx="1920479" cy="5869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6" name="Object 18"/>
          <p:cNvGraphicFramePr>
            <a:graphicFrameLocks noChangeAspect="1"/>
          </p:cNvGraphicFramePr>
          <p:nvPr/>
        </p:nvGraphicFramePr>
        <p:xfrm>
          <a:off x="3581400" y="5413773"/>
          <a:ext cx="1866900" cy="586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9" name="Equation" r:id="rId17" imgW="889000" imgH="279400" progId="Equation.3">
                  <p:embed/>
                </p:oleObj>
              </mc:Choice>
              <mc:Fallback>
                <p:oleObj name="Equation" r:id="rId17" imgW="889000" imgH="279400" progId="Equation.3">
                  <p:embed/>
                  <p:pic>
                    <p:nvPicPr>
                      <p:cNvPr id="0" name="Picture 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413773"/>
                        <a:ext cx="1866900" cy="5869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  <p:extLst mod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Places E-Fields Show 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34125" y="2000252"/>
            <a:ext cx="257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Technology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62725" y="3082812"/>
            <a:ext cx="21145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Electrical circuits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62725" y="4786269"/>
            <a:ext cx="21145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Electrophoresis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3250" y="2000252"/>
            <a:ext cx="257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 nature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71850" y="3635272"/>
            <a:ext cx="21145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Muscle depolarization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5513" y="3105391"/>
            <a:ext cx="111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  <a:r>
              <a:rPr lang="en-US" baseline="30000" dirty="0"/>
              <a:t>+11</a:t>
            </a:r>
            <a:r>
              <a:rPr lang="en-US" dirty="0"/>
              <a:t> N/C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67051" y="4110979"/>
            <a:ext cx="2692667" cy="882842"/>
            <a:chOff x="533400" y="4338306"/>
            <a:chExt cx="3590222" cy="1177122"/>
          </a:xfrm>
        </p:grpSpPr>
        <p:pic>
          <p:nvPicPr>
            <p:cNvPr id="119810" name="Picture 2" descr="C:\Users\djc321\AppData\Local\Microsoft\Windows\Temporary Internet Files\Content.IE5\F2XVNDTH\MP900431767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343400"/>
              <a:ext cx="1367747" cy="117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784682" y="4338306"/>
              <a:ext cx="2338940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Sharks can detect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05515" y="4900569"/>
            <a:ext cx="14925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Basis for EKGs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562725" y="3932385"/>
            <a:ext cx="2555081" cy="694611"/>
            <a:chOff x="5194300" y="4103052"/>
            <a:chExt cx="3406775" cy="926148"/>
          </a:xfrm>
        </p:grpSpPr>
        <p:sp>
          <p:nvSpPr>
            <p:cNvPr id="5" name="TextBox 4"/>
            <p:cNvSpPr txBox="1"/>
            <p:nvPr/>
          </p:nvSpPr>
          <p:spPr>
            <a:xfrm>
              <a:off x="5194300" y="4103052"/>
              <a:ext cx="2819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CRT Monitors or TVs</a:t>
              </a:r>
            </a:p>
          </p:txBody>
        </p:sp>
        <p:pic>
          <p:nvPicPr>
            <p:cNvPr id="119813" name="Picture 5" descr="C:\Users\djc321\AppData\Local\Microsoft\Windows\Temporary Internet Files\Content.IE5\Y5JP7R9E\MM900336366[1].gif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4200525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7027042" y="3369567"/>
            <a:ext cx="174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  <a:r>
              <a:rPr lang="en-US" baseline="30000" dirty="0"/>
              <a:t>–2</a:t>
            </a:r>
            <a:r>
              <a:rPr lang="en-US" dirty="0"/>
              <a:t> N/C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7014" y="4396629"/>
            <a:ext cx="111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  <a:r>
              <a:rPr lang="en-US" baseline="30000" dirty="0"/>
              <a:t>–7</a:t>
            </a:r>
            <a:r>
              <a:rPr lang="en-US" dirty="0"/>
              <a:t> N/C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53300" y="5095005"/>
            <a:ext cx="1308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  <a:r>
              <a:rPr lang="en-US" baseline="30000" dirty="0"/>
              <a:t>+3 </a:t>
            </a:r>
            <a:r>
              <a:rPr lang="en-US" dirty="0"/>
              <a:t>– 10</a:t>
            </a:r>
            <a:r>
              <a:rPr lang="en-US" baseline="30000" dirty="0"/>
              <a:t>+4</a:t>
            </a:r>
            <a:r>
              <a:rPr lang="en-US" dirty="0"/>
              <a:t> N/C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81351" y="2710809"/>
            <a:ext cx="2066925" cy="672084"/>
            <a:chOff x="685800" y="2471412"/>
            <a:chExt cx="2755900" cy="896112"/>
          </a:xfrm>
        </p:grpSpPr>
        <p:sp>
          <p:nvSpPr>
            <p:cNvPr id="8" name="TextBox 7"/>
            <p:cNvSpPr txBox="1"/>
            <p:nvPr/>
          </p:nvSpPr>
          <p:spPr>
            <a:xfrm>
              <a:off x="1257300" y="2597409"/>
              <a:ext cx="2184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Atoms / Ions</a:t>
              </a:r>
            </a:p>
          </p:txBody>
        </p:sp>
        <p:pic>
          <p:nvPicPr>
            <p:cNvPr id="119814" name="Picture 6" descr="C:\Users\djc321\AppData\Local\Microsoft\Windows\Temporary Internet Files\Content.IE5\F2XVNDTH\MC900391206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471412"/>
              <a:ext cx="938174" cy="896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6191250" y="2574476"/>
            <a:ext cx="2857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Start charged particles moving: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31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  <p:bldP spid="13" grpId="0"/>
      <p:bldP spid="17" grpId="0"/>
      <p:bldP spid="18" grpId="0"/>
      <p:bldP spid="19" grpId="0"/>
      <p:bldP spid="21" grpId="0"/>
    </p:bldLst>
  </p:timing>
  <p:extLst mod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685800"/>
            <a:ext cx="6172200" cy="857250"/>
          </a:xfrm>
        </p:spPr>
        <p:txBody>
          <a:bodyPr/>
          <a:lstStyle/>
          <a:p>
            <a:r>
              <a:rPr lang="en-US" b="1" dirty="0"/>
              <a:t>Electrophoresis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66532" y="3034214"/>
            <a:ext cx="588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93F6F"/>
                </a:solidFill>
              </a:rPr>
              <a:t>Force</a:t>
            </a:r>
            <a:r>
              <a:rPr lang="en-US" dirty="0">
                <a:solidFill>
                  <a:srgbClr val="293F6F"/>
                </a:solidFill>
              </a:rPr>
              <a:t> </a:t>
            </a:r>
            <a:r>
              <a:rPr lang="en-US" dirty="0"/>
              <a:t>on particles is opposite direction of the </a:t>
            </a:r>
            <a:r>
              <a:rPr lang="en-US" b="1" dirty="0">
                <a:solidFill>
                  <a:srgbClr val="FF0000"/>
                </a:solidFill>
              </a:rPr>
              <a:t>field…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81700" y="3368502"/>
            <a:ext cx="354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 particles must be </a:t>
            </a:r>
            <a:r>
              <a:rPr lang="en-US" b="1" dirty="0">
                <a:solidFill>
                  <a:srgbClr val="00B050"/>
                </a:solidFill>
              </a:rPr>
              <a:t>negative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52650" y="160020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Put DNA pieces in uniform electric field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746914" y="4274153"/>
            <a:ext cx="6893513" cy="1909205"/>
            <a:chOff x="0" y="4509910"/>
            <a:chExt cx="9191351" cy="2545606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4509910"/>
              <a:ext cx="4191000" cy="2545606"/>
              <a:chOff x="-154702" y="4509910"/>
              <a:chExt cx="4191000" cy="2545606"/>
            </a:xfrm>
          </p:grpSpPr>
          <p:pic>
            <p:nvPicPr>
              <p:cNvPr id="11981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908722" y="4166674"/>
                <a:ext cx="2064153" cy="27506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-154702" y="6609069"/>
                <a:ext cx="4191000" cy="446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788" dirty="0"/>
                  <a:t>http://en.wikipedia.org/wiki/File:DNA_Agarose_Gel_Electrophor.jpg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817584" y="5046395"/>
              <a:ext cx="537376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57175" indent="-257175" algn="ctr">
                <a:buFont typeface="Arial" panose="020B0604020202020204" pitchFamily="34" charset="0"/>
                <a:buChar char="•"/>
              </a:pPr>
              <a:r>
                <a:rPr lang="en-US" dirty="0"/>
                <a:t>Fragments are sorted by how far they move in a given time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152650" y="2229318"/>
            <a:ext cx="532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What’s the sign of the charge on the fragments?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52651" y="1923288"/>
            <a:ext cx="5739343" cy="2159137"/>
            <a:chOff x="609600" y="1540751"/>
            <a:chExt cx="7652457" cy="2878849"/>
          </a:xfrm>
        </p:grpSpPr>
        <p:grpSp>
          <p:nvGrpSpPr>
            <p:cNvPr id="49" name="Group 48"/>
            <p:cNvGrpSpPr/>
            <p:nvPr/>
          </p:nvGrpSpPr>
          <p:grpSpPr>
            <a:xfrm>
              <a:off x="609600" y="1540751"/>
              <a:ext cx="7652457" cy="2878849"/>
              <a:chOff x="609600" y="1540751"/>
              <a:chExt cx="7652457" cy="2878849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609600" y="2590800"/>
                <a:ext cx="2971800" cy="1828800"/>
                <a:chOff x="381000" y="2667000"/>
                <a:chExt cx="2971800" cy="18288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381000" y="2667000"/>
                  <a:ext cx="2971800" cy="18288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Electrophoresis Chamber</a:t>
                  </a:r>
                </a:p>
              </p:txBody>
            </p:sp>
            <p:cxnSp>
              <p:nvCxnSpPr>
                <p:cNvPr id="7" name="Straight Arrow Connector 6"/>
                <p:cNvCxnSpPr/>
                <p:nvPr/>
              </p:nvCxnSpPr>
              <p:spPr>
                <a:xfrm flipH="1">
                  <a:off x="381000" y="3032760"/>
                  <a:ext cx="2971800" cy="0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/>
                <p:cNvCxnSpPr/>
                <p:nvPr/>
              </p:nvCxnSpPr>
              <p:spPr>
                <a:xfrm flipH="1">
                  <a:off x="381000" y="3398520"/>
                  <a:ext cx="2971800" cy="0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 flipH="1">
                  <a:off x="381000" y="3764280"/>
                  <a:ext cx="2971800" cy="0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 flipH="1">
                  <a:off x="381000" y="4130040"/>
                  <a:ext cx="2971800" cy="0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Box 24"/>
              <p:cNvSpPr txBox="1"/>
              <p:nvPr/>
            </p:nvSpPr>
            <p:spPr>
              <a:xfrm>
                <a:off x="609601" y="1540751"/>
                <a:ext cx="765245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buFont typeface="Arial" panose="020B0604020202020204" pitchFamily="34" charset="0"/>
                  <a:buChar char="•"/>
                </a:pPr>
                <a:r>
                  <a:rPr lang="en-US" dirty="0"/>
                  <a:t>Here, fragments released from rest move left to right</a:t>
                </a:r>
              </a:p>
            </p:txBody>
          </p:sp>
        </p:grp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1446196"/>
                </p:ext>
              </p:extLst>
            </p:nvPr>
          </p:nvGraphicFramePr>
          <p:xfrm>
            <a:off x="2971800" y="2957090"/>
            <a:ext cx="228420" cy="285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305" name="Equation" r:id="rId5" imgW="152280" imgH="190440" progId="Equation.3">
                    <p:embed/>
                  </p:oleObj>
                </mc:Choice>
                <mc:Fallback>
                  <p:oleObj name="Equation" r:id="rId5" imgW="1522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800" y="2957090"/>
                          <a:ext cx="228420" cy="2856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2257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4" grpId="0"/>
    </p:bldLst>
  </p:timing>
  <p:extLst mod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946" y="587877"/>
            <a:ext cx="6172200" cy="746552"/>
          </a:xfrm>
        </p:spPr>
        <p:txBody>
          <a:bodyPr/>
          <a:lstStyle/>
          <a:p>
            <a:r>
              <a:rPr lang="en-US" b="1" dirty="0"/>
              <a:t>Electrophoresis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63433" y="14745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Put DNA pieces in uniform electric field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906991" y="2227186"/>
            <a:ext cx="9611293" cy="1819230"/>
            <a:chOff x="-892480" y="4273671"/>
            <a:chExt cx="12815057" cy="2425641"/>
          </a:xfrm>
        </p:grpSpPr>
        <p:grpSp>
          <p:nvGrpSpPr>
            <p:cNvPr id="16" name="Group 15"/>
            <p:cNvGrpSpPr/>
            <p:nvPr/>
          </p:nvGrpSpPr>
          <p:grpSpPr>
            <a:xfrm>
              <a:off x="-892480" y="4315374"/>
              <a:ext cx="4245812" cy="2383938"/>
              <a:chOff x="-1047182" y="4315374"/>
              <a:chExt cx="4245812" cy="2383938"/>
            </a:xfrm>
          </p:grpSpPr>
          <p:pic>
            <p:nvPicPr>
              <p:cNvPr id="11981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6243" y="3972137"/>
                <a:ext cx="2064153" cy="2750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-1047182" y="6414532"/>
                <a:ext cx="4245812" cy="284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788" dirty="0"/>
                  <a:t>http://en.wikipedia.org/wiki/File:DNA_Agarose_Gel_Electrophor.jpg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594652" y="4273671"/>
              <a:ext cx="83279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Fragments are sorted by how far they move in a given time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147632" y="2606736"/>
            <a:ext cx="4518968" cy="1574462"/>
            <a:chOff x="3307510" y="4800600"/>
            <a:chExt cx="6025290" cy="2099283"/>
          </a:xfrm>
        </p:grpSpPr>
        <p:sp>
          <p:nvSpPr>
            <p:cNvPr id="21" name="TextBox 20"/>
            <p:cNvSpPr txBox="1"/>
            <p:nvPr/>
          </p:nvSpPr>
          <p:spPr>
            <a:xfrm>
              <a:off x="3470814" y="4800600"/>
              <a:ext cx="5861986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Arial"/>
                </a:rPr>
                <a:t>Rank these particles by the order in which they cross the chamber (neglect drag):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307510" y="5621719"/>
              <a:ext cx="5836490" cy="1278164"/>
              <a:chOff x="3307510" y="5621719"/>
              <a:chExt cx="5836490" cy="1278164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8153400" y="5621719"/>
                <a:ext cx="9906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E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507090" y="5621719"/>
                <a:ext cx="9906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A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418667" y="5621719"/>
                <a:ext cx="9906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B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330246" y="5621719"/>
                <a:ext cx="9906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C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241823" y="5621719"/>
                <a:ext cx="9906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D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470814" y="5977319"/>
                <a:ext cx="111529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mass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307510" y="6343351"/>
                <a:ext cx="1278601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charge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658078" y="5955282"/>
                <a:ext cx="688623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</a:t>
                </a:r>
                <a:r>
                  <a:rPr lang="en-US" baseline="-25000" dirty="0"/>
                  <a:t>0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569656" y="6007659"/>
                <a:ext cx="100969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</a:t>
                </a:r>
                <a:r>
                  <a:rPr lang="en-US" baseline="-25000" dirty="0"/>
                  <a:t>0</a:t>
                </a:r>
                <a:r>
                  <a:rPr lang="en-US" dirty="0"/>
                  <a:t>/2</a:t>
                </a:r>
                <a:endParaRPr lang="en-US" baseline="-250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481234" y="6007659"/>
                <a:ext cx="95590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</a:t>
                </a:r>
                <a:r>
                  <a:rPr lang="en-US" baseline="-25000" dirty="0"/>
                  <a:t>0</a:t>
                </a:r>
                <a:r>
                  <a:rPr lang="en-US" dirty="0"/>
                  <a:t>/2</a:t>
                </a:r>
                <a:endParaRPr lang="en-US" baseline="-250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392812" y="6012599"/>
                <a:ext cx="79528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2m</a:t>
                </a:r>
                <a:r>
                  <a:rPr lang="en-US" baseline="-25000" dirty="0"/>
                  <a:t>0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8304389" y="6016686"/>
                <a:ext cx="79528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2m</a:t>
                </a:r>
                <a:r>
                  <a:rPr lang="en-US" baseline="-25000" dirty="0"/>
                  <a:t>0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658078" y="6363339"/>
                <a:ext cx="688623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q</a:t>
                </a:r>
                <a:r>
                  <a:rPr lang="en-US" baseline="-25000" dirty="0"/>
                  <a:t>0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569658" y="6389397"/>
                <a:ext cx="836789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2q</a:t>
                </a:r>
                <a:r>
                  <a:rPr lang="en-US" baseline="-25000" dirty="0"/>
                  <a:t>0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481233" y="6395412"/>
                <a:ext cx="688623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q</a:t>
                </a:r>
                <a:r>
                  <a:rPr lang="en-US" baseline="-25000" dirty="0"/>
                  <a:t>0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392812" y="6401425"/>
                <a:ext cx="70132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q</a:t>
                </a:r>
                <a:r>
                  <a:rPr lang="en-US" baseline="-25000" dirty="0"/>
                  <a:t>0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304389" y="6407440"/>
                <a:ext cx="83961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2q</a:t>
                </a:r>
                <a:r>
                  <a:rPr lang="en-US" baseline="-25000" dirty="0"/>
                  <a:t>0</a:t>
                </a:r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7081259" y="3222575"/>
            <a:ext cx="47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702769" y="3222575"/>
            <a:ext cx="62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nd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6477000" y="3222572"/>
            <a:ext cx="3189600" cy="369332"/>
            <a:chOff x="4891200" y="5621719"/>
            <a:chExt cx="4252800" cy="492443"/>
          </a:xfrm>
        </p:grpSpPr>
        <p:sp>
          <p:nvSpPr>
            <p:cNvPr id="56" name="TextBox 55"/>
            <p:cNvSpPr txBox="1"/>
            <p:nvPr/>
          </p:nvSpPr>
          <p:spPr>
            <a:xfrm>
              <a:off x="4891200" y="5621719"/>
              <a:ext cx="60648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FF0000"/>
                  </a:solidFill>
                </a:rPr>
                <a:t>3</a:t>
              </a:r>
              <a:r>
                <a:rPr lang="en-US" baseline="30000" dirty="0">
                  <a:solidFill>
                    <a:srgbClr val="FF0000"/>
                  </a:solidFill>
                </a:rPr>
                <a:t>rd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537511" y="5621719"/>
              <a:ext cx="60648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FF0000"/>
                  </a:solidFill>
                </a:rPr>
                <a:t>3</a:t>
              </a:r>
              <a:r>
                <a:rPr lang="en-US" baseline="30000" dirty="0">
                  <a:solidFill>
                    <a:srgbClr val="FF0000"/>
                  </a:solidFill>
                </a:rPr>
                <a:t>rd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8386453" y="3222575"/>
            <a:ext cx="52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5660" y="4432822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Kinematics: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326602"/>
              </p:ext>
            </p:extLst>
          </p:nvPr>
        </p:nvGraphicFramePr>
        <p:xfrm>
          <a:off x="4091351" y="4364443"/>
          <a:ext cx="1128330" cy="442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95" name="Equation" r:id="rId5" imgW="1002960" imgH="393480" progId="Equation.3">
                  <p:embed/>
                </p:oleObj>
              </mc:Choice>
              <mc:Fallback>
                <p:oleObj name="Equation" r:id="rId5" imgW="1002960" imgH="39348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1351" y="4364443"/>
                        <a:ext cx="1128330" cy="4426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063865" y="4921408"/>
            <a:ext cx="183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Newton’s 2nd: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578348"/>
              </p:ext>
            </p:extLst>
          </p:nvPr>
        </p:nvGraphicFramePr>
        <p:xfrm>
          <a:off x="4298329" y="4924426"/>
          <a:ext cx="714375" cy="270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96" name="Equation" r:id="rId7" imgW="634680" imgH="241200" progId="Equation.3">
                  <p:embed/>
                </p:oleObj>
              </mc:Choice>
              <mc:Fallback>
                <p:oleObj name="Equation" r:id="rId7" imgW="634680" imgH="241200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329" y="4924426"/>
                        <a:ext cx="714375" cy="270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2116490" y="5486401"/>
            <a:ext cx="209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Electric Field: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006720"/>
              </p:ext>
            </p:extLst>
          </p:nvPr>
        </p:nvGraphicFramePr>
        <p:xfrm>
          <a:off x="4319760" y="5392343"/>
          <a:ext cx="671513" cy="49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97" name="Equation" r:id="rId9" imgW="596880" imgH="444240" progId="Equation.3">
                  <p:embed/>
                </p:oleObj>
              </mc:Choice>
              <mc:Fallback>
                <p:oleObj name="Equation" r:id="rId9" imgW="596880" imgH="444240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760" y="5392343"/>
                        <a:ext cx="671513" cy="497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346884"/>
              </p:ext>
            </p:extLst>
          </p:nvPr>
        </p:nvGraphicFramePr>
        <p:xfrm>
          <a:off x="7431441" y="4364319"/>
          <a:ext cx="7715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98" name="Equation" r:id="rId11" imgW="685800" imgH="393480" progId="Equation.3">
                  <p:embed/>
                </p:oleObj>
              </mc:Choice>
              <mc:Fallback>
                <p:oleObj name="Equation" r:id="rId11" imgW="685800" imgH="393480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1441" y="4364319"/>
                        <a:ext cx="771525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682776"/>
              </p:ext>
            </p:extLst>
          </p:nvPr>
        </p:nvGraphicFramePr>
        <p:xfrm>
          <a:off x="7514696" y="4906367"/>
          <a:ext cx="642938" cy="454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99" name="Equation" r:id="rId13" imgW="571320" imgH="406080" progId="Equation.3">
                  <p:embed/>
                </p:oleObj>
              </mc:Choice>
              <mc:Fallback>
                <p:oleObj name="Equation" r:id="rId13" imgW="571320" imgH="406080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4696" y="4906367"/>
                        <a:ext cx="642938" cy="4548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694151"/>
              </p:ext>
            </p:extLst>
          </p:nvPr>
        </p:nvGraphicFramePr>
        <p:xfrm>
          <a:off x="7471835" y="5529915"/>
          <a:ext cx="728663" cy="255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00" name="Equation" r:id="rId15" imgW="647640" imgH="228600" progId="Equation.3">
                  <p:embed/>
                </p:oleObj>
              </mc:Choice>
              <mc:Fallback>
                <p:oleObj name="Equation" r:id="rId15" imgW="647640" imgH="22860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1835" y="5529915"/>
                        <a:ext cx="728663" cy="255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5287152" y="4343395"/>
            <a:ext cx="2171982" cy="338553"/>
            <a:chOff x="3578776" y="4648200"/>
            <a:chExt cx="1312424" cy="451405"/>
          </a:xfrm>
        </p:grpSpPr>
        <p:sp>
          <p:nvSpPr>
            <p:cNvPr id="11" name="TextBox 10"/>
            <p:cNvSpPr txBox="1"/>
            <p:nvPr/>
          </p:nvSpPr>
          <p:spPr>
            <a:xfrm>
              <a:off x="3595511" y="4648200"/>
              <a:ext cx="1295689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Released from rest</a:t>
              </a:r>
            </a:p>
          </p:txBody>
        </p:sp>
        <p:cxnSp>
          <p:nvCxnSpPr>
            <p:cNvPr id="34" name="Straight Arrow Connector 33"/>
            <p:cNvCxnSpPr>
              <a:cxnSpLocks/>
            </p:cNvCxnSpPr>
            <p:nvPr/>
          </p:nvCxnSpPr>
          <p:spPr>
            <a:xfrm>
              <a:off x="3578776" y="5099605"/>
              <a:ext cx="1295689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Arrow Connector 61"/>
          <p:cNvCxnSpPr>
            <a:cxnSpLocks/>
          </p:cNvCxnSpPr>
          <p:nvPr/>
        </p:nvCxnSpPr>
        <p:spPr>
          <a:xfrm>
            <a:off x="5314849" y="5181600"/>
            <a:ext cx="2099835" cy="0"/>
          </a:xfrm>
          <a:prstGeom prst="straightConnector1">
            <a:avLst/>
          </a:prstGeom>
          <a:ln w="25400">
            <a:solidFill>
              <a:srgbClr val="293F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5314849" y="5624900"/>
            <a:ext cx="2099835" cy="0"/>
          </a:xfrm>
          <a:prstGeom prst="straightConnector1">
            <a:avLst/>
          </a:prstGeom>
          <a:ln w="25400">
            <a:solidFill>
              <a:srgbClr val="A67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8202966" y="4585776"/>
            <a:ext cx="2047757" cy="800416"/>
            <a:chOff x="6047478" y="4914940"/>
            <a:chExt cx="2969630" cy="1067212"/>
          </a:xfrm>
        </p:grpSpPr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0225328"/>
                </p:ext>
              </p:extLst>
            </p:nvPr>
          </p:nvGraphicFramePr>
          <p:xfrm>
            <a:off x="7531208" y="5220152"/>
            <a:ext cx="1485900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601" name="Equation" r:id="rId17" imgW="990360" imgH="507960" progId="Equation.3">
                    <p:embed/>
                  </p:oleObj>
                </mc:Choice>
                <mc:Fallback>
                  <p:oleObj name="Equation" r:id="rId17" imgW="990360" imgH="507960" progId="Equation.3">
                    <p:embed/>
                    <p:pic>
                      <p:nvPicPr>
                        <p:cNvPr id="0" name="Picture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31208" y="5220152"/>
                          <a:ext cx="1485900" cy="762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4" name="Straight Arrow Connector 63"/>
            <p:cNvCxnSpPr>
              <a:stCxn id="6" idx="3"/>
              <a:endCxn id="22" idx="1"/>
            </p:cNvCxnSpPr>
            <p:nvPr/>
          </p:nvCxnSpPr>
          <p:spPr>
            <a:xfrm>
              <a:off x="6047478" y="4914940"/>
              <a:ext cx="1483730" cy="68621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7795391" y="4889621"/>
            <a:ext cx="375709" cy="907766"/>
            <a:chOff x="5413022" y="5331178"/>
            <a:chExt cx="500945" cy="1210354"/>
          </a:xfrm>
        </p:grpSpPr>
        <p:sp>
          <p:nvSpPr>
            <p:cNvPr id="37" name="Rounded Rectangle 36"/>
            <p:cNvSpPr/>
            <p:nvPr/>
          </p:nvSpPr>
          <p:spPr>
            <a:xfrm>
              <a:off x="5633156" y="6172200"/>
              <a:ext cx="280811" cy="369332"/>
            </a:xfrm>
            <a:prstGeom prst="roundRect">
              <a:avLst/>
            </a:prstGeom>
            <a:noFill/>
            <a:ln>
              <a:solidFill>
                <a:srgbClr val="A67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5413022" y="5331178"/>
              <a:ext cx="434622" cy="347133"/>
            </a:xfrm>
            <a:prstGeom prst="roundRect">
              <a:avLst/>
            </a:prstGeom>
            <a:noFill/>
            <a:ln>
              <a:solidFill>
                <a:srgbClr val="A67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/>
            <p:cNvCxnSpPr>
              <a:stCxn id="37" idx="0"/>
              <a:endCxn id="67" idx="2"/>
            </p:cNvCxnSpPr>
            <p:nvPr/>
          </p:nvCxnSpPr>
          <p:spPr>
            <a:xfrm flipH="1" flipV="1">
              <a:off x="5630333" y="5678311"/>
              <a:ext cx="143229" cy="493889"/>
            </a:xfrm>
            <a:prstGeom prst="straightConnector1">
              <a:avLst/>
            </a:prstGeom>
            <a:ln w="25400">
              <a:solidFill>
                <a:srgbClr val="A67A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7396948" y="4466272"/>
            <a:ext cx="771525" cy="863444"/>
            <a:chOff x="4876096" y="4786700"/>
            <a:chExt cx="1028698" cy="1151258"/>
          </a:xfrm>
        </p:grpSpPr>
        <p:sp>
          <p:nvSpPr>
            <p:cNvPr id="38" name="Rounded Rectangle 37"/>
            <p:cNvSpPr/>
            <p:nvPr/>
          </p:nvSpPr>
          <p:spPr>
            <a:xfrm>
              <a:off x="5619045" y="4786700"/>
              <a:ext cx="146755" cy="327167"/>
            </a:xfrm>
            <a:prstGeom prst="roundRect">
              <a:avLst/>
            </a:prstGeom>
            <a:noFill/>
            <a:ln>
              <a:solidFill>
                <a:srgbClr val="293F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876096" y="5331178"/>
              <a:ext cx="1028698" cy="606780"/>
            </a:xfrm>
            <a:prstGeom prst="roundRect">
              <a:avLst/>
            </a:prstGeom>
            <a:noFill/>
            <a:ln>
              <a:solidFill>
                <a:srgbClr val="293F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/>
            <p:cNvCxnSpPr>
              <a:cxnSpLocks/>
              <a:stCxn id="73" idx="0"/>
              <a:endCxn id="38" idx="2"/>
            </p:cNvCxnSpPr>
            <p:nvPr/>
          </p:nvCxnSpPr>
          <p:spPr>
            <a:xfrm flipV="1">
              <a:off x="5390446" y="5113866"/>
              <a:ext cx="301977" cy="217312"/>
            </a:xfrm>
            <a:prstGeom prst="straightConnector1">
              <a:avLst/>
            </a:prstGeom>
            <a:ln w="254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8284" y="6214506"/>
            <a:ext cx="1266874" cy="365125"/>
          </a:xfrm>
        </p:spPr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1870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/>
      <p:bldP spid="58" grpId="0"/>
      <p:bldP spid="3" grpId="0"/>
      <p:bldP spid="51" grpId="0"/>
      <p:bldP spid="61" grpId="0"/>
    </p:bldLst>
  </p:timing>
  <p:extLst mod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Balancing Using an E-field 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124075" y="1822212"/>
            <a:ext cx="7943850" cy="72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What e-field could be used to suspend an electron near the Earth’s surface (m</a:t>
            </a:r>
            <a:r>
              <a:rPr lang="en-US" baseline="-25000" dirty="0">
                <a:latin typeface="+mj-lt"/>
              </a:rPr>
              <a:t>e</a:t>
            </a:r>
            <a:r>
              <a:rPr lang="en-US" dirty="0">
                <a:latin typeface="+mj-lt"/>
              </a:rPr>
              <a:t> = 9.11 × 10</a:t>
            </a:r>
            <a:r>
              <a:rPr lang="en-US" baseline="30000" dirty="0">
                <a:latin typeface="+mj-lt"/>
              </a:rPr>
              <a:t>–31</a:t>
            </a:r>
            <a:r>
              <a:rPr lang="en-US" dirty="0">
                <a:latin typeface="+mj-lt"/>
              </a:rPr>
              <a:t> kg)?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956353" y="3217070"/>
            <a:ext cx="30289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j-lt"/>
              </a:rPr>
              <a:t>5.58 </a:t>
            </a:r>
            <a:r>
              <a:rPr lang="en-US" dirty="0">
                <a:latin typeface="+mn-lt"/>
              </a:rPr>
              <a:t>× 10</a:t>
            </a:r>
            <a:r>
              <a:rPr lang="en-US" baseline="30000" dirty="0">
                <a:latin typeface="+mn-lt"/>
              </a:rPr>
              <a:t>–11</a:t>
            </a:r>
            <a:r>
              <a:rPr lang="en-US" dirty="0">
                <a:latin typeface="+mn-lt"/>
              </a:rPr>
              <a:t> N / C, up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n-lt"/>
              </a:rPr>
              <a:t>5.58 × 10</a:t>
            </a:r>
            <a:r>
              <a:rPr lang="en-US" baseline="30000" dirty="0">
                <a:latin typeface="+mn-lt"/>
              </a:rPr>
              <a:t>–11</a:t>
            </a:r>
            <a:r>
              <a:rPr lang="en-US" dirty="0">
                <a:latin typeface="+mn-lt"/>
              </a:rPr>
              <a:t> N / C, down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n-lt"/>
              </a:rPr>
              <a:t>1.43 × 10</a:t>
            </a:r>
            <a:r>
              <a:rPr lang="en-US" baseline="30000" dirty="0">
                <a:latin typeface="+mn-lt"/>
              </a:rPr>
              <a:t>–48</a:t>
            </a:r>
            <a:r>
              <a:rPr lang="en-US" dirty="0">
                <a:latin typeface="+mn-lt"/>
              </a:rPr>
              <a:t> N / C, up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n-lt"/>
              </a:rPr>
              <a:t>1.43 × 10</a:t>
            </a:r>
            <a:r>
              <a:rPr lang="en-US" baseline="30000" dirty="0">
                <a:latin typeface="+mn-lt"/>
              </a:rPr>
              <a:t>–48</a:t>
            </a:r>
            <a:r>
              <a:rPr lang="en-US" dirty="0">
                <a:latin typeface="+mn-lt"/>
              </a:rPr>
              <a:t> N / C, down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n-lt"/>
              </a:rPr>
              <a:t>2.69 × 10</a:t>
            </a:r>
            <a:r>
              <a:rPr lang="en-US" baseline="30000" dirty="0">
                <a:latin typeface="+mn-lt"/>
              </a:rPr>
              <a:t>–7</a:t>
            </a:r>
            <a:r>
              <a:rPr lang="en-US" dirty="0">
                <a:latin typeface="+mn-lt"/>
              </a:rPr>
              <a:t> N / C, up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956353" y="3502820"/>
            <a:ext cx="2914650" cy="342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956353" y="3388520"/>
            <a:ext cx="2686050" cy="1085850"/>
            <a:chOff x="152400" y="3505200"/>
            <a:chExt cx="3581400" cy="14478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52400" y="3505200"/>
              <a:ext cx="35814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52400" y="4246563"/>
              <a:ext cx="35814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52400" y="4953000"/>
              <a:ext cx="35814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5093825" y="3044988"/>
            <a:ext cx="542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Which way does the electric </a:t>
            </a:r>
            <a:r>
              <a:rPr lang="en-US" b="1" dirty="0">
                <a:solidFill>
                  <a:srgbClr val="FF0000"/>
                </a:solidFill>
              </a:rPr>
              <a:t>force </a:t>
            </a:r>
            <a:r>
              <a:rPr lang="en-US" dirty="0"/>
              <a:t>have to point?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4649" y="3437728"/>
            <a:ext cx="277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Up </a:t>
            </a:r>
            <a:r>
              <a:rPr lang="en-US" dirty="0"/>
              <a:t> (to balance weight)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93825" y="4186265"/>
            <a:ext cx="539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Which way does the electric </a:t>
            </a:r>
            <a:r>
              <a:rPr lang="en-US" b="1" dirty="0">
                <a:solidFill>
                  <a:srgbClr val="7030A0"/>
                </a:solidFill>
              </a:rPr>
              <a:t>field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have to point?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6050" y="4572000"/>
            <a:ext cx="398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Down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(since electrons are negative)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/>
      <p:bldP spid="11" grpId="0"/>
      <p:bldP spid="12" grpId="0"/>
      <p:bldP spid="13" grpId="0"/>
    </p:bldLst>
  </p:timing>
  <p:extLst mod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4667250" y="1885950"/>
            <a:ext cx="514350" cy="2286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2D E-Field Problem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924175" y="1828802"/>
            <a:ext cx="634365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/>
              <a:t>A charged block </a:t>
            </a:r>
            <a:r>
              <a:rPr lang="en-US" dirty="0"/>
              <a:t>rests on a </a:t>
            </a:r>
            <a:r>
              <a:rPr lang="en-US" sz="1500" dirty="0"/>
              <a:t>frictionless ramp in a region with a horizontally directed electric field as shown.  If the ramp is tilted at </a:t>
            </a:r>
            <a:r>
              <a:rPr lang="en-US" sz="1500" b="1" dirty="0"/>
              <a:t>30°</a:t>
            </a:r>
            <a:r>
              <a:rPr lang="en-US" sz="1500" dirty="0"/>
              <a:t> to the horizontal, the electric field’s magnitude is </a:t>
            </a:r>
            <a:r>
              <a:rPr lang="en-US" sz="1500" b="1" dirty="0"/>
              <a:t>500 N/C </a:t>
            </a:r>
            <a:r>
              <a:rPr lang="en-US" sz="1500" dirty="0"/>
              <a:t>and the block’s mass is </a:t>
            </a:r>
            <a:r>
              <a:rPr lang="en-US" sz="1500" b="1" dirty="0"/>
              <a:t>3.0 mg</a:t>
            </a:r>
            <a:r>
              <a:rPr lang="en-US" sz="1500" dirty="0"/>
              <a:t>, what is its charge?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781300" y="3314700"/>
            <a:ext cx="1371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j-lt"/>
              </a:rPr>
              <a:t>+34 </a:t>
            </a:r>
            <a:r>
              <a:rPr lang="en-US" dirty="0" err="1">
                <a:latin typeface="+mj-lt"/>
              </a:rPr>
              <a:t>nC</a:t>
            </a:r>
            <a:endParaRPr lang="en-US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n-lt"/>
              </a:rPr>
              <a:t>–34 </a:t>
            </a:r>
            <a:r>
              <a:rPr lang="en-US" dirty="0" err="1">
                <a:latin typeface="+mn-lt"/>
              </a:rPr>
              <a:t>nC</a:t>
            </a:r>
            <a:endParaRPr lang="en-US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n-lt"/>
              </a:rPr>
              <a:t>+59 </a:t>
            </a:r>
            <a:r>
              <a:rPr lang="en-US" dirty="0" err="1">
                <a:latin typeface="+mn-lt"/>
              </a:rPr>
              <a:t>nC</a:t>
            </a:r>
            <a:endParaRPr lang="en-US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n-lt"/>
              </a:rPr>
              <a:t>–59 </a:t>
            </a:r>
            <a:r>
              <a:rPr lang="en-US" dirty="0" err="1">
                <a:latin typeface="+mn-lt"/>
              </a:rPr>
              <a:t>nC</a:t>
            </a:r>
            <a:endParaRPr lang="en-US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n-lt"/>
              </a:rPr>
              <a:t>+56 </a:t>
            </a:r>
            <a:r>
              <a:rPr lang="en-US" dirty="0" err="1">
                <a:latin typeface="+mn-lt"/>
              </a:rPr>
              <a:t>nC</a:t>
            </a:r>
            <a:endParaRPr lang="en-US" dirty="0">
              <a:latin typeface="+mn-lt"/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6153150" y="3371851"/>
            <a:ext cx="2743200" cy="1584722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800000">
            <a:off x="7469981" y="3898106"/>
            <a:ext cx="4572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0968" name="Group 16"/>
          <p:cNvGrpSpPr>
            <a:grpSpLocks/>
          </p:cNvGrpSpPr>
          <p:nvPr/>
        </p:nvGrpSpPr>
        <p:grpSpPr bwMode="auto">
          <a:xfrm>
            <a:off x="6638925" y="3484962"/>
            <a:ext cx="1771650" cy="1358503"/>
            <a:chOff x="5295900" y="3503612"/>
            <a:chExt cx="2362200" cy="181064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295900" y="3503612"/>
              <a:ext cx="2362200" cy="15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295900" y="3805121"/>
              <a:ext cx="2362200" cy="15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295900" y="4106630"/>
              <a:ext cx="2362200" cy="15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295900" y="4408139"/>
              <a:ext cx="2362200" cy="15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295900" y="4709648"/>
              <a:ext cx="2362200" cy="15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295900" y="5011157"/>
              <a:ext cx="2362200" cy="15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295900" y="5312666"/>
              <a:ext cx="2362200" cy="15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969" name="Object 2"/>
          <p:cNvGraphicFramePr>
            <a:graphicFrameLocks noChangeAspect="1"/>
          </p:cNvGraphicFramePr>
          <p:nvPr/>
        </p:nvGraphicFramePr>
        <p:xfrm>
          <a:off x="8439151" y="3257551"/>
          <a:ext cx="233363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62" name="Equation" r:id="rId3" imgW="152334" imgH="190417" progId="Equation.3">
                  <p:embed/>
                </p:oleObj>
              </mc:Choice>
              <mc:Fallback>
                <p:oleObj name="Equation" r:id="rId3" imgW="152334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9151" y="3257551"/>
                        <a:ext cx="233363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600200" y="5560934"/>
            <a:ext cx="5924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en-US" dirty="0"/>
              <a:t>For Zero net force, </a:t>
            </a:r>
            <a:r>
              <a:rPr lang="en-US" b="1" dirty="0"/>
              <a:t>electric force must be to left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47850" y="5879068"/>
            <a:ext cx="592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Opposite electric field so particle is </a:t>
            </a:r>
            <a:r>
              <a:rPr lang="en-US" b="1" dirty="0"/>
              <a:t>negative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152900" y="3143251"/>
            <a:ext cx="1771650" cy="1166813"/>
            <a:chOff x="1981200" y="3048000"/>
            <a:chExt cx="2362200" cy="1555750"/>
          </a:xfrm>
        </p:grpSpPr>
        <p:sp>
          <p:nvSpPr>
            <p:cNvPr id="2" name="TextBox 1"/>
            <p:cNvSpPr txBox="1"/>
            <p:nvPr/>
          </p:nvSpPr>
          <p:spPr>
            <a:xfrm>
              <a:off x="1981200" y="30480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Free Body Diagram: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2657475" y="451802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92255" y="3475529"/>
            <a:ext cx="774737" cy="802386"/>
            <a:chOff x="2700337" y="3491039"/>
            <a:chExt cx="1032983" cy="1069848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2700337" y="3491039"/>
              <a:ext cx="621792" cy="1069848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6911137"/>
                </p:ext>
              </p:extLst>
            </p:nvPr>
          </p:nvGraphicFramePr>
          <p:xfrm>
            <a:off x="3124200" y="3753000"/>
            <a:ext cx="609120" cy="36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463" name="Equation" r:id="rId5" imgW="406080" imgH="241200" progId="Equation.3">
                    <p:embed/>
                  </p:oleObj>
                </mc:Choice>
                <mc:Fallback>
                  <p:oleObj name="Equation" r:id="rId5" imgW="406080" imgH="241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24200" y="3753000"/>
                          <a:ext cx="609120" cy="36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5"/>
          <p:cNvGrpSpPr/>
          <p:nvPr/>
        </p:nvGrpSpPr>
        <p:grpSpPr>
          <a:xfrm>
            <a:off x="4692255" y="4277915"/>
            <a:ext cx="260747" cy="800100"/>
            <a:chOff x="2700337" y="4560887"/>
            <a:chExt cx="347663" cy="1066800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2700337" y="4560887"/>
              <a:ext cx="0" cy="10668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7829226"/>
                </p:ext>
              </p:extLst>
            </p:nvPr>
          </p:nvGraphicFramePr>
          <p:xfrm>
            <a:off x="2743200" y="4903787"/>
            <a:ext cx="3048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464" name="Equation" r:id="rId7" imgW="203040" imgH="253800" progId="Equation.3">
                    <p:embed/>
                  </p:oleObj>
                </mc:Choice>
                <mc:Fallback>
                  <p:oleObj name="Equation" r:id="rId7" imgW="20304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3200" y="4903787"/>
                          <a:ext cx="3048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Group 38"/>
          <p:cNvGrpSpPr/>
          <p:nvPr/>
        </p:nvGrpSpPr>
        <p:grpSpPr>
          <a:xfrm>
            <a:off x="4152902" y="3943352"/>
            <a:ext cx="539353" cy="334565"/>
            <a:chOff x="1981200" y="4114800"/>
            <a:chExt cx="719137" cy="446087"/>
          </a:xfrm>
        </p:grpSpPr>
        <p:cxnSp>
          <p:nvCxnSpPr>
            <p:cNvPr id="33" name="Straight Arrow Connector 32"/>
            <p:cNvCxnSpPr/>
            <p:nvPr/>
          </p:nvCxnSpPr>
          <p:spPr>
            <a:xfrm flipH="1">
              <a:off x="2078545" y="4560887"/>
              <a:ext cx="621792" cy="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6636359"/>
                </p:ext>
              </p:extLst>
            </p:nvPr>
          </p:nvGraphicFramePr>
          <p:xfrm>
            <a:off x="1981200" y="4114800"/>
            <a:ext cx="60960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465" name="Equation" r:id="rId9" imgW="406080" imgH="241200" progId="Equation.3">
                    <p:embed/>
                  </p:oleObj>
                </mc:Choice>
                <mc:Fallback>
                  <p:oleObj name="Equation" r:id="rId9" imgW="4060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200" y="4114800"/>
                          <a:ext cx="609600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7"/>
          <p:cNvGrpSpPr/>
          <p:nvPr/>
        </p:nvGrpSpPr>
        <p:grpSpPr>
          <a:xfrm>
            <a:off x="4692256" y="4041575"/>
            <a:ext cx="686157" cy="369332"/>
            <a:chOff x="2700337" y="4245769"/>
            <a:chExt cx="914876" cy="492443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700337" y="4560887"/>
              <a:ext cx="57016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819398" y="4245769"/>
              <a:ext cx="79581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60°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800814" y="3503530"/>
            <a:ext cx="1200150" cy="1095608"/>
            <a:chOff x="178419" y="3528374"/>
            <a:chExt cx="1600200" cy="146081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178419" y="4245769"/>
              <a:ext cx="16002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8419" y="4989184"/>
              <a:ext cx="16002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8419" y="3528374"/>
              <a:ext cx="16002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181600" y="2000250"/>
            <a:ext cx="3126580" cy="1370846"/>
            <a:chOff x="3352800" y="1524000"/>
            <a:chExt cx="4168773" cy="1827794"/>
          </a:xfrm>
        </p:grpSpPr>
        <p:cxnSp>
          <p:nvCxnSpPr>
            <p:cNvPr id="51" name="Straight Arrow Connector 50"/>
            <p:cNvCxnSpPr>
              <a:stCxn id="52" idx="1"/>
              <a:endCxn id="49" idx="3"/>
            </p:cNvCxnSpPr>
            <p:nvPr/>
          </p:nvCxnSpPr>
          <p:spPr>
            <a:xfrm flipH="1" flipV="1">
              <a:off x="3352800" y="1524000"/>
              <a:ext cx="1311272" cy="1396907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4664072" y="2490019"/>
              <a:ext cx="2857501" cy="86177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i="1" baseline="-25000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 = a</a:t>
              </a:r>
              <a:r>
                <a:rPr lang="en-US" i="1" baseline="-25000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= 0 m/s</a:t>
              </a:r>
              <a:r>
                <a:rPr lang="en-US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i="1" baseline="-25000" dirty="0" err="1">
                  <a:latin typeface="Times New Roman" pitchFamily="18" charset="0"/>
                  <a:cs typeface="Times New Roman" pitchFamily="18" charset="0"/>
                </a:rPr>
                <a:t>net;x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i="1" baseline="-25000" dirty="0" err="1">
                  <a:latin typeface="Times New Roman" pitchFamily="18" charset="0"/>
                  <a:cs typeface="Times New Roman" pitchFamily="18" charset="0"/>
                </a:rPr>
                <a:t>net;y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0 N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308180" y="4932236"/>
            <a:ext cx="55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30°</a:t>
            </a:r>
          </a:p>
        </p:txBody>
      </p:sp>
    </p:spTree>
    <p:extLst>
      <p:ext uri="{BB962C8B-B14F-4D97-AF65-F5344CB8AC3E}">
        <p14:creationId xmlns:p14="http://schemas.microsoft.com/office/powerpoint/2010/main" val="354562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ounded Rectangle 105"/>
          <p:cNvSpPr/>
          <p:nvPr/>
        </p:nvSpPr>
        <p:spPr>
          <a:xfrm>
            <a:off x="4667250" y="1885950"/>
            <a:ext cx="514350" cy="2286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5181600" y="2000250"/>
            <a:ext cx="2571750" cy="1867332"/>
            <a:chOff x="3352800" y="1524000"/>
            <a:chExt cx="3429000" cy="2489776"/>
          </a:xfrm>
        </p:grpSpPr>
        <p:cxnSp>
          <p:nvCxnSpPr>
            <p:cNvPr id="108" name="Straight Arrow Connector 107"/>
            <p:cNvCxnSpPr>
              <a:stCxn id="109" idx="1"/>
              <a:endCxn id="106" idx="3"/>
            </p:cNvCxnSpPr>
            <p:nvPr/>
          </p:nvCxnSpPr>
          <p:spPr>
            <a:xfrm flipH="1" flipV="1">
              <a:off x="3352800" y="1524000"/>
              <a:ext cx="1181100" cy="1874223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4533900" y="2782669"/>
              <a:ext cx="2247900" cy="123110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i="1" baseline="-25000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 = a</a:t>
              </a:r>
              <a:r>
                <a:rPr lang="en-US" i="1" baseline="-25000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= 0 m/s</a:t>
              </a:r>
              <a:r>
                <a:rPr lang="en-US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i="1" baseline="-25000" dirty="0" err="1">
                  <a:latin typeface="Times New Roman" pitchFamily="18" charset="0"/>
                  <a:cs typeface="Times New Roman" pitchFamily="18" charset="0"/>
                </a:rPr>
                <a:t>net;x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i="1" baseline="-25000" dirty="0" err="1">
                  <a:latin typeface="Times New Roman" pitchFamily="18" charset="0"/>
                  <a:cs typeface="Times New Roman" pitchFamily="18" charset="0"/>
                </a:rPr>
                <a:t>net;y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0 N</a:t>
              </a:r>
            </a:p>
          </p:txBody>
        </p:sp>
      </p:grpSp>
      <p:sp>
        <p:nvSpPr>
          <p:cNvPr id="66" name="Rounded Rectangle 65"/>
          <p:cNvSpPr/>
          <p:nvPr/>
        </p:nvSpPr>
        <p:spPr>
          <a:xfrm>
            <a:off x="6259142" y="4883349"/>
            <a:ext cx="440507" cy="1946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6478193" y="4753971"/>
            <a:ext cx="2696765" cy="535978"/>
            <a:chOff x="5081588" y="5195626"/>
            <a:chExt cx="3595687" cy="714637"/>
          </a:xfrm>
        </p:grpSpPr>
        <p:sp>
          <p:nvSpPr>
            <p:cNvPr id="65" name="Rounded Rectangle 64"/>
            <p:cNvSpPr/>
            <p:nvPr/>
          </p:nvSpPr>
          <p:spPr>
            <a:xfrm>
              <a:off x="7893117" y="5391150"/>
              <a:ext cx="784158" cy="51911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081588" y="5195626"/>
              <a:ext cx="3200400" cy="195524"/>
            </a:xfrm>
            <a:custGeom>
              <a:avLst/>
              <a:gdLst>
                <a:gd name="connsiteX0" fmla="*/ 3200400 w 3200400"/>
                <a:gd name="connsiteY0" fmla="*/ 195524 h 195524"/>
                <a:gd name="connsiteX1" fmla="*/ 1609725 w 3200400"/>
                <a:gd name="connsiteY1" fmla="*/ 262 h 195524"/>
                <a:gd name="connsiteX2" fmla="*/ 0 w 3200400"/>
                <a:gd name="connsiteY2" fmla="*/ 162187 h 195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0400" h="195524">
                  <a:moveTo>
                    <a:pt x="3200400" y="195524"/>
                  </a:moveTo>
                  <a:cubicBezTo>
                    <a:pt x="2671762" y="100671"/>
                    <a:pt x="2143125" y="5818"/>
                    <a:pt x="1609725" y="262"/>
                  </a:cubicBezTo>
                  <a:cubicBezTo>
                    <a:pt x="1076325" y="-5294"/>
                    <a:pt x="538162" y="78446"/>
                    <a:pt x="0" y="162187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843888" y="4168171"/>
            <a:ext cx="1485900" cy="561487"/>
            <a:chOff x="6902517" y="4414558"/>
            <a:chExt cx="1981200" cy="748649"/>
          </a:xfrm>
        </p:grpSpPr>
        <p:grpSp>
          <p:nvGrpSpPr>
            <p:cNvPr id="90" name="Group 89"/>
            <p:cNvGrpSpPr/>
            <p:nvPr/>
          </p:nvGrpSpPr>
          <p:grpSpPr>
            <a:xfrm>
              <a:off x="8205137" y="4414558"/>
              <a:ext cx="678580" cy="748648"/>
              <a:chOff x="8205137" y="4414558"/>
              <a:chExt cx="678580" cy="748648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8554454" y="4876659"/>
                <a:ext cx="329263" cy="28654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8205137" y="4414558"/>
                <a:ext cx="329263" cy="28654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Arrow Connector 72"/>
              <p:cNvCxnSpPr>
                <a:stCxn id="63" idx="2"/>
                <a:endCxn id="64" idx="0"/>
              </p:cNvCxnSpPr>
              <p:nvPr/>
            </p:nvCxnSpPr>
            <p:spPr>
              <a:xfrm>
                <a:off x="8369769" y="4701105"/>
                <a:ext cx="349317" cy="175554"/>
              </a:xfrm>
              <a:prstGeom prst="straightConnector1">
                <a:avLst/>
              </a:prstGeom>
              <a:ln w="12700">
                <a:solidFill>
                  <a:schemeClr val="accent6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/>
            <p:cNvGrpSpPr/>
            <p:nvPr/>
          </p:nvGrpSpPr>
          <p:grpSpPr>
            <a:xfrm>
              <a:off x="6902517" y="4417613"/>
              <a:ext cx="1403283" cy="745594"/>
              <a:chOff x="6902517" y="4417613"/>
              <a:chExt cx="1403283" cy="745594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6902517" y="4876660"/>
                <a:ext cx="1403283" cy="28654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7169217" y="4417613"/>
                <a:ext cx="831783" cy="28654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Arrow Connector 69"/>
              <p:cNvCxnSpPr>
                <a:stCxn id="61" idx="2"/>
                <a:endCxn id="62" idx="0"/>
              </p:cNvCxnSpPr>
              <p:nvPr/>
            </p:nvCxnSpPr>
            <p:spPr>
              <a:xfrm>
                <a:off x="7585109" y="4704160"/>
                <a:ext cx="19050" cy="172500"/>
              </a:xfrm>
              <a:prstGeom prst="straightConnector1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Group 91"/>
          <p:cNvGrpSpPr/>
          <p:nvPr/>
        </p:nvGrpSpPr>
        <p:grpSpPr>
          <a:xfrm>
            <a:off x="5810251" y="4169362"/>
            <a:ext cx="1596629" cy="580675"/>
            <a:chOff x="4191000" y="4416147"/>
            <a:chExt cx="2128838" cy="774233"/>
          </a:xfrm>
        </p:grpSpPr>
        <p:grpSp>
          <p:nvGrpSpPr>
            <p:cNvPr id="87" name="Group 86"/>
            <p:cNvGrpSpPr/>
            <p:nvPr/>
          </p:nvGrpSpPr>
          <p:grpSpPr>
            <a:xfrm>
              <a:off x="5376863" y="4416147"/>
              <a:ext cx="942975" cy="774232"/>
              <a:chOff x="5376863" y="4416147"/>
              <a:chExt cx="942975" cy="774232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5862639" y="4903832"/>
                <a:ext cx="457199" cy="286547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376863" y="4416147"/>
                <a:ext cx="795337" cy="286547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Arrow Connector 67"/>
              <p:cNvCxnSpPr>
                <a:stCxn id="59" idx="2"/>
                <a:endCxn id="60" idx="0"/>
              </p:cNvCxnSpPr>
              <p:nvPr/>
            </p:nvCxnSpPr>
            <p:spPr>
              <a:xfrm>
                <a:off x="5774532" y="4702694"/>
                <a:ext cx="316707" cy="201138"/>
              </a:xfrm>
              <a:prstGeom prst="straightConnector1">
                <a:avLst/>
              </a:prstGeom>
              <a:ln w="12700"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4191000" y="4430435"/>
              <a:ext cx="1447800" cy="759945"/>
              <a:chOff x="4191000" y="4430435"/>
              <a:chExt cx="1447800" cy="759945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4191000" y="4903833"/>
                <a:ext cx="1447800" cy="28654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343400" y="4430435"/>
                <a:ext cx="838200" cy="28654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Arrow Connector 50"/>
              <p:cNvCxnSpPr>
                <a:stCxn id="49" idx="2"/>
                <a:endCxn id="58" idx="0"/>
              </p:cNvCxnSpPr>
              <p:nvPr/>
            </p:nvCxnSpPr>
            <p:spPr>
              <a:xfrm>
                <a:off x="4762500" y="4716982"/>
                <a:ext cx="152400" cy="186851"/>
              </a:xfrm>
              <a:prstGeom prst="straightConnector1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TextBox 47"/>
          <p:cNvSpPr txBox="1"/>
          <p:nvPr/>
        </p:nvSpPr>
        <p:spPr>
          <a:xfrm>
            <a:off x="7728987" y="4473037"/>
            <a:ext cx="171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normal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sin(60°)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= mg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52500" y="4483702"/>
            <a:ext cx="171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normal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(60°)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= |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q|E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2D E-Field Problem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924175" y="1828802"/>
            <a:ext cx="63436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latin typeface="+mj-lt"/>
              </a:rPr>
              <a:t>A charged block rests on a frictionless ramp in a region with a horizontally directed electric field as shown.  If the ramp is tilted at 30° to the horizontal, the electric field’s magnitude is 500 N/C and the block’s mass is 3.0 mg, what is its charge?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781300" y="3314700"/>
            <a:ext cx="1371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j-lt"/>
              </a:rPr>
              <a:t>+34 </a:t>
            </a:r>
            <a:r>
              <a:rPr lang="en-US" dirty="0" err="1">
                <a:latin typeface="+mj-lt"/>
              </a:rPr>
              <a:t>nC</a:t>
            </a:r>
            <a:endParaRPr lang="en-US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n-lt"/>
              </a:rPr>
              <a:t>–34 </a:t>
            </a:r>
            <a:r>
              <a:rPr lang="en-US" dirty="0" err="1">
                <a:latin typeface="+mn-lt"/>
              </a:rPr>
              <a:t>nC</a:t>
            </a:r>
            <a:endParaRPr lang="en-US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n-lt"/>
              </a:rPr>
              <a:t>+59 </a:t>
            </a:r>
            <a:r>
              <a:rPr lang="en-US" dirty="0" err="1">
                <a:latin typeface="+mn-lt"/>
              </a:rPr>
              <a:t>nC</a:t>
            </a:r>
            <a:endParaRPr lang="en-US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n-lt"/>
              </a:rPr>
              <a:t>–59 </a:t>
            </a:r>
            <a:r>
              <a:rPr lang="en-US" dirty="0" err="1">
                <a:latin typeface="+mn-lt"/>
              </a:rPr>
              <a:t>nC</a:t>
            </a:r>
            <a:endParaRPr lang="en-US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n-lt"/>
              </a:rPr>
              <a:t>+56 </a:t>
            </a:r>
            <a:r>
              <a:rPr lang="en-US" dirty="0" err="1">
                <a:latin typeface="+mn-lt"/>
              </a:rPr>
              <a:t>nC</a:t>
            </a:r>
            <a:endParaRPr lang="en-US" dirty="0">
              <a:latin typeface="+mn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781300" y="3600450"/>
            <a:ext cx="1200150" cy="342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0" y="3143251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Free Body Diagram:</a:t>
            </a:r>
          </a:p>
        </p:txBody>
      </p:sp>
      <p:sp>
        <p:nvSpPr>
          <p:cNvPr id="3" name="Oval 2"/>
          <p:cNvSpPr/>
          <p:nvPr/>
        </p:nvSpPr>
        <p:spPr>
          <a:xfrm>
            <a:off x="4660107" y="4245770"/>
            <a:ext cx="64294" cy="642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692253" y="4277915"/>
            <a:ext cx="0" cy="8001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692253" y="3475529"/>
            <a:ext cx="466344" cy="80238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225909" y="4277915"/>
            <a:ext cx="466344" cy="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630849"/>
              </p:ext>
            </p:extLst>
          </p:nvPr>
        </p:nvGraphicFramePr>
        <p:xfrm>
          <a:off x="5010150" y="3672000"/>
          <a:ext cx="456840" cy="27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64" name="Equation" r:id="rId3" imgW="406080" imgH="241200" progId="Equation.3">
                  <p:embed/>
                </p:oleObj>
              </mc:Choice>
              <mc:Fallback>
                <p:oleObj name="Equation" r:id="rId3" imgW="4060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0150" y="3672000"/>
                        <a:ext cx="456840" cy="27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247582"/>
              </p:ext>
            </p:extLst>
          </p:nvPr>
        </p:nvGraphicFramePr>
        <p:xfrm>
          <a:off x="4724400" y="4535090"/>
          <a:ext cx="2286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65" name="Equation" r:id="rId5" imgW="203040" imgH="253800" progId="Equation.3">
                  <p:embed/>
                </p:oleObj>
              </mc:Choice>
              <mc:Fallback>
                <p:oleObj name="Equation" r:id="rId5" imgW="20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535090"/>
                        <a:ext cx="2286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149131"/>
              </p:ext>
            </p:extLst>
          </p:nvPr>
        </p:nvGraphicFramePr>
        <p:xfrm>
          <a:off x="4152900" y="3943351"/>
          <a:ext cx="4572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66" name="Equation" r:id="rId7" imgW="406080" imgH="241200" progId="Equation.3">
                  <p:embed/>
                </p:oleObj>
              </mc:Choice>
              <mc:Fallback>
                <p:oleObj name="Equation" r:id="rId7" imgW="406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3943351"/>
                        <a:ext cx="457200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4692255" y="4277915"/>
            <a:ext cx="4276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81550" y="4041577"/>
            <a:ext cx="400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10450" y="3494901"/>
            <a:ext cx="172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y direction: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95901" y="3752275"/>
            <a:ext cx="242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normal;x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– |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electric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| = m a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67400" y="4117989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normal;x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= |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electric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|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10200" y="3494902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x direction: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39050" y="3748720"/>
            <a:ext cx="189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normal;y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– |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| = m a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43888" y="4110879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normal;y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= |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|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148593"/>
              </p:ext>
            </p:extLst>
          </p:nvPr>
        </p:nvGraphicFramePr>
        <p:xfrm>
          <a:off x="3467101" y="5407820"/>
          <a:ext cx="506372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67" name="Equation" r:id="rId9" imgW="4508280" imgH="444240" progId="Equation.3">
                  <p:embed/>
                </p:oleObj>
              </mc:Choice>
              <mc:Fallback>
                <p:oleObj name="Equation" r:id="rId9" imgW="4508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1" y="5407820"/>
                        <a:ext cx="5063728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002195"/>
              </p:ext>
            </p:extLst>
          </p:nvPr>
        </p:nvGraphicFramePr>
        <p:xfrm>
          <a:off x="5882283" y="4849415"/>
          <a:ext cx="145613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68" name="Equation" r:id="rId11" imgW="1295280" imgH="406080" progId="Equation.3">
                  <p:embed/>
                </p:oleObj>
              </mc:Choice>
              <mc:Fallback>
                <p:oleObj name="Equation" r:id="rId11" imgW="12952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2283" y="4849415"/>
                        <a:ext cx="1456134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59215"/>
              </p:ext>
            </p:extLst>
          </p:nvPr>
        </p:nvGraphicFramePr>
        <p:xfrm>
          <a:off x="7972656" y="4835195"/>
          <a:ext cx="1228365" cy="471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69" name="Equation" r:id="rId13" imgW="1091880" imgH="419040" progId="Equation.3">
                  <p:embed/>
                </p:oleObj>
              </mc:Choice>
              <mc:Fallback>
                <p:oleObj name="Equation" r:id="rId13" imgW="10918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972656" y="4835195"/>
                        <a:ext cx="1228365" cy="471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5" name="Group 94"/>
          <p:cNvGrpSpPr/>
          <p:nvPr/>
        </p:nvGrpSpPr>
        <p:grpSpPr>
          <a:xfrm>
            <a:off x="2800814" y="3503530"/>
            <a:ext cx="1200150" cy="1095608"/>
            <a:chOff x="178419" y="3528374"/>
            <a:chExt cx="1600200" cy="1460810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178419" y="4245769"/>
              <a:ext cx="16002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78419" y="4989184"/>
              <a:ext cx="16002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78419" y="3528374"/>
              <a:ext cx="16002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467350" y="3445253"/>
            <a:ext cx="0" cy="18696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581900" y="3445253"/>
            <a:ext cx="0" cy="18696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80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48" grpId="0"/>
      <p:bldP spid="40" grpId="0"/>
      <p:bldP spid="29" grpId="0" animBg="1"/>
      <p:bldP spid="26" grpId="0"/>
      <p:bldP spid="27" grpId="0"/>
      <p:bldP spid="32" grpId="0"/>
      <p:bldP spid="42" grpId="0"/>
      <p:bldP spid="43" grpId="0"/>
      <p:bldP spid="4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 bwMode="auto">
          <a:xfrm>
            <a:off x="3638550" y="5483051"/>
            <a:ext cx="5543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Times New Roman" pitchFamily="18" charset="0"/>
              </a:rPr>
              <a:t>Does not depend on probe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dirty="0">
                <a:latin typeface="+mn-lt"/>
                <a:cs typeface="Times New Roman" pitchFamily="18" charset="0"/>
              </a:rPr>
              <a:t> at all</a:t>
            </a:r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659297"/>
          </a:xfrm>
        </p:spPr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Field from Point Charge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865607" y="1779674"/>
            <a:ext cx="6343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Coulomb’s Law for force between two charges </a:t>
            </a:r>
            <a:r>
              <a:rPr lang="en-US" b="1" i="1" dirty="0">
                <a:solidFill>
                  <a:srgbClr val="A67A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+mj-lt"/>
              </a:rPr>
              <a:t>and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dirty="0">
                <a:latin typeface="+mj-lt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613535"/>
              </p:ext>
            </p:extLst>
          </p:nvPr>
        </p:nvGraphicFramePr>
        <p:xfrm>
          <a:off x="5354243" y="2114550"/>
          <a:ext cx="2112169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26" name="Equation" r:id="rId4" imgW="1409400" imgH="393480" progId="Equation.3">
                  <p:embed/>
                </p:oleObj>
              </mc:Choice>
              <mc:Fallback>
                <p:oleObj name="Equation" r:id="rId4" imgW="1409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243" y="2114550"/>
                        <a:ext cx="2112169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2124075" y="2705100"/>
            <a:ext cx="5543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The magnitude of the electric field generated by </a:t>
            </a:r>
            <a:r>
              <a:rPr lang="en-US" b="1" i="1" dirty="0">
                <a:solidFill>
                  <a:srgbClr val="A67A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dirty="0">
                <a:latin typeface="+mj-lt"/>
              </a:rPr>
              <a:t> is: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4849418" y="3143250"/>
          <a:ext cx="1731169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27" name="Equation" r:id="rId6" imgW="1155199" imgH="444307" progId="Equation.3">
                  <p:embed/>
                </p:oleObj>
              </mc:Choice>
              <mc:Fallback>
                <p:oleObj name="Equation" r:id="rId6" imgW="1155199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418" y="3143250"/>
                        <a:ext cx="1731169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429138"/>
              </p:ext>
            </p:extLst>
          </p:nvPr>
        </p:nvGraphicFramePr>
        <p:xfrm>
          <a:off x="4725490" y="3093951"/>
          <a:ext cx="3483769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28" name="Equation" r:id="rId8" imgW="2323800" imgH="596880" progId="Equation.3">
                  <p:embed/>
                </p:oleObj>
              </mc:Choice>
              <mc:Fallback>
                <p:oleObj name="Equation" r:id="rId8" imgW="232380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490" y="3093951"/>
                        <a:ext cx="3483769" cy="895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 bwMode="auto">
          <a:xfrm>
            <a:off x="2129045" y="4195436"/>
            <a:ext cx="55435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atin typeface="+mj-lt"/>
              </a:rPr>
              <a:t>Direction of electric field created by source </a:t>
            </a:r>
            <a:r>
              <a:rPr lang="en-US" sz="2100" b="1" i="1" dirty="0">
                <a:solidFill>
                  <a:srgbClr val="A67A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100" dirty="0">
                <a:latin typeface="+mj-lt"/>
              </a:rPr>
              <a:t>:</a:t>
            </a:r>
            <a:endParaRPr lang="en-US" sz="2100" dirty="0">
              <a:latin typeface="+mn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638550" y="5064026"/>
            <a:ext cx="5543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8000"/>
                </a:solidFill>
                <a:latin typeface="+mj-lt"/>
                <a:cs typeface="Times New Roman" pitchFamily="18" charset="0"/>
              </a:rPr>
              <a:t>Towards </a:t>
            </a:r>
            <a:r>
              <a:rPr lang="en-US" b="1" dirty="0">
                <a:latin typeface="+mj-lt"/>
                <a:cs typeface="Times New Roman" pitchFamily="18" charset="0"/>
              </a:rPr>
              <a:t>source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A67A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dirty="0">
                <a:latin typeface="+mn-lt"/>
                <a:cs typeface="Times New Roman" pitchFamily="18" charset="0"/>
              </a:rPr>
              <a:t> if </a:t>
            </a:r>
            <a:r>
              <a:rPr lang="en-US" b="1" i="1" dirty="0">
                <a:solidFill>
                  <a:srgbClr val="A67A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dirty="0">
                <a:latin typeface="+mn-lt"/>
                <a:cs typeface="Times New Roman" pitchFamily="18" charset="0"/>
              </a:rPr>
              <a:t> is </a:t>
            </a:r>
            <a:r>
              <a:rPr lang="en-US" b="1" dirty="0">
                <a:solidFill>
                  <a:srgbClr val="008000"/>
                </a:solidFill>
                <a:latin typeface="+mn-lt"/>
                <a:cs typeface="Times New Roman" pitchFamily="18" charset="0"/>
              </a:rPr>
              <a:t>negative</a:t>
            </a:r>
            <a:endParaRPr lang="en-US" dirty="0">
              <a:latin typeface="+mn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638550" y="4645001"/>
            <a:ext cx="5543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Away</a:t>
            </a:r>
            <a:r>
              <a:rPr lang="en-US" dirty="0">
                <a:latin typeface="+mj-lt"/>
                <a:cs typeface="Times New Roman" pitchFamily="18" charset="0"/>
              </a:rPr>
              <a:t> from source </a:t>
            </a:r>
            <a:r>
              <a:rPr lang="en-US" b="1" i="1" dirty="0">
                <a:solidFill>
                  <a:srgbClr val="A67A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dirty="0">
                <a:latin typeface="+mj-lt"/>
                <a:cs typeface="Times New Roman" pitchFamily="18" charset="0"/>
              </a:rPr>
              <a:t> if </a:t>
            </a:r>
            <a:r>
              <a:rPr lang="en-US" b="1" i="1" dirty="0">
                <a:solidFill>
                  <a:srgbClr val="A67A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dirty="0">
                <a:latin typeface="+mj-lt"/>
                <a:cs typeface="Times New Roman" pitchFamily="18" charset="0"/>
              </a:rPr>
              <a:t> is </a:t>
            </a:r>
            <a:r>
              <a:rPr lang="en-US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positive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0749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9" grpId="0"/>
      <p:bldP spid="11" grpId="0"/>
      <p:bldP spid="10" grpId="0"/>
    </p:bldLst>
  </p:timing>
  <p:extLst mod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009900" y="609600"/>
            <a:ext cx="6172200" cy="857250"/>
          </a:xfrm>
        </p:spPr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Field Lines</a:t>
            </a:r>
            <a:endParaRPr lang="en-US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904172" y="1791246"/>
            <a:ext cx="6343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One way to represent electric fields is to draw “field lines”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162589" y="2287787"/>
            <a:ext cx="6343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+mj-lt"/>
              </a:rPr>
              <a:t>Direction of lines:  </a:t>
            </a:r>
            <a:r>
              <a:rPr lang="en-US" dirty="0">
                <a:latin typeface="+mj-lt"/>
              </a:rPr>
              <a:t>from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positive</a:t>
            </a:r>
            <a:r>
              <a:rPr lang="en-US" dirty="0">
                <a:latin typeface="+mj-lt"/>
              </a:rPr>
              <a:t> to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negative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152651" y="2739851"/>
            <a:ext cx="465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+mj-lt"/>
              </a:rPr>
              <a:t>Direction of field:  </a:t>
            </a:r>
            <a:r>
              <a:rPr lang="en-US" dirty="0">
                <a:latin typeface="+mj-lt"/>
              </a:rPr>
              <a:t>tangent to field lines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152650" y="3207547"/>
            <a:ext cx="4057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+mj-lt"/>
              </a:rPr>
              <a:t>Strength of field: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stronger</a:t>
            </a:r>
            <a:r>
              <a:rPr lang="en-US" dirty="0">
                <a:latin typeface="+mj-lt"/>
              </a:rPr>
              <a:t> where lines are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closer</a:t>
            </a:r>
          </a:p>
        </p:txBody>
      </p:sp>
      <p:grpSp>
        <p:nvGrpSpPr>
          <p:cNvPr id="35847" name="Group 9"/>
          <p:cNvGrpSpPr>
            <a:grpSpLocks/>
          </p:cNvGrpSpPr>
          <p:nvPr/>
        </p:nvGrpSpPr>
        <p:grpSpPr bwMode="auto">
          <a:xfrm>
            <a:off x="6563139" y="3583117"/>
            <a:ext cx="3886200" cy="2773236"/>
            <a:chOff x="1981200" y="3352800"/>
            <a:chExt cx="5181600" cy="3697647"/>
          </a:xfrm>
        </p:grpSpPr>
        <p:pic>
          <p:nvPicPr>
            <p:cNvPr id="3584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700" y="3352800"/>
              <a:ext cx="4038600" cy="3387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981200" y="6604000"/>
              <a:ext cx="5181600" cy="4464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88" dirty="0">
                  <a:latin typeface="+mn-lt"/>
                </a:rPr>
                <a:t>Copyright © 2007, Pearson Education, Inc., publishing as Pearson Addison-Wesley</a:t>
              </a:r>
            </a:p>
          </p:txBody>
        </p:sp>
      </p:grpSp>
      <p:sp>
        <p:nvSpPr>
          <p:cNvPr id="11" name="TextBox 10"/>
          <p:cNvSpPr txBox="1"/>
          <p:nvPr/>
        </p:nvSpPr>
        <p:spPr bwMode="auto">
          <a:xfrm>
            <a:off x="4562889" y="5028938"/>
            <a:ext cx="2000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i="1" dirty="0">
                <a:latin typeface="+mj-lt"/>
              </a:rPr>
              <a:t>Since lines are related to field (and so force) they cannot cross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  <p:extLst mod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63230"/>
            <a:ext cx="8229600" cy="7000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One Way to Look at Electric Field</a:t>
            </a:r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2667000" y="1787130"/>
            <a:ext cx="365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“Source” charges create </a:t>
            </a:r>
            <a:r>
              <a:rPr lang="en-US" b="1">
                <a:solidFill>
                  <a:srgbClr val="FF5050"/>
                </a:solidFill>
              </a:rPr>
              <a:t>field</a:t>
            </a:r>
            <a:endParaRPr lang="en-US" b="1">
              <a:solidFill>
                <a:srgbClr val="33CC33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176962" y="1744267"/>
            <a:ext cx="3348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5050"/>
                </a:solidFill>
              </a:rPr>
              <a:t>Field</a:t>
            </a:r>
            <a:r>
              <a:rPr lang="en-US" dirty="0">
                <a:solidFill>
                  <a:srgbClr val="FF5050"/>
                </a:solidFill>
              </a:rPr>
              <a:t> </a:t>
            </a:r>
            <a:r>
              <a:rPr lang="en-US" dirty="0"/>
              <a:t>affects other charges</a:t>
            </a:r>
          </a:p>
          <a:p>
            <a:pPr algn="ctr" eaLnBrk="1" hangingPunct="1"/>
            <a:r>
              <a:rPr lang="en-US" dirty="0"/>
              <a:t>(the ones we’d study)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95399" y="2400300"/>
            <a:ext cx="8915398" cy="285750"/>
          </a:xfrm>
          <a:prstGeom prst="roundRect">
            <a:avLst/>
          </a:prstGeom>
          <a:solidFill>
            <a:srgbClr val="293F6F"/>
          </a:solidFill>
          <a:ln>
            <a:solidFill>
              <a:srgbClr val="293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+	+	+	+	+	+	+	+	+	+</a:t>
            </a:r>
          </a:p>
        </p:txBody>
      </p: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3238500" y="2686050"/>
            <a:ext cx="6354982" cy="2571750"/>
            <a:chOff x="762000" y="2438400"/>
            <a:chExt cx="8473309" cy="22098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762000" y="2438400"/>
              <a:ext cx="0" cy="2209800"/>
            </a:xfrm>
            <a:prstGeom prst="straightConnector1">
              <a:avLst/>
            </a:prstGeom>
            <a:ln w="38100">
              <a:solidFill>
                <a:srgbClr val="FF5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533900" y="2438400"/>
              <a:ext cx="0" cy="2209800"/>
            </a:xfrm>
            <a:prstGeom prst="straightConnector1">
              <a:avLst/>
            </a:prstGeom>
            <a:ln w="38100">
              <a:solidFill>
                <a:srgbClr val="FF5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791200" y="2438400"/>
              <a:ext cx="0" cy="2209800"/>
            </a:xfrm>
            <a:prstGeom prst="straightConnector1">
              <a:avLst/>
            </a:prstGeom>
            <a:ln w="38100">
              <a:solidFill>
                <a:srgbClr val="FF5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048500" y="2438400"/>
              <a:ext cx="0" cy="2209800"/>
            </a:xfrm>
            <a:prstGeom prst="straightConnector1">
              <a:avLst/>
            </a:prstGeom>
            <a:ln w="38100">
              <a:solidFill>
                <a:srgbClr val="FF5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8305800" y="2438400"/>
              <a:ext cx="0" cy="2209800"/>
            </a:xfrm>
            <a:prstGeom prst="straightConnector1">
              <a:avLst/>
            </a:prstGeom>
            <a:ln w="38100">
              <a:solidFill>
                <a:srgbClr val="FF5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019300" y="2438400"/>
              <a:ext cx="0" cy="2209800"/>
            </a:xfrm>
            <a:prstGeom prst="straightConnector1">
              <a:avLst/>
            </a:prstGeom>
            <a:ln w="38100">
              <a:solidFill>
                <a:srgbClr val="FF5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276600" y="2438400"/>
              <a:ext cx="0" cy="2209800"/>
            </a:xfrm>
            <a:prstGeom prst="straightConnector1">
              <a:avLst/>
            </a:prstGeom>
            <a:ln w="38100">
              <a:solidFill>
                <a:srgbClr val="FF5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913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2740399"/>
                </p:ext>
              </p:extLst>
            </p:nvPr>
          </p:nvGraphicFramePr>
          <p:xfrm>
            <a:off x="8625709" y="3017706"/>
            <a:ext cx="609600" cy="47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87" name="Equation" r:id="rId4" imgW="152334" imgH="190417" progId="Equation.3">
                    <p:embed/>
                  </p:oleObj>
                </mc:Choice>
                <mc:Fallback>
                  <p:oleObj name="Equation" r:id="rId4" imgW="152334" imgH="190417" progId="Equation.3">
                    <p:embed/>
                    <p:pic>
                      <p:nvPicPr>
                        <p:cNvPr id="0" name="Picture 3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25709" y="3017706"/>
                          <a:ext cx="609600" cy="47610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505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2690822" y="5494585"/>
            <a:ext cx="418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5050"/>
                </a:solidFill>
              </a:rPr>
              <a:t>Field</a:t>
            </a:r>
            <a:r>
              <a:rPr lang="en-US" dirty="0">
                <a:solidFill>
                  <a:srgbClr val="FF5050"/>
                </a:solidFill>
              </a:rPr>
              <a:t> </a:t>
            </a:r>
            <a:r>
              <a:rPr lang="en-US" dirty="0"/>
              <a:t>is Source’s Contribution to </a:t>
            </a:r>
            <a:r>
              <a:rPr lang="en-US" b="1" dirty="0">
                <a:solidFill>
                  <a:srgbClr val="FF0000"/>
                </a:solidFill>
              </a:rPr>
              <a:t>Force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4604546" y="6186072"/>
            <a:ext cx="2844796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Field is Force per Charge</a:t>
            </a:r>
          </a:p>
        </p:txBody>
      </p: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341024"/>
              </p:ext>
            </p:extLst>
          </p:nvPr>
        </p:nvGraphicFramePr>
        <p:xfrm>
          <a:off x="7034925" y="5531436"/>
          <a:ext cx="1447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16" name="Equation" r:id="rId6" imgW="965200" imgH="254000" progId="Equation.3">
                  <p:embed/>
                </p:oleObj>
              </mc:Choice>
              <mc:Fallback>
                <p:oleObj name="Equation" r:id="rId6" imgW="965200" imgH="254000" progId="Equation.3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925" y="5531436"/>
                        <a:ext cx="1447800" cy="381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  <a:alpha val="90195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4567238" y="3182543"/>
            <a:ext cx="571500" cy="816769"/>
            <a:chOff x="3557810" y="3100430"/>
            <a:chExt cx="761760" cy="1088337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3962495" y="3100430"/>
              <a:ext cx="0" cy="91382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905" name="Object 38"/>
            <p:cNvGraphicFramePr>
              <a:graphicFrameLocks noChangeAspect="1"/>
            </p:cNvGraphicFramePr>
            <p:nvPr/>
          </p:nvGraphicFramePr>
          <p:xfrm>
            <a:off x="3557810" y="3706367"/>
            <a:ext cx="761760" cy="48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417" name="Equation" r:id="rId8" imgW="380835" imgH="241195" progId="Equation.3">
                    <p:embed/>
                  </p:oleObj>
                </mc:Choice>
                <mc:Fallback>
                  <p:oleObj name="Equation" r:id="rId8" imgW="380835" imgH="241195" progId="Equation.3">
                    <p:embed/>
                    <p:pic>
                      <p:nvPicPr>
                        <p:cNvPr id="0" name="Picture 3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7810" y="3706367"/>
                          <a:ext cx="761760" cy="482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6880622" y="3200402"/>
            <a:ext cx="609600" cy="1651397"/>
            <a:chOff x="5960048" y="4147064"/>
            <a:chExt cx="812800" cy="2201398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6366448" y="4147064"/>
              <a:ext cx="0" cy="182841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903" name="Object 42"/>
            <p:cNvGraphicFramePr>
              <a:graphicFrameLocks noChangeAspect="1"/>
            </p:cNvGraphicFramePr>
            <p:nvPr/>
          </p:nvGraphicFramePr>
          <p:xfrm>
            <a:off x="5960048" y="5865862"/>
            <a:ext cx="8128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418" name="Equation" r:id="rId10" imgW="406224" imgH="241195" progId="Equation.3">
                    <p:embed/>
                  </p:oleObj>
                </mc:Choice>
                <mc:Fallback>
                  <p:oleObj name="Equation" r:id="rId10" imgW="406224" imgH="241195" progId="Equation.3">
                    <p:embed/>
                    <p:pic>
                      <p:nvPicPr>
                        <p:cNvPr id="0" name="Picture 3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0048" y="5865862"/>
                          <a:ext cx="812800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5723335" y="2152650"/>
            <a:ext cx="571500" cy="1047750"/>
            <a:chOff x="4758929" y="1727400"/>
            <a:chExt cx="761760" cy="1397229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5163614" y="2210079"/>
              <a:ext cx="0" cy="91455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901" name="Object 46"/>
            <p:cNvGraphicFramePr>
              <a:graphicFrameLocks noChangeAspect="1"/>
            </p:cNvGraphicFramePr>
            <p:nvPr/>
          </p:nvGraphicFramePr>
          <p:xfrm>
            <a:off x="4758929" y="1727400"/>
            <a:ext cx="761760" cy="48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419" name="Equation" r:id="rId12" imgW="380835" imgH="241195" progId="Equation.3">
                    <p:embed/>
                  </p:oleObj>
                </mc:Choice>
                <mc:Fallback>
                  <p:oleObj name="Equation" r:id="rId12" imgW="380835" imgH="241195" progId="Equation.3">
                    <p:embed/>
                    <p:pic>
                      <p:nvPicPr>
                        <p:cNvPr id="0" name="Picture 3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8929" y="1727400"/>
                          <a:ext cx="761760" cy="4824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alpha val="90195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3581402" y="3032521"/>
            <a:ext cx="5569162" cy="1153883"/>
            <a:chOff x="1219200" y="2900065"/>
            <a:chExt cx="7425458" cy="1539343"/>
          </a:xfrm>
        </p:grpSpPr>
        <p:grpSp>
          <p:nvGrpSpPr>
            <p:cNvPr id="36885" name="Group 76"/>
            <p:cNvGrpSpPr>
              <a:grpSpLocks/>
            </p:cNvGrpSpPr>
            <p:nvPr/>
          </p:nvGrpSpPr>
          <p:grpSpPr bwMode="auto">
            <a:xfrm>
              <a:off x="7391324" y="2924263"/>
              <a:ext cx="1253334" cy="492709"/>
              <a:chOff x="7391324" y="2924263"/>
              <a:chExt cx="1253334" cy="492709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7391324" y="2947716"/>
                <a:ext cx="352421" cy="352615"/>
              </a:xfrm>
              <a:prstGeom prst="ellipse">
                <a:avLst/>
              </a:prstGeom>
              <a:solidFill>
                <a:srgbClr val="293F6F"/>
              </a:solidFill>
              <a:ln>
                <a:solidFill>
                  <a:srgbClr val="293F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B</a:t>
                </a:r>
              </a:p>
            </p:txBody>
          </p:sp>
          <p:sp>
            <p:nvSpPr>
              <p:cNvPr id="36899" name="TextBox 55"/>
              <p:cNvSpPr txBox="1">
                <a:spLocks noChangeArrowheads="1"/>
              </p:cNvSpPr>
              <p:nvPr/>
            </p:nvSpPr>
            <p:spPr bwMode="auto">
              <a:xfrm>
                <a:off x="7743734" y="2924263"/>
                <a:ext cx="900924" cy="492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dirty="0"/>
                  <a:t>+1C</a:t>
                </a:r>
              </a:p>
            </p:txBody>
          </p:sp>
        </p:grpSp>
        <p:grpSp>
          <p:nvGrpSpPr>
            <p:cNvPr id="36886" name="Group 73"/>
            <p:cNvGrpSpPr>
              <a:grpSpLocks/>
            </p:cNvGrpSpPr>
            <p:nvPr/>
          </p:nvGrpSpPr>
          <p:grpSpPr bwMode="auto">
            <a:xfrm>
              <a:off x="2762231" y="2900065"/>
              <a:ext cx="1043795" cy="862242"/>
              <a:chOff x="3786799" y="2900065"/>
              <a:chExt cx="1043795" cy="862242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3786799" y="2923890"/>
                <a:ext cx="352421" cy="352615"/>
              </a:xfrm>
              <a:prstGeom prst="ellipse">
                <a:avLst/>
              </a:prstGeom>
              <a:solidFill>
                <a:srgbClr val="293F6F"/>
              </a:solidFill>
              <a:ln>
                <a:solidFill>
                  <a:srgbClr val="293F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A</a:t>
                </a:r>
              </a:p>
            </p:txBody>
          </p:sp>
          <p:sp>
            <p:nvSpPr>
              <p:cNvPr id="36897" name="TextBox 33"/>
              <p:cNvSpPr txBox="1">
                <a:spLocks noChangeArrowheads="1"/>
              </p:cNvSpPr>
              <p:nvPr/>
            </p:nvSpPr>
            <p:spPr bwMode="auto">
              <a:xfrm>
                <a:off x="4072545" y="2900065"/>
                <a:ext cx="758049" cy="862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dirty="0"/>
                  <a:t>+1C</a:t>
                </a:r>
              </a:p>
            </p:txBody>
          </p:sp>
        </p:grpSp>
        <p:grpSp>
          <p:nvGrpSpPr>
            <p:cNvPr id="36887" name="Group 75"/>
            <p:cNvGrpSpPr>
              <a:grpSpLocks/>
            </p:cNvGrpSpPr>
            <p:nvPr/>
          </p:nvGrpSpPr>
          <p:grpSpPr bwMode="auto">
            <a:xfrm>
              <a:off x="5848293" y="2924263"/>
              <a:ext cx="1146159" cy="862240"/>
              <a:chOff x="6189815" y="2924263"/>
              <a:chExt cx="1146159" cy="86224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6189815" y="2947716"/>
                <a:ext cx="352421" cy="352615"/>
              </a:xfrm>
              <a:prstGeom prst="ellipse">
                <a:avLst/>
              </a:prstGeom>
              <a:solidFill>
                <a:srgbClr val="293F6F"/>
              </a:solidFill>
              <a:ln>
                <a:solidFill>
                  <a:srgbClr val="293F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6895" name="TextBox 40"/>
              <p:cNvSpPr txBox="1">
                <a:spLocks noChangeArrowheads="1"/>
              </p:cNvSpPr>
              <p:nvPr/>
            </p:nvSpPr>
            <p:spPr bwMode="auto">
              <a:xfrm>
                <a:off x="6542618" y="2924263"/>
                <a:ext cx="793356" cy="862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dirty="0"/>
                  <a:t>+2C</a:t>
                </a:r>
              </a:p>
            </p:txBody>
          </p:sp>
        </p:grpSp>
        <p:grpSp>
          <p:nvGrpSpPr>
            <p:cNvPr id="36888" name="Group 72"/>
            <p:cNvGrpSpPr>
              <a:grpSpLocks/>
            </p:cNvGrpSpPr>
            <p:nvPr/>
          </p:nvGrpSpPr>
          <p:grpSpPr bwMode="auto">
            <a:xfrm>
              <a:off x="4305262" y="2924263"/>
              <a:ext cx="1168002" cy="492709"/>
              <a:chOff x="4988307" y="2924263"/>
              <a:chExt cx="1168002" cy="492709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4988307" y="2947716"/>
                <a:ext cx="352421" cy="352615"/>
              </a:xfrm>
              <a:prstGeom prst="ellipse">
                <a:avLst/>
              </a:prstGeom>
              <a:solidFill>
                <a:srgbClr val="A67A00"/>
              </a:solidFill>
              <a:ln>
                <a:solidFill>
                  <a:srgbClr val="A67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6893" name="TextBox 44"/>
              <p:cNvSpPr txBox="1">
                <a:spLocks noChangeArrowheads="1"/>
              </p:cNvSpPr>
              <p:nvPr/>
            </p:nvSpPr>
            <p:spPr bwMode="auto">
              <a:xfrm>
                <a:off x="5339864" y="2924263"/>
                <a:ext cx="816445" cy="492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dirty="0"/>
                  <a:t>–1C</a:t>
                </a:r>
              </a:p>
            </p:txBody>
          </p:sp>
        </p:grpSp>
        <p:grpSp>
          <p:nvGrpSpPr>
            <p:cNvPr id="36889" name="Group 74"/>
            <p:cNvGrpSpPr>
              <a:grpSpLocks/>
            </p:cNvGrpSpPr>
            <p:nvPr/>
          </p:nvGrpSpPr>
          <p:grpSpPr bwMode="auto">
            <a:xfrm>
              <a:off x="1219200" y="3946699"/>
              <a:ext cx="1166577" cy="492709"/>
              <a:chOff x="2585291" y="3946699"/>
              <a:chExt cx="1166577" cy="492709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2585291" y="3970619"/>
                <a:ext cx="352421" cy="352615"/>
              </a:xfrm>
              <a:prstGeom prst="ellipse">
                <a:avLst/>
              </a:prstGeom>
              <a:solidFill>
                <a:srgbClr val="293F6F"/>
              </a:solidFill>
              <a:ln>
                <a:solidFill>
                  <a:srgbClr val="293F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C</a:t>
                </a:r>
              </a:p>
            </p:txBody>
          </p:sp>
          <p:sp>
            <p:nvSpPr>
              <p:cNvPr id="36891" name="TextBox 50"/>
              <p:cNvSpPr txBox="1">
                <a:spLocks noChangeArrowheads="1"/>
              </p:cNvSpPr>
              <p:nvPr/>
            </p:nvSpPr>
            <p:spPr bwMode="auto">
              <a:xfrm>
                <a:off x="2937626" y="3946699"/>
                <a:ext cx="814242" cy="492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dirty="0"/>
                  <a:t>+1C</a:t>
                </a:r>
              </a:p>
            </p:txBody>
          </p:sp>
        </p:grpSp>
      </p:grp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3409950" y="3200402"/>
            <a:ext cx="5200650" cy="1583531"/>
            <a:chOff x="990600" y="3124628"/>
            <a:chExt cx="6933960" cy="2110773"/>
          </a:xfrm>
        </p:grpSpPr>
        <p:grpSp>
          <p:nvGrpSpPr>
            <p:cNvPr id="36879" name="Group 77"/>
            <p:cNvGrpSpPr>
              <a:grpSpLocks/>
            </p:cNvGrpSpPr>
            <p:nvPr/>
          </p:nvGrpSpPr>
          <p:grpSpPr bwMode="auto">
            <a:xfrm>
              <a:off x="7162800" y="3124628"/>
              <a:ext cx="761760" cy="1088337"/>
              <a:chOff x="7162800" y="3124628"/>
              <a:chExt cx="761760" cy="1088337"/>
            </a:xfrm>
          </p:grpSpPr>
          <p:cxnSp>
            <p:nvCxnSpPr>
              <p:cNvPr id="57" name="Straight Arrow Connector 56"/>
              <p:cNvCxnSpPr/>
              <p:nvPr/>
            </p:nvCxnSpPr>
            <p:spPr>
              <a:xfrm>
                <a:off x="7567385" y="3124628"/>
                <a:ext cx="0" cy="91414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6884" name="Object 57"/>
              <p:cNvGraphicFramePr>
                <a:graphicFrameLocks noChangeAspect="1"/>
              </p:cNvGraphicFramePr>
              <p:nvPr/>
            </p:nvGraphicFramePr>
            <p:xfrm>
              <a:off x="7162800" y="3730565"/>
              <a:ext cx="761760" cy="482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420" name="Equation" r:id="rId14" imgW="380835" imgH="241195" progId="Equation.3">
                      <p:embed/>
                    </p:oleObj>
                  </mc:Choice>
                  <mc:Fallback>
                    <p:oleObj name="Equation" r:id="rId14" imgW="380835" imgH="241195" progId="Equation.3">
                      <p:embed/>
                      <p:pic>
                        <p:nvPicPr>
                          <p:cNvPr id="0" name="Picture 3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62800" y="3730565"/>
                            <a:ext cx="761760" cy="482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6880" name="Group 80"/>
            <p:cNvGrpSpPr>
              <a:grpSpLocks/>
            </p:cNvGrpSpPr>
            <p:nvPr/>
          </p:nvGrpSpPr>
          <p:grpSpPr bwMode="auto">
            <a:xfrm>
              <a:off x="990600" y="4147064"/>
              <a:ext cx="761760" cy="1088337"/>
              <a:chOff x="2356691" y="4147064"/>
              <a:chExt cx="761760" cy="1088337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>
                <a:off x="2761490" y="4146686"/>
                <a:ext cx="0" cy="91414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6882" name="Object 52"/>
              <p:cNvGraphicFramePr>
                <a:graphicFrameLocks noChangeAspect="1"/>
              </p:cNvGraphicFramePr>
              <p:nvPr/>
            </p:nvGraphicFramePr>
            <p:xfrm>
              <a:off x="2356691" y="4753001"/>
              <a:ext cx="761760" cy="482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421" name="Equation" r:id="rId16" imgW="380835" imgH="241195" progId="Equation.3">
                      <p:embed/>
                    </p:oleObj>
                  </mc:Choice>
                  <mc:Fallback>
                    <p:oleObj name="Equation" r:id="rId16" imgW="380835" imgH="241195" progId="Equation.3">
                      <p:embed/>
                      <p:pic>
                        <p:nvPicPr>
                          <p:cNvPr id="0" name="Picture 3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56691" y="4753001"/>
                            <a:ext cx="761760" cy="482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1" grpId="0"/>
      <p:bldP spid="65" grpId="0" animBg="1"/>
    </p:bldLst>
  </p:timing>
  <p:extLst mod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601967"/>
          </a:xfrm>
        </p:spPr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Finding Field from Point Charge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809750" y="1447800"/>
            <a:ext cx="8934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The charge is </a:t>
            </a:r>
            <a:r>
              <a:rPr lang="en-US" b="1" dirty="0">
                <a:latin typeface="+mj-lt"/>
              </a:rPr>
              <a:t>+8 </a:t>
            </a:r>
            <a:r>
              <a:rPr lang="en-US" b="1" dirty="0" err="1">
                <a:latin typeface="+mj-lt"/>
              </a:rPr>
              <a:t>nC</a:t>
            </a:r>
            <a:r>
              <a:rPr lang="en-US" dirty="0">
                <a:latin typeface="+mj-lt"/>
              </a:rPr>
              <a:t>.  What is the electric field at these points on rings with radii </a:t>
            </a:r>
            <a:r>
              <a:rPr lang="en-US" b="1" dirty="0">
                <a:latin typeface="+mj-lt"/>
              </a:rPr>
              <a:t>6 mm </a:t>
            </a:r>
            <a:r>
              <a:rPr lang="en-US" dirty="0">
                <a:latin typeface="+mj-lt"/>
              </a:rPr>
              <a:t>and </a:t>
            </a:r>
            <a:r>
              <a:rPr lang="en-US" b="1" dirty="0">
                <a:latin typeface="+mj-lt"/>
              </a:rPr>
              <a:t>12 mm</a:t>
            </a:r>
            <a:r>
              <a:rPr lang="en-US" dirty="0">
                <a:latin typeface="+mj-lt"/>
              </a:rPr>
              <a:t>?</a:t>
            </a: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4118610" y="3989070"/>
            <a:ext cx="274320" cy="274320"/>
          </a:xfrm>
          <a:prstGeom prst="ellipse">
            <a:avLst/>
          </a:prstGeom>
          <a:solidFill>
            <a:srgbClr val="293F6F"/>
          </a:solidFill>
          <a:ln>
            <a:solidFill>
              <a:srgbClr val="293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i="1" dirty="0">
                <a:latin typeface="Times New Roman" pitchFamily="18" charset="0"/>
                <a:cs typeface="Times New Roman" pitchFamily="18" charset="0"/>
              </a:rPr>
              <a:t>q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664038"/>
              </p:ext>
            </p:extLst>
          </p:nvPr>
        </p:nvGraphicFramePr>
        <p:xfrm>
          <a:off x="6900076" y="3281796"/>
          <a:ext cx="8001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2" name="Equation" r:id="rId4" imgW="711000" imgH="431640" progId="Equation.3">
                  <p:embed/>
                </p:oleObj>
              </mc:Choice>
              <mc:Fallback>
                <p:oleObj name="Equation" r:id="rId4" imgW="711000" imgH="431640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0076" y="3281796"/>
                        <a:ext cx="800100" cy="48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>
            <a:spLocks noChangeAspect="1"/>
          </p:cNvSpPr>
          <p:nvPr/>
        </p:nvSpPr>
        <p:spPr>
          <a:xfrm>
            <a:off x="2884170" y="2754630"/>
            <a:ext cx="2743200" cy="27432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569970" y="3440430"/>
            <a:ext cx="1371600" cy="13716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907280" y="4091940"/>
            <a:ext cx="68580" cy="685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4221480" y="3406140"/>
            <a:ext cx="68580" cy="685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205855" y="3131820"/>
            <a:ext cx="68580" cy="685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221480" y="5463540"/>
            <a:ext cx="68580" cy="685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117057" y="2715717"/>
            <a:ext cx="198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/>
              <a:t>For </a:t>
            </a:r>
            <a:r>
              <a:rPr lang="en-US" b="1" i="1" dirty="0"/>
              <a:t>r</a:t>
            </a:r>
            <a:r>
              <a:rPr lang="en-US" b="1" dirty="0"/>
              <a:t> = 6 mm: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724943"/>
              </p:ext>
            </p:extLst>
          </p:nvPr>
        </p:nvGraphicFramePr>
        <p:xfrm>
          <a:off x="7789070" y="2992716"/>
          <a:ext cx="198596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3" name="Equation" r:id="rId6" imgW="1765300" imgH="698500" progId="Equation.3">
                  <p:embed/>
                </p:oleObj>
              </mc:Choice>
              <mc:Fallback>
                <p:oleObj name="Equation" r:id="rId6" imgW="1765300" imgH="698500" progId="Equation.3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070" y="2992716"/>
                        <a:ext cx="1985963" cy="785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>
          <a:xfrm>
            <a:off x="4941570" y="4126230"/>
            <a:ext cx="1097280" cy="0"/>
          </a:xfrm>
          <a:prstGeom prst="straightConnector1">
            <a:avLst/>
          </a:prstGeom>
          <a:ln w="38100">
            <a:solidFill>
              <a:srgbClr val="293F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4255770" y="2343150"/>
            <a:ext cx="0" cy="1097280"/>
          </a:xfrm>
          <a:prstGeom prst="straightConnector1">
            <a:avLst/>
          </a:prstGeom>
          <a:ln w="38100">
            <a:solidFill>
              <a:srgbClr val="293F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4255770" y="5497830"/>
            <a:ext cx="0" cy="274320"/>
          </a:xfrm>
          <a:prstGeom prst="straightConnector1">
            <a:avLst/>
          </a:prstGeom>
          <a:ln w="38100">
            <a:solidFill>
              <a:srgbClr val="293F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 noChangeAspect="1"/>
          </p:cNvCxnSpPr>
          <p:nvPr/>
        </p:nvCxnSpPr>
        <p:spPr>
          <a:xfrm flipV="1">
            <a:off x="5240145" y="2974086"/>
            <a:ext cx="192024" cy="192024"/>
          </a:xfrm>
          <a:prstGeom prst="straightConnector1">
            <a:avLst/>
          </a:prstGeom>
          <a:ln w="38100">
            <a:solidFill>
              <a:srgbClr val="293F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153151" y="4518763"/>
            <a:ext cx="207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/>
              <a:t>For </a:t>
            </a:r>
            <a:r>
              <a:rPr lang="en-US" b="1" i="1" dirty="0"/>
              <a:t>r</a:t>
            </a:r>
            <a:r>
              <a:rPr lang="en-US" b="1" dirty="0"/>
              <a:t> = 12 mm:</a:t>
            </a:r>
          </a:p>
        </p:txBody>
      </p:sp>
      <p:graphicFrame>
        <p:nvGraphicFramePr>
          <p:cNvPr id="43015" name="Object 430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606489"/>
              </p:ext>
            </p:extLst>
          </p:nvPr>
        </p:nvGraphicFramePr>
        <p:xfrm>
          <a:off x="7860131" y="3913754"/>
          <a:ext cx="1028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4" name="Equation" r:id="rId8" imgW="914400" imgH="203200" progId="Equation.3">
                  <p:embed/>
                </p:oleObj>
              </mc:Choice>
              <mc:Fallback>
                <p:oleObj name="Equation" r:id="rId8" imgW="914400" imgH="203200" progId="Equation.3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0131" y="3913754"/>
                        <a:ext cx="1028700" cy="228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TextBox 43015"/>
          <p:cNvSpPr txBox="1"/>
          <p:nvPr/>
        </p:nvSpPr>
        <p:spPr>
          <a:xfrm>
            <a:off x="6496050" y="4838702"/>
            <a:ext cx="4476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radius is </a:t>
            </a:r>
            <a:r>
              <a:rPr lang="en-US" b="1" dirty="0">
                <a:solidFill>
                  <a:srgbClr val="FF0000"/>
                </a:solidFill>
              </a:rPr>
              <a:t>doubled</a:t>
            </a:r>
            <a:r>
              <a:rPr lang="en-US" dirty="0"/>
              <a:t>, e-field is </a:t>
            </a:r>
            <a:r>
              <a:rPr lang="en-US" b="1" dirty="0">
                <a:solidFill>
                  <a:srgbClr val="FF0000"/>
                </a:solidFill>
              </a:rPr>
              <a:t>divided by four</a:t>
            </a:r>
          </a:p>
        </p:txBody>
      </p:sp>
      <p:sp>
        <p:nvSpPr>
          <p:cNvPr id="43017" name="TextBox 43016"/>
          <p:cNvSpPr txBox="1"/>
          <p:nvPr/>
        </p:nvSpPr>
        <p:spPr>
          <a:xfrm>
            <a:off x="6781799" y="5610536"/>
            <a:ext cx="342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0.5 × 10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5 × 10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941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4" grpId="0"/>
      <p:bldP spid="43016" grpId="0"/>
      <p:bldP spid="43017" grpId="0"/>
    </p:bld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Charges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OpenStax</a:t>
            </a:r>
            <a:r>
              <a:rPr lang="en-US" dirty="0"/>
              <a:t> Chapter 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extLst mod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009900" y="457200"/>
            <a:ext cx="6172200" cy="857250"/>
          </a:xfrm>
        </p:spPr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Superposition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752600" y="1371600"/>
            <a:ext cx="86868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j-lt"/>
              </a:rPr>
              <a:t>When there are multiple charges, total electric field is the 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vector sum </a:t>
            </a:r>
            <a:r>
              <a:rPr lang="en-US" sz="1600" dirty="0">
                <a:latin typeface="+mj-lt"/>
              </a:rPr>
              <a:t>of all the present charges’ electric fields. 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4724400" y="3950208"/>
            <a:ext cx="342900" cy="342900"/>
          </a:xfrm>
          <a:prstGeom prst="ellipse">
            <a:avLst/>
          </a:prstGeom>
          <a:solidFill>
            <a:srgbClr val="293F6F"/>
          </a:solidFill>
          <a:ln>
            <a:solidFill>
              <a:srgbClr val="293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-</a:t>
            </a: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7124700" y="3950208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+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737692" y="2070743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</a:rPr>
              <a:t>Rank the electric fields at the following locations which are equidistant from the left charge (the charges have equal magnitude, but the left is </a:t>
            </a:r>
            <a:r>
              <a:rPr lang="en-US" sz="1600" b="1" dirty="0">
                <a:latin typeface="+mj-lt"/>
              </a:rPr>
              <a:t>negative</a:t>
            </a:r>
            <a:r>
              <a:rPr lang="en-US" sz="1600" dirty="0">
                <a:latin typeface="+mj-lt"/>
              </a:rPr>
              <a:t> and the right is </a:t>
            </a:r>
            <a:r>
              <a:rPr lang="en-US" sz="1600" b="1" dirty="0">
                <a:latin typeface="+mj-lt"/>
              </a:rPr>
              <a:t>positive</a:t>
            </a:r>
            <a:r>
              <a:rPr lang="en-US" sz="1600" dirty="0">
                <a:latin typeface="+mj-lt"/>
              </a:rPr>
              <a:t>):</a:t>
            </a:r>
          </a:p>
        </p:txBody>
      </p:sp>
      <p:sp>
        <p:nvSpPr>
          <p:cNvPr id="9" name="Oval 8"/>
          <p:cNvSpPr/>
          <p:nvPr/>
        </p:nvSpPr>
        <p:spPr>
          <a:xfrm>
            <a:off x="6041136" y="4059936"/>
            <a:ext cx="109728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638550" y="4059936"/>
            <a:ext cx="109728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670804" y="3230118"/>
            <a:ext cx="109728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295650" y="405765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53050" y="314325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95950" y="4114802"/>
            <a:ext cx="42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III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067300" y="4114800"/>
            <a:ext cx="1028700" cy="0"/>
          </a:xfrm>
          <a:prstGeom prst="straightConnector1">
            <a:avLst/>
          </a:prstGeom>
          <a:ln w="25400">
            <a:solidFill>
              <a:srgbClr val="293F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038600" y="4114800"/>
            <a:ext cx="10287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693414" y="4114800"/>
            <a:ext cx="1028700" cy="0"/>
          </a:xfrm>
          <a:prstGeom prst="straightConnector1">
            <a:avLst/>
          </a:prstGeom>
          <a:ln w="25400">
            <a:solidFill>
              <a:srgbClr val="293F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3576828" y="4114800"/>
            <a:ext cx="11658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998720" y="3284982"/>
            <a:ext cx="726948" cy="726948"/>
          </a:xfrm>
          <a:prstGeom prst="straightConnector1">
            <a:avLst/>
          </a:prstGeom>
          <a:ln w="25400">
            <a:solidFill>
              <a:srgbClr val="293F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5362194" y="3058668"/>
            <a:ext cx="363474" cy="226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381625" y="6052372"/>
            <a:ext cx="20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III &gt; II &gt; I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381750" y="2914651"/>
            <a:ext cx="314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E-field from left is same size at all three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576131" y="4826499"/>
            <a:ext cx="557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I:  field magnitudes subtract (will be smallest)</a:t>
            </a:r>
          </a:p>
          <a:p>
            <a:r>
              <a:rPr lang="en-US" dirty="0"/>
              <a:t>At II:  field components add (will be less than III)</a:t>
            </a:r>
          </a:p>
          <a:p>
            <a:r>
              <a:rPr lang="en-US" dirty="0"/>
              <a:t>At III:  field magnitudes add</a:t>
            </a:r>
          </a:p>
          <a:p>
            <a:pPr algn="ctr"/>
            <a:r>
              <a:rPr lang="en-US" dirty="0"/>
              <a:t>So…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12DA91-E4AE-45D5-BBAF-1E32288C764B}"/>
                  </a:ext>
                </a:extLst>
              </p14:cNvPr>
              <p14:cNvContentPartPr/>
              <p14:nvPr/>
            </p14:nvContentPartPr>
            <p14:xfrm>
              <a:off x="5816520" y="3352680"/>
              <a:ext cx="1352880" cy="749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12DA91-E4AE-45D5-BBAF-1E32288C76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7160" y="3343320"/>
                <a:ext cx="1371600" cy="7686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63" grpId="0"/>
    </p:bldLst>
  </p:timing>
  <p:extLst mod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Arrow Connector 60"/>
          <p:cNvCxnSpPr/>
          <p:nvPr/>
        </p:nvCxnSpPr>
        <p:spPr>
          <a:xfrm flipH="1">
            <a:off x="4244340" y="3623310"/>
            <a:ext cx="1851660" cy="0"/>
          </a:xfrm>
          <a:prstGeom prst="straightConnector1">
            <a:avLst/>
          </a:prstGeom>
          <a:ln w="38100">
            <a:solidFill>
              <a:srgbClr val="A67A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4312920" y="3623310"/>
            <a:ext cx="205740" cy="0"/>
          </a:xfrm>
          <a:prstGeom prst="straightConnector1">
            <a:avLst/>
          </a:prstGeom>
          <a:ln w="38100">
            <a:solidFill>
              <a:srgbClr val="A67A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2667000" y="3623310"/>
            <a:ext cx="1851660" cy="0"/>
          </a:xfrm>
          <a:prstGeom prst="straightConnector1">
            <a:avLst/>
          </a:prstGeom>
          <a:ln w="38100">
            <a:solidFill>
              <a:srgbClr val="293F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4840986" y="3623310"/>
            <a:ext cx="466344" cy="0"/>
          </a:xfrm>
          <a:prstGeom prst="straightConnector1">
            <a:avLst/>
          </a:prstGeom>
          <a:ln w="38100">
            <a:solidFill>
              <a:srgbClr val="A67A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4840986" y="3623310"/>
            <a:ext cx="466344" cy="0"/>
          </a:xfrm>
          <a:prstGeom prst="straightConnector1">
            <a:avLst/>
          </a:prstGeom>
          <a:ln w="38100">
            <a:solidFill>
              <a:srgbClr val="293F6F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5890260" y="3623310"/>
            <a:ext cx="205740" cy="0"/>
          </a:xfrm>
          <a:prstGeom prst="straightConnector1">
            <a:avLst/>
          </a:prstGeom>
          <a:ln w="38100">
            <a:solidFill>
              <a:srgbClr val="293F6F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024" name="Object 430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024356"/>
              </p:ext>
            </p:extLst>
          </p:nvPr>
        </p:nvGraphicFramePr>
        <p:xfrm>
          <a:off x="7879023" y="4279271"/>
          <a:ext cx="2829072" cy="483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53" name="Equation" r:id="rId4" imgW="2527200" imgH="431640" progId="Equation.3">
                  <p:embed/>
                </p:oleObj>
              </mc:Choice>
              <mc:Fallback>
                <p:oleObj name="Equation" r:id="rId4" imgW="2527200" imgH="431640" progId="Equation.3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9023" y="4279271"/>
                        <a:ext cx="2829072" cy="48335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5" name="Object 43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244387"/>
              </p:ext>
            </p:extLst>
          </p:nvPr>
        </p:nvGraphicFramePr>
        <p:xfrm>
          <a:off x="7939088" y="4894661"/>
          <a:ext cx="2708942" cy="429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54" name="Equation" r:id="rId6" imgW="2641320" imgH="419040" progId="Equation.3">
                  <p:embed/>
                </p:oleObj>
              </mc:Choice>
              <mc:Fallback>
                <p:oleObj name="Equation" r:id="rId6" imgW="2641320" imgH="419040" progId="Equation.3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9088" y="4894661"/>
                        <a:ext cx="2708942" cy="4297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6" name="Object 43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358656"/>
              </p:ext>
            </p:extLst>
          </p:nvPr>
        </p:nvGraphicFramePr>
        <p:xfrm>
          <a:off x="7973018" y="5401353"/>
          <a:ext cx="2708942" cy="456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55" name="Equation" r:id="rId8" imgW="2489040" imgH="419040" progId="Equation.3">
                  <p:embed/>
                </p:oleObj>
              </mc:Choice>
              <mc:Fallback>
                <p:oleObj name="Equation" r:id="rId8" imgW="2489040" imgH="419040" progId="Equation.3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3018" y="5401353"/>
                        <a:ext cx="2708942" cy="45609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7" name="Object 43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599428"/>
              </p:ext>
            </p:extLst>
          </p:nvPr>
        </p:nvGraphicFramePr>
        <p:xfrm>
          <a:off x="7877307" y="5934358"/>
          <a:ext cx="290036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56" name="Equation" r:id="rId10" imgW="2514600" imgH="419040" progId="Equation.3">
                  <p:embed/>
                </p:oleObj>
              </mc:Choice>
              <mc:Fallback>
                <p:oleObj name="Equation" r:id="rId10" imgW="2514600" imgH="419040" progId="Equation.3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7307" y="5934358"/>
                        <a:ext cx="2900363" cy="484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8229600" cy="564057"/>
          </a:xfrm>
        </p:spPr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Superposition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638300" y="1266823"/>
            <a:ext cx="885825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When there are multiple charges, total electric field is the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vector sum </a:t>
            </a:r>
            <a:r>
              <a:rPr lang="en-US" dirty="0">
                <a:latin typeface="+mj-lt"/>
              </a:rPr>
              <a:t>of all the present charges’ electric fields. 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707424" y="2057400"/>
            <a:ext cx="68175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Rank the net electric field’s magnitude at the following locations (the charges have equal magnitudes but opposite signs):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592830" y="3486150"/>
            <a:ext cx="274320" cy="274320"/>
          </a:xfrm>
          <a:prstGeom prst="ellipse">
            <a:avLst/>
          </a:prstGeom>
          <a:solidFill>
            <a:srgbClr val="293F6F"/>
          </a:solidFill>
          <a:ln>
            <a:solidFill>
              <a:srgbClr val="293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/>
              <a:t>–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238750" y="3554730"/>
            <a:ext cx="137160" cy="137160"/>
            <a:chOff x="2971800" y="3962400"/>
            <a:chExt cx="228600" cy="228600"/>
          </a:xfrm>
        </p:grpSpPr>
        <p:cxnSp>
          <p:nvCxnSpPr>
            <p:cNvPr id="3" name="Straight Connector 2"/>
            <p:cNvCxnSpPr>
              <a:cxnSpLocks noChangeAspect="1"/>
            </p:cNvCxnSpPr>
            <p:nvPr/>
          </p:nvCxnSpPr>
          <p:spPr>
            <a:xfrm>
              <a:off x="2971800" y="3962400"/>
              <a:ext cx="2286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 noChangeAspect="1"/>
            </p:cNvCxnSpPr>
            <p:nvPr/>
          </p:nvCxnSpPr>
          <p:spPr>
            <a:xfrm flipV="1">
              <a:off x="2971800" y="3962400"/>
              <a:ext cx="2286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6027420" y="3554730"/>
            <a:ext cx="137160" cy="137160"/>
            <a:chOff x="2971800" y="3962400"/>
            <a:chExt cx="228600" cy="228600"/>
          </a:xfrm>
        </p:grpSpPr>
        <p:cxnSp>
          <p:nvCxnSpPr>
            <p:cNvPr id="14" name="Straight Connector 13"/>
            <p:cNvCxnSpPr>
              <a:cxnSpLocks noChangeAspect="1"/>
            </p:cNvCxnSpPr>
            <p:nvPr/>
          </p:nvCxnSpPr>
          <p:spPr>
            <a:xfrm>
              <a:off x="2971800" y="3962400"/>
              <a:ext cx="2286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 noChangeAspect="1"/>
            </p:cNvCxnSpPr>
            <p:nvPr/>
          </p:nvCxnSpPr>
          <p:spPr>
            <a:xfrm flipV="1">
              <a:off x="2971800" y="3962400"/>
              <a:ext cx="2286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4450080" y="3554730"/>
            <a:ext cx="137160" cy="137160"/>
            <a:chOff x="2971800" y="3962400"/>
            <a:chExt cx="228600" cy="228600"/>
          </a:xfrm>
        </p:grpSpPr>
        <p:cxnSp>
          <p:nvCxnSpPr>
            <p:cNvPr id="17" name="Straight Connector 16"/>
            <p:cNvCxnSpPr>
              <a:cxnSpLocks noChangeAspect="1"/>
            </p:cNvCxnSpPr>
            <p:nvPr/>
          </p:nvCxnSpPr>
          <p:spPr>
            <a:xfrm>
              <a:off x="2971800" y="3962400"/>
              <a:ext cx="2286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cxnSpLocks noChangeAspect="1"/>
            </p:cNvCxnSpPr>
            <p:nvPr/>
          </p:nvCxnSpPr>
          <p:spPr>
            <a:xfrm flipV="1">
              <a:off x="2971800" y="3962400"/>
              <a:ext cx="2286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7604760" y="3554730"/>
            <a:ext cx="137160" cy="137160"/>
            <a:chOff x="2971800" y="3962400"/>
            <a:chExt cx="228600" cy="228600"/>
          </a:xfrm>
        </p:grpSpPr>
        <p:cxnSp>
          <p:nvCxnSpPr>
            <p:cNvPr id="21" name="Straight Connector 20"/>
            <p:cNvCxnSpPr>
              <a:cxnSpLocks noChangeAspect="1"/>
            </p:cNvCxnSpPr>
            <p:nvPr/>
          </p:nvCxnSpPr>
          <p:spPr>
            <a:xfrm>
              <a:off x="2971800" y="3962400"/>
              <a:ext cx="2286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cxnSpLocks noChangeAspect="1"/>
            </p:cNvCxnSpPr>
            <p:nvPr/>
          </p:nvCxnSpPr>
          <p:spPr>
            <a:xfrm flipV="1">
              <a:off x="2971800" y="3962400"/>
              <a:ext cx="2286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4354068" y="3797101"/>
            <a:ext cx="329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42738" y="3803179"/>
            <a:ext cx="329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II</a:t>
            </a: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6747510" y="3486150"/>
            <a:ext cx="274320" cy="274320"/>
          </a:xfrm>
          <a:prstGeom prst="ellipse">
            <a:avLst/>
          </a:prstGeom>
          <a:solidFill>
            <a:srgbClr val="A67A00"/>
          </a:solidFill>
          <a:ln>
            <a:solidFill>
              <a:srgbClr val="A6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/>
              <a:t>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51619" y="3814762"/>
            <a:ext cx="3918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III</a:t>
            </a:r>
          </a:p>
        </p:txBody>
      </p:sp>
      <p:sp>
        <p:nvSpPr>
          <p:cNvPr id="43008" name="TextBox 43007"/>
          <p:cNvSpPr txBox="1"/>
          <p:nvPr/>
        </p:nvSpPr>
        <p:spPr>
          <a:xfrm>
            <a:off x="2078180" y="4169340"/>
            <a:ext cx="2060432" cy="2330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500" dirty="0">
                <a:cs typeface="Times New Roman" pitchFamily="18" charset="0"/>
              </a:rPr>
              <a:t>A. 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500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500" baseline="-25000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500" baseline="-25000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500" baseline="-25000" dirty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pPr>
              <a:lnSpc>
                <a:spcPct val="200000"/>
              </a:lnSpc>
            </a:pPr>
            <a:r>
              <a:rPr lang="en-US" sz="1500" dirty="0">
                <a:cs typeface="Times New Roman" pitchFamily="18" charset="0"/>
              </a:rPr>
              <a:t>B. 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500" baseline="-250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500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500" baseline="-25000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500" baseline="-25000" dirty="0">
                <a:latin typeface="Times New Roman" pitchFamily="18" charset="0"/>
                <a:cs typeface="Times New Roman" pitchFamily="18" charset="0"/>
              </a:rPr>
              <a:t>IV</a:t>
            </a:r>
          </a:p>
          <a:p>
            <a:pPr>
              <a:lnSpc>
                <a:spcPct val="200000"/>
              </a:lnSpc>
            </a:pPr>
            <a:r>
              <a:rPr lang="en-US" sz="1500" dirty="0">
                <a:cs typeface="Times New Roman" pitchFamily="18" charset="0"/>
              </a:rPr>
              <a:t>C. 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500" baseline="-25000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500" baseline="-25000" dirty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500" baseline="-250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500" baseline="-25000" dirty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pPr>
              <a:lnSpc>
                <a:spcPct val="200000"/>
              </a:lnSpc>
            </a:pPr>
            <a:r>
              <a:rPr lang="en-US" sz="1500" dirty="0">
                <a:cs typeface="Times New Roman" pitchFamily="18" charset="0"/>
              </a:rPr>
              <a:t>D. 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500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500" baseline="-25000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500" baseline="-250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500" baseline="-25000" dirty="0">
                <a:latin typeface="Times New Roman" pitchFamily="18" charset="0"/>
                <a:cs typeface="Times New Roman" pitchFamily="18" charset="0"/>
              </a:rPr>
              <a:t>IV</a:t>
            </a:r>
          </a:p>
          <a:p>
            <a:pPr>
              <a:lnSpc>
                <a:spcPct val="200000"/>
              </a:lnSpc>
            </a:pPr>
            <a:r>
              <a:rPr lang="en-US" sz="1500" dirty="0">
                <a:cs typeface="Times New Roman" pitchFamily="18" charset="0"/>
              </a:rPr>
              <a:t>E. 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500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500" baseline="-25000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500" baseline="-250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500" baseline="-25000" dirty="0">
                <a:latin typeface="Times New Roman" pitchFamily="18" charset="0"/>
                <a:cs typeface="Times New Roman" pitchFamily="18" charset="0"/>
              </a:rPr>
              <a:t>IV</a:t>
            </a:r>
          </a:p>
        </p:txBody>
      </p:sp>
      <p:cxnSp>
        <p:nvCxnSpPr>
          <p:cNvPr id="43012" name="Straight Arrow Connector 43011"/>
          <p:cNvCxnSpPr/>
          <p:nvPr/>
        </p:nvCxnSpPr>
        <p:spPr>
          <a:xfrm>
            <a:off x="7673340" y="3623310"/>
            <a:ext cx="1851660" cy="0"/>
          </a:xfrm>
          <a:prstGeom prst="straightConnector1">
            <a:avLst/>
          </a:prstGeom>
          <a:ln w="38100">
            <a:solidFill>
              <a:srgbClr val="A67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32" name="Group 43031"/>
          <p:cNvGrpSpPr/>
          <p:nvPr/>
        </p:nvGrpSpPr>
        <p:grpSpPr>
          <a:xfrm>
            <a:off x="5004436" y="4355283"/>
            <a:ext cx="423481" cy="1844171"/>
            <a:chOff x="3116580" y="4664045"/>
            <a:chExt cx="564641" cy="2458895"/>
          </a:xfrm>
        </p:grpSpPr>
        <p:sp>
          <p:nvSpPr>
            <p:cNvPr id="57" name="TextBox 56"/>
            <p:cNvSpPr txBox="1"/>
            <p:nvPr/>
          </p:nvSpPr>
          <p:spPr>
            <a:xfrm>
              <a:off x="3200400" y="4664045"/>
              <a:ext cx="4389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I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00400" y="5392707"/>
              <a:ext cx="4389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116580" y="5956270"/>
              <a:ext cx="52273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III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158489" y="6692053"/>
              <a:ext cx="52273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IV</a:t>
              </a:r>
            </a:p>
          </p:txBody>
        </p:sp>
      </p:grpSp>
      <p:cxnSp>
        <p:nvCxnSpPr>
          <p:cNvPr id="71" name="Straight Arrow Connector 70"/>
          <p:cNvCxnSpPr/>
          <p:nvPr/>
        </p:nvCxnSpPr>
        <p:spPr>
          <a:xfrm flipH="1">
            <a:off x="7597902" y="3623310"/>
            <a:ext cx="75438" cy="0"/>
          </a:xfrm>
          <a:prstGeom prst="straightConnector1">
            <a:avLst/>
          </a:prstGeom>
          <a:ln w="38100">
            <a:solidFill>
              <a:srgbClr val="293F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29" name="Group 43028"/>
          <p:cNvGrpSpPr/>
          <p:nvPr/>
        </p:nvGrpSpPr>
        <p:grpSpPr>
          <a:xfrm>
            <a:off x="9039237" y="2867061"/>
            <a:ext cx="1696045" cy="590550"/>
            <a:chOff x="6854035" y="2692451"/>
            <a:chExt cx="2261392" cy="787400"/>
          </a:xfrm>
        </p:grpSpPr>
        <p:graphicFrame>
          <p:nvGraphicFramePr>
            <p:cNvPr id="43022" name="Object 430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5053667"/>
                </p:ext>
              </p:extLst>
            </p:nvPr>
          </p:nvGraphicFramePr>
          <p:xfrm>
            <a:off x="7694616" y="2692451"/>
            <a:ext cx="1420811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357" name="Equation" r:id="rId12" imgW="711000" imgH="393480" progId="Equation.3">
                    <p:embed/>
                  </p:oleObj>
                </mc:Choice>
                <mc:Fallback>
                  <p:oleObj name="Equation" r:id="rId12" imgW="711000" imgH="393480" progId="Equation.3">
                    <p:embed/>
                    <p:pic>
                      <p:nvPicPr>
                        <p:cNvPr id="0" name="Picture 1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4616" y="2692451"/>
                          <a:ext cx="1420811" cy="787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23" name="TextBox 43022"/>
            <p:cNvSpPr txBox="1"/>
            <p:nvPr/>
          </p:nvSpPr>
          <p:spPr>
            <a:xfrm>
              <a:off x="6854035" y="2825175"/>
              <a:ext cx="137160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Let:</a:t>
              </a:r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 flipH="1">
            <a:off x="5467350" y="4505325"/>
            <a:ext cx="205740" cy="0"/>
          </a:xfrm>
          <a:prstGeom prst="straightConnector1">
            <a:avLst/>
          </a:prstGeom>
          <a:ln w="38100">
            <a:solidFill>
              <a:srgbClr val="A67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5673090" y="4505325"/>
            <a:ext cx="1851660" cy="0"/>
          </a:xfrm>
          <a:prstGeom prst="straightConnector1">
            <a:avLst/>
          </a:prstGeom>
          <a:ln w="38100">
            <a:solidFill>
              <a:srgbClr val="293F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5563362" y="5051822"/>
            <a:ext cx="466344" cy="0"/>
          </a:xfrm>
          <a:prstGeom prst="straightConnector1">
            <a:avLst/>
          </a:prstGeom>
          <a:ln w="38100">
            <a:solidFill>
              <a:srgbClr val="A67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6029706" y="5051822"/>
            <a:ext cx="466344" cy="0"/>
          </a:xfrm>
          <a:prstGeom prst="straightConnector1">
            <a:avLst/>
          </a:prstGeom>
          <a:ln w="38100">
            <a:solidFill>
              <a:srgbClr val="293F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5467350" y="5474494"/>
            <a:ext cx="1851660" cy="0"/>
          </a:xfrm>
          <a:prstGeom prst="straightConnector1">
            <a:avLst/>
          </a:prstGeom>
          <a:ln w="38100">
            <a:solidFill>
              <a:srgbClr val="A67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7319010" y="5474494"/>
            <a:ext cx="205740" cy="0"/>
          </a:xfrm>
          <a:prstGeom prst="straightConnector1">
            <a:avLst/>
          </a:prstGeom>
          <a:ln w="38100">
            <a:solidFill>
              <a:srgbClr val="293F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5581650" y="6096000"/>
            <a:ext cx="1851660" cy="0"/>
          </a:xfrm>
          <a:prstGeom prst="straightConnector1">
            <a:avLst/>
          </a:prstGeom>
          <a:ln w="38100">
            <a:solidFill>
              <a:srgbClr val="A67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7357872" y="6096000"/>
            <a:ext cx="75438" cy="0"/>
          </a:xfrm>
          <a:prstGeom prst="straightConnector1">
            <a:avLst/>
          </a:prstGeom>
          <a:ln w="38100">
            <a:solidFill>
              <a:srgbClr val="293F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0" name="Rounded Rectangle 43029"/>
          <p:cNvSpPr/>
          <p:nvPr/>
        </p:nvSpPr>
        <p:spPr>
          <a:xfrm>
            <a:off x="2095500" y="4360366"/>
            <a:ext cx="1911096" cy="3068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508747" y="3785058"/>
            <a:ext cx="370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IV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21666" y="6356353"/>
            <a:ext cx="360733" cy="355847"/>
          </a:xfrm>
        </p:spPr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0348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0" grpId="0" animBg="1"/>
    </p:bldLst>
  </p:timing>
  <p:extLst mod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Charged Conductor I</a:t>
            </a:r>
            <a:br>
              <a:rPr lang="en-US" dirty="0">
                <a:cs typeface="Arial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OpenStax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Chapter 18.7)</a:t>
            </a:r>
            <a:endParaRPr lang="en-US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067050" y="1939529"/>
            <a:ext cx="6057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Electrostatic Equilibrium:  charges aren’t moving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552700" y="2502098"/>
            <a:ext cx="2800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Add excess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electrons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552701" y="3081201"/>
            <a:ext cx="2886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Conductor is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negatively </a:t>
            </a:r>
            <a:r>
              <a:rPr lang="en-US" dirty="0">
                <a:latin typeface="+mj-lt"/>
              </a:rPr>
              <a:t>charged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552700" y="3886200"/>
            <a:ext cx="33718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Extra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electrons</a:t>
            </a:r>
            <a:r>
              <a:rPr lang="en-US" dirty="0">
                <a:latin typeface="+mj-lt"/>
              </a:rPr>
              <a:t> will move to the surface (as far away from each other as possible)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524625" y="2514601"/>
            <a:ext cx="2800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Remove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electrons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771861" y="3040858"/>
            <a:ext cx="2800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Conductor is </a:t>
            </a:r>
            <a:r>
              <a:rPr lang="en-US" b="1" dirty="0">
                <a:solidFill>
                  <a:srgbClr val="008000"/>
                </a:solidFill>
                <a:latin typeface="+mj-lt"/>
              </a:rPr>
              <a:t>positively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charged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6667500" y="3843338"/>
            <a:ext cx="38290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If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electrons</a:t>
            </a:r>
            <a:r>
              <a:rPr lang="en-US" dirty="0">
                <a:latin typeface="+mj-lt"/>
              </a:rPr>
              <a:t> move to the surface, they would be attracted to </a:t>
            </a:r>
            <a:r>
              <a:rPr lang="en-US" b="1" dirty="0">
                <a:solidFill>
                  <a:srgbClr val="008000"/>
                </a:solidFill>
                <a:latin typeface="+mj-lt"/>
              </a:rPr>
              <a:t>positive</a:t>
            </a:r>
            <a:r>
              <a:rPr lang="en-US" dirty="0">
                <a:latin typeface="+mj-lt"/>
              </a:rPr>
              <a:t> charge in material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7066307" y="5155544"/>
            <a:ext cx="30861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rgbClr val="FF0000"/>
                </a:solidFill>
                <a:latin typeface="+mj-lt"/>
              </a:rPr>
              <a:t>Electrons</a:t>
            </a:r>
            <a:r>
              <a:rPr lang="en-US" sz="1500" dirty="0">
                <a:latin typeface="+mj-lt"/>
              </a:rPr>
              <a:t> arrange so </a:t>
            </a:r>
            <a:r>
              <a:rPr lang="en-US" sz="1500" b="1" dirty="0">
                <a:solidFill>
                  <a:srgbClr val="008000"/>
                </a:solidFill>
                <a:latin typeface="+mj-lt"/>
              </a:rPr>
              <a:t>positive</a:t>
            </a:r>
            <a:r>
              <a:rPr lang="en-US" sz="1500" dirty="0">
                <a:latin typeface="+mj-lt"/>
              </a:rPr>
              <a:t> charge is at surface</a:t>
            </a:r>
            <a:endParaRPr lang="en-US" sz="15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822173" y="5155546"/>
            <a:ext cx="5200650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In </a:t>
            </a:r>
            <a:r>
              <a:rPr lang="en-US" b="1" dirty="0">
                <a:latin typeface="+mj-lt"/>
              </a:rPr>
              <a:t>both</a:t>
            </a:r>
            <a:r>
              <a:rPr lang="en-US" dirty="0">
                <a:latin typeface="+mj-lt"/>
              </a:rPr>
              <a:t> cases electric field </a:t>
            </a:r>
            <a:r>
              <a:rPr lang="en-US" b="1" dirty="0">
                <a:solidFill>
                  <a:srgbClr val="A67A00"/>
                </a:solidFill>
                <a:latin typeface="+mj-lt"/>
              </a:rPr>
              <a:t>inside conductor is zero</a:t>
            </a:r>
            <a:r>
              <a:rPr lang="en-US" dirty="0">
                <a:latin typeface="+mn-lt"/>
              </a:rPr>
              <a:t>; external field is perpendicular to surface</a:t>
            </a:r>
            <a:endParaRPr lang="en-US" b="1" dirty="0">
              <a:solidFill>
                <a:srgbClr val="A67A00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 animBg="1"/>
    </p:bldLst>
  </p:timing>
  <p:extLst mod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3009900" y="971550"/>
            <a:ext cx="6172200" cy="857250"/>
          </a:xfrm>
        </p:spPr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Dipole in Field</a:t>
            </a:r>
            <a:endParaRPr lang="en-US" sz="300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638300" y="1834753"/>
            <a:ext cx="885825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25" dirty="0">
                <a:latin typeface="+mj-lt"/>
              </a:rPr>
              <a:t>A dipole is a pair of connected charges which are equal in magnitude but opposite in sign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5497168" y="2581563"/>
            <a:ext cx="478149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50" dirty="0">
                <a:latin typeface="+mj-lt"/>
              </a:rPr>
              <a:t>In this uniform field, what are the net force and torque (measured about center) on this dipole?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7002947" y="3296550"/>
            <a:ext cx="154305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Net Force:  0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2095502" y="2457450"/>
            <a:ext cx="2974181" cy="2743200"/>
            <a:chOff x="380206" y="2438400"/>
            <a:chExt cx="3964784" cy="3657600"/>
          </a:xfrm>
        </p:grpSpPr>
        <p:grpSp>
          <p:nvGrpSpPr>
            <p:cNvPr id="51224" name="Group 25"/>
            <p:cNvGrpSpPr>
              <a:grpSpLocks/>
            </p:cNvGrpSpPr>
            <p:nvPr/>
          </p:nvGrpSpPr>
          <p:grpSpPr bwMode="auto">
            <a:xfrm>
              <a:off x="380206" y="2438400"/>
              <a:ext cx="3964784" cy="3657600"/>
              <a:chOff x="380206" y="2743994"/>
              <a:chExt cx="3964782" cy="3657600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rot="5400000" flipH="1" flipV="1">
                <a:off x="-1051005" y="4572000"/>
                <a:ext cx="3657600" cy="1587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5400000" flipH="1" flipV="1">
                <a:off x="-655797" y="4572000"/>
                <a:ext cx="3657600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5400000" flipH="1" flipV="1">
                <a:off x="-259001" y="4572000"/>
                <a:ext cx="3657600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5400000" flipH="1" flipV="1">
                <a:off x="137795" y="4572000"/>
                <a:ext cx="3657600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5400000" flipH="1" flipV="1">
                <a:off x="533004" y="4572000"/>
                <a:ext cx="3657600" cy="1587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5400000" flipH="1" flipV="1">
                <a:off x="929799" y="4572000"/>
                <a:ext cx="3657600" cy="1587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5400000" flipH="1" flipV="1">
                <a:off x="1326595" y="4572000"/>
                <a:ext cx="3657600" cy="1587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rot="5400000" flipH="1" flipV="1">
                <a:off x="1723391" y="4572000"/>
                <a:ext cx="3657600" cy="1587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rot="5400000" flipH="1" flipV="1">
                <a:off x="2118599" y="4572000"/>
                <a:ext cx="3657600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5400000" flipH="1" flipV="1">
                <a:off x="-1447800" y="4572000"/>
                <a:ext cx="3657600" cy="1587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5400000" flipH="1" flipV="1">
                <a:off x="2515394" y="4572000"/>
                <a:ext cx="3657600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227" name="TextBox 32"/>
            <p:cNvSpPr txBox="1">
              <a:spLocks noChangeArrowheads="1"/>
            </p:cNvSpPr>
            <p:nvPr/>
          </p:nvSpPr>
          <p:spPr bwMode="auto">
            <a:xfrm>
              <a:off x="2743444" y="2814935"/>
              <a:ext cx="3810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i="1" dirty="0">
                  <a:latin typeface="Symbol" pitchFamily="18" charset="2"/>
                </a:rPr>
                <a:t>j</a:t>
              </a:r>
            </a:p>
          </p:txBody>
        </p:sp>
      </p:grpSp>
      <p:grpSp>
        <p:nvGrpSpPr>
          <p:cNvPr id="51207" name="Group 34"/>
          <p:cNvGrpSpPr>
            <a:grpSpLocks/>
          </p:cNvGrpSpPr>
          <p:nvPr/>
        </p:nvGrpSpPr>
        <p:grpSpPr bwMode="auto">
          <a:xfrm>
            <a:off x="2533649" y="2975374"/>
            <a:ext cx="2213372" cy="1707356"/>
            <a:chOff x="886947" y="3433976"/>
            <a:chExt cx="2951300" cy="2277636"/>
          </a:xfrm>
        </p:grpSpPr>
        <p:sp>
          <p:nvSpPr>
            <p:cNvPr id="7" name="Rectangle 6"/>
            <p:cNvSpPr/>
            <p:nvPr/>
          </p:nvSpPr>
          <p:spPr>
            <a:xfrm rot="19500000">
              <a:off x="985377" y="4450494"/>
              <a:ext cx="2743328" cy="2287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19500000">
              <a:off x="985377" y="4564852"/>
              <a:ext cx="2743328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886947" y="5007990"/>
              <a:ext cx="704883" cy="703622"/>
            </a:xfrm>
            <a:prstGeom prst="ellipse">
              <a:avLst/>
            </a:prstGeom>
            <a:solidFill>
              <a:srgbClr val="293F6F"/>
            </a:solidFill>
            <a:ln>
              <a:solidFill>
                <a:srgbClr val="293F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–Q</a:t>
              </a: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133364" y="3433976"/>
              <a:ext cx="704883" cy="703621"/>
            </a:xfrm>
            <a:prstGeom prst="ellipse">
              <a:avLst/>
            </a:prstGeom>
            <a:solidFill>
              <a:srgbClr val="293F6F"/>
            </a:solidFill>
            <a:ln>
              <a:solidFill>
                <a:srgbClr val="293F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+Q</a:t>
              </a:r>
            </a:p>
          </p:txBody>
        </p:sp>
      </p:grpSp>
      <p:sp>
        <p:nvSpPr>
          <p:cNvPr id="36" name="TextBox 35"/>
          <p:cNvSpPr txBox="1"/>
          <p:nvPr/>
        </p:nvSpPr>
        <p:spPr bwMode="auto">
          <a:xfrm>
            <a:off x="7010401" y="4282679"/>
            <a:ext cx="27432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Net Torque:  Q </a:t>
            </a:r>
            <a:r>
              <a:rPr lang="en-US" i="1" dirty="0">
                <a:latin typeface="+mj-lt"/>
              </a:rPr>
              <a:t>E</a:t>
            </a:r>
            <a:r>
              <a:rPr lang="en-US" dirty="0">
                <a:latin typeface="+mj-lt"/>
              </a:rPr>
              <a:t> </a:t>
            </a:r>
            <a:r>
              <a:rPr lang="en-US" i="1" dirty="0">
                <a:latin typeface="+mj-lt"/>
              </a:rPr>
              <a:t>L </a:t>
            </a:r>
            <a:r>
              <a:rPr lang="en-US" dirty="0">
                <a:latin typeface="+mj-lt"/>
              </a:rPr>
              <a:t>sin(</a:t>
            </a:r>
            <a:r>
              <a:rPr lang="en-US" i="1" dirty="0">
                <a:latin typeface="Symbol" pitchFamily="18" charset="2"/>
              </a:rPr>
              <a:t>j</a:t>
            </a:r>
            <a:r>
              <a:rPr lang="en-US" dirty="0">
                <a:latin typeface="+mj-lt"/>
              </a:rPr>
              <a:t>)</a:t>
            </a:r>
            <a:endParaRPr lang="en-US" i="1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5792390" y="4926376"/>
            <a:ext cx="28555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Net Torque is zero when:</a:t>
            </a:r>
            <a:endParaRPr lang="en-US" i="1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8621316" y="4935416"/>
            <a:ext cx="1657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Symbol" pitchFamily="18" charset="2"/>
              </a:rPr>
              <a:t>j</a:t>
            </a:r>
            <a:r>
              <a:rPr lang="en-US" dirty="0">
                <a:latin typeface="+mj-lt"/>
              </a:rPr>
              <a:t> = 0° or 180°</a:t>
            </a:r>
            <a:endParaRPr lang="en-US" i="1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24" name="Arc 23"/>
          <p:cNvSpPr/>
          <p:nvPr/>
        </p:nvSpPr>
        <p:spPr>
          <a:xfrm rot="18099625">
            <a:off x="3819911" y="3050351"/>
            <a:ext cx="891005" cy="263259"/>
          </a:xfrm>
          <a:prstGeom prst="arc">
            <a:avLst>
              <a:gd name="adj1" fmla="val 10747295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045618" y="3546164"/>
            <a:ext cx="1622822" cy="120085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32"/>
          <p:cNvSpPr txBox="1">
            <a:spLocks noChangeArrowheads="1"/>
          </p:cNvSpPr>
          <p:nvPr/>
        </p:nvSpPr>
        <p:spPr bwMode="auto">
          <a:xfrm>
            <a:off x="4488600" y="4282902"/>
            <a:ext cx="285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1" dirty="0">
                <a:latin typeface="+mj-lt"/>
              </a:rPr>
              <a:t>L</a:t>
            </a:r>
          </a:p>
        </p:txBody>
      </p:sp>
      <p:sp>
        <p:nvSpPr>
          <p:cNvPr id="49" name="TextBox 48"/>
          <p:cNvSpPr txBox="1"/>
          <p:nvPr/>
        </p:nvSpPr>
        <p:spPr bwMode="auto">
          <a:xfrm>
            <a:off x="5716217" y="3857893"/>
            <a:ext cx="2171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torque = F r sin(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j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 bwMode="auto">
          <a:xfrm>
            <a:off x="3543249" y="5429250"/>
            <a:ext cx="4838753" cy="553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latin typeface="+mj-lt"/>
              </a:rPr>
              <a:t>Dipole in electric field rotates until net torque = 0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latin typeface="+mj-lt"/>
              </a:rPr>
              <a:t>(i.e. it is aligned in the same direction as the field)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 animBg="1"/>
      <p:bldP spid="36" grpId="0" animBg="1"/>
      <p:bldP spid="37" grpId="0"/>
      <p:bldP spid="38" grpId="0"/>
      <p:bldP spid="24" grpId="0" animBg="1"/>
      <p:bldP spid="49" grpId="0"/>
      <p:bldP spid="50" grpId="0" animBg="1"/>
    </p:bldLst>
  </p:timing>
  <p:extLst mod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 Fields</a:t>
            </a:r>
          </a:p>
          <a:p>
            <a:pPr lvl="1"/>
            <a:r>
              <a:rPr lang="en-US" dirty="0"/>
              <a:t>Measure contribution some charges make to electric force on another charge</a:t>
            </a:r>
          </a:p>
          <a:p>
            <a:pPr lvl="1"/>
            <a:r>
              <a:rPr lang="en-US" dirty="0"/>
              <a:t>Point in the direction of the force they exert on a positive particle</a:t>
            </a:r>
          </a:p>
          <a:p>
            <a:pPr lvl="1"/>
            <a:r>
              <a:rPr lang="en-US" dirty="0"/>
              <a:t>Point away from positive particles that create them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Start of Electricity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009900" y="1885952"/>
            <a:ext cx="617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Objects can be made to exert long range forces on each other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3124200" y="2743201"/>
            <a:ext cx="617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When they interact through friction: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143250" y="3257551"/>
            <a:ext cx="2838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Fur on rubber / plastic: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143250" y="3886201"/>
            <a:ext cx="2838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Touch plastic to metal: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248400" y="3271838"/>
            <a:ext cx="2800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Can cause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attractions</a:t>
            </a:r>
            <a:endParaRPr lang="en-US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81500" y="4856560"/>
            <a:ext cx="342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/>
              <a:t>1. no long range interaction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381500" y="5255420"/>
            <a:ext cx="342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/>
              <a:t>2. attraction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81500" y="5654279"/>
            <a:ext cx="342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/>
              <a:t>3. repulsion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438525" y="4457700"/>
            <a:ext cx="5314950" cy="1543050"/>
            <a:chOff x="1181100" y="4800600"/>
            <a:chExt cx="7086600" cy="2057400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1181100" y="4800600"/>
              <a:ext cx="70866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latin typeface="+mj-lt"/>
                </a:rPr>
                <a:t>At least three types of matter interaction: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81100" y="4800600"/>
              <a:ext cx="7086600" cy="2057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</p:grpSp>
      <p:sp>
        <p:nvSpPr>
          <p:cNvPr id="14" name="TextBox 13"/>
          <p:cNvSpPr txBox="1"/>
          <p:nvPr/>
        </p:nvSpPr>
        <p:spPr bwMode="auto">
          <a:xfrm>
            <a:off x="6248400" y="3886201"/>
            <a:ext cx="2800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Can get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repulsions</a:t>
            </a:r>
            <a:endParaRPr lang="en-US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4" grpId="0"/>
    </p:bld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Charges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145288" y="1620621"/>
            <a:ext cx="3726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Three types of matter: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3884300" y="2286001"/>
            <a:ext cx="2000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8000"/>
                </a:solidFill>
                <a:latin typeface="+mj-lt"/>
              </a:rPr>
              <a:t>Positive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884300" y="5197079"/>
            <a:ext cx="2000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Neutral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884300" y="3742136"/>
            <a:ext cx="2000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Negative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70325" y="2686052"/>
            <a:ext cx="1657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+mj-lt"/>
              </a:rPr>
              <a:t>Electrically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charged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6198875" y="3424238"/>
            <a:ext cx="2000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Likes repel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6198875" y="3886201"/>
            <a:ext cx="2000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Opposites attract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5990088" y="5190744"/>
            <a:ext cx="2686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Don’t attract </a:t>
            </a:r>
            <a:r>
              <a:rPr lang="en-US" b="1" dirty="0">
                <a:latin typeface="+mj-lt"/>
              </a:rPr>
              <a:t>each other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9186347" y="1291260"/>
            <a:ext cx="2743200" cy="4265956"/>
            <a:chOff x="5927171" y="1981200"/>
            <a:chExt cx="3657911" cy="5686929"/>
          </a:xfrm>
        </p:grpSpPr>
        <p:grpSp>
          <p:nvGrpSpPr>
            <p:cNvPr id="7181" name="Group 9"/>
            <p:cNvGrpSpPr>
              <a:grpSpLocks/>
            </p:cNvGrpSpPr>
            <p:nvPr/>
          </p:nvGrpSpPr>
          <p:grpSpPr bwMode="auto">
            <a:xfrm>
              <a:off x="6324600" y="1981200"/>
              <a:ext cx="2853518" cy="3919200"/>
              <a:chOff x="6324600" y="1981200"/>
              <a:chExt cx="2853518" cy="3919200"/>
            </a:xfrm>
          </p:grpSpPr>
          <p:pic>
            <p:nvPicPr>
              <p:cNvPr id="7183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4600" y="1981200"/>
                <a:ext cx="2819400" cy="3487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6325137" y="5454033"/>
                <a:ext cx="2852981" cy="44636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88" dirty="0">
                    <a:latin typeface="+mn-lt"/>
                  </a:rPr>
                  <a:t>http://en.wikipedia.org/wiki/File:Benjamin_Franklin_by_Joseph_Siffred_Duplessis.jpg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 bwMode="auto">
            <a:xfrm>
              <a:off x="5927171" y="6067975"/>
              <a:ext cx="3657911" cy="1600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B. Franklin defined positive charge as how glass became charged when rubbed with silk</a:t>
              </a:r>
            </a:p>
          </p:txBody>
        </p:sp>
      </p:grpSp>
      <p:sp>
        <p:nvSpPr>
          <p:cNvPr id="18" name="TextBox 17"/>
          <p:cNvSpPr txBox="1"/>
          <p:nvPr/>
        </p:nvSpPr>
        <p:spPr bwMode="auto">
          <a:xfrm>
            <a:off x="430102" y="2777907"/>
            <a:ext cx="35814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SI Units of charge:  </a:t>
            </a:r>
            <a:r>
              <a:rPr lang="en-US" dirty="0" smtClean="0">
                <a:solidFill>
                  <a:srgbClr val="7030A0"/>
                </a:solidFill>
                <a:latin typeface="+mj-lt"/>
              </a:rPr>
              <a:t>Coulomb 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(C)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Typical symbol:	</a:t>
            </a:r>
            <a:r>
              <a:rPr lang="en-US" dirty="0" smtClean="0">
                <a:latin typeface="+mj-lt"/>
              </a:rPr>
              <a:t>	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102" y="3620196"/>
            <a:ext cx="2819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Static Shock ~ 10</a:t>
            </a:r>
            <a:r>
              <a:rPr lang="en-US" baseline="30000" dirty="0"/>
              <a:t>–6</a:t>
            </a:r>
            <a:r>
              <a:rPr lang="en-US" dirty="0"/>
              <a:t> 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0102" y="3909866"/>
            <a:ext cx="266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Lightning Bolt ~ 15 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0102" y="4199537"/>
            <a:ext cx="297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AA Battery (total) ~ 10</a:t>
            </a:r>
            <a:r>
              <a:rPr lang="en-US" baseline="30000" dirty="0"/>
              <a:t>+3</a:t>
            </a:r>
            <a:r>
              <a:rPr lang="en-US" dirty="0"/>
              <a:t> C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8" grpId="0"/>
      <p:bldP spid="3" grpId="0"/>
      <p:bldP spid="19" grpId="0"/>
      <p:bldP spid="20" grpId="0"/>
    </p:bld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OpenStax</a:t>
            </a:r>
            <a:r>
              <a:rPr lang="en-US" dirty="0"/>
              <a:t> Chapter 18.1</a:t>
            </a:r>
          </a:p>
          <a:p>
            <a:endParaRPr lang="en-US" dirty="0"/>
          </a:p>
          <a:p>
            <a:pPr eaLnBrk="1" hangingPunct="1"/>
            <a:r>
              <a:rPr lang="en-US" dirty="0">
                <a:cs typeface="Arial" charset="0"/>
              </a:rPr>
              <a:t>Charge</a:t>
            </a:r>
          </a:p>
          <a:p>
            <a:pPr lvl="1" eaLnBrk="1" hangingPunct="1"/>
            <a:r>
              <a:rPr lang="en-US" dirty="0">
                <a:cs typeface="Arial" charset="0"/>
              </a:rPr>
              <a:t>An object’s electrical charge is determined by the number of protons and electrons it has</a:t>
            </a:r>
          </a:p>
          <a:p>
            <a:pPr lvl="1" eaLnBrk="1" hangingPunct="1"/>
            <a:r>
              <a:rPr lang="en-US" dirty="0">
                <a:cs typeface="Arial" charset="0"/>
              </a:rPr>
              <a:t>Charge is conserved (it cannot be created or destroyed)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Source of Charge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295650" y="1600200"/>
            <a:ext cx="5600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Normal matter is made of atoms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362200" y="2114551"/>
            <a:ext cx="6534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Nucleus made of </a:t>
            </a:r>
            <a:r>
              <a:rPr lang="en-US" b="1" dirty="0">
                <a:solidFill>
                  <a:srgbClr val="008000"/>
                </a:solidFill>
                <a:latin typeface="+mj-lt"/>
              </a:rPr>
              <a:t>protons</a:t>
            </a:r>
            <a:r>
              <a:rPr lang="en-US" dirty="0">
                <a:latin typeface="+mj-lt"/>
              </a:rPr>
              <a:t> and </a:t>
            </a:r>
            <a:r>
              <a:rPr lang="en-US" b="1" dirty="0">
                <a:latin typeface="+mj-lt"/>
              </a:rPr>
              <a:t>neutrons</a:t>
            </a:r>
            <a:endParaRPr lang="en-US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Surrounded by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electrons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380488" y="3424278"/>
            <a:ext cx="396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8000"/>
                </a:solidFill>
                <a:latin typeface="+mj-lt"/>
              </a:rPr>
              <a:t>Protons</a:t>
            </a:r>
            <a:r>
              <a:rPr lang="en-US" dirty="0">
                <a:latin typeface="+mj-lt"/>
              </a:rPr>
              <a:t> are called </a:t>
            </a:r>
            <a:r>
              <a:rPr lang="en-US" b="1" dirty="0">
                <a:solidFill>
                  <a:srgbClr val="008000"/>
                </a:solidFill>
                <a:latin typeface="+mj-lt"/>
              </a:rPr>
              <a:t>positive</a:t>
            </a:r>
            <a:r>
              <a:rPr lang="en-US" dirty="0">
                <a:latin typeface="+mj-lt"/>
              </a:rPr>
              <a:t> because of Franklin’s convention (p</a:t>
            </a:r>
            <a:r>
              <a:rPr lang="en-US" baseline="30000" dirty="0">
                <a:latin typeface="+mj-lt"/>
              </a:rPr>
              <a:t>+</a:t>
            </a:r>
            <a:r>
              <a:rPr lang="en-US" dirty="0">
                <a:latin typeface="+mj-lt"/>
              </a:rPr>
              <a:t>)</a:t>
            </a:r>
            <a:endParaRPr lang="en-US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724150" y="4929187"/>
            <a:ext cx="32004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Electrons and Protons have the same magnitude charge:</a:t>
            </a:r>
            <a:br>
              <a:rPr lang="en-US" dirty="0">
                <a:latin typeface="+mj-lt"/>
              </a:rPr>
            </a:b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>
                <a:latin typeface="+mn-lt"/>
              </a:rPr>
              <a:t> = 1.602 ×10</a:t>
            </a:r>
            <a:r>
              <a:rPr lang="en-US" baseline="30000" dirty="0">
                <a:latin typeface="+mn-lt"/>
              </a:rPr>
              <a:t>–19</a:t>
            </a:r>
            <a:r>
              <a:rPr lang="en-US" dirty="0">
                <a:latin typeface="+mn-lt"/>
              </a:rPr>
              <a:t> C</a:t>
            </a:r>
            <a:r>
              <a:rPr lang="en-US" dirty="0">
                <a:latin typeface="+mj-lt"/>
              </a:rPr>
              <a:t> </a:t>
            </a:r>
            <a:endParaRPr lang="en-US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2667000" y="4342211"/>
            <a:ext cx="32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Electrons</a:t>
            </a:r>
            <a:r>
              <a:rPr lang="en-US" b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are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negative</a:t>
            </a: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(e</a:t>
            </a:r>
            <a:r>
              <a:rPr lang="en-US" baseline="30000" dirty="0">
                <a:latin typeface="+mj-lt"/>
              </a:rPr>
              <a:t>–</a:t>
            </a:r>
            <a:r>
              <a:rPr lang="en-US" dirty="0">
                <a:latin typeface="+mj-lt"/>
              </a:rPr>
              <a:t>)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7086600" y="5380337"/>
            <a:ext cx="32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Neutrons </a:t>
            </a:r>
            <a:r>
              <a:rPr lang="en-US" dirty="0">
                <a:latin typeface="+mj-lt"/>
              </a:rPr>
              <a:t>are</a:t>
            </a:r>
            <a:r>
              <a:rPr lang="en-US" b="1" dirty="0">
                <a:latin typeface="+mj-lt"/>
              </a:rPr>
              <a:t> neutral</a:t>
            </a:r>
            <a:r>
              <a:rPr lang="en-US" dirty="0">
                <a:latin typeface="+mj-lt"/>
              </a:rPr>
              <a:t> (n</a:t>
            </a:r>
            <a:r>
              <a:rPr lang="en-US" baseline="30000" dirty="0">
                <a:latin typeface="+mj-lt"/>
              </a:rPr>
              <a:t>0</a:t>
            </a:r>
            <a:r>
              <a:rPr lang="en-US" dirty="0">
                <a:latin typeface="+mj-lt"/>
              </a:rPr>
              <a:t>)</a:t>
            </a:r>
            <a:endParaRPr lang="en-US" b="1" dirty="0">
              <a:latin typeface="+mj-lt"/>
            </a:endParaRPr>
          </a:p>
        </p:txBody>
      </p:sp>
      <p:pic>
        <p:nvPicPr>
          <p:cNvPr id="20489" name="Picture 9" descr="C:\Documents and Settings\djc321\Local Settings\Temporary Internet Files\Content.IE5\KHMRK9AV\MC90026895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3322937"/>
            <a:ext cx="2286000" cy="209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1" grpId="0"/>
      <p:bldP spid="12" grpId="0"/>
    </p:bld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Charge in Objects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609850" y="1670821"/>
            <a:ext cx="6972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A neutral object has an equal number of </a:t>
            </a:r>
            <a:r>
              <a:rPr lang="en-US" b="1" dirty="0">
                <a:solidFill>
                  <a:srgbClr val="008000"/>
                </a:solidFill>
                <a:latin typeface="+mj-lt"/>
              </a:rPr>
              <a:t>protons</a:t>
            </a:r>
            <a:r>
              <a:rPr lang="en-US" dirty="0">
                <a:latin typeface="+mj-lt"/>
              </a:rPr>
              <a:t> and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electrons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585466" y="2476959"/>
            <a:ext cx="4552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This number is almost always </a:t>
            </a:r>
            <a:r>
              <a:rPr lang="en-US" b="1" i="1" u="sng" dirty="0">
                <a:solidFill>
                  <a:srgbClr val="A67A00"/>
                </a:solidFill>
                <a:latin typeface="+mj-lt"/>
              </a:rPr>
              <a:t>NOT</a:t>
            </a:r>
            <a:r>
              <a:rPr lang="en-US" b="1" i="1" dirty="0">
                <a:solidFill>
                  <a:srgbClr val="A67A00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zero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915400" y="2360275"/>
            <a:ext cx="3048000" cy="2249151"/>
            <a:chOff x="5003800" y="2108284"/>
            <a:chExt cx="4064000" cy="2999519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5168900" y="4327934"/>
              <a:ext cx="3733800" cy="779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latin typeface="+mj-lt"/>
                </a:rPr>
                <a:t>Neutron stars are almost entirely made of neutrons</a:t>
              </a:r>
              <a:endParaRPr lang="en-US" sz="1600" i="1" dirty="0">
                <a:solidFill>
                  <a:srgbClr val="FF0000"/>
                </a:solidFill>
                <a:latin typeface="+mj-lt"/>
              </a:endParaRPr>
            </a:p>
          </p:txBody>
        </p:sp>
        <p:grpSp>
          <p:nvGrpSpPr>
            <p:cNvPr id="10251" name="Group 8"/>
            <p:cNvGrpSpPr>
              <a:grpSpLocks/>
            </p:cNvGrpSpPr>
            <p:nvPr/>
          </p:nvGrpSpPr>
          <p:grpSpPr bwMode="auto">
            <a:xfrm>
              <a:off x="5003800" y="2108284"/>
              <a:ext cx="4064000" cy="2266474"/>
              <a:chOff x="4470400" y="2057400"/>
              <a:chExt cx="4064000" cy="2266474"/>
            </a:xfrm>
          </p:grpSpPr>
          <p:pic>
            <p:nvPicPr>
              <p:cNvPr id="1025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4950" y="2057400"/>
                <a:ext cx="2476500" cy="198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4470400" y="4039032"/>
                <a:ext cx="4064000" cy="284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88" dirty="0">
                    <a:latin typeface="+mn-lt"/>
                  </a:rPr>
                  <a:t>http://en.wikipedia.org/wiki/File:Neutron_star_cross_section.jpg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 bwMode="auto">
          <a:xfrm>
            <a:off x="2598039" y="3119965"/>
            <a:ext cx="5086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A neutral, adult human has on the order of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10</a:t>
            </a:r>
            <a:r>
              <a:rPr lang="en-US" baseline="30000" dirty="0">
                <a:latin typeface="+mj-lt"/>
              </a:rPr>
              <a:t>28</a:t>
            </a:r>
            <a:r>
              <a:rPr lang="en-US" dirty="0">
                <a:latin typeface="+mj-lt"/>
              </a:rPr>
              <a:t> protons and electrons!!!!</a:t>
            </a:r>
            <a:endParaRPr lang="en-US" baseline="300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2552700" y="4038600"/>
            <a:ext cx="4229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To charge an object you must either add or remove </a:t>
            </a:r>
            <a:r>
              <a:rPr lang="en-US" b="1" dirty="0">
                <a:solidFill>
                  <a:srgbClr val="008000"/>
                </a:solidFill>
                <a:latin typeface="+mj-lt"/>
              </a:rPr>
              <a:t>protons</a:t>
            </a:r>
            <a:r>
              <a:rPr lang="en-US" dirty="0">
                <a:latin typeface="+mj-lt"/>
              </a:rPr>
              <a:t> or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electrons</a:t>
            </a:r>
            <a:endParaRPr lang="en-US" b="1" baseline="30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2609850" y="5467253"/>
            <a:ext cx="4229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Particles come from or go to other object (charge is </a:t>
            </a:r>
            <a:r>
              <a:rPr lang="en-US" b="1" dirty="0">
                <a:solidFill>
                  <a:srgbClr val="A67A00"/>
                </a:solidFill>
                <a:latin typeface="+mj-lt"/>
              </a:rPr>
              <a:t>conserved</a:t>
            </a:r>
            <a:r>
              <a:rPr lang="en-US" dirty="0">
                <a:latin typeface="+mj-lt"/>
              </a:rPr>
              <a:t>)</a:t>
            </a:r>
            <a:endParaRPr lang="en-US" baseline="30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562350" y="4706760"/>
            <a:ext cx="5067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A67A00"/>
                </a:solidFill>
                <a:latin typeface="+mj-lt"/>
              </a:rPr>
              <a:t>(MUCH</a:t>
            </a:r>
            <a:r>
              <a:rPr lang="en-US" dirty="0" smtClean="0">
                <a:solidFill>
                  <a:srgbClr val="A67A00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easier to remove or add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electrons) </a:t>
            </a:r>
            <a:endParaRPr lang="en-US" b="1" baseline="30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22B8-BCDF-439D-B06B-F9A37C27851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6.5|14.3|3|4.3|6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72.5|91.8|11.8|83.7|32.4|78.7|1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6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5|28.7|59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9|21.3|11.8|36.2|5.6|7.8|7.7|11.7|38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2|86.8|14.9|13.7|13.1|46.3|31.2|36.1|40.3|57|16|48.7|1.5|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6|53.6|10.6|7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9|23.1|19.7|117.4|56.2|11.4|59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|86.3|37.7|32|144.4|29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9.2|5.3|1.9|13|16|221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8|4.9|12.6|29.5|13.4|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24.3|37.6|53.1|1.4|46.2|2.9|10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1|41.3|17.2|8|3.1|27|7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40.1|20.4|8.5|57.1|28.9|23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9|3.2|1.4|1.4|4.1|0.8|7.1|1.3|0.9|1.8|3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5.2|53|11.4|1.8|0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1|1.9|11.7|16.3|27.4|4.1|9.2|1.1|1.5|2.9|6.6|0.5|6.7|33.2|115.5|6.5|1.1|0.9|0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5.1|14.8|14.7|1.6|12.6|3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|79.8|7.8|80.7|2.1|61.5|17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9.9|3.3|74.8|3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8.3|25.5|4.1|9.3|4.5|3.8|3.3|14.6|23|9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6.3|12|16.9|10.9|35.5|14|44.5|7.1|1.1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6|18.3|6.5|24.2|4.4|20.1|5.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1|51.7|4.4|16.4|20.3|23.4|1.2|2.8|23.1|51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46.5|2|7|17.3|88.7|9.6|10.9|39.5|4.9|2.2|25.7|5.7|6|41.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8|4.7|76.3|6.3|31.3|11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39.5|8.9|19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.3|19.7|29.5|5|44.5|16|13.7|2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8.7|8.3|10.6|6.1|2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1.1|29.8|14.5|36.1|38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6|14.9|3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8.2|2.3|188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|18.2|20.9"/>
</p:tagLst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22C76DF9BD8349B0CA3C9A1AA4C548" ma:contentTypeVersion="112" ma:contentTypeDescription="Create a new document." ma:contentTypeScope="" ma:versionID="3ba740bbfea08ad42b5fb892d4577724">
  <xsd:schema xmlns:xsd="http://www.w3.org/2001/XMLSchema" xmlns:xs="http://www.w3.org/2001/XMLSchema" xmlns:p="http://schemas.microsoft.com/office/2006/metadata/properties" xmlns:ns3="http://schemas.microsoft.com/sharepoint/v4" xmlns:ns4="9fff0862-dda6-4fd7-9437-296e7a0fcd45" xmlns:ns5="7dcc4a76-b6f0-4a5c-8242-557922f7abb0" targetNamespace="http://schemas.microsoft.com/office/2006/metadata/properties" ma:root="true" ma:fieldsID="f7fd287cc537a47f0d39eda5b7439aef" ns3:_="" ns4:_="" ns5:_="">
    <xsd:import namespace="http://schemas.microsoft.com/sharepoint/v4"/>
    <xsd:import namespace="9fff0862-dda6-4fd7-9437-296e7a0fcd45"/>
    <xsd:import namespace="7dcc4a76-b6f0-4a5c-8242-557922f7abb0"/>
    <xsd:element name="properties">
      <xsd:complexType>
        <xsd:sequence>
          <xsd:element name="documentManagement">
            <xsd:complexType>
              <xsd:all>
                <xsd:element ref="ns3:IconOverlay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5:SharedWithUsers" minOccurs="0"/>
                <xsd:element ref="ns5:SharedWithDetail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f0862-dda6-4fd7-9437-296e7a0fc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c4a76-b6f0-4a5c-8242-557922f7abb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8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C4AF8413-DE89-4F00-AD1C-7D4ABDABDC69}"/>
</file>

<file path=customXml/itemProps2.xml><?xml version="1.0" encoding="utf-8"?>
<ds:datastoreItem xmlns:ds="http://schemas.openxmlformats.org/officeDocument/2006/customXml" ds:itemID="{E216ED5F-78D4-4175-ADD4-9FEE51640FBF}"/>
</file>

<file path=customXml/itemProps3.xml><?xml version="1.0" encoding="utf-8"?>
<ds:datastoreItem xmlns:ds="http://schemas.openxmlformats.org/officeDocument/2006/customXml" ds:itemID="{8852CF6A-6738-4933-AE15-86F0F442447B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6969</TotalTime>
  <Words>3177</Words>
  <Application>Microsoft Office PowerPoint</Application>
  <PresentationFormat>Widescreen</PresentationFormat>
  <Paragraphs>572</Paragraphs>
  <Slides>44</Slides>
  <Notes>1</Notes>
  <HiddenSlides>3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ＭＳ Ｐゴシック</vt:lpstr>
      <vt:lpstr>Arial</vt:lpstr>
      <vt:lpstr>Calibri</vt:lpstr>
      <vt:lpstr>Cambria Math</vt:lpstr>
      <vt:lpstr>Symbol</vt:lpstr>
      <vt:lpstr>Tahoma</vt:lpstr>
      <vt:lpstr>Times New Roman</vt:lpstr>
      <vt:lpstr>Default Theme</vt:lpstr>
      <vt:lpstr>Equation</vt:lpstr>
      <vt:lpstr>Light</vt:lpstr>
      <vt:lpstr>Reminders about Vectors</vt:lpstr>
      <vt:lpstr>Using Vectors Components and Magnitude</vt:lpstr>
      <vt:lpstr>Electric Charges</vt:lpstr>
      <vt:lpstr>Start of Electricity</vt:lpstr>
      <vt:lpstr>Charges</vt:lpstr>
      <vt:lpstr>PowerPoint Presentation</vt:lpstr>
      <vt:lpstr>Source of Charge</vt:lpstr>
      <vt:lpstr>Charge in Objects</vt:lpstr>
      <vt:lpstr>Types of Materials Conductor</vt:lpstr>
      <vt:lpstr>Touching Charged Conductors</vt:lpstr>
      <vt:lpstr>Touching Charged Conductors</vt:lpstr>
      <vt:lpstr>Types of Materials Insulators</vt:lpstr>
      <vt:lpstr>Charged Object Near Neutral One</vt:lpstr>
      <vt:lpstr>Polarization</vt:lpstr>
      <vt:lpstr>Coulomb’s Law</vt:lpstr>
      <vt:lpstr>Coulomb’s Law</vt:lpstr>
      <vt:lpstr>Using Coulomb’s Law in 1D</vt:lpstr>
      <vt:lpstr>Scaling Problem with Forces</vt:lpstr>
      <vt:lpstr>Find a Place for Zero Electrical Force</vt:lpstr>
      <vt:lpstr>Find a Place for Zero Electrical Force 2 [1]</vt:lpstr>
      <vt:lpstr>Find a Place for Zero Electrical Force 2 [2]</vt:lpstr>
      <vt:lpstr>Using Coulomb’s Law in 2D</vt:lpstr>
      <vt:lpstr>Balancing a Charge (in 2D)</vt:lpstr>
      <vt:lpstr>Finding Force on Charge</vt:lpstr>
      <vt:lpstr>Electric Fields</vt:lpstr>
      <vt:lpstr>Electric Field  (electric force per unit charge)</vt:lpstr>
      <vt:lpstr>Notes About Electric Field</vt:lpstr>
      <vt:lpstr>Electric Field Diagram</vt:lpstr>
      <vt:lpstr>Places E-Fields Show Up</vt:lpstr>
      <vt:lpstr>Electrophoresis</vt:lpstr>
      <vt:lpstr>Electrophoresis</vt:lpstr>
      <vt:lpstr>Balancing Using an E-field </vt:lpstr>
      <vt:lpstr>2D E-Field Problem</vt:lpstr>
      <vt:lpstr>2D E-Field Problem</vt:lpstr>
      <vt:lpstr>Field from Point Charge</vt:lpstr>
      <vt:lpstr>Field Lines</vt:lpstr>
      <vt:lpstr>One Way to Look at Electric Field</vt:lpstr>
      <vt:lpstr>Finding Field from Point Charge</vt:lpstr>
      <vt:lpstr>Superposition</vt:lpstr>
      <vt:lpstr>Superposition</vt:lpstr>
      <vt:lpstr>Charged Conductor I (OpenStax Chapter 18.7)</vt:lpstr>
      <vt:lpstr>Dipole in Field</vt:lpstr>
      <vt:lpstr>Summary</vt:lpstr>
    </vt:vector>
  </TitlesOfParts>
  <Company>Penn 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Physics II PHYS251</dc:title>
  <dc:creator>djc321</dc:creator>
  <cp:lastModifiedBy>S M</cp:lastModifiedBy>
  <cp:revision>295</cp:revision>
  <cp:lastPrinted>2012-10-02T15:01:16Z</cp:lastPrinted>
  <dcterms:created xsi:type="dcterms:W3CDTF">2011-02-19T16:26:49Z</dcterms:created>
  <dcterms:modified xsi:type="dcterms:W3CDTF">2021-08-02T15:47:01Z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0x0101007222C76DF9BD8349B0CA3C9A1AA4C548</vt:lpwstr>
  </property>
</Properties>
</file>