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7"/>
  </p:handoutMasterIdLst>
  <p:sldIdLst>
    <p:sldId id="256" r:id="rId2"/>
    <p:sldId id="333" r:id="rId3"/>
    <p:sldId id="340" r:id="rId4"/>
    <p:sldId id="283" r:id="rId5"/>
    <p:sldId id="334" r:id="rId6"/>
    <p:sldId id="285" r:id="rId7"/>
    <p:sldId id="339" r:id="rId8"/>
    <p:sldId id="344" r:id="rId9"/>
    <p:sldId id="300" r:id="rId10"/>
    <p:sldId id="306" r:id="rId11"/>
    <p:sldId id="345" r:id="rId12"/>
    <p:sldId id="335" r:id="rId13"/>
    <p:sldId id="346" r:id="rId14"/>
    <p:sldId id="307" r:id="rId15"/>
    <p:sldId id="347" r:id="rId16"/>
    <p:sldId id="336" r:id="rId17"/>
    <p:sldId id="366" r:id="rId18"/>
    <p:sldId id="348" r:id="rId19"/>
    <p:sldId id="308" r:id="rId20"/>
    <p:sldId id="354" r:id="rId21"/>
    <p:sldId id="355" r:id="rId22"/>
    <p:sldId id="349" r:id="rId23"/>
    <p:sldId id="309" r:id="rId24"/>
    <p:sldId id="352" r:id="rId25"/>
    <p:sldId id="310" r:id="rId26"/>
    <p:sldId id="353" r:id="rId27"/>
    <p:sldId id="322" r:id="rId28"/>
    <p:sldId id="356" r:id="rId29"/>
    <p:sldId id="350" r:id="rId30"/>
    <p:sldId id="311" r:id="rId31"/>
    <p:sldId id="351" r:id="rId32"/>
    <p:sldId id="323" r:id="rId33"/>
    <p:sldId id="367" r:id="rId34"/>
    <p:sldId id="357" r:id="rId35"/>
    <p:sldId id="337" r:id="rId36"/>
    <p:sldId id="358" r:id="rId37"/>
    <p:sldId id="325" r:id="rId38"/>
    <p:sldId id="342" r:id="rId39"/>
    <p:sldId id="326" r:id="rId40"/>
    <p:sldId id="359" r:id="rId41"/>
    <p:sldId id="273" r:id="rId42"/>
    <p:sldId id="360" r:id="rId43"/>
    <p:sldId id="361" r:id="rId44"/>
    <p:sldId id="312" r:id="rId45"/>
    <p:sldId id="363" r:id="rId46"/>
    <p:sldId id="327" r:id="rId47"/>
    <p:sldId id="364" r:id="rId48"/>
    <p:sldId id="328" r:id="rId49"/>
    <p:sldId id="329" r:id="rId50"/>
    <p:sldId id="365" r:id="rId51"/>
    <p:sldId id="330" r:id="rId52"/>
    <p:sldId id="331" r:id="rId53"/>
    <p:sldId id="362" r:id="rId54"/>
    <p:sldId id="332" r:id="rId55"/>
    <p:sldId id="33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41EDA-8684-9403-3023-4B6DC13DA3B0}" v="13" dt="2022-03-14T14:29:24.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snapToObjects="1">
      <p:cViewPr varScale="1">
        <p:scale>
          <a:sx n="69" d="100"/>
          <a:sy n="69" d="100"/>
        </p:scale>
        <p:origin x="15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ana F. Sega" userId="S::msega@ega.edu::b7820880-429f-4cb3-8f96-63b87552a746" providerId="AD" clId="Web-{DC541EDA-8684-9403-3023-4B6DC13DA3B0}"/>
    <pc:docChg chg="modSld">
      <pc:chgData name="Martiana F. Sega" userId="S::msega@ega.edu::b7820880-429f-4cb3-8f96-63b87552a746" providerId="AD" clId="Web-{DC541EDA-8684-9403-3023-4B6DC13DA3B0}" dt="2022-03-14T14:29:24.704" v="9" actId="1076"/>
      <pc:docMkLst>
        <pc:docMk/>
      </pc:docMkLst>
      <pc:sldChg chg="addSp delSp modSp">
        <pc:chgData name="Martiana F. Sega" userId="S::msega@ega.edu::b7820880-429f-4cb3-8f96-63b87552a746" providerId="AD" clId="Web-{DC541EDA-8684-9403-3023-4B6DC13DA3B0}" dt="2022-03-14T14:29:24.704" v="9" actId="1076"/>
        <pc:sldMkLst>
          <pc:docMk/>
          <pc:sldMk cId="1322443130" sldId="256"/>
        </pc:sldMkLst>
        <pc:spChg chg="add mod">
          <ac:chgData name="Martiana F. Sega" userId="S::msega@ega.edu::b7820880-429f-4cb3-8f96-63b87552a746" providerId="AD" clId="Web-{DC541EDA-8684-9403-3023-4B6DC13DA3B0}" dt="2022-03-14T14:29:24.704" v="9" actId="1076"/>
          <ac:spMkLst>
            <pc:docMk/>
            <pc:sldMk cId="1322443130" sldId="256"/>
            <ac:spMk id="3" creationId="{4EFC9735-8111-4D34-AF6D-E2B85425585B}"/>
          </ac:spMkLst>
        </pc:spChg>
        <pc:spChg chg="del">
          <ac:chgData name="Martiana F. Sega" userId="S::msega@ega.edu::b7820880-429f-4cb3-8f96-63b87552a746" providerId="AD" clId="Web-{DC541EDA-8684-9403-3023-4B6DC13DA3B0}" dt="2022-03-14T14:28:55.282" v="0"/>
          <ac:spMkLst>
            <pc:docMk/>
            <pc:sldMk cId="1322443130" sldId="256"/>
            <ac:spMk id="7" creationId="{6DBEA909-2708-4109-8166-812459DD4B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3/14/2022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March 14,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March 14,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14,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March 14,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14, 2022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VHUO89-sX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8oSqXAwLsZc"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Figure" descr="Concepts of Biology">
            <a:extLst>
              <a:ext uri="{FF2B5EF4-FFF2-40B4-BE49-F238E27FC236}">
                <a16:creationId xmlns:a16="http://schemas.microsoft.com/office/drawing/2014/main" id="{40F01BE7-BC8D-440F-99F9-A5E3D1DE8BD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 CELL STRUCTURE AND FUNCTION</a:t>
            </a:r>
          </a:p>
          <a:p>
            <a:pPr algn="ctr"/>
            <a:r>
              <a:rPr lang="en-US" sz="1600" cap="none" dirty="0">
                <a:solidFill>
                  <a:schemeClr val="tx1"/>
                </a:solidFill>
                <a:latin typeface="+mn-lt"/>
              </a:rPr>
              <a:t>PowerPoint Image Slideshow</a:t>
            </a:r>
          </a:p>
          <a:p>
            <a:pPr algn="ctr"/>
            <a:endParaRPr lang="en-US" sz="1600" cap="none" dirty="0">
              <a:solidFill>
                <a:schemeClr val="tx1"/>
              </a:solidFill>
              <a:latin typeface="+mn-lt"/>
            </a:endParaRPr>
          </a:p>
        </p:txBody>
      </p:sp>
      <p:sp>
        <p:nvSpPr>
          <p:cNvPr id="2" name="Title">
            <a:extLst>
              <a:ext uri="{FF2B5EF4-FFF2-40B4-BE49-F238E27FC236}">
                <a16:creationId xmlns:a16="http://schemas.microsoft.com/office/drawing/2014/main" id="{3C3DC0C0-8880-46C9-84B0-A69FE786C67B}"/>
              </a:ext>
            </a:extLst>
          </p:cNvPr>
          <p:cNvSpPr>
            <a:spLocks noGrp="1"/>
          </p:cNvSpPr>
          <p:nvPr>
            <p:ph type="title" idx="4294967295"/>
          </p:nvPr>
        </p:nvSpPr>
        <p:spPr>
          <a:xfrm>
            <a:off x="0" y="690286"/>
            <a:ext cx="9144000" cy="734641"/>
          </a:xfrm>
        </p:spPr>
        <p:txBody>
          <a:bodyPr>
            <a:normAutofit/>
          </a:bodyPr>
          <a:lstStyle/>
          <a:p>
            <a:pPr algn="ctr"/>
            <a:r>
              <a:rPr lang="en-US" sz="3600" dirty="0"/>
              <a:t>Concepts</a:t>
            </a:r>
            <a:r>
              <a:rPr lang="en-US" sz="3600" baseline="0" dirty="0"/>
              <a:t> of Biology</a:t>
            </a:r>
            <a:endParaRPr lang="en-US" sz="3600" dirty="0"/>
          </a:p>
        </p:txBody>
      </p:sp>
      <p:pic>
        <p:nvPicPr>
          <p:cNvPr id="8" name="Picture 7">
            <a:extLst>
              <a:ext uri="{FF2B5EF4-FFF2-40B4-BE49-F238E27FC236}">
                <a16:creationId xmlns:a16="http://schemas.microsoft.com/office/drawing/2014/main" id="{1ECBD090-CAFA-C846-BDE8-D5C1B0FE7B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
        <p:nvSpPr>
          <p:cNvPr id="3" name="TextBox 2">
            <a:extLst>
              <a:ext uri="{FF2B5EF4-FFF2-40B4-BE49-F238E27FC236}">
                <a16:creationId xmlns:a16="http://schemas.microsoft.com/office/drawing/2014/main" id="{4EFC9735-8111-4D34-AF6D-E2B85425585B}"/>
              </a:ext>
            </a:extLst>
          </p:cNvPr>
          <p:cNvSpPr txBox="1"/>
          <p:nvPr/>
        </p:nvSpPr>
        <p:spPr>
          <a:xfrm>
            <a:off x="412596" y="6397083"/>
            <a:ext cx="83002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This work is licensed under </a:t>
            </a:r>
            <a:r>
              <a:rPr lang="en-US" sz="800" dirty="0">
                <a:solidFill>
                  <a:srgbClr val="0000FF"/>
                </a:solidFill>
                <a:cs typeface="Segoe UI"/>
                <a:hlinkClick r:id="rId4"/>
              </a:rPr>
              <a:t>cc by 4.0 license</a:t>
            </a:r>
            <a:r>
              <a:rPr lang="en-US" sz="800" dirty="0"/>
              <a:t>. Credit: OpenStax: modified by M. F. Sega &amp; J. </a:t>
            </a:r>
            <a:r>
              <a:rPr lang="en-US" sz="800" dirty="0" err="1"/>
              <a:t>Wedincamp</a:t>
            </a:r>
            <a:r>
              <a:rPr lang="en-US" sz="800" dirty="0"/>
              <a:t> for ALG 18 grant through addition of ppt slides with texts made using </a:t>
            </a:r>
            <a:r>
              <a:rPr lang="en-US" sz="800" dirty="0" err="1"/>
              <a:t>Openstax</a:t>
            </a:r>
            <a:r>
              <a:rPr lang="en-US" sz="800" dirty="0"/>
              <a:t> textbook information.</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764295C-12D0-457D-ABF8-5CBDECD6E4C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relative sizes of different kinds of cells and cellular components. An adult human is shown for comparison.</a:t>
            </a:r>
          </a:p>
        </p:txBody>
      </p:sp>
      <p:pic>
        <p:nvPicPr>
          <p:cNvPr id="6" name="Figure" descr="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µm. Plant and animal cells are both between 10 and 100 µm. A human egg is between 100 µm and 1 mm. A frog egg is about 1 mm, a chicken egg and an ostrich egg are both between 10 and 100 mm, but a chicken egg is larger. For comparison, a human is approximately 1 m ta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73" r="-21873"/>
          <a:stretch>
            <a:fillRect/>
          </a:stretch>
        </p:blipFill>
        <p:spPr/>
      </p:pic>
      <p:sp>
        <p:nvSpPr>
          <p:cNvPr id="5" name="Figure Number"/>
          <p:cNvSpPr>
            <a:spLocks noGrp="1"/>
          </p:cNvSpPr>
          <p:nvPr>
            <p:ph type="title"/>
          </p:nvPr>
        </p:nvSpPr>
        <p:spPr/>
        <p:txBody>
          <a:bodyPr/>
          <a:lstStyle/>
          <a:p>
            <a:r>
              <a:rPr lang="en-US" dirty="0"/>
              <a:t>Figure 3.6 – cell size </a:t>
            </a:r>
          </a:p>
        </p:txBody>
      </p:sp>
      <p:pic>
        <p:nvPicPr>
          <p:cNvPr id="8" name="Picture 7">
            <a:extLst>
              <a:ext uri="{FF2B5EF4-FFF2-40B4-BE49-F238E27FC236}">
                <a16:creationId xmlns:a16="http://schemas.microsoft.com/office/drawing/2014/main" id="{F0F7D3E3-26B2-B442-9036-73F97B01B6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61333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Eukaryotic cell</a:t>
            </a:r>
          </a:p>
        </p:txBody>
      </p:sp>
      <p:sp>
        <p:nvSpPr>
          <p:cNvPr id="4" name="Text Placeholder 3"/>
          <p:cNvSpPr>
            <a:spLocks noGrp="1"/>
          </p:cNvSpPr>
          <p:nvPr>
            <p:ph type="body" sz="quarter" idx="14"/>
          </p:nvPr>
        </p:nvSpPr>
        <p:spPr>
          <a:xfrm>
            <a:off x="457200" y="1052945"/>
            <a:ext cx="8062912" cy="4957419"/>
          </a:xfrm>
        </p:spPr>
        <p:txBody>
          <a:bodyPr>
            <a:normAutofit fontScale="92500" lnSpcReduction="10000"/>
          </a:bodyPr>
          <a:lstStyle/>
          <a:p>
            <a:pPr marL="342900" indent="-342900">
              <a:buFont typeface="Arial" panose="020B0604020202020204" pitchFamily="34" charset="0"/>
              <a:buChar char="•"/>
            </a:pPr>
            <a:r>
              <a:rPr lang="en-US" dirty="0"/>
              <a:t>Components:</a:t>
            </a:r>
          </a:p>
          <a:p>
            <a:pPr marL="457200" indent="-457200">
              <a:buFont typeface="+mj-lt"/>
              <a:buAutoNum type="arabicPeriod"/>
            </a:pPr>
            <a:r>
              <a:rPr lang="en-US" dirty="0"/>
              <a:t>Plasma Membrane </a:t>
            </a:r>
          </a:p>
          <a:p>
            <a:pPr lvl="1" indent="0">
              <a:buNone/>
            </a:pPr>
            <a:r>
              <a:rPr lang="en-US" dirty="0"/>
              <a:t>- And a Cell wall in plants, yeast </a:t>
            </a:r>
          </a:p>
          <a:p>
            <a:pPr marL="457200" indent="-457200">
              <a:buFont typeface="+mj-lt"/>
              <a:buAutoNum type="arabicPeriod"/>
            </a:pPr>
            <a:r>
              <a:rPr lang="en-US" dirty="0"/>
              <a:t>Nucleus </a:t>
            </a:r>
          </a:p>
          <a:p>
            <a:pPr marL="457200" indent="-457200">
              <a:buFont typeface="+mj-lt"/>
              <a:buAutoNum type="arabicPeriod"/>
            </a:pPr>
            <a:r>
              <a:rPr lang="en-US" dirty="0"/>
              <a:t>Cytoplasm </a:t>
            </a:r>
          </a:p>
          <a:p>
            <a:pPr marL="1074420" lvl="1" indent="-342900">
              <a:buFont typeface="Arial" panose="020B0604020202020204" pitchFamily="34" charset="0"/>
              <a:buChar char="•"/>
            </a:pPr>
            <a:r>
              <a:rPr lang="en-US" dirty="0"/>
              <a:t>Organelles:</a:t>
            </a:r>
          </a:p>
          <a:p>
            <a:pPr marL="1600200" lvl="2">
              <a:buFont typeface="Arial" panose="020B0604020202020204" pitchFamily="34" charset="0"/>
              <a:buChar char="•"/>
            </a:pPr>
            <a:r>
              <a:rPr lang="en-US" dirty="0"/>
              <a:t>Mitochondria</a:t>
            </a:r>
          </a:p>
          <a:p>
            <a:pPr marL="1600200" lvl="2">
              <a:buFont typeface="Arial" panose="020B0604020202020204" pitchFamily="34" charset="0"/>
              <a:buChar char="•"/>
            </a:pPr>
            <a:r>
              <a:rPr lang="en-US" dirty="0"/>
              <a:t>Ribosomes</a:t>
            </a:r>
          </a:p>
          <a:p>
            <a:pPr marL="1600200" lvl="2">
              <a:buFont typeface="Arial" panose="020B0604020202020204" pitchFamily="34" charset="0"/>
              <a:buChar char="•"/>
            </a:pPr>
            <a:r>
              <a:rPr lang="en-US" dirty="0"/>
              <a:t>Endoplasmic reticulum</a:t>
            </a:r>
          </a:p>
          <a:p>
            <a:pPr marL="1600200" lvl="2">
              <a:buFont typeface="Arial" panose="020B0604020202020204" pitchFamily="34" charset="0"/>
              <a:buChar char="•"/>
            </a:pPr>
            <a:r>
              <a:rPr lang="en-US" dirty="0"/>
              <a:t>Golgi apparatus</a:t>
            </a:r>
          </a:p>
          <a:p>
            <a:pPr marL="1600200" lvl="2">
              <a:buFont typeface="Arial" panose="020B0604020202020204" pitchFamily="34" charset="0"/>
              <a:buChar char="•"/>
            </a:pPr>
            <a:r>
              <a:rPr lang="en-US" dirty="0"/>
              <a:t>Lysosomes</a:t>
            </a:r>
          </a:p>
          <a:p>
            <a:pPr marL="1600200" lvl="2">
              <a:buFont typeface="Arial" panose="020B0604020202020204" pitchFamily="34" charset="0"/>
              <a:buChar char="•"/>
            </a:pPr>
            <a:r>
              <a:rPr lang="en-US" dirty="0"/>
              <a:t>Peroxisomes</a:t>
            </a:r>
          </a:p>
          <a:p>
            <a:pPr marL="1600200" lvl="2">
              <a:buFont typeface="Arial" panose="020B0604020202020204" pitchFamily="34" charset="0"/>
              <a:buChar char="•"/>
            </a:pPr>
            <a:r>
              <a:rPr lang="en-US" dirty="0"/>
              <a:t>Cytoskeleton </a:t>
            </a:r>
          </a:p>
          <a:p>
            <a:pPr marL="1600200" lvl="2">
              <a:buFont typeface="Arial" panose="020B0604020202020204" pitchFamily="34" charset="0"/>
              <a:buChar char="•"/>
            </a:pPr>
            <a:r>
              <a:rPr lang="en-US" dirty="0"/>
              <a:t>Vacuoles (plants)</a:t>
            </a:r>
          </a:p>
          <a:p>
            <a:pPr marL="1600200" lvl="2">
              <a:buFont typeface="Arial" panose="020B0604020202020204" pitchFamily="34" charset="0"/>
              <a:buChar char="•"/>
            </a:pPr>
            <a:r>
              <a:rPr lang="en-US" dirty="0"/>
              <a:t>Chloroplast  (plants)</a:t>
            </a:r>
          </a:p>
        </p:txBody>
      </p:sp>
    </p:spTree>
    <p:extLst>
      <p:ext uri="{BB962C8B-B14F-4D97-AF65-F5344CB8AC3E}">
        <p14:creationId xmlns:p14="http://schemas.microsoft.com/office/powerpoint/2010/main" val="150345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8475B7-B97D-4760-A186-91D87D8CCB4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figure shows </a:t>
            </a:r>
            <a:r>
              <a:rPr lang="en-US" sz="1600" dirty="0">
                <a:solidFill>
                  <a:srgbClr val="6CB255"/>
                </a:solidFill>
              </a:rPr>
              <a:t>(a) </a:t>
            </a:r>
            <a:r>
              <a:rPr lang="en-US" sz="1600" dirty="0">
                <a:solidFill>
                  <a:schemeClr val="tx1"/>
                </a:solidFill>
              </a:rPr>
              <a:t>a typical animal cell and </a:t>
            </a:r>
            <a:r>
              <a:rPr lang="en-US" sz="1600" dirty="0">
                <a:solidFill>
                  <a:srgbClr val="6CB255"/>
                </a:solidFill>
              </a:rPr>
              <a:t>(b) </a:t>
            </a:r>
            <a:r>
              <a:rPr lang="en-US" sz="1600" dirty="0">
                <a:solidFill>
                  <a:schemeClr val="tx1"/>
                </a:solidFill>
              </a:rPr>
              <a:t>a typical plant cell.</a:t>
            </a:r>
          </a:p>
        </p:txBody>
      </p:sp>
      <p:pic>
        <p:nvPicPr>
          <p:cNvPr id="2" name="Figure" descr="Part b: This illustration depicts a typical eukaryotic plant cell. The nucleus of a plant cell contains chromatin and a nucleolus, the same as in an animal cell. Other structures that a plant cell has in common with an animal cell include rough and smooth ER, the Golgi apparatus, mitochondria, peroxisomes, and ribosomes. The fluid inside the plant cell is called the cytoplasm, just as in an animal cell. The plant cell has three of the four cytoskeletal components found in animal cells: microtubules, intermediate filaments, and microfilaments. Plant cells do not have centrosomes. Plants have five structures not found in animals cells: plasmodesmata, chloroplasts, plastids, a central vacuole, and a cell wall. Plasmodesmata form channels between adjacent plant cells. Chloroplasts are responsible for photosynthesis; they have an outer membrane, an inner membrane, and stack of membranes inside the inner membrane. The central vacuole is a very large, fluid-filled structure that maintains pressure against the cell wall. Plastids store pigments. The cell wall is localized outside the cell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887" r="-33887"/>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3.7 – eukaryotic cells</a:t>
            </a:r>
          </a:p>
        </p:txBody>
      </p:sp>
      <p:pic>
        <p:nvPicPr>
          <p:cNvPr id="8" name="Picture 7">
            <a:extLst>
              <a:ext uri="{FF2B5EF4-FFF2-40B4-BE49-F238E27FC236}">
                <a16:creationId xmlns:a16="http://schemas.microsoft.com/office/drawing/2014/main" id="{927FE43B-15DF-BC46-8217-15CBC59049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904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a:t>
            </a:r>
          </a:p>
        </p:txBody>
      </p:sp>
      <p:sp>
        <p:nvSpPr>
          <p:cNvPr id="4" name="Text Placeholder 3"/>
          <p:cNvSpPr>
            <a:spLocks noGrp="1"/>
          </p:cNvSpPr>
          <p:nvPr>
            <p:ph type="body" sz="quarter" idx="14"/>
          </p:nvPr>
        </p:nvSpPr>
        <p:spPr>
          <a:xfrm>
            <a:off x="457200" y="1173018"/>
            <a:ext cx="8062912" cy="4837346"/>
          </a:xfrm>
        </p:spPr>
        <p:txBody>
          <a:bodyPr/>
          <a:lstStyle/>
          <a:p>
            <a:pPr marL="342900" indent="-342900">
              <a:buFont typeface="Arial" panose="020B0604020202020204" pitchFamily="34" charset="0"/>
              <a:buChar char="•"/>
            </a:pPr>
            <a:r>
              <a:rPr lang="en-US" dirty="0"/>
              <a:t>Components:</a:t>
            </a:r>
          </a:p>
          <a:p>
            <a:pPr marL="1074420" lvl="1" indent="-342900">
              <a:buFont typeface="Arial" panose="020B0604020202020204" pitchFamily="34" charset="0"/>
              <a:buChar char="•"/>
            </a:pPr>
            <a:r>
              <a:rPr lang="en-US" dirty="0"/>
              <a:t>Lipids</a:t>
            </a:r>
          </a:p>
          <a:p>
            <a:pPr marL="1600200" lvl="2">
              <a:buFont typeface="Arial" panose="020B0604020202020204" pitchFamily="34" charset="0"/>
              <a:buChar char="•"/>
            </a:pPr>
            <a:r>
              <a:rPr lang="en-US" dirty="0"/>
              <a:t>Double layer of phospholipids</a:t>
            </a:r>
          </a:p>
          <a:p>
            <a:pPr marL="1600200" lvl="2">
              <a:buFont typeface="Arial" panose="020B0604020202020204" pitchFamily="34" charset="0"/>
              <a:buChar char="•"/>
            </a:pPr>
            <a:r>
              <a:rPr lang="en-US" dirty="0"/>
              <a:t>and cholesterol &amp; other lipids </a:t>
            </a:r>
          </a:p>
          <a:p>
            <a:pPr marL="1074420" lvl="1" indent="-342900">
              <a:buFont typeface="Arial" panose="020B0604020202020204" pitchFamily="34" charset="0"/>
              <a:buChar char="•"/>
            </a:pPr>
            <a:r>
              <a:rPr lang="en-US" dirty="0"/>
              <a:t>Proteins</a:t>
            </a:r>
          </a:p>
          <a:p>
            <a:pPr marL="1074420" lvl="1" indent="-342900">
              <a:buFont typeface="Arial" panose="020B0604020202020204" pitchFamily="34" charset="0"/>
              <a:buChar char="•"/>
            </a:pPr>
            <a:r>
              <a:rPr lang="en-US" dirty="0"/>
              <a:t>Carbohydrates </a:t>
            </a:r>
          </a:p>
          <a:p>
            <a:pPr marL="1600200" lvl="2">
              <a:buFont typeface="Arial" panose="020B0604020202020204" pitchFamily="34" charset="0"/>
              <a:buChar char="•"/>
            </a:pPr>
            <a:r>
              <a:rPr lang="en-US" dirty="0"/>
              <a:t>Attached to either lipids or proteins </a:t>
            </a:r>
          </a:p>
          <a:p>
            <a:pPr marL="1600200" lvl="2">
              <a:buFont typeface="Arial" panose="020B0604020202020204" pitchFamily="34" charset="0"/>
              <a:buChar char="•"/>
            </a:pPr>
            <a:endParaRPr lang="en-US" dirty="0"/>
          </a:p>
          <a:p>
            <a:pPr marL="342900" indent="-342900">
              <a:buFont typeface="Arial" panose="020B0604020202020204" pitchFamily="34" charset="0"/>
              <a:buChar char="•"/>
            </a:pPr>
            <a:r>
              <a:rPr lang="en-US" dirty="0"/>
              <a:t>Function </a:t>
            </a:r>
          </a:p>
          <a:p>
            <a:pPr marL="1074420" lvl="1">
              <a:buFont typeface="Arial" panose="020B0604020202020204" pitchFamily="34" charset="0"/>
              <a:buChar char="•"/>
            </a:pPr>
            <a:r>
              <a:rPr lang="en-US" dirty="0"/>
              <a:t>Allows selective passage in &amp; out the cell</a:t>
            </a:r>
          </a:p>
          <a:p>
            <a:pPr lvl="2" indent="0">
              <a:buNone/>
            </a:pPr>
            <a:endParaRPr lang="en-US" dirty="0"/>
          </a:p>
        </p:txBody>
      </p:sp>
    </p:spTree>
    <p:extLst>
      <p:ext uri="{BB962C8B-B14F-4D97-AF65-F5344CB8AC3E}">
        <p14:creationId xmlns:p14="http://schemas.microsoft.com/office/powerpoint/2010/main" val="19748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15E3F96-051B-4519-BFEE-E0A26B2F94C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plasma membrane is a phospholipid bilayer with embedded proteins. There are other components, such as cholesterol and carbohydrates, which can be found in the membrane in addition to phospholipids and protein.</a:t>
            </a:r>
          </a:p>
        </p:txBody>
      </p:sp>
      <p:pic>
        <p:nvPicPr>
          <p:cNvPr id="9" name="Figure"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head groups. On the exterior side of the membrane, carbohydrates are attached to certain proteins and lipids. Filaments of the cytoskeleton line the interior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sp>
        <p:nvSpPr>
          <p:cNvPr id="5" name="Figure Number"/>
          <p:cNvSpPr>
            <a:spLocks noGrp="1"/>
          </p:cNvSpPr>
          <p:nvPr>
            <p:ph type="title"/>
          </p:nvPr>
        </p:nvSpPr>
        <p:spPr/>
        <p:txBody>
          <a:bodyPr/>
          <a:lstStyle/>
          <a:p>
            <a:r>
              <a:rPr lang="en-US" dirty="0"/>
              <a:t>Figure 3.8 – plasma membrane </a:t>
            </a:r>
          </a:p>
        </p:txBody>
      </p:sp>
      <p:pic>
        <p:nvPicPr>
          <p:cNvPr id="8" name="Picture 7">
            <a:extLst>
              <a:ext uri="{FF2B5EF4-FFF2-40B4-BE49-F238E27FC236}">
                <a16:creationId xmlns:a16="http://schemas.microsoft.com/office/drawing/2014/main" id="{38F14D2C-2253-6B44-82E5-031FCDFA07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95029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Cytoskeleton </a:t>
            </a:r>
          </a:p>
        </p:txBody>
      </p:sp>
      <p:sp>
        <p:nvSpPr>
          <p:cNvPr id="4" name="Text Placeholder 3"/>
          <p:cNvSpPr>
            <a:spLocks noGrp="1"/>
          </p:cNvSpPr>
          <p:nvPr>
            <p:ph type="body" sz="quarter" idx="14"/>
          </p:nvPr>
        </p:nvSpPr>
        <p:spPr>
          <a:xfrm>
            <a:off x="457200" y="1302327"/>
            <a:ext cx="8062912" cy="4708037"/>
          </a:xfrm>
        </p:spPr>
        <p:txBody>
          <a:bodyPr/>
          <a:lstStyle/>
          <a:p>
            <a:pPr marL="342900" indent="-342900">
              <a:buFont typeface="Arial" panose="020B0604020202020204" pitchFamily="34" charset="0"/>
              <a:buChar char="•"/>
            </a:pPr>
            <a:r>
              <a:rPr lang="en-US" dirty="0"/>
              <a:t>It is composed of proteins and assembled into 3 different types:</a:t>
            </a:r>
          </a:p>
          <a:p>
            <a:pPr marL="1074420" lvl="1" indent="-342900">
              <a:buFont typeface="Arial" panose="020B0604020202020204" pitchFamily="34" charset="0"/>
              <a:buChar char="•"/>
            </a:pPr>
            <a:r>
              <a:rPr lang="en-US" dirty="0"/>
              <a:t>Microtubules – made of tubulin proteins</a:t>
            </a:r>
          </a:p>
          <a:p>
            <a:pPr marL="1074420" lvl="1" indent="-342900">
              <a:buFont typeface="Arial" panose="020B0604020202020204" pitchFamily="34" charset="0"/>
              <a:buChar char="•"/>
            </a:pPr>
            <a:r>
              <a:rPr lang="en-US" dirty="0"/>
              <a:t>helps with:</a:t>
            </a:r>
          </a:p>
          <a:p>
            <a:pPr marL="1600200" lvl="2">
              <a:buFont typeface="Arial" panose="020B0604020202020204" pitchFamily="34" charset="0"/>
              <a:buChar char="•"/>
            </a:pPr>
            <a:r>
              <a:rPr lang="en-US" dirty="0"/>
              <a:t>transporting vesicles/organelles within the cell, </a:t>
            </a:r>
          </a:p>
          <a:p>
            <a:pPr marL="1600200" lvl="2">
              <a:buFont typeface="Arial" panose="020B0604020202020204" pitchFamily="34" charset="0"/>
              <a:buChar char="•"/>
            </a:pPr>
            <a:r>
              <a:rPr lang="en-US" dirty="0"/>
              <a:t>mitotic spindle (in cell division), </a:t>
            </a:r>
          </a:p>
          <a:p>
            <a:pPr marL="1600200" lvl="2">
              <a:buFont typeface="Arial" panose="020B0604020202020204" pitchFamily="34" charset="0"/>
              <a:buChar char="•"/>
            </a:pPr>
            <a:r>
              <a:rPr lang="en-US" dirty="0"/>
              <a:t>movement of cells (see flagellum, cilia) </a:t>
            </a:r>
          </a:p>
          <a:p>
            <a:pPr marL="1074420" lvl="1" indent="-342900">
              <a:buFont typeface="Arial" panose="020B0604020202020204" pitchFamily="34" charset="0"/>
              <a:buChar char="•"/>
            </a:pPr>
            <a:r>
              <a:rPr lang="en-US" dirty="0"/>
              <a:t>Intermediate filaments – helps with the shape of the cells</a:t>
            </a:r>
          </a:p>
          <a:p>
            <a:pPr marL="1600200" lvl="2">
              <a:buFont typeface="Arial" panose="020B0604020202020204" pitchFamily="34" charset="0"/>
              <a:buChar char="•"/>
            </a:pPr>
            <a:r>
              <a:rPr lang="en-US" dirty="0"/>
              <a:t>Example: Keratin </a:t>
            </a:r>
          </a:p>
          <a:p>
            <a:pPr marL="1074420" lvl="1" indent="-342900">
              <a:buFont typeface="Arial" panose="020B0604020202020204" pitchFamily="34" charset="0"/>
              <a:buChar char="•"/>
            </a:pPr>
            <a:r>
              <a:rPr lang="en-US" dirty="0"/>
              <a:t>Microfilaments – made of actin proteins </a:t>
            </a:r>
          </a:p>
          <a:p>
            <a:pPr marL="1074420" lvl="1" indent="-342900">
              <a:buFont typeface="Arial" panose="020B0604020202020204" pitchFamily="34" charset="0"/>
              <a:buChar char="•"/>
            </a:pPr>
            <a:r>
              <a:rPr lang="en-US" dirty="0"/>
              <a:t>helps with:</a:t>
            </a:r>
          </a:p>
          <a:p>
            <a:pPr marL="1600200" lvl="2">
              <a:buFont typeface="Arial" panose="020B0604020202020204" pitchFamily="34" charset="0"/>
              <a:buChar char="•"/>
            </a:pPr>
            <a:r>
              <a:rPr lang="en-US" dirty="0"/>
              <a:t>movement of cells (see pseudopods), </a:t>
            </a:r>
          </a:p>
          <a:p>
            <a:pPr marL="1600200" lvl="2">
              <a:buFont typeface="Arial" panose="020B0604020202020204" pitchFamily="34" charset="0"/>
              <a:buChar char="•"/>
            </a:pPr>
            <a:r>
              <a:rPr lang="en-US" dirty="0"/>
              <a:t>contraction in the muscle cells, </a:t>
            </a:r>
          </a:p>
          <a:p>
            <a:pPr marL="1600200" lvl="2">
              <a:buFont typeface="Arial" panose="020B0604020202020204" pitchFamily="34" charset="0"/>
              <a:buChar char="•"/>
            </a:pPr>
            <a:r>
              <a:rPr lang="en-US" dirty="0"/>
              <a:t>Cleavage furrow during Cell division   </a:t>
            </a:r>
          </a:p>
          <a:p>
            <a:endParaRPr lang="en-US" dirty="0"/>
          </a:p>
          <a:p>
            <a:endParaRPr lang="en-US" dirty="0"/>
          </a:p>
        </p:txBody>
      </p:sp>
    </p:spTree>
    <p:extLst>
      <p:ext uri="{BB962C8B-B14F-4D97-AF65-F5344CB8AC3E}">
        <p14:creationId xmlns:p14="http://schemas.microsoft.com/office/powerpoint/2010/main" val="287902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7985202D-A170-4160-930B-3E349EB5DE6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Microfilaments line the inside of the plasma membrane, whereas microfilaments radiate out from the center of the cell. Intermediate filaments form a network throughout the cell that holds organelles in pl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10" b="-111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Microfilaments, intermediate filaments, and microtubules compose a cell’s cytoskeleton.</a:t>
            </a:r>
          </a:p>
        </p:txBody>
      </p:sp>
      <p:sp>
        <p:nvSpPr>
          <p:cNvPr id="5" name="Figure Number"/>
          <p:cNvSpPr>
            <a:spLocks noGrp="1"/>
          </p:cNvSpPr>
          <p:nvPr>
            <p:ph type="title"/>
          </p:nvPr>
        </p:nvSpPr>
        <p:spPr/>
        <p:txBody>
          <a:bodyPr>
            <a:normAutofit/>
          </a:bodyPr>
          <a:lstStyle/>
          <a:p>
            <a:pPr algn="r"/>
            <a:r>
              <a:rPr lang="en-US" sz="2400" dirty="0">
                <a:solidFill>
                  <a:srgbClr val="6CB255"/>
                </a:solidFill>
              </a:rPr>
              <a:t>Cytoskeleton - Figure 3.9</a:t>
            </a:r>
          </a:p>
        </p:txBody>
      </p:sp>
      <p:pic>
        <p:nvPicPr>
          <p:cNvPr id="8" name="Picture 7">
            <a:extLst>
              <a:ext uri="{FF2B5EF4-FFF2-40B4-BE49-F238E27FC236}">
                <a16:creationId xmlns:a16="http://schemas.microsoft.com/office/drawing/2014/main" id="{7AF9AC2E-8AE9-334D-8D25-6130768596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41326"/>
            <a:ext cx="1693024" cy="409803"/>
          </a:xfrm>
          <a:prstGeom prst="rect">
            <a:avLst/>
          </a:prstGeom>
        </p:spPr>
      </p:pic>
    </p:spTree>
    <p:extLst>
      <p:ext uri="{BB962C8B-B14F-4D97-AF65-F5344CB8AC3E}">
        <p14:creationId xmlns:p14="http://schemas.microsoft.com/office/powerpoint/2010/main" val="184349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Cilia and flagellum </a:t>
            </a:r>
          </a:p>
        </p:txBody>
      </p:sp>
      <p:sp>
        <p:nvSpPr>
          <p:cNvPr id="4" name="Text Placeholder 3"/>
          <p:cNvSpPr>
            <a:spLocks noGrp="1"/>
          </p:cNvSpPr>
          <p:nvPr>
            <p:ph type="body" sz="quarter" idx="14"/>
          </p:nvPr>
        </p:nvSpPr>
        <p:spPr>
          <a:xfrm>
            <a:off x="457200" y="1191491"/>
            <a:ext cx="8062912" cy="4818873"/>
          </a:xfrm>
        </p:spPr>
        <p:txBody>
          <a:bodyPr/>
          <a:lstStyle/>
          <a:p>
            <a:pPr marL="342900" indent="-342900">
              <a:buFont typeface="Arial" panose="020B0604020202020204" pitchFamily="34" charset="0"/>
              <a:buChar char="•"/>
            </a:pPr>
            <a:r>
              <a:rPr lang="en-US" dirty="0"/>
              <a:t>More on this visit YouTube video: </a:t>
            </a:r>
            <a:r>
              <a:rPr lang="en-US" dirty="0">
                <a:hlinkClick r:id="rId2"/>
              </a:rPr>
              <a:t>Cilia and flagella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Cilia – many in number, size: short, hair-like </a:t>
            </a:r>
          </a:p>
          <a:p>
            <a:pPr marL="1074420" lvl="1" indent="-342900">
              <a:buFont typeface="Arial" panose="020B0604020202020204" pitchFamily="34" charset="0"/>
              <a:buChar char="•"/>
            </a:pPr>
            <a:r>
              <a:rPr lang="en-US" dirty="0"/>
              <a:t>Helps in movement of cells or substances (mucus)</a:t>
            </a:r>
          </a:p>
          <a:p>
            <a:pPr marL="342900" indent="-342900">
              <a:buFont typeface="Arial" panose="020B0604020202020204" pitchFamily="34" charset="0"/>
              <a:buChar char="•"/>
            </a:pPr>
            <a:r>
              <a:rPr lang="en-US" dirty="0"/>
              <a:t>Flagellum – 1 or 2 on cell surface; very long </a:t>
            </a:r>
          </a:p>
          <a:p>
            <a:pPr marL="1074420" lvl="1" indent="-342900">
              <a:buFont typeface="Arial" panose="020B0604020202020204" pitchFamily="34" charset="0"/>
              <a:buChar char="•"/>
            </a:pPr>
            <a:r>
              <a:rPr lang="en-US" dirty="0"/>
              <a:t>Helps in movement of cells </a:t>
            </a:r>
          </a:p>
          <a:p>
            <a:pPr marL="1074420" lvl="1" indent="-342900">
              <a:buFont typeface="Arial" panose="020B0604020202020204" pitchFamily="34" charset="0"/>
              <a:buChar char="•"/>
            </a:pPr>
            <a:endParaRPr lang="en-US" dirty="0"/>
          </a:p>
          <a:p>
            <a:pPr lvl="1" indent="0">
              <a:buNone/>
            </a:pPr>
            <a:endParaRPr lang="en-US" dirty="0"/>
          </a:p>
        </p:txBody>
      </p:sp>
    </p:spTree>
    <p:extLst>
      <p:ext uri="{BB962C8B-B14F-4D97-AF65-F5344CB8AC3E}">
        <p14:creationId xmlns:p14="http://schemas.microsoft.com/office/powerpoint/2010/main" val="3629651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Nucleus </a:t>
            </a:r>
          </a:p>
        </p:txBody>
      </p:sp>
      <p:sp>
        <p:nvSpPr>
          <p:cNvPr id="4" name="Text Placeholder 3"/>
          <p:cNvSpPr>
            <a:spLocks noGrp="1"/>
          </p:cNvSpPr>
          <p:nvPr>
            <p:ph type="body" sz="quarter" idx="14"/>
          </p:nvPr>
        </p:nvSpPr>
        <p:spPr>
          <a:xfrm>
            <a:off x="457200" y="1163782"/>
            <a:ext cx="8062912" cy="4846582"/>
          </a:xfrm>
        </p:spPr>
        <p:txBody>
          <a:bodyPr/>
          <a:lstStyle/>
          <a:p>
            <a:pPr marL="342900" indent="-342900">
              <a:buFont typeface="Arial" panose="020B0604020202020204" pitchFamily="34" charset="0"/>
              <a:buChar char="•"/>
            </a:pPr>
            <a:r>
              <a:rPr lang="en-US" dirty="0"/>
              <a:t>Structure:</a:t>
            </a:r>
          </a:p>
          <a:p>
            <a:pPr marL="342900" indent="-342900">
              <a:buFont typeface="Arial" panose="020B0604020202020204" pitchFamily="34" charset="0"/>
              <a:buChar char="•"/>
            </a:pPr>
            <a:r>
              <a:rPr lang="en-US" dirty="0"/>
              <a:t>Nuclear membrane – envelope</a:t>
            </a:r>
          </a:p>
          <a:p>
            <a:pPr marL="1074420" lvl="1" indent="-342900">
              <a:buFont typeface="Arial" panose="020B0604020202020204" pitchFamily="34" charset="0"/>
              <a:buChar char="•"/>
            </a:pPr>
            <a:r>
              <a:rPr lang="en-US" dirty="0"/>
              <a:t>Nuclear pores – allows passage in &amp; out </a:t>
            </a:r>
          </a:p>
          <a:p>
            <a:pPr marL="1074420" lvl="1" indent="-342900">
              <a:buFont typeface="Arial" panose="020B0604020202020204" pitchFamily="34" charset="0"/>
              <a:buChar char="•"/>
            </a:pPr>
            <a:r>
              <a:rPr lang="en-US" dirty="0"/>
              <a:t>Surrounded by rough endoplasmic reticulum </a:t>
            </a:r>
          </a:p>
          <a:p>
            <a:pPr marL="342900" indent="-342900">
              <a:buFont typeface="Arial" panose="020B0604020202020204" pitchFamily="34" charset="0"/>
              <a:buChar char="•"/>
            </a:pPr>
            <a:r>
              <a:rPr lang="en-US" dirty="0"/>
              <a:t>Nucleoplasm – inside the nucleus</a:t>
            </a:r>
          </a:p>
          <a:p>
            <a:pPr marL="1074420" lvl="1" indent="-342900">
              <a:buFont typeface="Arial" panose="020B0604020202020204" pitchFamily="34" charset="0"/>
              <a:buChar char="•"/>
            </a:pPr>
            <a:r>
              <a:rPr lang="en-US" dirty="0"/>
              <a:t>Contains:</a:t>
            </a:r>
          </a:p>
          <a:p>
            <a:pPr marL="1600200" lvl="2">
              <a:buFont typeface="Arial" panose="020B0604020202020204" pitchFamily="34" charset="0"/>
              <a:buChar char="•"/>
            </a:pPr>
            <a:r>
              <a:rPr lang="en-US" dirty="0"/>
              <a:t>the nucleolus – where </a:t>
            </a:r>
            <a:r>
              <a:rPr lang="en-US" dirty="0" err="1"/>
              <a:t>rRNA</a:t>
            </a:r>
            <a:r>
              <a:rPr lang="en-US" dirty="0"/>
              <a:t> is made </a:t>
            </a:r>
          </a:p>
          <a:p>
            <a:pPr marL="1600200" lvl="2">
              <a:buFont typeface="Arial" panose="020B0604020202020204" pitchFamily="34" charset="0"/>
              <a:buChar char="•"/>
            </a:pPr>
            <a:r>
              <a:rPr lang="en-US" dirty="0"/>
              <a:t>DNA – under the form of chromatin </a:t>
            </a:r>
          </a:p>
        </p:txBody>
      </p:sp>
    </p:spTree>
    <p:extLst>
      <p:ext uri="{BB962C8B-B14F-4D97-AF65-F5344CB8AC3E}">
        <p14:creationId xmlns:p14="http://schemas.microsoft.com/office/powerpoint/2010/main" val="358212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7D39E5B-65CF-4630-A5C6-BB2952420DF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outermost boundary of the nucleus is the nuclear envelope. Notice that the nuclear envelope consists of two phospholipid bilayers (membranes)—an outer membrane and an inner membrane—in contrast to the plasma membrane (</a:t>
            </a:r>
            <a:r>
              <a:rPr lang="en-US" sz="1600" dirty="0">
                <a:solidFill>
                  <a:srgbClr val="212F62"/>
                </a:solidFill>
              </a:rPr>
              <a:t>Figure 3.8</a:t>
            </a:r>
            <a:r>
              <a:rPr lang="en-US" sz="1600" dirty="0"/>
              <a:t>), which consists of only one phospholipid bilayer. (credit: modification of work by NIGMS, NIH)</a:t>
            </a:r>
          </a:p>
        </p:txBody>
      </p:sp>
      <p:pic>
        <p:nvPicPr>
          <p:cNvPr id="9" name="Figure" descr="In this illustration, chromatin floats in the nucleoplasm. The nucleoid is depicted as a dense, circular region inside the nucleus. The double nuclear membrane is perforated with protein-lined por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06" r="-27706"/>
          <a:stretch>
            <a:fillRect/>
          </a:stretch>
        </p:blipFill>
        <p:spPr/>
      </p:pic>
      <p:sp>
        <p:nvSpPr>
          <p:cNvPr id="5" name="Figure Number"/>
          <p:cNvSpPr>
            <a:spLocks noGrp="1"/>
          </p:cNvSpPr>
          <p:nvPr>
            <p:ph type="title"/>
          </p:nvPr>
        </p:nvSpPr>
        <p:spPr/>
        <p:txBody>
          <a:bodyPr/>
          <a:lstStyle/>
          <a:p>
            <a:r>
              <a:rPr lang="en-US" dirty="0"/>
              <a:t>Figure 3.10 – nucleus </a:t>
            </a:r>
          </a:p>
        </p:txBody>
      </p:sp>
      <p:pic>
        <p:nvPicPr>
          <p:cNvPr id="8" name="Picture 7">
            <a:extLst>
              <a:ext uri="{FF2B5EF4-FFF2-40B4-BE49-F238E27FC236}">
                <a16:creationId xmlns:a16="http://schemas.microsoft.com/office/drawing/2014/main" id="{750505CF-A003-924E-97EE-8CDA8624DF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16071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7428C47-091D-42BB-A3F3-F376696DD03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4622457"/>
            <a:ext cx="8062912" cy="1166382"/>
          </a:xfrm>
        </p:spPr>
        <p:txBody>
          <a:bodyPr>
            <a:noAutofit/>
          </a:bodyPr>
          <a:lstStyle/>
          <a:p>
            <a:pPr marL="342900" indent="-342900">
              <a:buAutoNum type="alphaLcParenBoth"/>
            </a:pPr>
            <a:r>
              <a:rPr lang="en-US" sz="1370" dirty="0"/>
              <a:t>Nasal sinus cells (viewed with a light microscope), </a:t>
            </a:r>
          </a:p>
          <a:p>
            <a:pPr marL="342900" indent="-342900">
              <a:buAutoNum type="alphaLcParenBoth"/>
            </a:pPr>
            <a:r>
              <a:rPr lang="en-US" sz="1370" dirty="0"/>
              <a:t>onion cells (viewed with a light microscope), and</a:t>
            </a:r>
            <a:r>
              <a:rPr lang="en-US" sz="1370" dirty="0">
                <a:solidFill>
                  <a:srgbClr val="6CB255"/>
                </a:solidFill>
              </a:rPr>
              <a:t> </a:t>
            </a:r>
          </a:p>
          <a:p>
            <a:pPr marL="342900" indent="-342900">
              <a:buAutoNum type="alphaLcParenBoth"/>
            </a:pPr>
            <a:r>
              <a:rPr lang="en-US" sz="1370" i="1" dirty="0"/>
              <a:t>vibrio </a:t>
            </a:r>
            <a:r>
              <a:rPr lang="en-US" sz="1370" i="1" dirty="0" err="1"/>
              <a:t>tasmaniensis</a:t>
            </a:r>
            <a:r>
              <a:rPr lang="en-US" sz="1370" i="1" dirty="0"/>
              <a:t> </a:t>
            </a:r>
            <a:r>
              <a:rPr lang="en-US" sz="1370" dirty="0"/>
              <a:t>bacterial cells (viewed using a scanning electron microscope) are from very different organism, yet all share certain characteristics of basic cell structure. </a:t>
            </a:r>
          </a:p>
          <a:p>
            <a:r>
              <a:rPr lang="en-US" sz="1370" dirty="0"/>
              <a:t>(credit a: modification of work by Ed </a:t>
            </a:r>
            <a:r>
              <a:rPr lang="en-US" sz="1370" dirty="0" err="1"/>
              <a:t>Uthman</a:t>
            </a:r>
            <a:r>
              <a:rPr lang="en-US" sz="1370" dirty="0"/>
              <a:t>, MD; credit b: modification of work by Umberto </a:t>
            </a:r>
            <a:r>
              <a:rPr lang="en-US" sz="1370" dirty="0" err="1"/>
              <a:t>Salvagnin</a:t>
            </a:r>
            <a:r>
              <a:rPr lang="en-US" sz="1370" dirty="0"/>
              <a:t>; credit c: modification of work by Anthony </a:t>
            </a:r>
            <a:r>
              <a:rPr lang="en-US" sz="1370" dirty="0" err="1"/>
              <a:t>D'Onofrio</a:t>
            </a:r>
            <a:r>
              <a:rPr lang="en-US" sz="1370" dirty="0"/>
              <a:t>; scale-bar data from Matt </a:t>
            </a:r>
            <a:r>
              <a:rPr lang="de-DE" sz="1370" dirty="0"/>
              <a:t>Russell)</a:t>
            </a:r>
            <a:endParaRPr lang="en-US" sz="1370" dirty="0"/>
          </a:p>
        </p:txBody>
      </p:sp>
      <p:pic>
        <p:nvPicPr>
          <p:cNvPr id="2" name="Figure" descr="Left: Human nasal sinus cells as viewed by light microscopy have an irregular round shape and a well-defined nucleus that takes up about one-half of the cell. Middle: Onion skin cells, also viewed by light microscopy, are long and thin with a rectangular shape defined by a cell wall. They are about as wide as a nasal sinus cell, but at least five times as long. The cell wall and nucleus are well defined in the micrograph. The onion skin nucleus is about the same size as the nasal sinus cell nucleus. Right: In this scanning electron micrograph of bacterial cells, the cell surface has a three-dimensional shape. Three of the bacteria are oval in shape. The fourth is round and has protrusions called pili. One pilus connects this bacterium to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09" b="-14709"/>
          <a:stretch>
            <a:fillRect/>
          </a:stretch>
        </p:blipFill>
        <p:spPr/>
      </p:pic>
      <p:sp>
        <p:nvSpPr>
          <p:cNvPr id="5" name="Figure Number"/>
          <p:cNvSpPr>
            <a:spLocks noGrp="1"/>
          </p:cNvSpPr>
          <p:nvPr>
            <p:ph type="title"/>
          </p:nvPr>
        </p:nvSpPr>
        <p:spPr/>
        <p:txBody>
          <a:bodyPr/>
          <a:lstStyle/>
          <a:p>
            <a:r>
              <a:rPr lang="en-US" dirty="0"/>
              <a:t>Figure 3.1 – cells </a:t>
            </a:r>
          </a:p>
        </p:txBody>
      </p:sp>
      <p:pic>
        <p:nvPicPr>
          <p:cNvPr id="8" name="Picture 7">
            <a:extLst>
              <a:ext uri="{FF2B5EF4-FFF2-40B4-BE49-F238E27FC236}">
                <a16:creationId xmlns:a16="http://schemas.microsoft.com/office/drawing/2014/main" id="{7411C6A9-1AB5-0241-80E4-B8AE889B2E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249330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Endoplasmic reticulum (ER)</a:t>
            </a:r>
          </a:p>
        </p:txBody>
      </p:sp>
      <p:sp>
        <p:nvSpPr>
          <p:cNvPr id="4" name="Text Placeholder 3"/>
          <p:cNvSpPr>
            <a:spLocks noGrp="1"/>
          </p:cNvSpPr>
          <p:nvPr>
            <p:ph type="body" sz="quarter" idx="14"/>
          </p:nvPr>
        </p:nvSpPr>
        <p:spPr>
          <a:xfrm>
            <a:off x="457200" y="1182255"/>
            <a:ext cx="8062912" cy="4828109"/>
          </a:xfrm>
        </p:spPr>
        <p:txBody>
          <a:bodyPr/>
          <a:lstStyle/>
          <a:p>
            <a:pPr marL="342900" indent="-342900">
              <a:buFont typeface="Arial" panose="020B0604020202020204" pitchFamily="34" charset="0"/>
              <a:buChar char="•"/>
            </a:pPr>
            <a:r>
              <a:rPr lang="en-US" dirty="0"/>
              <a:t>ER structure: made of membranes as boundary</a:t>
            </a:r>
          </a:p>
          <a:p>
            <a:pPr marL="342900" indent="-342900">
              <a:buFont typeface="Arial" panose="020B0604020202020204" pitchFamily="34" charset="0"/>
              <a:buChar char="•"/>
            </a:pPr>
            <a:r>
              <a:rPr lang="en-US" dirty="0"/>
              <a:t>Two types:</a:t>
            </a:r>
          </a:p>
          <a:p>
            <a:pPr marL="1074420" lvl="1" indent="-342900">
              <a:buFont typeface="Arial" panose="020B0604020202020204" pitchFamily="34" charset="0"/>
              <a:buChar char="•"/>
            </a:pPr>
            <a:r>
              <a:rPr lang="en-US" dirty="0"/>
              <a:t>Rough ER (RER) – has ribosomes attached to their surfaces on the membrane</a:t>
            </a:r>
          </a:p>
          <a:p>
            <a:pPr marL="1600200" lvl="2">
              <a:buFont typeface="Arial" panose="020B0604020202020204" pitchFamily="34" charset="0"/>
              <a:buChar char="•"/>
            </a:pPr>
            <a:r>
              <a:rPr lang="en-US" dirty="0"/>
              <a:t>Made of flatten vesicle and attached to the nuclear envelope </a:t>
            </a:r>
          </a:p>
          <a:p>
            <a:pPr marL="1600200" lvl="2">
              <a:buFont typeface="Arial" panose="020B0604020202020204" pitchFamily="34" charset="0"/>
              <a:buChar char="•"/>
            </a:pPr>
            <a:r>
              <a:rPr lang="en-US" dirty="0"/>
              <a:t>Role in modifying proteins  </a:t>
            </a:r>
          </a:p>
          <a:p>
            <a:pPr marL="1074420" lvl="1" indent="-342900">
              <a:buFont typeface="Arial" panose="020B0604020202020204" pitchFamily="34" charset="0"/>
              <a:buChar char="•"/>
            </a:pPr>
            <a:r>
              <a:rPr lang="en-US" dirty="0"/>
              <a:t>Smooth ER (SER) – shaped as tubules</a:t>
            </a:r>
          </a:p>
          <a:p>
            <a:pPr marL="1600200" lvl="2">
              <a:buFont typeface="Arial" panose="020B0604020202020204" pitchFamily="34" charset="0"/>
              <a:buChar char="•"/>
            </a:pPr>
            <a:r>
              <a:rPr lang="en-US" dirty="0"/>
              <a:t>Role in storage of calcium ions (Ca+), synthesize lipids, steroid hormones, carbohydrates </a:t>
            </a:r>
          </a:p>
        </p:txBody>
      </p:sp>
    </p:spTree>
    <p:extLst>
      <p:ext uri="{BB962C8B-B14F-4D97-AF65-F5344CB8AC3E}">
        <p14:creationId xmlns:p14="http://schemas.microsoft.com/office/powerpoint/2010/main" val="372653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B3BC7E-AB08-41B8-9D25-2E4CB80EB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endomembrane system works to modify, package, and transport lipids and proteins. (credit: modification of work by Magnus </a:t>
            </a:r>
            <a:r>
              <a:rPr lang="en-US" sz="1600" dirty="0" err="1">
                <a:solidFill>
                  <a:srgbClr val="000000"/>
                </a:solidFill>
              </a:rPr>
              <a:t>Manske</a:t>
            </a:r>
            <a:r>
              <a:rPr lang="en-US" sz="1600" dirty="0">
                <a:solidFill>
                  <a:srgbClr val="000000"/>
                </a:solidFill>
              </a:rPr>
              <a:t>)</a:t>
            </a:r>
            <a:endParaRPr lang="en-US" sz="1600" b="0" dirty="0">
              <a:solidFill>
                <a:srgbClr val="000000"/>
              </a:solidFill>
            </a:endParaRPr>
          </a:p>
        </p:txBody>
      </p:sp>
      <p:pic>
        <p:nvPicPr>
          <p:cNvPr id="2" name="Figure" descr="This figure shows the nucleus, rough ER, Golgi apparatus, vesicles, and plasma membrane. The right side of the rough ER is shown with an integral membrane protein embedded in it. The part of the protein facing the inside of the ER has a carbohydrate attached to it. The protein is shown leaving the ER in a vesicle that fuses with the cis fac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faces the outside of the membrane. At the same time, the contents of the vesicle are released from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330" y="1312384"/>
            <a:ext cx="3999990" cy="4847594"/>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3.13 – ER: SER &amp; RER</a:t>
            </a:r>
            <a:endParaRPr lang="en-US" sz="2400" dirty="0">
              <a:solidFill>
                <a:srgbClr val="6CB255"/>
              </a:solidFill>
            </a:endParaRPr>
          </a:p>
        </p:txBody>
      </p:sp>
      <p:pic>
        <p:nvPicPr>
          <p:cNvPr id="8" name="Picture 7">
            <a:extLst>
              <a:ext uri="{FF2B5EF4-FFF2-40B4-BE49-F238E27FC236}">
                <a16:creationId xmlns:a16="http://schemas.microsoft.com/office/drawing/2014/main" id="{7591CA96-2B43-A24D-956A-BC00C8A014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832937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Golgi apparatus</a:t>
            </a:r>
          </a:p>
        </p:txBody>
      </p:sp>
      <p:sp>
        <p:nvSpPr>
          <p:cNvPr id="4" name="Text Placeholder 3"/>
          <p:cNvSpPr>
            <a:spLocks noGrp="1"/>
          </p:cNvSpPr>
          <p:nvPr>
            <p:ph type="body" sz="quarter" idx="14"/>
          </p:nvPr>
        </p:nvSpPr>
        <p:spPr>
          <a:xfrm>
            <a:off x="457200" y="1136073"/>
            <a:ext cx="8062912" cy="4874291"/>
          </a:xfrm>
        </p:spPr>
        <p:txBody>
          <a:bodyPr/>
          <a:lstStyle/>
          <a:p>
            <a:pPr marL="342900" indent="-342900">
              <a:buFont typeface="Arial" panose="020B0604020202020204" pitchFamily="34" charset="0"/>
              <a:buChar char="•"/>
            </a:pPr>
            <a:r>
              <a:rPr lang="en-US" dirty="0"/>
              <a:t>Structure:</a:t>
            </a:r>
          </a:p>
          <a:p>
            <a:pPr marL="342900" indent="-342900">
              <a:buFont typeface="Arial" panose="020B0604020202020204" pitchFamily="34" charset="0"/>
              <a:buChar char="•"/>
            </a:pPr>
            <a:r>
              <a:rPr lang="en-US" dirty="0"/>
              <a:t>Flatten big vesicles or sacs </a:t>
            </a:r>
          </a:p>
          <a:p>
            <a:pPr marL="342900" indent="-342900">
              <a:buFont typeface="Arial" panose="020B0604020202020204" pitchFamily="34" charset="0"/>
              <a:buChar char="•"/>
            </a:pPr>
            <a:r>
              <a:rPr lang="en-US" dirty="0"/>
              <a:t>Have two faces </a:t>
            </a:r>
          </a:p>
          <a:p>
            <a:pPr marL="1074420" lvl="1" indent="-342900">
              <a:buFont typeface="Arial" panose="020B0604020202020204" pitchFamily="34" charset="0"/>
              <a:buChar char="•"/>
            </a:pPr>
            <a:r>
              <a:rPr lang="en-US" dirty="0"/>
              <a:t>Trans face – Receiving face towards the ER and nucleus </a:t>
            </a:r>
          </a:p>
          <a:p>
            <a:pPr marL="1074420" lvl="1" indent="-342900">
              <a:buFont typeface="Arial" panose="020B0604020202020204" pitchFamily="34" charset="0"/>
              <a:buChar char="•"/>
            </a:pPr>
            <a:r>
              <a:rPr lang="en-US" dirty="0"/>
              <a:t>Cis face – Releasing face towards the cell plasma membrane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a:t>
            </a:r>
          </a:p>
          <a:p>
            <a:pPr marL="1074420" lvl="1" indent="-342900">
              <a:buFont typeface="Arial" panose="020B0604020202020204" pitchFamily="34" charset="0"/>
              <a:buChar char="•"/>
            </a:pPr>
            <a:r>
              <a:rPr lang="en-US" dirty="0"/>
              <a:t>Modifies proteins, lipids </a:t>
            </a:r>
          </a:p>
          <a:p>
            <a:endParaRPr lang="en-US" dirty="0"/>
          </a:p>
        </p:txBody>
      </p:sp>
    </p:spTree>
    <p:extLst>
      <p:ext uri="{BB962C8B-B14F-4D97-AF65-F5344CB8AC3E}">
        <p14:creationId xmlns:p14="http://schemas.microsoft.com/office/powerpoint/2010/main" val="320147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704A09-943E-4775-B640-2C078F4802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Golgi apparatus in this transmission electron micrograph of a white blood cell is visible as a stack of semicircular flattened rings in the lower portion of this image. Several vesicles can be seen near the Golgi apparatus. (credit: modification of work by Louisa Howard; scale-bar data from Matt Russell)</a:t>
            </a:r>
          </a:p>
        </p:txBody>
      </p:sp>
      <p:pic>
        <p:nvPicPr>
          <p:cNvPr id="9" name="Figure" descr="In this transmission electron micrograph, the Golgi apparatus appears as a stack of membranes surrounded by unnamed organell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015" r="-8015"/>
          <a:stretch>
            <a:fillRect/>
          </a:stretch>
        </p:blipFill>
        <p:spPr/>
      </p:pic>
      <p:sp>
        <p:nvSpPr>
          <p:cNvPr id="5" name="Figure Number"/>
          <p:cNvSpPr>
            <a:spLocks noGrp="1"/>
          </p:cNvSpPr>
          <p:nvPr>
            <p:ph type="title"/>
          </p:nvPr>
        </p:nvSpPr>
        <p:spPr/>
        <p:txBody>
          <a:bodyPr/>
          <a:lstStyle/>
          <a:p>
            <a:r>
              <a:rPr lang="en-US" dirty="0"/>
              <a:t>Figure 3.11 – Golgi apparatus </a:t>
            </a:r>
          </a:p>
        </p:txBody>
      </p:sp>
      <p:pic>
        <p:nvPicPr>
          <p:cNvPr id="8" name="Picture 7">
            <a:extLst>
              <a:ext uri="{FF2B5EF4-FFF2-40B4-BE49-F238E27FC236}">
                <a16:creationId xmlns:a16="http://schemas.microsoft.com/office/drawing/2014/main" id="{61B5FEFA-EA2C-E04F-815D-DE41FA09FA1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292090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lysosomes</a:t>
            </a:r>
          </a:p>
        </p:txBody>
      </p:sp>
      <p:sp>
        <p:nvSpPr>
          <p:cNvPr id="4" name="Text Placeholder 3"/>
          <p:cNvSpPr>
            <a:spLocks noGrp="1"/>
          </p:cNvSpPr>
          <p:nvPr>
            <p:ph type="body" sz="quarter" idx="14"/>
          </p:nvPr>
        </p:nvSpPr>
        <p:spPr>
          <a:xfrm>
            <a:off x="457200" y="1394691"/>
            <a:ext cx="8062912" cy="4615673"/>
          </a:xfrm>
        </p:spPr>
        <p:txBody>
          <a:bodyPr/>
          <a:lstStyle/>
          <a:p>
            <a:pPr marL="342900" indent="-342900">
              <a:buFont typeface="Arial" panose="020B0604020202020204" pitchFamily="34" charset="0"/>
              <a:buChar char="•"/>
            </a:pPr>
            <a:r>
              <a:rPr lang="en-US" dirty="0"/>
              <a:t>Structures: </a:t>
            </a:r>
          </a:p>
          <a:p>
            <a:pPr marL="1074420" lvl="1" indent="-342900">
              <a:buFont typeface="Arial" panose="020B0604020202020204" pitchFamily="34" charset="0"/>
              <a:buChar char="•"/>
            </a:pPr>
            <a:r>
              <a:rPr lang="en-US" dirty="0"/>
              <a:t>membranous vesicle</a:t>
            </a:r>
          </a:p>
          <a:p>
            <a:pPr marL="1074420" lvl="1" indent="-342900">
              <a:buFont typeface="Arial" panose="020B0604020202020204" pitchFamily="34" charset="0"/>
              <a:buChar char="•"/>
            </a:pPr>
            <a:r>
              <a:rPr lang="en-US" dirty="0"/>
              <a:t>Containing enzymes and low pH  </a:t>
            </a:r>
          </a:p>
          <a:p>
            <a:pPr marL="342900" indent="-342900">
              <a:buFont typeface="Arial" panose="020B0604020202020204" pitchFamily="34" charset="0"/>
              <a:buChar char="•"/>
            </a:pPr>
            <a:r>
              <a:rPr lang="en-US" dirty="0"/>
              <a:t>Role as “garbage disposal” by removing any broken organelles, pathogens etc.</a:t>
            </a:r>
          </a:p>
          <a:p>
            <a:pPr marL="1074420" lvl="1" indent="-342900">
              <a:buFont typeface="Arial" panose="020B0604020202020204" pitchFamily="34" charset="0"/>
              <a:buChar char="•"/>
            </a:pPr>
            <a:r>
              <a:rPr lang="en-US" dirty="0"/>
              <a:t>In Macrophages (a type of white blood cells)</a:t>
            </a:r>
          </a:p>
          <a:p>
            <a:endParaRPr lang="en-US" dirty="0"/>
          </a:p>
        </p:txBody>
      </p:sp>
    </p:spTree>
    <p:extLst>
      <p:ext uri="{BB962C8B-B14F-4D97-AF65-F5344CB8AC3E}">
        <p14:creationId xmlns:p14="http://schemas.microsoft.com/office/powerpoint/2010/main" val="353848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0E350C-732A-4411-8C5D-67914F3D053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macrophage has phagocytized a potentially pathogenic bacterium into a vesicle, which then fuses with a lysosome within the cell so that the pathogen can be destroyed. Other organelles are present in the cell, but for simplicity, are not shown.</a:t>
            </a:r>
          </a:p>
        </p:txBody>
      </p:sp>
      <p:pic>
        <p:nvPicPr>
          <p:cNvPr id="9" name="Figure" descr="In this illustration, a eukaryotic cell is shown consuming a bacterium. As the bacterium is consumed, it is encapsulated into a vesicle. The vesicle fuses with a lysosome, and proteins inside the lysosome digest the bacteriu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19" r="-17119"/>
          <a:stretch>
            <a:fillRect/>
          </a:stretch>
        </p:blipFill>
        <p:spPr/>
      </p:pic>
      <p:sp>
        <p:nvSpPr>
          <p:cNvPr id="5" name="Figure Number"/>
          <p:cNvSpPr>
            <a:spLocks noGrp="1"/>
          </p:cNvSpPr>
          <p:nvPr>
            <p:ph type="title"/>
          </p:nvPr>
        </p:nvSpPr>
        <p:spPr/>
        <p:txBody>
          <a:bodyPr/>
          <a:lstStyle/>
          <a:p>
            <a:r>
              <a:rPr lang="en-US" dirty="0"/>
              <a:t>Figure 3.12 - lysosomes </a:t>
            </a:r>
          </a:p>
        </p:txBody>
      </p:sp>
      <p:pic>
        <p:nvPicPr>
          <p:cNvPr id="8" name="Picture 7">
            <a:extLst>
              <a:ext uri="{FF2B5EF4-FFF2-40B4-BE49-F238E27FC236}">
                <a16:creationId xmlns:a16="http://schemas.microsoft.com/office/drawing/2014/main" id="{24FC15F9-0EE1-EF4A-9E29-F395B3194A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395995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Endomembrane system</a:t>
            </a:r>
          </a:p>
        </p:txBody>
      </p:sp>
      <p:sp>
        <p:nvSpPr>
          <p:cNvPr id="4" name="Text Placeholder 3"/>
          <p:cNvSpPr>
            <a:spLocks noGrp="1"/>
          </p:cNvSpPr>
          <p:nvPr>
            <p:ph type="body" sz="quarter" idx="14"/>
          </p:nvPr>
        </p:nvSpPr>
        <p:spPr>
          <a:xfrm>
            <a:off x="457200" y="1394691"/>
            <a:ext cx="8062912" cy="4615673"/>
          </a:xfrm>
        </p:spPr>
        <p:txBody>
          <a:bodyPr/>
          <a:lstStyle/>
          <a:p>
            <a:r>
              <a:rPr lang="en-US" dirty="0"/>
              <a:t>A system of structures of different shapes made of membranes;</a:t>
            </a:r>
          </a:p>
          <a:p>
            <a:r>
              <a:rPr lang="en-US" dirty="0"/>
              <a:t>Role in making and modifying proteins and lipids;</a:t>
            </a:r>
          </a:p>
          <a:p>
            <a:r>
              <a:rPr lang="en-US" dirty="0"/>
              <a:t>It includes:</a:t>
            </a:r>
          </a:p>
          <a:p>
            <a:r>
              <a:rPr lang="en-US" dirty="0"/>
              <a:t>Plasma membrane, nuclear envelope, RER, SER, Golgi, lysosomes</a:t>
            </a:r>
          </a:p>
        </p:txBody>
      </p:sp>
    </p:spTree>
    <p:extLst>
      <p:ext uri="{BB962C8B-B14F-4D97-AF65-F5344CB8AC3E}">
        <p14:creationId xmlns:p14="http://schemas.microsoft.com/office/powerpoint/2010/main" val="182901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2B3BC7E-AB08-41B8-9D25-2E4CB80EB9B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endomembrane system works to modify, package, and transport lipids and proteins. (credit: modification of work by Magnus </a:t>
            </a:r>
            <a:r>
              <a:rPr lang="en-US" sz="1600" dirty="0" err="1">
                <a:solidFill>
                  <a:srgbClr val="000000"/>
                </a:solidFill>
              </a:rPr>
              <a:t>Manske</a:t>
            </a:r>
            <a:r>
              <a:rPr lang="en-US" sz="1600" dirty="0">
                <a:solidFill>
                  <a:srgbClr val="000000"/>
                </a:solidFill>
              </a:rPr>
              <a:t>)</a:t>
            </a:r>
            <a:endParaRPr lang="en-US" sz="1600" b="0" dirty="0">
              <a:solidFill>
                <a:srgbClr val="000000"/>
              </a:solidFill>
            </a:endParaRPr>
          </a:p>
        </p:txBody>
      </p:sp>
      <p:pic>
        <p:nvPicPr>
          <p:cNvPr id="2" name="Figure" descr="This figure shows the nucleus, rough ER, Golgi apparatus, vesicles, and plasma membrane. The right side of the rough ER is shown with an integral membrane protein embedded in it. The part of the protein facing the inside of the ER has a carbohydrate attached to it. The protein is shown leaving the ER in a vesicle that fuses with the cis fac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faces the outside of the membrane. At the same time, the contents of the vesicle are released from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73330" y="1312384"/>
            <a:ext cx="3999990" cy="4847594"/>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3.13</a:t>
            </a:r>
            <a:endParaRPr lang="en-US" sz="2400" dirty="0">
              <a:solidFill>
                <a:srgbClr val="6CB255"/>
              </a:solidFill>
            </a:endParaRPr>
          </a:p>
        </p:txBody>
      </p:sp>
      <p:pic>
        <p:nvPicPr>
          <p:cNvPr id="8" name="Picture 7">
            <a:extLst>
              <a:ext uri="{FF2B5EF4-FFF2-40B4-BE49-F238E27FC236}">
                <a16:creationId xmlns:a16="http://schemas.microsoft.com/office/drawing/2014/main" id="{7591CA96-2B43-A24D-956A-BC00C8A014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80728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ribosomes</a:t>
            </a:r>
          </a:p>
        </p:txBody>
      </p:sp>
      <p:sp>
        <p:nvSpPr>
          <p:cNvPr id="4" name="Text Placeholder 3"/>
          <p:cNvSpPr>
            <a:spLocks noGrp="1"/>
          </p:cNvSpPr>
          <p:nvPr>
            <p:ph type="body" sz="quarter" idx="14"/>
          </p:nvPr>
        </p:nvSpPr>
        <p:spPr>
          <a:xfrm>
            <a:off x="457200" y="1136073"/>
            <a:ext cx="8062912" cy="4874291"/>
          </a:xfrm>
        </p:spPr>
        <p:txBody>
          <a:bodyPr/>
          <a:lstStyle/>
          <a:p>
            <a:pPr marL="342900" indent="-342900">
              <a:buFont typeface="Arial" panose="020B0604020202020204" pitchFamily="34" charset="0"/>
              <a:buChar char="•"/>
            </a:pPr>
            <a:r>
              <a:rPr lang="en-US" dirty="0"/>
              <a:t>Organelles not made of membranes</a:t>
            </a:r>
          </a:p>
          <a:p>
            <a:pPr marL="342900" indent="-342900">
              <a:buFont typeface="Arial" panose="020B0604020202020204" pitchFamily="34" charset="0"/>
              <a:buChar char="•"/>
            </a:pPr>
            <a:r>
              <a:rPr lang="en-US" dirty="0"/>
              <a:t>Made of </a:t>
            </a:r>
            <a:r>
              <a:rPr lang="en-US" dirty="0" err="1"/>
              <a:t>rRNA</a:t>
            </a:r>
            <a:r>
              <a:rPr lang="en-US" dirty="0"/>
              <a:t> and proteins</a:t>
            </a:r>
          </a:p>
          <a:p>
            <a:pPr marL="342900" indent="-342900">
              <a:buFont typeface="Arial" panose="020B0604020202020204" pitchFamily="34" charset="0"/>
              <a:buChar char="•"/>
            </a:pPr>
            <a:r>
              <a:rPr lang="en-US" dirty="0"/>
              <a:t>Attached to RER or free in the cytoplasm</a:t>
            </a:r>
          </a:p>
          <a:p>
            <a:pPr marL="342900" indent="-342900">
              <a:buFont typeface="Arial" panose="020B0604020202020204" pitchFamily="34" charset="0"/>
              <a:buChar char="•"/>
            </a:pPr>
            <a:r>
              <a:rPr lang="en-US" dirty="0"/>
              <a:t>Roundly shape</a:t>
            </a:r>
          </a:p>
          <a:p>
            <a:pPr marL="342900" indent="-342900">
              <a:buFont typeface="Arial" panose="020B0604020202020204" pitchFamily="34" charset="0"/>
              <a:buChar char="•"/>
            </a:pPr>
            <a:r>
              <a:rPr lang="en-US" dirty="0"/>
              <a:t>Function in synthesizing proteins</a:t>
            </a:r>
          </a:p>
        </p:txBody>
      </p:sp>
    </p:spTree>
    <p:extLst>
      <p:ext uri="{BB962C8B-B14F-4D97-AF65-F5344CB8AC3E}">
        <p14:creationId xmlns:p14="http://schemas.microsoft.com/office/powerpoint/2010/main" val="1266903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 </a:t>
            </a:r>
          </a:p>
        </p:txBody>
      </p:sp>
      <p:sp>
        <p:nvSpPr>
          <p:cNvPr id="4" name="Text Placeholder 3"/>
          <p:cNvSpPr>
            <a:spLocks noGrp="1"/>
          </p:cNvSpPr>
          <p:nvPr>
            <p:ph type="body" sz="quarter" idx="14"/>
          </p:nvPr>
        </p:nvSpPr>
        <p:spPr>
          <a:xfrm>
            <a:off x="457200" y="1117600"/>
            <a:ext cx="8062912" cy="4892764"/>
          </a:xfrm>
        </p:spPr>
        <p:txBody>
          <a:bodyPr/>
          <a:lstStyle/>
          <a:p>
            <a:pPr marL="342900" indent="-342900">
              <a:buFont typeface="Arial" panose="020B0604020202020204" pitchFamily="34" charset="0"/>
              <a:buChar char="•"/>
            </a:pPr>
            <a:r>
              <a:rPr lang="en-US" dirty="0"/>
              <a:t>“powerhouse” or “energy factories” </a:t>
            </a:r>
            <a:r>
              <a:rPr lang="en-US" dirty="0">
                <a:sym typeface="Wingdings" panose="05000000000000000000" pitchFamily="2" charset="2"/>
              </a:rPr>
              <a:t> function in making ATP (chemical energy) from food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Structure: oval-shaped vesicles, made of two membranes</a:t>
            </a:r>
          </a:p>
          <a:p>
            <a:pPr marL="1074420" lvl="1" indent="-342900">
              <a:buFont typeface="Arial" panose="020B0604020202020204" pitchFamily="34" charset="0"/>
              <a:buChar char="•"/>
            </a:pPr>
            <a:r>
              <a:rPr lang="en-US" dirty="0"/>
              <a:t>Outer membrane </a:t>
            </a:r>
          </a:p>
          <a:p>
            <a:pPr marL="1074420" lvl="1" indent="-342900">
              <a:buFont typeface="Arial" panose="020B0604020202020204" pitchFamily="34" charset="0"/>
              <a:buChar char="•"/>
            </a:pPr>
            <a:r>
              <a:rPr lang="en-US" dirty="0"/>
              <a:t>inner membrane – with folds called cristae</a:t>
            </a:r>
          </a:p>
          <a:p>
            <a:pPr marL="1074420" lvl="1" indent="-342900">
              <a:buFont typeface="Arial" panose="020B0604020202020204" pitchFamily="34" charset="0"/>
              <a:buChar char="•"/>
            </a:pPr>
            <a:r>
              <a:rPr lang="en-US" dirty="0"/>
              <a:t>Intermembrane space</a:t>
            </a:r>
          </a:p>
          <a:p>
            <a:pPr marL="1074420" lvl="1" indent="-342900">
              <a:buFont typeface="Arial" panose="020B0604020202020204" pitchFamily="34" charset="0"/>
              <a:buChar char="•"/>
            </a:pPr>
            <a:r>
              <a:rPr lang="en-US" dirty="0"/>
              <a:t>matrix</a:t>
            </a:r>
          </a:p>
        </p:txBody>
      </p:sp>
    </p:spTree>
    <p:extLst>
      <p:ext uri="{BB962C8B-B14F-4D97-AF65-F5344CB8AC3E}">
        <p14:creationId xmlns:p14="http://schemas.microsoft.com/office/powerpoint/2010/main" val="33037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Microscope to study cells</a:t>
            </a:r>
          </a:p>
        </p:txBody>
      </p:sp>
      <p:sp>
        <p:nvSpPr>
          <p:cNvPr id="4" name="Text Placeholder 3"/>
          <p:cNvSpPr>
            <a:spLocks noGrp="1"/>
          </p:cNvSpPr>
          <p:nvPr>
            <p:ph type="body" sz="quarter" idx="14"/>
          </p:nvPr>
        </p:nvSpPr>
        <p:spPr>
          <a:xfrm>
            <a:off x="457200" y="1126836"/>
            <a:ext cx="8062912" cy="4883528"/>
          </a:xfrm>
        </p:spPr>
        <p:txBody>
          <a:bodyPr/>
          <a:lstStyle/>
          <a:p>
            <a:pPr marL="342900" indent="-342900">
              <a:buFont typeface="Arial" panose="020B0604020202020204" pitchFamily="34" charset="0"/>
              <a:buChar char="•"/>
            </a:pPr>
            <a:r>
              <a:rPr lang="en-US" dirty="0"/>
              <a:t>Studying cells using microscopes</a:t>
            </a:r>
          </a:p>
          <a:p>
            <a:pPr marL="1074420" lvl="1" indent="-342900">
              <a:buFont typeface="Arial" panose="020B0604020202020204" pitchFamily="34" charset="0"/>
              <a:buChar char="•"/>
            </a:pPr>
            <a:r>
              <a:rPr lang="en-US" dirty="0"/>
              <a:t>Electron – 10,000,000x magnification</a:t>
            </a:r>
          </a:p>
          <a:p>
            <a:pPr marL="1074420" lvl="1" indent="-342900">
              <a:buFont typeface="Arial" panose="020B0604020202020204" pitchFamily="34" charset="0"/>
              <a:buChar char="•"/>
            </a:pPr>
            <a:r>
              <a:rPr lang="en-US" dirty="0"/>
              <a:t>Light – 1000X magnification </a:t>
            </a:r>
          </a:p>
          <a:p>
            <a:pPr marL="1074420" lvl="1" indent="-342900">
              <a:buFont typeface="Arial" panose="020B0604020202020204" pitchFamily="34" charset="0"/>
              <a:buChar char="•"/>
            </a:pPr>
            <a:r>
              <a:rPr lang="en-US" dirty="0"/>
              <a:t>Dissecting – 100x magnification </a:t>
            </a:r>
          </a:p>
          <a:p>
            <a:pPr lvl="1" indent="0">
              <a:buNone/>
            </a:pPr>
            <a:endParaRPr lang="en-US" dirty="0"/>
          </a:p>
          <a:p>
            <a:pPr lvl="2" indent="0">
              <a:buNone/>
            </a:pPr>
            <a:endParaRPr lang="en-US" dirty="0"/>
          </a:p>
          <a:p>
            <a:pPr lvl="2" indent="0">
              <a:buNone/>
            </a:pPr>
            <a:endParaRPr lang="en-US" dirty="0"/>
          </a:p>
          <a:p>
            <a:pPr lvl="2" indent="0">
              <a:buNone/>
            </a:pPr>
            <a:endParaRPr lang="en-US" dirty="0"/>
          </a:p>
          <a:p>
            <a:pPr lvl="2" indent="0">
              <a:buNone/>
            </a:pPr>
            <a:endParaRPr lang="en-US" dirty="0"/>
          </a:p>
          <a:p>
            <a:pPr marL="1600200" lvl="2">
              <a:buFont typeface="Arial" panose="020B0604020202020204" pitchFamily="34" charset="0"/>
              <a:buChar char="•"/>
            </a:pPr>
            <a:endParaRPr lang="en-US" dirty="0"/>
          </a:p>
        </p:txBody>
      </p:sp>
    </p:spTree>
    <p:extLst>
      <p:ext uri="{BB962C8B-B14F-4D97-AF65-F5344CB8AC3E}">
        <p14:creationId xmlns:p14="http://schemas.microsoft.com/office/powerpoint/2010/main" val="399259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B58887D-4C82-4922-BE08-F89983F0F0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transmission electron micrograph shows a mitochondrion as viewed with an electron microscope. Notice the inner and outer membranes, the cristae, and the mitochondrial matrix. (credit: modification of work by Matthew Britton; scale-bar data from Matt Russell)</a:t>
            </a:r>
          </a:p>
        </p:txBody>
      </p:sp>
      <p:pic>
        <p:nvPicPr>
          <p:cNvPr id="9" name="Figure" descr="This transmission electron micrograph of a mitochondrion shows an oval, outer membrane and an inner membrane with many folds called cristae. Inside of the inner membrane is a space called the mitochondrial matrix."/>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3" r="-9463"/>
          <a:stretch>
            <a:fillRect/>
          </a:stretch>
        </p:blipFill>
        <p:spPr/>
      </p:pic>
      <p:sp>
        <p:nvSpPr>
          <p:cNvPr id="5" name="Figure Number"/>
          <p:cNvSpPr>
            <a:spLocks noGrp="1"/>
          </p:cNvSpPr>
          <p:nvPr>
            <p:ph type="title"/>
          </p:nvPr>
        </p:nvSpPr>
        <p:spPr/>
        <p:txBody>
          <a:bodyPr/>
          <a:lstStyle/>
          <a:p>
            <a:r>
              <a:rPr lang="en-US" dirty="0"/>
              <a:t>Figure 3.14 – mitochondria </a:t>
            </a:r>
          </a:p>
        </p:txBody>
      </p:sp>
      <p:pic>
        <p:nvPicPr>
          <p:cNvPr id="8" name="Picture 7">
            <a:extLst>
              <a:ext uri="{FF2B5EF4-FFF2-40B4-BE49-F238E27FC236}">
                <a16:creationId xmlns:a16="http://schemas.microsoft.com/office/drawing/2014/main" id="{BF75A9E9-7EE0-034C-9803-D75FAEB7C4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856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Chloroplasts </a:t>
            </a:r>
          </a:p>
        </p:txBody>
      </p:sp>
      <p:sp>
        <p:nvSpPr>
          <p:cNvPr id="4" name="Text Placeholder 3"/>
          <p:cNvSpPr>
            <a:spLocks noGrp="1"/>
          </p:cNvSpPr>
          <p:nvPr>
            <p:ph type="body" sz="quarter" idx="14"/>
          </p:nvPr>
        </p:nvSpPr>
        <p:spPr>
          <a:xfrm>
            <a:off x="457200" y="1228436"/>
            <a:ext cx="8062912" cy="4781928"/>
          </a:xfrm>
        </p:spPr>
        <p:txBody>
          <a:bodyPr/>
          <a:lstStyle/>
          <a:p>
            <a:pPr marL="342900" indent="-342900">
              <a:buFont typeface="Arial" panose="020B0604020202020204" pitchFamily="34" charset="0"/>
              <a:buChar char="•"/>
            </a:pPr>
            <a:r>
              <a:rPr lang="en-US" dirty="0"/>
              <a:t>Vesicle with two membranes: </a:t>
            </a:r>
          </a:p>
          <a:p>
            <a:pPr marL="1074420" lvl="1" indent="-342900">
              <a:buFont typeface="Arial" panose="020B0604020202020204" pitchFamily="34" charset="0"/>
              <a:buChar char="•"/>
            </a:pPr>
            <a:r>
              <a:rPr lang="en-US" dirty="0"/>
              <a:t>inner and outer</a:t>
            </a:r>
          </a:p>
          <a:p>
            <a:pPr marL="1074420" lvl="1" indent="-342900">
              <a:buFont typeface="Arial" panose="020B0604020202020204" pitchFamily="34" charset="0"/>
              <a:buChar char="•"/>
            </a:pPr>
            <a:r>
              <a:rPr lang="en-US" dirty="0"/>
              <a:t>Stroma – inside the chloroplast</a:t>
            </a:r>
          </a:p>
          <a:p>
            <a:pPr marL="1600200" lvl="2">
              <a:buFont typeface="Arial" panose="020B0604020202020204" pitchFamily="34" charset="0"/>
              <a:buChar char="•"/>
            </a:pPr>
            <a:r>
              <a:rPr lang="en-US" dirty="0"/>
              <a:t>Thylakoids – flatten vesicles inside the stroma</a:t>
            </a:r>
          </a:p>
          <a:p>
            <a:pPr marL="2057400" lvl="3">
              <a:buFont typeface="Arial" panose="020B0604020202020204" pitchFamily="34" charset="0"/>
              <a:buChar char="•"/>
            </a:pPr>
            <a:r>
              <a:rPr lang="en-US" dirty="0"/>
              <a:t>Organized in stacks called grana</a:t>
            </a:r>
          </a:p>
          <a:p>
            <a:pPr marL="2057400" lvl="3">
              <a:buFont typeface="Arial" panose="020B0604020202020204" pitchFamily="34" charset="0"/>
              <a:buChar char="•"/>
            </a:pPr>
            <a:r>
              <a:rPr lang="en-US" dirty="0"/>
              <a:t>Made of</a:t>
            </a:r>
          </a:p>
          <a:p>
            <a:pPr marL="2514600" lvl="4">
              <a:buFont typeface="Arial" panose="020B0604020202020204" pitchFamily="34" charset="0"/>
              <a:buChar char="•"/>
            </a:pPr>
            <a:r>
              <a:rPr lang="en-US" dirty="0"/>
              <a:t>membrane boundary – contains green pigments or chlorophylls </a:t>
            </a:r>
          </a:p>
          <a:p>
            <a:pPr marL="2514600" lvl="4">
              <a:buFont typeface="Arial" panose="020B0604020202020204" pitchFamily="34" charset="0"/>
              <a:buChar char="•"/>
            </a:pPr>
            <a:r>
              <a:rPr lang="en-US" dirty="0"/>
              <a:t>lumen </a:t>
            </a:r>
          </a:p>
          <a:p>
            <a:pPr marL="342900" indent="-342900">
              <a:buFont typeface="Arial" panose="020B0604020202020204" pitchFamily="34" charset="0"/>
              <a:buChar char="•"/>
            </a:pPr>
            <a:r>
              <a:rPr lang="en-US" dirty="0"/>
              <a:t>Role in photosynthesis – transforming solar energy into food (chemical energy)</a:t>
            </a:r>
          </a:p>
          <a:p>
            <a:endParaRPr lang="en-US" dirty="0"/>
          </a:p>
        </p:txBody>
      </p:sp>
    </p:spTree>
    <p:extLst>
      <p:ext uri="{BB962C8B-B14F-4D97-AF65-F5344CB8AC3E}">
        <p14:creationId xmlns:p14="http://schemas.microsoft.com/office/powerpoint/2010/main" val="374117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26FA03E-6A13-4FC1-A6CA-72C2A2F7A2E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simplified diagram of a chloroplast shows the outer membrane, inner membrane, </a:t>
            </a:r>
            <a:r>
              <a:rPr lang="fi-FI" sz="1600" dirty="0" err="1"/>
              <a:t>thylakoids</a:t>
            </a:r>
            <a:r>
              <a:rPr lang="fi-FI" sz="1600" dirty="0"/>
              <a:t>, </a:t>
            </a:r>
            <a:r>
              <a:rPr lang="fi-FI" sz="1600" dirty="0" err="1"/>
              <a:t>grana</a:t>
            </a:r>
            <a:r>
              <a:rPr lang="fi-FI" sz="1600" dirty="0"/>
              <a:t>, and </a:t>
            </a:r>
            <a:r>
              <a:rPr lang="fi-FI" sz="1600" dirty="0" err="1"/>
              <a:t>stroma</a:t>
            </a:r>
            <a:r>
              <a:rPr lang="fi-FI" sz="1600" dirty="0"/>
              <a:t>.</a:t>
            </a:r>
            <a:endParaRPr lang="en-US" sz="1600" dirty="0"/>
          </a:p>
        </p:txBody>
      </p:sp>
      <p:pic>
        <p:nvPicPr>
          <p:cNvPr id="3" name="Figure"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 is called the thylakoid sp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5" name="Figure Number"/>
          <p:cNvSpPr>
            <a:spLocks noGrp="1"/>
          </p:cNvSpPr>
          <p:nvPr>
            <p:ph type="title"/>
          </p:nvPr>
        </p:nvSpPr>
        <p:spPr/>
        <p:txBody>
          <a:bodyPr/>
          <a:lstStyle/>
          <a:p>
            <a:r>
              <a:rPr lang="en-US" dirty="0"/>
              <a:t>Figure 3.15 – chloroplasts </a:t>
            </a:r>
          </a:p>
        </p:txBody>
      </p:sp>
      <p:pic>
        <p:nvPicPr>
          <p:cNvPr id="8" name="Picture 7">
            <a:extLst>
              <a:ext uri="{FF2B5EF4-FFF2-40B4-BE49-F238E27FC236}">
                <a16:creationId xmlns:a16="http://schemas.microsoft.com/office/drawing/2014/main" id="{387B5022-C586-BC45-B1D7-9E58F32A8A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83207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Endosymbiosis &amp; evolution</a:t>
            </a:r>
          </a:p>
        </p:txBody>
      </p:sp>
      <p:sp>
        <p:nvSpPr>
          <p:cNvPr id="4" name="Text Placeholder 3"/>
          <p:cNvSpPr>
            <a:spLocks noGrp="1"/>
          </p:cNvSpPr>
          <p:nvPr>
            <p:ph type="body" sz="quarter" idx="14"/>
          </p:nvPr>
        </p:nvSpPr>
        <p:spPr>
          <a:xfrm>
            <a:off x="457200" y="1191491"/>
            <a:ext cx="8062912" cy="4818873"/>
          </a:xfrm>
        </p:spPr>
        <p:txBody>
          <a:bodyPr/>
          <a:lstStyle/>
          <a:p>
            <a:pPr marL="342900" indent="-342900">
              <a:buFont typeface="Arial" panose="020B0604020202020204" pitchFamily="34" charset="0"/>
              <a:buChar char="•"/>
            </a:pPr>
            <a:r>
              <a:rPr lang="en-US" dirty="0"/>
              <a:t>Symbiosis = living together</a:t>
            </a:r>
          </a:p>
          <a:p>
            <a:pPr marL="342900" indent="-342900">
              <a:buFont typeface="Arial" panose="020B0604020202020204" pitchFamily="34" charset="0"/>
              <a:buChar char="•"/>
            </a:pPr>
            <a:r>
              <a:rPr lang="en-US" dirty="0"/>
              <a:t>Mitochondria and chloroplasts are organelles that in the past were independent organisms (i.e. bacteria) living outside the cells. </a:t>
            </a:r>
          </a:p>
          <a:p>
            <a:pPr marL="342900" indent="-342900">
              <a:buFont typeface="Arial" panose="020B0604020202020204" pitchFamily="34" charset="0"/>
              <a:buChar char="•"/>
            </a:pPr>
            <a:r>
              <a:rPr lang="en-US" dirty="0"/>
              <a:t>Proofs: 1 circular DNA, ribosomes, binary division</a:t>
            </a:r>
          </a:p>
          <a:p>
            <a:pPr marL="342900" indent="-342900">
              <a:buFont typeface="Arial" panose="020B0604020202020204" pitchFamily="34" charset="0"/>
              <a:buChar char="•"/>
            </a:pPr>
            <a:r>
              <a:rPr lang="en-US" dirty="0"/>
              <a:t>For more details, please watch this YouTube video: </a:t>
            </a:r>
            <a:r>
              <a:rPr lang="en-US" dirty="0">
                <a:hlinkClick r:id="rId2"/>
              </a:rPr>
              <a:t>Endosymbiosis</a:t>
            </a:r>
            <a:r>
              <a:rPr lang="en-US" dirty="0"/>
              <a:t> </a:t>
            </a:r>
          </a:p>
        </p:txBody>
      </p:sp>
    </p:spTree>
    <p:extLst>
      <p:ext uri="{BB962C8B-B14F-4D97-AF65-F5344CB8AC3E}">
        <p14:creationId xmlns:p14="http://schemas.microsoft.com/office/powerpoint/2010/main" val="247072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Outside the cells</a:t>
            </a:r>
          </a:p>
        </p:txBody>
      </p:sp>
      <p:sp>
        <p:nvSpPr>
          <p:cNvPr id="4" name="Text Placeholder 3"/>
          <p:cNvSpPr>
            <a:spLocks noGrp="1"/>
          </p:cNvSpPr>
          <p:nvPr>
            <p:ph type="body" sz="quarter" idx="14"/>
          </p:nvPr>
        </p:nvSpPr>
        <p:spPr>
          <a:xfrm>
            <a:off x="457200" y="1265382"/>
            <a:ext cx="8062912" cy="4744982"/>
          </a:xfrm>
        </p:spPr>
        <p:txBody>
          <a:bodyPr/>
          <a:lstStyle/>
          <a:p>
            <a:pPr marL="342900" indent="-342900">
              <a:buFont typeface="Arial" panose="020B0604020202020204" pitchFamily="34" charset="0"/>
              <a:buChar char="•"/>
            </a:pPr>
            <a:r>
              <a:rPr lang="en-US" dirty="0"/>
              <a:t>Protection against tension and compression</a:t>
            </a:r>
          </a:p>
          <a:p>
            <a:pPr marL="342900" indent="-342900">
              <a:buFont typeface="Arial" panose="020B0604020202020204" pitchFamily="34" charset="0"/>
              <a:buChar char="•"/>
            </a:pPr>
            <a:r>
              <a:rPr lang="en-US" dirty="0"/>
              <a:t>Extracellular matrix (ECM) – animals</a:t>
            </a:r>
          </a:p>
          <a:p>
            <a:pPr marL="1074420" lvl="1" indent="-342900">
              <a:buFont typeface="Arial" panose="020B0604020202020204" pitchFamily="34" charset="0"/>
              <a:buChar char="•"/>
            </a:pPr>
            <a:r>
              <a:rPr lang="en-US" dirty="0"/>
              <a:t>Made of protein collagen and glycoproteins (sugar + protein)</a:t>
            </a:r>
          </a:p>
          <a:p>
            <a:pPr marL="342900" indent="-342900">
              <a:buFont typeface="Arial" panose="020B0604020202020204" pitchFamily="34" charset="0"/>
              <a:buChar char="•"/>
            </a:pPr>
            <a:r>
              <a:rPr lang="en-US" dirty="0"/>
              <a:t>Cell wall – plant cells</a:t>
            </a:r>
          </a:p>
          <a:p>
            <a:pPr marL="1074420" lvl="1" indent="-342900">
              <a:buFont typeface="Arial" panose="020B0604020202020204" pitchFamily="34" charset="0"/>
              <a:buChar char="•"/>
            </a:pPr>
            <a:r>
              <a:rPr lang="en-US" dirty="0"/>
              <a:t>Made of carbohydrates like pectin</a:t>
            </a:r>
          </a:p>
        </p:txBody>
      </p:sp>
    </p:spTree>
    <p:extLst>
      <p:ext uri="{BB962C8B-B14F-4D97-AF65-F5344CB8AC3E}">
        <p14:creationId xmlns:p14="http://schemas.microsoft.com/office/powerpoint/2010/main" val="1506334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88D0F331-4D2C-48AD-9461-155B8321F89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is illustration shows the plasma membrane. Embedded in the plasma membrane are integral membrane proteins called integrins. On the exterior of the cell is a vast network of collagen fibers, which are attached to the integrins via a protein called fibronectin. Proteoglycan complexes also extend from the plasma membrane into the extracellular matrix. A magnified view shows that each proteoglycan complex is composed of a polysaccharide core. Proteins branch from this core, and carbohydrates branch from the proteins. The inside of the cytoplasmic membrane is lined with microfilaments of the cyto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018" b="-1001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extracellular matrix consists of a network of substances secreted by cells</a:t>
            </a:r>
            <a:r>
              <a:rPr lang="en-US" sz="1600" dirty="0"/>
              <a:t>.</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err="1">
                <a:solidFill>
                  <a:srgbClr val="6CB255"/>
                </a:solidFill>
              </a:rPr>
              <a:t>Ecm</a:t>
            </a:r>
            <a:r>
              <a:rPr lang="en-US" sz="2400" dirty="0">
                <a:solidFill>
                  <a:srgbClr val="6CB255"/>
                </a:solidFill>
              </a:rPr>
              <a:t> - Figure 3.16</a:t>
            </a:r>
          </a:p>
        </p:txBody>
      </p:sp>
      <p:pic>
        <p:nvPicPr>
          <p:cNvPr id="8" name="Picture 7">
            <a:extLst>
              <a:ext uri="{FF2B5EF4-FFF2-40B4-BE49-F238E27FC236}">
                <a16:creationId xmlns:a16="http://schemas.microsoft.com/office/drawing/2014/main" id="{1B2B3177-7BDF-144D-AA07-F421635341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41326"/>
            <a:ext cx="1693024" cy="409803"/>
          </a:xfrm>
          <a:prstGeom prst="rect">
            <a:avLst/>
          </a:prstGeom>
        </p:spPr>
      </p:pic>
    </p:spTree>
    <p:extLst>
      <p:ext uri="{BB962C8B-B14F-4D97-AF65-F5344CB8AC3E}">
        <p14:creationId xmlns:p14="http://schemas.microsoft.com/office/powerpoint/2010/main" val="1765564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Connections </a:t>
            </a:r>
          </a:p>
        </p:txBody>
      </p:sp>
      <p:sp>
        <p:nvSpPr>
          <p:cNvPr id="4" name="Text Placeholder 3"/>
          <p:cNvSpPr>
            <a:spLocks noGrp="1"/>
          </p:cNvSpPr>
          <p:nvPr>
            <p:ph type="body" sz="quarter" idx="14"/>
          </p:nvPr>
        </p:nvSpPr>
        <p:spPr>
          <a:xfrm>
            <a:off x="457200" y="1200727"/>
            <a:ext cx="8062912" cy="4809637"/>
          </a:xfrm>
        </p:spPr>
        <p:txBody>
          <a:bodyPr/>
          <a:lstStyle/>
          <a:p>
            <a:pPr marL="342900" indent="-342900">
              <a:buFont typeface="Arial" panose="020B0604020202020204" pitchFamily="34" charset="0"/>
              <a:buChar char="•"/>
            </a:pPr>
            <a:r>
              <a:rPr lang="en-US" dirty="0"/>
              <a:t>Connections:</a:t>
            </a:r>
          </a:p>
          <a:p>
            <a:pPr marL="342900" indent="-342900">
              <a:buFont typeface="Arial" panose="020B0604020202020204" pitchFamily="34" charset="0"/>
              <a:buChar char="•"/>
            </a:pPr>
            <a:r>
              <a:rPr lang="en-US" dirty="0"/>
              <a:t>Holds the cells together</a:t>
            </a:r>
          </a:p>
          <a:p>
            <a:pPr marL="1074420" lvl="1" indent="-342900">
              <a:buFont typeface="Arial" panose="020B0604020202020204" pitchFamily="34" charset="0"/>
              <a:buChar char="•"/>
            </a:pPr>
            <a:r>
              <a:rPr lang="en-US" dirty="0"/>
              <a:t>Tight junctions – prevents leaking between cells</a:t>
            </a:r>
          </a:p>
          <a:p>
            <a:pPr marL="1074420" lvl="1" indent="-342900">
              <a:buFont typeface="Arial" panose="020B0604020202020204" pitchFamily="34" charset="0"/>
              <a:buChar char="•"/>
            </a:pPr>
            <a:r>
              <a:rPr lang="en-US" dirty="0"/>
              <a:t>Desmosomes – spot welds in muscles, skin </a:t>
            </a:r>
          </a:p>
          <a:p>
            <a:pPr marL="1074420" lvl="1" indent="-342900">
              <a:buFont typeface="Arial" panose="020B0604020202020204" pitchFamily="34" charset="0"/>
              <a:buChar char="•"/>
            </a:pPr>
            <a:r>
              <a:rPr lang="en-US" dirty="0"/>
              <a:t>ECM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Communicate between cells through exchanging materials:</a:t>
            </a:r>
          </a:p>
          <a:p>
            <a:pPr marL="1074420" lvl="1" indent="-342900">
              <a:buFont typeface="Arial" panose="020B0604020202020204" pitchFamily="34" charset="0"/>
              <a:buChar char="•"/>
            </a:pPr>
            <a:r>
              <a:rPr lang="en-US" dirty="0" err="1"/>
              <a:t>Plasmodesmata</a:t>
            </a:r>
            <a:r>
              <a:rPr lang="en-US" dirty="0"/>
              <a:t> – in plants </a:t>
            </a:r>
          </a:p>
          <a:p>
            <a:pPr marL="1074420" lvl="1" indent="-342900">
              <a:buFont typeface="Arial" panose="020B0604020202020204" pitchFamily="34" charset="0"/>
              <a:buChar char="•"/>
            </a:pPr>
            <a:r>
              <a:rPr lang="en-US" dirty="0"/>
              <a:t>Gap junctions – in animals </a:t>
            </a:r>
          </a:p>
          <a:p>
            <a:endParaRPr lang="en-US" dirty="0"/>
          </a:p>
        </p:txBody>
      </p:sp>
    </p:spTree>
    <p:extLst>
      <p:ext uri="{BB962C8B-B14F-4D97-AF65-F5344CB8AC3E}">
        <p14:creationId xmlns:p14="http://schemas.microsoft.com/office/powerpoint/2010/main" val="299506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71CB00-5CC6-4258-8DFC-9B207FE42C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50" dirty="0"/>
              <a:t>There are four kinds of connections between cells. </a:t>
            </a:r>
            <a:r>
              <a:rPr lang="en-US" sz="1550" dirty="0">
                <a:solidFill>
                  <a:srgbClr val="6CB255"/>
                </a:solidFill>
              </a:rPr>
              <a:t>(a) </a:t>
            </a:r>
            <a:r>
              <a:rPr lang="en-US" sz="1550" dirty="0"/>
              <a:t>A </a:t>
            </a:r>
            <a:r>
              <a:rPr lang="en-US" sz="1550" dirty="0" err="1"/>
              <a:t>plasmodesma</a:t>
            </a:r>
            <a:r>
              <a:rPr lang="en-US" sz="1550" dirty="0"/>
              <a:t> is a channel between the cell walls of two adjacent plant cells. </a:t>
            </a:r>
            <a:r>
              <a:rPr lang="en-US" sz="1550" dirty="0">
                <a:solidFill>
                  <a:srgbClr val="6CB255"/>
                </a:solidFill>
              </a:rPr>
              <a:t>(b) </a:t>
            </a:r>
            <a:r>
              <a:rPr lang="en-US" sz="1550" dirty="0"/>
              <a:t>Tight junctions join adjacent animal cells.</a:t>
            </a:r>
            <a:r>
              <a:rPr lang="en-US" sz="1550" dirty="0">
                <a:solidFill>
                  <a:srgbClr val="6CB255"/>
                </a:solidFill>
              </a:rPr>
              <a:t> (c) </a:t>
            </a:r>
            <a:r>
              <a:rPr lang="en-US" sz="1550" dirty="0"/>
              <a:t>Desmosomes join two animal cells together. </a:t>
            </a:r>
            <a:r>
              <a:rPr lang="en-US" sz="1550" dirty="0">
                <a:solidFill>
                  <a:srgbClr val="6CB255"/>
                </a:solidFill>
              </a:rPr>
              <a:t>(d)</a:t>
            </a:r>
            <a:r>
              <a:rPr lang="en-US" sz="1550" dirty="0"/>
              <a:t> Gap junctions act as channels between animal cells. (credit b, c, d: modification of work by Mariana Ruiz </a:t>
            </a:r>
            <a:r>
              <a:rPr lang="en-US" sz="1550" dirty="0" err="1"/>
              <a:t>Villareal</a:t>
            </a:r>
            <a:r>
              <a:rPr lang="en-US" sz="1550" dirty="0"/>
              <a:t>)</a:t>
            </a:r>
          </a:p>
        </p:txBody>
      </p:sp>
      <p:pic>
        <p:nvPicPr>
          <p:cNvPr id="4" name="Figure" descr="Part a shows two plant cells side-by-side. A channel, or plasmodesma, in the cell wall allows fluid and small molecules to pass from the cytoplasm of one cell to the cytoplasm of another. Part b shows two cell membranes joined together by a matrix of tight junctions. Part c shows two cells fused together by a desmosome. Cadherins extend out from each cell and join the two cells together. Intermediate filaments connect to cadherins on the inside of the cell. Part d shows two cells joined together with protein pores called gap junctions that allow water and small molecules to pass throug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559" r="-42559"/>
          <a:stretch>
            <a:fillRect/>
          </a:stretch>
        </p:blipFill>
        <p:spPr/>
      </p:pic>
      <p:sp>
        <p:nvSpPr>
          <p:cNvPr id="5" name="Figure Number"/>
          <p:cNvSpPr>
            <a:spLocks noGrp="1"/>
          </p:cNvSpPr>
          <p:nvPr>
            <p:ph type="title"/>
          </p:nvPr>
        </p:nvSpPr>
        <p:spPr/>
        <p:txBody>
          <a:bodyPr/>
          <a:lstStyle/>
          <a:p>
            <a:r>
              <a:rPr lang="en-US" dirty="0"/>
              <a:t>Figure 3.17</a:t>
            </a:r>
          </a:p>
        </p:txBody>
      </p:sp>
      <p:pic>
        <p:nvPicPr>
          <p:cNvPr id="8" name="Picture 7">
            <a:extLst>
              <a:ext uri="{FF2B5EF4-FFF2-40B4-BE49-F238E27FC236}">
                <a16:creationId xmlns:a16="http://schemas.microsoft.com/office/drawing/2014/main" id="{423ED612-157C-E242-BB58-B6707ED299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381219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  </a:t>
            </a:r>
          </a:p>
        </p:txBody>
      </p:sp>
      <p:sp>
        <p:nvSpPr>
          <p:cNvPr id="4" name="Text Placeholder 3"/>
          <p:cNvSpPr>
            <a:spLocks noGrp="1"/>
          </p:cNvSpPr>
          <p:nvPr>
            <p:ph type="body" sz="quarter" idx="14"/>
          </p:nvPr>
        </p:nvSpPr>
        <p:spPr>
          <a:xfrm>
            <a:off x="457200" y="1108364"/>
            <a:ext cx="8062912" cy="4902000"/>
          </a:xfrm>
        </p:spPr>
        <p:txBody>
          <a:bodyPr/>
          <a:lstStyle/>
          <a:p>
            <a:pPr marL="342900" indent="-342900">
              <a:buFont typeface="Arial" panose="020B0604020202020204" pitchFamily="34" charset="0"/>
              <a:buChar char="•"/>
            </a:pPr>
            <a:r>
              <a:rPr lang="en-US" dirty="0"/>
              <a:t>Components:</a:t>
            </a:r>
          </a:p>
          <a:p>
            <a:pPr marL="1074420" lvl="1" indent="-342900">
              <a:buFont typeface="Arial" panose="020B0604020202020204" pitchFamily="34" charset="0"/>
              <a:buChar char="•"/>
            </a:pPr>
            <a:r>
              <a:rPr lang="en-US" dirty="0"/>
              <a:t>Lipids </a:t>
            </a:r>
          </a:p>
          <a:p>
            <a:pPr marL="1074420" lvl="1" indent="-342900">
              <a:buFont typeface="Arial" panose="020B0604020202020204" pitchFamily="34" charset="0"/>
              <a:buChar char="•"/>
            </a:pPr>
            <a:r>
              <a:rPr lang="en-US" dirty="0"/>
              <a:t>Proteins</a:t>
            </a:r>
          </a:p>
          <a:p>
            <a:pPr marL="1074420" lvl="1" indent="-342900">
              <a:buFont typeface="Arial" panose="020B0604020202020204" pitchFamily="34" charset="0"/>
              <a:buChar char="•"/>
            </a:pPr>
            <a:r>
              <a:rPr lang="en-US" dirty="0"/>
              <a:t>Glycoproteins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Fluid Mosaic model – explains the organization of the membrane components as:</a:t>
            </a:r>
          </a:p>
          <a:p>
            <a:pPr marL="1074420" lvl="1" indent="-342900">
              <a:buFont typeface="Arial" panose="020B0604020202020204" pitchFamily="34" charset="0"/>
              <a:buChar char="•"/>
            </a:pPr>
            <a:r>
              <a:rPr lang="en-US" dirty="0"/>
              <a:t>a “mosaic” of many types of molecules (see above) that are </a:t>
            </a:r>
          </a:p>
          <a:p>
            <a:pPr marL="1074420" lvl="1" indent="-342900">
              <a:buFont typeface="Arial" panose="020B0604020202020204" pitchFamily="34" charset="0"/>
              <a:buChar char="•"/>
            </a:pPr>
            <a:r>
              <a:rPr lang="en-US" dirty="0"/>
              <a:t>in constant movement (making the membrane look like a fluid)</a:t>
            </a:r>
          </a:p>
        </p:txBody>
      </p:sp>
    </p:spTree>
    <p:extLst>
      <p:ext uri="{BB962C8B-B14F-4D97-AF65-F5344CB8AC3E}">
        <p14:creationId xmlns:p14="http://schemas.microsoft.com/office/powerpoint/2010/main" val="3530509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CEBD0EC-8A5D-4406-927F-5D63904DCF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fluid mosaic model of the plasma membrane structure describes the plasma membrane as a fluid combination of phospholipids, cholesterol, proteins, and carbohydrates.</a:t>
            </a:r>
          </a:p>
        </p:txBody>
      </p:sp>
      <p:pic>
        <p:nvPicPr>
          <p:cNvPr id="3" name="Figure" descr="Illustration of components of the plasma membrane, including integral and peripheral proteins, cytoskeletal filaments, cholesterol, carbohydrates, and chann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27" r="-6727"/>
          <a:stretch>
            <a:fillRect/>
          </a:stretch>
        </p:blipFill>
        <p:spPr/>
      </p:pic>
      <p:sp>
        <p:nvSpPr>
          <p:cNvPr id="5" name="Figure Number"/>
          <p:cNvSpPr>
            <a:spLocks noGrp="1"/>
          </p:cNvSpPr>
          <p:nvPr>
            <p:ph type="title"/>
          </p:nvPr>
        </p:nvSpPr>
        <p:spPr/>
        <p:txBody>
          <a:bodyPr/>
          <a:lstStyle/>
          <a:p>
            <a:r>
              <a:rPr lang="en-US" dirty="0"/>
              <a:t>Figure 3.18</a:t>
            </a:r>
          </a:p>
        </p:txBody>
      </p:sp>
      <p:pic>
        <p:nvPicPr>
          <p:cNvPr id="8" name="Picture 7">
            <a:extLst>
              <a:ext uri="{FF2B5EF4-FFF2-40B4-BE49-F238E27FC236}">
                <a16:creationId xmlns:a16="http://schemas.microsoft.com/office/drawing/2014/main" id="{4302258D-E7F0-0C43-A65B-D9C6434171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19480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AFF3E97-BFBE-46CA-9828-89E04F05CF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Most light microscopes used in a college biology lab can magnify cells up to approximately 400 times.</a:t>
            </a:r>
          </a:p>
          <a:p>
            <a:pPr marL="342900" indent="-342900">
              <a:buAutoNum type="alphaLcParenBoth"/>
            </a:pPr>
            <a:r>
              <a:rPr lang="en-US" sz="1600" dirty="0"/>
              <a:t>Dissecting microscopes have a lower magnification than light microscopes and are used to examine larger objects, such as tissues.</a:t>
            </a:r>
          </a:p>
        </p:txBody>
      </p:sp>
      <p:pic>
        <p:nvPicPr>
          <p:cNvPr id="11" name="Figure" descr="Part a: This light microscope has binocular lenses and three objective lenses. The sample stage is directly beneath the objective lens. The light microscope sits on a tabletop. Part b: The dissecting microscope has binocular eyepieces, one objective lens, and light sources from both above and below the sample stage. There is room on the stage for a three-dimensional specim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39" r="-17439"/>
          <a:stretch>
            <a:fillRect/>
          </a:stretch>
        </p:blipFill>
        <p:spPr/>
      </p:pic>
      <p:sp>
        <p:nvSpPr>
          <p:cNvPr id="5" name="Figure Number"/>
          <p:cNvSpPr>
            <a:spLocks noGrp="1"/>
          </p:cNvSpPr>
          <p:nvPr>
            <p:ph type="title"/>
          </p:nvPr>
        </p:nvSpPr>
        <p:spPr/>
        <p:txBody>
          <a:bodyPr>
            <a:normAutofit fontScale="90000"/>
          </a:bodyPr>
          <a:lstStyle/>
          <a:p>
            <a:r>
              <a:rPr lang="en-US" dirty="0"/>
              <a:t>Figure 3.2 – light vs. dissecting microscope</a:t>
            </a:r>
          </a:p>
        </p:txBody>
      </p:sp>
      <p:pic>
        <p:nvPicPr>
          <p:cNvPr id="8" name="Picture 7">
            <a:extLst>
              <a:ext uri="{FF2B5EF4-FFF2-40B4-BE49-F238E27FC236}">
                <a16:creationId xmlns:a16="http://schemas.microsoft.com/office/drawing/2014/main" id="{800C03BC-F34C-A34D-95FB-5C4D687F50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01453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 functions</a:t>
            </a:r>
          </a:p>
        </p:txBody>
      </p:sp>
      <p:sp>
        <p:nvSpPr>
          <p:cNvPr id="4" name="Text Placeholder 3"/>
          <p:cNvSpPr>
            <a:spLocks noGrp="1"/>
          </p:cNvSpPr>
          <p:nvPr>
            <p:ph type="body" sz="quarter" idx="14"/>
          </p:nvPr>
        </p:nvSpPr>
        <p:spPr>
          <a:xfrm>
            <a:off x="457200" y="1348509"/>
            <a:ext cx="8062912" cy="4661855"/>
          </a:xfrm>
        </p:spPr>
        <p:txBody>
          <a:bodyPr>
            <a:normAutofit/>
          </a:bodyPr>
          <a:lstStyle/>
          <a:p>
            <a:pPr marL="342900" indent="-342900">
              <a:buFont typeface="Arial" panose="020B0604020202020204" pitchFamily="34" charset="0"/>
              <a:buChar char="•"/>
            </a:pPr>
            <a:r>
              <a:rPr lang="en-US" dirty="0"/>
              <a:t>It is a boundary of the cell with many functions:</a:t>
            </a:r>
          </a:p>
          <a:p>
            <a:pPr marL="1074420" lvl="1" indent="-342900">
              <a:buFont typeface="Arial" panose="020B0604020202020204" pitchFamily="34" charset="0"/>
              <a:buChar char="•"/>
            </a:pPr>
            <a:r>
              <a:rPr lang="en-US" dirty="0"/>
              <a:t>Selective permeability – allow </a:t>
            </a:r>
            <a:r>
              <a:rPr lang="en-US" i="1" u="sng" dirty="0"/>
              <a:t>some</a:t>
            </a:r>
            <a:r>
              <a:rPr lang="en-US" dirty="0"/>
              <a:t> substances in and out the cell</a:t>
            </a:r>
          </a:p>
          <a:p>
            <a:pPr marL="1074420" lvl="1" indent="-342900">
              <a:buFont typeface="Arial" panose="020B0604020202020204" pitchFamily="34" charset="0"/>
              <a:buChar char="•"/>
            </a:pPr>
            <a:r>
              <a:rPr lang="en-US" dirty="0"/>
              <a:t>Immunity – distinguish between “self” and “non-self”</a:t>
            </a:r>
          </a:p>
          <a:p>
            <a:pPr marL="1600200" lvl="2">
              <a:buFont typeface="Arial" panose="020B0604020202020204" pitchFamily="34" charset="0"/>
              <a:buChar char="•"/>
            </a:pPr>
            <a:r>
              <a:rPr lang="en-US" dirty="0"/>
              <a:t>Blood transfusion</a:t>
            </a:r>
          </a:p>
          <a:p>
            <a:pPr marL="1600200" lvl="2">
              <a:buFont typeface="Arial" panose="020B0604020202020204" pitchFamily="34" charset="0"/>
              <a:buChar char="•"/>
            </a:pPr>
            <a:r>
              <a:rPr lang="en-US" dirty="0"/>
              <a:t>Organ transplant </a:t>
            </a:r>
          </a:p>
          <a:p>
            <a:pPr marL="1600200" lvl="2">
              <a:buFont typeface="Arial" panose="020B0604020202020204" pitchFamily="34" charset="0"/>
              <a:buChar char="•"/>
            </a:pPr>
            <a:r>
              <a:rPr lang="en-US" dirty="0"/>
              <a:t>Viral/ bacterial infection </a:t>
            </a:r>
          </a:p>
          <a:p>
            <a:pPr marL="1074420" lvl="1" indent="-342900">
              <a:buFont typeface="Arial" panose="020B0604020202020204" pitchFamily="34" charset="0"/>
              <a:buChar char="•"/>
            </a:pPr>
            <a:r>
              <a:rPr lang="en-US" dirty="0"/>
              <a:t>Change in shape – immune cells squeeze between the blood vessels’ cells and go to the pathogen location (skin etc.)</a:t>
            </a:r>
          </a:p>
        </p:txBody>
      </p:sp>
    </p:spTree>
    <p:extLst>
      <p:ext uri="{BB962C8B-B14F-4D97-AF65-F5344CB8AC3E}">
        <p14:creationId xmlns:p14="http://schemas.microsoft.com/office/powerpoint/2010/main" val="1710705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7DA0121-B968-4482-B1FF-F38E841F9B0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HIV docks at and binds to the CD4 receptor, a glycoprotein on the surface of T cells, before entering, or infecting, the cell. (credit: modification of work by US National Institutes of Health/National Institute of Allergy and Infectious Diseases)</a:t>
            </a:r>
            <a:endParaRPr lang="en-US" sz="1600" b="0" dirty="0">
              <a:solidFill>
                <a:schemeClr val="tx1"/>
              </a:solidFill>
            </a:endParaRPr>
          </a:p>
        </p:txBody>
      </p:sp>
      <p:pic>
        <p:nvPicPr>
          <p:cNvPr id="2" name="Figure" descr="This illustration shows the plasma membrane of a T cell. CD4 receptors extend from the membrane into the extracellular space. The HIV virus recognizes part of the CD4 receptor and attaches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457201" y="1390212"/>
            <a:ext cx="4032250" cy="4691937"/>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3.19</a:t>
            </a:r>
            <a:endParaRPr lang="en-US" sz="2400" dirty="0">
              <a:solidFill>
                <a:srgbClr val="6CB255"/>
              </a:solidFill>
            </a:endParaRPr>
          </a:p>
        </p:txBody>
      </p:sp>
      <p:pic>
        <p:nvPicPr>
          <p:cNvPr id="8" name="Picture 7">
            <a:extLst>
              <a:ext uri="{FF2B5EF4-FFF2-40B4-BE49-F238E27FC236}">
                <a16:creationId xmlns:a16="http://schemas.microsoft.com/office/drawing/2014/main" id="{0604C085-E1D8-A34C-BD0A-A936626BEE1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transport </a:t>
            </a:r>
          </a:p>
        </p:txBody>
      </p:sp>
      <p:sp>
        <p:nvSpPr>
          <p:cNvPr id="4" name="Text Placeholder 3"/>
          <p:cNvSpPr>
            <a:spLocks noGrp="1"/>
          </p:cNvSpPr>
          <p:nvPr>
            <p:ph type="body" sz="quarter" idx="14"/>
          </p:nvPr>
        </p:nvSpPr>
        <p:spPr>
          <a:xfrm>
            <a:off x="457200" y="1274618"/>
            <a:ext cx="8062912" cy="4735746"/>
          </a:xfrm>
        </p:spPr>
        <p:txBody>
          <a:bodyPr/>
          <a:lstStyle/>
          <a:p>
            <a:pPr marL="342900" indent="-342900">
              <a:buFont typeface="Arial" panose="020B0604020202020204" pitchFamily="34" charset="0"/>
              <a:buChar char="•"/>
            </a:pPr>
            <a:r>
              <a:rPr lang="en-US" dirty="0"/>
              <a:t>Membrane transport types:</a:t>
            </a:r>
          </a:p>
          <a:p>
            <a:pPr marL="342900" indent="-342900">
              <a:buFont typeface="Arial" panose="020B0604020202020204" pitchFamily="34" charset="0"/>
              <a:buChar char="•"/>
            </a:pPr>
            <a:r>
              <a:rPr lang="en-US" dirty="0"/>
              <a:t>Passive </a:t>
            </a:r>
          </a:p>
          <a:p>
            <a:pPr marL="1074420" lvl="1" indent="-342900">
              <a:buFont typeface="Arial" panose="020B0604020202020204" pitchFamily="34" charset="0"/>
              <a:buChar char="•"/>
            </a:pPr>
            <a:r>
              <a:rPr lang="en-US" dirty="0"/>
              <a:t>Doesn’t use energy</a:t>
            </a:r>
          </a:p>
          <a:p>
            <a:pPr marL="1074420" lvl="1" indent="-342900">
              <a:buFont typeface="Arial" panose="020B0604020202020204" pitchFamily="34" charset="0"/>
              <a:buChar char="•"/>
            </a:pPr>
            <a:r>
              <a:rPr lang="en-US" dirty="0"/>
              <a:t>Molecules are moving from high concentration to low</a:t>
            </a:r>
          </a:p>
          <a:p>
            <a:pPr marL="342900" indent="-342900">
              <a:buFont typeface="Arial" panose="020B0604020202020204" pitchFamily="34" charset="0"/>
              <a:buChar char="•"/>
            </a:pPr>
            <a:r>
              <a:rPr lang="en-US" dirty="0"/>
              <a:t>Active </a:t>
            </a:r>
          </a:p>
          <a:p>
            <a:pPr marL="1074420" lvl="1" indent="-342900">
              <a:buFont typeface="Arial" panose="020B0604020202020204" pitchFamily="34" charset="0"/>
              <a:buChar char="•"/>
            </a:pPr>
            <a:r>
              <a:rPr lang="en-US" dirty="0"/>
              <a:t>Requires energy </a:t>
            </a:r>
          </a:p>
          <a:p>
            <a:pPr marL="1074420" lvl="1" indent="-342900">
              <a:buFont typeface="Arial" panose="020B0604020202020204" pitchFamily="34" charset="0"/>
              <a:buChar char="•"/>
            </a:pPr>
            <a:r>
              <a:rPr lang="en-US" dirty="0"/>
              <a:t>Molecules are moving from low concentration to high</a:t>
            </a:r>
          </a:p>
          <a:p>
            <a:pPr marL="1074420" lvl="1" indent="-342900">
              <a:buFont typeface="Arial" panose="020B0604020202020204" pitchFamily="34" charset="0"/>
              <a:buChar char="•"/>
            </a:pPr>
            <a:r>
              <a:rPr lang="en-US" dirty="0"/>
              <a:t>Done with the help of proteins called pumps</a:t>
            </a:r>
          </a:p>
        </p:txBody>
      </p:sp>
    </p:spTree>
    <p:extLst>
      <p:ext uri="{BB962C8B-B14F-4D97-AF65-F5344CB8AC3E}">
        <p14:creationId xmlns:p14="http://schemas.microsoft.com/office/powerpoint/2010/main" val="118720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transport </a:t>
            </a:r>
          </a:p>
        </p:txBody>
      </p:sp>
      <p:sp>
        <p:nvSpPr>
          <p:cNvPr id="4" name="Text Placeholder 3"/>
          <p:cNvSpPr>
            <a:spLocks noGrp="1"/>
          </p:cNvSpPr>
          <p:nvPr>
            <p:ph type="body" sz="quarter" idx="14"/>
          </p:nvPr>
        </p:nvSpPr>
        <p:spPr>
          <a:xfrm>
            <a:off x="457200" y="1136073"/>
            <a:ext cx="8062912" cy="4874291"/>
          </a:xfrm>
        </p:spPr>
        <p:txBody>
          <a:bodyPr/>
          <a:lstStyle/>
          <a:p>
            <a:pPr marL="342900" indent="-342900">
              <a:buFont typeface="Arial" panose="020B0604020202020204" pitchFamily="34" charset="0"/>
              <a:buChar char="•"/>
            </a:pPr>
            <a:r>
              <a:rPr lang="en-US" dirty="0"/>
              <a:t>Types of passive transport:</a:t>
            </a:r>
          </a:p>
          <a:p>
            <a:pPr marL="1074420" lvl="1" indent="-342900">
              <a:buFont typeface="Arial" panose="020B0604020202020204" pitchFamily="34" charset="0"/>
              <a:buChar char="•"/>
            </a:pPr>
            <a:r>
              <a:rPr lang="en-US" dirty="0"/>
              <a:t>Diffusion – transport of substances (or solute when in solution)</a:t>
            </a:r>
          </a:p>
          <a:p>
            <a:pPr marL="1074420" lvl="1" indent="-342900">
              <a:buFont typeface="Arial" panose="020B0604020202020204" pitchFamily="34" charset="0"/>
              <a:buChar char="•"/>
            </a:pPr>
            <a:r>
              <a:rPr lang="en-US" dirty="0"/>
              <a:t>Osmosis or Diffusion of water – transport of solvent molecules (water)</a:t>
            </a:r>
          </a:p>
          <a:p>
            <a:pPr marL="1074420" lvl="1" indent="-342900">
              <a:buFont typeface="Arial" panose="020B0604020202020204" pitchFamily="34" charset="0"/>
              <a:buChar char="•"/>
            </a:pPr>
            <a:r>
              <a:rPr lang="en-US" dirty="0"/>
              <a:t>Facilitated diffusion – transport of solute with help from membrane proteins:</a:t>
            </a:r>
          </a:p>
          <a:p>
            <a:pPr marL="1600200" lvl="2">
              <a:buFont typeface="Arial" panose="020B0604020202020204" pitchFamily="34" charset="0"/>
              <a:buChar char="•"/>
            </a:pPr>
            <a:r>
              <a:rPr lang="en-US" dirty="0"/>
              <a:t>Channels </a:t>
            </a:r>
          </a:p>
          <a:p>
            <a:pPr marL="1600200" lvl="2">
              <a:buFont typeface="Arial" panose="020B0604020202020204" pitchFamily="34" charset="0"/>
              <a:buChar char="•"/>
            </a:pPr>
            <a:r>
              <a:rPr lang="en-US" dirty="0"/>
              <a:t>Transporters </a:t>
            </a:r>
          </a:p>
          <a:p>
            <a:r>
              <a:rPr lang="en-US" dirty="0"/>
              <a:t> </a:t>
            </a:r>
          </a:p>
          <a:p>
            <a:r>
              <a:rPr lang="en-US" dirty="0"/>
              <a:t>Solution = solvent + solutes</a:t>
            </a:r>
          </a:p>
          <a:p>
            <a:endParaRPr lang="en-US" dirty="0"/>
          </a:p>
        </p:txBody>
      </p:sp>
    </p:spTree>
    <p:extLst>
      <p:ext uri="{BB962C8B-B14F-4D97-AF65-F5344CB8AC3E}">
        <p14:creationId xmlns:p14="http://schemas.microsoft.com/office/powerpoint/2010/main" val="270232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044FB73-641D-4190-A85E-5B949298961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Diffusion through a permeable membrane follows the concentration gradient of a substance, moving the substance from an area of high concentration to one of low concentration. (credit: modification of work by Mariana Ruiz Villarreal)</a:t>
            </a:r>
          </a:p>
        </p:txBody>
      </p:sp>
      <p:pic>
        <p:nvPicPr>
          <p:cNvPr id="9" name="Figure"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 r="-104"/>
          <a:stretch>
            <a:fillRect/>
          </a:stretch>
        </p:blipFill>
        <p:spPr/>
      </p:pic>
      <p:sp>
        <p:nvSpPr>
          <p:cNvPr id="5" name="Figure Number"/>
          <p:cNvSpPr>
            <a:spLocks noGrp="1"/>
          </p:cNvSpPr>
          <p:nvPr>
            <p:ph type="title"/>
          </p:nvPr>
        </p:nvSpPr>
        <p:spPr/>
        <p:txBody>
          <a:bodyPr/>
          <a:lstStyle/>
          <a:p>
            <a:r>
              <a:rPr lang="en-US" dirty="0"/>
              <a:t>Figure 3.20 – diffusion </a:t>
            </a:r>
          </a:p>
        </p:txBody>
      </p:sp>
      <p:pic>
        <p:nvPicPr>
          <p:cNvPr id="8" name="Picture 7">
            <a:extLst>
              <a:ext uri="{FF2B5EF4-FFF2-40B4-BE49-F238E27FC236}">
                <a16:creationId xmlns:a16="http://schemas.microsoft.com/office/drawing/2014/main" id="{79A902BD-BC26-3E4F-A717-FFC07F26F5F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2489936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t>
            </a:r>
          </a:p>
        </p:txBody>
      </p:sp>
      <p:sp>
        <p:nvSpPr>
          <p:cNvPr id="4" name="Text Placeholder 3"/>
          <p:cNvSpPr>
            <a:spLocks noGrp="1"/>
          </p:cNvSpPr>
          <p:nvPr>
            <p:ph type="body" sz="quarter" idx="14"/>
          </p:nvPr>
        </p:nvSpPr>
        <p:spPr>
          <a:xfrm>
            <a:off x="457200" y="1385455"/>
            <a:ext cx="8062912" cy="4624909"/>
          </a:xfrm>
        </p:spPr>
        <p:txBody>
          <a:bodyPr/>
          <a:lstStyle/>
          <a:p>
            <a:pPr marL="342900" indent="-342900">
              <a:buFont typeface="Arial" panose="020B0604020202020204" pitchFamily="34" charset="0"/>
              <a:buChar char="•"/>
            </a:pPr>
            <a:r>
              <a:rPr lang="en-US" dirty="0"/>
              <a:t>Osmosis is the diffusion of water molecules (solvent) until the concentration of the solute is equal on both sides of the membrane. </a:t>
            </a:r>
          </a:p>
          <a:p>
            <a:pPr marL="342900" indent="-342900">
              <a:buFont typeface="Arial" panose="020B0604020202020204" pitchFamily="34" charset="0"/>
              <a:buChar char="•"/>
            </a:pPr>
            <a:r>
              <a:rPr lang="en-US" dirty="0"/>
              <a:t>Direction of water flow is:</a:t>
            </a:r>
          </a:p>
          <a:p>
            <a:pPr marL="1074420" lvl="1" indent="-342900">
              <a:buFontTx/>
              <a:buChar char="-"/>
            </a:pPr>
            <a:r>
              <a:rPr lang="en-US" dirty="0"/>
              <a:t>From higher concentration of </a:t>
            </a:r>
            <a:r>
              <a:rPr lang="en-US" i="1" dirty="0"/>
              <a:t>free</a:t>
            </a:r>
            <a:r>
              <a:rPr lang="en-US" dirty="0"/>
              <a:t> water molecules to low</a:t>
            </a:r>
          </a:p>
          <a:p>
            <a:pPr marL="1074420" lvl="1" indent="-342900">
              <a:buFontTx/>
              <a:buChar char="-"/>
            </a:pPr>
            <a:r>
              <a:rPr lang="en-US" dirty="0"/>
              <a:t>Or from low concentration of solute molecules to high </a:t>
            </a:r>
          </a:p>
        </p:txBody>
      </p:sp>
    </p:spTree>
    <p:extLst>
      <p:ext uri="{BB962C8B-B14F-4D97-AF65-F5344CB8AC3E}">
        <p14:creationId xmlns:p14="http://schemas.microsoft.com/office/powerpoint/2010/main" val="36594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3C189FA-B1A3-4F31-BF97-501BF6F19C6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osmosis, water always moves from an area of higher concentration (of water) to one of lower concentration (of water). In this system, the solute cannot pass through the selectively </a:t>
            </a:r>
            <a:r>
              <a:rPr lang="fr-FR" sz="1600" dirty="0" err="1"/>
              <a:t>permeable</a:t>
            </a:r>
            <a:r>
              <a:rPr lang="fr-FR" sz="1600" dirty="0"/>
              <a:t> membrane.</a:t>
            </a:r>
            <a:endParaRPr lang="en-US" sz="1600" dirty="0"/>
          </a:p>
        </p:txBody>
      </p:sp>
      <p:pic>
        <p:nvPicPr>
          <p:cNvPr id="3" name="Figure" descr="Two beakers are shown, each divided into left and right halves by a semipermeable membrane. The first beaker has the same amount of water on both sides, but more solute in the water on the right side of the membrane and less solute in the water on the left side. In the second beaker, the water has moved from the left side of the membrane to the right side, making the solute concentration the same on both sides, but the water level much lower on the left 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3" r="-15213"/>
          <a:stretch>
            <a:fillRect/>
          </a:stretch>
        </p:blipFill>
        <p:spPr/>
      </p:pic>
      <p:sp>
        <p:nvSpPr>
          <p:cNvPr id="5" name="Figure Number"/>
          <p:cNvSpPr>
            <a:spLocks noGrp="1"/>
          </p:cNvSpPr>
          <p:nvPr>
            <p:ph type="title"/>
          </p:nvPr>
        </p:nvSpPr>
        <p:spPr/>
        <p:txBody>
          <a:bodyPr/>
          <a:lstStyle/>
          <a:p>
            <a:r>
              <a:rPr lang="en-US" dirty="0"/>
              <a:t>Figure 3.21 – osmosis </a:t>
            </a:r>
          </a:p>
        </p:txBody>
      </p:sp>
      <p:pic>
        <p:nvPicPr>
          <p:cNvPr id="8" name="Picture 7">
            <a:extLst>
              <a:ext uri="{FF2B5EF4-FFF2-40B4-BE49-F238E27FC236}">
                <a16:creationId xmlns:a16="http://schemas.microsoft.com/office/drawing/2014/main" id="{C5A26176-E7BB-354B-8FB3-20BAF492CA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286476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Osmosis </a:t>
            </a:r>
          </a:p>
        </p:txBody>
      </p:sp>
      <p:sp>
        <p:nvSpPr>
          <p:cNvPr id="4" name="Text Placeholder 3"/>
          <p:cNvSpPr>
            <a:spLocks noGrp="1"/>
          </p:cNvSpPr>
          <p:nvPr>
            <p:ph type="body" sz="quarter" idx="14"/>
          </p:nvPr>
        </p:nvSpPr>
        <p:spPr>
          <a:xfrm>
            <a:off x="457200" y="1200727"/>
            <a:ext cx="8062912" cy="5412509"/>
          </a:xfrm>
        </p:spPr>
        <p:txBody>
          <a:bodyPr>
            <a:normAutofit/>
          </a:bodyPr>
          <a:lstStyle/>
          <a:p>
            <a:pPr marL="342900" indent="-342900">
              <a:buFont typeface="Arial" panose="020B0604020202020204" pitchFamily="34" charset="0"/>
              <a:buChar char="•"/>
            </a:pPr>
            <a:r>
              <a:rPr lang="en-US" dirty="0"/>
              <a:t>Solutions with higher concentrations of solute are called hypertonic</a:t>
            </a:r>
          </a:p>
          <a:p>
            <a:pPr marL="342900" indent="-342900">
              <a:buFont typeface="Arial" panose="020B0604020202020204" pitchFamily="34" charset="0"/>
              <a:buChar char="•"/>
            </a:pPr>
            <a:r>
              <a:rPr lang="en-US" dirty="0"/>
              <a:t>Solutions with lower concentrations of solute are called hypotonic</a:t>
            </a:r>
          </a:p>
          <a:p>
            <a:pPr marL="342900" indent="-342900">
              <a:buFont typeface="Arial" panose="020B0604020202020204" pitchFamily="34" charset="0"/>
              <a:buChar char="•"/>
            </a:pPr>
            <a:r>
              <a:rPr lang="en-US" dirty="0"/>
              <a:t>Solutions with the equal concentrations of solute are called isotonic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What is the direction of H2O flow (in terms of tonicity of solutions)?</a:t>
            </a:r>
          </a:p>
          <a:p>
            <a:pPr marL="1074420" lvl="1" indent="-342900">
              <a:buFont typeface="Arial" panose="020B0604020202020204" pitchFamily="34" charset="0"/>
              <a:buChar char="•"/>
            </a:pPr>
            <a:r>
              <a:rPr lang="en-US" dirty="0"/>
              <a:t>In the previous slide (fig 3.21) identify which solutions are hyper- hypo- or isotonic:</a:t>
            </a:r>
          </a:p>
          <a:p>
            <a:pPr marL="1600200" lvl="2">
              <a:buFont typeface="Arial" panose="020B0604020202020204" pitchFamily="34" charset="0"/>
              <a:buChar char="•"/>
            </a:pPr>
            <a:r>
              <a:rPr lang="en-US" dirty="0"/>
              <a:t>Left Beaker </a:t>
            </a:r>
          </a:p>
          <a:p>
            <a:pPr marL="2057400" lvl="3">
              <a:buFont typeface="Arial" panose="020B0604020202020204" pitchFamily="34" charset="0"/>
              <a:buChar char="•"/>
            </a:pPr>
            <a:r>
              <a:rPr lang="en-US" dirty="0"/>
              <a:t>left side</a:t>
            </a:r>
          </a:p>
          <a:p>
            <a:pPr marL="2057400" lvl="3">
              <a:buFont typeface="Arial" panose="020B0604020202020204" pitchFamily="34" charset="0"/>
              <a:buChar char="•"/>
            </a:pPr>
            <a:r>
              <a:rPr lang="en-US" dirty="0"/>
              <a:t>Right side</a:t>
            </a:r>
          </a:p>
          <a:p>
            <a:pPr marL="1600200" lvl="2">
              <a:buFont typeface="Arial" panose="020B0604020202020204" pitchFamily="34" charset="0"/>
              <a:buChar char="•"/>
            </a:pPr>
            <a:r>
              <a:rPr lang="en-US" dirty="0"/>
              <a:t>Right beaker</a:t>
            </a:r>
          </a:p>
          <a:p>
            <a:pPr marL="2057400" lvl="3">
              <a:buFont typeface="Arial" panose="020B0604020202020204" pitchFamily="34" charset="0"/>
              <a:buChar char="•"/>
            </a:pPr>
            <a:r>
              <a:rPr lang="en-US" dirty="0"/>
              <a:t>Left side </a:t>
            </a:r>
          </a:p>
          <a:p>
            <a:pPr marL="2057400" lvl="3">
              <a:buFont typeface="Arial" panose="020B0604020202020204" pitchFamily="34" charset="0"/>
              <a:buChar char="•"/>
            </a:pPr>
            <a:r>
              <a:rPr lang="en-US" dirty="0"/>
              <a:t>Right side</a:t>
            </a:r>
          </a:p>
        </p:txBody>
      </p:sp>
    </p:spTree>
    <p:extLst>
      <p:ext uri="{BB962C8B-B14F-4D97-AF65-F5344CB8AC3E}">
        <p14:creationId xmlns:p14="http://schemas.microsoft.com/office/powerpoint/2010/main" val="1988386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552EFD7-1BE7-4479-B66A-D31E6A8EAB2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Osmotic pressure changes the shape of red blood cells in hypertonic, isotonic, and hypotonic solutions. (credit: modification of work by Mariana Ruiz Villarreal)</a:t>
            </a:r>
          </a:p>
        </p:txBody>
      </p:sp>
      <p:pic>
        <p:nvPicPr>
          <p:cNvPr id="9" name="Figure" descr="Illustration of red blood cells in hypotonic, isotonic, and hypertonic solutions. In the hypertonic solution, the cells shrivel and take on a spiky appearance. In the isotonic solution, the cells are normal in appearance. In the hypotonic solution, the cells swell and one has rupture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33" r="-9433"/>
          <a:stretch>
            <a:fillRect/>
          </a:stretch>
        </p:blipFill>
        <p:spPr/>
      </p:pic>
      <p:sp>
        <p:nvSpPr>
          <p:cNvPr id="5" name="Figure Number"/>
          <p:cNvSpPr>
            <a:spLocks noGrp="1"/>
          </p:cNvSpPr>
          <p:nvPr>
            <p:ph type="title"/>
          </p:nvPr>
        </p:nvSpPr>
        <p:spPr/>
        <p:txBody>
          <a:bodyPr/>
          <a:lstStyle/>
          <a:p>
            <a:r>
              <a:rPr lang="en-US" dirty="0"/>
              <a:t>Figure 3.22 – osmosis &amp; animal cells </a:t>
            </a:r>
          </a:p>
        </p:txBody>
      </p:sp>
      <p:pic>
        <p:nvPicPr>
          <p:cNvPr id="8" name="Picture 7">
            <a:extLst>
              <a:ext uri="{FF2B5EF4-FFF2-40B4-BE49-F238E27FC236}">
                <a16:creationId xmlns:a16="http://schemas.microsoft.com/office/drawing/2014/main" id="{A3F791E3-5527-584E-8E43-E01EE57D6F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856290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4C338F1-EA15-4F96-9D72-469CE1A43BF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turgor pressure within a plant cell depends on the tonicity of the solution that it is bathed in. (credit: modification of work by Mariana Ruiz Villarreal)</a:t>
            </a:r>
          </a:p>
        </p:txBody>
      </p:sp>
      <p:pic>
        <p:nvPicPr>
          <p:cNvPr id="3" name="Figure"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05" b="-12805"/>
          <a:stretch>
            <a:fillRect/>
          </a:stretch>
        </p:blipFill>
        <p:spPr/>
      </p:pic>
      <p:sp>
        <p:nvSpPr>
          <p:cNvPr id="5" name="Figure Number"/>
          <p:cNvSpPr>
            <a:spLocks noGrp="1"/>
          </p:cNvSpPr>
          <p:nvPr>
            <p:ph type="title"/>
          </p:nvPr>
        </p:nvSpPr>
        <p:spPr/>
        <p:txBody>
          <a:bodyPr/>
          <a:lstStyle/>
          <a:p>
            <a:r>
              <a:rPr lang="en-US" dirty="0"/>
              <a:t>Figure 3.23 – osmosis &amp; plant cells</a:t>
            </a:r>
          </a:p>
        </p:txBody>
      </p:sp>
      <p:pic>
        <p:nvPicPr>
          <p:cNvPr id="8" name="Picture 7">
            <a:extLst>
              <a:ext uri="{FF2B5EF4-FFF2-40B4-BE49-F238E27FC236}">
                <a16:creationId xmlns:a16="http://schemas.microsoft.com/office/drawing/2014/main" id="{8D129FEA-431C-304A-BB9D-464BAA77117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57651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EF6C1D-C3B0-4F12-974B-03A643949E6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 </a:t>
            </a:r>
            <a:r>
              <a:rPr lang="en-US" sz="1600" i="1" dirty="0"/>
              <a:t>Salmonella </a:t>
            </a:r>
            <a:r>
              <a:rPr lang="en-US" sz="1600" dirty="0"/>
              <a:t>bacteria are viewed with a light microscope.</a:t>
            </a:r>
            <a:endParaRPr lang="en-US" sz="1600" dirty="0">
              <a:solidFill>
                <a:srgbClr val="6CB255"/>
              </a:solidFill>
            </a:endParaRPr>
          </a:p>
          <a:p>
            <a:pPr marL="342900" indent="-342900">
              <a:buAutoNum type="alphaLcParenBoth"/>
            </a:pPr>
            <a:r>
              <a:rPr lang="en-US" sz="1600" dirty="0"/>
              <a:t>This scanning electron micrograph shows </a:t>
            </a:r>
            <a:r>
              <a:rPr lang="en-US" sz="1600" i="1" dirty="0"/>
              <a:t>Salmonella </a:t>
            </a:r>
            <a:r>
              <a:rPr lang="en-US" sz="1600" dirty="0"/>
              <a:t>bacteria (in red) invading human cells. (credit a: modification of work by CDC, Armed Forces Institute of Pathology, Charles N. Farmer; credit b: modification of work by Rocky Mountain Laboratories, NIAID, NIH; scale-bar data from Matt Russell)</a:t>
            </a:r>
          </a:p>
        </p:txBody>
      </p:sp>
      <p:pic>
        <p:nvPicPr>
          <p:cNvPr id="2" name="Figure" descr="Part b: In this scanning electron micrograph, the bacteria appear as three-dimensional red ovals. The human cells are much larger with a complex, folded appearance. Some of the bacteria lie on the surfaces of the human cells, and some are squeezed between the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23" b="-623"/>
          <a:stretch>
            <a:fillRect/>
          </a:stretch>
        </p:blipFill>
        <p:spPr/>
      </p:pic>
      <p:sp>
        <p:nvSpPr>
          <p:cNvPr id="5" name="Figure Number"/>
          <p:cNvSpPr>
            <a:spLocks noGrp="1"/>
          </p:cNvSpPr>
          <p:nvPr>
            <p:ph type="title"/>
          </p:nvPr>
        </p:nvSpPr>
        <p:spPr/>
        <p:txBody>
          <a:bodyPr>
            <a:normAutofit fontScale="90000"/>
          </a:bodyPr>
          <a:lstStyle/>
          <a:p>
            <a:r>
              <a:rPr lang="en-US" dirty="0"/>
              <a:t>Figure 3.3 – light vs. electron microscope</a:t>
            </a:r>
          </a:p>
        </p:txBody>
      </p:sp>
      <p:pic>
        <p:nvPicPr>
          <p:cNvPr id="8" name="Picture 7">
            <a:extLst>
              <a:ext uri="{FF2B5EF4-FFF2-40B4-BE49-F238E27FC236}">
                <a16:creationId xmlns:a16="http://schemas.microsoft.com/office/drawing/2014/main" id="{16CFC310-C096-3D47-999A-8E69DD0B7F4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5795560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transport </a:t>
            </a:r>
          </a:p>
        </p:txBody>
      </p:sp>
      <p:sp>
        <p:nvSpPr>
          <p:cNvPr id="4" name="Text Placeholder 3"/>
          <p:cNvSpPr>
            <a:spLocks noGrp="1"/>
          </p:cNvSpPr>
          <p:nvPr>
            <p:ph type="body" sz="quarter" idx="14"/>
          </p:nvPr>
        </p:nvSpPr>
        <p:spPr>
          <a:xfrm>
            <a:off x="457200" y="1209964"/>
            <a:ext cx="8062912" cy="4800400"/>
          </a:xfrm>
        </p:spPr>
        <p:txBody>
          <a:bodyPr/>
          <a:lstStyle/>
          <a:p>
            <a:pPr marL="342900" indent="-342900">
              <a:buFont typeface="Arial" panose="020B0604020202020204" pitchFamily="34" charset="0"/>
              <a:buChar char="•"/>
            </a:pPr>
            <a:r>
              <a:rPr lang="en-US" dirty="0"/>
              <a:t>Moving molecules Against their concentration gradient; can be done only using energy (ATP).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Proteins in the membrane called pumps can use ATP to push chemicals from low concentration to high concentration.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NA/K-pump</a:t>
            </a:r>
          </a:p>
        </p:txBody>
      </p:sp>
    </p:spTree>
    <p:extLst>
      <p:ext uri="{BB962C8B-B14F-4D97-AF65-F5344CB8AC3E}">
        <p14:creationId xmlns:p14="http://schemas.microsoft.com/office/powerpoint/2010/main" val="2247173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3E78885-5CA6-40D2-B93D-4A5A7B80D31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Electrochemical gradients arise from the combined effects of concentration gradients and electrical gradients. (credit: modification of work by “</a:t>
            </a:r>
            <a:r>
              <a:rPr lang="en-US" sz="1600" dirty="0" err="1"/>
              <a:t>Synaptitude</a:t>
            </a:r>
            <a:r>
              <a:rPr lang="en-US" sz="1600" dirty="0"/>
              <a:t>”/Wikimedia Commons)</a:t>
            </a:r>
          </a:p>
        </p:txBody>
      </p:sp>
      <p:pic>
        <p:nvPicPr>
          <p:cNvPr id="4" name="Figure" descr="A cell membrane is shown with a protein channel that allows passage of ions into and out of the cell. The cytoplasm has a higher concentration of potassium, and the extracellular fluid has a higher concentration of sodium. An arrow shows movement of a potassium ion out of the cell through the protein chann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63" r="-36963"/>
          <a:stretch>
            <a:fillRect/>
          </a:stretch>
        </p:blipFill>
        <p:spPr/>
      </p:pic>
      <p:sp>
        <p:nvSpPr>
          <p:cNvPr id="5" name="Figure Number"/>
          <p:cNvSpPr>
            <a:spLocks noGrp="1"/>
          </p:cNvSpPr>
          <p:nvPr>
            <p:ph type="title"/>
          </p:nvPr>
        </p:nvSpPr>
        <p:spPr/>
        <p:txBody>
          <a:bodyPr/>
          <a:lstStyle/>
          <a:p>
            <a:r>
              <a:rPr lang="en-US" dirty="0"/>
              <a:t>Figure 3.24 </a:t>
            </a:r>
          </a:p>
        </p:txBody>
      </p:sp>
      <p:pic>
        <p:nvPicPr>
          <p:cNvPr id="8" name="Picture 7">
            <a:extLst>
              <a:ext uri="{FF2B5EF4-FFF2-40B4-BE49-F238E27FC236}">
                <a16:creationId xmlns:a16="http://schemas.microsoft.com/office/drawing/2014/main" id="{B44B1CCC-0FC7-5740-9110-75D78231EDB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1118507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D1FABB4-2CC5-49DA-9DED-99D04F1FC60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sodium-potassium pump move potassium and sodium ions across the plasma membrane. (credit: modification of work by Mariana Ruiz Villarreal)</a:t>
            </a:r>
          </a:p>
        </p:txBody>
      </p:sp>
      <p:pic>
        <p:nvPicPr>
          <p:cNvPr id="3" name="Figure" descr="This illustration shows the sodium-potassium pump. Initially, the pump’s opening faces the cytoplasm, where three sodium ions bind to it. The pump hydrolyzes ATP to ADP and, as a result, undergoes a conformational change. The sodium ions are released into the extracellular space. Two potassium ions from the extracellular space now bind the pump, which changes conformation again, releasing the potassium ions into the cytopla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8" r="-2758"/>
          <a:stretch>
            <a:fillRect/>
          </a:stretch>
        </p:blipFill>
        <p:spPr/>
      </p:pic>
      <p:sp>
        <p:nvSpPr>
          <p:cNvPr id="5" name="Figure Number"/>
          <p:cNvSpPr>
            <a:spLocks noGrp="1"/>
          </p:cNvSpPr>
          <p:nvPr>
            <p:ph type="title"/>
          </p:nvPr>
        </p:nvSpPr>
        <p:spPr/>
        <p:txBody>
          <a:bodyPr/>
          <a:lstStyle/>
          <a:p>
            <a:r>
              <a:rPr lang="en-US" dirty="0"/>
              <a:t>Figure 3.25 – active transport</a:t>
            </a:r>
          </a:p>
        </p:txBody>
      </p:sp>
      <p:pic>
        <p:nvPicPr>
          <p:cNvPr id="8" name="Picture 7">
            <a:extLst>
              <a:ext uri="{FF2B5EF4-FFF2-40B4-BE49-F238E27FC236}">
                <a16:creationId xmlns:a16="http://schemas.microsoft.com/office/drawing/2014/main" id="{34262542-757A-FE4C-B004-332F1946BF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978850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transport </a:t>
            </a:r>
          </a:p>
        </p:txBody>
      </p:sp>
      <p:sp>
        <p:nvSpPr>
          <p:cNvPr id="4" name="Text Placeholder 3"/>
          <p:cNvSpPr>
            <a:spLocks noGrp="1"/>
          </p:cNvSpPr>
          <p:nvPr>
            <p:ph type="body" sz="quarter" idx="14"/>
          </p:nvPr>
        </p:nvSpPr>
        <p:spPr>
          <a:xfrm>
            <a:off x="457200" y="1154545"/>
            <a:ext cx="8062912" cy="4855819"/>
          </a:xfrm>
        </p:spPr>
        <p:txBody>
          <a:bodyPr/>
          <a:lstStyle/>
          <a:p>
            <a:pPr marL="342900" indent="-342900">
              <a:buFont typeface="Arial" panose="020B0604020202020204" pitchFamily="34" charset="0"/>
              <a:buChar char="•"/>
            </a:pPr>
            <a:r>
              <a:rPr lang="en-US" dirty="0"/>
              <a:t>Moving big particles, fragments of cells, is called bulk transport. </a:t>
            </a:r>
          </a:p>
          <a:p>
            <a:pPr marL="342900" indent="-342900">
              <a:buFont typeface="Arial" panose="020B0604020202020204" pitchFamily="34" charset="0"/>
              <a:buChar char="•"/>
            </a:pPr>
            <a:r>
              <a:rPr lang="en-US" dirty="0"/>
              <a:t>Endocytosis – bringing them into the cells</a:t>
            </a:r>
          </a:p>
          <a:p>
            <a:pPr marL="1074420" lvl="1" indent="-342900">
              <a:buFont typeface="Arial" panose="020B0604020202020204" pitchFamily="34" charset="0"/>
              <a:buChar char="•"/>
            </a:pPr>
            <a:r>
              <a:rPr lang="en-US" dirty="0"/>
              <a:t>Phagocytosis – when big molecules/particles are brought inside </a:t>
            </a:r>
          </a:p>
          <a:p>
            <a:pPr marL="1074420" lvl="1" indent="-342900">
              <a:buFont typeface="Arial" panose="020B0604020202020204" pitchFamily="34" charset="0"/>
              <a:buChar char="•"/>
            </a:pPr>
            <a:r>
              <a:rPr lang="en-US" dirty="0"/>
              <a:t>Pinocytosis – when large amount of liquid in brought in</a:t>
            </a:r>
          </a:p>
          <a:p>
            <a:pPr marL="1074420" lvl="1" indent="-342900">
              <a:buFont typeface="Arial" panose="020B0604020202020204" pitchFamily="34" charset="0"/>
              <a:buChar char="•"/>
            </a:pPr>
            <a:r>
              <a:rPr lang="en-US" dirty="0"/>
              <a:t>Receptor-mediated endocytosis – when only </a:t>
            </a:r>
            <a:r>
              <a:rPr lang="en-US" i="1" u="sng" dirty="0"/>
              <a:t>specific</a:t>
            </a:r>
            <a:r>
              <a:rPr lang="en-US" dirty="0"/>
              <a:t> molecules enter the cell (the ones that matches with the receptors in the membrane, see fig. 3.26).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Exocytosis – taking them out the cell</a:t>
            </a:r>
          </a:p>
        </p:txBody>
      </p:sp>
    </p:spTree>
    <p:extLst>
      <p:ext uri="{BB962C8B-B14F-4D97-AF65-F5344CB8AC3E}">
        <p14:creationId xmlns:p14="http://schemas.microsoft.com/office/powerpoint/2010/main" val="1149121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972907B-DF34-4BCF-BEA8-328B701DD72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20" dirty="0"/>
              <a:t>Three variations of endocytosis are shown.</a:t>
            </a:r>
          </a:p>
          <a:p>
            <a:pPr marL="342900" indent="-342900">
              <a:buAutoNum type="alphaLcParenBoth"/>
            </a:pPr>
            <a:r>
              <a:rPr lang="en-US" sz="1020" dirty="0"/>
              <a:t>In one form of endocytosis, phagocytosis, the cell membrane surrounds the particle and pinches off to form an intracellular vacuole.</a:t>
            </a:r>
          </a:p>
          <a:p>
            <a:pPr marL="342900" indent="-342900">
              <a:buAutoNum type="alphaLcParenBoth"/>
            </a:pPr>
            <a:r>
              <a:rPr lang="en-US" sz="1020" dirty="0"/>
              <a:t>In another type of endocytosis, pinocytosis, the cell membrane surrounds a small volume of fluid and pinches off, forming a vesicle.</a:t>
            </a:r>
            <a:endParaRPr lang="en-US" sz="1020" dirty="0">
              <a:solidFill>
                <a:srgbClr val="6CB255"/>
              </a:solidFill>
            </a:endParaRPr>
          </a:p>
          <a:p>
            <a:pPr marL="342900" indent="-342900">
              <a:buAutoNum type="alphaLcParenBoth"/>
            </a:pPr>
            <a:r>
              <a:rPr lang="en-US" sz="1020" dirty="0"/>
              <a:t>In receptor-mediated endocytosis, uptake of substances by the cell is targeted to a single type of substance that binds at the receptor on the external cell membrane. (credit: modification of work by Mariana Ruiz Villarreal)</a:t>
            </a:r>
          </a:p>
        </p:txBody>
      </p:sp>
      <p:pic>
        <p:nvPicPr>
          <p:cNvPr id="9" name="Figure" descr="Three types of endocytosis are shown: (a) phagocytosis, (b) pinocytosis, and (c) receptor-mediated endocytosis. Part a shows the plasma membrane forming a pocket around a particle in the extracellular fluid. The membrane subsequently engulfs the particle, which becomes trapped in a vacuole. Part b shows a plasma membrane forming a pocket around fluid in the extracellular fluid. The membrane subsequently engulfs the fluid, which becomes trapped in a vacuole. Part c shows a part of the plasma membrane that is clathrin-coated on the cytoplasmic side and has receptors on the extracellular side. The receptors bind a substance, then pinch off to form a coated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138" b="-2138"/>
          <a:stretch>
            <a:fillRect/>
          </a:stretch>
        </p:blipFill>
        <p:spPr/>
      </p:pic>
      <p:sp>
        <p:nvSpPr>
          <p:cNvPr id="5" name="Figure Number"/>
          <p:cNvSpPr>
            <a:spLocks noGrp="1"/>
          </p:cNvSpPr>
          <p:nvPr>
            <p:ph type="title"/>
          </p:nvPr>
        </p:nvSpPr>
        <p:spPr/>
        <p:txBody>
          <a:bodyPr/>
          <a:lstStyle/>
          <a:p>
            <a:r>
              <a:rPr lang="en-US" dirty="0"/>
              <a:t>Figure 3.26 – endocytosis </a:t>
            </a:r>
          </a:p>
        </p:txBody>
      </p:sp>
      <p:pic>
        <p:nvPicPr>
          <p:cNvPr id="8" name="Picture 7">
            <a:extLst>
              <a:ext uri="{FF2B5EF4-FFF2-40B4-BE49-F238E27FC236}">
                <a16:creationId xmlns:a16="http://schemas.microsoft.com/office/drawing/2014/main" id="{F35D7E5A-60B8-3243-9E44-56A6CC5528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3559176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43559FE1-4CBA-4C31-BE7C-2F314B0794C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A vesicle containing waste products is shown in the cytoplasm. The vesicle migrates to the cell membrane. The membrane of the vesicle fuses with the cell membrane, and the contents of the vesicle are released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88" b="-7488"/>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In exocytosis, a vesicle migrates to the plasma membrane, binds, and releases its contents to the outside of the cell. (credit: modification of work by Mariana Ruiz Villarreal)</a:t>
            </a:r>
          </a:p>
        </p:txBody>
      </p:sp>
      <p:sp>
        <p:nvSpPr>
          <p:cNvPr id="5" name="Figure Number"/>
          <p:cNvSpPr>
            <a:spLocks noGrp="1"/>
          </p:cNvSpPr>
          <p:nvPr>
            <p:ph type="title"/>
          </p:nvPr>
        </p:nvSpPr>
        <p:spPr/>
        <p:txBody>
          <a:bodyPr>
            <a:normAutofit/>
          </a:bodyPr>
          <a:lstStyle/>
          <a:p>
            <a:pPr algn="r"/>
            <a:r>
              <a:rPr lang="en-US" sz="2400" dirty="0">
                <a:solidFill>
                  <a:srgbClr val="6CB255"/>
                </a:solidFill>
              </a:rPr>
              <a:t>Exocytosis - Figure 3.27</a:t>
            </a:r>
          </a:p>
        </p:txBody>
      </p:sp>
      <p:pic>
        <p:nvPicPr>
          <p:cNvPr id="8" name="Picture 7">
            <a:extLst>
              <a:ext uri="{FF2B5EF4-FFF2-40B4-BE49-F238E27FC236}">
                <a16:creationId xmlns:a16="http://schemas.microsoft.com/office/drawing/2014/main" id="{34CD699B-6A08-8943-87B1-772542D533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41326"/>
            <a:ext cx="1693024" cy="409803"/>
          </a:xfrm>
          <a:prstGeom prst="rect">
            <a:avLst/>
          </a:prstGeom>
        </p:spPr>
      </p:pic>
    </p:spTree>
    <p:extLst>
      <p:ext uri="{BB962C8B-B14F-4D97-AF65-F5344CB8AC3E}">
        <p14:creationId xmlns:p14="http://schemas.microsoft.com/office/powerpoint/2010/main" val="225144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3DFC0F-7F06-4CF9-8C9E-8371B403A3C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uterine cervix cells, viewed through a light microscope, were obtained from a </a:t>
            </a:r>
            <a:r>
              <a:rPr lang="en-US" sz="1600" b="1" dirty="0"/>
              <a:t>Pap smear. </a:t>
            </a:r>
            <a:r>
              <a:rPr lang="en-US" sz="1600" dirty="0"/>
              <a:t>Normal cells are on the left. The cells on the right are infected with human papillomavirus (</a:t>
            </a:r>
            <a:r>
              <a:rPr lang="en-US" sz="1600" b="1" dirty="0"/>
              <a:t>HPV</a:t>
            </a:r>
            <a:r>
              <a:rPr lang="en-US" sz="1600" dirty="0"/>
              <a:t>). (credit: modification of work by Ed </a:t>
            </a:r>
            <a:r>
              <a:rPr lang="en-US" sz="1600" dirty="0" err="1"/>
              <a:t>Uthman</a:t>
            </a:r>
            <a:r>
              <a:rPr lang="en-US" sz="1600" dirty="0"/>
              <a:t>; scale-bar data from Matt Russell)</a:t>
            </a:r>
          </a:p>
        </p:txBody>
      </p:sp>
      <p:pic>
        <p:nvPicPr>
          <p:cNvPr id="11" name="Figure" descr="Both normal cells and cells infected with HPV have an irregular, round shape and a well-defined nucleus. The infected cells, however, are two to three times as large as uninfected cells, and some have two nuclei."/>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471" r="-23471"/>
          <a:stretch>
            <a:fillRect/>
          </a:stretch>
        </p:blipFill>
        <p:spPr/>
      </p:pic>
      <p:sp>
        <p:nvSpPr>
          <p:cNvPr id="5" name="Figure Number"/>
          <p:cNvSpPr>
            <a:spLocks noGrp="1"/>
          </p:cNvSpPr>
          <p:nvPr>
            <p:ph type="title"/>
          </p:nvPr>
        </p:nvSpPr>
        <p:spPr/>
        <p:txBody>
          <a:bodyPr/>
          <a:lstStyle/>
          <a:p>
            <a:r>
              <a:rPr lang="en-US" dirty="0"/>
              <a:t>Figure 3.4 – diagnosis using microscope </a:t>
            </a:r>
          </a:p>
        </p:txBody>
      </p:sp>
      <p:pic>
        <p:nvPicPr>
          <p:cNvPr id="8" name="Picture 7">
            <a:extLst>
              <a:ext uri="{FF2B5EF4-FFF2-40B4-BE49-F238E27FC236}">
                <a16:creationId xmlns:a16="http://schemas.microsoft.com/office/drawing/2014/main" id="{66791912-8C18-C540-BEDE-7EBED91D66A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02371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Cell theory</a:t>
            </a:r>
          </a:p>
        </p:txBody>
      </p:sp>
      <p:sp>
        <p:nvSpPr>
          <p:cNvPr id="4" name="Text Placeholder 3"/>
          <p:cNvSpPr>
            <a:spLocks noGrp="1"/>
          </p:cNvSpPr>
          <p:nvPr>
            <p:ph type="body" sz="quarter" idx="14"/>
          </p:nvPr>
        </p:nvSpPr>
        <p:spPr>
          <a:xfrm>
            <a:off x="457200" y="1256145"/>
            <a:ext cx="8062912" cy="4754219"/>
          </a:xfrm>
        </p:spPr>
        <p:txBody>
          <a:bodyPr/>
          <a:lstStyle/>
          <a:p>
            <a:pPr marL="342900" indent="-342900">
              <a:buFont typeface="Arial" panose="020B0604020202020204" pitchFamily="34" charset="0"/>
              <a:buChar char="•"/>
            </a:pPr>
            <a:r>
              <a:rPr lang="en-US" dirty="0"/>
              <a:t>Cell:</a:t>
            </a:r>
          </a:p>
          <a:p>
            <a:pPr marL="1074420" lvl="1" indent="-342900">
              <a:buFont typeface="Arial" panose="020B0604020202020204" pitchFamily="34" charset="0"/>
              <a:buChar char="•"/>
            </a:pPr>
            <a:r>
              <a:rPr lang="en-US" dirty="0"/>
              <a:t>Basic unit of life; all chemical reactions that makes us alive happens in the cell</a:t>
            </a:r>
          </a:p>
          <a:p>
            <a:pPr marL="1074420" lvl="1" indent="-342900">
              <a:buFont typeface="Arial" panose="020B0604020202020204" pitchFamily="34" charset="0"/>
              <a:buChar char="•"/>
            </a:pPr>
            <a:r>
              <a:rPr lang="en-US" dirty="0"/>
              <a:t>All cells arrives from existing cells </a:t>
            </a:r>
          </a:p>
          <a:p>
            <a:pPr marL="1074420" lvl="1" indent="-342900">
              <a:buFont typeface="Arial" panose="020B0604020202020204" pitchFamily="34" charset="0"/>
              <a:buChar char="•"/>
            </a:pPr>
            <a:r>
              <a:rPr lang="en-US" dirty="0"/>
              <a:t>Is a building block for all living organisms:</a:t>
            </a:r>
          </a:p>
          <a:p>
            <a:pPr marL="1600200" lvl="2">
              <a:buFont typeface="Arial" panose="020B0604020202020204" pitchFamily="34" charset="0"/>
              <a:buChar char="•"/>
            </a:pPr>
            <a:r>
              <a:rPr lang="en-US" dirty="0"/>
              <a:t>Unicellular </a:t>
            </a:r>
          </a:p>
          <a:p>
            <a:pPr marL="1600200" lvl="2">
              <a:buFont typeface="Arial" panose="020B0604020202020204" pitchFamily="34" charset="0"/>
              <a:buChar char="•"/>
            </a:pPr>
            <a:r>
              <a:rPr lang="en-US" dirty="0"/>
              <a:t>Multicellular:</a:t>
            </a:r>
          </a:p>
          <a:p>
            <a:pPr marL="2057400" lvl="3">
              <a:buFont typeface="Arial" panose="020B0604020202020204" pitchFamily="34" charset="0"/>
              <a:buChar char="•"/>
            </a:pPr>
            <a:r>
              <a:rPr lang="en-US" dirty="0"/>
              <a:t>Each type of cell with a specific function </a:t>
            </a:r>
          </a:p>
          <a:p>
            <a:pPr marL="2514600" lvl="4">
              <a:buFont typeface="Arial" panose="020B0604020202020204" pitchFamily="34" charset="0"/>
              <a:buChar char="•"/>
            </a:pPr>
            <a:r>
              <a:rPr lang="en-US" dirty="0"/>
              <a:t>Immune cells fight against pathogens </a:t>
            </a:r>
          </a:p>
        </p:txBody>
      </p:sp>
    </p:spTree>
    <p:extLst>
      <p:ext uri="{BB962C8B-B14F-4D97-AF65-F5344CB8AC3E}">
        <p14:creationId xmlns:p14="http://schemas.microsoft.com/office/powerpoint/2010/main" val="512163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types </a:t>
            </a:r>
          </a:p>
        </p:txBody>
      </p:sp>
      <p:sp>
        <p:nvSpPr>
          <p:cNvPr id="4" name="Text Placeholder 3"/>
          <p:cNvSpPr>
            <a:spLocks noGrp="1"/>
          </p:cNvSpPr>
          <p:nvPr>
            <p:ph type="body" sz="quarter" idx="14"/>
          </p:nvPr>
        </p:nvSpPr>
        <p:spPr>
          <a:xfrm>
            <a:off x="457200" y="1145309"/>
            <a:ext cx="8062912" cy="4865055"/>
          </a:xfrm>
        </p:spPr>
        <p:txBody>
          <a:bodyPr>
            <a:normAutofit/>
          </a:bodyPr>
          <a:lstStyle/>
          <a:p>
            <a:pPr marL="342900" indent="-342900">
              <a:buFont typeface="Arial" panose="020B0604020202020204" pitchFamily="34" charset="0"/>
              <a:buChar char="•"/>
            </a:pPr>
            <a:r>
              <a:rPr lang="en-US" dirty="0"/>
              <a:t>Cell components:</a:t>
            </a:r>
          </a:p>
          <a:p>
            <a:pPr marL="1074420" lvl="1" indent="-342900">
              <a:buFont typeface="Arial" panose="020B0604020202020204" pitchFamily="34" charset="0"/>
              <a:buChar char="•"/>
            </a:pPr>
            <a:r>
              <a:rPr lang="en-US" dirty="0"/>
              <a:t>Membrane – boundary </a:t>
            </a:r>
          </a:p>
          <a:p>
            <a:pPr marL="1074420" lvl="1" indent="-342900">
              <a:buFont typeface="Arial" panose="020B0604020202020204" pitchFamily="34" charset="0"/>
              <a:buChar char="•"/>
            </a:pPr>
            <a:r>
              <a:rPr lang="en-US" dirty="0"/>
              <a:t>Cytoplasm – contains organelles </a:t>
            </a:r>
          </a:p>
          <a:p>
            <a:pPr marL="1074420" lvl="1" indent="-342900">
              <a:buFont typeface="Arial" panose="020B0604020202020204" pitchFamily="34" charset="0"/>
              <a:buChar char="•"/>
            </a:pPr>
            <a:r>
              <a:rPr lang="en-US" dirty="0"/>
              <a:t>Nucleus – contains DNA </a:t>
            </a:r>
          </a:p>
          <a:p>
            <a:pPr lvl="1" indent="0">
              <a:buNone/>
            </a:pPr>
            <a:endParaRPr lang="en-US" dirty="0"/>
          </a:p>
          <a:p>
            <a:pPr marL="342900" indent="-342900">
              <a:buFont typeface="Arial" panose="020B0604020202020204" pitchFamily="34" charset="0"/>
              <a:buChar char="•"/>
            </a:pPr>
            <a:r>
              <a:rPr lang="en-US" dirty="0"/>
              <a:t>Cells types:</a:t>
            </a:r>
          </a:p>
          <a:p>
            <a:pPr marL="1074420" lvl="1" indent="-342900">
              <a:buFont typeface="Arial" panose="020B0604020202020204" pitchFamily="34" charset="0"/>
              <a:buChar char="•"/>
            </a:pPr>
            <a:r>
              <a:rPr lang="en-US" dirty="0"/>
              <a:t>Prokaryotic cells: bacteria</a:t>
            </a:r>
          </a:p>
          <a:p>
            <a:pPr marL="1600200" lvl="2">
              <a:buFont typeface="Arial" panose="020B0604020202020204" pitchFamily="34" charset="0"/>
              <a:buChar char="•"/>
            </a:pPr>
            <a:r>
              <a:rPr lang="en-US" dirty="0"/>
              <a:t>Do not have nucleus, however, have DNA </a:t>
            </a:r>
          </a:p>
          <a:p>
            <a:pPr marL="1600200" lvl="2">
              <a:buFont typeface="Arial" panose="020B0604020202020204" pitchFamily="34" charset="0"/>
              <a:buChar char="•"/>
            </a:pPr>
            <a:r>
              <a:rPr lang="en-US" dirty="0"/>
              <a:t>10x smaller  </a:t>
            </a:r>
          </a:p>
          <a:p>
            <a:pPr marL="1074420" lvl="1" indent="-342900">
              <a:buFont typeface="Arial" panose="020B0604020202020204" pitchFamily="34" charset="0"/>
              <a:buChar char="•"/>
            </a:pPr>
            <a:r>
              <a:rPr lang="en-US" dirty="0"/>
              <a:t>Eukaryotic cells: </a:t>
            </a:r>
          </a:p>
          <a:p>
            <a:pPr marL="1600200" lvl="2">
              <a:buFont typeface="Arial" panose="020B0604020202020204" pitchFamily="34" charset="0"/>
              <a:buChar char="•"/>
            </a:pPr>
            <a:r>
              <a:rPr lang="en-US" dirty="0"/>
              <a:t>Animal cells</a:t>
            </a:r>
          </a:p>
          <a:p>
            <a:pPr marL="1600200" lvl="2">
              <a:buFont typeface="Arial" panose="020B0604020202020204" pitchFamily="34" charset="0"/>
              <a:buChar char="•"/>
            </a:pPr>
            <a:r>
              <a:rPr lang="en-US" dirty="0"/>
              <a:t>Plant cells </a:t>
            </a:r>
          </a:p>
          <a:p>
            <a:pPr lvl="2" indent="0">
              <a:buNone/>
            </a:pPr>
            <a:endParaRPr lang="en-US" dirty="0"/>
          </a:p>
        </p:txBody>
      </p:sp>
    </p:spTree>
    <p:extLst>
      <p:ext uri="{BB962C8B-B14F-4D97-AF65-F5344CB8AC3E}">
        <p14:creationId xmlns:p14="http://schemas.microsoft.com/office/powerpoint/2010/main" val="229998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E2FD5DE-16CC-4319-AD9F-B6C8A32F107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figure shows the generalized structure of a prokaryotic cell.</a:t>
            </a:r>
          </a:p>
        </p:txBody>
      </p:sp>
      <p:pic>
        <p:nvPicPr>
          <p:cNvPr id="11" name="Figure" descr="In this illustration, the prokaryotic cell has an oval shape. The circular chromosome is concentrated in a region called the nucleoid. The fluid inside the cell is called the cytoplasm. Ribosomes, depicted as small circles, float in the cytoplasm. The cytoplasm is encased in a plasma membrane, which in turn is encased by a cell wall. A capsule surrounds the cell wall. The bacterium depicted has a flagellum protruding from one narrow end. Pili are small protrusions that extend from the capsule in all dir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670" r="-30670"/>
          <a:stretch>
            <a:fillRect/>
          </a:stretch>
        </p:blipFill>
        <p:spPr/>
      </p:pic>
      <p:sp>
        <p:nvSpPr>
          <p:cNvPr id="5" name="Figure Number"/>
          <p:cNvSpPr>
            <a:spLocks noGrp="1"/>
          </p:cNvSpPr>
          <p:nvPr>
            <p:ph type="title"/>
          </p:nvPr>
        </p:nvSpPr>
        <p:spPr/>
        <p:txBody>
          <a:bodyPr/>
          <a:lstStyle/>
          <a:p>
            <a:r>
              <a:rPr lang="en-US" dirty="0"/>
              <a:t>Figure 3.5 – prokaryotic cell </a:t>
            </a:r>
          </a:p>
        </p:txBody>
      </p:sp>
      <p:pic>
        <p:nvPicPr>
          <p:cNvPr id="8" name="Picture 7">
            <a:extLst>
              <a:ext uri="{FF2B5EF4-FFF2-40B4-BE49-F238E27FC236}">
                <a16:creationId xmlns:a16="http://schemas.microsoft.com/office/drawing/2014/main" id="{1FB09AF0-55F2-F84B-BA68-A3E076AD1F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3007" y="211262"/>
            <a:ext cx="1693024" cy="409803"/>
          </a:xfrm>
          <a:prstGeom prst="rect">
            <a:avLst/>
          </a:prstGeom>
        </p:spPr>
      </p:pic>
    </p:spTree>
    <p:extLst>
      <p:ext uri="{BB962C8B-B14F-4D97-AF65-F5344CB8AC3E}">
        <p14:creationId xmlns:p14="http://schemas.microsoft.com/office/powerpoint/2010/main" val="2346870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100C3CC7-B4DE-407E-8C83-E5A18823EFDF}"/>
</file>

<file path=customXml/itemProps2.xml><?xml version="1.0" encoding="utf-8"?>
<ds:datastoreItem xmlns:ds="http://schemas.openxmlformats.org/officeDocument/2006/customXml" ds:itemID="{6FED84C9-E1A1-4E16-B928-B2C9278E60D6}"/>
</file>

<file path=customXml/itemProps3.xml><?xml version="1.0" encoding="utf-8"?>
<ds:datastoreItem xmlns:ds="http://schemas.openxmlformats.org/officeDocument/2006/customXml" ds:itemID="{E6320399-80F0-4FC8-950E-8FEDE5E60C11}"/>
</file>

<file path=docProps/app.xml><?xml version="1.0" encoding="utf-8"?>
<Properties xmlns="http://schemas.openxmlformats.org/officeDocument/2006/extended-properties" xmlns:vt="http://schemas.openxmlformats.org/officeDocument/2006/docPropsVTypes">
  <Template/>
  <TotalTime>1562</TotalTime>
  <Words>4112</Words>
  <Application>Microsoft Office PowerPoint</Application>
  <PresentationFormat>On-screen Show (4:3)</PresentationFormat>
  <Paragraphs>324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Essential</vt:lpstr>
      <vt:lpstr>Concepts of Biology</vt:lpstr>
      <vt:lpstr>Figure 3.1 – cells </vt:lpstr>
      <vt:lpstr>Microscope to study cells</vt:lpstr>
      <vt:lpstr>Figure 3.2 – light vs. dissecting microscope</vt:lpstr>
      <vt:lpstr>Figure 3.3 – light vs. electron microscope</vt:lpstr>
      <vt:lpstr>Figure 3.4 – diagnosis using microscope </vt:lpstr>
      <vt:lpstr>The Cell theory</vt:lpstr>
      <vt:lpstr>Cell types </vt:lpstr>
      <vt:lpstr>Figure 3.5 – prokaryotic cell </vt:lpstr>
      <vt:lpstr>Figure 3.6 – cell size </vt:lpstr>
      <vt:lpstr>Eukaryotic cell</vt:lpstr>
      <vt:lpstr>Figure 3.7 – eukaryotic cells</vt:lpstr>
      <vt:lpstr>Plasma membrane</vt:lpstr>
      <vt:lpstr>Figure 3.8 – plasma membrane </vt:lpstr>
      <vt:lpstr>Cytoskeleton </vt:lpstr>
      <vt:lpstr>Cytoskeleton - Figure 3.9</vt:lpstr>
      <vt:lpstr>Cilia and flagellum </vt:lpstr>
      <vt:lpstr>The Nucleus </vt:lpstr>
      <vt:lpstr>Figure 3.10 – nucleus </vt:lpstr>
      <vt:lpstr>Endoplasmic reticulum (ER)</vt:lpstr>
      <vt:lpstr>Figure 3.13 – ER: SER &amp; RER</vt:lpstr>
      <vt:lpstr>Golgi apparatus</vt:lpstr>
      <vt:lpstr>Figure 3.11 – Golgi apparatus </vt:lpstr>
      <vt:lpstr>lysosomes</vt:lpstr>
      <vt:lpstr>Figure 3.12 - lysosomes </vt:lpstr>
      <vt:lpstr>Endomembrane system</vt:lpstr>
      <vt:lpstr>Figure 3.13</vt:lpstr>
      <vt:lpstr>ribosomes</vt:lpstr>
      <vt:lpstr>Mitochondria </vt:lpstr>
      <vt:lpstr>Figure 3.14 – mitochondria </vt:lpstr>
      <vt:lpstr>Chloroplasts </vt:lpstr>
      <vt:lpstr>Figure 3.15 – chloroplasts </vt:lpstr>
      <vt:lpstr>Endosymbiosis &amp; evolution</vt:lpstr>
      <vt:lpstr>Outside the cells</vt:lpstr>
      <vt:lpstr>Ecm - Figure 3.16</vt:lpstr>
      <vt:lpstr>Cells Connections </vt:lpstr>
      <vt:lpstr>Figure 3.17</vt:lpstr>
      <vt:lpstr>Plasma membrane  </vt:lpstr>
      <vt:lpstr>Figure 3.18</vt:lpstr>
      <vt:lpstr>Plasma membrane functions</vt:lpstr>
      <vt:lpstr>Figure 3.19</vt:lpstr>
      <vt:lpstr>Membrane transport </vt:lpstr>
      <vt:lpstr>Passive transport </vt:lpstr>
      <vt:lpstr>Figure 3.20 – diffusion </vt:lpstr>
      <vt:lpstr>Osmosis </vt:lpstr>
      <vt:lpstr>Figure 3.21 – osmosis </vt:lpstr>
      <vt:lpstr>Osmosis </vt:lpstr>
      <vt:lpstr>Figure 3.22 – osmosis &amp; animal cells </vt:lpstr>
      <vt:lpstr>Figure 3.23 – osmosis &amp; plant cells</vt:lpstr>
      <vt:lpstr>Active transport </vt:lpstr>
      <vt:lpstr>Figure 3.24 </vt:lpstr>
      <vt:lpstr>Figure 3.25 – active transport</vt:lpstr>
      <vt:lpstr>Bulk transport </vt:lpstr>
      <vt:lpstr>Figure 3.26 – endocytosis </vt:lpstr>
      <vt:lpstr>Exocytosis - Figure 3.27</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3 - CELL STRUCTURE AND FUNCTION</dc:title>
  <dc:creator>Spuddy McSpare</dc:creator>
  <cp:lastModifiedBy>Martiana F. Sega</cp:lastModifiedBy>
  <cp:revision>224</cp:revision>
  <cp:lastPrinted>2013-07-05T18:10:32Z</cp:lastPrinted>
  <dcterms:created xsi:type="dcterms:W3CDTF">2012-06-04T02:13:36Z</dcterms:created>
  <dcterms:modified xsi:type="dcterms:W3CDTF">2022-03-14T14:29:25Z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