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  <p:sldMasterId id="2147483782" r:id="rId6"/>
  </p:sldMasterIdLst>
  <p:notesMasterIdLst>
    <p:notesMasterId r:id="rId28"/>
  </p:notesMasterIdLst>
  <p:handoutMasterIdLst>
    <p:handoutMasterId r:id="rId29"/>
  </p:handoutMasterIdLst>
  <p:sldIdLst>
    <p:sldId id="325" r:id="rId7"/>
    <p:sldId id="326" r:id="rId8"/>
    <p:sldId id="327" r:id="rId9"/>
    <p:sldId id="328" r:id="rId10"/>
    <p:sldId id="329" r:id="rId11"/>
    <p:sldId id="335" r:id="rId12"/>
    <p:sldId id="336" r:id="rId13"/>
    <p:sldId id="330" r:id="rId14"/>
    <p:sldId id="337" r:id="rId15"/>
    <p:sldId id="338" r:id="rId16"/>
    <p:sldId id="339" r:id="rId17"/>
    <p:sldId id="340" r:id="rId18"/>
    <p:sldId id="341" r:id="rId19"/>
    <p:sldId id="331" r:id="rId20"/>
    <p:sldId id="342" r:id="rId21"/>
    <p:sldId id="343" r:id="rId22"/>
    <p:sldId id="344" r:id="rId23"/>
    <p:sldId id="345" r:id="rId24"/>
    <p:sldId id="332" r:id="rId25"/>
    <p:sldId id="346" r:id="rId26"/>
    <p:sldId id="334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1E3C0-2BEF-8B38-948B-B8507D6B673B}" v="52" dt="2020-07-07T06:37:36.542"/>
    <p1510:client id="{7AC3AAFB-62FF-279C-C7FE-448B99028E51}" v="1" dt="2020-07-07T05:06:33.272"/>
    <p1510:client id="{CFE286DA-E4A8-D74A-B181-A077E3A67635}" v="34" dt="2020-03-24T03:50:36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Lindley" userId="S::tlindley1@ggc.edu::75ac45f4-619d-49b8-9dc6-6a365bf061db" providerId="AD" clId="Web-{7111E3C0-2BEF-8B38-948B-B8507D6B673B}"/>
    <pc:docChg chg="modSld">
      <pc:chgData name="Todd Lindley" userId="S::tlindley1@ggc.edu::75ac45f4-619d-49b8-9dc6-6a365bf061db" providerId="AD" clId="Web-{7111E3C0-2BEF-8B38-948B-B8507D6B673B}" dt="2020-07-07T06:37:36.542" v="51" actId="20577"/>
      <pc:docMkLst>
        <pc:docMk/>
      </pc:docMkLst>
      <pc:sldChg chg="modSp">
        <pc:chgData name="Todd Lindley" userId="S::tlindley1@ggc.edu::75ac45f4-619d-49b8-9dc6-6a365bf061db" providerId="AD" clId="Web-{7111E3C0-2BEF-8B38-948B-B8507D6B673B}" dt="2020-07-07T06:37:36.540" v="50" actId="20577"/>
        <pc:sldMkLst>
          <pc:docMk/>
          <pc:sldMk cId="3270849924" sldId="346"/>
        </pc:sldMkLst>
        <pc:spChg chg="mod">
          <ac:chgData name="Todd Lindley" userId="S::tlindley1@ggc.edu::75ac45f4-619d-49b8-9dc6-6a365bf061db" providerId="AD" clId="Web-{7111E3C0-2BEF-8B38-948B-B8507D6B673B}" dt="2020-07-07T06:37:36.540" v="50" actId="20577"/>
          <ac:spMkLst>
            <pc:docMk/>
            <pc:sldMk cId="3270849924" sldId="346"/>
            <ac:spMk id="336899" creationId="{00000000-0000-0000-0000-000000000000}"/>
          </ac:spMkLst>
        </pc:spChg>
      </pc:sldChg>
    </pc:docChg>
  </pc:docChgLst>
  <pc:docChgLst>
    <pc:chgData name="Todd Lindley" userId="S::tlindley1@ggc.edu::75ac45f4-619d-49b8-9dc6-6a365bf061db" providerId="AD" clId="Web-{7AC3AAFB-62FF-279C-C7FE-448B99028E51}"/>
    <pc:docChg chg="modSld">
      <pc:chgData name="Todd Lindley" userId="S::tlindley1@ggc.edu::75ac45f4-619d-49b8-9dc6-6a365bf061db" providerId="AD" clId="Web-{7AC3AAFB-62FF-279C-C7FE-448B99028E51}" dt="2020-07-07T05:06:33.272" v="0"/>
      <pc:docMkLst>
        <pc:docMk/>
      </pc:docMkLst>
      <pc:sldChg chg="delSp">
        <pc:chgData name="Todd Lindley" userId="S::tlindley1@ggc.edu::75ac45f4-619d-49b8-9dc6-6a365bf061db" providerId="AD" clId="Web-{7AC3AAFB-62FF-279C-C7FE-448B99028E51}" dt="2020-07-07T05:06:33.272" v="0"/>
        <pc:sldMkLst>
          <pc:docMk/>
          <pc:sldMk cId="1791239606" sldId="332"/>
        </pc:sldMkLst>
        <pc:spChg chg="del">
          <ac:chgData name="Todd Lindley" userId="S::tlindley1@ggc.edu::75ac45f4-619d-49b8-9dc6-6a365bf061db" providerId="AD" clId="Web-{7AC3AAFB-62FF-279C-C7FE-448B99028E51}" dt="2020-07-07T05:06:33.272" v="0"/>
          <ac:spMkLst>
            <pc:docMk/>
            <pc:sldMk cId="1791239606" sldId="33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4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0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9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3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6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9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6832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1357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3439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945235"/>
            <a:ext cx="10360501" cy="46166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661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06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251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777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39344"/>
            <a:ext cx="5385514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39344"/>
            <a:ext cx="5387630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2556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1607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482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2382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52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683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864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3746" y="1141414"/>
            <a:ext cx="7792903" cy="238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6186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19" y="0"/>
            <a:ext cx="3047206" cy="3498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2086" y="0"/>
            <a:ext cx="3656386" cy="3498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800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9" y="166688"/>
            <a:ext cx="6066904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/>
          <p:cNvSpPr>
            <a:spLocks noChangeArrowheads="1"/>
          </p:cNvSpPr>
          <p:nvPr userDrawn="1"/>
        </p:nvSpPr>
        <p:spPr bwMode="gray">
          <a:xfrm>
            <a:off x="0" y="6400800"/>
            <a:ext cx="12190942" cy="457200"/>
          </a:xfrm>
          <a:prstGeom prst="rect">
            <a:avLst/>
          </a:prstGeom>
          <a:solidFill>
            <a:srgbClr val="ED6B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1027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74" y="6356351"/>
            <a:ext cx="203781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8" descr="Pearson_Strap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348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65057" y="6103938"/>
            <a:ext cx="459197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200">
                <a:solidFill>
                  <a:srgbClr val="0D0D0D"/>
                </a:solidFill>
                <a:latin typeface="Arial" pitchFamily="34" charset="0"/>
              </a:rPr>
              <a:t>© 2013 Pearson Education, Inc.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094412" y="0"/>
            <a:ext cx="6094413" cy="640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IN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6094412" y="5549901"/>
            <a:ext cx="609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Karl Byrand, </a:t>
            </a:r>
          </a:p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University of Wisconsin-Sheboygan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6557843" y="404814"/>
            <a:ext cx="516755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Contemporary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Human 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Geography, 2e</a:t>
            </a:r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6767337" y="3030538"/>
            <a:ext cx="4748563" cy="1389062"/>
            <a:chOff x="5076825" y="2954338"/>
            <a:chExt cx="3562350" cy="1389062"/>
          </a:xfrm>
        </p:grpSpPr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6427963" y="2954338"/>
              <a:ext cx="86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Lectures</a:t>
              </a:r>
              <a:endParaRPr lang="en-IN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5486400" y="3340100"/>
              <a:ext cx="2743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buSzPct val="80000"/>
                <a:buFont typeface="Verdana" pitchFamily="34" charset="0"/>
                <a:buNone/>
              </a:pPr>
              <a:r>
                <a:rPr lang="en-US" sz="3200" b="1">
                  <a:solidFill>
                    <a:srgbClr val="000000"/>
                  </a:solidFill>
                  <a:latin typeface="Arial" pitchFamily="34" charset="0"/>
                </a:rPr>
                <a:t>Chapter 2</a:t>
              </a: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5076825" y="3943350"/>
              <a:ext cx="3562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03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4006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5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5"/>
            <a:ext cx="9429932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059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1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1" y="990601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1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3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1002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6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4" y="1803402"/>
            <a:ext cx="6602282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2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9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3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2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7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7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6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gray">
          <a:xfrm>
            <a:off x="0" y="6397625"/>
            <a:ext cx="1218247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88825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706" y="1141414"/>
            <a:ext cx="10969943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16388" y="6553200"/>
            <a:ext cx="719690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25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25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542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9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1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b.org/2018" TargetMode="External"/><Relationship Id="rId2" Type="http://schemas.openxmlformats.org/officeDocument/2006/relationships/hyperlink" Target="http://www.prb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rb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b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gc.kanopy.com/video/green-towns-usa-new-deal" TargetMode="External"/><Relationship Id="rId7" Type="http://schemas.openxmlformats.org/officeDocument/2006/relationships/hyperlink" Target="https://www.youtube.com/watch?v=I5h8GfxIWV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SGJ5cZnoodY&amp;t=1s" TargetMode="External"/><Relationship Id="rId5" Type="http://schemas.openxmlformats.org/officeDocument/2006/relationships/hyperlink" Target="https://fod-infobase-com.libproxyb.ggc.edu/p_ViewVideo.aspx?xtid=76952&amp;loid=331576&amp;tScript=0" TargetMode="External"/><Relationship Id="rId4" Type="http://schemas.openxmlformats.org/officeDocument/2006/relationships/hyperlink" Target="https://ggc.kanopy.com/video/urbanized-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b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4"/>
            <a:ext cx="9429931" cy="716630"/>
          </a:xfrm>
        </p:spPr>
        <p:txBody>
          <a:bodyPr/>
          <a:lstStyle/>
          <a:p>
            <a:r>
              <a:rPr lang="en-US" b="1" dirty="0"/>
              <a:t>HUMAN SETTLEMENTs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3"/>
            <a:ext cx="7078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322F-FA2F-4C0F-8D1F-DB2A3027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12.3.2   Dark Ages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6500-76FA-4A01-9673-7C9230AC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62280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Early medieval period, A.D. 476-1000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(kingdoms and estates)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Western Europe</a:t>
            </a:r>
            <a:r>
              <a:rPr lang="en-US" altLang="en-US" sz="1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- A decline in urbanization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(wars, epidemics, barbarian migrants)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</a:t>
            </a:r>
            <a:endParaRPr lang="en-US" altLang="en-US" sz="1800" b="1" dirty="0">
              <a:solidFill>
                <a:srgbClr val="FF000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                                   </a:t>
            </a: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 - Feudalism:</a:t>
            </a: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 rurally oriented, rigid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Emperor: 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Constantine the Great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Roman Empire/Capital: </a:t>
            </a: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Byzantium, Constantinople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(current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Istanbul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, Turkey)</a:t>
            </a:r>
            <a:endParaRPr lang="en-US" alt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Constantinople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the world’s largest city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(strategic location for trade)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A few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small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(specialized)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towns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University centers</a:t>
            </a:r>
            <a:r>
              <a:rPr lang="en-US" altLang="en-US" sz="1400" dirty="0">
                <a:solidFill>
                  <a:srgbClr val="C00000"/>
                </a:solidFill>
                <a:latin typeface="Calibri"/>
              </a:rPr>
              <a:t>: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Cambridge (England), St. Andrew (Scotland)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Ecclesiastical:</a:t>
            </a:r>
            <a:r>
              <a:rPr lang="en-US" altLang="en-US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Chartres (France), Liege (Belgium)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Defensive strongholds: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Urbino (Italy)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/>
              </a:rPr>
              <a:t>Rasnov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(Romania)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Administrative centers:</a:t>
            </a:r>
            <a:r>
              <a:rPr lang="en-US" altLang="en-US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Cologne (Germany), Falkland (Scotland)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Gateway towns: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/>
              </a:rPr>
              <a:t>Bellinzona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(Switzerland)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>
                <a:solidFill>
                  <a:srgbClr val="003563"/>
                </a:solidFill>
                <a:latin typeface="Verdana" panose="020B060403050404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 marL="1124712" marR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Figure 12.16 | Byzantine Empire</a:t>
            </a:r>
            <a:endParaRPr lang="en-US" sz="20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F8DD12-2634-41E1-8FE6-AA74260BBB2D}"/>
              </a:ext>
            </a:extLst>
          </p:cNvPr>
          <p:cNvGrpSpPr>
            <a:grpSpLocks/>
          </p:cNvGrpSpPr>
          <p:nvPr/>
        </p:nvGrpSpPr>
        <p:grpSpPr bwMode="auto">
          <a:xfrm>
            <a:off x="7161212" y="3937000"/>
            <a:ext cx="3225571" cy="1943074"/>
            <a:chOff x="10" y="10"/>
            <a:chExt cx="7986" cy="43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CFDF-2ACA-4AB5-9F26-FEA03C647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0"/>
              <a:ext cx="7986" cy="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13AD35-8360-43F7-8524-4D1529959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" y="10"/>
              <a:ext cx="7930" cy="429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6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57B3-8A17-4BDF-9BEB-D4004E9C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           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12.3.3 Urban Revival in Europe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411F-53CC-4EEA-8D66-19FB8DBA1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Medieval Europe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11th Century:</a:t>
            </a:r>
            <a:r>
              <a:rPr lang="en-US" altLang="en-US" sz="140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altLang="en-US" sz="1600" b="1" i="1" u="sng" dirty="0">
                <a:solidFill>
                  <a:srgbClr val="0070C0"/>
                </a:solidFill>
                <a:latin typeface="Calibri"/>
              </a:rPr>
              <a:t>new phase of urbanization</a:t>
            </a:r>
            <a:endParaRPr lang="en-US" altLang="en-US" sz="1600" b="1" u="sng" dirty="0">
              <a:solidFill>
                <a:srgbClr val="FF0000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600" b="1" u="sng" dirty="0">
                <a:solidFill>
                  <a:srgbClr val="FF0000"/>
                </a:solidFill>
                <a:latin typeface="Calibri"/>
              </a:rPr>
              <a:t>merchant capitalism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600" dirty="0">
                <a:solidFill>
                  <a:srgbClr val="0070C0"/>
                </a:solidFill>
                <a:latin typeface="Calibri"/>
              </a:rPr>
              <a:t>A </a:t>
            </a:r>
            <a:r>
              <a:rPr lang="en-US" altLang="en-US" sz="1600" b="1" dirty="0">
                <a:solidFill>
                  <a:srgbClr val="0070C0"/>
                </a:solidFill>
                <a:latin typeface="Calibri"/>
              </a:rPr>
              <a:t>money</a:t>
            </a:r>
            <a:r>
              <a:rPr lang="en-US" altLang="en-US" sz="1600" dirty="0">
                <a:solidFill>
                  <a:srgbClr val="0070C0"/>
                </a:solidFill>
                <a:latin typeface="Calibri"/>
              </a:rPr>
              <a:t> economy and </a:t>
            </a:r>
            <a:r>
              <a:rPr lang="en-US" altLang="en-US" sz="1600" b="1" dirty="0">
                <a:solidFill>
                  <a:srgbClr val="0070C0"/>
                </a:solidFill>
                <a:latin typeface="Calibri"/>
              </a:rPr>
              <a:t>trade</a:t>
            </a:r>
            <a:r>
              <a:rPr lang="en-US" altLang="en-US" sz="1600" dirty="0">
                <a:solidFill>
                  <a:srgbClr val="0070C0"/>
                </a:solidFill>
                <a:latin typeface="Calibri"/>
              </a:rPr>
              <a:t> </a:t>
            </a: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FF0000"/>
                </a:solidFill>
                <a:latin typeface="Calibri"/>
              </a:rPr>
              <a:t>Paris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 (275,000 people):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dominant European city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Larger cities: 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Constantinople, Cordoba, Milan, Florence, Bruges</a:t>
            </a:r>
            <a:endParaRPr lang="en-US" altLang="en-US" sz="1400" b="1" u="sng" dirty="0">
              <a:solidFill>
                <a:srgbClr val="0070C0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14</a:t>
            </a:r>
            <a:r>
              <a:rPr lang="en-US" altLang="en-US" sz="1800" b="1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 and 18</a:t>
            </a:r>
            <a:r>
              <a:rPr lang="en-US" altLang="en-US" sz="1800" b="1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altLang="en-US" sz="1800" b="1" dirty="0">
                <a:solidFill>
                  <a:srgbClr val="FF0000"/>
                </a:solidFill>
                <a:latin typeface="Calibri"/>
              </a:rPr>
              <a:t> centuries: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Protestant Reformation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Scientific Revolution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Renaissance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Colonization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Stimulated world economic and social reorganization; national states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u="sng" dirty="0">
                <a:solidFill>
                  <a:srgbClr val="0070C0"/>
                </a:solidFill>
                <a:latin typeface="Calibri"/>
              </a:rPr>
              <a:t>Europeans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: leaders &amp; shapers of the world’s economies &amp; societies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926B0-D6EA-4D82-B29C-7706496136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Colonization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Spanish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Portuguese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 colonists: the first to 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extend the European urban system to the world’s peripheral regions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2000" b="1" dirty="0">
              <a:solidFill>
                <a:prstClr val="black"/>
              </a:solidFill>
              <a:latin typeface="Calibri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Between 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1520 and 1580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Spanish 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colonists established the basis of a </a:t>
            </a:r>
            <a:r>
              <a:rPr lang="en-US" altLang="en-US" sz="2000" b="1" dirty="0">
                <a:solidFill>
                  <a:srgbClr val="00B0F0"/>
                </a:solidFill>
                <a:latin typeface="Calibri"/>
              </a:rPr>
              <a:t>Latin American urban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04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428F-EA60-42C5-8C13-4FCFFBE2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12.3.4 Industrial Revolution and Urbanization</a:t>
            </a:r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3B49-A160-4747-98A0-85C12C2D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445000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C00000"/>
                </a:solidFill>
                <a:latin typeface="Calibri"/>
              </a:rPr>
              <a:t>Industrial Revolution-England</a:t>
            </a:r>
            <a:r>
              <a:rPr lang="en-US" altLang="en-US" sz="2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Calibri"/>
              </a:rPr>
              <a:t>(18</a:t>
            </a:r>
            <a:r>
              <a:rPr lang="en-US" altLang="en-US" sz="2200" baseline="30000" dirty="0">
                <a:solidFill>
                  <a:schemeClr val="tx2"/>
                </a:solidFill>
                <a:latin typeface="Calibri"/>
              </a:rPr>
              <a:t>th</a:t>
            </a:r>
            <a:r>
              <a:rPr lang="en-US" altLang="en-US" sz="2200" dirty="0">
                <a:solidFill>
                  <a:schemeClr val="tx2"/>
                </a:solidFill>
                <a:latin typeface="Calibri"/>
              </a:rPr>
              <a:t> century):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b="1" dirty="0">
                <a:solidFill>
                  <a:srgbClr val="0070C0"/>
                </a:solidFill>
                <a:latin typeface="Calibri"/>
              </a:rPr>
              <a:t>/Accelerated further urbanization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First half of the 19</a:t>
            </a:r>
            <a:r>
              <a:rPr lang="en-US" altLang="en-US" sz="18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century: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Industrialization/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the rest of Europe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Second half of the 19</a:t>
            </a:r>
            <a:r>
              <a:rPr lang="en-US" altLang="en-US" sz="18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&amp; the 20</a:t>
            </a:r>
            <a:r>
              <a:rPr lang="en-US" altLang="en-US" sz="18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centuries: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Industrialization/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different parts of the world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Factors: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 canals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(Suez/1860; Erie/1825), 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railroad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steam</a:t>
            </a:r>
            <a:r>
              <a:rPr lang="en-US" altLang="en-US" sz="1800" dirty="0">
                <a:solidFill>
                  <a:srgbClr val="0070C0"/>
                </a:solidFill>
                <a:latin typeface="Calibri"/>
              </a:rPr>
              <a:t>-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powered</a:t>
            </a:r>
            <a:r>
              <a:rPr lang="en-US" altLang="en-US" sz="1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transportation</a:t>
            </a:r>
            <a:endParaRPr lang="en-US" altLang="en-US" sz="1800" dirty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8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200" b="1" dirty="0">
                <a:solidFill>
                  <a:srgbClr val="C00000"/>
                </a:solidFill>
                <a:latin typeface="Calibri"/>
              </a:rPr>
              <a:t>Shock cities: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 Surprising and disturbing changes in economic, social, and cultural life in a short period of time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Manchester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1750/15,000 inhabitants; 1911/2.3 million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Chicago:</a:t>
            </a: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1837/4,200 inhabitants; 1930/3.3 million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Manchester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Chicago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industrial world cities &amp; key nodes in the world economy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800" dirty="0">
              <a:solidFill>
                <a:prstClr val="black"/>
              </a:solidFill>
              <a:latin typeface="Calibri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19</a:t>
            </a:r>
            <a:r>
              <a:rPr lang="en-US" altLang="en-US" sz="18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-20</a:t>
            </a:r>
            <a:r>
              <a:rPr lang="en-US" altLang="en-US" sz="18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Centuries: 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Urbanization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– Important dimension of the </a:t>
            </a:r>
            <a:r>
              <a:rPr lang="en-US" altLang="en-US" sz="2200" b="1" dirty="0">
                <a:solidFill>
                  <a:srgbClr val="C00000"/>
                </a:solidFill>
                <a:latin typeface="Calibri"/>
              </a:rPr>
              <a:t>World System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Cities:</a:t>
            </a: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 pull factors, rural-urban migration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World Urban Population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3%/1800; 55%/2018 (</a:t>
            </a:r>
            <a:r>
              <a:rPr lang="en-US" altLang="en-US" sz="1800" dirty="0">
                <a:solidFill>
                  <a:prstClr val="black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     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 * MDCs/79%; LDCs/50% (</a:t>
            </a:r>
            <a:r>
              <a:rPr lang="en-US" altLang="en-US" sz="18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www.prb.org/2018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AB16-2002-4721-883F-20831AE4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12.3.5 City-Size Distribution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C41A-72B4-4B68-9989-5469635F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803400"/>
            <a:ext cx="10209530" cy="4267200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Most developed countries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</a:rPr>
              <a:t> have a </a:t>
            </a:r>
            <a:r>
              <a:rPr lang="en-US" altLang="en-US" sz="2000" i="1" dirty="0">
                <a:solidFill>
                  <a:srgbClr val="C00000"/>
                </a:solidFill>
                <a:latin typeface="Calibri"/>
              </a:rPr>
              <a:t>higher percentage of urban people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MDCs:79%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; LDCs: 50; Australia: 86%; Americas: 80%; Europe: 74%; Africa:43%; Asia: 49%);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, 2018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Developing countries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</a:rPr>
              <a:t> have </a:t>
            </a:r>
            <a:r>
              <a:rPr lang="en-US" altLang="en-US" sz="2000" i="1" dirty="0">
                <a:solidFill>
                  <a:srgbClr val="C00000"/>
                </a:solidFill>
                <a:latin typeface="Calibri"/>
              </a:rPr>
              <a:t>more of the very large urban settlements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1950: 18/MDC &amp; 12/LDC;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2000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: 22/LDC;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2010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: 24/LDC;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2020: 25/LDC;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2035: 4/MDC &amp; 26/LDC</a:t>
            </a:r>
            <a:endParaRPr lang="en-US" altLang="en-US" sz="14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LDC/1950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: 3/&gt; 5 mill;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2020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: 7/&gt;20 mill &amp; 1/&gt;30 mill (Delhi);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2035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: 10/&gt;20mill, 2/&gt;30 mill, &amp; 1/&gt; 40mill (Delhi)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000" b="1" u="sng" dirty="0">
                <a:solidFill>
                  <a:prstClr val="black"/>
                </a:solidFill>
                <a:latin typeface="Calibri"/>
              </a:rPr>
              <a:t>Source</a:t>
            </a:r>
            <a:r>
              <a:rPr lang="en-US" altLang="en-US" sz="1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en-US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000" b="1" dirty="0">
                <a:solidFill>
                  <a:prstClr val="black"/>
                </a:solidFill>
                <a:latin typeface="Calibri"/>
              </a:rPr>
              <a:t>The 30 Largest Urban Agglomerations Ranked by Population Size at Each Point in Time, 1950-2035. WUP2018-F11a-30_Largest_Cities_xls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b="1" dirty="0">
              <a:solidFill>
                <a:srgbClr val="C0000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Rank-size rule: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A regular pattern (the second-largest city is one-half the size of the largest)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2020: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New York-Newark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/19 mill;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Los Angeles-Long Beach-Santa Ana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/12 mill</a:t>
            </a:r>
            <a:endParaRPr lang="en-US" altLang="en-US" sz="1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800" b="1" dirty="0">
              <a:solidFill>
                <a:srgbClr val="C0000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Primate cities</a:t>
            </a:r>
            <a:r>
              <a:rPr lang="en-US" altLang="en-US" sz="10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The largest city is disproportionately large in relation to the second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Argentina: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Buenos Aire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s is 10 times larger than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Rosario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, the second largest city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8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Centrality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: The functional dominance of the city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b="1" dirty="0">
              <a:solidFill>
                <a:srgbClr val="C0000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World cities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: Play key roles beyond their own national boundaries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London, New York, Tokyo </a:t>
            </a:r>
            <a:r>
              <a:rPr lang="en-US" altLang="en-US" sz="12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200" i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707517" marR="0" indent="0"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Figure 12.17 | Percentage Urban and Urban Agglomerations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819F6-66BE-4BF5-8090-0E78C4D3D4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657600"/>
            <a:ext cx="3244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12.4.1 North American Cities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12.4 Urban Patterns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6228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Business District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CBD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):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 city’s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nucleus of commercial and services land uses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(“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downtown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”)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IN" sz="1400" b="1" dirty="0">
                <a:solidFill>
                  <a:prstClr val="black"/>
                </a:solidFill>
                <a:latin typeface="Calibri"/>
              </a:rPr>
              <a:t>one of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oldest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districts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of the city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most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visually distinctive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area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densest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concentration of  shops, offices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tallest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nonresidential buildings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nodal point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of transportation routes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  <a:defRPr/>
            </a:pPr>
            <a:endParaRPr lang="en-US" sz="1200" b="1" dirty="0">
              <a:solidFill>
                <a:srgbClr val="FF0000"/>
              </a:solidFill>
              <a:latin typeface="Calibri"/>
            </a:endParaRPr>
          </a:p>
          <a:p>
            <a:pPr marL="609600" lvl="0" indent="-609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Ledge cities:</a:t>
            </a:r>
            <a:r>
              <a:rPr lang="en-US" sz="14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New suburban growth</a:t>
            </a:r>
          </a:p>
          <a:p>
            <a:pPr marL="1766697" marR="0" indent="0" algn="just">
              <a:lnSpc>
                <a:spcPct val="107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Figure 12.19 | Concentric-Ring Theory</a:t>
            </a:r>
            <a:endParaRPr lang="en-US" sz="1200" b="1" dirty="0">
              <a:solidFill>
                <a:srgbClr val="C00000"/>
              </a:solidFill>
              <a:latin typeface="Calibri"/>
            </a:endParaRPr>
          </a:p>
          <a:p>
            <a:pPr marL="609600" lvl="0" indent="-609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Land-use Patterns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Concentric zone model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Sector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Multiple nuclei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609600" lvl="0" indent="-609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1767967" marR="0" indent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                                                  Figure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12.20 | Sector Theory                                Figure 12.21 | Multiple-Nuclei Theory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85DF51-44C4-418D-8B9B-011630FC472E}"/>
              </a:ext>
            </a:extLst>
          </p:cNvPr>
          <p:cNvGrpSpPr>
            <a:grpSpLocks/>
          </p:cNvGrpSpPr>
          <p:nvPr/>
        </p:nvGrpSpPr>
        <p:grpSpPr bwMode="auto">
          <a:xfrm>
            <a:off x="6018212" y="2706047"/>
            <a:ext cx="2562260" cy="1445905"/>
            <a:chOff x="3112" y="172"/>
            <a:chExt cx="5995" cy="31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8A3BDE-E492-440E-9036-27B375072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176"/>
              <a:ext cx="5926" cy="3176"/>
            </a:xfrm>
            <a:prstGeom prst="rect">
              <a:avLst/>
            </a:prstGeom>
            <a:solidFill>
              <a:srgbClr val="231F20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D9794B-D8CC-457C-A5BA-888AB504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172"/>
              <a:ext cx="5870" cy="3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EA057C-8128-4754-AEB7-FD627B4E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212"/>
              <a:ext cx="5643" cy="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5F48C6-C70A-4503-9043-DADC74730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172"/>
              <a:ext cx="5870" cy="3126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2D872-6051-4076-BEF4-E3F7623E9FA2}"/>
              </a:ext>
            </a:extLst>
          </p:cNvPr>
          <p:cNvGrpSpPr>
            <a:grpSpLocks/>
          </p:cNvGrpSpPr>
          <p:nvPr/>
        </p:nvGrpSpPr>
        <p:grpSpPr bwMode="auto">
          <a:xfrm>
            <a:off x="4622396" y="4590295"/>
            <a:ext cx="2850613" cy="1349313"/>
            <a:chOff x="3181" y="309"/>
            <a:chExt cx="5933" cy="24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C18B0C-068F-4E8A-9FD6-48FA938C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13"/>
              <a:ext cx="5933" cy="2405"/>
            </a:xfrm>
            <a:prstGeom prst="rect">
              <a:avLst/>
            </a:prstGeom>
            <a:solidFill>
              <a:srgbClr val="231F20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524791-D5AF-4EC1-AD1D-381FBC700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09"/>
              <a:ext cx="5878" cy="2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3DA8C0-B452-4A31-AA32-46C4FBE26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309"/>
              <a:ext cx="5748" cy="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FE55AD-72F3-4135-8BAC-4BB6B761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09"/>
              <a:ext cx="5878" cy="2351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B18EE-48EC-45EB-A7A3-62E4CDC99BEF}"/>
              </a:ext>
            </a:extLst>
          </p:cNvPr>
          <p:cNvGrpSpPr>
            <a:grpSpLocks/>
          </p:cNvGrpSpPr>
          <p:nvPr/>
        </p:nvGrpSpPr>
        <p:grpSpPr bwMode="auto">
          <a:xfrm>
            <a:off x="7694612" y="4613522"/>
            <a:ext cx="2514600" cy="1349313"/>
            <a:chOff x="10" y="10"/>
            <a:chExt cx="5926" cy="31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038DDD-D1A1-4C70-B2B3-83D5255BA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0"/>
              <a:ext cx="5926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5C7B11-2ECC-40AA-8C66-A7524E6D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" y="10"/>
              <a:ext cx="5872" cy="3083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4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4400-9B1A-4872-BA8F-0D243035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                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12.4.1 North American Cities</a:t>
            </a:r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126D-AEDB-4FFA-A3BD-E25DDFD5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803400"/>
            <a:ext cx="10209529" cy="426720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Megalopolises</a:t>
            </a: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Urban agglomerations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Boston-Washington Corridor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altLang="en-US" sz="2000" b="1" dirty="0" err="1">
                <a:solidFill>
                  <a:prstClr val="black"/>
                </a:solidFill>
                <a:latin typeface="Calibri"/>
              </a:rPr>
              <a:t>BosWash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50 million inhabitants; 400 people/sq. km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15% of the U.S. population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most urbanized U.S. region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2% of the nation's land area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20% of the U.S. GDP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Inner city challenges</a:t>
            </a:r>
            <a:endParaRPr lang="en-US" altLang="en-US" sz="1400" b="1" dirty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fiscal squeeze, poverty, homelessness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neighborhood decay,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infrastructure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 </a:t>
            </a:r>
            <a:endParaRPr lang="en-US" altLang="en-US" sz="2000" b="1" dirty="0">
              <a:solidFill>
                <a:srgbClr val="C0000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Gentrification</a:t>
            </a:r>
            <a:r>
              <a:rPr lang="en-US" altLang="en-US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 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Renovated inner cities                                      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12.22 | Map of Emerging US Megaregions                        Figure 12.23 | Megalopolis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BosWash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                 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753FC9-4AC3-4E2F-A0E7-12C703F98198}"/>
              </a:ext>
            </a:extLst>
          </p:cNvPr>
          <p:cNvGrpSpPr>
            <a:grpSpLocks/>
          </p:cNvGrpSpPr>
          <p:nvPr/>
        </p:nvGrpSpPr>
        <p:grpSpPr bwMode="auto">
          <a:xfrm>
            <a:off x="4732864" y="2971800"/>
            <a:ext cx="3483084" cy="2235834"/>
            <a:chOff x="2173" y="2242"/>
            <a:chExt cx="7971" cy="53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3380C2-8CFF-4689-8AEE-ACCC99D6B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2242"/>
              <a:ext cx="7971" cy="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93B5F-AF7B-4E37-B2F0-499D9527E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242"/>
              <a:ext cx="7915" cy="527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17C4A0-7B37-4904-A2BE-777A21ED8D13}"/>
              </a:ext>
            </a:extLst>
          </p:cNvPr>
          <p:cNvGrpSpPr>
            <a:grpSpLocks/>
          </p:cNvGrpSpPr>
          <p:nvPr/>
        </p:nvGrpSpPr>
        <p:grpSpPr bwMode="auto">
          <a:xfrm>
            <a:off x="8674417" y="2267852"/>
            <a:ext cx="2295525" cy="2956560"/>
            <a:chOff x="6520" y="75"/>
            <a:chExt cx="3615" cy="46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49AB0A-8703-4F22-87CA-1E9FED324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" y="75"/>
              <a:ext cx="3615" cy="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CE1690-771E-49E1-825F-8C854832C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" y="75"/>
              <a:ext cx="3562" cy="4601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3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5263-C5F5-4670-BD9E-D63A19EC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prstClr val="black"/>
                </a:solidFill>
                <a:latin typeface="Calibri"/>
              </a:rPr>
              <a:t>                      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12.4.2 European Cities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B9F9-D3BF-4400-98D8-D6A8124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803400"/>
            <a:ext cx="10209530" cy="4521200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Europe: High level of urbanization (&gt;80% = N &amp; W)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Long history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(&gt; 2000 y. o.)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: Greek &amp; Roman Empires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Product of several major epochs of urban development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Largest metropolitan areas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Paris (11 mill), London (11 mill),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Madrid (6 mill)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Variations W-E &amp; N-S: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W &amp; N/Germanic, S/Mediterranean, E/former communist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Land-use Patterns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Concentric, Sector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Multiple nuclei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(similar to the U.S.)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                                                       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12.24 | </a:t>
            </a:r>
            <a:r>
              <a:rPr lang="en-US" sz="1200" b="1" dirty="0" err="1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Braşov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, Romania: CBD square and city hall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14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Spatial Distribution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CBD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- more residents, less business services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   - very expensive, higher-income people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   - preservation of the historical areas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   - palaces, cathedrals, symbolism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Outer ring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--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poor people  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                                             Figure 12.25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| </a:t>
            </a:r>
            <a:r>
              <a:rPr lang="en-US" sz="1200" b="1" dirty="0" err="1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Onesti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, Romania: Urban-rural interaction</a:t>
            </a:r>
            <a:endParaRPr lang="en-US" altLang="en-US" sz="1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451F4-EBBC-49F6-A29A-30DA2C342FA5}"/>
              </a:ext>
            </a:extLst>
          </p:cNvPr>
          <p:cNvGrpSpPr>
            <a:grpSpLocks/>
          </p:cNvGrpSpPr>
          <p:nvPr/>
        </p:nvGrpSpPr>
        <p:grpSpPr bwMode="auto">
          <a:xfrm>
            <a:off x="7770812" y="1981200"/>
            <a:ext cx="3048000" cy="1772653"/>
            <a:chOff x="3139" y="2236"/>
            <a:chExt cx="6020" cy="36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4AAAB7-9BFB-422E-B371-60EBEF0F5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2236"/>
              <a:ext cx="602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5569E0-75DD-43BF-A919-B09CB3774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2236"/>
              <a:ext cx="5962" cy="360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97A434B-1623-402C-BE4A-7CA23517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78" y="4191000"/>
            <a:ext cx="2590800" cy="162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657A-6E1F-47F1-B7E9-F0133AE3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12.4.2 European Cities 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(continued)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FF0C-45AD-4080-90A9-0C188EAC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803400"/>
            <a:ext cx="9980929" cy="426720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Megalopolises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2000" b="1" dirty="0">
              <a:solidFill>
                <a:srgbClr val="0070C0"/>
              </a:solidFill>
              <a:latin typeface="Calibri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Blue Banana</a:t>
            </a:r>
            <a:r>
              <a:rPr lang="en-US" altLang="en-U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Manchester-Milan Axis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- 111 million inhabitants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- </a:t>
            </a:r>
            <a:r>
              <a:rPr lang="en-US" altLang="en-US" sz="1800" dirty="0">
                <a:solidFill>
                  <a:schemeClr val="tx2"/>
                </a:solidFill>
                <a:latin typeface="Calibri"/>
              </a:rPr>
              <a:t>From</a:t>
            </a: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 NW England-London </a:t>
            </a:r>
            <a:r>
              <a:rPr lang="en-US" altLang="en-US" sz="1800" dirty="0">
                <a:solidFill>
                  <a:schemeClr val="tx2"/>
                </a:solidFill>
                <a:latin typeface="Calibri"/>
              </a:rPr>
              <a:t>to</a:t>
            </a:r>
            <a:r>
              <a:rPr lang="en-US" altLang="en-US" sz="1800" b="1" dirty="0">
                <a:solidFill>
                  <a:schemeClr val="tx2"/>
                </a:solidFill>
                <a:latin typeface="Calibri"/>
              </a:rPr>
              <a:t> Northern Italy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800" b="1" dirty="0">
              <a:solidFill>
                <a:schemeClr val="tx2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Golden Banana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     </a:t>
            </a:r>
            <a:r>
              <a:rPr lang="en-US" altLang="en-US" sz="2000" b="1" dirty="0">
                <a:solidFill>
                  <a:schemeClr val="tx2"/>
                </a:solidFill>
                <a:latin typeface="Calibri"/>
              </a:rPr>
              <a:t>(European Sunbelt / </a:t>
            </a: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Mediterranean Coast)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Scandinavian Megalopolis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     (Oslo-Copenhagen Corridor) 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Figure 12.26</a:t>
            </a:r>
            <a:r>
              <a:rPr lang="en-US" sz="1200" b="1" dirty="0">
                <a:solidFill>
                  <a:srgbClr val="44546A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| The Bananas of Europe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7B7D87-C67B-41F1-B4C7-6E255FFB2AEE}"/>
              </a:ext>
            </a:extLst>
          </p:cNvPr>
          <p:cNvGrpSpPr>
            <a:grpSpLocks/>
          </p:cNvGrpSpPr>
          <p:nvPr/>
        </p:nvGrpSpPr>
        <p:grpSpPr bwMode="auto">
          <a:xfrm>
            <a:off x="6551612" y="2057400"/>
            <a:ext cx="4243461" cy="2971800"/>
            <a:chOff x="2173" y="168"/>
            <a:chExt cx="7971" cy="62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05ADDB-2959-4C65-A97F-13BCCC5B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68"/>
              <a:ext cx="7971" cy="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EFAB18-D084-47AD-A286-D7A9007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68"/>
              <a:ext cx="7916" cy="6186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5681-EEDD-4E3F-B5C8-B0A0E7C9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12.4.3 Sustainable Cities vs. Suburban Sprawl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5B7BF-4826-4055-9038-6D88E4039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 Sprawl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3BFB7-6E06-4ED6-9361-27D1E8539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Annexations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Legally adding land area to a city from surrounding counties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Sprawl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Development of new housing sites at relatively low density population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/>
              </a:rPr>
              <a:t> - North America - endemic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/>
              </a:rPr>
              <a:t>        - Europe - less common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Characteristics</a:t>
            </a:r>
            <a:r>
              <a:rPr lang="en-US" altLang="en-US" b="1" dirty="0">
                <a:solidFill>
                  <a:srgbClr val="0070C0"/>
                </a:solidFill>
                <a:latin typeface="Calibri"/>
              </a:rPr>
              <a:t>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low density, single-family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automobile dependence, commuting time, cost of gasoline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air pollution, health problems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lost agricultural land, financial government issues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CBEBB-BD1D-4066-8B56-B80D05DDC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Cities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8CBF1-6A9B-479F-85CC-B3D883BCBD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Smart growth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(compact city):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Urban planning that concentrates growth in compact areas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Characteristics</a:t>
            </a:r>
            <a:r>
              <a:rPr lang="en-US" altLang="en-US" b="1" dirty="0">
                <a:solidFill>
                  <a:srgbClr val="0070C0"/>
                </a:solidFill>
                <a:latin typeface="Calibri"/>
              </a:rPr>
              <a:t>: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higher density of living spaces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preserve open space, farmland, and resources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a variety of transportation choices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predictable, fair, and cost-effective development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costs and benefits equitably distributed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community collaboration in developing decisions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values </a:t>
            </a:r>
            <a:r>
              <a:rPr lang="en-US" altLang="en-US" sz="1400" b="1" i="1" dirty="0">
                <a:solidFill>
                  <a:schemeClr val="tx2"/>
                </a:solidFill>
                <a:latin typeface="Calibri"/>
              </a:rPr>
              <a:t>long-range</a:t>
            </a: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, regional considerations of </a:t>
            </a:r>
            <a:r>
              <a:rPr lang="en-US" altLang="en-US" sz="1400" b="1" u="sng" dirty="0">
                <a:solidFill>
                  <a:schemeClr val="tx2"/>
                </a:solidFill>
                <a:latin typeface="Calibri"/>
              </a:rPr>
              <a:t>sustainability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12.5 Conclusion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803400"/>
            <a:ext cx="9828529" cy="4521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Rural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Comes into existence in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certain areas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Land use: especially for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agriculture</a:t>
            </a:r>
            <a:r>
              <a:rPr lang="en-US" altLang="en-US" sz="1500" b="1" dirty="0">
                <a:solidFill>
                  <a:srgbClr val="00B0F0"/>
                </a:solidFill>
                <a:latin typeface="Calibri"/>
              </a:rPr>
              <a:t> 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forestry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Low population density, small settlements</a:t>
            </a:r>
            <a:r>
              <a:rPr lang="en-US" altLang="en-US" sz="1500" b="1" i="1" dirty="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an agrarian way of life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Includes also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non-agricultural activitie</a:t>
            </a:r>
            <a:r>
              <a:rPr lang="en-US" altLang="en-US" sz="1500" b="1" i="1" dirty="0">
                <a:solidFill>
                  <a:srgbClr val="00B0F0"/>
                </a:solidFill>
                <a:latin typeface="Calibri"/>
              </a:rPr>
              <a:t>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Rural population: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45% of the world’s population 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5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, 2018)</a:t>
            </a:r>
            <a:endParaRPr lang="en-US" altLang="en-US" sz="1500" b="1" i="1" dirty="0">
              <a:solidFill>
                <a:srgbClr val="00B0F0"/>
              </a:solidFill>
              <a:latin typeface="Calibri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There are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many types</a:t>
            </a:r>
            <a:r>
              <a:rPr lang="en-US" altLang="en-US" sz="1500" b="1" dirty="0">
                <a:solidFill>
                  <a:srgbClr val="00B0F0"/>
                </a:solidFill>
                <a:latin typeface="Calibri"/>
              </a:rPr>
              <a:t> 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of rural settlements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Rural settlements of a region </a:t>
            </a:r>
            <a:r>
              <a:rPr lang="en-US" altLang="en-US" sz="1500" b="1" i="1" dirty="0">
                <a:solidFill>
                  <a:prstClr val="black"/>
                </a:solidFill>
                <a:latin typeface="Calibri"/>
              </a:rPr>
              <a:t>reveal 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its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culture, history</a:t>
            </a:r>
            <a:r>
              <a:rPr lang="en-US" altLang="en-US" sz="15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&amp;</a:t>
            </a:r>
            <a:r>
              <a:rPr lang="en-US" altLang="en-US" sz="15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traditions</a:t>
            </a:r>
          </a:p>
          <a:p>
            <a:pPr lvl="0">
              <a:buClr>
                <a:srgbClr val="6A3A2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Urban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Large numbers of people</a:t>
            </a:r>
            <a:r>
              <a:rPr lang="en-US" altLang="en-US" sz="15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live and work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Hubs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 of government, commerce, and transportation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srgbClr val="0070C0"/>
                </a:solidFill>
                <a:latin typeface="Calibri"/>
              </a:rPr>
              <a:t>City proper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: a city according to an </a:t>
            </a:r>
            <a:r>
              <a:rPr lang="en-US" altLang="en-US" sz="1500" b="1" i="1" dirty="0">
                <a:solidFill>
                  <a:schemeClr val="tx2"/>
                </a:solidFill>
                <a:latin typeface="Calibri"/>
              </a:rPr>
              <a:t>administrative boundary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srgbClr val="0070C0"/>
                </a:solidFill>
                <a:latin typeface="Calibri"/>
              </a:rPr>
              <a:t>Urban agglomeration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: considers </a:t>
            </a:r>
            <a:r>
              <a:rPr lang="en-US" altLang="en-US" sz="1500" b="1" i="1" dirty="0">
                <a:solidFill>
                  <a:schemeClr val="tx2"/>
                </a:solidFill>
                <a:latin typeface="Calibri"/>
              </a:rPr>
              <a:t>the extent of the built-up area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srgbClr val="0070C0"/>
                </a:solidFill>
                <a:latin typeface="Calibri"/>
              </a:rPr>
              <a:t>Metropolitan area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: boundaries are defined according to </a:t>
            </a:r>
            <a:r>
              <a:rPr lang="en-US" altLang="en-US" sz="1500" b="1" i="1" dirty="0">
                <a:solidFill>
                  <a:schemeClr val="tx2"/>
                </a:solidFill>
                <a:latin typeface="Calibri"/>
              </a:rPr>
              <a:t>the degree of economic and social interconnectedness of nearby areas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Urban population: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55% of the world’s population 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5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, 2018)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Urban population </a:t>
            </a:r>
            <a:r>
              <a:rPr lang="en-US" altLang="en-US" sz="1500" b="1" i="1" dirty="0">
                <a:solidFill>
                  <a:prstClr val="black"/>
                </a:solidFill>
                <a:latin typeface="Calibri"/>
              </a:rPr>
              <a:t>by continent</a:t>
            </a:r>
            <a:r>
              <a:rPr lang="en-US" altLang="en-US" sz="15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500" b="1" i="1" dirty="0">
                <a:solidFill>
                  <a:srgbClr val="0070C0"/>
                </a:solidFill>
                <a:latin typeface="Calibri"/>
              </a:rPr>
              <a:t>Americas/80%, Europe/74%, Oceania/67%, Asia/49%, Africa/43% 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5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500" dirty="0">
                <a:solidFill>
                  <a:prstClr val="black"/>
                </a:solidFill>
                <a:latin typeface="Calibri"/>
              </a:rPr>
              <a:t>, 2018)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912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12: Human Settlements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STUDENT LEARNING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By the end of this section, the student will be able to: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Understand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the similarities and differences between rural and urban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Explain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urban origins and how the earliest settlements developed independently in the various hearth areas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Describe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the models of rural and urban structure, comparing and contrasting urban patterns in different regions of the world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the nature and causes of the problems associated with overurbanization in developing countries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20218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572326"/>
          </a:xfrm>
          <a:solidFill>
            <a:srgbClr val="28562A"/>
          </a:solidFill>
        </p:spPr>
        <p:txBody>
          <a:bodyPr/>
          <a:lstStyle/>
          <a:p>
            <a:r>
              <a:rPr lang="en-US" sz="2800" b="0" dirty="0"/>
              <a:t>12.X Documentary Film List for Human Settlements</a:t>
            </a:r>
            <a:endParaRPr lang="en-US" dirty="0"/>
          </a:p>
        </p:txBody>
      </p:sp>
      <p:sp>
        <p:nvSpPr>
          <p:cNvPr id="336899" name="Content Placeholder 2"/>
          <p:cNvSpPr>
            <a:spLocks noGrp="1"/>
          </p:cNvSpPr>
          <p:nvPr>
            <p:ph idx="1"/>
          </p:nvPr>
        </p:nvSpPr>
        <p:spPr>
          <a:xfrm>
            <a:off x="531812" y="572326"/>
            <a:ext cx="10896600" cy="6709529"/>
          </a:xfrm>
          <a:ln w="28575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Green Towns (2008).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  <a:hlinkClick r:id="rId3"/>
              </a:rPr>
              <a:t>https://ggc.kanopy.com/video/green-towns-usa-new-deal</a:t>
            </a:r>
            <a:endParaRPr lang="en-US" sz="1800">
              <a:ea typeface="+mn-lt"/>
              <a:cs typeface="+mn-lt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</a:rPr>
              <a:t>Urbanized (2011).</a:t>
            </a: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B050"/>
                </a:solidFill>
                <a:ea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https://ggc.kanopy.com/video/urbanized-2</a:t>
            </a:r>
            <a:endParaRPr lang="en-US" sz="1800" b="1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44546A"/>
                </a:solidFill>
                <a:latin typeface="Arial"/>
                <a:ea typeface="Calibri" panose="020F0502020204030204" pitchFamily="34" charset="0"/>
              </a:rPr>
              <a:t>Great Cities: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44546A"/>
                </a:solidFill>
                <a:latin typeface="Arial"/>
                <a:ea typeface="Calibri" panose="020F0502020204030204" pitchFamily="34" charset="0"/>
              </a:rPr>
              <a:t>Rise of the Megalopolis </a:t>
            </a:r>
            <a:r>
              <a:rPr lang="en-US" sz="2000" b="1" dirty="0">
                <a:solidFill>
                  <a:srgbClr val="000000"/>
                </a:solidFill>
              </a:rPr>
              <a:t>(2007).</a:t>
            </a: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https://fod-infobase- com.libproxyb.ggc.edu/</a:t>
            </a:r>
            <a:r>
              <a:rPr lang="en-US" sz="1800" u="sng" dirty="0" err="1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p_ViewVideo.aspx?xtid</a:t>
            </a: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=40204</a:t>
            </a: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&amp;loid=</a:t>
            </a:r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65033&amp;tScript=0</a:t>
            </a:r>
            <a:r>
              <a:rPr lang="en-US" sz="1800" u="sng" dirty="0">
                <a:solidFill>
                  <a:srgbClr val="00B050"/>
                </a:solidFill>
                <a:ea typeface="+mn-lt"/>
              </a:rPr>
              <a:t> </a:t>
            </a:r>
            <a:endParaRPr lang="en-US" sz="2000" b="1" u="sng" kern="1800">
              <a:solidFill>
                <a:srgbClr val="00B050"/>
              </a:solidFill>
              <a:ea typeface="+mn-lt"/>
              <a:cs typeface="Times New Roman"/>
            </a:endParaRP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2000" b="1" kern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/>
              </a:rPr>
              <a:t>Cradle Of Western Civilization (Greece) (2002).</a:t>
            </a:r>
            <a:endParaRPr lang="en-US" sz="2000" b="1" dirty="0">
              <a:solidFill>
                <a:srgbClr val="000000"/>
              </a:solidFill>
              <a:cs typeface="Times New Roman"/>
            </a:endParaRP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00B050"/>
                </a:solidFill>
                <a:ea typeface="+mn-lt"/>
                <a:cs typeface="Calibri"/>
              </a:rPr>
              <a:t>https://ggc.</a:t>
            </a: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fod-infobase-com.libproxyb.ggc.edu/p_ ViewVideo.aspx?xtid= =76952&amp;loid= 331576&amp;tScript=0 </a:t>
            </a:r>
            <a:endParaRPr lang="en-US" sz="1800" u="sng" dirty="0">
              <a:solidFill>
                <a:srgbClr val="00B05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</a:rPr>
              <a:t>Mohenjo-daro</a:t>
            </a:r>
            <a:r>
              <a:rPr lang="en-US" sz="2000" b="1" dirty="0">
                <a:solidFill>
                  <a:srgbClr val="000000"/>
                </a:solidFill>
              </a:rPr>
              <a:t> (2000).</a:t>
            </a: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https://fod-infobase-com.libproxyb.ggc.edu/p_ViewVideo.aspx?xtid=11655&amp;loid= 7898&amp;tScript=0</a:t>
            </a:r>
            <a:endParaRPr lang="en-US" sz="1800" u="sng" dirty="0">
              <a:solidFill>
                <a:srgbClr val="00B050"/>
              </a:solidFill>
              <a:ea typeface="+mn-lt"/>
              <a:cs typeface="Times New Roman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Charlottenburg, a round shaped village (</a:t>
            </a:r>
            <a:r>
              <a:rPr lang="en-US" sz="1800" b="1" dirty="0" err="1"/>
              <a:t>Timiș</a:t>
            </a:r>
            <a:r>
              <a:rPr lang="en-US" sz="1800" b="1" dirty="0"/>
              <a:t> County, Romania)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(2013).</a:t>
            </a: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Calibri"/>
              </a:rPr>
              <a:t>https://www.youtube.com/watch?v=</a:t>
            </a:r>
            <a:r>
              <a:rPr lang="en-US" sz="2000" u="sng" dirty="0">
                <a:solidFill>
                  <a:srgbClr val="00B05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u="sng" dirty="0">
                <a:solidFill>
                  <a:srgbClr val="00B050"/>
                </a:solidFill>
                <a:latin typeface="Calibri"/>
                <a:ea typeface="Calibri" panose="020F0502020204030204" pitchFamily="34" charset="0"/>
                <a:cs typeface="Times New Roman"/>
              </a:rPr>
              <a:t>GWB4Q3NQ96M</a:t>
            </a:r>
            <a:endParaRPr lang="en-US" sz="1800" u="sng">
              <a:latin typeface="Calibri"/>
              <a:cs typeface="Times New Roman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</a:rPr>
              <a:t>Shakaland</a:t>
            </a:r>
            <a:r>
              <a:rPr lang="en-US" sz="2000" b="1" dirty="0">
                <a:solidFill>
                  <a:srgbClr val="000000"/>
                </a:solidFill>
              </a:rPr>
              <a:t> Zulu village, South Africa (2013).</a:t>
            </a: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Calibri"/>
              </a:rPr>
              <a:t>https://www.youtube.com/watch?v=</a:t>
            </a:r>
            <a:r>
              <a:rPr lang="en-US" sz="1800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AcYS0u--adk</a:t>
            </a:r>
            <a:endParaRPr lang="en-US" sz="1800" b="1" dirty="0">
              <a:cs typeface="Times New Roman"/>
            </a:endParaRPr>
          </a:p>
          <a:p>
            <a:r>
              <a:rPr lang="en-US" sz="2000" b="1" dirty="0">
                <a:ea typeface="+mn-lt"/>
                <a:cs typeface="+mn-lt"/>
              </a:rPr>
              <a:t>Shenzhen: The Silicon Valley of Hardware</a:t>
            </a:r>
            <a:r>
              <a:rPr lang="en-US" sz="2000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marL="396875" lvl="1" indent="0">
              <a:buNone/>
            </a:pPr>
            <a:r>
              <a:rPr lang="en-US" sz="1800" dirty="0">
                <a:ea typeface="+mn-lt"/>
                <a:cs typeface="+mn-lt"/>
                <a:hlinkClick r:id="rId6"/>
              </a:rPr>
              <a:t>https://www.youtube.com/watch?v=SGJ5cZnoodY&amp;t=1s</a:t>
            </a:r>
            <a:endParaRPr lang="en-US" sz="1800">
              <a:ea typeface="+mn-lt"/>
              <a:cs typeface="+mn-lt"/>
            </a:endParaRPr>
          </a:p>
          <a:p>
            <a:pPr marL="342900" indent="-342900"/>
            <a:r>
              <a:rPr lang="en-US" sz="2400" b="1" dirty="0">
                <a:ea typeface="+mn-lt"/>
                <a:cs typeface="+mn-lt"/>
              </a:rPr>
              <a:t>Holy Land: Startup Nations: </a:t>
            </a:r>
            <a:endParaRPr lang="en-US" sz="2400">
              <a:ea typeface="+mn-lt"/>
              <a:cs typeface="+mn-lt"/>
            </a:endParaRPr>
          </a:p>
          <a:p>
            <a:pPr marL="396875" lvl="1" indent="0">
              <a:buNone/>
            </a:pPr>
            <a:r>
              <a:rPr lang="en-US" sz="1800" dirty="0">
                <a:ea typeface="+mn-lt"/>
                <a:cs typeface="+mn-lt"/>
                <a:hlinkClick r:id="rId7"/>
              </a:rPr>
              <a:t>https://www.youtube.com/watch?v=I5h8GfxIWVY</a:t>
            </a:r>
            <a:endParaRPr lang="en-US" sz="1800"/>
          </a:p>
          <a:p>
            <a:pPr>
              <a:lnSpc>
                <a:spcPct val="100000"/>
              </a:lnSpc>
            </a:pPr>
            <a:endParaRPr lang="en-US" sz="2000" u="sng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lvl="1" indent="0">
              <a:lnSpc>
                <a:spcPct val="100000"/>
              </a:lnSpc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8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6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6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6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6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6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HUMAN SETTLEMENTS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2"/>
            <a:ext cx="70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Introduction to Human Geography (2018)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12: Human Settlements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CHAPTER OUTLINE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12.1 Introduction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12.2 Rural Settlement Patterns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12.3 Urbanization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12.4 Urban Patterns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12.5 Conclusion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38654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12.1 Introduction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445000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Rural </a:t>
            </a: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Villages, agricultural areas, forests, various parks, wilderness, services, educational and research centers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Living space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Buffer zones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between unpopulated wilderness zones and overloaded centers of dense development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Urban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Centers for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consumer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business services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Today, over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55% of the world population (7,621 million) lives in urban areas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altLang="en-US" sz="12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www.prb.org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, 2018)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The proportion of the urban population is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growing at a rapid rate</a:t>
            </a:r>
            <a:r>
              <a:rPr lang="en-US" altLang="en-US" sz="1200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Calibri"/>
              </a:rPr>
              <a:t>Urbanization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alibri"/>
              </a:rPr>
              <a:t>Factors: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chemeClr val="tx2"/>
                </a:solidFill>
                <a:latin typeface="Calibri"/>
              </a:rPr>
              <a:t>Technological developments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chemeClr val="tx2"/>
                </a:solidFill>
                <a:latin typeface="Calibri"/>
              </a:rPr>
              <a:t>Industrialization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chemeClr val="tx2"/>
                </a:solidFill>
                <a:latin typeface="Calibri"/>
              </a:rPr>
              <a:t>Service-based economies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chemeClr val="tx2"/>
                </a:solidFill>
                <a:latin typeface="Calibri"/>
              </a:rPr>
              <a:t>Global processes of economic, cultural, and political changes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8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alibri"/>
              </a:rPr>
              <a:t>MDCs (core) </a:t>
            </a:r>
            <a:r>
              <a:rPr lang="en-US" altLang="en-US" sz="1600" dirty="0">
                <a:solidFill>
                  <a:schemeClr val="tx2"/>
                </a:solidFill>
                <a:latin typeface="Calibri"/>
              </a:rPr>
              <a:t>vs. </a:t>
            </a:r>
            <a:r>
              <a:rPr lang="en-US" altLang="en-US" sz="1600" b="1" dirty="0">
                <a:solidFill>
                  <a:schemeClr val="tx2"/>
                </a:solidFill>
                <a:latin typeface="Calibri"/>
              </a:rPr>
              <a:t>LDCs(periphery):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Core regions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: urbanization has largely resulted from </a:t>
            </a:r>
            <a:r>
              <a:rPr lang="en-US" altLang="en-US" sz="1200" b="1" i="1" dirty="0">
                <a:solidFill>
                  <a:srgbClr val="0070C0"/>
                </a:solidFill>
                <a:latin typeface="Calibri"/>
              </a:rPr>
              <a:t>economic growth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Peripheral regions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: urbanization has been a consequence of </a:t>
            </a:r>
            <a:r>
              <a:rPr lang="en-US" altLang="en-US" sz="1200" b="1" i="1" dirty="0">
                <a:solidFill>
                  <a:srgbClr val="0070C0"/>
                </a:solidFill>
                <a:latin typeface="Calibri"/>
              </a:rPr>
              <a:t>demographic growth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eaLnBrk="0" fontAlgn="base" hangingPunct="0">
              <a:lnSpc>
                <a:spcPct val="1070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               12.2.1 Clustered Rural Settlements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12.2 Rural Settlement Patterns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2" y="1803400"/>
            <a:ext cx="9980929" cy="4267200"/>
          </a:xfrm>
        </p:spPr>
        <p:txBody>
          <a:bodyPr>
            <a:normAutofit fontScale="77500" lnSpcReduction="2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Families live in close proximity to each other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Fields surround the houses and farm buildings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Rural Settlements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600" b="1" dirty="0">
                <a:solidFill>
                  <a:prstClr val="black"/>
                </a:solidFill>
                <a:latin typeface="Calibri"/>
              </a:rPr>
              <a:t>Location</a:t>
            </a: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: - plain areas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                        - hilly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                        - mountainous depressions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600" b="1" dirty="0">
                <a:solidFill>
                  <a:prstClr val="black"/>
                </a:solidFill>
                <a:latin typeface="Calibri"/>
              </a:rPr>
              <a:t>Center</a:t>
            </a: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: public buildings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600" b="1" dirty="0">
                <a:solidFill>
                  <a:prstClr val="black"/>
                </a:solidFill>
                <a:latin typeface="Calibri"/>
              </a:rPr>
              <a:t>Successive rings</a:t>
            </a: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: - houses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                                      - small gardens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600" dirty="0">
                <a:solidFill>
                  <a:prstClr val="black"/>
                </a:solidFill>
                <a:latin typeface="Calibri"/>
              </a:rPr>
              <a:t>                                      - farmland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1124712" marR="0" indent="0">
              <a:lnSpc>
                <a:spcPct val="107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12.1 | A Compact Village in India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 result for compact villages, photos">
            <a:extLst>
              <a:ext uri="{FF2B5EF4-FFF2-40B4-BE49-F238E27FC236}">
                <a16:creationId xmlns:a16="http://schemas.microsoft.com/office/drawing/2014/main" id="{255E9113-F2FF-4B14-AA48-C46F8007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41" y="2209800"/>
            <a:ext cx="45585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4A57-7969-43A0-970D-D04248EB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12.2.1 Clustered Rural Settlements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D03C-36AC-4097-9DE3-FC01539CC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Rural Settlements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84BF8-D9C1-4367-B1CA-D8711F7E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795" y="2514600"/>
            <a:ext cx="4342217" cy="3556000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Buildings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: along a road, river, dike, or seacoast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Agricultural land</a:t>
            </a:r>
            <a:r>
              <a:rPr lang="en-US" altLang="en-US" sz="1800" dirty="0">
                <a:solidFill>
                  <a:prstClr val="black"/>
                </a:solidFill>
                <a:latin typeface="Calibri"/>
              </a:rPr>
              <a:t>: behind the buildings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003563"/>
              </a:solidFill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                     Figure 12.2 | Linear Village of </a:t>
            </a:r>
            <a:r>
              <a:rPr lang="en-US" sz="1200" b="1" dirty="0" err="1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Outlane</a:t>
            </a:r>
            <a:endParaRPr lang="en-US" sz="12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8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8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1551432" marR="0" indent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F8241-46E4-4335-99D4-ACF163E0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Rural Settlements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80619-2E3E-4350-A882-8E4BFB53F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7212" y="2514600"/>
            <a:ext cx="5715000" cy="3556000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central open space 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surrounded by structures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Europe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600" i="1" dirty="0">
                <a:solidFill>
                  <a:srgbClr val="0070C0"/>
                </a:solidFill>
                <a:latin typeface="Calibri"/>
              </a:rPr>
              <a:t>Medieval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 planned settlements, typically laid out on a </a:t>
            </a:r>
            <a:r>
              <a:rPr lang="en-US" altLang="en-US" sz="1600" i="1" dirty="0">
                <a:solidFill>
                  <a:srgbClr val="0070C0"/>
                </a:solidFill>
                <a:latin typeface="Calibri"/>
              </a:rPr>
              <a:t>grid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 pattern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Figure 12.3 | Bastide in France                      Figure 12.5 | Charlottenburg, Romania</a:t>
            </a:r>
            <a:r>
              <a:rPr lang="en-US" sz="1200" b="1" dirty="0">
                <a:solidFill>
                  <a:srgbClr val="003563"/>
                </a:solidFill>
                <a:latin typeface="Verdana" panose="020B060403050404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en-US" alt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124712" marR="0" indent="0">
              <a:lnSpc>
                <a:spcPct val="107000"/>
              </a:lnSpc>
              <a:spcBef>
                <a:spcPts val="735"/>
              </a:spcBef>
              <a:spcAft>
                <a:spcPts val="0"/>
              </a:spcAft>
              <a:buNone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2C4B72-CDD3-4F25-B867-E24D74FD1E21}"/>
              </a:ext>
            </a:extLst>
          </p:cNvPr>
          <p:cNvGrpSpPr>
            <a:grpSpLocks/>
          </p:cNvGrpSpPr>
          <p:nvPr/>
        </p:nvGrpSpPr>
        <p:grpSpPr bwMode="auto">
          <a:xfrm>
            <a:off x="1751012" y="3657600"/>
            <a:ext cx="3124200" cy="1905000"/>
            <a:chOff x="2855" y="191"/>
            <a:chExt cx="6582" cy="48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09E7B2-12CF-45C8-B6E6-675A4AF60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" y="191"/>
              <a:ext cx="6582" cy="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8E08F6-1E1F-4368-B6DE-BAC45D25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191"/>
              <a:ext cx="6530" cy="482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27279-575D-456B-9A7D-61E7375ADDB1}"/>
              </a:ext>
            </a:extLst>
          </p:cNvPr>
          <p:cNvGrpSpPr>
            <a:grpSpLocks/>
          </p:cNvGrpSpPr>
          <p:nvPr/>
        </p:nvGrpSpPr>
        <p:grpSpPr bwMode="auto">
          <a:xfrm>
            <a:off x="5789612" y="3657600"/>
            <a:ext cx="2498420" cy="1600200"/>
            <a:chOff x="2172" y="244"/>
            <a:chExt cx="7957" cy="47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39641B-1DFF-4D47-A79A-B5DD5801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244"/>
              <a:ext cx="7957" cy="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716725-1892-4252-9309-1D0DBFEFF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44"/>
              <a:ext cx="7902" cy="4665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Picture 8" descr="charlottenburg (1)">
            <a:extLst>
              <a:ext uri="{FF2B5EF4-FFF2-40B4-BE49-F238E27FC236}">
                <a16:creationId xmlns:a16="http://schemas.microsoft.com/office/drawing/2014/main" id="{CD705964-96BB-416A-B8EC-4E197658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97" y="3886200"/>
            <a:ext cx="272300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9DE3-8CFD-4B3C-B100-A3ED2D5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12.2.2 Dispersed Rural Settlements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6417-14D4-41BC-983C-10E4EF3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03400"/>
            <a:ext cx="10744199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Calibri"/>
              </a:rPr>
              <a:t>Western Europe, North America </a:t>
            </a:r>
          </a:p>
          <a:p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 Rural Settlements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Highest elevations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Pastoral economic life, mining 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                                                                   Figure 12.6 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12.6 | Settlement Patterns</a:t>
            </a:r>
            <a:endParaRPr lang="en-US" altLang="en-US" sz="2000" b="1" dirty="0">
              <a:solidFill>
                <a:prstClr val="black"/>
              </a:solidFill>
              <a:latin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Rural Settlements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Separate farmsteads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U.S., Canada, Australia, Europe</a:t>
            </a:r>
            <a:endParaRPr lang="en-US" altLang="en-US" sz="1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000" b="1" dirty="0">
                <a:solidFill>
                  <a:prstClr val="black"/>
                </a:solidFill>
                <a:latin typeface="Calibri"/>
              </a:rPr>
              <a:t>Large plains and plateaus agricultural areas</a:t>
            </a:r>
          </a:p>
          <a:p>
            <a:pPr marL="1123442" marR="0" indent="0">
              <a:lnSpc>
                <a:spcPct val="107000"/>
              </a:lnSpc>
              <a:spcBef>
                <a:spcPts val="765"/>
              </a:spcBef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Figure 12.7 | Isolated Horse Farm                      Figure 12.8 | </a:t>
            </a:r>
            <a:r>
              <a:rPr lang="en-US" sz="1200" b="1" dirty="0" err="1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Undredal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, Norway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4712" marR="0" indent="0">
              <a:lnSpc>
                <a:spcPct val="107000"/>
              </a:lnSpc>
              <a:spcBef>
                <a:spcPts val="535"/>
              </a:spcBef>
              <a:spcAft>
                <a:spcPts val="0"/>
              </a:spcAft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2000" dirty="0"/>
          </a:p>
        </p:txBody>
      </p:sp>
      <p:pic>
        <p:nvPicPr>
          <p:cNvPr id="14" name="Picture 1" descr="Image result for compact villages, maps">
            <a:extLst>
              <a:ext uri="{FF2B5EF4-FFF2-40B4-BE49-F238E27FC236}">
                <a16:creationId xmlns:a16="http://schemas.microsoft.com/office/drawing/2014/main" id="{296F976F-E709-4C18-ADE3-158E0E35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916784"/>
            <a:ext cx="3215163" cy="151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56B504-D707-4D00-BA9F-F2BA9DC5768A}"/>
              </a:ext>
            </a:extLst>
          </p:cNvPr>
          <p:cNvGrpSpPr>
            <a:grpSpLocks/>
          </p:cNvGrpSpPr>
          <p:nvPr/>
        </p:nvGrpSpPr>
        <p:grpSpPr bwMode="auto">
          <a:xfrm>
            <a:off x="6018212" y="3958085"/>
            <a:ext cx="2625715" cy="1512216"/>
            <a:chOff x="2169" y="173"/>
            <a:chExt cx="7957" cy="43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2CFAD7-B6C8-4E75-AD95-E1CFFD988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173"/>
              <a:ext cx="7957" cy="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4E0B76-E653-41CD-8298-FBD80B75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173"/>
              <a:ext cx="7902" cy="4324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67FD38-C788-4BDD-9B47-33ACE8FEBCB3}"/>
              </a:ext>
            </a:extLst>
          </p:cNvPr>
          <p:cNvGrpSpPr>
            <a:grpSpLocks/>
          </p:cNvGrpSpPr>
          <p:nvPr/>
        </p:nvGrpSpPr>
        <p:grpSpPr bwMode="auto">
          <a:xfrm>
            <a:off x="8890475" y="3937000"/>
            <a:ext cx="2362200" cy="1512217"/>
            <a:chOff x="2168" y="855"/>
            <a:chExt cx="7957" cy="35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9CBF62-75D4-43C1-BC16-1A265CE52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855"/>
              <a:ext cx="7957" cy="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9D3C65-9FF2-40E7-AAF4-3ABC9803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855"/>
              <a:ext cx="7902" cy="3512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12.3.1 Urban Origins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12.3 Urbanization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2" y="1803400"/>
            <a:ext cx="10057129" cy="452120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Hearth Areas 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00B050"/>
                </a:solidFill>
                <a:latin typeface="Calibri"/>
              </a:rPr>
              <a:t>The first agricultural revolution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(from hunting/gathering to agriculture)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b="1" dirty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SW Asia:</a:t>
            </a: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alibri"/>
              </a:rPr>
              <a:t>Mesopotamia,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Tigris &amp; Euphrates Valleys (</a:t>
            </a:r>
            <a:r>
              <a:rPr lang="en-US" altLang="en-US" sz="1600" b="1" dirty="0">
                <a:solidFill>
                  <a:srgbClr val="7030A0"/>
                </a:solidFill>
                <a:latin typeface="Calibri"/>
              </a:rPr>
              <a:t>Iraq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alibri"/>
              </a:rPr>
              <a:t>- </a:t>
            </a:r>
            <a:r>
              <a:rPr lang="en-US" altLang="en-US" sz="1400" b="1" dirty="0">
                <a:solidFill>
                  <a:schemeClr val="tx2"/>
                </a:solidFill>
                <a:latin typeface="Calibri"/>
              </a:rPr>
              <a:t>Fortified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city-states: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Ur, </a:t>
            </a:r>
            <a:r>
              <a:rPr lang="en-US" altLang="en-US" sz="1400" dirty="0" err="1">
                <a:solidFill>
                  <a:prstClr val="black"/>
                </a:solidFill>
                <a:latin typeface="Calibri"/>
              </a:rPr>
              <a:t>Uruk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/>
              </a:rPr>
              <a:t>Eridu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, Erbil,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Babylon 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(3500B.C.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altLang="en-US" sz="1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srgbClr val="00B050"/>
                </a:solidFill>
                <a:latin typeface="Calibri"/>
              </a:rPr>
              <a:t>Fertile Crescent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) </a:t>
            </a:r>
            <a:endParaRPr lang="en-US" altLang="en-US" sz="1400" b="1" dirty="0">
              <a:solidFill>
                <a:srgbClr val="C00000"/>
              </a:solidFill>
              <a:latin typeface="Calibri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Egypt:</a:t>
            </a: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Nile Valley --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no fortifications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/Memphis, Thebes</a:t>
            </a:r>
            <a:endParaRPr lang="en-US" altLang="en-US" sz="1400" b="1" dirty="0">
              <a:solidFill>
                <a:srgbClr val="C00000"/>
              </a:solidFill>
              <a:latin typeface="Calibri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India-Pakistan</a:t>
            </a: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2500 B.C.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Indus Valley-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Mohenjo-Daro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)                                            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12.9 | Five Hearths of Urbanization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1600" b="1" dirty="0">
              <a:solidFill>
                <a:srgbClr val="C00000"/>
              </a:solidFill>
              <a:latin typeface="Calibri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Northern China</a:t>
            </a: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1800 B.C.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Huang He Valley)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Mesoamerica</a:t>
            </a:r>
            <a:r>
              <a:rPr lang="en-US" altLang="en-US" sz="1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100 B.C.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Teotihuacan</a:t>
            </a:r>
            <a:r>
              <a:rPr lang="en-US" altLang="en-US" sz="1600" b="1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Andean America</a:t>
            </a:r>
            <a:r>
              <a:rPr lang="en-US" alt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(800 A.D.)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123442" marR="0" indent="0">
              <a:spcBef>
                <a:spcPts val="795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Georgia" panose="02040502050405020303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12.10 | Fertile Crescent              Figure 12.11 | Teotihuacan, Mexico</a:t>
            </a:r>
            <a:endParaRPr lang="en-US" sz="20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C32F56-3C36-4639-BFFF-FFCE44C4F7F9}"/>
              </a:ext>
            </a:extLst>
          </p:cNvPr>
          <p:cNvGrpSpPr>
            <a:grpSpLocks/>
          </p:cNvGrpSpPr>
          <p:nvPr/>
        </p:nvGrpSpPr>
        <p:grpSpPr bwMode="auto">
          <a:xfrm>
            <a:off x="6228823" y="3810000"/>
            <a:ext cx="1781590" cy="2024436"/>
            <a:chOff x="6147" y="816"/>
            <a:chExt cx="3982" cy="48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325180-C859-46FA-8244-59DC5C0D6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" y="816"/>
              <a:ext cx="3982" cy="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5425CA-8605-4CA0-BF0E-0CEF3ACF9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816"/>
              <a:ext cx="3928" cy="4827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FA7AC-F65A-4A3A-8CF4-668C32CB3589}"/>
              </a:ext>
            </a:extLst>
          </p:cNvPr>
          <p:cNvGrpSpPr>
            <a:grpSpLocks/>
          </p:cNvGrpSpPr>
          <p:nvPr/>
        </p:nvGrpSpPr>
        <p:grpSpPr bwMode="auto">
          <a:xfrm>
            <a:off x="8018293" y="1803400"/>
            <a:ext cx="2819400" cy="1665633"/>
            <a:chOff x="2174" y="287"/>
            <a:chExt cx="7957" cy="41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EF7DB0-D4F6-41C9-A3D9-763536214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" y="287"/>
              <a:ext cx="7957" cy="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51BBE8-120B-4864-8EC9-F622004F0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87"/>
              <a:ext cx="7902" cy="4056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8DA97A-1B8F-4F07-A335-C50E854821B0}"/>
              </a:ext>
            </a:extLst>
          </p:cNvPr>
          <p:cNvGrpSpPr>
            <a:grpSpLocks/>
          </p:cNvGrpSpPr>
          <p:nvPr/>
        </p:nvGrpSpPr>
        <p:grpSpPr bwMode="auto">
          <a:xfrm>
            <a:off x="8274127" y="3960252"/>
            <a:ext cx="2738170" cy="1837133"/>
            <a:chOff x="2168" y="221"/>
            <a:chExt cx="7957" cy="59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A3C0C8-35F3-4815-94A3-6A7435FA2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221"/>
              <a:ext cx="7957" cy="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018C9F-77CB-4BEF-A67C-3FE42EFB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21"/>
              <a:ext cx="7902" cy="5927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4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5A20-A3E6-444B-A92B-F91BDC81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C00000"/>
                </a:solidFill>
                <a:latin typeface="Calibri"/>
              </a:rPr>
              <a:t>                                        </a:t>
            </a:r>
            <a:r>
              <a:rPr lang="en-US" alt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br>
              <a:rPr lang="en-US" altLang="en-US" sz="3600" b="1" dirty="0">
                <a:solidFill>
                  <a:srgbClr val="C00000"/>
                </a:solidFill>
                <a:latin typeface="Calibri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alibri"/>
              </a:rPr>
              <a:t>                     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&amp; Sophisticated Urban Systems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90207-22AB-4F86-BA00-47771A458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3400"/>
            <a:ext cx="5156139" cy="7112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5C4AA-1BC1-4B15-B2D9-3B0919DBB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543" y="2537670"/>
            <a:ext cx="5461027" cy="381000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u="sng" dirty="0">
                <a:solidFill>
                  <a:srgbClr val="0070C0"/>
                </a:solidFill>
                <a:latin typeface="Calibri"/>
              </a:rPr>
              <a:t>Cities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(by 800 B.C.)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Athens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(150,000 inhabitants)</a:t>
            </a:r>
            <a:endParaRPr lang="en-US" altLang="en-US" sz="1400" b="1" dirty="0">
              <a:solidFill>
                <a:srgbClr val="FF0000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        Sparta, and Corinth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(independent)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u="sng" dirty="0">
                <a:solidFill>
                  <a:srgbClr val="0070C0"/>
                </a:solidFill>
                <a:latin typeface="Calibri"/>
              </a:rPr>
              <a:t>Colonization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From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West/Spain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 to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East/Black Sea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12.12 | Athens, Greece, Acropolis</a:t>
            </a:r>
            <a:endParaRPr lang="en-US" altLang="en-US" sz="1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1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1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1400" b="1" dirty="0">
              <a:solidFill>
                <a:prstClr val="black"/>
              </a:solidFill>
              <a:latin typeface="Calibri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b="1" dirty="0">
              <a:solidFill>
                <a:prstClr val="black"/>
              </a:solidFill>
              <a:latin typeface="Calibri"/>
            </a:endParaRPr>
          </a:p>
          <a:p>
            <a:pPr marL="0" marR="0" indent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585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                                                    Figure 12.13 | Greek city-states in the</a:t>
            </a:r>
            <a:r>
              <a:rPr lang="en-US" sz="1200" b="1" spc="-110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Mediterranean</a:t>
            </a:r>
            <a:endParaRPr lang="en-US" altLang="en-US" sz="1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4</a:t>
            </a:r>
            <a:r>
              <a:rPr lang="en-US" altLang="en-US" sz="1400" b="1" baseline="30000" dirty="0">
                <a:solidFill>
                  <a:srgbClr val="0070C0"/>
                </a:solidFill>
                <a:latin typeface="Calibri"/>
              </a:rPr>
              <a:t>th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century B.C.: Macedonians conquered Greece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Alexander the Great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extended the Greek urban system eastward toward Central Asia</a:t>
            </a:r>
            <a:r>
              <a:rPr lang="en-US" altLang="en-US" sz="14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Long-distance </a:t>
            </a:r>
            <a:r>
              <a:rPr lang="en-US" altLang="en-US" sz="1400" b="1" dirty="0">
                <a:solidFill>
                  <a:srgbClr val="0070C0"/>
                </a:solidFill>
                <a:latin typeface="Calibri"/>
              </a:rPr>
              <a:t>sea trade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82179-DEE5-4A3D-B65D-9F8F4274B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Empire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1831C-74D8-40CD-ACFE-E44F3D5D3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5156138" cy="3911600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0070C0"/>
                </a:solidFill>
                <a:latin typeface="Calibri"/>
              </a:rPr>
              <a:t>The Romans: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Well integrated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b="1" dirty="0">
                <a:solidFill>
                  <a:schemeClr val="tx2"/>
                </a:solidFill>
                <a:latin typeface="Calibri"/>
              </a:rPr>
              <a:t>urban system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From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England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Babylon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Centered on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Rome 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(100 A.D. = 1,000,000 inhabitants)</a:t>
            </a:r>
            <a:endParaRPr lang="en-US" altLang="en-US" sz="1200" b="1" dirty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Towns: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1200" dirty="0">
                <a:solidFill>
                  <a:srgbClr val="0070C0"/>
                </a:solidFill>
                <a:latin typeface="Calibri"/>
              </a:rPr>
              <a:t>-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not independent</a:t>
            </a:r>
            <a:r>
              <a:rPr lang="en-US" altLang="en-US" sz="1200" dirty="0">
                <a:solidFill>
                  <a:srgbClr val="0070C0"/>
                </a:solidFill>
                <a:latin typeface="Calibri"/>
              </a:rPr>
              <a:t>;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very sophisticated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                       - System of roads, grid system, city walls</a:t>
            </a:r>
            <a:r>
              <a:rPr lang="en-US" altLang="en-US" sz="1200" dirty="0">
                <a:solidFill>
                  <a:srgbClr val="0070C0"/>
                </a:solidFill>
                <a:latin typeface="Calibri"/>
              </a:rPr>
              <a:t> </a:t>
            </a:r>
            <a:endParaRPr lang="en-US" altLang="en-US" sz="1200" b="1" dirty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                        - Paved streets, piped water</a:t>
            </a:r>
            <a:r>
              <a:rPr lang="en-US" altLang="en-US" sz="12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sewage systems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                        - </a:t>
            </a:r>
            <a:r>
              <a:rPr lang="en-US" altLang="en-US" sz="1200" b="1" dirty="0">
                <a:solidFill>
                  <a:srgbClr val="0070C0"/>
                </a:solidFill>
                <a:latin typeface="Calibri"/>
              </a:rPr>
              <a:t>Massive monuments, grand public buildings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The 5</a:t>
            </a:r>
            <a:r>
              <a:rPr lang="en-US" altLang="en-US" sz="1200" b="1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 century: Rome declined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200" b="1" dirty="0">
                <a:solidFill>
                  <a:srgbClr val="FF0000"/>
                </a:solidFill>
                <a:latin typeface="Calibri"/>
              </a:rPr>
              <a:t>Laid the foundation for the Western European urban system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0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Figure 12.14 | Roman Empire and its</a:t>
            </a:r>
            <a:r>
              <a:rPr lang="en-US" sz="1000" b="1" spc="-85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Colonies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Figure </a:t>
            </a: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Georgia" panose="02040502050405020303" pitchFamily="18" charset="0"/>
              </a:rPr>
              <a:t>12.15 | </a:t>
            </a:r>
            <a:r>
              <a:rPr lang="en-US" sz="1000" b="1" dirty="0">
                <a:solidFill>
                  <a:srgbClr val="003563"/>
                </a:solid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Colosseum in Rome, Italy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7AFD4B-7D1F-41B1-8B4E-CDDF26741B08}"/>
              </a:ext>
            </a:extLst>
          </p:cNvPr>
          <p:cNvGrpSpPr>
            <a:grpSpLocks/>
          </p:cNvGrpSpPr>
          <p:nvPr/>
        </p:nvGrpSpPr>
        <p:grpSpPr bwMode="auto">
          <a:xfrm>
            <a:off x="912812" y="3701069"/>
            <a:ext cx="1889125" cy="1286990"/>
            <a:chOff x="10" y="10"/>
            <a:chExt cx="4040" cy="26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5AB3CE-88C2-4316-925A-F1EB083EB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0"/>
              <a:ext cx="4040" cy="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43EF77-6B95-4114-80A9-9275380A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" y="10"/>
              <a:ext cx="3984" cy="2628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7E117B-DB4D-4C8A-B5C4-6C47799B6CC5}"/>
              </a:ext>
            </a:extLst>
          </p:cNvPr>
          <p:cNvGrpSpPr>
            <a:grpSpLocks/>
          </p:cNvGrpSpPr>
          <p:nvPr/>
        </p:nvGrpSpPr>
        <p:grpSpPr bwMode="auto">
          <a:xfrm>
            <a:off x="3348772" y="3505200"/>
            <a:ext cx="2517040" cy="1496971"/>
            <a:chOff x="2170" y="303"/>
            <a:chExt cx="7964" cy="45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903A19-919B-43D7-A5BB-214330BE8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303"/>
              <a:ext cx="7964" cy="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1DF01-81EA-47E0-AC58-FE94B8B3B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303"/>
              <a:ext cx="7908" cy="4486"/>
            </a:xfrm>
            <a:prstGeom prst="rect">
              <a:avLst/>
            </a:prstGeom>
            <a:noFill/>
            <a:ln w="12713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414F2-08A5-4EDC-ADF3-1684B2E25546}"/>
              </a:ext>
            </a:extLst>
          </p:cNvPr>
          <p:cNvGrpSpPr>
            <a:grpSpLocks/>
          </p:cNvGrpSpPr>
          <p:nvPr/>
        </p:nvGrpSpPr>
        <p:grpSpPr bwMode="auto">
          <a:xfrm>
            <a:off x="6412778" y="4495800"/>
            <a:ext cx="2259564" cy="1328345"/>
            <a:chOff x="1584" y="189"/>
            <a:chExt cx="4566" cy="32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9FFF0D-D3A4-427C-B45A-C3F97506D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89"/>
              <a:ext cx="4566" cy="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2411C-D731-4738-9E00-E304C4848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9"/>
              <a:ext cx="4508" cy="3149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223B8C-DCD6-47F5-8EB6-34E9A0724C8C}"/>
              </a:ext>
            </a:extLst>
          </p:cNvPr>
          <p:cNvGrpSpPr>
            <a:grpSpLocks/>
          </p:cNvGrpSpPr>
          <p:nvPr/>
        </p:nvGrpSpPr>
        <p:grpSpPr bwMode="auto">
          <a:xfrm>
            <a:off x="9192577" y="4572000"/>
            <a:ext cx="1777278" cy="1328344"/>
            <a:chOff x="6294" y="189"/>
            <a:chExt cx="4436" cy="31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A03A2-776F-4C17-8185-F1A942766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" y="189"/>
              <a:ext cx="4436" cy="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CA5ED2-F238-429B-980F-C673DF04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" y="189"/>
              <a:ext cx="4382" cy="3142"/>
            </a:xfrm>
            <a:prstGeom prst="rect">
              <a:avLst/>
            </a:prstGeom>
            <a:noFill/>
            <a:ln w="12700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8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1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4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1227</TotalTime>
  <Words>2297</Words>
  <Application>Microsoft Office PowerPoint</Application>
  <PresentationFormat>Custom</PresentationFormat>
  <Paragraphs>358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Books Classic 16x9</vt:lpstr>
      <vt:lpstr>1_Pearson_green</vt:lpstr>
      <vt:lpstr>1_Books Classic 16x9</vt:lpstr>
      <vt:lpstr>Chapter 12</vt:lpstr>
      <vt:lpstr>Chapter 12: Human Settlements</vt:lpstr>
      <vt:lpstr>Chapter 12: Human Settlements</vt:lpstr>
      <vt:lpstr>PowerPoint Presentation</vt:lpstr>
      <vt:lpstr>                    12.2.1 Clustered Rural Settlements</vt:lpstr>
      <vt:lpstr>             12.2.1 Clustered Rural Settlements (continued)</vt:lpstr>
      <vt:lpstr>                   12.2.2 Dispersed Rural Settlements </vt:lpstr>
      <vt:lpstr>                            12.3.1 Urban Origins</vt:lpstr>
      <vt:lpstr>                                        Europe                        Extensive &amp; Sophisticated Urban Systems </vt:lpstr>
      <vt:lpstr>                           12.3.2   Dark Ages</vt:lpstr>
      <vt:lpstr>            12.3.3 Urban Revival in Europe</vt:lpstr>
      <vt:lpstr>     12.3.4 Industrial Revolution and Urbanization </vt:lpstr>
      <vt:lpstr>                  12.3.5 City-Size Distribution </vt:lpstr>
      <vt:lpstr>                      12.4.1 North American Cities  </vt:lpstr>
      <vt:lpstr>                 12.4.1 North American Cities (continued)</vt:lpstr>
      <vt:lpstr>                       12.4.2 European Cities</vt:lpstr>
      <vt:lpstr>                           12.4.2 European Cities (continued) </vt:lpstr>
      <vt:lpstr>           12.4.3 Sustainable Cities vs. Suburban Sprawl</vt:lpstr>
      <vt:lpstr>PowerPoint Presentation</vt:lpstr>
      <vt:lpstr>12.X Documentary Film List for Human Settlements</vt:lpstr>
      <vt:lpstr>Chapter 12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David Dorrell</dc:creator>
  <cp:lastModifiedBy>gsconnor@gmail.com</cp:lastModifiedBy>
  <cp:revision>147</cp:revision>
  <dcterms:created xsi:type="dcterms:W3CDTF">2018-08-07T13:15:24Z</dcterms:created>
  <dcterms:modified xsi:type="dcterms:W3CDTF">2020-07-07T06:37:37Z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