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25"/>
  </p:notesMasterIdLst>
  <p:sldIdLst>
    <p:sldId id="256" r:id="rId2"/>
    <p:sldId id="278" r:id="rId3"/>
    <p:sldId id="257" r:id="rId4"/>
    <p:sldId id="258" r:id="rId5"/>
    <p:sldId id="259" r:id="rId6"/>
    <p:sldId id="260" r:id="rId7"/>
    <p:sldId id="279" r:id="rId8"/>
    <p:sldId id="287" r:id="rId9"/>
    <p:sldId id="261" r:id="rId10"/>
    <p:sldId id="281" r:id="rId11"/>
    <p:sldId id="263" r:id="rId12"/>
    <p:sldId id="280" r:id="rId13"/>
    <p:sldId id="282" r:id="rId14"/>
    <p:sldId id="283" r:id="rId15"/>
    <p:sldId id="284" r:id="rId16"/>
    <p:sldId id="285" r:id="rId17"/>
    <p:sldId id="286" r:id="rId18"/>
    <p:sldId id="288" r:id="rId19"/>
    <p:sldId id="289" r:id="rId20"/>
    <p:sldId id="290" r:id="rId21"/>
    <p:sldId id="291" r:id="rId22"/>
    <p:sldId id="293" r:id="rId23"/>
    <p:sldId id="292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062A27-EE0D-42B2-B728-12B4448E2C9E}">
  <a:tblStyle styleId="{79062A27-EE0D-42B2-B728-12B4448E2C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662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85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https://openstax.org/books/university-physics-volume-2/pages/10-2-resistors-in-series-and-parallel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29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https://openstax.org/books/university-physics-volume-2/pages/10-2-resistors-in-series-and-parallel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062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https://openstax.org/books/university-physics-volume-2/pages/10-2-resistors-in-series-and-parallel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2019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731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https://en.wikipedia.org/wiki/Electronic_component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4187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8256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https://en.wikipedia.org/wiki/Inductor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4101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https://en.wikipedia.org/wiki/Inductor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578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440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https://en.wikipedia.org/wiki/Inductor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079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https://en.wikipedia.org/wiki/Switch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4435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https://en.wikipedia.org/wiki/Ground_(electricity)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02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82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534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91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31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695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3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11050" y="922025"/>
            <a:ext cx="4098900" cy="26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solidFill>
                  <a:schemeClr val="lt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11050" y="3585725"/>
            <a:ext cx="4098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t="2162" r="21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4"/>
          <p:cNvPicPr preferRelativeResize="0"/>
          <p:nvPr/>
        </p:nvPicPr>
        <p:blipFill rotWithShape="1">
          <a:blip r:embed="rId2">
            <a:alphaModFix/>
          </a:blip>
          <a:srcRect t="7097" r="10722" b="3624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80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ctrTitle"/>
          </p:nvPr>
        </p:nvSpPr>
        <p:spPr>
          <a:xfrm>
            <a:off x="4411050" y="922025"/>
            <a:ext cx="4098900" cy="26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Chapter-02: Electricity</a:t>
            </a:r>
            <a:endParaRPr dirty="0"/>
          </a:p>
        </p:txBody>
      </p:sp>
      <p:pic>
        <p:nvPicPr>
          <p:cNvPr id="216" name="Google Shape;216;p41"/>
          <p:cNvPicPr preferRelativeResize="0"/>
          <p:nvPr/>
        </p:nvPicPr>
        <p:blipFill rotWithShape="1">
          <a:blip r:embed="rId3">
            <a:alphaModFix/>
          </a:blip>
          <a:srcRect l="13663" t="5545" r="23252" b="6005"/>
          <a:stretch/>
        </p:blipFill>
        <p:spPr>
          <a:xfrm>
            <a:off x="758750" y="-125175"/>
            <a:ext cx="3190148" cy="44947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80FB802-81A1-4773-A314-B9398A50C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Power consumption in a circuit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4623237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Electrical power (P) is the rate at which the electrical energy is transferred from voltage source and consumed by an electrical component (such as a resister 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SI unit: Watt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Other formulae for Power: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4579037A-8913-4316-8A4E-EA4EFB5F3752}"/>
                  </a:ext>
                </a:extLst>
              </p:cNvPr>
              <p:cNvSpPr txBox="1"/>
              <p:nvPr/>
            </p:nvSpPr>
            <p:spPr bwMode="auto">
              <a:xfrm>
                <a:off x="728807" y="2491509"/>
                <a:ext cx="1069975" cy="406400"/>
              </a:xfrm>
              <a:prstGeom prst="rect">
                <a:avLst/>
              </a:prstGeom>
              <a:noFill/>
              <a:ln w="25400">
                <a:solidFill>
                  <a:sysClr val="window" lastClr="FFFFFF"/>
                </a:solidFill>
                <a:miter lim="800000"/>
                <a:headEnd/>
                <a:tailEnd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4579037A-8913-4316-8A4E-EA4EFB5F3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807" y="2491509"/>
                <a:ext cx="1069975" cy="40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ysClr val="window" lastClr="FFFFFF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EB137DE-02E3-47E7-878B-69F15D6E1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15" y="3232695"/>
            <a:ext cx="1896133" cy="7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Current and Voltage measurements in circuit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4623237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An ammeter is used to measure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current through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a component. Its two terminals are connected in line with the component (in series). </a:t>
            </a:r>
            <a:r>
              <a:rPr lang="en-US" dirty="0">
                <a:cs typeface="Times New Roman" panose="02020603050405020304" pitchFamily="18" charset="0"/>
              </a:rPr>
              <a:t>See Ammeter’s position in the image on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A voltmeter is used to measure voltage. Its two terminals are connected to the two contacts of a component (in parallel). See Voltmeter’s position in the image on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An Ohm meter is used to measure resistance of a component. Its two terminals are connected to the two contacts of a component (in parallel). See Ohmmeter’s position in the image on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1" descr="1705ab">
            <a:extLst>
              <a:ext uri="{FF2B5EF4-FFF2-40B4-BE49-F238E27FC236}">
                <a16:creationId xmlns:a16="http://schemas.microsoft.com/office/drawing/2014/main" id="{8E1679BA-76B7-4ACA-8925-3DC330CF0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/>
        </p:blipFill>
        <p:spPr>
          <a:xfrm>
            <a:off x="5826797" y="1615217"/>
            <a:ext cx="2734367" cy="145763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74397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Series and Parallel connections of components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19"/>
            <a:ext cx="4990332" cy="37925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Series connection of components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lvl="1"/>
            <a:endParaRPr lang="en-US" dirty="0"/>
          </a:p>
          <a:p>
            <a:pPr lvl="1" algn="just"/>
            <a:r>
              <a:rPr lang="en-US" dirty="0"/>
              <a:t>In a series connection of two components, the output current of the first component (R1 resistor) flows into the input of second component (R2 resistor)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The current is the same in each resistor but the voltage across them may vary (depending on the resistor value)</a:t>
            </a:r>
          </a:p>
          <a:p>
            <a:pPr lvl="4"/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lvl="4"/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lvl="4"/>
            <a:r>
              <a:rPr lang="en-US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Parallel connection of components</a:t>
            </a:r>
          </a:p>
          <a:p>
            <a:pPr lvl="4"/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lvl="4" algn="just"/>
            <a:r>
              <a:rPr lang="en-US" dirty="0"/>
              <a:t>All of the component terminals on one side (top side) are connected together and all the terminals on the other side (bottom side) are connected together</a:t>
            </a:r>
          </a:p>
          <a:p>
            <a:pPr lvl="4" algn="just"/>
            <a:endParaRPr lang="en-US" dirty="0"/>
          </a:p>
          <a:p>
            <a:pPr lvl="4" algn="just"/>
            <a:r>
              <a:rPr lang="en-US" dirty="0"/>
              <a:t>In the case of a parallel configuration, all components have the same voltage across them, and the currents through each resistor may be different (depending on the resistor value)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lvl="4"/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633043-91AF-492C-8C0B-A33E4BE8A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754" y="1412462"/>
            <a:ext cx="1750131" cy="1000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EF056D-63A2-46DB-9ABA-0C1DFACD3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754" y="3224412"/>
            <a:ext cx="1750131" cy="11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0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Concept of Equivalent Resistance in a circuit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5856342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In an electrical circuit, </a:t>
            </a:r>
            <a:r>
              <a:rPr lang="en-US" dirty="0"/>
              <a:t>the equivalent resistance (</a:t>
            </a:r>
            <a:r>
              <a:rPr lang="en-US" dirty="0" err="1"/>
              <a:t>R_eq</a:t>
            </a:r>
            <a:r>
              <a:rPr lang="en-US" dirty="0"/>
              <a:t>) is a single resistance value that is equivalent to all the resistors present in the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resistors connected in series,</a:t>
            </a:r>
          </a:p>
          <a:p>
            <a:pPr lvl="2"/>
            <a:r>
              <a:rPr lang="en-US" dirty="0"/>
              <a:t>	</a:t>
            </a:r>
            <a:r>
              <a:rPr lang="en-US" dirty="0" err="1"/>
              <a:t>R_eq</a:t>
            </a:r>
            <a:r>
              <a:rPr lang="en-US" dirty="0"/>
              <a:t> = sum of the resistances in the circuit</a:t>
            </a:r>
          </a:p>
          <a:p>
            <a:pPr lvl="2"/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Current through the series circuit,</a:t>
            </a:r>
          </a:p>
          <a:p>
            <a:pPr lvl="2"/>
            <a:r>
              <a:rPr lang="en-US" dirty="0"/>
              <a:t>	I = (V) / (</a:t>
            </a:r>
            <a:r>
              <a:rPr lang="en-US" dirty="0" err="1"/>
              <a:t>R_eq</a:t>
            </a:r>
            <a:r>
              <a:rPr lang="en-US" dirty="0"/>
              <a:t>) ( using Ohm’s law)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8738D7-4C0D-48D2-A235-051015DF5736}"/>
              </a:ext>
            </a:extLst>
          </p:cNvPr>
          <p:cNvGrpSpPr/>
          <p:nvPr/>
        </p:nvGrpSpPr>
        <p:grpSpPr>
          <a:xfrm>
            <a:off x="5743142" y="1529749"/>
            <a:ext cx="3400858" cy="1260754"/>
            <a:chOff x="5743142" y="1529749"/>
            <a:chExt cx="3400858" cy="1260754"/>
          </a:xfrm>
        </p:grpSpPr>
        <p:pic>
          <p:nvPicPr>
            <p:cNvPr id="2050" name="Picture 2" descr="The figure shows four resistors of 20 Ω and one resistor of 10 Ω connected in series to a 9 V voltage source.">
              <a:extLst>
                <a:ext uri="{FF2B5EF4-FFF2-40B4-BE49-F238E27FC236}">
                  <a16:creationId xmlns:a16="http://schemas.microsoft.com/office/drawing/2014/main" id="{515A9635-00E6-4BF3-8E58-E7217B19F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142" y="1529749"/>
              <a:ext cx="3400858" cy="8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56821D-2EE1-4ED9-9D26-BE46D45C9022}"/>
                </a:ext>
              </a:extLst>
            </p:cNvPr>
            <p:cNvSpPr/>
            <p:nvPr/>
          </p:nvSpPr>
          <p:spPr>
            <a:xfrm>
              <a:off x="5893586" y="2267283"/>
              <a:ext cx="31902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circuit with five resistors connected in </a:t>
              </a:r>
            </a:p>
            <a:p>
              <a:pPr algn="ctr"/>
              <a:r>
                <a:rPr lang="en-US" dirty="0"/>
                <a:t>series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DEE99D2-A535-4EC5-98C7-377E81F93B49}"/>
              </a:ext>
            </a:extLst>
          </p:cNvPr>
          <p:cNvGrpSpPr/>
          <p:nvPr/>
        </p:nvGrpSpPr>
        <p:grpSpPr>
          <a:xfrm>
            <a:off x="4974240" y="2902022"/>
            <a:ext cx="2901756" cy="1958866"/>
            <a:chOff x="4953458" y="2927178"/>
            <a:chExt cx="2901756" cy="1958866"/>
          </a:xfrm>
        </p:grpSpPr>
        <p:pic>
          <p:nvPicPr>
            <p:cNvPr id="7" name="Picture 2" descr="Part a shows original circuit with two resistors connected in parallel to a voltage source and part b shows the equivalent circuit with one equivalent resistor connected to the voltage source.">
              <a:extLst>
                <a:ext uri="{FF2B5EF4-FFF2-40B4-BE49-F238E27FC236}">
                  <a16:creationId xmlns:a16="http://schemas.microsoft.com/office/drawing/2014/main" id="{4A3E82F2-E29D-4BCD-9E73-99F2273CD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63" y="2927178"/>
              <a:ext cx="2190318" cy="1433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474F75-17EE-4681-A5D9-0F685347ADE5}"/>
                </a:ext>
              </a:extLst>
            </p:cNvPr>
            <p:cNvSpPr/>
            <p:nvPr/>
          </p:nvSpPr>
          <p:spPr>
            <a:xfrm>
              <a:off x="4953458" y="4362824"/>
              <a:ext cx="29017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circuit with two parallel connected </a:t>
              </a:r>
            </a:p>
            <a:p>
              <a:pPr algn="ctr"/>
              <a:r>
                <a:rPr lang="en-US" dirty="0"/>
                <a:t>resistors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58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Calculations using series connected resistors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1B7272-2B53-455E-8125-9C25F8484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42" y="804436"/>
            <a:ext cx="5211570" cy="14213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25A46-B0A7-41CD-A7D5-D7D7E6BDC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295" y="1233456"/>
            <a:ext cx="3401863" cy="1133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989027-74B9-4673-8C6F-0E57F1C9F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42" y="2787595"/>
            <a:ext cx="5881255" cy="17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5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</a:rPr>
              <a:t>Concept of Equivalent resistance in a parallel circuit</a:t>
            </a:r>
            <a:endParaRPr lang="en-US" sz="24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4623237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cs typeface="Times New Roman" panose="02020603050405020304" pitchFamily="18" charset="0"/>
              </a:rPr>
              <a:t>R_p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R_eq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 equivalent resistance of R1 and R2 connected in parallel</a:t>
            </a:r>
          </a:p>
        </p:txBody>
      </p:sp>
      <p:pic>
        <p:nvPicPr>
          <p:cNvPr id="5122" name="Picture 2" descr="Part a shows original circuit with two resistors connected in parallel to a voltage source and part b shows the equivalent circuit with one equivalent resistor connected to the voltage source.">
            <a:extLst>
              <a:ext uri="{FF2B5EF4-FFF2-40B4-BE49-F238E27FC236}">
                <a16:creationId xmlns:a16="http://schemas.microsoft.com/office/drawing/2014/main" id="{579BB537-EDA7-4A70-BBCA-28D6E0C87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09" y="1240985"/>
            <a:ext cx="2190318" cy="14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E880DA-471F-48B6-9583-C4FD43901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64" b="1"/>
          <a:stretch/>
        </p:blipFill>
        <p:spPr>
          <a:xfrm>
            <a:off x="1100136" y="1661694"/>
            <a:ext cx="1705409" cy="5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7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Other common components in circuits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6133433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Active components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Add electrical power into a circuit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Can also amplify electrical signals in a circuit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Examples: power sources, transistors</a:t>
            </a:r>
          </a:p>
          <a:p>
            <a:endParaRPr lang="en-US" dirty="0">
              <a:latin typeface="+mn-lt"/>
              <a:cs typeface="Times New Roman" panose="02020603050405020304" pitchFamily="18" charset="0"/>
            </a:endParaRPr>
          </a:p>
          <a:p>
            <a:endParaRPr lang="en-US" dirty="0">
              <a:latin typeface="+mn-lt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Passive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Consume power in the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Cannot amplify electrical signals in a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Examples: </a:t>
            </a:r>
            <a:r>
              <a:rPr lang="en-US" dirty="0"/>
              <a:t>resistors, capacitors, inductors, and transformers</a:t>
            </a:r>
            <a:endParaRPr lang="en-US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en-US" dirty="0">
              <a:latin typeface="+mn-lt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Electromechanical components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Carry out electrical operations by using moving parts or by using electrical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Examples: relays, actuators, motors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4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Capacitors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4623237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A capacitor is an electrical device that stores electrical energy in it by accumulating electric charges on its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It has two polar terminals + and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SI Unit of capacitance: Farad (F)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Schematic diagram</a:t>
            </a:r>
          </a:p>
        </p:txBody>
      </p:sp>
      <p:pic>
        <p:nvPicPr>
          <p:cNvPr id="7170" name="Picture 2" descr="Capacitors (7189597135).jpg">
            <a:extLst>
              <a:ext uri="{FF2B5EF4-FFF2-40B4-BE49-F238E27FC236}">
                <a16:creationId xmlns:a16="http://schemas.microsoft.com/office/drawing/2014/main" id="{B96868C9-F5EC-40D8-BF84-25AC4FA14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95" y="1108797"/>
            <a:ext cx="3050517" cy="20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ypes of capacitor.svg">
            <a:extLst>
              <a:ext uri="{FF2B5EF4-FFF2-40B4-BE49-F238E27FC236}">
                <a16:creationId xmlns:a16="http://schemas.microsoft.com/office/drawing/2014/main" id="{F450C6AE-9A0A-4EF1-8268-3B3049487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3"/>
          <a:stretch/>
        </p:blipFill>
        <p:spPr bwMode="auto">
          <a:xfrm>
            <a:off x="3621705" y="2633229"/>
            <a:ext cx="659349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81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Inductor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4623237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Also known as a coil, choke, or reactor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Stores electrical energy only when electricity flows through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Energy is stored in a magnetic field created by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Typically consists of an insulated wire wound into a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Can be used to create electro-magnets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SI unit of inductance is the Henry (H) </a:t>
            </a:r>
          </a:p>
        </p:txBody>
      </p:sp>
      <p:pic>
        <p:nvPicPr>
          <p:cNvPr id="8194" name="Picture 2" descr="Electronic component inductors.jpg">
            <a:extLst>
              <a:ext uri="{FF2B5EF4-FFF2-40B4-BE49-F238E27FC236}">
                <a16:creationId xmlns:a16="http://schemas.microsoft.com/office/drawing/2014/main" id="{79D3BB36-5686-4A1B-A613-D217BF09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32" y="1241281"/>
            <a:ext cx="2095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76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Transformers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4623237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Used in transferring electrical energy from one electrical circuit to another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Electrical energy can be transferred between two separate coils without a metallic (conductive) connection between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upload.wikimedia.org/wikipedia/commons/thumb/1/1c/Polemount-singlephase-closeup.jpg/220px-Polemount-singlephase-closeup.jpg">
            <a:extLst>
              <a:ext uri="{FF2B5EF4-FFF2-40B4-BE49-F238E27FC236}">
                <a16:creationId xmlns:a16="http://schemas.microsoft.com/office/drawing/2014/main" id="{E9307B66-937A-4F82-AB6D-5926B1C37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86" y="540327"/>
            <a:ext cx="2095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0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718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Electric Charges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5793997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By gaining or losing electrons object becomes charged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Like charges repel and unlike charges attract one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SI Unit of charge(q) is Coulomb (C)</a:t>
            </a:r>
          </a:p>
          <a:p>
            <a:r>
              <a:rPr lang="en-US" dirty="0">
                <a:latin typeface="+mn-lt"/>
                <a:cs typeface="Times New Roman" panose="02020603050405020304" pitchFamily="18" charset="0"/>
              </a:rPr>
              <a:t>	Charge of an electron, e = 1.6 x 10</a:t>
            </a:r>
            <a:r>
              <a:rPr lang="en-US" baseline="30000" dirty="0">
                <a:latin typeface="+mn-lt"/>
                <a:cs typeface="Times New Roman" panose="02020603050405020304" pitchFamily="18" charset="0"/>
              </a:rPr>
              <a:t>-19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Conservation of charge Principle: electrical charge is not created nor destroyed, only transferred from one object to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Charge is a quantized/discrete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Charge on any object can be expressed as q = +/- (N) (e),  where N is an integer and e is the charge of an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16508-CAEB-4519-AD41-59F64B0E8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05" y="2571750"/>
            <a:ext cx="2337051" cy="1894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1C5C49-861E-418E-A904-846BF1C73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626" y="919595"/>
            <a:ext cx="2331030" cy="12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0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LED: Light Emitting Diode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4623237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A passive device that emits light when current flows through it (like a bulb)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Made up of a semiconductor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LEDs emit light as a result of electrons jumping from high energy levels to low energy levels in the semi conductor materials. This happens due to the flow of current through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The color of the light is determined by the energy required for electrons jump between energy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42" name="Picture 2" descr="RBG-LED.jpg">
            <a:extLst>
              <a:ext uri="{FF2B5EF4-FFF2-40B4-BE49-F238E27FC236}">
                <a16:creationId xmlns:a16="http://schemas.microsoft.com/office/drawing/2014/main" id="{AA2CDB59-5CC5-4087-AA0A-93EA710A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84" y="1122652"/>
            <a:ext cx="23812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76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Electrical switch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4623237" cy="3508430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It is an electromechanical device</a:t>
            </a:r>
          </a:p>
          <a:p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An electrical component used to disconnect or connect the conducting path in an electrical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It can interrupt (start/stop) the electric current in a circuit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It can also divert flow of current from one portion of the circuit to another portion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Switch is "closed" means, both of its terminals are touching the circuit and electricity can flow between through the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Switch is "open“ means, both of its terminals are do not touch the circuit and electricity does not flow through it.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upload.wikimedia.org/wikipedia/commons/thumb/3/3a/Switches-electrical.agr.jpg/310px-Switches-electrical.agr.jpg">
            <a:extLst>
              <a:ext uri="{FF2B5EF4-FFF2-40B4-BE49-F238E27FC236}">
                <a16:creationId xmlns:a16="http://schemas.microsoft.com/office/drawing/2014/main" id="{2659BAF4-E32C-4631-8FD0-5A223A4F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11" y="554082"/>
            <a:ext cx="2130610" cy="16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PST-Switch.svg">
            <a:extLst>
              <a:ext uri="{FF2B5EF4-FFF2-40B4-BE49-F238E27FC236}">
                <a16:creationId xmlns:a16="http://schemas.microsoft.com/office/drawing/2014/main" id="{F9C4B0E9-F407-4182-A0D1-3B622141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59" y="3846801"/>
            <a:ext cx="952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SPDT-Switch.svg">
            <a:extLst>
              <a:ext uri="{FF2B5EF4-FFF2-40B4-BE49-F238E27FC236}">
                <a16:creationId xmlns:a16="http://schemas.microsoft.com/office/drawing/2014/main" id="{EAC50DCE-5F86-4B12-BB31-F3682B494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59" y="2405496"/>
            <a:ext cx="952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9CC8BA-C176-46DA-A3EF-63FBE489D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326" y="3126148"/>
            <a:ext cx="1576555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85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Electrical Ground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671635"/>
            <a:ext cx="5604882" cy="44000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Exposed conductive parts of electrical equipment are connected to the ground by wires, this is typically referred to as grounding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Grounding all electrical components is very important because it protect users from getting electrical 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Electric shock: refers to the process where electricity (current) passes through a living body (person). It often results in tissue damage due to the heat generated by the passage of current through the body and is may be fatal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Grounding also stops the build-up of static electricity when handling flammable products or electrostatic-sensitive devices.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Before filling in gas in our cars, it is recommended to ground ourselves by touching the metal surface of the car. Else the static charge build in us may create a static spark and light up </a:t>
            </a:r>
            <a:r>
              <a:rPr lang="en-US" sz="1600">
                <a:latin typeface="+mn-lt"/>
                <a:cs typeface="Times New Roman" panose="02020603050405020304" pitchFamily="18" charset="0"/>
              </a:rPr>
              <a:t>the gasoline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A1C85D-3CD9-4725-839D-D1BF4C077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767" y="3345180"/>
            <a:ext cx="927772" cy="1726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E93399-BB05-49C5-B786-147F18E13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149" y="429943"/>
            <a:ext cx="2605009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56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62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718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Conductors and Insulators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7600043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Conductors are materials in which the electric charge move freely in response to an electric force </a:t>
            </a:r>
          </a:p>
          <a:p>
            <a:pPr lvl="1"/>
            <a:r>
              <a:rPr lang="en-US" dirty="0">
                <a:latin typeface="+mn-lt"/>
                <a:cs typeface="Times New Roman" panose="02020603050405020304" pitchFamily="18" charset="0"/>
              </a:rPr>
              <a:t>	- Copper, aluminum and silver </a:t>
            </a:r>
          </a:p>
          <a:p>
            <a:pPr lvl="3"/>
            <a:r>
              <a:rPr lang="en-US" dirty="0">
                <a:latin typeface="+mn-lt"/>
                <a:cs typeface="Times New Roman" panose="02020603050405020304" pitchFamily="18" charset="0"/>
              </a:rPr>
              <a:t>	- When conductor is charged in a small region, the charge readily distributed itself 	over the entire surface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Insulators are materials in which electric charges do not move freely </a:t>
            </a:r>
          </a:p>
          <a:p>
            <a:pPr lvl="4"/>
            <a:r>
              <a:rPr lang="en-US" dirty="0">
                <a:latin typeface="+mn-lt"/>
                <a:cs typeface="Times New Roman" panose="02020603050405020304" pitchFamily="18" charset="0"/>
              </a:rPr>
              <a:t>	- Glass and rubber </a:t>
            </a:r>
          </a:p>
          <a:p>
            <a:pPr lvl="4"/>
            <a:r>
              <a:rPr lang="en-US" dirty="0">
                <a:latin typeface="+mn-lt"/>
                <a:cs typeface="Times New Roman" panose="02020603050405020304" pitchFamily="18" charset="0"/>
              </a:rPr>
              <a:t>	- When insulator is charged by rubbing, only the rubbed area becomes charged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718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Electricity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5004287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The rate of flow of charge is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SI unit of current is Ampere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An ampere is the flow of one coulomb through an area in one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Electric circuit: A path for current to flow from + terminal of a power source to – terminal of the power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Current must have closed path (conducting path) to flow. If the closed path does not exist, current does not flow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The path for current flow is provided by conducting wires connecting a load/resister to the terminals of a power source (see picture a and b)</a:t>
            </a:r>
          </a:p>
        </p:txBody>
      </p:sp>
      <p:pic>
        <p:nvPicPr>
          <p:cNvPr id="4" name="Picture Placeholder 1">
            <a:extLst>
              <a:ext uri="{FF2B5EF4-FFF2-40B4-BE49-F238E27FC236}">
                <a16:creationId xmlns:a16="http://schemas.microsoft.com/office/drawing/2014/main" id="{DC289C7C-BE50-434C-820A-3D12CDABF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18"/>
            <a:ext cx="2120326" cy="1404504"/>
          </a:xfrm>
          <a:prstGeom prst="rect">
            <a:avLst/>
          </a:prstGeom>
        </p:spPr>
      </p:pic>
      <p:pic>
        <p:nvPicPr>
          <p:cNvPr id="5" name="Picture Placeholder 1">
            <a:extLst>
              <a:ext uri="{FF2B5EF4-FFF2-40B4-BE49-F238E27FC236}">
                <a16:creationId xmlns:a16="http://schemas.microsoft.com/office/drawing/2014/main" id="{8BA8EE32-3821-4C3C-A7E7-5BCD03B7E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7"/>
          <a:stretch/>
        </p:blipFill>
        <p:spPr>
          <a:xfrm>
            <a:off x="6302024" y="2001981"/>
            <a:ext cx="1727510" cy="1537855"/>
          </a:xfrm>
          <a:prstGeom prst="rect">
            <a:avLst/>
          </a:prstGeom>
        </p:spPr>
      </p:pic>
      <p:pic>
        <p:nvPicPr>
          <p:cNvPr id="6" name="Picture Placeholder 1">
            <a:extLst>
              <a:ext uri="{FF2B5EF4-FFF2-40B4-BE49-F238E27FC236}">
                <a16:creationId xmlns:a16="http://schemas.microsoft.com/office/drawing/2014/main" id="{BAF8DDFC-8D6B-4466-A5C2-DA69F1A4ED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87"/>
          <a:stretch/>
        </p:blipFill>
        <p:spPr>
          <a:xfrm>
            <a:off x="7055863" y="3616036"/>
            <a:ext cx="1772279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2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718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</a:rPr>
              <a:t>Electricity</a:t>
            </a:r>
            <a:endParaRPr lang="en-US" sz="24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295076" y="671634"/>
            <a:ext cx="5731651" cy="234865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Current (𝐼) is the rate at which charge moves through a cross-section area 𝐴 of a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Positive charges move in the direction of conventional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Current flows is in the direction opposite to the movement of negative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Current takes path of least resistance</a:t>
            </a:r>
          </a:p>
        </p:txBody>
      </p:sp>
      <p:pic>
        <p:nvPicPr>
          <p:cNvPr id="4" name="Picture Placeholder 1">
            <a:extLst>
              <a:ext uri="{FF2B5EF4-FFF2-40B4-BE49-F238E27FC236}">
                <a16:creationId xmlns:a16="http://schemas.microsoft.com/office/drawing/2014/main" id="{C1A046AF-F6FB-4C94-B508-A48366518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0" b="4939"/>
          <a:stretch/>
        </p:blipFill>
        <p:spPr>
          <a:xfrm>
            <a:off x="6260520" y="1974983"/>
            <a:ext cx="2552706" cy="1357745"/>
          </a:xfrm>
          <a:prstGeom prst="rect">
            <a:avLst/>
          </a:prstGeom>
        </p:spPr>
      </p:pic>
      <p:pic>
        <p:nvPicPr>
          <p:cNvPr id="5" name="Picture Placeholder 1">
            <a:extLst>
              <a:ext uri="{FF2B5EF4-FFF2-40B4-BE49-F238E27FC236}">
                <a16:creationId xmlns:a16="http://schemas.microsoft.com/office/drawing/2014/main" id="{222811D9-97D9-4C0A-A3E7-6F248DCED0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6"/>
          <a:stretch/>
        </p:blipFill>
        <p:spPr>
          <a:xfrm>
            <a:off x="6260520" y="480287"/>
            <a:ext cx="2552706" cy="1330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5879B-7F81-4554-A16E-35A106D9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97384"/>
            <a:ext cx="2752870" cy="108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208FF3-27FB-4AB8-BDBF-BD0C609AA11B}"/>
              </a:ext>
            </a:extLst>
          </p:cNvPr>
          <p:cNvSpPr/>
          <p:nvPr/>
        </p:nvSpPr>
        <p:spPr>
          <a:xfrm>
            <a:off x="546207" y="302029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Q) Charge flows through a light bulb. Suppose a wire is connected across the bulb as shown. When the wire is connected,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1200" dirty="0">
                <a:solidFill>
                  <a:prstClr val="black"/>
                </a:solidFill>
              </a:rPr>
              <a:t>1) all the charge continues to flow through the bulb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	2) half the charge flows through the wire, the other half 	continues through the bulb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	3) Most the charge flows through the wire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	4) none of the above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6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363294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Voltage (V) , Resistance (R) and Current (I) in a circuit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22787" y="1293092"/>
            <a:ext cx="6337732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Voltage of a power supply: corresponds to the energy (work) needed to move a charge between the two terminals of the power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SI unit of voltage: volt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Voltage is created in a battery by electrochemical processes (e.g., cells and batteries)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Current/electricity: The rate of flow of charge through a medium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Resistance: The electrical resistance of an object is a measure of its opposition to the flow of electric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</p:txBody>
      </p:sp>
      <p:pic>
        <p:nvPicPr>
          <p:cNvPr id="4" name="Picture Placeholder 1">
            <a:extLst>
              <a:ext uri="{FF2B5EF4-FFF2-40B4-BE49-F238E27FC236}">
                <a16:creationId xmlns:a16="http://schemas.microsoft.com/office/drawing/2014/main" id="{2B2BE279-753B-4679-9C7C-8FF692828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16" y="1766457"/>
            <a:ext cx="2260145" cy="14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3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718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Voltage, Resistance and Current in a circuit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9" y="1006420"/>
            <a:ext cx="6337732" cy="35084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black color zigzag symbol represents a resistor (R)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red color parallel (long-short) lines represent a voltage source (V), aka power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(I) flows through the circuit </a:t>
            </a:r>
          </a:p>
          <a:p>
            <a:pPr lvl="1"/>
            <a:r>
              <a:rPr lang="en-US" dirty="0"/>
              <a:t>	- it starts from + terminal (long  red line of power supply)</a:t>
            </a:r>
          </a:p>
          <a:p>
            <a:pPr lvl="1"/>
            <a:r>
              <a:rPr lang="en-US" dirty="0"/>
              <a:t>	- flows through black wires (conductors)</a:t>
            </a:r>
          </a:p>
          <a:p>
            <a:pPr lvl="1"/>
            <a:r>
              <a:rPr lang="en-US" dirty="0"/>
              <a:t>	- flows through resister (R)</a:t>
            </a:r>
          </a:p>
          <a:p>
            <a:pPr lvl="1"/>
            <a:r>
              <a:rPr lang="en-US" dirty="0"/>
              <a:t>	- flows back into the – terminal (short red line of power supply)</a:t>
            </a:r>
          </a:p>
          <a:p>
            <a:pPr lvl="1"/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Current coming out of the + terminal is equal to the current going into the</a:t>
            </a:r>
          </a:p>
          <a:p>
            <a:r>
              <a:rPr lang="en-US" dirty="0">
                <a:latin typeface="+mn-lt"/>
                <a:cs typeface="Times" panose="02020603050405020304" pitchFamily="18" charset="0"/>
              </a:rPr>
              <a:t>      - terminal</a:t>
            </a:r>
          </a:p>
          <a:p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The potential energy of the electrons is reduced as they pass through the resistor(s)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The voltage is dropped (consumed) as current flows through the resistor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In any circuit, voltage supplied by the power supply is equal to the voltage dropped (consumed) by the resistor(s)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</p:txBody>
      </p:sp>
      <p:pic>
        <p:nvPicPr>
          <p:cNvPr id="4" name="Picture Placeholder 1">
            <a:extLst>
              <a:ext uri="{FF2B5EF4-FFF2-40B4-BE49-F238E27FC236}">
                <a16:creationId xmlns:a16="http://schemas.microsoft.com/office/drawing/2014/main" id="{2B2BE279-753B-4679-9C7C-8FF692828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71" y="568038"/>
            <a:ext cx="2260145" cy="14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2" y="71803"/>
            <a:ext cx="7288893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Resistivity and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6BBAF30-D358-426B-91EF-F3BD18037B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858" y="1006420"/>
                <a:ext cx="5390799" cy="350843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i="0" dirty="0">
                    <a:latin typeface="+mn-lt"/>
                  </a:rPr>
                  <a:t>Consider a u</a:t>
                </a:r>
                <a:r>
                  <a:rPr lang="en-US" dirty="0">
                    <a:latin typeface="+mn-lt"/>
                  </a:rPr>
                  <a:t>niform cylinder,</a:t>
                </a:r>
                <a:endParaRPr lang="en-US" i="0" dirty="0">
                  <a:latin typeface="+mn-lt"/>
                </a:endParaRPr>
              </a:p>
              <a:p>
                <a:endParaRPr lang="en-US" i="0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L: length </a:t>
                </a:r>
              </a:p>
              <a:p>
                <a:r>
                  <a:rPr lang="en-US" dirty="0">
                    <a:latin typeface="+mn-lt"/>
                  </a:rPr>
                  <a:t>A: cross-sectional area’</a:t>
                </a:r>
                <a:endParaRPr lang="en-US" dirty="0">
                  <a:solidFill>
                    <a:srgbClr val="0000CC"/>
                  </a:solidFill>
                  <a:latin typeface="Arial" charset="0"/>
                  <a:ea typeface="ＭＳ Ｐゴシック" pitchFamily="-107" charset="-128"/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ea typeface="ＭＳ Ｐゴシック" pitchFamily="-107" charset="-128"/>
                    <a:sym typeface="Symbol"/>
                  </a:rPr>
                  <a:t>Rho  : Resistivity i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ea typeface="ＭＳ Ｐゴシック" pitchFamily="-107" charset="-128"/>
                  </a:rPr>
                  <a:t>s the property of substances that opposes electron flow through it</a:t>
                </a: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The longer the cylinder, the greater its resistance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The larger its cross-sectional area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, the smaller its resistance.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6BBAF30-D358-426B-91EF-F3BD18037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58" y="1006420"/>
                <a:ext cx="5390799" cy="3508430"/>
              </a:xfrm>
              <a:prstGeom prst="rect">
                <a:avLst/>
              </a:prstGeom>
              <a:blipFill>
                <a:blip r:embed="rId3"/>
                <a:stretch>
                  <a:fillRect l="-339" t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Placeholder 1">
            <a:extLst>
              <a:ext uri="{FF2B5EF4-FFF2-40B4-BE49-F238E27FC236}">
                <a16:creationId xmlns:a16="http://schemas.microsoft.com/office/drawing/2014/main" id="{A44D75E4-D00F-4A3E-84E3-2BA278D74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87" y="1339572"/>
            <a:ext cx="2477570" cy="12321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B7D1C5-43D7-430D-976D-DE9880792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559" y="291422"/>
            <a:ext cx="1677508" cy="997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1C655E-8300-4C41-85E7-30C68B5F0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380" y="3364293"/>
            <a:ext cx="962923" cy="7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2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718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Ohm’s Law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6430329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Relationship between V, I and,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Ohm’s law is not valid for all electrical materials or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Materials that obey Ohm’s law are referred to as Ohmic materials</a:t>
            </a:r>
          </a:p>
          <a:p>
            <a:pPr lvl="2"/>
            <a:r>
              <a:rPr lang="en-US" dirty="0">
                <a:latin typeface="+mn-lt"/>
                <a:cs typeface="Times New Roman" panose="02020603050405020304" pitchFamily="18" charset="0"/>
              </a:rPr>
              <a:t>	- e.g. resistors, conductors</a:t>
            </a:r>
          </a:p>
          <a:p>
            <a:pPr lvl="2"/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Materials that do not obey Ohm’s law are referred to as non-Ohmic materials</a:t>
            </a:r>
          </a:p>
          <a:p>
            <a:pPr lvl="2"/>
            <a:r>
              <a:rPr lang="en-US" dirty="0">
                <a:latin typeface="+mn-lt"/>
                <a:cs typeface="Times New Roman" panose="02020603050405020304" pitchFamily="18" charset="0"/>
              </a:rPr>
              <a:t>	- e.g.: diodes, capacitors, inductors etc.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83108C9-B0A2-4CF6-84AE-B761A0FF3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516561"/>
              </p:ext>
            </p:extLst>
          </p:nvPr>
        </p:nvGraphicFramePr>
        <p:xfrm>
          <a:off x="3257290" y="1540460"/>
          <a:ext cx="1388860" cy="54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4" imgW="457200" imgH="177480" progId="Equation.3">
                  <p:embed/>
                </p:oleObj>
              </mc:Choice>
              <mc:Fallback>
                <p:oleObj name="Equation" r:id="rId4" imgW="457200" imgH="177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290" y="1540460"/>
                        <a:ext cx="1388860" cy="5420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21A1B44-F41B-42B7-94EE-744EE11F5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846" y="2717425"/>
            <a:ext cx="2164268" cy="16094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7BD7B1-BE8F-4CE5-A536-4BE7AB1991CD}"/>
              </a:ext>
            </a:extLst>
          </p:cNvPr>
          <p:cNvSpPr/>
          <p:nvPr/>
        </p:nvSpPr>
        <p:spPr>
          <a:xfrm>
            <a:off x="6208165" y="4335753"/>
            <a:ext cx="2502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Graphical form of Ohm’s Law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97848C-E256-411B-9ECB-51C32C8C5D6F}"/>
              </a:ext>
            </a:extLst>
          </p:cNvPr>
          <p:cNvGrpSpPr/>
          <p:nvPr/>
        </p:nvGrpSpPr>
        <p:grpSpPr>
          <a:xfrm>
            <a:off x="6043722" y="671634"/>
            <a:ext cx="2172874" cy="1660709"/>
            <a:chOff x="6043722" y="671634"/>
            <a:chExt cx="2172874" cy="16607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F971F8-FFE0-41A0-80F1-DCC436471CDA}"/>
                </a:ext>
              </a:extLst>
            </p:cNvPr>
            <p:cNvGrpSpPr/>
            <p:nvPr/>
          </p:nvGrpSpPr>
          <p:grpSpPr>
            <a:xfrm>
              <a:off x="6413832" y="671634"/>
              <a:ext cx="1788535" cy="1425921"/>
              <a:chOff x="5486400" y="1745397"/>
              <a:chExt cx="3483552" cy="2171700"/>
            </a:xfrm>
          </p:grpSpPr>
          <p:pic>
            <p:nvPicPr>
              <p:cNvPr id="5" name="Picture 3">
                <a:extLst>
                  <a:ext uri="{FF2B5EF4-FFF2-40B4-BE49-F238E27FC236}">
                    <a16:creationId xmlns:a16="http://schemas.microsoft.com/office/drawing/2014/main" id="{251C2405-8ED0-4AE8-952C-FEDBAB8028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6400" y="1745397"/>
                <a:ext cx="2705100" cy="2171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1CD84C9F-459F-4A60-9F9C-AD8BFAC8BCF9}"/>
                  </a:ext>
                </a:extLst>
              </p:cNvPr>
              <p:cNvCxnSpPr/>
              <p:nvPr/>
            </p:nvCxnSpPr>
            <p:spPr>
              <a:xfrm>
                <a:off x="7620000" y="2441291"/>
                <a:ext cx="0" cy="78316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9C5921-D77F-49EF-A8B1-E563DE1CA417}"/>
                  </a:ext>
                </a:extLst>
              </p:cNvPr>
              <p:cNvSpPr txBox="1"/>
              <p:nvPr/>
            </p:nvSpPr>
            <p:spPr>
              <a:xfrm>
                <a:off x="7102186" y="255779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76E0A5-8771-43E7-9E9F-3D96C26F632E}"/>
                  </a:ext>
                </a:extLst>
              </p:cNvPr>
              <p:cNvSpPr txBox="1"/>
              <p:nvPr/>
            </p:nvSpPr>
            <p:spPr>
              <a:xfrm>
                <a:off x="8512752" y="2571262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</p:txBody>
          </p:sp>
          <p:sp>
            <p:nvSpPr>
              <p:cNvPr id="11" name="Right Brace 10">
                <a:extLst>
                  <a:ext uri="{FF2B5EF4-FFF2-40B4-BE49-F238E27FC236}">
                    <a16:creationId xmlns:a16="http://schemas.microsoft.com/office/drawing/2014/main" id="{183DBACC-4401-41D0-98D6-86657BFC8494}"/>
                  </a:ext>
                </a:extLst>
              </p:cNvPr>
              <p:cNvSpPr/>
              <p:nvPr/>
            </p:nvSpPr>
            <p:spPr>
              <a:xfrm>
                <a:off x="8147338" y="2419350"/>
                <a:ext cx="365414" cy="800100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B9D25D-26E3-4C41-B1CB-DFEA9E621B16}"/>
                </a:ext>
              </a:extLst>
            </p:cNvPr>
            <p:cNvSpPr/>
            <p:nvPr/>
          </p:nvSpPr>
          <p:spPr>
            <a:xfrm>
              <a:off x="6270229" y="2024566"/>
              <a:ext cx="19463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Times New Roman" panose="02020603050405020304" pitchFamily="18" charset="0"/>
                </a:rPr>
                <a:t>Simple circuit diagram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0E61E1-2330-42DF-AF07-941E26B08B10}"/>
                </a:ext>
              </a:extLst>
            </p:cNvPr>
            <p:cNvSpPr txBox="1"/>
            <p:nvPr/>
          </p:nvSpPr>
          <p:spPr>
            <a:xfrm>
              <a:off x="6043722" y="1114146"/>
              <a:ext cx="234737" cy="34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826351"/>
      </p:ext>
    </p:extLst>
  </p:cSld>
  <p:clrMapOvr>
    <a:masterClrMapping/>
  </p:clrMapOvr>
</p:sld>
</file>

<file path=ppt/theme/theme1.xml><?xml version="1.0" encoding="utf-8"?>
<a:theme xmlns:a="http://schemas.openxmlformats.org/drawingml/2006/main" name="South Korean Robotics &amp; AI History Lesson for College by Slidesgo">
  <a:themeElements>
    <a:clrScheme name="Simple Light">
      <a:dk1>
        <a:srgbClr val="434343"/>
      </a:dk1>
      <a:lt1>
        <a:srgbClr val="666666"/>
      </a:lt1>
      <a:dk2>
        <a:srgbClr val="C38382"/>
      </a:dk2>
      <a:lt2>
        <a:srgbClr val="D9A4A3"/>
      </a:lt2>
      <a:accent1>
        <a:srgbClr val="F7C4B1"/>
      </a:accent1>
      <a:accent2>
        <a:srgbClr val="E7A885"/>
      </a:accent2>
      <a:accent3>
        <a:srgbClr val="F2DDC7"/>
      </a:accent3>
      <a:accent4>
        <a:srgbClr val="A0A9B0"/>
      </a:accent4>
      <a:accent5>
        <a:srgbClr val="D0D1D5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1839</Words>
  <Application>Microsoft Office PowerPoint</Application>
  <PresentationFormat>On-screen Show (16:9)</PresentationFormat>
  <Paragraphs>231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Cairo</vt:lpstr>
      <vt:lpstr>Cambria Math</vt:lpstr>
      <vt:lpstr>Electrolize</vt:lpstr>
      <vt:lpstr>Symbol</vt:lpstr>
      <vt:lpstr>Times</vt:lpstr>
      <vt:lpstr>Times New Roman</vt:lpstr>
      <vt:lpstr>South Korean Robotics &amp; AI History Lesson for College by Slidesgo</vt:lpstr>
      <vt:lpstr>Equation</vt:lpstr>
      <vt:lpstr>Chapter-02: Electricity</vt:lpstr>
      <vt:lpstr>Electric Charges</vt:lpstr>
      <vt:lpstr>Conductors and Insulators</vt:lpstr>
      <vt:lpstr>Electricity</vt:lpstr>
      <vt:lpstr>Electricity</vt:lpstr>
      <vt:lpstr>Voltage (V) , Resistance (R) and Current (I) in a circuit</vt:lpstr>
      <vt:lpstr>Voltage, Resistance and Current in a circuit</vt:lpstr>
      <vt:lpstr>Resistivity and Resistance</vt:lpstr>
      <vt:lpstr>Ohm’s Law</vt:lpstr>
      <vt:lpstr>Power consumption in a circuit</vt:lpstr>
      <vt:lpstr>Current and Voltage measurements in circuit</vt:lpstr>
      <vt:lpstr>Series and Parallel connections of components</vt:lpstr>
      <vt:lpstr>Concept of Equivalent Resistance in a circuit</vt:lpstr>
      <vt:lpstr>Calculations using series connected resistors</vt:lpstr>
      <vt:lpstr>Concept of Equivalent resistance in a parallel circuit</vt:lpstr>
      <vt:lpstr>Other common components in circuits</vt:lpstr>
      <vt:lpstr>Capacitors</vt:lpstr>
      <vt:lpstr>Inductor</vt:lpstr>
      <vt:lpstr>Transformers</vt:lpstr>
      <vt:lpstr>LED: Light Emitting Diode</vt:lpstr>
      <vt:lpstr>Electrical switch</vt:lpstr>
      <vt:lpstr>Electrical Ground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PSCI1102: Physics in Robotics Section: 04</dc:title>
  <cp:lastModifiedBy>Sairam Tangirala</cp:lastModifiedBy>
  <cp:revision>125</cp:revision>
  <dcterms:modified xsi:type="dcterms:W3CDTF">2023-02-08T00:05:12Z</dcterms:modified>
</cp:coreProperties>
</file>