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24"/>
  </p:notes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78" r:id="rId21"/>
    <p:sldId id="275" r:id="rId22"/>
    <p:sldId id="279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062A27-EE0D-42B2-B728-12B4448E2C9E}">
  <a:tblStyle styleId="{79062A27-EE0D-42B2-B728-12B4448E2C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24a59d8d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224a59d8d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https://en.wikipedia.org/wiki/Photoresistor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5650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24a59d8d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224a59d8d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https://en.wikipedia.org/wiki/Digital_signal_(signal_processing)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01922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Pg. 171, Practical Electronics For Inventors by </a:t>
            </a:r>
            <a:r>
              <a:rPr lang="en-US" dirty="0" err="1"/>
              <a:t>Scherz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390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Pg. 719, Practical Electronics For Inventors by </a:t>
            </a:r>
            <a:r>
              <a:rPr lang="en-US" dirty="0" err="1"/>
              <a:t>Scherz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17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Pg. 719, Practical Electronics For Inventors by </a:t>
            </a:r>
            <a:r>
              <a:rPr lang="en-US" dirty="0" err="1"/>
              <a:t>Scherz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70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Pg. 804, Practical Electronics For Inventors by </a:t>
            </a:r>
            <a:r>
              <a:rPr lang="en-US" dirty="0" err="1"/>
              <a:t>Scherz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3852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24a59d8d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224a59d8d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24a59d8d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224a59d8d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Practical Electronics for Inventors by Schertz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863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24a59d8d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224a59d8d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https://en.wikipedia.org/wiki/Accuracy_and_precision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1328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24a59d8d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224a59d8d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4711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24a59d8d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224a59d8d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https://en.wikipedia.org/wiki/Thermistor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2911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24a59d8d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224a59d8d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https://en.wikipedia.org/wiki/Thermocouple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2357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24a59d8d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224a59d8d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https://en.wikipedia.org/wiki/Resistance_thermometer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https://learn.adafruit.com/tmp36-temperature-sensor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5605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24a59d8d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224a59d8d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https://en.wikipedia.org/wiki/Ultrasonic_transducer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726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411050" y="922025"/>
            <a:ext cx="4098900" cy="266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600">
                <a:solidFill>
                  <a:schemeClr val="lt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411050" y="3585725"/>
            <a:ext cx="40989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airo"/>
                <a:ea typeface="Cairo"/>
                <a:cs typeface="Cairo"/>
                <a:sym typeface="Cai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>
            <a:spLocks noGrp="1"/>
          </p:cNvSpPr>
          <p:nvPr>
            <p:ph type="title" hasCustomPrompt="1"/>
          </p:nvPr>
        </p:nvSpPr>
        <p:spPr>
          <a:xfrm>
            <a:off x="715100" y="1785888"/>
            <a:ext cx="12753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720000" y="314636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2" hasCustomPrompt="1"/>
          </p:nvPr>
        </p:nvSpPr>
        <p:spPr>
          <a:xfrm>
            <a:off x="3398900" y="1785888"/>
            <a:ext cx="12753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3"/>
          </p:nvPr>
        </p:nvSpPr>
        <p:spPr>
          <a:xfrm>
            <a:off x="3403800" y="314636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4" hasCustomPrompt="1"/>
          </p:nvPr>
        </p:nvSpPr>
        <p:spPr>
          <a:xfrm>
            <a:off x="6087600" y="1785863"/>
            <a:ext cx="12753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5"/>
          </p:nvPr>
        </p:nvSpPr>
        <p:spPr>
          <a:xfrm>
            <a:off x="6092500" y="314636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6"/>
          </p:nvPr>
        </p:nvSpPr>
        <p:spPr>
          <a:xfrm>
            <a:off x="715100" y="2796838"/>
            <a:ext cx="2336400" cy="44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7"/>
          </p:nvPr>
        </p:nvSpPr>
        <p:spPr>
          <a:xfrm>
            <a:off x="3403800" y="2796838"/>
            <a:ext cx="2336400" cy="44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8"/>
          </p:nvPr>
        </p:nvSpPr>
        <p:spPr>
          <a:xfrm>
            <a:off x="6087600" y="2796838"/>
            <a:ext cx="2336400" cy="44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9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4"/>
          <p:cNvPicPr preferRelativeResize="0"/>
          <p:nvPr/>
        </p:nvPicPr>
        <p:blipFill rotWithShape="1">
          <a:blip r:embed="rId2">
            <a:alphaModFix/>
          </a:blip>
          <a:srcRect t="7097" r="10722" b="3624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■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■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iro"/>
              <a:buChar char="■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59" r:id="rId3"/>
    <p:sldLayoutId id="2147483680" r:id="rId4"/>
    <p:sldLayoutId id="2147483681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1"/>
          <p:cNvSpPr txBox="1">
            <a:spLocks noGrp="1"/>
          </p:cNvSpPr>
          <p:nvPr>
            <p:ph type="ctrTitle"/>
          </p:nvPr>
        </p:nvSpPr>
        <p:spPr>
          <a:xfrm>
            <a:off x="4411050" y="922025"/>
            <a:ext cx="4098900" cy="266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</a:rPr>
              <a:t>Sensors</a:t>
            </a:r>
            <a:endParaRPr dirty="0"/>
          </a:p>
        </p:txBody>
      </p:sp>
      <p:pic>
        <p:nvPicPr>
          <p:cNvPr id="216" name="Google Shape;216;p41"/>
          <p:cNvPicPr preferRelativeResize="0"/>
          <p:nvPr/>
        </p:nvPicPr>
        <p:blipFill rotWithShape="1">
          <a:blip r:embed="rId3">
            <a:alphaModFix/>
          </a:blip>
          <a:srcRect l="13663" t="5545" r="23252" b="6005"/>
          <a:stretch/>
        </p:blipFill>
        <p:spPr>
          <a:xfrm>
            <a:off x="758750" y="-125175"/>
            <a:ext cx="3190148" cy="44947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568D309-14D8-45F1-8FD3-D1F0ED2CE3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C0BA82E8-9761-4462-9F21-32392656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3" y="262303"/>
            <a:ext cx="8626288" cy="599831"/>
          </a:xfrm>
        </p:spPr>
        <p:txBody>
          <a:bodyPr anchor="b">
            <a:noAutofit/>
          </a:bodyPr>
          <a:lstStyle/>
          <a:p>
            <a:r>
              <a:rPr lang="en-US" sz="3200" b="0" dirty="0">
                <a:solidFill>
                  <a:srgbClr val="C00000"/>
                </a:solidFill>
                <a:latin typeface="+mj-lt"/>
              </a:rPr>
              <a:t>Photoresistor (LDR- Light Dependent Resistor)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5DC811-0790-4771-8948-2E31CAC7561C}"/>
              </a:ext>
            </a:extLst>
          </p:cNvPr>
          <p:cNvSpPr/>
          <p:nvPr/>
        </p:nvSpPr>
        <p:spPr>
          <a:xfrm>
            <a:off x="199843" y="862134"/>
            <a:ext cx="65955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Photoresistors are light- controlled variable resistors </a:t>
            </a:r>
            <a:br>
              <a:rPr lang="en-US" sz="1800" dirty="0"/>
            </a:b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It has very resistance (about million of Ohms) when placed in the dark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When it is illuminated, its resistance decreases significantly (to a few hundred ohms)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If incident light on a photoresistor exceeds a certain frequency, </a:t>
            </a:r>
          </a:p>
          <a:p>
            <a:pPr lvl="1"/>
            <a:r>
              <a:rPr lang="en-US" sz="1800" dirty="0"/>
              <a:t>	</a:t>
            </a:r>
            <a:r>
              <a:rPr lang="en-US" sz="1600" dirty="0">
                <a:solidFill>
                  <a:srgbClr val="0070C0"/>
                </a:solidFill>
              </a:rPr>
              <a:t>- light photons are absorbed by the semiconductor material 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	- this results in giving bound electrons enough energy to 		   jump and become unbound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	- the resulting free electrons conduct electricity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	- thereby lowering resistance of LDR</a:t>
            </a:r>
            <a:br>
              <a:rPr lang="en-US" sz="1800" dirty="0">
                <a:solidFill>
                  <a:srgbClr val="0070C0"/>
                </a:solidFill>
              </a:rPr>
            </a:br>
            <a:endParaRPr lang="en-US" sz="18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AFE9F9-90A8-4966-A9C2-9706B64DF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281" y="862134"/>
            <a:ext cx="1847850" cy="1228725"/>
          </a:xfrm>
          <a:prstGeom prst="rect">
            <a:avLst/>
          </a:prstGeom>
        </p:spPr>
      </p:pic>
      <p:pic>
        <p:nvPicPr>
          <p:cNvPr id="6146" name="Picture 2" descr="LDR 1480405 6 7 HDR Enhancer 1.jpg">
            <a:extLst>
              <a:ext uri="{FF2B5EF4-FFF2-40B4-BE49-F238E27FC236}">
                <a16:creationId xmlns:a16="http://schemas.microsoft.com/office/drawing/2014/main" id="{4956D5FC-79F9-45B0-BF22-E80F774BA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018" y="2668570"/>
            <a:ext cx="1684113" cy="168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633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C0BA82E8-9761-4462-9F21-32392656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3" y="262303"/>
            <a:ext cx="6125964" cy="599831"/>
          </a:xfrm>
        </p:spPr>
        <p:txBody>
          <a:bodyPr anchor="b">
            <a:noAutofit/>
          </a:bodyPr>
          <a:lstStyle/>
          <a:p>
            <a:r>
              <a:rPr lang="en-US" sz="3200" b="0" dirty="0">
                <a:solidFill>
                  <a:srgbClr val="C00000"/>
                </a:solidFill>
                <a:latin typeface="+mj-lt"/>
              </a:rPr>
              <a:t>Analog-to-Digital Converter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5DC811-0790-4771-8948-2E31CAC7561C}"/>
              </a:ext>
            </a:extLst>
          </p:cNvPr>
          <p:cNvSpPr/>
          <p:nvPr/>
        </p:nvSpPr>
        <p:spPr>
          <a:xfrm>
            <a:off x="277822" y="1048279"/>
            <a:ext cx="45837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  <a:cs typeface="Times New Roman" panose="02020603050405020304" pitchFamily="18" charset="0"/>
              </a:rPr>
              <a:t>An electronic device that converts an analog signal to digital signal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Analog signal:</a:t>
            </a:r>
          </a:p>
          <a:p>
            <a:r>
              <a:rPr lang="en-US" sz="2000" dirty="0">
                <a:latin typeface="+mj-lt"/>
                <a:cs typeface="Times New Roman" panose="02020603050405020304" pitchFamily="18" charset="0"/>
              </a:rPr>
              <a:t> is any continuous signal representing a measurable quantity</a:t>
            </a:r>
          </a:p>
          <a:p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Digital signal:</a:t>
            </a:r>
          </a:p>
          <a:p>
            <a:r>
              <a:rPr lang="en-US" sz="2000" dirty="0">
                <a:latin typeface="+mj-lt"/>
                <a:cs typeface="Times New Roman" panose="02020603050405020304" pitchFamily="18" charset="0"/>
              </a:rPr>
              <a:t> is an approximation of the original time-varying analog signal. It is obtained by sampling from analog signal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ACF556-7BC0-4A63-9FFA-AE2D0928A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413" y="562218"/>
            <a:ext cx="3468307" cy="21361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CC0FB3-00B2-43D2-AAB2-FB141587FC1B}"/>
              </a:ext>
            </a:extLst>
          </p:cNvPr>
          <p:cNvSpPr/>
          <p:nvPr/>
        </p:nvSpPr>
        <p:spPr>
          <a:xfrm>
            <a:off x="5120640" y="2698380"/>
            <a:ext cx="4023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The red digital signal is the sampled and digitized values of  gray analog signal.</a:t>
            </a:r>
          </a:p>
          <a:p>
            <a:pPr lvl="0"/>
            <a:endParaRPr lang="en-US" sz="18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lvl="0"/>
            <a:r>
              <a:rPr 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A digital signal consists of a sequence of samples, which in this case are integers: 4, 5, 4, 3, 4, 6...</a:t>
            </a:r>
          </a:p>
        </p:txBody>
      </p:sp>
    </p:spTree>
    <p:extLst>
      <p:ext uri="{BB962C8B-B14F-4D97-AF65-F5344CB8AC3E}">
        <p14:creationId xmlns:p14="http://schemas.microsoft.com/office/powerpoint/2010/main" val="252496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9C5C665-F795-46E1-9B4A-A0BD7B7EE9B1}"/>
              </a:ext>
            </a:extLst>
          </p:cNvPr>
          <p:cNvSpPr/>
          <p:nvPr/>
        </p:nvSpPr>
        <p:spPr>
          <a:xfrm>
            <a:off x="274466" y="688540"/>
            <a:ext cx="83044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Only two voltage states present at any point in a circuit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These voltage states are either high voltage (+2.4 to +5 V) or low voltage (+0.8 to 0 V)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In Positive True Logic (PTL) means High Voltage = True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In Negative True Logic (NTL) means High Voltage = False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2B96233-CBC2-4299-8E02-64DCFEF8CC59}"/>
              </a:ext>
            </a:extLst>
          </p:cNvPr>
          <p:cNvSpPr txBox="1">
            <a:spLocks/>
          </p:cNvSpPr>
          <p:nvPr/>
        </p:nvSpPr>
        <p:spPr>
          <a:xfrm>
            <a:off x="377077" y="88709"/>
            <a:ext cx="7831637" cy="59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6000" b="1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9pPr>
          </a:lstStyle>
          <a:p>
            <a:pPr algn="ctr"/>
            <a:r>
              <a:rPr lang="en-US" sz="2800" b="0" dirty="0">
                <a:solidFill>
                  <a:srgbClr val="C00000"/>
                </a:solidFill>
                <a:latin typeface="+mj-lt"/>
              </a:rPr>
              <a:t>Basics of Digital Electronics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2A7EAA-089C-40EC-AB4E-DBE451A96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60" y="2919587"/>
            <a:ext cx="8572079" cy="203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50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9C5C665-F795-46E1-9B4A-A0BD7B7EE9B1}"/>
              </a:ext>
            </a:extLst>
          </p:cNvPr>
          <p:cNvSpPr/>
          <p:nvPr/>
        </p:nvSpPr>
        <p:spPr>
          <a:xfrm>
            <a:off x="199871" y="708119"/>
            <a:ext cx="87442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A binary number is composed of two binary digits, 0 and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Voltage states of 0 and 1 are called bits (0 = low voltage and 1 = high voltage)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2B96233-CBC2-4299-8E02-64DCFEF8CC59}"/>
              </a:ext>
            </a:extLst>
          </p:cNvPr>
          <p:cNvSpPr txBox="1">
            <a:spLocks/>
          </p:cNvSpPr>
          <p:nvPr/>
        </p:nvSpPr>
        <p:spPr>
          <a:xfrm>
            <a:off x="215082" y="96329"/>
            <a:ext cx="7831637" cy="59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6000" b="1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9pPr>
          </a:lstStyle>
          <a:p>
            <a:pPr algn="ctr"/>
            <a:r>
              <a:rPr lang="en-US" sz="2800" b="0" dirty="0">
                <a:solidFill>
                  <a:srgbClr val="C00000"/>
                </a:solidFill>
                <a:latin typeface="+mj-lt"/>
              </a:rPr>
              <a:t>Binary Number System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8DC398-4978-46DF-9435-5CDD293CC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3837622"/>
            <a:ext cx="4095750" cy="7143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A85FFC2-88E0-4CAC-8F42-BE46B645D80E}"/>
              </a:ext>
            </a:extLst>
          </p:cNvPr>
          <p:cNvSpPr txBox="1">
            <a:spLocks/>
          </p:cNvSpPr>
          <p:nvPr/>
        </p:nvSpPr>
        <p:spPr>
          <a:xfrm>
            <a:off x="140662" y="3177642"/>
            <a:ext cx="7831637" cy="59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6000" b="1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9pPr>
          </a:lstStyle>
          <a:p>
            <a:pPr algn="ctr"/>
            <a:r>
              <a:rPr lang="en-US" sz="2800" b="0" dirty="0">
                <a:solidFill>
                  <a:srgbClr val="C00000"/>
                </a:solidFill>
                <a:latin typeface="+mj-lt"/>
              </a:rPr>
              <a:t>Decimal Number System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5638D8-80DD-4978-AF5A-4531D95F8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87" y="2379031"/>
            <a:ext cx="5762625" cy="600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18E6A5-3CCE-47FB-8377-44BA61DEA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242" y="1854203"/>
            <a:ext cx="1839514" cy="49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01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9C5C665-F795-46E1-9B4A-A0BD7B7EE9B1}"/>
              </a:ext>
            </a:extLst>
          </p:cNvPr>
          <p:cNvSpPr/>
          <p:nvPr/>
        </p:nvSpPr>
        <p:spPr>
          <a:xfrm>
            <a:off x="140662" y="1193059"/>
            <a:ext cx="83044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In a binary number,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Leftmost bit (aka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highest-order bit) is called the Most Significant Bit (MSB)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Rightmost bit (aka lowest-order bit) is called the Least Significant Bit (LSB)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2B96233-CBC2-4299-8E02-64DCFEF8CC59}"/>
              </a:ext>
            </a:extLst>
          </p:cNvPr>
          <p:cNvSpPr txBox="1">
            <a:spLocks/>
          </p:cNvSpPr>
          <p:nvPr/>
        </p:nvSpPr>
        <p:spPr>
          <a:xfrm>
            <a:off x="215082" y="446849"/>
            <a:ext cx="7831637" cy="59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6000" b="1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9pPr>
          </a:lstStyle>
          <a:p>
            <a:pPr algn="ctr"/>
            <a:r>
              <a:rPr lang="en-US" sz="2800" b="0" dirty="0">
                <a:solidFill>
                  <a:srgbClr val="C00000"/>
                </a:solidFill>
                <a:latin typeface="+mj-lt"/>
              </a:rPr>
              <a:t>MSB and LSB</a:t>
            </a:r>
          </a:p>
        </p:txBody>
      </p:sp>
    </p:spTree>
    <p:extLst>
      <p:ext uri="{BB962C8B-B14F-4D97-AF65-F5344CB8AC3E}">
        <p14:creationId xmlns:p14="http://schemas.microsoft.com/office/powerpoint/2010/main" val="4203036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2B96233-CBC2-4299-8E02-64DCFEF8CC59}"/>
              </a:ext>
            </a:extLst>
          </p:cNvPr>
          <p:cNvSpPr txBox="1">
            <a:spLocks/>
          </p:cNvSpPr>
          <p:nvPr/>
        </p:nvSpPr>
        <p:spPr>
          <a:xfrm>
            <a:off x="377077" y="73744"/>
            <a:ext cx="7831637" cy="59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6000" b="1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9pPr>
          </a:lstStyle>
          <a:p>
            <a:pPr algn="ctr"/>
            <a:r>
              <a:rPr lang="en-US" sz="2800" b="0" dirty="0">
                <a:solidFill>
                  <a:srgbClr val="C00000"/>
                </a:solidFill>
                <a:latin typeface="+mj-lt"/>
              </a:rPr>
              <a:t>Binary to Decimal Conversion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93BF3C-070F-4036-9868-E5350C3F6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382" y="825700"/>
            <a:ext cx="51720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80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2B96233-CBC2-4299-8E02-64DCFEF8CC59}"/>
              </a:ext>
            </a:extLst>
          </p:cNvPr>
          <p:cNvSpPr txBox="1">
            <a:spLocks/>
          </p:cNvSpPr>
          <p:nvPr/>
        </p:nvSpPr>
        <p:spPr>
          <a:xfrm>
            <a:off x="215082" y="198120"/>
            <a:ext cx="7831637" cy="59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6000" b="1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9pPr>
          </a:lstStyle>
          <a:p>
            <a:pPr algn="ctr"/>
            <a:r>
              <a:rPr lang="en-US" sz="2800" b="0" dirty="0">
                <a:solidFill>
                  <a:srgbClr val="C00000"/>
                </a:solidFill>
                <a:latin typeface="+mj-lt"/>
              </a:rPr>
              <a:t>Decimal to Binary Conversion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6458AE-BFC8-4CEF-B9C8-C310CF731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337" y="952500"/>
            <a:ext cx="526732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98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9C5C665-F795-46E1-9B4A-A0BD7B7EE9B1}"/>
              </a:ext>
            </a:extLst>
          </p:cNvPr>
          <p:cNvSpPr/>
          <p:nvPr/>
        </p:nvSpPr>
        <p:spPr>
          <a:xfrm>
            <a:off x="196080" y="651825"/>
            <a:ext cx="830446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  <a:cs typeface="Times New Roman" panose="02020603050405020304" pitchFamily="18" charset="0"/>
              </a:rPr>
              <a:t>Q1) Convert 17 (decimal number) into a binary number. (answer: 10001 in binary)</a:t>
            </a:r>
          </a:p>
          <a:p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+mj-lt"/>
                <a:cs typeface="Times New Roman" panose="02020603050405020304" pitchFamily="18" charset="0"/>
              </a:rPr>
              <a:t>Q2)</a:t>
            </a:r>
            <a:r>
              <a:rPr lang="en-US" sz="2000" dirty="0">
                <a:cs typeface="Times New Roman" panose="02020603050405020304" pitchFamily="18" charset="0"/>
              </a:rPr>
              <a:t> Convert 160 (decimal number) into a binary number. (answer: 10100000 in binary)</a:t>
            </a:r>
          </a:p>
          <a:p>
            <a:endParaRPr lang="en-US" sz="2000" dirty="0">
              <a:cs typeface="Times New Roman" panose="02020603050405020304" pitchFamily="18" charset="0"/>
            </a:endParaRPr>
          </a:p>
          <a:p>
            <a:endParaRPr lang="en-US" sz="2000" dirty="0">
              <a:cs typeface="Times New Roman" panose="02020603050405020304" pitchFamily="18" charset="0"/>
            </a:endParaRPr>
          </a:p>
          <a:p>
            <a:r>
              <a:rPr lang="en-US" sz="2000" dirty="0">
                <a:cs typeface="Times New Roman" panose="02020603050405020304" pitchFamily="18" charset="0"/>
              </a:rPr>
              <a:t>Q3) Convert 10100011 (binary number) into a binary number. (answer: 163 in decimal)</a:t>
            </a:r>
          </a:p>
          <a:p>
            <a:endParaRPr lang="en-US" sz="2000" dirty="0">
              <a:cs typeface="Times New Roman" panose="02020603050405020304" pitchFamily="18" charset="0"/>
            </a:endParaRPr>
          </a:p>
          <a:p>
            <a:endParaRPr lang="en-US" sz="2000" dirty="0">
              <a:cs typeface="Times New Roman" panose="02020603050405020304" pitchFamily="18" charset="0"/>
            </a:endParaRPr>
          </a:p>
          <a:p>
            <a:r>
              <a:rPr lang="en-US" sz="2000" dirty="0">
                <a:cs typeface="Times New Roman" panose="02020603050405020304" pitchFamily="18" charset="0"/>
              </a:rPr>
              <a:t>Q4) Convert 11101111 (binary number) into a binary number. (answer: 239 in decimal)</a:t>
            </a:r>
          </a:p>
          <a:p>
            <a:endParaRPr lang="en-US" sz="2000" dirty="0">
              <a:cs typeface="Times New Roman" panose="02020603050405020304" pitchFamily="18" charset="0"/>
            </a:endParaRPr>
          </a:p>
          <a:p>
            <a:endParaRPr lang="en-US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2B96233-CBC2-4299-8E02-64DCFEF8CC59}"/>
              </a:ext>
            </a:extLst>
          </p:cNvPr>
          <p:cNvSpPr txBox="1">
            <a:spLocks/>
          </p:cNvSpPr>
          <p:nvPr/>
        </p:nvSpPr>
        <p:spPr>
          <a:xfrm>
            <a:off x="284355" y="51994"/>
            <a:ext cx="7831637" cy="59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6000" b="1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9pPr>
          </a:lstStyle>
          <a:p>
            <a:pPr algn="ctr"/>
            <a:r>
              <a:rPr lang="en-US" sz="2800" b="0" dirty="0">
                <a:solidFill>
                  <a:srgbClr val="C00000"/>
                </a:solidFill>
                <a:latin typeface="+mj-lt"/>
              </a:rPr>
              <a:t>Example Problems</a:t>
            </a:r>
          </a:p>
        </p:txBody>
      </p:sp>
    </p:spTree>
    <p:extLst>
      <p:ext uri="{BB962C8B-B14F-4D97-AF65-F5344CB8AC3E}">
        <p14:creationId xmlns:p14="http://schemas.microsoft.com/office/powerpoint/2010/main" val="3281095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9C5C665-F795-46E1-9B4A-A0BD7B7EE9B1}"/>
              </a:ext>
            </a:extLst>
          </p:cNvPr>
          <p:cNvSpPr/>
          <p:nvPr/>
        </p:nvSpPr>
        <p:spPr>
          <a:xfrm>
            <a:off x="94942" y="682519"/>
            <a:ext cx="904905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Is an electronic oscillator that produces a clock signal for use in synchronizing all functions in a digital circuit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It produces an output of 0,1,0,1,… alternating log and high voltage signals and broadcasts it to all the digital components connected in the circuit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The output of a internal clock is a square wave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Clock Frequency: Refers to the frequency at which the clock generator of a processor can generates high-log-high pulses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The speed of the processor’s internal clock is used to synchronize the operations of all digital components connected to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2B96233-CBC2-4299-8E02-64DCFEF8CC59}"/>
              </a:ext>
            </a:extLst>
          </p:cNvPr>
          <p:cNvSpPr txBox="1">
            <a:spLocks/>
          </p:cNvSpPr>
          <p:nvPr/>
        </p:nvSpPr>
        <p:spPr>
          <a:xfrm>
            <a:off x="222702" y="210629"/>
            <a:ext cx="7831637" cy="59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6000" b="1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9pPr>
          </a:lstStyle>
          <a:p>
            <a:pPr algn="ctr"/>
            <a:r>
              <a:rPr lang="en-US" sz="2800" b="0" dirty="0">
                <a:solidFill>
                  <a:srgbClr val="C00000"/>
                </a:solidFill>
                <a:latin typeface="+mj-lt"/>
              </a:rPr>
              <a:t>Internal Clock of Digital Equipment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7E4828-2A55-4967-8060-140383483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37" b="50000"/>
          <a:stretch/>
        </p:blipFill>
        <p:spPr>
          <a:xfrm>
            <a:off x="1186663" y="2221276"/>
            <a:ext cx="5160798" cy="110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81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9C5C665-F795-46E1-9B4A-A0BD7B7EE9B1}"/>
              </a:ext>
            </a:extLst>
          </p:cNvPr>
          <p:cNvSpPr/>
          <p:nvPr/>
        </p:nvSpPr>
        <p:spPr>
          <a:xfrm>
            <a:off x="140662" y="1193059"/>
            <a:ext cx="83044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An ADC device that converts an analog signal into a series of binary numbers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Output generated by ADC is sent into a microprocessor or microcontroller, where they get processed, stored, interpreted for functional 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2B96233-CBC2-4299-8E02-64DCFEF8CC59}"/>
              </a:ext>
            </a:extLst>
          </p:cNvPr>
          <p:cNvSpPr txBox="1">
            <a:spLocks/>
          </p:cNvSpPr>
          <p:nvPr/>
        </p:nvSpPr>
        <p:spPr>
          <a:xfrm>
            <a:off x="242791" y="0"/>
            <a:ext cx="7831637" cy="59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6000" b="1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9pPr>
          </a:lstStyle>
          <a:p>
            <a:pPr algn="ctr"/>
            <a:r>
              <a:rPr lang="en-US" sz="2800" b="0" dirty="0">
                <a:solidFill>
                  <a:srgbClr val="C00000"/>
                </a:solidFill>
                <a:latin typeface="+mj-lt"/>
              </a:rPr>
              <a:t>Analog-to-Digital Conversion</a:t>
            </a:r>
          </a:p>
        </p:txBody>
      </p:sp>
    </p:spTree>
    <p:extLst>
      <p:ext uri="{BB962C8B-B14F-4D97-AF65-F5344CB8AC3E}">
        <p14:creationId xmlns:p14="http://schemas.microsoft.com/office/powerpoint/2010/main" val="1021831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C0BA82E8-9761-4462-9F21-32392656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3" y="262303"/>
            <a:ext cx="6125964" cy="599831"/>
          </a:xfrm>
        </p:spPr>
        <p:txBody>
          <a:bodyPr anchor="b">
            <a:noAutofit/>
          </a:bodyPr>
          <a:lstStyle/>
          <a:p>
            <a:r>
              <a:rPr lang="en-US" sz="3200" b="0" dirty="0">
                <a:solidFill>
                  <a:srgbClr val="C00000"/>
                </a:solidFill>
                <a:latin typeface="+mj-lt"/>
              </a:rPr>
              <a:t>Sensors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5DC811-0790-4771-8948-2E31CAC7561C}"/>
              </a:ext>
            </a:extLst>
          </p:cNvPr>
          <p:cNvSpPr/>
          <p:nvPr/>
        </p:nvSpPr>
        <p:spPr>
          <a:xfrm>
            <a:off x="521662" y="1162579"/>
            <a:ext cx="83044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Devices that measure a physical quantities, like temperature, humidity, stress,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Convert such non-electrical data into electrical signals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Output</a:t>
            </a: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	1) Output signal generally is analog voltage proportional to the 	property being measured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+mj-lt"/>
                <a:cs typeface="Times New Roman" panose="02020603050405020304" pitchFamily="18" charset="0"/>
              </a:rPr>
              <a:t>	2) Some provide digital output signal about the property</a:t>
            </a:r>
          </a:p>
          <a:p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Typically, sensor output is sent as input to a microcontroller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9C5C665-F795-46E1-9B4A-A0BD7B7EE9B1}"/>
              </a:ext>
            </a:extLst>
          </p:cNvPr>
          <p:cNvSpPr/>
          <p:nvPr/>
        </p:nvSpPr>
        <p:spPr>
          <a:xfrm>
            <a:off x="0" y="599831"/>
            <a:ext cx="44265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ADC receives an analog input signal along with a series of digital sampling pulses called clock signal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2B96233-CBC2-4299-8E02-64DCFEF8CC59}"/>
              </a:ext>
            </a:extLst>
          </p:cNvPr>
          <p:cNvSpPr txBox="1">
            <a:spLocks/>
          </p:cNvSpPr>
          <p:nvPr/>
        </p:nvSpPr>
        <p:spPr>
          <a:xfrm>
            <a:off x="242791" y="0"/>
            <a:ext cx="7831637" cy="59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6000" b="1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9pPr>
          </a:lstStyle>
          <a:p>
            <a:pPr algn="ctr"/>
            <a:r>
              <a:rPr lang="en-US" sz="2800" b="0" dirty="0">
                <a:solidFill>
                  <a:srgbClr val="C00000"/>
                </a:solidFill>
                <a:latin typeface="+mj-lt"/>
              </a:rPr>
              <a:t>Analog-to-Digital Conversion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00CF49-AAAC-4D07-860A-89DDDBBC8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157" y="560486"/>
            <a:ext cx="3568966" cy="23574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0C9CBA-E2B9-4117-A82E-C4458E50B31A}"/>
              </a:ext>
            </a:extLst>
          </p:cNvPr>
          <p:cNvSpPr/>
          <p:nvPr/>
        </p:nvSpPr>
        <p:spPr>
          <a:xfrm>
            <a:off x="0" y="2917922"/>
            <a:ext cx="88599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 Each time a sampling pulse is received, the ADC measures the analog input voltage and outputs a 4-bit binary number that is equivalent to the input analog voltage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000" dirty="0"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With 4 bits, we get 16 binary codes (0000 to 1111) that correspond to 16 possible analog levels (for example, 0 to 15 V)</a:t>
            </a:r>
          </a:p>
        </p:txBody>
      </p:sp>
    </p:spTree>
    <p:extLst>
      <p:ext uri="{BB962C8B-B14F-4D97-AF65-F5344CB8AC3E}">
        <p14:creationId xmlns:p14="http://schemas.microsoft.com/office/powerpoint/2010/main" val="1396966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9C5C665-F795-46E1-9B4A-A0BD7B7EE9B1}"/>
              </a:ext>
            </a:extLst>
          </p:cNvPr>
          <p:cNvSpPr/>
          <p:nvPr/>
        </p:nvSpPr>
        <p:spPr>
          <a:xfrm>
            <a:off x="0" y="1139719"/>
            <a:ext cx="84601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A DAC takes a binary number and converts it to an analog voltage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By inputting varying binary numbers, one after the other, a complete analog waveform is output by the DAC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2B96233-CBC2-4299-8E02-64DCFEF8CC59}"/>
              </a:ext>
            </a:extLst>
          </p:cNvPr>
          <p:cNvSpPr txBox="1">
            <a:spLocks/>
          </p:cNvSpPr>
          <p:nvPr/>
        </p:nvSpPr>
        <p:spPr>
          <a:xfrm>
            <a:off x="249718" y="65849"/>
            <a:ext cx="7831637" cy="59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6000" b="1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9pPr>
          </a:lstStyle>
          <a:p>
            <a:pPr algn="ctr"/>
            <a:r>
              <a:rPr lang="en-US" sz="2800" b="0" dirty="0">
                <a:solidFill>
                  <a:srgbClr val="C00000"/>
                </a:solidFill>
              </a:rPr>
              <a:t>Digital-to-Analog Conversion (DAC)</a:t>
            </a:r>
          </a:p>
        </p:txBody>
      </p:sp>
    </p:spTree>
    <p:extLst>
      <p:ext uri="{BB962C8B-B14F-4D97-AF65-F5344CB8AC3E}">
        <p14:creationId xmlns:p14="http://schemas.microsoft.com/office/powerpoint/2010/main" val="1353831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9C5C665-F795-46E1-9B4A-A0BD7B7EE9B1}"/>
              </a:ext>
            </a:extLst>
          </p:cNvPr>
          <p:cNvSpPr/>
          <p:nvPr/>
        </p:nvSpPr>
        <p:spPr>
          <a:xfrm>
            <a:off x="0" y="676446"/>
            <a:ext cx="38557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DAC’s input is a series of 4-bit binary numbers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For each input binary number, a corresponding analog voltage is output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As with the ADC example, for a total of 16 binary numbers (0000 to 1111) there are 16 possible output analog voltages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2B96233-CBC2-4299-8E02-64DCFEF8CC59}"/>
              </a:ext>
            </a:extLst>
          </p:cNvPr>
          <p:cNvSpPr txBox="1">
            <a:spLocks/>
          </p:cNvSpPr>
          <p:nvPr/>
        </p:nvSpPr>
        <p:spPr>
          <a:xfrm>
            <a:off x="249718" y="65849"/>
            <a:ext cx="7831637" cy="59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6000" b="1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9pPr>
          </a:lstStyle>
          <a:p>
            <a:pPr algn="ctr"/>
            <a:r>
              <a:rPr lang="en-US" sz="2800" b="0" dirty="0">
                <a:solidFill>
                  <a:srgbClr val="C00000"/>
                </a:solidFill>
              </a:rPr>
              <a:t>Digital-to-Analog Conversion (DAC)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E0663-7111-4379-8E37-70C412EBE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416" y="1028700"/>
            <a:ext cx="4982506" cy="33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38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C0BA82E8-9761-4462-9F21-32392656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3" y="262303"/>
            <a:ext cx="6125964" cy="599831"/>
          </a:xfrm>
        </p:spPr>
        <p:txBody>
          <a:bodyPr anchor="b">
            <a:noAutofit/>
          </a:bodyPr>
          <a:lstStyle/>
          <a:p>
            <a:r>
              <a:rPr lang="en-US" sz="3200" b="0" dirty="0">
                <a:solidFill>
                  <a:srgbClr val="C00000"/>
                </a:solidFill>
                <a:latin typeface="+mj-lt"/>
              </a:rPr>
              <a:t>Sensor types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231EB-C81E-4B40-A2DA-24A1DE3A2A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00" b="50000"/>
          <a:stretch/>
        </p:blipFill>
        <p:spPr>
          <a:xfrm>
            <a:off x="199843" y="1154724"/>
            <a:ext cx="4157400" cy="230944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C62F266-B0A9-4F17-B541-4D308FC4FEA2}"/>
              </a:ext>
            </a:extLst>
          </p:cNvPr>
          <p:cNvGrpSpPr/>
          <p:nvPr/>
        </p:nvGrpSpPr>
        <p:grpSpPr>
          <a:xfrm>
            <a:off x="4572000" y="2114551"/>
            <a:ext cx="4157400" cy="2766646"/>
            <a:chOff x="4139220" y="2376853"/>
            <a:chExt cx="4157400" cy="276664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0D3AC21-6BD6-41D4-A136-15D7CE6D58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0000"/>
            <a:stretch/>
          </p:blipFill>
          <p:spPr>
            <a:xfrm>
              <a:off x="4139220" y="2571750"/>
              <a:ext cx="4157400" cy="257174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A8A8F2-2E60-47D1-B078-E5D1792BD6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00" b="91111"/>
            <a:stretch/>
          </p:blipFill>
          <p:spPr>
            <a:xfrm>
              <a:off x="4139220" y="2376853"/>
              <a:ext cx="4157400" cy="194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4937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C0BA82E8-9761-4462-9F21-32392656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22" y="513763"/>
            <a:ext cx="8250737" cy="599831"/>
          </a:xfrm>
        </p:spPr>
        <p:txBody>
          <a:bodyPr anchor="b">
            <a:noAutofit/>
          </a:bodyPr>
          <a:lstStyle/>
          <a:p>
            <a:pPr algn="ctr"/>
            <a:r>
              <a:rPr lang="en-US" sz="3200" b="0" dirty="0">
                <a:solidFill>
                  <a:srgbClr val="C00000"/>
                </a:solidFill>
                <a:latin typeface="+mj-lt"/>
              </a:rPr>
              <a:t>Precision, Accuracy, and Resolution of Sensors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5DC811-0790-4771-8948-2E31CAC7561C}"/>
              </a:ext>
            </a:extLst>
          </p:cNvPr>
          <p:cNvSpPr/>
          <p:nvPr/>
        </p:nvSpPr>
        <p:spPr>
          <a:xfrm>
            <a:off x="350520" y="1375939"/>
            <a:ext cx="470565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Precision</a:t>
            </a:r>
            <a:r>
              <a:rPr lang="en-US" sz="2000" dirty="0">
                <a:cs typeface="Times New Roman" panose="02020603050405020304" pitchFamily="18" charset="0"/>
              </a:rPr>
              <a:t> is how close the measurements are to each other</a:t>
            </a:r>
          </a:p>
          <a:p>
            <a:pPr lvl="4"/>
            <a:r>
              <a:rPr lang="en-US" sz="2000" dirty="0">
                <a:cs typeface="Times New Roman" panose="02020603050405020304" pitchFamily="18" charset="0"/>
              </a:rPr>
              <a:t>       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Accuracy is how close a given set of measurements are to the true value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Resolution of a sensor is its smallest measured value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8AACA-0798-45C6-8A9E-05FD98B71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040" y="712999"/>
            <a:ext cx="3520440" cy="25303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DF611F-3CBF-47BA-8405-3CE6E34AD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435" y="3243315"/>
            <a:ext cx="17716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51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C0BA82E8-9761-4462-9F21-32392656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3" y="262303"/>
            <a:ext cx="6125964" cy="599831"/>
          </a:xfrm>
        </p:spPr>
        <p:txBody>
          <a:bodyPr anchor="b">
            <a:noAutofit/>
          </a:bodyPr>
          <a:lstStyle/>
          <a:p>
            <a:r>
              <a:rPr lang="en-US" sz="3200" b="0" dirty="0">
                <a:solidFill>
                  <a:srgbClr val="C00000"/>
                </a:solidFill>
                <a:latin typeface="+mj-lt"/>
              </a:rPr>
              <a:t>Sensor Calibration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5DC811-0790-4771-8948-2E31CAC7561C}"/>
              </a:ext>
            </a:extLst>
          </p:cNvPr>
          <p:cNvSpPr/>
          <p:nvPr/>
        </p:nvSpPr>
        <p:spPr>
          <a:xfrm>
            <a:off x="293062" y="862134"/>
            <a:ext cx="830446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No sensor is perfect. </a:t>
            </a: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	- They have manufacturing variations</a:t>
            </a: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	- Sensor material’s are subject to variations in performance due 	to variations in external parameters such as heat, shock, 	humidity, etc.</a:t>
            </a:r>
          </a:p>
          <a:p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Calibration: is an adjustment that is performed on a sensor to make it function as accurately as possible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Reasonably accurate physical standards can be used for calibration. For example</a:t>
            </a: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	- rulers, meter sticks</a:t>
            </a: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	- boiling water, 100 C at sea level</a:t>
            </a: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	- ice-water bath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60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C0BA82E8-9761-4462-9F21-32392656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3" y="8694"/>
            <a:ext cx="6125964" cy="599831"/>
          </a:xfrm>
        </p:spPr>
        <p:txBody>
          <a:bodyPr anchor="b">
            <a:noAutofit/>
          </a:bodyPr>
          <a:lstStyle/>
          <a:p>
            <a:pPr algn="ctr"/>
            <a:r>
              <a:rPr lang="en-US" sz="2800" b="0" dirty="0">
                <a:solidFill>
                  <a:srgbClr val="C00000"/>
                </a:solidFill>
                <a:latin typeface="+mj-lt"/>
              </a:rPr>
              <a:t>Temperature Sensors: Thermistor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85DC811-0790-4771-8948-2E31CAC7561C}"/>
                  </a:ext>
                </a:extLst>
              </p:cNvPr>
              <p:cNvSpPr/>
              <p:nvPr/>
            </p:nvSpPr>
            <p:spPr>
              <a:xfrm>
                <a:off x="316834" y="608525"/>
                <a:ext cx="6286499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Thermistor: is a type of resistor whose resistance depends on its temperature</a:t>
                </a:r>
              </a:p>
              <a:p>
                <a:endParaRPr lang="en-US" sz="2000" dirty="0">
                  <a:latin typeface="+mj-lt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In approximation, the relationship between resistance and temperature is linear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R</m:t>
                      </m:r>
                      <m:r>
                        <a:rPr lang="en-US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change</m:t>
                      </m:r>
                      <m:r>
                        <a:rPr lang="en-US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in</m:t>
                      </m:r>
                      <m:r>
                        <a:rPr lang="en-US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resistance</m:t>
                      </m:r>
                    </m:oMath>
                  </m:oMathPara>
                </a14:m>
                <a:endParaRPr lang="en-US" sz="2000" b="0" dirty="0">
                  <a:solidFill>
                    <a:srgbClr val="0070C0"/>
                  </a:solidFill>
                  <a:latin typeface="+mj-lt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20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change</m:t>
                      </m:r>
                      <m:r>
                        <a:rPr lang="en-US" sz="20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in</m:t>
                      </m:r>
                      <m:r>
                        <a:rPr lang="en-US" sz="20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temperature</m:t>
                      </m:r>
                    </m:oMath>
                  </m:oMathPara>
                </a14:m>
                <a:endParaRPr lang="en-US" sz="2000" b="0" dirty="0">
                  <a:solidFill>
                    <a:srgbClr val="0070C0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a:rPr lang="en-US" sz="20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temperature</m:t>
                      </m:r>
                      <m:r>
                        <a:rPr lang="en-US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coefficient</m:t>
                      </m:r>
                      <m:r>
                        <a:rPr lang="en-US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of</m:t>
                      </m:r>
                      <m:r>
                        <a:rPr lang="en-US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resistance</m:t>
                      </m:r>
                      <m:r>
                        <a:rPr lang="en-US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constant</m:t>
                          </m:r>
                        </m:e>
                      </m:d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000" dirty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If  k is positive, the resistance increases with increasing temperature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If k is negative, the resistance decreases with increasing temperature</a:t>
                </a:r>
                <a:endParaRPr lang="en-US" sz="20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85DC811-0790-4771-8948-2E31CAC756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34" y="608525"/>
                <a:ext cx="6286499" cy="4401205"/>
              </a:xfrm>
              <a:prstGeom prst="rect">
                <a:avLst/>
              </a:prstGeom>
              <a:blipFill>
                <a:blip r:embed="rId3"/>
                <a:stretch>
                  <a:fillRect l="-1067" t="-693" b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NTC bead.jpg">
            <a:extLst>
              <a:ext uri="{FF2B5EF4-FFF2-40B4-BE49-F238E27FC236}">
                <a16:creationId xmlns:a16="http://schemas.microsoft.com/office/drawing/2014/main" id="{285A4535-809A-4BA0-9336-B5AC34B2F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051" y="1014526"/>
            <a:ext cx="1905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F4363B-4422-4D3F-BFCA-54C7BDDD3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4099" b="80485"/>
          <a:stretch/>
        </p:blipFill>
        <p:spPr>
          <a:xfrm>
            <a:off x="3568501" y="2328863"/>
            <a:ext cx="1726883" cy="3829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4BAE05-7B52-4339-889C-A7C8450C2C51}"/>
              </a:ext>
            </a:extLst>
          </p:cNvPr>
          <p:cNvSpPr/>
          <p:nvPr/>
        </p:nvSpPr>
        <p:spPr>
          <a:xfrm>
            <a:off x="6720324" y="2729026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Used in temperature range –40 to +125°C</a:t>
            </a:r>
          </a:p>
        </p:txBody>
      </p:sp>
    </p:spTree>
    <p:extLst>
      <p:ext uri="{BB962C8B-B14F-4D97-AF65-F5344CB8AC3E}">
        <p14:creationId xmlns:p14="http://schemas.microsoft.com/office/powerpoint/2010/main" val="2859501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C0BA82E8-9761-4462-9F21-32392656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22" y="4889"/>
            <a:ext cx="7831637" cy="599831"/>
          </a:xfrm>
        </p:spPr>
        <p:txBody>
          <a:bodyPr anchor="b">
            <a:noAutofit/>
          </a:bodyPr>
          <a:lstStyle/>
          <a:p>
            <a:r>
              <a:rPr lang="en-US" sz="3200" b="0" dirty="0">
                <a:solidFill>
                  <a:srgbClr val="C00000"/>
                </a:solidFill>
              </a:rPr>
              <a:t>Temperature Sensors: Thermocouple</a:t>
            </a:r>
            <a:endParaRPr lang="en-US" sz="3200" b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5DC811-0790-4771-8948-2E31CAC7561C}"/>
              </a:ext>
            </a:extLst>
          </p:cNvPr>
          <p:cNvSpPr/>
          <p:nvPr/>
        </p:nvSpPr>
        <p:spPr>
          <a:xfrm>
            <a:off x="293062" y="513501"/>
            <a:ext cx="68087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cs typeface="Times New Roman" panose="02020603050405020304" pitchFamily="18" charset="0"/>
              </a:rPr>
              <a:t>Two different metals are joined, the temperature of the junction can be measured by measuring the voltage across the metal leads, at the far end from the junction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It produces a temperature-dependent voltage across its terminals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The measured voltage can be interpreted to measure the sensed temperature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Its limitation is poor accuracy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Useful for sensing higher temperatures (&gt;125 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The wires that make up the thermocouple must be insulated from each other everywhere, except at the sensing junction</a:t>
            </a:r>
          </a:p>
        </p:txBody>
      </p:sp>
      <p:pic>
        <p:nvPicPr>
          <p:cNvPr id="3074" name="Picture 2" descr="https://upload.wikimedia.org/wikipedia/commons/thumb/4/49/Thermocouple_K_%282%29.jpg/220px-Thermocouple_K_%282%29.jpg">
            <a:extLst>
              <a:ext uri="{FF2B5EF4-FFF2-40B4-BE49-F238E27FC236}">
                <a16:creationId xmlns:a16="http://schemas.microsoft.com/office/drawing/2014/main" id="{B45DDF02-FF5C-4B2E-9514-EF51687F2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611" y="2571750"/>
            <a:ext cx="2381250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0C0505-CFA6-43BC-A7D8-A3C993B81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460" y="1120090"/>
            <a:ext cx="1781358" cy="12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5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85DC811-0790-4771-8948-2E31CAC7561C}"/>
              </a:ext>
            </a:extLst>
          </p:cNvPr>
          <p:cNvSpPr/>
          <p:nvPr/>
        </p:nvSpPr>
        <p:spPr>
          <a:xfrm>
            <a:off x="140662" y="1193059"/>
            <a:ext cx="83044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consist of a length of fine wire wrapped around a heat-resistant ceramic or glass core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Used material has an accurate resistance-temperature relationship which is used to provide the value of sensed temperature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51E661-D1D4-4FD6-AE12-1E202332CF6A}"/>
              </a:ext>
            </a:extLst>
          </p:cNvPr>
          <p:cNvSpPr txBox="1">
            <a:spLocks/>
          </p:cNvSpPr>
          <p:nvPr/>
        </p:nvSpPr>
        <p:spPr>
          <a:xfrm>
            <a:off x="215082" y="446849"/>
            <a:ext cx="7831637" cy="59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6000" b="1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9pPr>
          </a:lstStyle>
          <a:p>
            <a:pPr algn="ctr"/>
            <a:r>
              <a:rPr lang="en-US" sz="2800" b="0" dirty="0">
                <a:solidFill>
                  <a:srgbClr val="C00000"/>
                </a:solidFill>
                <a:latin typeface="+mj-lt"/>
              </a:rPr>
              <a:t>Temperature Sensors: Resistance Temperature Detectors (RTD)</a:t>
            </a:r>
          </a:p>
        </p:txBody>
      </p:sp>
      <p:pic>
        <p:nvPicPr>
          <p:cNvPr id="4098" name="Picture 2" descr="https://upload.wikimedia.org/wikipedia/commons/thumb/3/3c/Wire_Wound_PRT.png/220px-Wire_Wound_PRT.png">
            <a:extLst>
              <a:ext uri="{FF2B5EF4-FFF2-40B4-BE49-F238E27FC236}">
                <a16:creationId xmlns:a16="http://schemas.microsoft.com/office/drawing/2014/main" id="{21493B2B-EA6C-416C-B540-DEB5636F3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" y="3078711"/>
            <a:ext cx="2922270" cy="11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9BED40-270E-4C3F-9B57-9A7B9F0AD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765" y="2884170"/>
            <a:ext cx="185737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43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C0BA82E8-9761-4462-9F21-32392656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2" y="124696"/>
            <a:ext cx="6125964" cy="599831"/>
          </a:xfrm>
        </p:spPr>
        <p:txBody>
          <a:bodyPr anchor="b">
            <a:noAutofit/>
          </a:bodyPr>
          <a:lstStyle/>
          <a:p>
            <a:r>
              <a:rPr lang="en-US" sz="3200" b="0" dirty="0">
                <a:solidFill>
                  <a:srgbClr val="C00000"/>
                </a:solidFill>
                <a:latin typeface="+mj-lt"/>
              </a:rPr>
              <a:t>Ultrasonic Distance Sensor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5DC811-0790-4771-8948-2E31CAC7561C}"/>
              </a:ext>
            </a:extLst>
          </p:cNvPr>
          <p:cNvSpPr/>
          <p:nvPr/>
        </p:nvSpPr>
        <p:spPr>
          <a:xfrm>
            <a:off x="199842" y="724527"/>
            <a:ext cx="58347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It sends out a pulse of ultrasound and times how long it takes for the reflection to come back</a:t>
            </a:r>
          </a:p>
          <a:p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Calculation involving the speed of sound determines the sensor’s distance to the object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Total distance travelled by sound waves for round trip</a:t>
            </a:r>
          </a:p>
          <a:p>
            <a:r>
              <a:rPr lang="en-US" sz="20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18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round-trip distance = velocity ×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Distance between sensor and object = round-trip distance / 2.0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upload.wikimedia.org/wikipedia/commons/thumb/2/20/HC_SR04_Ultrasonic_sensor_1480322_3_4_HDR_Enhancer.jpg/220px-HC_SR04_Ultrasonic_sensor_1480322_3_4_HDR_Enhancer.jpg">
            <a:extLst>
              <a:ext uri="{FF2B5EF4-FFF2-40B4-BE49-F238E27FC236}">
                <a16:creationId xmlns:a16="http://schemas.microsoft.com/office/drawing/2014/main" id="{1A246880-9941-4623-81EC-989C52EA3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137" y="76148"/>
            <a:ext cx="1357346" cy="101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8A82D2-00DE-4DFB-B120-193F57B6E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342" y="862134"/>
            <a:ext cx="2230937" cy="420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06791"/>
      </p:ext>
    </p:extLst>
  </p:cSld>
  <p:clrMapOvr>
    <a:masterClrMapping/>
  </p:clrMapOvr>
</p:sld>
</file>

<file path=ppt/theme/theme1.xml><?xml version="1.0" encoding="utf-8"?>
<a:theme xmlns:a="http://schemas.openxmlformats.org/drawingml/2006/main" name="South Korean Robotics &amp; AI History Lesson for College by Slidesgo">
  <a:themeElements>
    <a:clrScheme name="Simple Light">
      <a:dk1>
        <a:srgbClr val="434343"/>
      </a:dk1>
      <a:lt1>
        <a:srgbClr val="666666"/>
      </a:lt1>
      <a:dk2>
        <a:srgbClr val="C38382"/>
      </a:dk2>
      <a:lt2>
        <a:srgbClr val="D9A4A3"/>
      </a:lt2>
      <a:accent1>
        <a:srgbClr val="F7C4B1"/>
      </a:accent1>
      <a:accent2>
        <a:srgbClr val="E7A885"/>
      </a:accent2>
      <a:accent3>
        <a:srgbClr val="F2DDC7"/>
      </a:accent3>
      <a:accent4>
        <a:srgbClr val="A0A9B0"/>
      </a:accent4>
      <a:accent5>
        <a:srgbClr val="D0D1D5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6266</TotalTime>
  <Words>1343</Words>
  <Application>Microsoft Office PowerPoint</Application>
  <PresentationFormat>On-screen Show (16:9)</PresentationFormat>
  <Paragraphs>162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Bebas Neue</vt:lpstr>
      <vt:lpstr>Cairo</vt:lpstr>
      <vt:lpstr>Cambria Math</vt:lpstr>
      <vt:lpstr>Electrolize</vt:lpstr>
      <vt:lpstr>Times New Roman</vt:lpstr>
      <vt:lpstr>South Korean Robotics &amp; AI History Lesson for College by Slidesgo</vt:lpstr>
      <vt:lpstr>Sensors</vt:lpstr>
      <vt:lpstr>Sensors</vt:lpstr>
      <vt:lpstr>Sensor types</vt:lpstr>
      <vt:lpstr>Precision, Accuracy, and Resolution of Sensors</vt:lpstr>
      <vt:lpstr>Sensor Calibration</vt:lpstr>
      <vt:lpstr>Temperature Sensors: Thermistor</vt:lpstr>
      <vt:lpstr>Temperature Sensors: Thermocouple</vt:lpstr>
      <vt:lpstr>PowerPoint Presentation</vt:lpstr>
      <vt:lpstr>Ultrasonic Distance Sensor</vt:lpstr>
      <vt:lpstr>Photoresistor (LDR- Light Dependent Resistor)</vt:lpstr>
      <vt:lpstr>Analog-to-Digital Converter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PSCI1102: Physics in Robotics Section: 04</dc:title>
  <cp:lastModifiedBy>Sairam Tangirala</cp:lastModifiedBy>
  <cp:revision>93</cp:revision>
  <dcterms:modified xsi:type="dcterms:W3CDTF">2023-02-15T19:51:07Z</dcterms:modified>
</cp:coreProperties>
</file>