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6" r:id="rId1"/>
  </p:sldMasterIdLst>
  <p:notesMasterIdLst>
    <p:notesMasterId r:id="rId24"/>
  </p:notesMasterIdLst>
  <p:sldIdLst>
    <p:sldId id="256" r:id="rId2"/>
    <p:sldId id="257" r:id="rId3"/>
    <p:sldId id="258" r:id="rId4"/>
    <p:sldId id="315" r:id="rId5"/>
    <p:sldId id="324" r:id="rId6"/>
    <p:sldId id="313" r:id="rId7"/>
    <p:sldId id="312" r:id="rId8"/>
    <p:sldId id="314" r:id="rId9"/>
    <p:sldId id="318" r:id="rId10"/>
    <p:sldId id="320" r:id="rId11"/>
    <p:sldId id="316" r:id="rId12"/>
    <p:sldId id="321" r:id="rId13"/>
    <p:sldId id="322" r:id="rId14"/>
    <p:sldId id="323" r:id="rId15"/>
    <p:sldId id="325" r:id="rId16"/>
    <p:sldId id="327" r:id="rId17"/>
    <p:sldId id="328" r:id="rId18"/>
    <p:sldId id="329" r:id="rId19"/>
    <p:sldId id="330" r:id="rId20"/>
    <p:sldId id="326" r:id="rId21"/>
    <p:sldId id="331" r:id="rId22"/>
    <p:sldId id="332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9062A27-EE0D-42B2-B728-12B4448E2C9E}">
  <a:tblStyle styleId="{79062A27-EE0D-42B2-B728-12B4448E2C9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43" autoAdjust="0"/>
  </p:normalViewPr>
  <p:slideViewPr>
    <p:cSldViewPr snapToGrid="0">
      <p:cViewPr varScale="1">
        <p:scale>
          <a:sx n="81" d="100"/>
          <a:sy n="81" d="100"/>
        </p:scale>
        <p:origin x="8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https://www.elprocus.com/robot-actuator/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200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https://www.robotplatform.com/knowledge/sensors/types_of_robot_sensors.htmlhttps://www.robotplatform.com/knowledge/sensors/types_of_robot_sensors.html</a:t>
            </a:r>
          </a:p>
        </p:txBody>
      </p:sp>
    </p:spTree>
    <p:extLst>
      <p:ext uri="{BB962C8B-B14F-4D97-AF65-F5344CB8AC3E}">
        <p14:creationId xmlns:p14="http://schemas.microsoft.com/office/powerpoint/2010/main" val="1581831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https://www.robotplatform.com/knowledge/sensors/types_of_robot_sensors.htmlhttps://www.robotplatform.com/knowledge/sensors/types_of_robot_sensors.html</a:t>
            </a:r>
          </a:p>
        </p:txBody>
      </p:sp>
    </p:spTree>
    <p:extLst>
      <p:ext uri="{BB962C8B-B14F-4D97-AF65-F5344CB8AC3E}">
        <p14:creationId xmlns:p14="http://schemas.microsoft.com/office/powerpoint/2010/main" val="4907227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https://www.robotplatform.com/knowledge/sensors/types_of_robot_sensors.htmlhttps://www.robotplatform.com/knowledge/sensors/types_of_robot_sensors.html</a:t>
            </a:r>
          </a:p>
        </p:txBody>
      </p:sp>
    </p:spTree>
    <p:extLst>
      <p:ext uri="{BB962C8B-B14F-4D97-AF65-F5344CB8AC3E}">
        <p14:creationId xmlns:p14="http://schemas.microsoft.com/office/powerpoint/2010/main" val="3642332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224a59d8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224a59d8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https://www.sciencefriday.com/segments/the-origin-of-the-word-robot/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https://en.wikipedia.org/wiki/Robot#Early_robots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224a59d8d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224a59d8d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https://en.wikipedia.org/wiki/Robot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224a59d8d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224a59d8d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https://www.belfercenter.org/publication/relationship-between-science-and-technology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0199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740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622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198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606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https://www.elprocus.com/robot-actuator/</a:t>
            </a:r>
          </a:p>
        </p:txBody>
      </p:sp>
    </p:spTree>
    <p:extLst>
      <p:ext uri="{BB962C8B-B14F-4D97-AF65-F5344CB8AC3E}">
        <p14:creationId xmlns:p14="http://schemas.microsoft.com/office/powerpoint/2010/main" val="631058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411050" y="922025"/>
            <a:ext cx="4098900" cy="266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3600">
                <a:solidFill>
                  <a:schemeClr val="lt1"/>
                </a:solidFill>
                <a:latin typeface="Electrolize"/>
                <a:ea typeface="Electrolize"/>
                <a:cs typeface="Electrolize"/>
                <a:sym typeface="Electroliz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411050" y="3585725"/>
            <a:ext cx="40989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Cairo"/>
                <a:ea typeface="Cairo"/>
                <a:cs typeface="Cairo"/>
                <a:sym typeface="Cair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6"/>
          <p:cNvPicPr preferRelativeResize="0"/>
          <p:nvPr/>
        </p:nvPicPr>
        <p:blipFill rotWithShape="1">
          <a:blip r:embed="rId2">
            <a:alphaModFix/>
          </a:blip>
          <a:srcRect t="2162" r="2162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2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3"/>
          <p:cNvSpPr txBox="1">
            <a:spLocks noGrp="1"/>
          </p:cNvSpPr>
          <p:nvPr>
            <p:ph type="title" hasCustomPrompt="1"/>
          </p:nvPr>
        </p:nvSpPr>
        <p:spPr>
          <a:xfrm>
            <a:off x="715100" y="1785888"/>
            <a:ext cx="1275300" cy="9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720000" y="3146366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2" hasCustomPrompt="1"/>
          </p:nvPr>
        </p:nvSpPr>
        <p:spPr>
          <a:xfrm>
            <a:off x="3398900" y="1785888"/>
            <a:ext cx="1275300" cy="9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3"/>
          </p:nvPr>
        </p:nvSpPr>
        <p:spPr>
          <a:xfrm>
            <a:off x="3403800" y="3146366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4" hasCustomPrompt="1"/>
          </p:nvPr>
        </p:nvSpPr>
        <p:spPr>
          <a:xfrm>
            <a:off x="6087600" y="1785863"/>
            <a:ext cx="1275300" cy="9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5"/>
          </p:nvPr>
        </p:nvSpPr>
        <p:spPr>
          <a:xfrm>
            <a:off x="6092500" y="3146366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6"/>
          </p:nvPr>
        </p:nvSpPr>
        <p:spPr>
          <a:xfrm>
            <a:off x="715100" y="2796838"/>
            <a:ext cx="2336400" cy="449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latin typeface="Electrolize"/>
                <a:ea typeface="Electrolize"/>
                <a:cs typeface="Electrolize"/>
                <a:sym typeface="Electroliz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7"/>
          </p:nvPr>
        </p:nvSpPr>
        <p:spPr>
          <a:xfrm>
            <a:off x="3403800" y="2796838"/>
            <a:ext cx="2336400" cy="449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latin typeface="Electrolize"/>
                <a:ea typeface="Electrolize"/>
                <a:cs typeface="Electrolize"/>
                <a:sym typeface="Electroliz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8"/>
          </p:nvPr>
        </p:nvSpPr>
        <p:spPr>
          <a:xfrm>
            <a:off x="6087600" y="2796838"/>
            <a:ext cx="2336400" cy="449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300">
                <a:latin typeface="Electrolize"/>
                <a:ea typeface="Electrolize"/>
                <a:cs typeface="Electrolize"/>
                <a:sym typeface="Electroliz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9"/>
          </p:nvPr>
        </p:nvSpPr>
        <p:spPr>
          <a:xfrm>
            <a:off x="720000" y="5212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4"/>
          <p:cNvPicPr preferRelativeResize="0"/>
          <p:nvPr/>
        </p:nvPicPr>
        <p:blipFill rotWithShape="1">
          <a:blip r:embed="rId2">
            <a:alphaModFix/>
          </a:blip>
          <a:srcRect t="7097" r="10722" b="3624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lectrolize"/>
              <a:buNone/>
              <a:defRPr sz="35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lectrolize"/>
              <a:buNone/>
              <a:defRPr sz="35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lectrolize"/>
              <a:buNone/>
              <a:defRPr sz="35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lectrolize"/>
              <a:buNone/>
              <a:defRPr sz="35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lectrolize"/>
              <a:buNone/>
              <a:defRPr sz="35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lectrolize"/>
              <a:buNone/>
              <a:defRPr sz="35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lectrolize"/>
              <a:buNone/>
              <a:defRPr sz="35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lectrolize"/>
              <a:buNone/>
              <a:defRPr sz="35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lectrolize"/>
              <a:buNone/>
              <a:defRPr sz="3500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●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○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■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●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○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■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●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iro"/>
              <a:buChar char="○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iro"/>
              <a:buChar char="■"/>
              <a:defRPr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8" r:id="rId3"/>
    <p:sldLayoutId id="2147483659" r:id="rId4"/>
    <p:sldLayoutId id="2147483680" r:id="rId5"/>
    <p:sldLayoutId id="2147483681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1"/>
          <p:cNvSpPr txBox="1">
            <a:spLocks noGrp="1"/>
          </p:cNvSpPr>
          <p:nvPr>
            <p:ph type="ctrTitle"/>
          </p:nvPr>
        </p:nvSpPr>
        <p:spPr>
          <a:xfrm>
            <a:off x="4411050" y="922025"/>
            <a:ext cx="4098900" cy="266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</a:rPr>
              <a:t>Chapter-01, Physics, and Technology in Robotics</a:t>
            </a:r>
            <a:endParaRPr dirty="0"/>
          </a:p>
        </p:txBody>
      </p:sp>
      <p:pic>
        <p:nvPicPr>
          <p:cNvPr id="216" name="Google Shape;216;p41"/>
          <p:cNvPicPr preferRelativeResize="0"/>
          <p:nvPr/>
        </p:nvPicPr>
        <p:blipFill rotWithShape="1">
          <a:blip r:embed="rId3">
            <a:alphaModFix/>
          </a:blip>
          <a:srcRect l="13663" t="5545" r="23252" b="6005"/>
          <a:stretch/>
        </p:blipFill>
        <p:spPr>
          <a:xfrm>
            <a:off x="758750" y="-125175"/>
            <a:ext cx="3190148" cy="44947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80FB802-81A1-4773-A314-B9398A50C6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CDD86265-3413-4FEF-8CF8-F31E35B4F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72" y="208953"/>
            <a:ext cx="8036581" cy="599831"/>
          </a:xfrm>
        </p:spPr>
        <p:txBody>
          <a:bodyPr anchor="b">
            <a:noAutofit/>
          </a:bodyPr>
          <a:lstStyle/>
          <a:p>
            <a:r>
              <a:rPr lang="en-US" sz="2400" b="0" dirty="0">
                <a:solidFill>
                  <a:srgbClr val="C00000"/>
                </a:solidFill>
                <a:latin typeface="+mj-lt"/>
              </a:rPr>
              <a:t>Homework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36579F-3CCB-48CB-95B7-21B8D22112DA}"/>
              </a:ext>
            </a:extLst>
          </p:cNvPr>
          <p:cNvSpPr txBox="1"/>
          <p:nvPr/>
        </p:nvSpPr>
        <p:spPr>
          <a:xfrm>
            <a:off x="218372" y="932446"/>
            <a:ext cx="802198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Choose a piece of technology (tangible or intangible)</a:t>
            </a:r>
          </a:p>
          <a:p>
            <a:pPr marL="7429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Research </a:t>
            </a:r>
          </a:p>
          <a:p>
            <a:pPr marL="457200" lvl="4"/>
            <a:r>
              <a:rPr lang="en-US" dirty="0">
                <a:latin typeface="+mj-lt"/>
                <a:cs typeface="Times New Roman" panose="02020603050405020304" pitchFamily="18" charset="0"/>
              </a:rPr>
              <a:t>	- when it was first invented/developed</a:t>
            </a:r>
          </a:p>
          <a:p>
            <a:pPr marL="457200" lvl="4"/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457200" lvl="4"/>
            <a:r>
              <a:rPr lang="en-US" dirty="0">
                <a:latin typeface="+mj-lt"/>
                <a:cs typeface="Times New Roman" panose="02020603050405020304" pitchFamily="18" charset="0"/>
              </a:rPr>
              <a:t>	- list out all the knowledge that led to its development</a:t>
            </a:r>
          </a:p>
          <a:p>
            <a:pPr marL="457200" lvl="4"/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457200" lvl="4"/>
            <a:r>
              <a:rPr lang="en-US" dirty="0">
                <a:latin typeface="+mj-lt"/>
                <a:cs typeface="Times New Roman" panose="02020603050405020304" pitchFamily="18" charset="0"/>
              </a:rPr>
              <a:t>	- list out any other technology (tangible or intangible) that were needed to refine your chosen technology</a:t>
            </a:r>
          </a:p>
          <a:p>
            <a:pPr marL="457200" lvl="4"/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457200" lvl="4"/>
            <a:r>
              <a:rPr lang="en-US" dirty="0">
                <a:latin typeface="+mj-lt"/>
                <a:cs typeface="Times New Roman" panose="02020603050405020304" pitchFamily="18" charset="0"/>
              </a:rPr>
              <a:t>	- what science concepts are needed in developing it to its current state of use</a:t>
            </a:r>
          </a:p>
          <a:p>
            <a:pPr marL="457200" lvl="4"/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457200" lvl="4"/>
            <a:r>
              <a:rPr lang="en-US" dirty="0">
                <a:latin typeface="+mj-lt"/>
                <a:cs typeface="Times New Roman" panose="02020603050405020304" pitchFamily="18" charset="0"/>
              </a:rPr>
              <a:t>	- Are there any other technologies that became a reality due to your chosen technology</a:t>
            </a:r>
          </a:p>
          <a:p>
            <a:pPr marL="457200" lvl="4"/>
            <a:r>
              <a:rPr lang="en-US" dirty="0">
                <a:latin typeface="+mj-lt"/>
                <a:cs typeface="Times New Roman" panose="02020603050405020304" pitchFamily="18" charset="0"/>
              </a:rPr>
              <a:t>	</a:t>
            </a:r>
          </a:p>
          <a:p>
            <a:pPr marL="457200" lvl="4"/>
            <a:r>
              <a:rPr lang="en-US" dirty="0">
                <a:latin typeface="+mj-lt"/>
                <a:cs typeface="Times New Roman" panose="02020603050405020304" pitchFamily="18" charset="0"/>
              </a:rPr>
              <a:t>	- Were there any scientific discoveries that may have been helped by your chosen technology?</a:t>
            </a:r>
          </a:p>
          <a:p>
            <a:pPr lvl="1"/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474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DF6A786-9AF9-4DB8-A4A4-3F617EE4B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20" y="284033"/>
            <a:ext cx="8036581" cy="407820"/>
          </a:xfrm>
        </p:spPr>
        <p:txBody>
          <a:bodyPr anchor="b">
            <a:noAutofit/>
          </a:bodyPr>
          <a:lstStyle/>
          <a:p>
            <a:r>
              <a:rPr lang="en-US" sz="2400" b="0" dirty="0">
                <a:solidFill>
                  <a:srgbClr val="C00000"/>
                </a:solidFill>
                <a:latin typeface="+mj-lt"/>
              </a:rPr>
              <a:t>Components of a robots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DB27A0-92DD-493B-A515-9E7A729B0B53}"/>
              </a:ext>
            </a:extLst>
          </p:cNvPr>
          <p:cNvSpPr txBox="1"/>
          <p:nvPr/>
        </p:nvSpPr>
        <p:spPr>
          <a:xfrm>
            <a:off x="944561" y="1318219"/>
            <a:ext cx="75095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Convert AC to DC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Provide DC voltage to the motherboard, adapters, and peripheral devices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Provide cooling and facilitate air flow through the case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5BB75E-4DB5-432F-BCD4-34232673448B}"/>
              </a:ext>
            </a:extLst>
          </p:cNvPr>
          <p:cNvSpPr/>
          <p:nvPr/>
        </p:nvSpPr>
        <p:spPr>
          <a:xfrm>
            <a:off x="160320" y="1010442"/>
            <a:ext cx="10310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Power unit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D8AF63-7BE5-4CB8-AFBA-20255C36CEFB}"/>
              </a:ext>
            </a:extLst>
          </p:cNvPr>
          <p:cNvSpPr txBox="1"/>
          <p:nvPr/>
        </p:nvSpPr>
        <p:spPr>
          <a:xfrm>
            <a:off x="944561" y="2956519"/>
            <a:ext cx="75095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Main body of a robot (links, joints, and structural elements that move)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Gives the ability to move, pitch, roll, or spin robot’s part for appropriate application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Have the ability to reach in to tight/hazardous work spaces</a:t>
            </a: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958D99-EBC5-4E4C-BCA0-0F1E8DD985CE}"/>
              </a:ext>
            </a:extLst>
          </p:cNvPr>
          <p:cNvSpPr/>
          <p:nvPr/>
        </p:nvSpPr>
        <p:spPr>
          <a:xfrm>
            <a:off x="160320" y="2648742"/>
            <a:ext cx="16466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Manipulator/Rover</a:t>
            </a:r>
          </a:p>
        </p:txBody>
      </p:sp>
    </p:spTree>
    <p:extLst>
      <p:ext uri="{BB962C8B-B14F-4D97-AF65-F5344CB8AC3E}">
        <p14:creationId xmlns:p14="http://schemas.microsoft.com/office/powerpoint/2010/main" val="339119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DF6A786-9AF9-4DB8-A4A4-3F617EE4B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20" y="284033"/>
            <a:ext cx="8036581" cy="407820"/>
          </a:xfrm>
        </p:spPr>
        <p:txBody>
          <a:bodyPr anchor="b">
            <a:noAutofit/>
          </a:bodyPr>
          <a:lstStyle/>
          <a:p>
            <a:r>
              <a:rPr lang="en-US" sz="2400" b="0" dirty="0">
                <a:solidFill>
                  <a:srgbClr val="C00000"/>
                </a:solidFill>
                <a:latin typeface="+mj-lt"/>
              </a:rPr>
              <a:t>Components of a robots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DB27A0-92DD-493B-A515-9E7A729B0B53}"/>
              </a:ext>
            </a:extLst>
          </p:cNvPr>
          <p:cNvSpPr txBox="1"/>
          <p:nvPr/>
        </p:nvSpPr>
        <p:spPr>
          <a:xfrm>
            <a:off x="1101603" y="999630"/>
            <a:ext cx="75095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A device which causes something to happen. This could be a robot movement, which is often achieved using motors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>
              <a:cs typeface="Times New Roman" panose="02020603050405020304" pitchFamily="18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An actuator is needed to make the robots wheels turn. Or the joints of a robot arm to rotate.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Muscles of the manipulators (servo motors, stepper motors, pneumatic and hydraulic cylinders)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produces a motion by converting energy and signals in the robot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5BB75E-4DB5-432F-BCD4-34232673448B}"/>
              </a:ext>
            </a:extLst>
          </p:cNvPr>
          <p:cNvSpPr/>
          <p:nvPr/>
        </p:nvSpPr>
        <p:spPr>
          <a:xfrm>
            <a:off x="160320" y="771305"/>
            <a:ext cx="9412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Actuators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D8AF63-7BE5-4CB8-AFBA-20255C36CEFB}"/>
              </a:ext>
            </a:extLst>
          </p:cNvPr>
          <p:cNvSpPr txBox="1"/>
          <p:nvPr/>
        </p:nvSpPr>
        <p:spPr>
          <a:xfrm>
            <a:off x="581268" y="3554176"/>
            <a:ext cx="75095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Devices used to collect information about internal (of robot) and external (to robot)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Useful in communication with environment and getting information from environment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Pass electronic signals to robots for executing desired tasks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Robots need suitable sensors that help them control themselves</a:t>
            </a: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958D99-EBC5-4E4C-BCA0-0F1E8DD985CE}"/>
              </a:ext>
            </a:extLst>
          </p:cNvPr>
          <p:cNvSpPr/>
          <p:nvPr/>
        </p:nvSpPr>
        <p:spPr>
          <a:xfrm>
            <a:off x="111933" y="3246399"/>
            <a:ext cx="8418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Sensors</a:t>
            </a:r>
          </a:p>
        </p:txBody>
      </p:sp>
    </p:spTree>
    <p:extLst>
      <p:ext uri="{BB962C8B-B14F-4D97-AF65-F5344CB8AC3E}">
        <p14:creationId xmlns:p14="http://schemas.microsoft.com/office/powerpoint/2010/main" val="3234274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DF6A786-9AF9-4DB8-A4A4-3F617EE4B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20" y="284033"/>
            <a:ext cx="8036581" cy="407820"/>
          </a:xfrm>
        </p:spPr>
        <p:txBody>
          <a:bodyPr anchor="b">
            <a:noAutofit/>
          </a:bodyPr>
          <a:lstStyle/>
          <a:p>
            <a:r>
              <a:rPr lang="en-US" sz="2400" b="0" dirty="0">
                <a:solidFill>
                  <a:srgbClr val="C00000"/>
                </a:solidFill>
                <a:latin typeface="+mj-lt"/>
              </a:rPr>
              <a:t>Components of a robots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DB27A0-92DD-493B-A515-9E7A729B0B53}"/>
              </a:ext>
            </a:extLst>
          </p:cNvPr>
          <p:cNvSpPr txBox="1"/>
          <p:nvPr/>
        </p:nvSpPr>
        <p:spPr>
          <a:xfrm>
            <a:off x="1101603" y="999630"/>
            <a:ext cx="750951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Performs the logical role of brain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>
              <a:cs typeface="Times New Roman" panose="02020603050405020304" pitchFamily="18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Helps in performing the intended role of the robot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Controls and coordinates the motion of actuators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Processes data from sensors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Controls the rover for robot’s motion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Performs maintenance related work, report errors in devices, etc.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5BB75E-4DB5-432F-BCD4-34232673448B}"/>
              </a:ext>
            </a:extLst>
          </p:cNvPr>
          <p:cNvSpPr/>
          <p:nvPr/>
        </p:nvSpPr>
        <p:spPr>
          <a:xfrm>
            <a:off x="160320" y="771305"/>
            <a:ext cx="9605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Controller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D8AF63-7BE5-4CB8-AFBA-20255C36CEFB}"/>
              </a:ext>
            </a:extLst>
          </p:cNvPr>
          <p:cNvSpPr txBox="1"/>
          <p:nvPr/>
        </p:nvSpPr>
        <p:spPr>
          <a:xfrm>
            <a:off x="1101602" y="3888743"/>
            <a:ext cx="750951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Performs the role of brain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>
              <a:cs typeface="Times New Roman" panose="02020603050405020304" pitchFamily="18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Does calculations using data from sensors, actuators, </a:t>
            </a:r>
            <a:r>
              <a:rPr lang="en-US" dirty="0" err="1">
                <a:cs typeface="Times New Roman" panose="02020603050405020304" pitchFamily="18" charset="0"/>
              </a:rPr>
              <a:t>etc</a:t>
            </a:r>
            <a:r>
              <a:rPr lang="en-US" dirty="0">
                <a:cs typeface="Times New Roman" panose="02020603050405020304" pitchFamily="18" charset="0"/>
              </a:rPr>
              <a:t> and feeds it to controller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>
              <a:cs typeface="Times New Roman" panose="02020603050405020304" pitchFamily="18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Exchanges data from and to controller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958D99-EBC5-4E4C-BCA0-0F1E8DD985CE}"/>
              </a:ext>
            </a:extLst>
          </p:cNvPr>
          <p:cNvSpPr/>
          <p:nvPr/>
        </p:nvSpPr>
        <p:spPr>
          <a:xfrm>
            <a:off x="160320" y="3580966"/>
            <a:ext cx="2214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Processor/Microcontroller</a:t>
            </a:r>
          </a:p>
        </p:txBody>
      </p:sp>
    </p:spTree>
    <p:extLst>
      <p:ext uri="{BB962C8B-B14F-4D97-AF65-F5344CB8AC3E}">
        <p14:creationId xmlns:p14="http://schemas.microsoft.com/office/powerpoint/2010/main" val="2357191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DF6A786-9AF9-4DB8-A4A4-3F617EE4B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20" y="284033"/>
            <a:ext cx="8036581" cy="407820"/>
          </a:xfrm>
        </p:spPr>
        <p:txBody>
          <a:bodyPr anchor="b">
            <a:noAutofit/>
          </a:bodyPr>
          <a:lstStyle/>
          <a:p>
            <a:r>
              <a:rPr lang="en-US" sz="2400" b="0" dirty="0">
                <a:solidFill>
                  <a:srgbClr val="C00000"/>
                </a:solidFill>
                <a:latin typeface="+mj-lt"/>
              </a:rPr>
              <a:t>Components of a robots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DB27A0-92DD-493B-A515-9E7A729B0B53}"/>
              </a:ext>
            </a:extLst>
          </p:cNvPr>
          <p:cNvSpPr txBox="1"/>
          <p:nvPr/>
        </p:nvSpPr>
        <p:spPr>
          <a:xfrm>
            <a:off x="1101603" y="999630"/>
            <a:ext cx="75095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The host of programs understood by microcontroller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Required to make the robot “live”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5BB75E-4DB5-432F-BCD4-34232673448B}"/>
              </a:ext>
            </a:extLst>
          </p:cNvPr>
          <p:cNvSpPr/>
          <p:nvPr/>
        </p:nvSpPr>
        <p:spPr>
          <a:xfrm>
            <a:off x="160320" y="771305"/>
            <a:ext cx="8915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Software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5E651B-F273-4B70-AFE1-4B212FD014D8}"/>
              </a:ext>
            </a:extLst>
          </p:cNvPr>
          <p:cNvSpPr txBox="1"/>
          <p:nvPr/>
        </p:nvSpPr>
        <p:spPr>
          <a:xfrm>
            <a:off x="1139703" y="2637930"/>
            <a:ext cx="75095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Stores the operating system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Programmable instructions of the user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Error reporting data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Can be temporary memory (memory is lost after power is loss, similar to RAM in a PC)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Can be permanent memory (memory is retained after power loss also, similar to hard disk in a PC)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ABD5B8-E546-44C6-948F-B5747E56716A}"/>
              </a:ext>
            </a:extLst>
          </p:cNvPr>
          <p:cNvSpPr/>
          <p:nvPr/>
        </p:nvSpPr>
        <p:spPr>
          <a:xfrm>
            <a:off x="198420" y="2409605"/>
            <a:ext cx="8306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Memory</a:t>
            </a:r>
          </a:p>
        </p:txBody>
      </p:sp>
    </p:spTree>
    <p:extLst>
      <p:ext uri="{BB962C8B-B14F-4D97-AF65-F5344CB8AC3E}">
        <p14:creationId xmlns:p14="http://schemas.microsoft.com/office/powerpoint/2010/main" val="1363654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02E613C-7F78-4DD8-B3B3-979663738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20" y="284033"/>
            <a:ext cx="8036581" cy="407820"/>
          </a:xfrm>
        </p:spPr>
        <p:txBody>
          <a:bodyPr anchor="b">
            <a:noAutofit/>
          </a:bodyPr>
          <a:lstStyle/>
          <a:p>
            <a:r>
              <a:rPr lang="en-US" sz="2400" b="0" dirty="0">
                <a:solidFill>
                  <a:srgbClr val="C00000"/>
                </a:solidFill>
                <a:latin typeface="+mj-lt"/>
              </a:rPr>
              <a:t>Power Unit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280A22-EB04-4509-B5AB-60F08BFE212E}"/>
              </a:ext>
            </a:extLst>
          </p:cNvPr>
          <p:cNvSpPr txBox="1"/>
          <p:nvPr/>
        </p:nvSpPr>
        <p:spPr>
          <a:xfrm>
            <a:off x="554348" y="826448"/>
            <a:ext cx="75095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To obtain mechanical power out, it is essential to have power in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Amount of mechanical power out can be defined by the load or force to be moved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An important consideration while designing a robot is its power requirement and its maximum power output</a:t>
            </a:r>
            <a:endParaRPr lang="en-US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755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02E613C-7F78-4DD8-B3B3-979663738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20" y="284033"/>
            <a:ext cx="8036581" cy="407820"/>
          </a:xfrm>
        </p:spPr>
        <p:txBody>
          <a:bodyPr anchor="b">
            <a:noAutofit/>
          </a:bodyPr>
          <a:lstStyle/>
          <a:p>
            <a:r>
              <a:rPr lang="en-US" sz="2400" b="0" dirty="0">
                <a:solidFill>
                  <a:srgbClr val="C00000"/>
                </a:solidFill>
                <a:latin typeface="+mj-lt"/>
              </a:rPr>
              <a:t>Actuators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280A22-EB04-4509-B5AB-60F08BFE212E}"/>
              </a:ext>
            </a:extLst>
          </p:cNvPr>
          <p:cNvSpPr txBox="1"/>
          <p:nvPr/>
        </p:nvSpPr>
        <p:spPr>
          <a:xfrm>
            <a:off x="687386" y="888793"/>
            <a:ext cx="75095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Provide motion to the robot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Can act as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73F223-226B-413D-B48D-6D607BF5FFF9}"/>
              </a:ext>
            </a:extLst>
          </p:cNvPr>
          <p:cNvSpPr/>
          <p:nvPr/>
        </p:nvSpPr>
        <p:spPr>
          <a:xfrm>
            <a:off x="1468582" y="1627457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7" indent="-285750">
              <a:buFont typeface="Courier New" panose="02070309020205020404" pitchFamily="49" charset="0"/>
              <a:buChar char="o"/>
            </a:pPr>
            <a:r>
              <a:rPr lang="en-US" dirty="0">
                <a:cs typeface="Times New Roman" panose="02020603050405020304" pitchFamily="18" charset="0"/>
              </a:rPr>
              <a:t>Legs</a:t>
            </a:r>
          </a:p>
          <a:p>
            <a:pPr marL="285750" lvl="7" indent="-285750">
              <a:buFont typeface="Courier New" panose="02070309020205020404" pitchFamily="49" charset="0"/>
              <a:buChar char="o"/>
            </a:pPr>
            <a:r>
              <a:rPr lang="en-US" dirty="0">
                <a:cs typeface="Times New Roman" panose="02020603050405020304" pitchFamily="18" charset="0"/>
              </a:rPr>
              <a:t>Wheels</a:t>
            </a:r>
          </a:p>
          <a:p>
            <a:pPr marL="285750" lvl="7" indent="-285750">
              <a:buFont typeface="Courier New" panose="02070309020205020404" pitchFamily="49" charset="0"/>
              <a:buChar char="o"/>
            </a:pPr>
            <a:r>
              <a:rPr lang="en-US" dirty="0">
                <a:cs typeface="Times New Roman" panose="02020603050405020304" pitchFamily="18" charset="0"/>
              </a:rPr>
              <a:t>Arms</a:t>
            </a:r>
          </a:p>
          <a:p>
            <a:pPr marL="285750" lvl="7" indent="-285750">
              <a:buFont typeface="Courier New" panose="02070309020205020404" pitchFamily="49" charset="0"/>
              <a:buChar char="o"/>
            </a:pPr>
            <a:r>
              <a:rPr lang="en-US" dirty="0">
                <a:cs typeface="Times New Roman" panose="02020603050405020304" pitchFamily="18" charset="0"/>
              </a:rPr>
              <a:t>Provide grip for holding other objects</a:t>
            </a:r>
          </a:p>
          <a:p>
            <a:pPr marL="285750" lvl="7" indent="-285750">
              <a:buFont typeface="Courier New" panose="02070309020205020404" pitchFamily="49" charset="0"/>
              <a:buChar char="o"/>
            </a:pPr>
            <a:r>
              <a:rPr lang="en-US" dirty="0">
                <a:cs typeface="Times New Roman" panose="02020603050405020304" pitchFamily="18" charset="0"/>
              </a:rPr>
              <a:t>Help in maintaining robots intended orientation</a:t>
            </a:r>
          </a:p>
          <a:p>
            <a:pPr marL="285750" lvl="7" indent="-285750">
              <a:buFont typeface="Courier New" panose="02070309020205020404" pitchFamily="49" charset="0"/>
              <a:buChar char="o"/>
            </a:pPr>
            <a:r>
              <a:rPr lang="en-US" dirty="0">
                <a:cs typeface="Times New Roman" panose="02020603050405020304" pitchFamily="18" charset="0"/>
              </a:rPr>
              <a:t>Physically interact with surroundings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A4470E-3C60-423E-801A-3A29DD40A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072" y="2539234"/>
            <a:ext cx="1628775" cy="18335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3785229-4F4F-4F9E-8AE3-494EBE6B6381}"/>
              </a:ext>
            </a:extLst>
          </p:cNvPr>
          <p:cNvSpPr/>
          <p:nvPr/>
        </p:nvSpPr>
        <p:spPr>
          <a:xfrm>
            <a:off x="687386" y="363413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Linear Actuators</a:t>
            </a:r>
          </a:p>
          <a:p>
            <a:r>
              <a:rPr lang="en-US" dirty="0"/>
              <a:t>Linear actuators in robotics are used to push or pull the robot like move forward or backward &amp; arm extension</a:t>
            </a:r>
          </a:p>
        </p:txBody>
      </p:sp>
    </p:spTree>
    <p:extLst>
      <p:ext uri="{BB962C8B-B14F-4D97-AF65-F5344CB8AC3E}">
        <p14:creationId xmlns:p14="http://schemas.microsoft.com/office/powerpoint/2010/main" val="94838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02E613C-7F78-4DD8-B3B3-979663738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20" y="284033"/>
            <a:ext cx="8036581" cy="407820"/>
          </a:xfrm>
        </p:spPr>
        <p:txBody>
          <a:bodyPr anchor="b">
            <a:noAutofit/>
          </a:bodyPr>
          <a:lstStyle/>
          <a:p>
            <a:r>
              <a:rPr lang="en-US" sz="2400" b="0" dirty="0">
                <a:solidFill>
                  <a:srgbClr val="C00000"/>
                </a:solidFill>
                <a:latin typeface="+mj-lt"/>
              </a:rPr>
              <a:t>Actuators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D80263-20B3-4E16-BC80-700428A0E015}"/>
              </a:ext>
            </a:extLst>
          </p:cNvPr>
          <p:cNvSpPr/>
          <p:nvPr/>
        </p:nvSpPr>
        <p:spPr>
          <a:xfrm>
            <a:off x="429491" y="868235"/>
            <a:ext cx="56526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Solenoid Actuators</a:t>
            </a:r>
          </a:p>
          <a:p>
            <a:r>
              <a:rPr lang="en-US" dirty="0"/>
              <a:t>A type of linear actuators that uses a solenoid latch that works on electromagnetic principles. Used in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9C4096-832C-407F-9B30-C5293F0D3384}"/>
              </a:ext>
            </a:extLst>
          </p:cNvPr>
          <p:cNvSpPr/>
          <p:nvPr/>
        </p:nvSpPr>
        <p:spPr>
          <a:xfrm>
            <a:off x="1129145" y="1783281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controlling the motion of the robot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performing different activities such as a start &amp; reverse, latch, push button,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solenoids are normally used in the applications of latches, valves, locks, and pushing buttons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its working is controlled normally by an external microcontroller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142EE0-10C7-43A0-8111-A457F86BB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280" y="2251364"/>
            <a:ext cx="1696005" cy="145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49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02E613C-7F78-4DD8-B3B3-979663738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20" y="284033"/>
            <a:ext cx="8036581" cy="407820"/>
          </a:xfrm>
        </p:spPr>
        <p:txBody>
          <a:bodyPr anchor="b">
            <a:noAutofit/>
          </a:bodyPr>
          <a:lstStyle/>
          <a:p>
            <a:r>
              <a:rPr lang="en-US" sz="2400" b="0" dirty="0">
                <a:solidFill>
                  <a:srgbClr val="C00000"/>
                </a:solidFill>
                <a:latin typeface="+mj-lt"/>
              </a:rPr>
              <a:t>Actuators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D80263-20B3-4E16-BC80-700428A0E015}"/>
              </a:ext>
            </a:extLst>
          </p:cNvPr>
          <p:cNvSpPr/>
          <p:nvPr/>
        </p:nvSpPr>
        <p:spPr>
          <a:xfrm>
            <a:off x="429491" y="868235"/>
            <a:ext cx="565265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DC Motor Actuators</a:t>
            </a:r>
          </a:p>
          <a:p>
            <a:r>
              <a:rPr lang="en-US" dirty="0"/>
              <a:t>Used for turning motion. It can be utilized for changing speed throughout rotating motions. By using these actuators, different activities like robotic drilling &amp; robotic rotational motion are performed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12178A-8D0B-4858-BAF7-697148D17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943" y="400352"/>
            <a:ext cx="1983558" cy="163743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5A55298-7871-4572-8421-85F3837AA1B4}"/>
              </a:ext>
            </a:extLst>
          </p:cNvPr>
          <p:cNvSpPr/>
          <p:nvPr/>
        </p:nvSpPr>
        <p:spPr>
          <a:xfrm>
            <a:off x="429491" y="2197774"/>
            <a:ext cx="565265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Servo Actuators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Mainly used to achieve controlled rotational motion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These are very superior DC motors that allow discrete and continuous revolution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actuator allows halts throughout a rotating motion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activity like pick and place related rotational motion  may performed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CE7D57-7BB8-40B6-BAF2-CF2FF8A33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036" y="2571750"/>
            <a:ext cx="2039465" cy="217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645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02E613C-7F78-4DD8-B3B3-979663738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20" y="284033"/>
            <a:ext cx="8036581" cy="407820"/>
          </a:xfrm>
        </p:spPr>
        <p:txBody>
          <a:bodyPr anchor="b">
            <a:noAutofit/>
          </a:bodyPr>
          <a:lstStyle/>
          <a:p>
            <a:r>
              <a:rPr lang="en-US" sz="2400" b="0" dirty="0">
                <a:solidFill>
                  <a:srgbClr val="C00000"/>
                </a:solidFill>
                <a:latin typeface="+mj-lt"/>
              </a:rPr>
              <a:t>Actuators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9C4096-832C-407F-9B30-C5293F0D3384}"/>
              </a:ext>
            </a:extLst>
          </p:cNvPr>
          <p:cNvSpPr/>
          <p:nvPr/>
        </p:nvSpPr>
        <p:spPr>
          <a:xfrm>
            <a:off x="547254" y="216948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Move car seats forwards &amp; backward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Open automatic doors, computer disk drives opening and closing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 essential component of a robot that works as the joint to move the robot,  rotate its arm up/down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Summary: actuators changes electrical energy into mechanical motions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25F919-DCFF-4312-8F33-C3173EFB72A5}"/>
              </a:ext>
            </a:extLst>
          </p:cNvPr>
          <p:cNvSpPr/>
          <p:nvPr/>
        </p:nvSpPr>
        <p:spPr>
          <a:xfrm>
            <a:off x="249381" y="801713"/>
            <a:ext cx="72043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Stepper Motor Actuators</a:t>
            </a:r>
          </a:p>
          <a:p>
            <a:r>
              <a:rPr lang="en-US" dirty="0"/>
              <a:t>Helpful in realizing repetitive rotating activities within robots. These types of actuators are a combination of both DC &amp; servo motor actuators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6CC863-9C33-48EB-BF3F-2D1919837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109" y="2008817"/>
            <a:ext cx="1790792" cy="15448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C3392E5-1F1A-4987-966E-3426A49AF4DA}"/>
              </a:ext>
            </a:extLst>
          </p:cNvPr>
          <p:cNvSpPr/>
          <p:nvPr/>
        </p:nvSpPr>
        <p:spPr>
          <a:xfrm>
            <a:off x="249381" y="1701040"/>
            <a:ext cx="22252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Examples of Actuator use</a:t>
            </a:r>
          </a:p>
        </p:txBody>
      </p:sp>
    </p:spTree>
    <p:extLst>
      <p:ext uri="{BB962C8B-B14F-4D97-AF65-F5344CB8AC3E}">
        <p14:creationId xmlns:p14="http://schemas.microsoft.com/office/powerpoint/2010/main" val="2336192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84EF53A-14A2-4F44-BB95-43135360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43" y="71803"/>
            <a:ext cx="6125964" cy="599831"/>
          </a:xfrm>
        </p:spPr>
        <p:txBody>
          <a:bodyPr anchor="b">
            <a:noAutofit/>
          </a:bodyPr>
          <a:lstStyle/>
          <a:p>
            <a:r>
              <a:rPr lang="en-US" sz="2400" b="0" dirty="0">
                <a:solidFill>
                  <a:srgbClr val="C00000"/>
                </a:solidFill>
                <a:latin typeface="+mj-lt"/>
              </a:rPr>
              <a:t>Physics and Robots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BBAF30-D358-426B-91EF-F3BD18037BF9}"/>
              </a:ext>
            </a:extLst>
          </p:cNvPr>
          <p:cNvSpPr txBox="1">
            <a:spLocks/>
          </p:cNvSpPr>
          <p:nvPr/>
        </p:nvSpPr>
        <p:spPr>
          <a:xfrm>
            <a:off x="315858" y="1006420"/>
            <a:ext cx="7600043" cy="350843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Word robot was coined by Czech playwright, novelist and journalist named Karel </a:t>
            </a:r>
            <a:r>
              <a:rPr lang="en-US" dirty="0" err="1">
                <a:latin typeface="+mn-lt"/>
                <a:cs typeface="Times New Roman" panose="02020603050405020304" pitchFamily="18" charset="0"/>
              </a:rPr>
              <a:t>Čapek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(1880-1938) who introduced it in his 1920 play, R.U.R., or Rossum’s Universal Robots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" panose="02020603050405020304" pitchFamily="18" charset="0"/>
              </a:rPr>
              <a:t>Robot is derived from Slavonic word </a:t>
            </a:r>
            <a:r>
              <a:rPr lang="en-US" dirty="0" err="1">
                <a:latin typeface="+mn-lt"/>
                <a:cs typeface="Times" panose="02020603050405020304" pitchFamily="18" charset="0"/>
              </a:rPr>
              <a:t>Robota</a:t>
            </a:r>
            <a:r>
              <a:rPr lang="en-US" dirty="0">
                <a:latin typeface="+mn-lt"/>
                <a:cs typeface="Times" panose="02020603050405020304" pitchFamily="18" charset="0"/>
              </a:rPr>
              <a:t>, that refers for “servitude,” “forced labor” or “drudgery”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" panose="02020603050405020304" pitchFamily="18" charset="0"/>
              </a:rPr>
              <a:t>In the US, robots became popular from works of science fiction writers, Isaac Asimov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" panose="02020603050405020304" pitchFamily="18" charset="0"/>
              </a:rPr>
              <a:t>Eventually became popular in Hollywood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" panose="02020603050405020304" pitchFamily="18" charset="0"/>
              </a:rPr>
              <a:t>First humanoid robot (Eric) was released in 1923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" panose="02020603050405020304" pitchFamily="18" charset="0"/>
              </a:rPr>
              <a:t>Physics is a natural science that studies matter </a:t>
            </a:r>
          </a:p>
          <a:p>
            <a:pPr lvl="8" algn="just"/>
            <a:r>
              <a:rPr lang="en-US" dirty="0">
                <a:latin typeface="+mn-lt"/>
                <a:cs typeface="Times" panose="02020603050405020304" pitchFamily="18" charset="0"/>
              </a:rPr>
              <a:t>	- its fundamental constituents</a:t>
            </a:r>
          </a:p>
          <a:p>
            <a:pPr lvl="8" algn="just"/>
            <a:r>
              <a:rPr lang="en-US" dirty="0">
                <a:latin typeface="+mn-lt"/>
                <a:cs typeface="Times" panose="02020603050405020304" pitchFamily="18" charset="0"/>
              </a:rPr>
              <a:t>	- its motion through space and time</a:t>
            </a:r>
          </a:p>
          <a:p>
            <a:pPr lvl="8" algn="just"/>
            <a:r>
              <a:rPr lang="en-US" dirty="0">
                <a:latin typeface="+mn-lt"/>
                <a:cs typeface="Times" panose="02020603050405020304" pitchFamily="18" charset="0"/>
              </a:rPr>
              <a:t>	- the related quantities of energy and force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1F9C22-1E1B-4494-8908-38295EB77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4677" y="2571750"/>
            <a:ext cx="1288181" cy="205836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02E613C-7F78-4DD8-B3B3-979663738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20" y="284033"/>
            <a:ext cx="8036581" cy="407820"/>
          </a:xfrm>
        </p:spPr>
        <p:txBody>
          <a:bodyPr anchor="b">
            <a:noAutofit/>
          </a:bodyPr>
          <a:lstStyle/>
          <a:p>
            <a:r>
              <a:rPr lang="en-US" sz="2400" b="0" dirty="0">
                <a:solidFill>
                  <a:srgbClr val="C00000"/>
                </a:solidFill>
                <a:latin typeface="+mj-lt"/>
              </a:rPr>
              <a:t>Sensors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280A22-EB04-4509-B5AB-60F08BFE212E}"/>
              </a:ext>
            </a:extLst>
          </p:cNvPr>
          <p:cNvSpPr txBox="1"/>
          <p:nvPr/>
        </p:nvSpPr>
        <p:spPr>
          <a:xfrm>
            <a:off x="687386" y="888793"/>
            <a:ext cx="750951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cs typeface="Times New Roman" panose="02020603050405020304" pitchFamily="18" charset="0"/>
              </a:rPr>
              <a:t>Provide data relating to the environment and help the robot perform its programmed work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>
              <a:cs typeface="Times New Roman" panose="02020603050405020304" pitchFamily="18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Help a robot communicate with its external world, or control its own internal system</a:t>
            </a:r>
            <a:endParaRPr lang="en-US" dirty="0">
              <a:cs typeface="Times New Roman" panose="02020603050405020304" pitchFamily="18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Sensors can provide information about: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73F223-226B-413D-B48D-6D607BF5FFF9}"/>
              </a:ext>
            </a:extLst>
          </p:cNvPr>
          <p:cNvSpPr/>
          <p:nvPr/>
        </p:nvSpPr>
        <p:spPr>
          <a:xfrm>
            <a:off x="1544782" y="235482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7" indent="-285750">
              <a:buFont typeface="Courier New" panose="02070309020205020404" pitchFamily="49" charset="0"/>
              <a:buChar char="o"/>
            </a:pPr>
            <a:r>
              <a:rPr lang="en-US" dirty="0">
                <a:cs typeface="Times New Roman" panose="02020603050405020304" pitchFamily="18" charset="0"/>
              </a:rPr>
              <a:t>Distance measurements</a:t>
            </a:r>
          </a:p>
          <a:p>
            <a:pPr marL="285750" lvl="7" indent="-285750">
              <a:buFont typeface="Courier New" panose="02070309020205020404" pitchFamily="49" charset="0"/>
              <a:buChar char="o"/>
            </a:pPr>
            <a:r>
              <a:rPr lang="en-US" dirty="0">
                <a:cs typeface="Times New Roman" panose="02020603050405020304" pitchFamily="18" charset="0"/>
              </a:rPr>
              <a:t>pressure</a:t>
            </a:r>
          </a:p>
          <a:p>
            <a:pPr marL="285750" lvl="7" indent="-285750">
              <a:buFont typeface="Courier New" panose="02070309020205020404" pitchFamily="49" charset="0"/>
              <a:buChar char="o"/>
            </a:pPr>
            <a:r>
              <a:rPr lang="en-US" dirty="0">
                <a:cs typeface="Times New Roman" panose="02020603050405020304" pitchFamily="18" charset="0"/>
              </a:rPr>
              <a:t>Light</a:t>
            </a:r>
          </a:p>
          <a:p>
            <a:pPr marL="285750" lvl="7" indent="-285750">
              <a:buFont typeface="Courier New" panose="02070309020205020404" pitchFamily="49" charset="0"/>
              <a:buChar char="o"/>
            </a:pPr>
            <a:r>
              <a:rPr lang="en-US" dirty="0">
                <a:cs typeface="Times New Roman" panose="02020603050405020304" pitchFamily="18" charset="0"/>
              </a:rPr>
              <a:t>Humidity</a:t>
            </a:r>
          </a:p>
          <a:p>
            <a:pPr marL="285750" lvl="7" indent="-285750">
              <a:buFont typeface="Courier New" panose="02070309020205020404" pitchFamily="49" charset="0"/>
              <a:buChar char="o"/>
            </a:pPr>
            <a:r>
              <a:rPr lang="en-US" dirty="0">
                <a:cs typeface="Times New Roman" panose="02020603050405020304" pitchFamily="18" charset="0"/>
              </a:rPr>
              <a:t>Sound</a:t>
            </a:r>
          </a:p>
          <a:p>
            <a:pPr marL="285750" lvl="7" indent="-285750">
              <a:buFont typeface="Courier New" panose="02070309020205020404" pitchFamily="49" charset="0"/>
              <a:buChar char="o"/>
            </a:pPr>
            <a:r>
              <a:rPr lang="en-US" dirty="0">
                <a:cs typeface="Times New Roman" panose="02020603050405020304" pitchFamily="18" charset="0"/>
              </a:rPr>
              <a:t>Heat</a:t>
            </a:r>
          </a:p>
          <a:p>
            <a:pPr marL="285750" lvl="7" indent="-285750">
              <a:buFont typeface="Courier New" panose="02070309020205020404" pitchFamily="49" charset="0"/>
              <a:buChar char="o"/>
            </a:pPr>
            <a:r>
              <a:rPr lang="en-US" dirty="0">
                <a:cs typeface="Times New Roman" panose="02020603050405020304" pitchFamily="18" charset="0"/>
              </a:rPr>
              <a:t>Chemicals</a:t>
            </a:r>
          </a:p>
          <a:p>
            <a:pPr marL="285750" lvl="7" indent="-285750">
              <a:buFont typeface="Courier New" panose="02070309020205020404" pitchFamily="49" charset="0"/>
              <a:buChar char="o"/>
            </a:pPr>
            <a:r>
              <a:rPr lang="en-US" dirty="0">
                <a:cs typeface="Times New Roman" panose="02020603050405020304" pitchFamily="18" charset="0"/>
              </a:rPr>
              <a:t>External forces</a:t>
            </a:r>
          </a:p>
          <a:p>
            <a:pPr marL="285750" lvl="7" indent="-285750">
              <a:buFont typeface="Courier New" panose="02070309020205020404" pitchFamily="49" charset="0"/>
              <a:buChar char="o"/>
            </a:pPr>
            <a:r>
              <a:rPr lang="en-US" dirty="0">
                <a:cs typeface="Times New Roman" panose="02020603050405020304" pitchFamily="18" charset="0"/>
              </a:rPr>
              <a:t>Object proximity</a:t>
            </a:r>
          </a:p>
          <a:p>
            <a:pPr marL="285750" lvl="7" indent="-285750">
              <a:buFont typeface="Courier New" panose="02070309020205020404" pitchFamily="49" charset="0"/>
              <a:buChar char="o"/>
            </a:pPr>
            <a:r>
              <a:rPr lang="en-US" dirty="0">
                <a:cs typeface="Times New Roman" panose="02020603050405020304" pitchFamily="18" charset="0"/>
              </a:rPr>
              <a:t>Objects Orientation</a:t>
            </a:r>
          </a:p>
          <a:p>
            <a:pPr marL="285750" lvl="7" indent="-285750">
              <a:buFont typeface="Courier New" panose="02070309020205020404" pitchFamily="49" charset="0"/>
              <a:buChar char="o"/>
            </a:pPr>
            <a:r>
              <a:rPr lang="en-US" dirty="0">
                <a:cs typeface="Times New Roman" panose="02020603050405020304" pitchFamily="18" charset="0"/>
              </a:rPr>
              <a:t>Magnetic and electric field presence</a:t>
            </a:r>
          </a:p>
          <a:p>
            <a:pPr marL="285750" lvl="7" indent="-285750">
              <a:buFont typeface="Courier New" panose="02070309020205020404" pitchFamily="49" charset="0"/>
              <a:buChar char="o"/>
            </a:pPr>
            <a:r>
              <a:rPr lang="en-US" dirty="0">
                <a:cs typeface="Times New Roman" panose="02020603050405020304" pitchFamily="18" charset="0"/>
              </a:rPr>
              <a:t>Etc.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296093-ADFE-4B4C-B8C9-7113C228C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0582" y="1685058"/>
            <a:ext cx="2277341" cy="113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179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02E613C-7F78-4DD8-B3B3-979663738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20" y="284033"/>
            <a:ext cx="8036581" cy="407820"/>
          </a:xfrm>
        </p:spPr>
        <p:txBody>
          <a:bodyPr anchor="b">
            <a:noAutofit/>
          </a:bodyPr>
          <a:lstStyle/>
          <a:p>
            <a:r>
              <a:rPr lang="en-US" sz="2400" b="0" dirty="0">
                <a:solidFill>
                  <a:srgbClr val="C00000"/>
                </a:solidFill>
                <a:latin typeface="+mj-lt"/>
              </a:rPr>
              <a:t>Analog Sensors vs. Digital Sensors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280A22-EB04-4509-B5AB-60F08BFE212E}"/>
              </a:ext>
            </a:extLst>
          </p:cNvPr>
          <p:cNvSpPr txBox="1"/>
          <p:nvPr/>
        </p:nvSpPr>
        <p:spPr>
          <a:xfrm>
            <a:off x="687386" y="691853"/>
            <a:ext cx="75095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/>
              <a:t>The output generated from sensors can be either analog signals or digital signals. Sensor circuits are designed to monitor these changes and provide a voltage difference.</a:t>
            </a:r>
            <a:endParaRPr lang="en-US" dirty="0">
              <a:cs typeface="Times New Roman" panose="02020603050405020304" pitchFamily="18" charset="0"/>
            </a:endParaRPr>
          </a:p>
          <a:p>
            <a:pPr lvl="1"/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73F223-226B-413D-B48D-6D607BF5FFF9}"/>
              </a:ext>
            </a:extLst>
          </p:cNvPr>
          <p:cNvSpPr/>
          <p:nvPr/>
        </p:nvSpPr>
        <p:spPr>
          <a:xfrm>
            <a:off x="1707538" y="258342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7"/>
            <a:r>
              <a:rPr lang="en-US" dirty="0"/>
              <a:t>The change can be a variation in </a:t>
            </a:r>
          </a:p>
          <a:p>
            <a:pPr marL="285750" lvl="7" indent="-285750">
              <a:buFont typeface="Arial" panose="020B0604020202020204" pitchFamily="34" charset="0"/>
              <a:buChar char="•"/>
            </a:pPr>
            <a:r>
              <a:rPr lang="en-US" dirty="0"/>
              <a:t>Voltage</a:t>
            </a:r>
          </a:p>
          <a:p>
            <a:pPr marL="285750" lvl="7" indent="-285750">
              <a:buFont typeface="Arial" panose="020B0604020202020204" pitchFamily="34" charset="0"/>
              <a:buChar char="•"/>
            </a:pPr>
            <a:r>
              <a:rPr lang="en-US" dirty="0"/>
              <a:t>Current</a:t>
            </a:r>
          </a:p>
          <a:p>
            <a:pPr marL="285750" lvl="7" indent="-285750">
              <a:buFont typeface="Arial" panose="020B0604020202020204" pitchFamily="34" charset="0"/>
              <a:buChar char="•"/>
            </a:pPr>
            <a:r>
              <a:rPr lang="en-US" dirty="0"/>
              <a:t>Resistance</a:t>
            </a:r>
          </a:p>
          <a:p>
            <a:pPr marL="285750" lvl="7" indent="-285750">
              <a:buFont typeface="Arial" panose="020B0604020202020204" pitchFamily="34" charset="0"/>
              <a:buChar char="•"/>
            </a:pPr>
            <a:r>
              <a:rPr lang="en-US" dirty="0"/>
              <a:t>Charge</a:t>
            </a:r>
          </a:p>
          <a:p>
            <a:pPr marL="285750" lvl="7" indent="-285750">
              <a:buFont typeface="Arial" panose="020B0604020202020204" pitchFamily="34" charset="0"/>
              <a:buChar char="•"/>
            </a:pPr>
            <a:r>
              <a:rPr lang="en-US" dirty="0"/>
              <a:t>Capacitance</a:t>
            </a:r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375F36-2B58-48A0-91B0-4456E05DA8D5}"/>
              </a:ext>
            </a:extLst>
          </p:cNvPr>
          <p:cNvSpPr/>
          <p:nvPr/>
        </p:nvSpPr>
        <p:spPr>
          <a:xfrm>
            <a:off x="160320" y="2137888"/>
            <a:ext cx="15472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Analog Sensors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6B0760-36F3-43EC-B738-4875C96B9DE7}"/>
              </a:ext>
            </a:extLst>
          </p:cNvPr>
          <p:cNvSpPr/>
          <p:nvPr/>
        </p:nvSpPr>
        <p:spPr>
          <a:xfrm>
            <a:off x="1707538" y="2137888"/>
            <a:ext cx="65240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produce a change in electrical property to signify a change in the environment. </a:t>
            </a:r>
          </a:p>
        </p:txBody>
      </p:sp>
    </p:spTree>
    <p:extLst>
      <p:ext uri="{BB962C8B-B14F-4D97-AF65-F5344CB8AC3E}">
        <p14:creationId xmlns:p14="http://schemas.microsoft.com/office/powerpoint/2010/main" val="2391968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02E613C-7F78-4DD8-B3B3-979663738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20" y="284033"/>
            <a:ext cx="8036581" cy="407820"/>
          </a:xfrm>
        </p:spPr>
        <p:txBody>
          <a:bodyPr anchor="b">
            <a:noAutofit/>
          </a:bodyPr>
          <a:lstStyle/>
          <a:p>
            <a:r>
              <a:rPr lang="en-US" sz="2400" b="0" dirty="0">
                <a:solidFill>
                  <a:srgbClr val="C00000"/>
                </a:solidFill>
                <a:latin typeface="+mj-lt"/>
              </a:rPr>
              <a:t>Analog Sensors vs. Digital Sensors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375F36-2B58-48A0-91B0-4456E05DA8D5}"/>
              </a:ext>
            </a:extLst>
          </p:cNvPr>
          <p:cNvSpPr/>
          <p:nvPr/>
        </p:nvSpPr>
        <p:spPr>
          <a:xfrm>
            <a:off x="203145" y="691853"/>
            <a:ext cx="14879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Digital Sensors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6B0760-36F3-43EC-B738-4875C96B9DE7}"/>
              </a:ext>
            </a:extLst>
          </p:cNvPr>
          <p:cNvSpPr/>
          <p:nvPr/>
        </p:nvSpPr>
        <p:spPr>
          <a:xfrm>
            <a:off x="311460" y="2237372"/>
            <a:ext cx="77343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modern microcontrollers have Analog to Digital converter circuitry built-in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a Photoresistor, the resistance in a Photoresistor changes with the amount of light falling on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Photoresistor circuitry creates an analog voltage value based on the change in resistance and an analog signal is fed into the microcontroller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analog signal, if required can be further converted into a digital value and processed as per the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BD773E-6EF8-46FF-9999-5F8E50649C24}"/>
              </a:ext>
            </a:extLst>
          </p:cNvPr>
          <p:cNvSpPr/>
          <p:nvPr/>
        </p:nvSpPr>
        <p:spPr>
          <a:xfrm>
            <a:off x="1733877" y="691853"/>
            <a:ext cx="64630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Unlike Analog sensors, digital sensors produce discrete digital pulses for a change in the environment. The output of this sensor can be either “ON” or “OFF”, i.e. it can be either 1 or 0.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30C040-336B-4F26-B513-A775F8D211D4}"/>
              </a:ext>
            </a:extLst>
          </p:cNvPr>
          <p:cNvSpPr/>
          <p:nvPr/>
        </p:nvSpPr>
        <p:spPr>
          <a:xfrm>
            <a:off x="160320" y="1690411"/>
            <a:ext cx="6415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Note:</a:t>
            </a:r>
          </a:p>
        </p:txBody>
      </p:sp>
    </p:spTree>
    <p:extLst>
      <p:ext uri="{BB962C8B-B14F-4D97-AF65-F5344CB8AC3E}">
        <p14:creationId xmlns:p14="http://schemas.microsoft.com/office/powerpoint/2010/main" val="3284173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C0BA82E8-9761-4462-9F21-323926563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43" y="262303"/>
            <a:ext cx="6125964" cy="599831"/>
          </a:xfrm>
        </p:spPr>
        <p:txBody>
          <a:bodyPr anchor="b">
            <a:noAutofit/>
          </a:bodyPr>
          <a:lstStyle/>
          <a:p>
            <a:r>
              <a:rPr lang="en-US" sz="2400" b="0" dirty="0">
                <a:solidFill>
                  <a:srgbClr val="C00000"/>
                </a:solidFill>
                <a:latin typeface="+mj-lt"/>
              </a:rPr>
              <a:t>Types of robots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85DC811-0790-4771-8948-2E31CAC7561C}"/>
              </a:ext>
            </a:extLst>
          </p:cNvPr>
          <p:cNvSpPr/>
          <p:nvPr/>
        </p:nvSpPr>
        <p:spPr>
          <a:xfrm>
            <a:off x="261359" y="1042439"/>
            <a:ext cx="830446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Industrial robots</a:t>
            </a:r>
          </a:p>
          <a:p>
            <a:pPr lvl="8"/>
            <a:r>
              <a:rPr lang="en-US" dirty="0">
                <a:latin typeface="+mj-lt"/>
                <a:cs typeface="Times New Roman" panose="02020603050405020304" pitchFamily="18" charset="0"/>
              </a:rPr>
              <a:t>	- car production</a:t>
            </a:r>
          </a:p>
          <a:p>
            <a:pPr lvl="8"/>
            <a:r>
              <a:rPr lang="en-US" dirty="0">
                <a:latin typeface="+mj-lt"/>
                <a:cs typeface="Times New Roman" panose="02020603050405020304" pitchFamily="18" charset="0"/>
              </a:rPr>
              <a:t>	- packaging</a:t>
            </a:r>
          </a:p>
          <a:p>
            <a:pPr lvl="8"/>
            <a:r>
              <a:rPr lang="en-US" dirty="0">
                <a:latin typeface="+mj-lt"/>
                <a:cs typeface="Times New Roman" panose="02020603050405020304" pitchFamily="18" charset="0"/>
              </a:rPr>
              <a:t>	- electronics circuit board production</a:t>
            </a:r>
          </a:p>
          <a:p>
            <a:pPr lvl="8"/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457200" lvl="8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Telebots</a:t>
            </a:r>
          </a:p>
          <a:p>
            <a:pPr marL="457200" lvl="8" indent="-457200">
              <a:buFont typeface="Arial" panose="020B0604020202020204" pitchFamily="34" charset="0"/>
              <a:buChar char="•"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457200" lvl="8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Healthcare </a:t>
            </a:r>
          </a:p>
          <a:p>
            <a:pPr marL="457200" lvl="8" indent="-457200">
              <a:buFont typeface="Arial" panose="020B0604020202020204" pitchFamily="34" charset="0"/>
              <a:buChar char="•"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Educational (interactive) robots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70D55D-ABC8-49FF-9107-4D029FBC8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7101" y="340396"/>
            <a:ext cx="1897942" cy="20332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4E3FA3-593A-48EC-A044-C3A6372602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1214" y="2664107"/>
            <a:ext cx="1781571" cy="16518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DD2D44B-31D2-457F-95DC-91BCCC8D5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70" y="583025"/>
            <a:ext cx="8036581" cy="599831"/>
          </a:xfrm>
        </p:spPr>
        <p:txBody>
          <a:bodyPr anchor="b">
            <a:noAutofit/>
          </a:bodyPr>
          <a:lstStyle/>
          <a:p>
            <a:r>
              <a:rPr lang="en-US" sz="2400" b="0" dirty="0">
                <a:solidFill>
                  <a:srgbClr val="C00000"/>
                </a:solidFill>
                <a:latin typeface="+mj-lt"/>
              </a:rPr>
              <a:t>Definition Robot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2D27DD-7A31-4033-9177-998395E42A80}"/>
              </a:ext>
            </a:extLst>
          </p:cNvPr>
          <p:cNvSpPr/>
          <p:nvPr/>
        </p:nvSpPr>
        <p:spPr>
          <a:xfrm>
            <a:off x="226541" y="1209207"/>
            <a:ext cx="83044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  <a:cs typeface="Times New Roman" panose="02020603050405020304" pitchFamily="18" charset="0"/>
              </a:rPr>
              <a:t>A reprogrammable multi-functional manipulator designed to move materials, parts, tools or specialized devices through various programmed motions for the performance of a variety of tasks</a:t>
            </a:r>
          </a:p>
          <a:p>
            <a:pPr lvl="1"/>
            <a:r>
              <a:rPr lang="en-US" dirty="0">
                <a:latin typeface="+mj-lt"/>
                <a:cs typeface="Times New Roman" panose="02020603050405020304" pitchFamily="18" charset="0"/>
              </a:rPr>
              <a:t>		</a:t>
            </a:r>
          </a:p>
          <a:p>
            <a:pPr lvl="1" algn="r"/>
            <a:r>
              <a:rPr lang="en-US" dirty="0">
                <a:latin typeface="+mj-lt"/>
                <a:cs typeface="Times New Roman" panose="02020603050405020304" pitchFamily="18" charset="0"/>
              </a:rPr>
              <a:t>Robot Institute of America, 1979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1C84C90-1B6E-49F1-BBA3-EBECE2411CD5}"/>
              </a:ext>
            </a:extLst>
          </p:cNvPr>
          <p:cNvSpPr txBox="1">
            <a:spLocks/>
          </p:cNvSpPr>
          <p:nvPr/>
        </p:nvSpPr>
        <p:spPr>
          <a:xfrm>
            <a:off x="226541" y="2339466"/>
            <a:ext cx="6125964" cy="1089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6000" b="1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lectrolize"/>
              <a:buNone/>
              <a:defRPr sz="3000" b="0" i="0" u="none" strike="noStrike" cap="none">
                <a:solidFill>
                  <a:schemeClr val="dk1"/>
                </a:solidFill>
                <a:latin typeface="Electrolize"/>
                <a:ea typeface="Electrolize"/>
                <a:cs typeface="Electrolize"/>
                <a:sym typeface="Electrolize"/>
              </a:defRPr>
            </a:lvl9pPr>
          </a:lstStyle>
          <a:p>
            <a:r>
              <a:rPr lang="en-US" sz="2400" b="0" dirty="0">
                <a:solidFill>
                  <a:srgbClr val="C00000"/>
                </a:solidFill>
                <a:latin typeface="+mj-lt"/>
              </a:rPr>
              <a:t>Some of the branches of physics useful in robotics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664238-B87C-47D9-A5B7-50785F73973C}"/>
              </a:ext>
            </a:extLst>
          </p:cNvPr>
          <p:cNvSpPr/>
          <p:nvPr/>
        </p:nvSpPr>
        <p:spPr>
          <a:xfrm>
            <a:off x="226541" y="3428532"/>
            <a:ext cx="830446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Physics of motion: kinematics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Physics of the causes of motion: Dynamics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Physics of light: optics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Physics of electrical components: electricity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Physics of programmable circuits: digital electronics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538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DF907B6-6CF2-43C9-A080-8CA9DB1D9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43" y="71803"/>
            <a:ext cx="6125964" cy="599831"/>
          </a:xfrm>
        </p:spPr>
        <p:txBody>
          <a:bodyPr anchor="b">
            <a:noAutofit/>
          </a:bodyPr>
          <a:lstStyle/>
          <a:p>
            <a:r>
              <a:rPr lang="en-US" sz="2400" b="0" dirty="0">
                <a:solidFill>
                  <a:srgbClr val="C00000"/>
                </a:solidFill>
                <a:latin typeface="+mj-lt"/>
              </a:rPr>
              <a:t>Branches of physics relevant to robotics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C814491-99B8-49BE-992F-EE730ACE9C00}"/>
              </a:ext>
            </a:extLst>
          </p:cNvPr>
          <p:cNvSpPr txBox="1">
            <a:spLocks/>
          </p:cNvSpPr>
          <p:nvPr/>
        </p:nvSpPr>
        <p:spPr>
          <a:xfrm>
            <a:off x="315858" y="1006420"/>
            <a:ext cx="7600043" cy="350843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Kinematics: </a:t>
            </a:r>
            <a:r>
              <a:rPr lang="en-US" dirty="0"/>
              <a:t>the branch of physics concerned with the motion of objects without reference to the forces which cause the motion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" panose="02020603050405020304" pitchFamily="18" charset="0"/>
              </a:rPr>
              <a:t>Dynamics: concerned with the motion of objects in relation to the physical factors that cause and affect their motion: force, mass, momentum, and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" panose="02020603050405020304" pitchFamily="18" charset="0"/>
              </a:rPr>
              <a:t>Optics: is the branch of physics </a:t>
            </a:r>
            <a:r>
              <a:rPr lang="en-US" dirty="0"/>
              <a:t>concerned with the </a:t>
            </a:r>
          </a:p>
          <a:p>
            <a:pPr lvl="2"/>
            <a:r>
              <a:rPr lang="en-US" dirty="0"/>
              <a:t>	- origin and movement of light</a:t>
            </a:r>
          </a:p>
          <a:p>
            <a:pPr lvl="2"/>
            <a:r>
              <a:rPr lang="en-US" dirty="0"/>
              <a:t>	- the changes that light experiences</a:t>
            </a:r>
          </a:p>
          <a:p>
            <a:pPr lvl="2"/>
            <a:r>
              <a:rPr lang="en-US" dirty="0"/>
              <a:t>	- how light interacts with its environment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" panose="02020603050405020304" pitchFamily="18" charset="0"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" panose="02020603050405020304" pitchFamily="18" charset="0"/>
              </a:rPr>
              <a:t>Electricity: deals with natural phenomenon associated with stationary and moving electric charges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" panose="02020603050405020304" pitchFamily="18" charset="0"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Times" panose="02020603050405020304" pitchFamily="18" charset="0"/>
              </a:rPr>
              <a:t>Electronics: </a:t>
            </a:r>
            <a:r>
              <a:rPr lang="en-US" dirty="0"/>
              <a:t>attempts to explain the ways of manipulating electric charges (electrons, ions etc.) using man-made devices</a:t>
            </a:r>
            <a:endParaRPr lang="en-US" dirty="0">
              <a:latin typeface="+mn-lt"/>
              <a:cs typeface="Times" panose="02020603050405020304" pitchFamily="18" charset="0"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800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719374D-9798-4512-9615-64F3CDA2BBD7}"/>
              </a:ext>
            </a:extLst>
          </p:cNvPr>
          <p:cNvSpPr/>
          <p:nvPr/>
        </p:nvSpPr>
        <p:spPr>
          <a:xfrm>
            <a:off x="115705" y="687063"/>
            <a:ext cx="642416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Application of scientific knowledge to reach practical goals in a custom and reproducible 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“The human process of applying knowledge to satisfy our needs and wants and to extend our capabilities” Hutchinson, 1994, p.4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Technology may also mean the product of such an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Technologies include physical objects like utensils or machines and intangible tools such as software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B537023-64FA-4671-BFBA-6B7C87056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05" y="124690"/>
            <a:ext cx="6125964" cy="620389"/>
          </a:xfrm>
        </p:spPr>
        <p:txBody>
          <a:bodyPr anchor="b">
            <a:noAutofit/>
          </a:bodyPr>
          <a:lstStyle/>
          <a:p>
            <a:r>
              <a:rPr lang="en-US" sz="2400" b="0" dirty="0">
                <a:solidFill>
                  <a:srgbClr val="C00000"/>
                </a:solidFill>
                <a:latin typeface="+mj-lt"/>
              </a:rPr>
              <a:t>Technology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C4CC41-A972-4E9F-A39B-AAA3C9C51B0C}"/>
              </a:ext>
            </a:extLst>
          </p:cNvPr>
          <p:cNvSpPr/>
          <p:nvPr/>
        </p:nvSpPr>
        <p:spPr>
          <a:xfrm>
            <a:off x="654356" y="2987485"/>
            <a:ext cx="50486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Examples of Technologies</a:t>
            </a:r>
          </a:p>
          <a:p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LED: Light Emitting Diode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Display systems: LCD (Liquid Crystal Display), OLED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Sensors: Sonar sensor, Temperature sensor, and so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Motors: AC motor, DC motor, servo motor, stepper motor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A9CFDF9-A5EB-45EB-97FB-5B3D6655F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7468" y="2460682"/>
            <a:ext cx="2689576" cy="242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922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C0BA82E8-9761-4462-9F21-323926563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72" y="145472"/>
            <a:ext cx="8036581" cy="850347"/>
          </a:xfrm>
        </p:spPr>
        <p:txBody>
          <a:bodyPr anchor="b">
            <a:noAutofit/>
          </a:bodyPr>
          <a:lstStyle/>
          <a:p>
            <a:r>
              <a:rPr lang="en-US" sz="2400" b="0" dirty="0">
                <a:solidFill>
                  <a:srgbClr val="C00000"/>
                </a:solidFill>
                <a:latin typeface="+mj-lt"/>
              </a:rPr>
              <a:t>Inter-relationships between science, technology and robotics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C623E6-0E41-458A-AE01-E23F6D836064}"/>
              </a:ext>
            </a:extLst>
          </p:cNvPr>
          <p:cNvSpPr txBox="1"/>
          <p:nvPr/>
        </p:nvSpPr>
        <p:spPr>
          <a:xfrm>
            <a:off x="257374" y="890032"/>
            <a:ext cx="795857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Scientific knowledge serves as source of ideas for developing new tools and techniques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Development of new tools and techniques accelerate growth of new/efficient </a:t>
            </a:r>
          </a:p>
          <a:p>
            <a:pPr marL="457200"/>
            <a:r>
              <a:rPr lang="en-US" dirty="0">
                <a:latin typeface="+mj-lt"/>
                <a:cs typeface="Times New Roman" panose="02020603050405020304" pitchFamily="18" charset="0"/>
              </a:rPr>
              <a:t>	 	- engineering design</a:t>
            </a:r>
          </a:p>
          <a:p>
            <a:pPr marL="457200" lvl="2"/>
            <a:r>
              <a:rPr lang="en-US" dirty="0">
                <a:latin typeface="+mj-lt"/>
                <a:cs typeface="Times New Roman" panose="02020603050405020304" pitchFamily="18" charset="0"/>
              </a:rPr>
              <a:t>		- research instrumentation</a:t>
            </a:r>
          </a:p>
          <a:p>
            <a:pPr marL="457200" lvl="2"/>
            <a:r>
              <a:rPr lang="en-US" dirty="0">
                <a:latin typeface="+mj-lt"/>
                <a:cs typeface="Times New Roman" panose="02020603050405020304" pitchFamily="18" charset="0"/>
              </a:rPr>
              <a:t>		- laboratory techniques</a:t>
            </a:r>
          </a:p>
          <a:p>
            <a:pPr marL="457200" lvl="2"/>
            <a:r>
              <a:rPr lang="en-US" dirty="0">
                <a:latin typeface="+mj-lt"/>
                <a:cs typeface="Times New Roman" panose="02020603050405020304" pitchFamily="18" charset="0"/>
              </a:rPr>
              <a:t>		- technologies</a:t>
            </a:r>
          </a:p>
          <a:p>
            <a:pPr marL="457200" lvl="2"/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Development of new technology and tools enable us to push the boundary of knowledge by making new discoveries/better understanding of nature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The newly accessible knowledge (research) becomes a source for development of new human skills and capabilities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The new knowledge also helps in assessment of existing technology and pushes boundary of technology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Newly scientific knowledge  				New technology</a:t>
            </a:r>
          </a:p>
          <a:p>
            <a:pPr lvl="1"/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743D0645-4DBE-4669-9B06-ACE319F4865A}"/>
              </a:ext>
            </a:extLst>
          </p:cNvPr>
          <p:cNvSpPr/>
          <p:nvPr/>
        </p:nvSpPr>
        <p:spPr>
          <a:xfrm>
            <a:off x="3657600" y="4662055"/>
            <a:ext cx="2757054" cy="422564"/>
          </a:xfrm>
          <a:prstGeom prst="left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pushes the boundary of </a:t>
            </a:r>
          </a:p>
        </p:txBody>
      </p:sp>
    </p:spTree>
    <p:extLst>
      <p:ext uri="{BB962C8B-B14F-4D97-AF65-F5344CB8AC3E}">
        <p14:creationId xmlns:p14="http://schemas.microsoft.com/office/powerpoint/2010/main" val="618743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>
            <a:extLst>
              <a:ext uri="{FF2B5EF4-FFF2-40B4-BE49-F238E27FC236}">
                <a16:creationId xmlns:a16="http://schemas.microsoft.com/office/drawing/2014/main" id="{20E6EB8D-A20F-4A79-B966-4F3C18D71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72" y="208953"/>
            <a:ext cx="8036581" cy="599831"/>
          </a:xfrm>
        </p:spPr>
        <p:txBody>
          <a:bodyPr anchor="b">
            <a:noAutofit/>
          </a:bodyPr>
          <a:lstStyle/>
          <a:p>
            <a:r>
              <a:rPr lang="en-US" sz="2400" b="0" dirty="0">
                <a:solidFill>
                  <a:srgbClr val="C00000"/>
                </a:solidFill>
                <a:latin typeface="+mj-lt"/>
              </a:rPr>
              <a:t>Technological Literacy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FE00BF8-6BAD-4B0B-A26F-1B97818C88C5}"/>
              </a:ext>
            </a:extLst>
          </p:cNvPr>
          <p:cNvSpPr txBox="1"/>
          <p:nvPr/>
        </p:nvSpPr>
        <p:spPr>
          <a:xfrm>
            <a:off x="-121065" y="980087"/>
            <a:ext cx="79585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Ability to use technology ideas and products to make informed decisions about (contemporary) technological advances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9144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Can be summarized as</a:t>
            </a:r>
          </a:p>
          <a:p>
            <a:pPr marL="914400" indent="-457200">
              <a:buFont typeface="Arial" panose="020B0604020202020204" pitchFamily="34" charset="0"/>
              <a:buChar char="•"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457200" lvl="3"/>
            <a:r>
              <a:rPr lang="en-US" dirty="0">
                <a:latin typeface="+mj-lt"/>
                <a:cs typeface="Times New Roman" panose="02020603050405020304" pitchFamily="18" charset="0"/>
              </a:rPr>
              <a:t>	1) Being aware and having general understanding</a:t>
            </a:r>
          </a:p>
          <a:p>
            <a:pPr marL="457200" lvl="3"/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457200" lvl="3"/>
            <a:r>
              <a:rPr lang="en-US" dirty="0">
                <a:latin typeface="+mj-lt"/>
                <a:cs typeface="Times New Roman" panose="02020603050405020304" pitchFamily="18" charset="0"/>
              </a:rPr>
              <a:t>	2) Bing able to make informed decisions about technological advances</a:t>
            </a:r>
          </a:p>
          <a:p>
            <a:pPr lvl="1"/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269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>
            <a:extLst>
              <a:ext uri="{FF2B5EF4-FFF2-40B4-BE49-F238E27FC236}">
                <a16:creationId xmlns:a16="http://schemas.microsoft.com/office/drawing/2014/main" id="{20E6EB8D-A20F-4A79-B966-4F3C18D71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72" y="208953"/>
            <a:ext cx="8036581" cy="599831"/>
          </a:xfrm>
        </p:spPr>
        <p:txBody>
          <a:bodyPr anchor="b">
            <a:noAutofit/>
          </a:bodyPr>
          <a:lstStyle/>
          <a:p>
            <a:r>
              <a:rPr lang="en-US" sz="2400" b="0" dirty="0">
                <a:solidFill>
                  <a:srgbClr val="C00000"/>
                </a:solidFill>
                <a:latin typeface="+mj-lt"/>
              </a:rPr>
              <a:t>Hammer: Simple Example of Technology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FE00BF8-6BAD-4B0B-A26F-1B97818C88C5}"/>
              </a:ext>
            </a:extLst>
          </p:cNvPr>
          <p:cNvSpPr txBox="1"/>
          <p:nvPr/>
        </p:nvSpPr>
        <p:spPr>
          <a:xfrm>
            <a:off x="232969" y="980087"/>
            <a:ext cx="80219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Historical invention</a:t>
            </a:r>
          </a:p>
          <a:p>
            <a:pPr marL="457200" lvl="3"/>
            <a:r>
              <a:rPr lang="en-US" dirty="0">
                <a:latin typeface="+mj-lt"/>
                <a:cs typeface="Times New Roman" panose="02020603050405020304" pitchFamily="18" charset="0"/>
              </a:rPr>
              <a:t>	- early human used its predecessor “rock”</a:t>
            </a:r>
          </a:p>
          <a:p>
            <a:pPr marL="457200" lvl="3"/>
            <a:r>
              <a:rPr lang="en-US" dirty="0">
                <a:latin typeface="+mj-lt"/>
                <a:cs typeface="Times New Roman" panose="02020603050405020304" pitchFamily="18" charset="0"/>
              </a:rPr>
              <a:t>	- evidence of having a rock tied to wood around 4 BC</a:t>
            </a:r>
          </a:p>
          <a:p>
            <a:pPr marL="457200" lvl="3"/>
            <a:r>
              <a:rPr lang="en-US" dirty="0">
                <a:latin typeface="+mj-lt"/>
                <a:cs typeface="Times New Roman" panose="02020603050405020304" pitchFamily="18" charset="0"/>
              </a:rPr>
              <a:t>	- evolved during stone age, bronze age, iron age and modern age</a:t>
            </a:r>
          </a:p>
          <a:p>
            <a:pPr marL="742950" lvl="3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742950" lvl="3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Evolution </a:t>
            </a:r>
          </a:p>
          <a:p>
            <a:pPr marL="457200" lvl="4"/>
            <a:r>
              <a:rPr lang="en-US" dirty="0">
                <a:latin typeface="+mj-lt"/>
                <a:cs typeface="Times New Roman" panose="02020603050405020304" pitchFamily="18" charset="0"/>
              </a:rPr>
              <a:t>	- knowledge of using strings in tying things</a:t>
            </a:r>
          </a:p>
          <a:p>
            <a:pPr marL="457200" lvl="4"/>
            <a:r>
              <a:rPr lang="en-US" dirty="0">
                <a:latin typeface="+mj-lt"/>
                <a:cs typeface="Times New Roman" panose="02020603050405020304" pitchFamily="18" charset="0"/>
              </a:rPr>
              <a:t>	- knowledge of using small and large sticks</a:t>
            </a:r>
          </a:p>
          <a:p>
            <a:pPr marL="457200" lvl="4"/>
            <a:r>
              <a:rPr lang="en-US" dirty="0">
                <a:latin typeface="+mj-lt"/>
                <a:cs typeface="Times New Roman" panose="02020603050405020304" pitchFamily="18" charset="0"/>
              </a:rPr>
              <a:t>	- adding knowledge of shaping wood to make a handle</a:t>
            </a:r>
          </a:p>
          <a:p>
            <a:pPr marL="457200" lvl="4"/>
            <a:r>
              <a:rPr lang="en-US" dirty="0">
                <a:latin typeface="+mj-lt"/>
                <a:cs typeface="Times New Roman" panose="02020603050405020304" pitchFamily="18" charset="0"/>
              </a:rPr>
              <a:t>	- adding knowledge of shaping rocks to make effective hammer head </a:t>
            </a:r>
          </a:p>
          <a:p>
            <a:pPr marL="457200" lvl="4"/>
            <a:r>
              <a:rPr lang="en-US" dirty="0">
                <a:latin typeface="+mj-lt"/>
                <a:cs typeface="Times New Roman" panose="02020603050405020304" pitchFamily="18" charset="0"/>
              </a:rPr>
              <a:t>	- knowledge of using iron to make hammer head</a:t>
            </a:r>
          </a:p>
          <a:p>
            <a:pPr marL="457200" lvl="5"/>
            <a:r>
              <a:rPr lang="en-US" dirty="0">
                <a:latin typeface="+mj-lt"/>
                <a:cs typeface="Times New Roman" panose="02020603050405020304" pitchFamily="18" charset="0"/>
              </a:rPr>
              <a:t>	- improving iron’s properties for hammer head application</a:t>
            </a:r>
          </a:p>
          <a:p>
            <a:pPr marL="457200" lvl="5"/>
            <a:r>
              <a:rPr lang="en-US" dirty="0">
                <a:latin typeface="+mj-lt"/>
                <a:cs typeface="Times New Roman" panose="02020603050405020304" pitchFamily="18" charset="0"/>
              </a:rPr>
              <a:t>	- knowledge of improving metal’s properties, creating steel</a:t>
            </a:r>
          </a:p>
          <a:p>
            <a:pPr marL="457200" lvl="5"/>
            <a:r>
              <a:rPr lang="en-US" dirty="0">
                <a:latin typeface="+mj-lt"/>
                <a:cs typeface="Times New Roman" panose="02020603050405020304" pitchFamily="18" charset="0"/>
              </a:rPr>
              <a:t>	- knowledge of heat treating process to improve versatility of hammer head metal</a:t>
            </a:r>
          </a:p>
          <a:p>
            <a:pPr marL="457200" lvl="5"/>
            <a:r>
              <a:rPr lang="en-US" dirty="0">
                <a:latin typeface="+mj-lt"/>
                <a:cs typeface="Times New Roman" panose="02020603050405020304" pitchFamily="18" charset="0"/>
              </a:rPr>
              <a:t>	- knowledge of properties of materials to make handles (steel, fiberglass, etc.)</a:t>
            </a:r>
          </a:p>
          <a:p>
            <a:pPr lvl="1"/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0F6258-2FA6-46DF-A3B0-A6FC5AAE6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3989" y="808784"/>
            <a:ext cx="2147042" cy="118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61498"/>
      </p:ext>
    </p:extLst>
  </p:cSld>
  <p:clrMapOvr>
    <a:masterClrMapping/>
  </p:clrMapOvr>
</p:sld>
</file>

<file path=ppt/theme/theme1.xml><?xml version="1.0" encoding="utf-8"?>
<a:theme xmlns:a="http://schemas.openxmlformats.org/drawingml/2006/main" name="South Korean Robotics &amp; AI History Lesson for College by Slidesgo">
  <a:themeElements>
    <a:clrScheme name="Simple Light">
      <a:dk1>
        <a:srgbClr val="434343"/>
      </a:dk1>
      <a:lt1>
        <a:srgbClr val="666666"/>
      </a:lt1>
      <a:dk2>
        <a:srgbClr val="C38382"/>
      </a:dk2>
      <a:lt2>
        <a:srgbClr val="D9A4A3"/>
      </a:lt2>
      <a:accent1>
        <a:srgbClr val="F7C4B1"/>
      </a:accent1>
      <a:accent2>
        <a:srgbClr val="E7A885"/>
      </a:accent2>
      <a:accent3>
        <a:srgbClr val="F2DDC7"/>
      </a:accent3>
      <a:accent4>
        <a:srgbClr val="A0A9B0"/>
      </a:accent4>
      <a:accent5>
        <a:srgbClr val="D0D1D5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4144</TotalTime>
  <Words>1983</Words>
  <Application>Microsoft Office PowerPoint</Application>
  <PresentationFormat>On-screen Show (16:9)</PresentationFormat>
  <Paragraphs>286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Bebas Neue</vt:lpstr>
      <vt:lpstr>Cairo</vt:lpstr>
      <vt:lpstr>Courier New</vt:lpstr>
      <vt:lpstr>Electrolize</vt:lpstr>
      <vt:lpstr>Times</vt:lpstr>
      <vt:lpstr>Times New Roman</vt:lpstr>
      <vt:lpstr>South Korean Robotics &amp; AI History Lesson for College by Slidesgo</vt:lpstr>
      <vt:lpstr>Chapter-01, Physics, and Technology in Robotics</vt:lpstr>
      <vt:lpstr>Physics and Robots</vt:lpstr>
      <vt:lpstr>Types of robots</vt:lpstr>
      <vt:lpstr>Definition Robot</vt:lpstr>
      <vt:lpstr>Branches of physics relevant to robotics</vt:lpstr>
      <vt:lpstr>Technology</vt:lpstr>
      <vt:lpstr>Inter-relationships between science, technology and robotics</vt:lpstr>
      <vt:lpstr>Technological Literacy</vt:lpstr>
      <vt:lpstr>Hammer: Simple Example of Technology</vt:lpstr>
      <vt:lpstr>Homework </vt:lpstr>
      <vt:lpstr>Components of a robots</vt:lpstr>
      <vt:lpstr>Components of a robots</vt:lpstr>
      <vt:lpstr>Components of a robots</vt:lpstr>
      <vt:lpstr>Components of a robots</vt:lpstr>
      <vt:lpstr>Power Unit</vt:lpstr>
      <vt:lpstr>Actuators</vt:lpstr>
      <vt:lpstr>Actuators</vt:lpstr>
      <vt:lpstr>Actuators</vt:lpstr>
      <vt:lpstr>Actuators</vt:lpstr>
      <vt:lpstr>Sensors</vt:lpstr>
      <vt:lpstr>Analog Sensors vs. Digital Sensors</vt:lpstr>
      <vt:lpstr>Analog Sensors vs. Digital Sensors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PSCI1102: Physics in Robotics Section: 04</dc:title>
  <cp:lastModifiedBy>Sairam Tangirala</cp:lastModifiedBy>
  <cp:revision>60</cp:revision>
  <dcterms:modified xsi:type="dcterms:W3CDTF">2023-01-23T15:47:17Z</dcterms:modified>
</cp:coreProperties>
</file>