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Lst>
  <p:notesMasterIdLst>
    <p:notesMasterId r:id="rId36"/>
  </p:notesMasterIdLst>
  <p:sldIdLst>
    <p:sldId id="256" r:id="rId2"/>
    <p:sldId id="258" r:id="rId3"/>
    <p:sldId id="280" r:id="rId4"/>
    <p:sldId id="281" r:id="rId5"/>
    <p:sldId id="282" r:id="rId6"/>
    <p:sldId id="261" r:id="rId7"/>
    <p:sldId id="296" r:id="rId8"/>
    <p:sldId id="283" r:id="rId9"/>
    <p:sldId id="290" r:id="rId10"/>
    <p:sldId id="289" r:id="rId11"/>
    <p:sldId id="291" r:id="rId12"/>
    <p:sldId id="292" r:id="rId13"/>
    <p:sldId id="264" r:id="rId14"/>
    <p:sldId id="284" r:id="rId15"/>
    <p:sldId id="295" r:id="rId16"/>
    <p:sldId id="285" r:id="rId17"/>
    <p:sldId id="262" r:id="rId18"/>
    <p:sldId id="299" r:id="rId19"/>
    <p:sldId id="259" r:id="rId20"/>
    <p:sldId id="263" r:id="rId21"/>
    <p:sldId id="293" r:id="rId22"/>
    <p:sldId id="294" r:id="rId23"/>
    <p:sldId id="286" r:id="rId24"/>
    <p:sldId id="287" r:id="rId25"/>
    <p:sldId id="265" r:id="rId26"/>
    <p:sldId id="266" r:id="rId27"/>
    <p:sldId id="267" r:id="rId28"/>
    <p:sldId id="268" r:id="rId29"/>
    <p:sldId id="297" r:id="rId30"/>
    <p:sldId id="298" r:id="rId31"/>
    <p:sldId id="288" r:id="rId32"/>
    <p:sldId id="269" r:id="rId33"/>
    <p:sldId id="270" r:id="rId34"/>
    <p:sldId id="273"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062A27-EE0D-42B2-B728-12B4448E2C9E}">
  <a:tblStyle styleId="{79062A27-EE0D-42B2-B728-12B4448E2C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52" autoAdjust="0"/>
  </p:normalViewPr>
  <p:slideViewPr>
    <p:cSldViewPr snapToGrid="0">
      <p:cViewPr varScale="1">
        <p:scale>
          <a:sx n="72" d="100"/>
          <a:sy n="72" d="100"/>
        </p:scale>
        <p:origin x="11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https://openstax.org/books/university-physics-volume-1/pages/16-1-traveling-waves</a:t>
            </a:r>
          </a:p>
        </p:txBody>
      </p:sp>
    </p:spTree>
    <p:extLst>
      <p:ext uri="{BB962C8B-B14F-4D97-AF65-F5344CB8AC3E}">
        <p14:creationId xmlns:p14="http://schemas.microsoft.com/office/powerpoint/2010/main" val="3575054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https://en.wikipedia.org/wiki/Resistance_thermometer</a:t>
            </a:r>
          </a:p>
          <a:p>
            <a:pPr marL="0" lvl="0" indent="0" algn="l" rtl="0">
              <a:spcBef>
                <a:spcPts val="0"/>
              </a:spcBef>
              <a:spcAft>
                <a:spcPts val="0"/>
              </a:spcAft>
              <a:buNone/>
            </a:pPr>
            <a:r>
              <a:rPr lang="en-US" dirty="0"/>
              <a:t>https://learn.adafruit.com/tmp36-temperature-sensor</a:t>
            </a:r>
            <a:endParaRPr dirty="0"/>
          </a:p>
        </p:txBody>
      </p:sp>
    </p:spTree>
    <p:extLst>
      <p:ext uri="{BB962C8B-B14F-4D97-AF65-F5344CB8AC3E}">
        <p14:creationId xmlns:p14="http://schemas.microsoft.com/office/powerpoint/2010/main" val="3249881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Answer: C</a:t>
            </a:r>
            <a:endParaRPr dirty="0"/>
          </a:p>
        </p:txBody>
      </p:sp>
    </p:spTree>
    <p:extLst>
      <p:ext uri="{BB962C8B-B14F-4D97-AF65-F5344CB8AC3E}">
        <p14:creationId xmlns:p14="http://schemas.microsoft.com/office/powerpoint/2010/main" val="2555622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https://en.wikipedia.org/wiki/Resistance_thermometer</a:t>
            </a:r>
          </a:p>
          <a:p>
            <a:pPr marL="0" lvl="0" indent="0" algn="l" rtl="0">
              <a:spcBef>
                <a:spcPts val="0"/>
              </a:spcBef>
              <a:spcAft>
                <a:spcPts val="0"/>
              </a:spcAft>
              <a:buNone/>
            </a:pPr>
            <a:r>
              <a:rPr lang="en-US" dirty="0"/>
              <a:t>https://learn.adafruit.com/tmp36-temperature-sensor</a:t>
            </a:r>
            <a:endParaRPr dirty="0"/>
          </a:p>
        </p:txBody>
      </p:sp>
    </p:spTree>
    <p:extLst>
      <p:ext uri="{BB962C8B-B14F-4D97-AF65-F5344CB8AC3E}">
        <p14:creationId xmlns:p14="http://schemas.microsoft.com/office/powerpoint/2010/main" val="3968187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3.1</a:t>
            </a:r>
            <a:r>
              <a:rPr lang="en-US" baseline="0" dirty="0"/>
              <a:t> MHz</a:t>
            </a:r>
            <a:endParaRPr lang="en-US" dirty="0"/>
          </a:p>
        </p:txBody>
      </p:sp>
    </p:spTree>
    <p:extLst>
      <p:ext uri="{BB962C8B-B14F-4D97-AF65-F5344CB8AC3E}">
        <p14:creationId xmlns:p14="http://schemas.microsoft.com/office/powerpoint/2010/main" val="706271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https://en.wikipedia.org/wiki/Thermistor</a:t>
            </a:r>
            <a:endParaRPr dirty="0"/>
          </a:p>
        </p:txBody>
      </p:sp>
    </p:spTree>
    <p:extLst>
      <p:ext uri="{BB962C8B-B14F-4D97-AF65-F5344CB8AC3E}">
        <p14:creationId xmlns:p14="http://schemas.microsoft.com/office/powerpoint/2010/main" val="3822911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https://en.wikipedia.org/wiki/Accuracy_and_precision</a:t>
            </a:r>
            <a:endParaRPr dirty="0"/>
          </a:p>
        </p:txBody>
      </p:sp>
    </p:spTree>
    <p:extLst>
      <p:ext uri="{BB962C8B-B14F-4D97-AF65-F5344CB8AC3E}">
        <p14:creationId xmlns:p14="http://schemas.microsoft.com/office/powerpoint/2010/main" val="2161328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https://en.wikipedia.org/wiki/Thermocouple</a:t>
            </a:r>
            <a:endParaRPr dirty="0"/>
          </a:p>
        </p:txBody>
      </p:sp>
    </p:spTree>
    <p:extLst>
      <p:ext uri="{BB962C8B-B14F-4D97-AF65-F5344CB8AC3E}">
        <p14:creationId xmlns:p14="http://schemas.microsoft.com/office/powerpoint/2010/main" val="852357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https://openstax.org/books/university-physics-volume-1/pages/16-1-traveling-waves</a:t>
            </a:r>
          </a:p>
        </p:txBody>
      </p:sp>
    </p:spTree>
    <p:extLst>
      <p:ext uri="{BB962C8B-B14F-4D97-AF65-F5344CB8AC3E}">
        <p14:creationId xmlns:p14="http://schemas.microsoft.com/office/powerpoint/2010/main" val="336063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https://openstax.org/books/university-physics-volume-1/pages/16-1-traveling-waves</a:t>
            </a:r>
          </a:p>
        </p:txBody>
      </p:sp>
    </p:spTree>
    <p:extLst>
      <p:ext uri="{BB962C8B-B14F-4D97-AF65-F5344CB8AC3E}">
        <p14:creationId xmlns:p14="http://schemas.microsoft.com/office/powerpoint/2010/main" val="281337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dirty="0"/>
          </a:p>
        </p:txBody>
      </p:sp>
    </p:spTree>
    <p:extLst>
      <p:ext uri="{BB962C8B-B14F-4D97-AF65-F5344CB8AC3E}">
        <p14:creationId xmlns:p14="http://schemas.microsoft.com/office/powerpoint/2010/main" val="2017754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dirty="0"/>
          </a:p>
        </p:txBody>
      </p:sp>
    </p:spTree>
    <p:extLst>
      <p:ext uri="{BB962C8B-B14F-4D97-AF65-F5344CB8AC3E}">
        <p14:creationId xmlns:p14="http://schemas.microsoft.com/office/powerpoint/2010/main" val="1304626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7260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5650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https://en.wikipedia.org/wiki/Digital_signal_(signal_processing)</a:t>
            </a:r>
            <a:endParaRPr/>
          </a:p>
        </p:txBody>
      </p:sp>
    </p:spTree>
    <p:extLst>
      <p:ext uri="{BB962C8B-B14F-4D97-AF65-F5344CB8AC3E}">
        <p14:creationId xmlns:p14="http://schemas.microsoft.com/office/powerpoint/2010/main" val="2701922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672390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29958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https://openstax.org/books/university-physics-volume-1/pages/16-6-standing-waves-and-resonance</a:t>
            </a:r>
          </a:p>
        </p:txBody>
      </p:sp>
    </p:spTree>
    <p:extLst>
      <p:ext uri="{BB962C8B-B14F-4D97-AF65-F5344CB8AC3E}">
        <p14:creationId xmlns:p14="http://schemas.microsoft.com/office/powerpoint/2010/main" val="105470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https://en.wikipedia.org/wiki/Sound</a:t>
            </a:r>
            <a:endParaRPr dirty="0"/>
          </a:p>
        </p:txBody>
      </p:sp>
    </p:spTree>
    <p:extLst>
      <p:ext uri="{BB962C8B-B14F-4D97-AF65-F5344CB8AC3E}">
        <p14:creationId xmlns:p14="http://schemas.microsoft.com/office/powerpoint/2010/main" val="172238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https://en.wikipedia.org/wiki/Electromagnetic_radiation</a:t>
            </a:r>
            <a:endParaRPr dirty="0"/>
          </a:p>
        </p:txBody>
      </p:sp>
    </p:spTree>
    <p:extLst>
      <p:ext uri="{BB962C8B-B14F-4D97-AF65-F5344CB8AC3E}">
        <p14:creationId xmlns:p14="http://schemas.microsoft.com/office/powerpoint/2010/main" val="128556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711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https://en.wikipedia.org/wiki/Thermistor</a:t>
            </a:r>
            <a:endParaRPr dirty="0"/>
          </a:p>
        </p:txBody>
      </p:sp>
    </p:spTree>
    <p:extLst>
      <p:ext uri="{BB962C8B-B14F-4D97-AF65-F5344CB8AC3E}">
        <p14:creationId xmlns:p14="http://schemas.microsoft.com/office/powerpoint/2010/main" val="195990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https://openstax.org/books/university-physics-volume-1/pages/16-1-traveling-waves</a:t>
            </a:r>
          </a:p>
        </p:txBody>
      </p:sp>
    </p:spTree>
    <p:extLst>
      <p:ext uri="{BB962C8B-B14F-4D97-AF65-F5344CB8AC3E}">
        <p14:creationId xmlns:p14="http://schemas.microsoft.com/office/powerpoint/2010/main" val="425925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https://openstax.org/books/university-physics-volume-1/pages/16-1-traveling-waves</a:t>
            </a:r>
          </a:p>
        </p:txBody>
      </p:sp>
    </p:spTree>
    <p:extLst>
      <p:ext uri="{BB962C8B-B14F-4D97-AF65-F5344CB8AC3E}">
        <p14:creationId xmlns:p14="http://schemas.microsoft.com/office/powerpoint/2010/main" val="116895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24a59d8d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24a59d8d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https://openstax.org/books/university-physics-volume-1/pages/16-1-traveling-waves</a:t>
            </a:r>
          </a:p>
        </p:txBody>
      </p:sp>
    </p:spTree>
    <p:extLst>
      <p:ext uri="{BB962C8B-B14F-4D97-AF65-F5344CB8AC3E}">
        <p14:creationId xmlns:p14="http://schemas.microsoft.com/office/powerpoint/2010/main" val="639941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4411050" y="922025"/>
            <a:ext cx="4098900" cy="26637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600">
                <a:solidFill>
                  <a:schemeClr val="lt1"/>
                </a:solidFill>
                <a:latin typeface="Electrolize"/>
                <a:ea typeface="Electrolize"/>
                <a:cs typeface="Electrolize"/>
                <a:sym typeface="Electroliz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411050" y="3585725"/>
            <a:ext cx="40989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atin typeface="Cairo"/>
                <a:ea typeface="Cairo"/>
                <a:cs typeface="Cairo"/>
                <a:sym typeface="Cair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_2">
    <p:spTree>
      <p:nvGrpSpPr>
        <p:cNvPr id="1" name="Shape 52"/>
        <p:cNvGrpSpPr/>
        <p:nvPr/>
      </p:nvGrpSpPr>
      <p:grpSpPr>
        <a:xfrm>
          <a:off x="0" y="0"/>
          <a:ext cx="0" cy="0"/>
          <a:chOff x="0" y="0"/>
          <a:chExt cx="0" cy="0"/>
        </a:xfrm>
      </p:grpSpPr>
      <p:pic>
        <p:nvPicPr>
          <p:cNvPr id="53" name="Google Shape;53;p13"/>
          <p:cNvPicPr preferRelativeResize="0"/>
          <p:nvPr/>
        </p:nvPicPr>
        <p:blipFill>
          <a:blip r:embed="rId2">
            <a:alphaModFix/>
          </a:blip>
          <a:stretch>
            <a:fillRect/>
          </a:stretch>
        </p:blipFill>
        <p:spPr>
          <a:xfrm rot="10800000" flipH="1">
            <a:off x="0" y="0"/>
            <a:ext cx="9144000" cy="5143500"/>
          </a:xfrm>
          <a:prstGeom prst="rect">
            <a:avLst/>
          </a:prstGeom>
          <a:noFill/>
          <a:ln>
            <a:noFill/>
          </a:ln>
        </p:spPr>
      </p:pic>
      <p:sp>
        <p:nvSpPr>
          <p:cNvPr id="54" name="Google Shape;54;p13"/>
          <p:cNvSpPr txBox="1">
            <a:spLocks noGrp="1"/>
          </p:cNvSpPr>
          <p:nvPr>
            <p:ph type="title" hasCustomPrompt="1"/>
          </p:nvPr>
        </p:nvSpPr>
        <p:spPr>
          <a:xfrm>
            <a:off x="715100" y="1785888"/>
            <a:ext cx="1275300" cy="99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6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
          </p:nvPr>
        </p:nvSpPr>
        <p:spPr>
          <a:xfrm>
            <a:off x="720000" y="3146366"/>
            <a:ext cx="23364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2" hasCustomPrompt="1"/>
          </p:nvPr>
        </p:nvSpPr>
        <p:spPr>
          <a:xfrm>
            <a:off x="3398900" y="1785888"/>
            <a:ext cx="1275300" cy="99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6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subTitle" idx="3"/>
          </p:nvPr>
        </p:nvSpPr>
        <p:spPr>
          <a:xfrm>
            <a:off x="3403800" y="3146366"/>
            <a:ext cx="23364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8" name="Google Shape;58;p13"/>
          <p:cNvSpPr txBox="1">
            <a:spLocks noGrp="1"/>
          </p:cNvSpPr>
          <p:nvPr>
            <p:ph type="title" idx="4" hasCustomPrompt="1"/>
          </p:nvPr>
        </p:nvSpPr>
        <p:spPr>
          <a:xfrm>
            <a:off x="6087600" y="1785863"/>
            <a:ext cx="1275300" cy="99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6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subTitle" idx="5"/>
          </p:nvPr>
        </p:nvSpPr>
        <p:spPr>
          <a:xfrm>
            <a:off x="6092500" y="3146366"/>
            <a:ext cx="23364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13"/>
          <p:cNvSpPr txBox="1">
            <a:spLocks noGrp="1"/>
          </p:cNvSpPr>
          <p:nvPr>
            <p:ph type="subTitle" idx="6"/>
          </p:nvPr>
        </p:nvSpPr>
        <p:spPr>
          <a:xfrm>
            <a:off x="715100" y="2796838"/>
            <a:ext cx="2336400" cy="449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300">
                <a:latin typeface="Electrolize"/>
                <a:ea typeface="Electrolize"/>
                <a:cs typeface="Electrolize"/>
                <a:sym typeface="Electroliz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1" name="Google Shape;61;p13"/>
          <p:cNvSpPr txBox="1">
            <a:spLocks noGrp="1"/>
          </p:cNvSpPr>
          <p:nvPr>
            <p:ph type="subTitle" idx="7"/>
          </p:nvPr>
        </p:nvSpPr>
        <p:spPr>
          <a:xfrm>
            <a:off x="3403800" y="2796838"/>
            <a:ext cx="2336400" cy="449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300">
                <a:latin typeface="Electrolize"/>
                <a:ea typeface="Electrolize"/>
                <a:cs typeface="Electrolize"/>
                <a:sym typeface="Electroliz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2" name="Google Shape;62;p13"/>
          <p:cNvSpPr txBox="1">
            <a:spLocks noGrp="1"/>
          </p:cNvSpPr>
          <p:nvPr>
            <p:ph type="subTitle" idx="8"/>
          </p:nvPr>
        </p:nvSpPr>
        <p:spPr>
          <a:xfrm>
            <a:off x="6087600" y="2796838"/>
            <a:ext cx="2336400" cy="449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300">
                <a:latin typeface="Electrolize"/>
                <a:ea typeface="Electrolize"/>
                <a:cs typeface="Electrolize"/>
                <a:sym typeface="Electroliz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3" name="Google Shape;63;p13"/>
          <p:cNvSpPr txBox="1">
            <a:spLocks noGrp="1"/>
          </p:cNvSpPr>
          <p:nvPr>
            <p:ph type="title" idx="9"/>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96"/>
        <p:cNvGrpSpPr/>
        <p:nvPr/>
      </p:nvGrpSpPr>
      <p:grpSpPr>
        <a:xfrm>
          <a:off x="0" y="0"/>
          <a:ext cx="0" cy="0"/>
          <a:chOff x="0" y="0"/>
          <a:chExt cx="0" cy="0"/>
        </a:xfrm>
      </p:grpSpPr>
      <p:pic>
        <p:nvPicPr>
          <p:cNvPr id="197" name="Google Shape;197;p34"/>
          <p:cNvPicPr preferRelativeResize="0"/>
          <p:nvPr/>
        </p:nvPicPr>
        <p:blipFill rotWithShape="1">
          <a:blip r:embed="rId2">
            <a:alphaModFix/>
          </a:blip>
          <a:srcRect t="7097" r="10722" b="3624"/>
          <a:stretch/>
        </p:blipFill>
        <p:spPr>
          <a:xfrm flipH="1">
            <a:off x="0" y="0"/>
            <a:ext cx="9144000"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98"/>
        <p:cNvGrpSpPr/>
        <p:nvPr/>
      </p:nvGrpSpPr>
      <p:grpSpPr>
        <a:xfrm>
          <a:off x="0" y="0"/>
          <a:ext cx="0" cy="0"/>
          <a:chOff x="0" y="0"/>
          <a:chExt cx="0" cy="0"/>
        </a:xfrm>
      </p:grpSpPr>
      <p:pic>
        <p:nvPicPr>
          <p:cNvPr id="199" name="Google Shape;199;p35"/>
          <p:cNvPicPr preferRelativeResize="0"/>
          <p:nvPr/>
        </p:nvPicPr>
        <p:blipFill>
          <a:blip r:embed="rId2">
            <a:alphaModFix/>
          </a:blip>
          <a:stretch>
            <a:fillRect/>
          </a:stretch>
        </p:blipFill>
        <p:spPr>
          <a:xfrm flipH="1">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Electrolize"/>
              <a:buNone/>
              <a:defRPr sz="3500">
                <a:solidFill>
                  <a:schemeClr val="dk1"/>
                </a:solidFill>
                <a:latin typeface="Electrolize"/>
                <a:ea typeface="Electrolize"/>
                <a:cs typeface="Electrolize"/>
                <a:sym typeface="Electrolize"/>
              </a:defRPr>
            </a:lvl1pPr>
            <a:lvl2pPr lvl="1" rtl="0">
              <a:spcBef>
                <a:spcPts val="0"/>
              </a:spcBef>
              <a:spcAft>
                <a:spcPts val="0"/>
              </a:spcAft>
              <a:buClr>
                <a:schemeClr val="dk1"/>
              </a:buClr>
              <a:buSzPts val="3500"/>
              <a:buFont typeface="Electrolize"/>
              <a:buNone/>
              <a:defRPr sz="3500">
                <a:solidFill>
                  <a:schemeClr val="dk1"/>
                </a:solidFill>
                <a:latin typeface="Electrolize"/>
                <a:ea typeface="Electrolize"/>
                <a:cs typeface="Electrolize"/>
                <a:sym typeface="Electrolize"/>
              </a:defRPr>
            </a:lvl2pPr>
            <a:lvl3pPr lvl="2" rtl="0">
              <a:spcBef>
                <a:spcPts val="0"/>
              </a:spcBef>
              <a:spcAft>
                <a:spcPts val="0"/>
              </a:spcAft>
              <a:buClr>
                <a:schemeClr val="dk1"/>
              </a:buClr>
              <a:buSzPts val="3500"/>
              <a:buFont typeface="Electrolize"/>
              <a:buNone/>
              <a:defRPr sz="3500">
                <a:solidFill>
                  <a:schemeClr val="dk1"/>
                </a:solidFill>
                <a:latin typeface="Electrolize"/>
                <a:ea typeface="Electrolize"/>
                <a:cs typeface="Electrolize"/>
                <a:sym typeface="Electrolize"/>
              </a:defRPr>
            </a:lvl3pPr>
            <a:lvl4pPr lvl="3" rtl="0">
              <a:spcBef>
                <a:spcPts val="0"/>
              </a:spcBef>
              <a:spcAft>
                <a:spcPts val="0"/>
              </a:spcAft>
              <a:buClr>
                <a:schemeClr val="dk1"/>
              </a:buClr>
              <a:buSzPts val="3500"/>
              <a:buFont typeface="Electrolize"/>
              <a:buNone/>
              <a:defRPr sz="3500">
                <a:solidFill>
                  <a:schemeClr val="dk1"/>
                </a:solidFill>
                <a:latin typeface="Electrolize"/>
                <a:ea typeface="Electrolize"/>
                <a:cs typeface="Electrolize"/>
                <a:sym typeface="Electrolize"/>
              </a:defRPr>
            </a:lvl4pPr>
            <a:lvl5pPr lvl="4" rtl="0">
              <a:spcBef>
                <a:spcPts val="0"/>
              </a:spcBef>
              <a:spcAft>
                <a:spcPts val="0"/>
              </a:spcAft>
              <a:buClr>
                <a:schemeClr val="dk1"/>
              </a:buClr>
              <a:buSzPts val="3500"/>
              <a:buFont typeface="Electrolize"/>
              <a:buNone/>
              <a:defRPr sz="3500">
                <a:solidFill>
                  <a:schemeClr val="dk1"/>
                </a:solidFill>
                <a:latin typeface="Electrolize"/>
                <a:ea typeface="Electrolize"/>
                <a:cs typeface="Electrolize"/>
                <a:sym typeface="Electrolize"/>
              </a:defRPr>
            </a:lvl5pPr>
            <a:lvl6pPr lvl="5" rtl="0">
              <a:spcBef>
                <a:spcPts val="0"/>
              </a:spcBef>
              <a:spcAft>
                <a:spcPts val="0"/>
              </a:spcAft>
              <a:buClr>
                <a:schemeClr val="dk1"/>
              </a:buClr>
              <a:buSzPts val="3500"/>
              <a:buFont typeface="Electrolize"/>
              <a:buNone/>
              <a:defRPr sz="3500">
                <a:solidFill>
                  <a:schemeClr val="dk1"/>
                </a:solidFill>
                <a:latin typeface="Electrolize"/>
                <a:ea typeface="Electrolize"/>
                <a:cs typeface="Electrolize"/>
                <a:sym typeface="Electrolize"/>
              </a:defRPr>
            </a:lvl6pPr>
            <a:lvl7pPr lvl="6" rtl="0">
              <a:spcBef>
                <a:spcPts val="0"/>
              </a:spcBef>
              <a:spcAft>
                <a:spcPts val="0"/>
              </a:spcAft>
              <a:buClr>
                <a:schemeClr val="dk1"/>
              </a:buClr>
              <a:buSzPts val="3500"/>
              <a:buFont typeface="Electrolize"/>
              <a:buNone/>
              <a:defRPr sz="3500">
                <a:solidFill>
                  <a:schemeClr val="dk1"/>
                </a:solidFill>
                <a:latin typeface="Electrolize"/>
                <a:ea typeface="Electrolize"/>
                <a:cs typeface="Electrolize"/>
                <a:sym typeface="Electrolize"/>
              </a:defRPr>
            </a:lvl7pPr>
            <a:lvl8pPr lvl="7" rtl="0">
              <a:spcBef>
                <a:spcPts val="0"/>
              </a:spcBef>
              <a:spcAft>
                <a:spcPts val="0"/>
              </a:spcAft>
              <a:buClr>
                <a:schemeClr val="dk1"/>
              </a:buClr>
              <a:buSzPts val="3500"/>
              <a:buFont typeface="Electrolize"/>
              <a:buNone/>
              <a:defRPr sz="3500">
                <a:solidFill>
                  <a:schemeClr val="dk1"/>
                </a:solidFill>
                <a:latin typeface="Electrolize"/>
                <a:ea typeface="Electrolize"/>
                <a:cs typeface="Electrolize"/>
                <a:sym typeface="Electrolize"/>
              </a:defRPr>
            </a:lvl8pPr>
            <a:lvl9pPr lvl="8" rtl="0">
              <a:spcBef>
                <a:spcPts val="0"/>
              </a:spcBef>
              <a:spcAft>
                <a:spcPts val="0"/>
              </a:spcAft>
              <a:buClr>
                <a:schemeClr val="dk1"/>
              </a:buClr>
              <a:buSzPts val="3500"/>
              <a:buFont typeface="Electrolize"/>
              <a:buNone/>
              <a:defRPr sz="3500">
                <a:solidFill>
                  <a:schemeClr val="dk1"/>
                </a:solidFill>
                <a:latin typeface="Electrolize"/>
                <a:ea typeface="Electrolize"/>
                <a:cs typeface="Electrolize"/>
                <a:sym typeface="Electroliz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iro"/>
              <a:buChar char="●"/>
              <a:defRPr>
                <a:solidFill>
                  <a:schemeClr val="dk1"/>
                </a:solidFill>
                <a:latin typeface="Cairo"/>
                <a:ea typeface="Cairo"/>
                <a:cs typeface="Cairo"/>
                <a:sym typeface="Cairo"/>
              </a:defRPr>
            </a:lvl1pPr>
            <a:lvl2pPr marL="914400" lvl="1" indent="-317500">
              <a:lnSpc>
                <a:spcPct val="100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marL="1371600" lvl="2" indent="-317500">
              <a:lnSpc>
                <a:spcPct val="100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3pPr>
            <a:lvl4pPr marL="1828800" lvl="3" indent="-317500">
              <a:lnSpc>
                <a:spcPct val="100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4pPr>
            <a:lvl5pPr marL="2286000" lvl="4" indent="-317500">
              <a:lnSpc>
                <a:spcPct val="100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5pPr>
            <a:lvl6pPr marL="2743200" lvl="5" indent="-317500">
              <a:lnSpc>
                <a:spcPct val="100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6pPr>
            <a:lvl7pPr marL="3200400" lvl="6" indent="-317500">
              <a:lnSpc>
                <a:spcPct val="100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7pPr>
            <a:lvl8pPr marL="3657600" lvl="7" indent="-317500">
              <a:lnSpc>
                <a:spcPct val="100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8pPr>
            <a:lvl9pPr marL="4114800" lvl="8" indent="-317500">
              <a:lnSpc>
                <a:spcPct val="100000"/>
              </a:lnSpc>
              <a:spcBef>
                <a:spcPts val="1600"/>
              </a:spcBef>
              <a:spcAft>
                <a:spcPts val="1600"/>
              </a:spcAft>
              <a:buClr>
                <a:schemeClr val="dk1"/>
              </a:buClr>
              <a:buSzPts val="1400"/>
              <a:buFont typeface="Cairo"/>
              <a:buChar char="■"/>
              <a:defRPr>
                <a:solidFill>
                  <a:schemeClr val="dk1"/>
                </a:solidFill>
                <a:latin typeface="Cairo"/>
                <a:ea typeface="Cairo"/>
                <a:cs typeface="Cairo"/>
                <a:sym typeface="Cai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59" r:id="rId3"/>
    <p:sldLayoutId id="2147483680" r:id="rId4"/>
    <p:sldLayoutId id="2147483681"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1"/>
          <p:cNvSpPr txBox="1">
            <a:spLocks noGrp="1"/>
          </p:cNvSpPr>
          <p:nvPr>
            <p:ph type="ctrTitle"/>
          </p:nvPr>
        </p:nvSpPr>
        <p:spPr>
          <a:xfrm>
            <a:off x="4411050" y="922025"/>
            <a:ext cx="4098900" cy="266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chemeClr val="dk1"/>
                </a:solidFill>
              </a:rPr>
              <a:t>Waves</a:t>
            </a:r>
            <a:endParaRPr dirty="0"/>
          </a:p>
        </p:txBody>
      </p:sp>
      <p:pic>
        <p:nvPicPr>
          <p:cNvPr id="216" name="Google Shape;216;p41"/>
          <p:cNvPicPr preferRelativeResize="0"/>
          <p:nvPr/>
        </p:nvPicPr>
        <p:blipFill rotWithShape="1">
          <a:blip r:embed="rId3">
            <a:alphaModFix/>
          </a:blip>
          <a:srcRect l="13663" t="5545" r="23252" b="6005"/>
          <a:stretch/>
        </p:blipFill>
        <p:spPr>
          <a:xfrm>
            <a:off x="758750" y="-125175"/>
            <a:ext cx="3190148" cy="4494751"/>
          </a:xfrm>
          <a:prstGeom prst="rect">
            <a:avLst/>
          </a:prstGeom>
          <a:noFill/>
          <a:ln>
            <a:noFill/>
          </a:ln>
        </p:spPr>
      </p:pic>
      <p:sp>
        <p:nvSpPr>
          <p:cNvPr id="3" name="Subtitle 2">
            <a:extLst>
              <a:ext uri="{FF2B5EF4-FFF2-40B4-BE49-F238E27FC236}">
                <a16:creationId xmlns:a16="http://schemas.microsoft.com/office/drawing/2014/main" id="{D568D309-14D8-45F1-8FD3-D1F0ED2CE35D}"/>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EF4941-0653-486E-B8B7-9EF70BDF78FC}"/>
              </a:ext>
            </a:extLst>
          </p:cNvPr>
          <p:cNvPicPr>
            <a:picLocks noChangeAspect="1"/>
          </p:cNvPicPr>
          <p:nvPr/>
        </p:nvPicPr>
        <p:blipFill>
          <a:blip r:embed="rId3"/>
          <a:stretch>
            <a:fillRect/>
          </a:stretch>
        </p:blipFill>
        <p:spPr>
          <a:xfrm>
            <a:off x="690562" y="347662"/>
            <a:ext cx="7762875" cy="4448175"/>
          </a:xfrm>
          <a:prstGeom prst="rect">
            <a:avLst/>
          </a:prstGeom>
        </p:spPr>
      </p:pic>
    </p:spTree>
    <p:extLst>
      <p:ext uri="{BB962C8B-B14F-4D97-AF65-F5344CB8AC3E}">
        <p14:creationId xmlns:p14="http://schemas.microsoft.com/office/powerpoint/2010/main" val="262082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3" name="Rectangle 32">
            <a:extLst>
              <a:ext uri="{FF2B5EF4-FFF2-40B4-BE49-F238E27FC236}">
                <a16:creationId xmlns:a16="http://schemas.microsoft.com/office/drawing/2014/main" id="{B85DC811-0790-4771-8948-2E31CAC7561C}"/>
              </a:ext>
            </a:extLst>
          </p:cNvPr>
          <p:cNvSpPr/>
          <p:nvPr/>
        </p:nvSpPr>
        <p:spPr>
          <a:xfrm>
            <a:off x="377077" y="664113"/>
            <a:ext cx="8333306" cy="2031325"/>
          </a:xfrm>
          <a:prstGeom prst="rect">
            <a:avLst/>
          </a:prstGeom>
        </p:spPr>
        <p:txBody>
          <a:bodyPr wrap="square">
            <a:spAutoFit/>
          </a:bodyPr>
          <a:lstStyle/>
          <a:p>
            <a:r>
              <a:rPr lang="en-US" sz="1800" dirty="0"/>
              <a:t>A transverse wave propagates through a spring with a constant wave speed. The graph shows the height of the spring (y) versus the position (x) on the spring. </a:t>
            </a:r>
          </a:p>
          <a:p>
            <a:endParaRPr lang="en-US" sz="1800" dirty="0"/>
          </a:p>
          <a:p>
            <a:r>
              <a:rPr lang="en-US" sz="1800" dirty="0"/>
              <a:t>Also, the figure shows the height of the spring versus the x-position at t=0.00s as a dotted line and the wave at t=3.00s as a solid line. Assume the wave has not traveled more than 1 wavelength in this time. </a:t>
            </a:r>
          </a:p>
        </p:txBody>
      </p:sp>
      <p:sp>
        <p:nvSpPr>
          <p:cNvPr id="4" name="Title 1">
            <a:extLst>
              <a:ext uri="{FF2B5EF4-FFF2-40B4-BE49-F238E27FC236}">
                <a16:creationId xmlns:a16="http://schemas.microsoft.com/office/drawing/2014/main" id="{FF51E661-D1D4-4FD6-AE12-1E202332CF6A}"/>
              </a:ext>
            </a:extLst>
          </p:cNvPr>
          <p:cNvSpPr txBox="1">
            <a:spLocks/>
          </p:cNvSpPr>
          <p:nvPr/>
        </p:nvSpPr>
        <p:spPr>
          <a:xfrm>
            <a:off x="377077" y="47588"/>
            <a:ext cx="7831637"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pPr algn="ctr"/>
            <a:r>
              <a:rPr lang="en-US" sz="2800" b="0" dirty="0">
                <a:solidFill>
                  <a:srgbClr val="C00000"/>
                </a:solidFill>
                <a:latin typeface="+mj-lt"/>
              </a:rPr>
              <a:t>Waves Example Problem</a:t>
            </a:r>
          </a:p>
        </p:txBody>
      </p:sp>
      <p:pic>
        <p:nvPicPr>
          <p:cNvPr id="6" name="Picture 5">
            <a:extLst>
              <a:ext uri="{FF2B5EF4-FFF2-40B4-BE49-F238E27FC236}">
                <a16:creationId xmlns:a16="http://schemas.microsoft.com/office/drawing/2014/main" id="{26B1EFFA-C6AE-477D-8361-50B7FF037734}"/>
              </a:ext>
            </a:extLst>
          </p:cNvPr>
          <p:cNvPicPr>
            <a:picLocks noChangeAspect="1"/>
          </p:cNvPicPr>
          <p:nvPr/>
        </p:nvPicPr>
        <p:blipFill>
          <a:blip r:embed="rId3"/>
          <a:stretch>
            <a:fillRect/>
          </a:stretch>
        </p:blipFill>
        <p:spPr>
          <a:xfrm>
            <a:off x="4923203" y="2995838"/>
            <a:ext cx="3787180" cy="1638816"/>
          </a:xfrm>
          <a:prstGeom prst="rect">
            <a:avLst/>
          </a:prstGeom>
        </p:spPr>
      </p:pic>
      <p:sp>
        <p:nvSpPr>
          <p:cNvPr id="7" name="Rectangle 6">
            <a:extLst>
              <a:ext uri="{FF2B5EF4-FFF2-40B4-BE49-F238E27FC236}">
                <a16:creationId xmlns:a16="http://schemas.microsoft.com/office/drawing/2014/main" id="{1DCDFEFA-3A18-4894-9130-D35F27FEE90B}"/>
              </a:ext>
            </a:extLst>
          </p:cNvPr>
          <p:cNvSpPr/>
          <p:nvPr/>
        </p:nvSpPr>
        <p:spPr>
          <a:xfrm>
            <a:off x="377077" y="2995838"/>
            <a:ext cx="4330888" cy="1323439"/>
          </a:xfrm>
          <a:prstGeom prst="rect">
            <a:avLst/>
          </a:prstGeom>
        </p:spPr>
        <p:txBody>
          <a:bodyPr wrap="square">
            <a:spAutoFit/>
          </a:bodyPr>
          <a:lstStyle/>
          <a:p>
            <a:r>
              <a:rPr lang="en-US" sz="1600" dirty="0"/>
              <a:t>(a) Determine the wavelength and amplitude of the wave</a:t>
            </a:r>
          </a:p>
          <a:p>
            <a:pPr marL="342900" indent="-342900">
              <a:buAutoNum type="alphaLcParenBoth"/>
            </a:pPr>
            <a:endParaRPr lang="en-US" sz="1600" dirty="0"/>
          </a:p>
          <a:p>
            <a:r>
              <a:rPr lang="en-US" sz="1600" dirty="0"/>
              <a:t>(b) If the wave speed is 2 cm/s, calculate the period and frequency of the wave</a:t>
            </a:r>
            <a:endParaRPr lang="en-US" sz="1600" dirty="0">
              <a:cs typeface="Times New Roman" panose="02020603050405020304" pitchFamily="18" charset="0"/>
            </a:endParaRPr>
          </a:p>
        </p:txBody>
      </p:sp>
    </p:spTree>
    <p:extLst>
      <p:ext uri="{BB962C8B-B14F-4D97-AF65-F5344CB8AC3E}">
        <p14:creationId xmlns:p14="http://schemas.microsoft.com/office/powerpoint/2010/main" val="312643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3" name="Rectangle 32">
            <a:extLst>
              <a:ext uri="{FF2B5EF4-FFF2-40B4-BE49-F238E27FC236}">
                <a16:creationId xmlns:a16="http://schemas.microsoft.com/office/drawing/2014/main" id="{B85DC811-0790-4771-8948-2E31CAC7561C}"/>
              </a:ext>
            </a:extLst>
          </p:cNvPr>
          <p:cNvSpPr/>
          <p:nvPr/>
        </p:nvSpPr>
        <p:spPr>
          <a:xfrm>
            <a:off x="306132" y="2460628"/>
            <a:ext cx="8333306" cy="830997"/>
          </a:xfrm>
          <a:prstGeom prst="rect">
            <a:avLst/>
          </a:prstGeom>
        </p:spPr>
        <p:txBody>
          <a:bodyPr wrap="square">
            <a:spAutoFit/>
          </a:bodyPr>
          <a:lstStyle/>
          <a:p>
            <a:r>
              <a:rPr lang="en-US" sz="1600" dirty="0"/>
              <a:t>(a) Read the wavelength from the graph, looking at the purple arrow. Read the amplitude by looking at the green arrow. The wavelength is λ=8.00cm and the amplitude is A=6.00cm.</a:t>
            </a:r>
          </a:p>
        </p:txBody>
      </p:sp>
      <p:sp>
        <p:nvSpPr>
          <p:cNvPr id="4" name="Title 1">
            <a:extLst>
              <a:ext uri="{FF2B5EF4-FFF2-40B4-BE49-F238E27FC236}">
                <a16:creationId xmlns:a16="http://schemas.microsoft.com/office/drawing/2014/main" id="{FF51E661-D1D4-4FD6-AE12-1E202332CF6A}"/>
              </a:ext>
            </a:extLst>
          </p:cNvPr>
          <p:cNvSpPr txBox="1">
            <a:spLocks/>
          </p:cNvSpPr>
          <p:nvPr/>
        </p:nvSpPr>
        <p:spPr>
          <a:xfrm>
            <a:off x="377078" y="47588"/>
            <a:ext cx="2334592"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r>
              <a:rPr lang="en-US" sz="2800" b="0" dirty="0">
                <a:solidFill>
                  <a:srgbClr val="C00000"/>
                </a:solidFill>
                <a:latin typeface="+mj-lt"/>
              </a:rPr>
              <a:t>Solution</a:t>
            </a:r>
          </a:p>
        </p:txBody>
      </p:sp>
      <p:pic>
        <p:nvPicPr>
          <p:cNvPr id="3" name="Picture 2">
            <a:extLst>
              <a:ext uri="{FF2B5EF4-FFF2-40B4-BE49-F238E27FC236}">
                <a16:creationId xmlns:a16="http://schemas.microsoft.com/office/drawing/2014/main" id="{0DE27A72-89C1-4561-BF0B-9E786A3202AD}"/>
              </a:ext>
            </a:extLst>
          </p:cNvPr>
          <p:cNvPicPr>
            <a:picLocks noChangeAspect="1"/>
          </p:cNvPicPr>
          <p:nvPr/>
        </p:nvPicPr>
        <p:blipFill>
          <a:blip r:embed="rId3"/>
          <a:stretch>
            <a:fillRect/>
          </a:stretch>
        </p:blipFill>
        <p:spPr>
          <a:xfrm>
            <a:off x="3620832" y="113654"/>
            <a:ext cx="5029200" cy="2188464"/>
          </a:xfrm>
          <a:prstGeom prst="rect">
            <a:avLst/>
          </a:prstGeom>
        </p:spPr>
      </p:pic>
      <p:pic>
        <p:nvPicPr>
          <p:cNvPr id="8" name="Picture 7">
            <a:extLst>
              <a:ext uri="{FF2B5EF4-FFF2-40B4-BE49-F238E27FC236}">
                <a16:creationId xmlns:a16="http://schemas.microsoft.com/office/drawing/2014/main" id="{33119BFD-20C6-43CD-8EB9-591374A59A0E}"/>
              </a:ext>
            </a:extLst>
          </p:cNvPr>
          <p:cNvPicPr>
            <a:picLocks noChangeAspect="1"/>
          </p:cNvPicPr>
          <p:nvPr/>
        </p:nvPicPr>
        <p:blipFill rotWithShape="1">
          <a:blip r:embed="rId4"/>
          <a:srcRect l="3356" t="74313"/>
          <a:stretch/>
        </p:blipFill>
        <p:spPr>
          <a:xfrm>
            <a:off x="594804" y="3932808"/>
            <a:ext cx="6269784" cy="424758"/>
          </a:xfrm>
          <a:prstGeom prst="rect">
            <a:avLst/>
          </a:prstGeom>
        </p:spPr>
      </p:pic>
    </p:spTree>
    <p:extLst>
      <p:ext uri="{BB962C8B-B14F-4D97-AF65-F5344CB8AC3E}">
        <p14:creationId xmlns:p14="http://schemas.microsoft.com/office/powerpoint/2010/main" val="109288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3" name="Rectangle 32">
            <a:extLst>
              <a:ext uri="{FF2B5EF4-FFF2-40B4-BE49-F238E27FC236}">
                <a16:creationId xmlns:a16="http://schemas.microsoft.com/office/drawing/2014/main" id="{B85DC811-0790-4771-8948-2E31CAC7561C}"/>
              </a:ext>
            </a:extLst>
          </p:cNvPr>
          <p:cNvSpPr/>
          <p:nvPr/>
        </p:nvSpPr>
        <p:spPr>
          <a:xfrm>
            <a:off x="140659" y="1143481"/>
            <a:ext cx="8332780" cy="3170099"/>
          </a:xfrm>
          <a:prstGeom prst="rect">
            <a:avLst/>
          </a:prstGeom>
        </p:spPr>
        <p:txBody>
          <a:bodyPr wrap="square">
            <a:spAutoFit/>
          </a:bodyPr>
          <a:lstStyle/>
          <a:p>
            <a:pPr marL="457200" indent="-457200">
              <a:buFont typeface="Arial" panose="020B0604020202020204" pitchFamily="34" charset="0"/>
              <a:buChar char="•"/>
            </a:pPr>
            <a:r>
              <a:rPr lang="en-US" sz="2000" dirty="0">
                <a:latin typeface="+mj-lt"/>
                <a:cs typeface="Times New Roman" panose="02020603050405020304" pitchFamily="18" charset="0"/>
              </a:rPr>
              <a:t>In air, the speed of sound is:</a:t>
            </a:r>
          </a:p>
          <a:p>
            <a:pPr marL="457200" indent="-457200">
              <a:buFont typeface="Arial" panose="020B0604020202020204" pitchFamily="34" charset="0"/>
              <a:buChar char="•"/>
            </a:pPr>
            <a:endParaRPr lang="en-US" sz="2000" dirty="0">
              <a:latin typeface="+mj-lt"/>
              <a:cs typeface="Times New Roman" panose="02020603050405020304" pitchFamily="18" charset="0"/>
            </a:endParaRPr>
          </a:p>
          <a:p>
            <a:r>
              <a:rPr lang="en-US" sz="2000" dirty="0">
                <a:latin typeface="+mj-lt"/>
                <a:cs typeface="Times New Roman" panose="02020603050405020304" pitchFamily="18" charset="0"/>
              </a:rPr>
              <a:t>                             </a:t>
            </a:r>
          </a:p>
          <a:p>
            <a:pPr marL="457200" indent="-457200">
              <a:buFont typeface="Arial" panose="020B0604020202020204" pitchFamily="34" charset="0"/>
              <a:buChar char="•"/>
            </a:pPr>
            <a:endParaRPr lang="en-US" sz="2000" dirty="0">
              <a:latin typeface="+mj-lt"/>
              <a:cs typeface="Times New Roman" panose="02020603050405020304" pitchFamily="18" charset="0"/>
            </a:endParaRPr>
          </a:p>
          <a:p>
            <a:pPr marL="457200" indent="-457200">
              <a:buFont typeface="Arial" panose="020B0604020202020204" pitchFamily="34" charset="0"/>
              <a:buChar char="•"/>
            </a:pPr>
            <a:endParaRPr lang="en-US" sz="2000" dirty="0">
              <a:latin typeface="+mj-lt"/>
              <a:cs typeface="Times New Roman" panose="02020603050405020304" pitchFamily="18" charset="0"/>
            </a:endParaRPr>
          </a:p>
          <a:p>
            <a:pPr marL="457200" indent="-457200">
              <a:buFont typeface="Arial" panose="020B0604020202020204" pitchFamily="34" charset="0"/>
              <a:buChar char="•"/>
            </a:pPr>
            <a:r>
              <a:rPr lang="en-US" sz="2000" dirty="0">
                <a:latin typeface="+mj-lt"/>
                <a:cs typeface="Times New Roman" panose="02020603050405020304" pitchFamily="18" charset="0"/>
              </a:rPr>
              <a:t>At room temperature, speed of sound wave (v) =343 m/s</a:t>
            </a:r>
          </a:p>
          <a:p>
            <a:pPr marL="457200" indent="-457200">
              <a:buFont typeface="Arial" panose="020B0604020202020204" pitchFamily="34" charset="0"/>
              <a:buChar char="•"/>
            </a:pPr>
            <a:endParaRPr lang="en-US" sz="2000" dirty="0">
              <a:latin typeface="+mj-lt"/>
              <a:cs typeface="Times New Roman" panose="02020603050405020304" pitchFamily="18" charset="0"/>
            </a:endParaRPr>
          </a:p>
          <a:p>
            <a:r>
              <a:rPr lang="en-US" sz="2000" dirty="0">
                <a:latin typeface="+mj-lt"/>
                <a:cs typeface="Times New Roman" panose="02020603050405020304" pitchFamily="18" charset="0"/>
              </a:rPr>
              <a:t>                                   </a:t>
            </a:r>
          </a:p>
          <a:p>
            <a:pPr marL="457200" indent="-457200">
              <a:buFont typeface="Arial" panose="020B0604020202020204" pitchFamily="34" charset="0"/>
              <a:buChar char="•"/>
            </a:pPr>
            <a:r>
              <a:rPr lang="en-US" sz="2000" dirty="0">
                <a:latin typeface="+mj-lt"/>
                <a:cs typeface="Times New Roman" panose="02020603050405020304" pitchFamily="18" charset="0"/>
              </a:rPr>
              <a:t>In general, sound travels faster through solid than liquid, and faster through liquid than gases </a:t>
            </a:r>
          </a:p>
        </p:txBody>
      </p:sp>
      <p:sp>
        <p:nvSpPr>
          <p:cNvPr id="4" name="Title 1">
            <a:extLst>
              <a:ext uri="{FF2B5EF4-FFF2-40B4-BE49-F238E27FC236}">
                <a16:creationId xmlns:a16="http://schemas.microsoft.com/office/drawing/2014/main" id="{FF51E661-D1D4-4FD6-AE12-1E202332CF6A}"/>
              </a:ext>
            </a:extLst>
          </p:cNvPr>
          <p:cNvSpPr txBox="1">
            <a:spLocks/>
          </p:cNvSpPr>
          <p:nvPr/>
        </p:nvSpPr>
        <p:spPr>
          <a:xfrm>
            <a:off x="391230" y="543650"/>
            <a:ext cx="7831637"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pPr algn="ctr"/>
            <a:r>
              <a:rPr lang="en-US" sz="2800" b="0" dirty="0">
                <a:solidFill>
                  <a:srgbClr val="C00000"/>
                </a:solidFill>
                <a:latin typeface="+mj-lt"/>
              </a:rPr>
              <a:t>Temperature dependence of speed of sound waves</a:t>
            </a:r>
          </a:p>
        </p:txBody>
      </p:sp>
      <p:pic>
        <p:nvPicPr>
          <p:cNvPr id="2" name="Picture 1">
            <a:extLst>
              <a:ext uri="{FF2B5EF4-FFF2-40B4-BE49-F238E27FC236}">
                <a16:creationId xmlns:a16="http://schemas.microsoft.com/office/drawing/2014/main" id="{9AF91F6F-B4CD-4646-A5ED-4458CE4AD5D1}"/>
              </a:ext>
            </a:extLst>
          </p:cNvPr>
          <p:cNvPicPr>
            <a:picLocks noChangeAspect="1"/>
          </p:cNvPicPr>
          <p:nvPr/>
        </p:nvPicPr>
        <p:blipFill>
          <a:blip r:embed="rId3"/>
          <a:stretch>
            <a:fillRect/>
          </a:stretch>
        </p:blipFill>
        <p:spPr>
          <a:xfrm>
            <a:off x="4023360" y="1417440"/>
            <a:ext cx="3351276" cy="992124"/>
          </a:xfrm>
          <a:prstGeom prst="rect">
            <a:avLst/>
          </a:prstGeom>
        </p:spPr>
      </p:pic>
    </p:spTree>
    <p:extLst>
      <p:ext uri="{BB962C8B-B14F-4D97-AF65-F5344CB8AC3E}">
        <p14:creationId xmlns:p14="http://schemas.microsoft.com/office/powerpoint/2010/main" val="2263308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3" name="Rectangle 32">
            <a:extLst>
              <a:ext uri="{FF2B5EF4-FFF2-40B4-BE49-F238E27FC236}">
                <a16:creationId xmlns:a16="http://schemas.microsoft.com/office/drawing/2014/main" id="{B85DC811-0790-4771-8948-2E31CAC7561C}"/>
              </a:ext>
            </a:extLst>
          </p:cNvPr>
          <p:cNvSpPr/>
          <p:nvPr/>
        </p:nvSpPr>
        <p:spPr>
          <a:xfrm>
            <a:off x="140660" y="794201"/>
            <a:ext cx="8332780" cy="3170099"/>
          </a:xfrm>
          <a:prstGeom prst="rect">
            <a:avLst/>
          </a:prstGeom>
        </p:spPr>
        <p:txBody>
          <a:bodyPr wrap="square">
            <a:spAutoFit/>
          </a:bodyPr>
          <a:lstStyle/>
          <a:p>
            <a:r>
              <a:rPr lang="en-US" sz="2000" dirty="0">
                <a:latin typeface="+mj-lt"/>
                <a:cs typeface="Times New Roman" panose="02020603050405020304" pitchFamily="18" charset="0"/>
              </a:rPr>
              <a:t>Q) Which of the following actions will increase the speed of sound in air? And why?</a:t>
            </a:r>
          </a:p>
          <a:p>
            <a:pPr marL="457200" indent="-457200">
              <a:buFont typeface="Arial" panose="020B0604020202020204" pitchFamily="34" charset="0"/>
              <a:buChar char="•"/>
            </a:pPr>
            <a:endParaRPr lang="en-US" sz="2000" dirty="0">
              <a:latin typeface="+mj-lt"/>
              <a:cs typeface="Times New Roman" panose="02020603050405020304" pitchFamily="18" charset="0"/>
            </a:endParaRPr>
          </a:p>
          <a:p>
            <a:pPr marL="457200" indent="-457200">
              <a:buFont typeface="Arial" panose="020B0604020202020204" pitchFamily="34" charset="0"/>
              <a:buChar char="•"/>
            </a:pPr>
            <a:endParaRPr lang="en-US" sz="2000" dirty="0">
              <a:latin typeface="+mj-lt"/>
              <a:cs typeface="Times New Roman" panose="02020603050405020304" pitchFamily="18" charset="0"/>
            </a:endParaRPr>
          </a:p>
          <a:p>
            <a:pPr marL="457200" lvl="3" indent="-457200">
              <a:buFont typeface="+mj-lt"/>
              <a:buAutoNum type="alphaLcParenR"/>
            </a:pPr>
            <a:r>
              <a:rPr lang="en-US" sz="2000" dirty="0">
                <a:latin typeface="+mj-lt"/>
                <a:cs typeface="Times New Roman" panose="02020603050405020304" pitchFamily="18" charset="0"/>
              </a:rPr>
              <a:t>Decreasing the air temperature</a:t>
            </a:r>
          </a:p>
          <a:p>
            <a:pPr marL="457200" lvl="3" indent="-457200">
              <a:buFont typeface="+mj-lt"/>
              <a:buAutoNum type="alphaLcParenR"/>
            </a:pPr>
            <a:r>
              <a:rPr lang="en-US" sz="2000" dirty="0">
                <a:latin typeface="+mj-lt"/>
                <a:cs typeface="Times New Roman" panose="02020603050405020304" pitchFamily="18" charset="0"/>
              </a:rPr>
              <a:t>Increasing the frequency of the sound </a:t>
            </a:r>
          </a:p>
          <a:p>
            <a:pPr marL="457200" lvl="3" indent="-457200">
              <a:buFont typeface="+mj-lt"/>
              <a:buAutoNum type="alphaLcParenR"/>
            </a:pPr>
            <a:r>
              <a:rPr lang="en-US" sz="2000" dirty="0">
                <a:latin typeface="+mj-lt"/>
                <a:cs typeface="Times New Roman" panose="02020603050405020304" pitchFamily="18" charset="0"/>
              </a:rPr>
              <a:t>Increasing the air temperature </a:t>
            </a:r>
          </a:p>
          <a:p>
            <a:pPr marL="457200" lvl="3" indent="-457200">
              <a:buFont typeface="+mj-lt"/>
              <a:buAutoNum type="alphaLcParenR"/>
            </a:pPr>
            <a:r>
              <a:rPr lang="en-US" sz="2000" dirty="0">
                <a:latin typeface="+mj-lt"/>
                <a:cs typeface="Times New Roman" panose="02020603050405020304" pitchFamily="18" charset="0"/>
              </a:rPr>
              <a:t>Increasing the amplitude of the sound wave</a:t>
            </a:r>
          </a:p>
          <a:p>
            <a:pPr marL="457200" lvl="3" indent="-457200">
              <a:buFont typeface="+mj-lt"/>
              <a:buAutoNum type="alphaLcParenR"/>
            </a:pPr>
            <a:r>
              <a:rPr lang="en-US" sz="2000" dirty="0">
                <a:latin typeface="+mj-lt"/>
                <a:cs typeface="Times New Roman" panose="02020603050405020304" pitchFamily="18" charset="0"/>
              </a:rPr>
              <a:t>Reducing the pressure of the air </a:t>
            </a:r>
          </a:p>
          <a:p>
            <a:pPr marL="457200" indent="-457200">
              <a:buFont typeface="Arial" panose="020B0604020202020204" pitchFamily="34" charset="0"/>
              <a:buChar char="•"/>
            </a:pPr>
            <a:endParaRPr lang="en-US" sz="2000" dirty="0">
              <a:latin typeface="+mj-lt"/>
              <a:cs typeface="Times New Roman" panose="02020603050405020304" pitchFamily="18" charset="0"/>
            </a:endParaRPr>
          </a:p>
        </p:txBody>
      </p:sp>
      <p:sp>
        <p:nvSpPr>
          <p:cNvPr id="4" name="Title 1">
            <a:extLst>
              <a:ext uri="{FF2B5EF4-FFF2-40B4-BE49-F238E27FC236}">
                <a16:creationId xmlns:a16="http://schemas.microsoft.com/office/drawing/2014/main" id="{FF51E661-D1D4-4FD6-AE12-1E202332CF6A}"/>
              </a:ext>
            </a:extLst>
          </p:cNvPr>
          <p:cNvSpPr txBox="1">
            <a:spLocks/>
          </p:cNvSpPr>
          <p:nvPr/>
        </p:nvSpPr>
        <p:spPr>
          <a:xfrm>
            <a:off x="377077" y="47588"/>
            <a:ext cx="7831637"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pPr algn="ctr"/>
            <a:r>
              <a:rPr lang="en-US" sz="2800" b="0" dirty="0">
                <a:solidFill>
                  <a:srgbClr val="C00000"/>
                </a:solidFill>
                <a:latin typeface="+mj-lt"/>
              </a:rPr>
              <a:t>Sound Waves Example Problem</a:t>
            </a:r>
          </a:p>
        </p:txBody>
      </p:sp>
    </p:spTree>
    <p:extLst>
      <p:ext uri="{BB962C8B-B14F-4D97-AF65-F5344CB8AC3E}">
        <p14:creationId xmlns:p14="http://schemas.microsoft.com/office/powerpoint/2010/main" val="678567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3" name="Rectangle 32">
            <a:extLst>
              <a:ext uri="{FF2B5EF4-FFF2-40B4-BE49-F238E27FC236}">
                <a16:creationId xmlns:a16="http://schemas.microsoft.com/office/drawing/2014/main" id="{B85DC811-0790-4771-8948-2E31CAC7561C}"/>
              </a:ext>
            </a:extLst>
          </p:cNvPr>
          <p:cNvSpPr/>
          <p:nvPr/>
        </p:nvSpPr>
        <p:spPr>
          <a:xfrm>
            <a:off x="140659" y="1143481"/>
            <a:ext cx="8332780" cy="1631216"/>
          </a:xfrm>
          <a:prstGeom prst="rect">
            <a:avLst/>
          </a:prstGeom>
        </p:spPr>
        <p:txBody>
          <a:bodyPr wrap="square">
            <a:spAutoFit/>
          </a:bodyPr>
          <a:lstStyle/>
          <a:p>
            <a:pPr marL="457200" indent="-457200">
              <a:buFont typeface="Arial" panose="020B0604020202020204" pitchFamily="34" charset="0"/>
              <a:buChar char="•"/>
            </a:pPr>
            <a:r>
              <a:rPr lang="en-US" sz="2000" dirty="0">
                <a:latin typeface="+mj-lt"/>
                <a:cs typeface="Times New Roman" panose="02020603050405020304" pitchFamily="18" charset="0"/>
              </a:rPr>
              <a:t>In general, as the density of materials increases, the speed of sound also increases</a:t>
            </a:r>
          </a:p>
          <a:p>
            <a:pPr marL="457200" indent="-457200">
              <a:buFont typeface="Arial" panose="020B0604020202020204" pitchFamily="34" charset="0"/>
              <a:buChar char="•"/>
            </a:pPr>
            <a:endParaRPr lang="en-US" sz="2000" dirty="0">
              <a:latin typeface="+mj-lt"/>
              <a:cs typeface="Times New Roman" panose="02020603050405020304" pitchFamily="18" charset="0"/>
            </a:endParaRPr>
          </a:p>
          <a:p>
            <a:pPr marL="457200" indent="-457200">
              <a:buFont typeface="Arial" panose="020B0604020202020204" pitchFamily="34" charset="0"/>
              <a:buChar char="•"/>
            </a:pPr>
            <a:r>
              <a:rPr lang="en-US" sz="2000" dirty="0">
                <a:latin typeface="+mj-lt"/>
                <a:cs typeface="Times New Roman" panose="02020603050405020304" pitchFamily="18" charset="0"/>
              </a:rPr>
              <a:t>Speed of sound in solids &gt; speed of sound in liquids &gt; speed of sound in gases</a:t>
            </a:r>
          </a:p>
        </p:txBody>
      </p:sp>
      <p:sp>
        <p:nvSpPr>
          <p:cNvPr id="4" name="Title 1">
            <a:extLst>
              <a:ext uri="{FF2B5EF4-FFF2-40B4-BE49-F238E27FC236}">
                <a16:creationId xmlns:a16="http://schemas.microsoft.com/office/drawing/2014/main" id="{FF51E661-D1D4-4FD6-AE12-1E202332CF6A}"/>
              </a:ext>
            </a:extLst>
          </p:cNvPr>
          <p:cNvSpPr txBox="1">
            <a:spLocks/>
          </p:cNvSpPr>
          <p:nvPr/>
        </p:nvSpPr>
        <p:spPr>
          <a:xfrm>
            <a:off x="391230" y="543650"/>
            <a:ext cx="7831637"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pPr algn="ctr"/>
            <a:r>
              <a:rPr lang="en-US" sz="2800" b="0" dirty="0">
                <a:solidFill>
                  <a:srgbClr val="C00000"/>
                </a:solidFill>
                <a:latin typeface="+mj-lt"/>
              </a:rPr>
              <a:t>Dependence of speed of sound waves on materials</a:t>
            </a:r>
          </a:p>
        </p:txBody>
      </p:sp>
      <p:pic>
        <p:nvPicPr>
          <p:cNvPr id="5" name="Picture 3">
            <a:extLst>
              <a:ext uri="{FF2B5EF4-FFF2-40B4-BE49-F238E27FC236}">
                <a16:creationId xmlns:a16="http://schemas.microsoft.com/office/drawing/2014/main" id="{709900E2-D27D-4818-95F4-FBADD2ECDF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55" t="50948" r="56365" b="13827"/>
          <a:stretch/>
        </p:blipFill>
        <p:spPr bwMode="auto">
          <a:xfrm>
            <a:off x="5784783" y="2530197"/>
            <a:ext cx="2688656" cy="245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4947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3" name="Rectangle 32">
            <a:extLst>
              <a:ext uri="{FF2B5EF4-FFF2-40B4-BE49-F238E27FC236}">
                <a16:creationId xmlns:a16="http://schemas.microsoft.com/office/drawing/2014/main" id="{B85DC811-0790-4771-8948-2E31CAC7561C}"/>
              </a:ext>
            </a:extLst>
          </p:cNvPr>
          <p:cNvSpPr/>
          <p:nvPr/>
        </p:nvSpPr>
        <p:spPr>
          <a:xfrm>
            <a:off x="140660" y="794201"/>
            <a:ext cx="8332780" cy="1631216"/>
          </a:xfrm>
          <a:prstGeom prst="rect">
            <a:avLst/>
          </a:prstGeom>
        </p:spPr>
        <p:txBody>
          <a:bodyPr wrap="square">
            <a:spAutoFit/>
          </a:bodyPr>
          <a:lstStyle/>
          <a:p>
            <a:r>
              <a:rPr lang="en-US" sz="2000" dirty="0">
                <a:latin typeface="+mj-lt"/>
                <a:cs typeface="Times New Roman" panose="02020603050405020304" pitchFamily="18" charset="0"/>
              </a:rPr>
              <a:t>Q) A radiologist is interested in obtaining an ultrasound image of a patient’s liver. For this, she plans to use sound waves of wavelength 0.50 mm. Calculate the frequency of the sound waves produced by the ultrasound imaging equipment using the speed of sound information in below table.</a:t>
            </a:r>
          </a:p>
        </p:txBody>
      </p:sp>
      <p:sp>
        <p:nvSpPr>
          <p:cNvPr id="4" name="Title 1">
            <a:extLst>
              <a:ext uri="{FF2B5EF4-FFF2-40B4-BE49-F238E27FC236}">
                <a16:creationId xmlns:a16="http://schemas.microsoft.com/office/drawing/2014/main" id="{FF51E661-D1D4-4FD6-AE12-1E202332CF6A}"/>
              </a:ext>
            </a:extLst>
          </p:cNvPr>
          <p:cNvSpPr txBox="1">
            <a:spLocks/>
          </p:cNvSpPr>
          <p:nvPr/>
        </p:nvSpPr>
        <p:spPr>
          <a:xfrm>
            <a:off x="377077" y="47588"/>
            <a:ext cx="7831637"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pPr algn="ctr"/>
            <a:r>
              <a:rPr lang="en-US" sz="2800" b="0" dirty="0">
                <a:solidFill>
                  <a:srgbClr val="C00000"/>
                </a:solidFill>
                <a:latin typeface="+mj-lt"/>
              </a:rPr>
              <a:t>Sound Waves Example Problem</a:t>
            </a:r>
          </a:p>
        </p:txBody>
      </p:sp>
      <p:pic>
        <p:nvPicPr>
          <p:cNvPr id="5" name="Picture 3">
            <a:extLst>
              <a:ext uri="{FF2B5EF4-FFF2-40B4-BE49-F238E27FC236}">
                <a16:creationId xmlns:a16="http://schemas.microsoft.com/office/drawing/2014/main" id="{B0D9CAA1-A999-4890-8F46-765187E375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55" t="46197" r="56365" b="13827"/>
          <a:stretch/>
        </p:blipFill>
        <p:spPr bwMode="auto">
          <a:xfrm>
            <a:off x="6144400" y="2425417"/>
            <a:ext cx="2329040" cy="2414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720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2" name="Title 1">
            <a:extLst>
              <a:ext uri="{FF2B5EF4-FFF2-40B4-BE49-F238E27FC236}">
                <a16:creationId xmlns:a16="http://schemas.microsoft.com/office/drawing/2014/main" id="{C0BA82E8-9761-4462-9F21-3239265633F4}"/>
              </a:ext>
            </a:extLst>
          </p:cNvPr>
          <p:cNvSpPr>
            <a:spLocks noGrp="1"/>
          </p:cNvSpPr>
          <p:nvPr>
            <p:ph type="title"/>
          </p:nvPr>
        </p:nvSpPr>
        <p:spPr>
          <a:xfrm>
            <a:off x="199843" y="8694"/>
            <a:ext cx="6125964" cy="599831"/>
          </a:xfrm>
        </p:spPr>
        <p:txBody>
          <a:bodyPr anchor="b">
            <a:noAutofit/>
          </a:bodyPr>
          <a:lstStyle/>
          <a:p>
            <a:pPr algn="ctr"/>
            <a:r>
              <a:rPr lang="en-US" sz="2800" b="0" dirty="0">
                <a:solidFill>
                  <a:srgbClr val="C00000"/>
                </a:solidFill>
                <a:latin typeface="+mj-lt"/>
              </a:rPr>
              <a:t>Transverse and Longitudinal Waves</a:t>
            </a:r>
          </a:p>
        </p:txBody>
      </p:sp>
      <p:sp>
        <p:nvSpPr>
          <p:cNvPr id="33" name="Rectangle 32">
            <a:extLst>
              <a:ext uri="{FF2B5EF4-FFF2-40B4-BE49-F238E27FC236}">
                <a16:creationId xmlns:a16="http://schemas.microsoft.com/office/drawing/2014/main" id="{B85DC811-0790-4771-8948-2E31CAC7561C}"/>
              </a:ext>
            </a:extLst>
          </p:cNvPr>
          <p:cNvSpPr/>
          <p:nvPr/>
        </p:nvSpPr>
        <p:spPr>
          <a:xfrm>
            <a:off x="316834" y="940534"/>
            <a:ext cx="8331866" cy="1631216"/>
          </a:xfrm>
          <a:prstGeom prst="rect">
            <a:avLst/>
          </a:prstGeom>
        </p:spPr>
        <p:txBody>
          <a:bodyPr wrap="square">
            <a:spAutoFit/>
          </a:bodyPr>
          <a:lstStyle/>
          <a:p>
            <a:r>
              <a:rPr lang="en-US" sz="2000" b="1" dirty="0">
                <a:solidFill>
                  <a:srgbClr val="0070C0"/>
                </a:solidFill>
                <a:latin typeface="+mj-lt"/>
                <a:cs typeface="Times New Roman" panose="02020603050405020304" pitchFamily="18" charset="0"/>
              </a:rPr>
              <a:t>Transverse wave: </a:t>
            </a:r>
            <a:r>
              <a:rPr lang="en-US" sz="2000" dirty="0">
                <a:solidFill>
                  <a:schemeClr val="tx1">
                    <a:lumMod val="50000"/>
                  </a:schemeClr>
                </a:solidFill>
                <a:latin typeface="+mj-lt"/>
                <a:cs typeface="Times New Roman" panose="02020603050405020304" pitchFamily="18" charset="0"/>
              </a:rPr>
              <a:t>is a wave whose oscillations are perpendicular to the direction of the wave</a:t>
            </a:r>
          </a:p>
          <a:p>
            <a:endParaRPr lang="en-US" sz="2000" dirty="0">
              <a:solidFill>
                <a:schemeClr val="tx1">
                  <a:lumMod val="50000"/>
                </a:schemeClr>
              </a:solidFill>
              <a:latin typeface="+mj-lt"/>
              <a:cs typeface="Times New Roman" panose="02020603050405020304" pitchFamily="18" charset="0"/>
            </a:endParaRPr>
          </a:p>
          <a:p>
            <a:r>
              <a:rPr lang="en-US" sz="2000" b="1" dirty="0">
                <a:solidFill>
                  <a:srgbClr val="0070C0"/>
                </a:solidFill>
                <a:latin typeface="+mj-lt"/>
                <a:cs typeface="Times New Roman" panose="02020603050405020304" pitchFamily="18" charset="0"/>
              </a:rPr>
              <a:t>Longitudinal wave: </a:t>
            </a:r>
            <a:r>
              <a:rPr lang="en-US" sz="2000" dirty="0">
                <a:solidFill>
                  <a:schemeClr val="tx1">
                    <a:lumMod val="50000"/>
                  </a:schemeClr>
                </a:solidFill>
                <a:latin typeface="+mj-lt"/>
                <a:cs typeface="Times New Roman" panose="02020603050405020304" pitchFamily="18" charset="0"/>
              </a:rPr>
              <a:t>are waves in which the vibration of the medium is parallel ("along") to the direction the wave</a:t>
            </a:r>
          </a:p>
        </p:txBody>
      </p:sp>
      <p:pic>
        <p:nvPicPr>
          <p:cNvPr id="3" name="Picture 2">
            <a:extLst>
              <a:ext uri="{FF2B5EF4-FFF2-40B4-BE49-F238E27FC236}">
                <a16:creationId xmlns:a16="http://schemas.microsoft.com/office/drawing/2014/main" id="{4C7EBC98-2193-4580-AF47-2BD61A9C7E56}"/>
              </a:ext>
            </a:extLst>
          </p:cNvPr>
          <p:cNvPicPr>
            <a:picLocks noChangeAspect="1"/>
          </p:cNvPicPr>
          <p:nvPr/>
        </p:nvPicPr>
        <p:blipFill>
          <a:blip r:embed="rId3"/>
          <a:stretch>
            <a:fillRect/>
          </a:stretch>
        </p:blipFill>
        <p:spPr>
          <a:xfrm>
            <a:off x="484863" y="3151945"/>
            <a:ext cx="3688080" cy="1383030"/>
          </a:xfrm>
          <a:prstGeom prst="rect">
            <a:avLst/>
          </a:prstGeom>
        </p:spPr>
      </p:pic>
      <p:pic>
        <p:nvPicPr>
          <p:cNvPr id="4" name="Picture 3">
            <a:extLst>
              <a:ext uri="{FF2B5EF4-FFF2-40B4-BE49-F238E27FC236}">
                <a16:creationId xmlns:a16="http://schemas.microsoft.com/office/drawing/2014/main" id="{BEC21C73-86DE-4BFB-825D-EF15C50DB384}"/>
              </a:ext>
            </a:extLst>
          </p:cNvPr>
          <p:cNvPicPr>
            <a:picLocks noChangeAspect="1"/>
          </p:cNvPicPr>
          <p:nvPr/>
        </p:nvPicPr>
        <p:blipFill>
          <a:blip r:embed="rId4"/>
          <a:stretch>
            <a:fillRect/>
          </a:stretch>
        </p:blipFill>
        <p:spPr>
          <a:xfrm>
            <a:off x="4693265" y="3151945"/>
            <a:ext cx="4022812" cy="1383030"/>
          </a:xfrm>
          <a:prstGeom prst="rect">
            <a:avLst/>
          </a:prstGeom>
        </p:spPr>
      </p:pic>
      <p:sp>
        <p:nvSpPr>
          <p:cNvPr id="5" name="Rectangle 4">
            <a:extLst>
              <a:ext uri="{FF2B5EF4-FFF2-40B4-BE49-F238E27FC236}">
                <a16:creationId xmlns:a16="http://schemas.microsoft.com/office/drawing/2014/main" id="{2C96571B-77B0-41E1-B97D-6A0A09A8BEA9}"/>
              </a:ext>
            </a:extLst>
          </p:cNvPr>
          <p:cNvSpPr/>
          <p:nvPr/>
        </p:nvSpPr>
        <p:spPr>
          <a:xfrm>
            <a:off x="5923848" y="4534974"/>
            <a:ext cx="1561646" cy="307777"/>
          </a:xfrm>
          <a:prstGeom prst="rect">
            <a:avLst/>
          </a:prstGeom>
        </p:spPr>
        <p:txBody>
          <a:bodyPr wrap="none">
            <a:spAutoFit/>
          </a:bodyPr>
          <a:lstStyle/>
          <a:p>
            <a:r>
              <a:rPr lang="en-US" dirty="0">
                <a:solidFill>
                  <a:schemeClr val="tx1">
                    <a:lumMod val="50000"/>
                  </a:schemeClr>
                </a:solidFill>
                <a:latin typeface="Neue Helvetica W01"/>
              </a:rPr>
              <a:t>Longitudinal wave</a:t>
            </a:r>
            <a:endParaRPr lang="en-US" dirty="0">
              <a:solidFill>
                <a:schemeClr val="tx1">
                  <a:lumMod val="50000"/>
                </a:schemeClr>
              </a:solidFill>
            </a:endParaRPr>
          </a:p>
        </p:txBody>
      </p:sp>
      <p:sp>
        <p:nvSpPr>
          <p:cNvPr id="6" name="Rectangle 5">
            <a:extLst>
              <a:ext uri="{FF2B5EF4-FFF2-40B4-BE49-F238E27FC236}">
                <a16:creationId xmlns:a16="http://schemas.microsoft.com/office/drawing/2014/main" id="{964A294D-D1B2-44A9-9E30-CDCD3F1ACF4A}"/>
              </a:ext>
            </a:extLst>
          </p:cNvPr>
          <p:cNvSpPr/>
          <p:nvPr/>
        </p:nvSpPr>
        <p:spPr>
          <a:xfrm>
            <a:off x="1602582" y="4534975"/>
            <a:ext cx="1452642" cy="307777"/>
          </a:xfrm>
          <a:prstGeom prst="rect">
            <a:avLst/>
          </a:prstGeom>
        </p:spPr>
        <p:txBody>
          <a:bodyPr wrap="none">
            <a:spAutoFit/>
          </a:bodyPr>
          <a:lstStyle/>
          <a:p>
            <a:r>
              <a:rPr lang="en-US" dirty="0">
                <a:solidFill>
                  <a:schemeClr val="tx1">
                    <a:lumMod val="50000"/>
                  </a:schemeClr>
                </a:solidFill>
                <a:latin typeface="Neue Helvetica W01"/>
              </a:rPr>
              <a:t>Transverse wave,</a:t>
            </a:r>
            <a:endParaRPr lang="en-US" dirty="0">
              <a:solidFill>
                <a:schemeClr val="tx1">
                  <a:lumMod val="50000"/>
                </a:schemeClr>
              </a:solidFill>
            </a:endParaRPr>
          </a:p>
        </p:txBody>
      </p:sp>
    </p:spTree>
    <p:extLst>
      <p:ext uri="{BB962C8B-B14F-4D97-AF65-F5344CB8AC3E}">
        <p14:creationId xmlns:p14="http://schemas.microsoft.com/office/powerpoint/2010/main" val="2859501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81C799C-A5A2-4A3E-AB40-6E834D5E7F3F}"/>
              </a:ext>
            </a:extLst>
          </p:cNvPr>
          <p:cNvSpPr/>
          <p:nvPr/>
        </p:nvSpPr>
        <p:spPr>
          <a:xfrm>
            <a:off x="547534" y="1317031"/>
            <a:ext cx="2473754" cy="307777"/>
          </a:xfrm>
          <a:prstGeom prst="rect">
            <a:avLst/>
          </a:prstGeom>
        </p:spPr>
        <p:txBody>
          <a:bodyPr wrap="none">
            <a:spAutoFit/>
          </a:bodyPr>
          <a:lstStyle/>
          <a:p>
            <a:r>
              <a:rPr lang="en-US" dirty="0"/>
              <a:t>https://ophysics.com/w6.html</a:t>
            </a:r>
          </a:p>
        </p:txBody>
      </p:sp>
      <p:sp>
        <p:nvSpPr>
          <p:cNvPr id="13" name="Title 1">
            <a:extLst>
              <a:ext uri="{FF2B5EF4-FFF2-40B4-BE49-F238E27FC236}">
                <a16:creationId xmlns:a16="http://schemas.microsoft.com/office/drawing/2014/main" id="{56281C83-8A22-4AF1-A7BA-AB49B2ECF20A}"/>
              </a:ext>
            </a:extLst>
          </p:cNvPr>
          <p:cNvSpPr>
            <a:spLocks noGrp="1"/>
          </p:cNvSpPr>
          <p:nvPr>
            <p:ph type="title"/>
          </p:nvPr>
        </p:nvSpPr>
        <p:spPr>
          <a:xfrm>
            <a:off x="1509018" y="452577"/>
            <a:ext cx="6125964" cy="599831"/>
          </a:xfrm>
        </p:spPr>
        <p:txBody>
          <a:bodyPr anchor="b">
            <a:noAutofit/>
          </a:bodyPr>
          <a:lstStyle/>
          <a:p>
            <a:pPr algn="ctr"/>
            <a:r>
              <a:rPr lang="en-US" sz="2800" b="0" dirty="0">
                <a:solidFill>
                  <a:srgbClr val="C00000"/>
                </a:solidFill>
                <a:latin typeface="+mj-lt"/>
              </a:rPr>
              <a:t>Visualizing Transverse and Longitudinal Waves</a:t>
            </a:r>
          </a:p>
        </p:txBody>
      </p:sp>
      <p:pic>
        <p:nvPicPr>
          <p:cNvPr id="14" name="Picture 13">
            <a:extLst>
              <a:ext uri="{FF2B5EF4-FFF2-40B4-BE49-F238E27FC236}">
                <a16:creationId xmlns:a16="http://schemas.microsoft.com/office/drawing/2014/main" id="{E59069C6-A414-44A7-BCBB-3FF316106A47}"/>
              </a:ext>
            </a:extLst>
          </p:cNvPr>
          <p:cNvPicPr>
            <a:picLocks noChangeAspect="1"/>
          </p:cNvPicPr>
          <p:nvPr/>
        </p:nvPicPr>
        <p:blipFill>
          <a:blip r:embed="rId2"/>
          <a:stretch>
            <a:fillRect/>
          </a:stretch>
        </p:blipFill>
        <p:spPr>
          <a:xfrm>
            <a:off x="1509018" y="1889431"/>
            <a:ext cx="6569476" cy="3159697"/>
          </a:xfrm>
          <a:prstGeom prst="rect">
            <a:avLst/>
          </a:prstGeom>
        </p:spPr>
      </p:pic>
    </p:spTree>
    <p:extLst>
      <p:ext uri="{BB962C8B-B14F-4D97-AF65-F5344CB8AC3E}">
        <p14:creationId xmlns:p14="http://schemas.microsoft.com/office/powerpoint/2010/main" val="2326731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2" name="Title 1">
            <a:extLst>
              <a:ext uri="{FF2B5EF4-FFF2-40B4-BE49-F238E27FC236}">
                <a16:creationId xmlns:a16="http://schemas.microsoft.com/office/drawing/2014/main" id="{C0BA82E8-9761-4462-9F21-3239265633F4}"/>
              </a:ext>
            </a:extLst>
          </p:cNvPr>
          <p:cNvSpPr>
            <a:spLocks noGrp="1"/>
          </p:cNvSpPr>
          <p:nvPr>
            <p:ph type="title"/>
          </p:nvPr>
        </p:nvSpPr>
        <p:spPr>
          <a:xfrm>
            <a:off x="291727" y="117523"/>
            <a:ext cx="8250737" cy="599831"/>
          </a:xfrm>
        </p:spPr>
        <p:txBody>
          <a:bodyPr anchor="b">
            <a:noAutofit/>
          </a:bodyPr>
          <a:lstStyle/>
          <a:p>
            <a:pPr algn="ctr"/>
            <a:r>
              <a:rPr lang="en-US" sz="3200" b="0" dirty="0">
                <a:solidFill>
                  <a:srgbClr val="C00000"/>
                </a:solidFill>
                <a:latin typeface="+mj-lt"/>
              </a:rPr>
              <a:t>Travelling Waves and Standing Waves</a:t>
            </a:r>
          </a:p>
        </p:txBody>
      </p:sp>
      <p:sp>
        <p:nvSpPr>
          <p:cNvPr id="33" name="Rectangle 32">
            <a:extLst>
              <a:ext uri="{FF2B5EF4-FFF2-40B4-BE49-F238E27FC236}">
                <a16:creationId xmlns:a16="http://schemas.microsoft.com/office/drawing/2014/main" id="{B85DC811-0790-4771-8948-2E31CAC7561C}"/>
              </a:ext>
            </a:extLst>
          </p:cNvPr>
          <p:cNvSpPr/>
          <p:nvPr/>
        </p:nvSpPr>
        <p:spPr>
          <a:xfrm>
            <a:off x="147393" y="827299"/>
            <a:ext cx="8775627" cy="3170099"/>
          </a:xfrm>
          <a:prstGeom prst="rect">
            <a:avLst/>
          </a:prstGeom>
        </p:spPr>
        <p:txBody>
          <a:bodyPr wrap="square">
            <a:spAutoFit/>
          </a:bodyPr>
          <a:lstStyle/>
          <a:p>
            <a:pPr marL="457200" indent="-457200">
              <a:buFont typeface="Arial" panose="020B0604020202020204" pitchFamily="34" charset="0"/>
              <a:buChar char="•"/>
            </a:pPr>
            <a:r>
              <a:rPr lang="en-US" sz="2000" dirty="0">
                <a:cs typeface="Times New Roman" panose="02020603050405020304" pitchFamily="18" charset="0"/>
              </a:rPr>
              <a:t>Waves can be periodic, in which case those quantities oscillate repeatedly about an equilibrium (resting) value at some frequency</a:t>
            </a:r>
          </a:p>
          <a:p>
            <a:pPr marL="457200" indent="-457200">
              <a:buFont typeface="Arial" panose="020B0604020202020204" pitchFamily="34" charset="0"/>
              <a:buChar char="•"/>
            </a:pPr>
            <a:endParaRPr lang="en-US" sz="2000" dirty="0">
              <a:cs typeface="Times New Roman" panose="02020603050405020304" pitchFamily="18" charset="0"/>
            </a:endParaRPr>
          </a:p>
          <a:p>
            <a:pPr marL="457200" indent="-457200">
              <a:buFont typeface="Arial" panose="020B0604020202020204" pitchFamily="34" charset="0"/>
              <a:buChar char="•"/>
            </a:pPr>
            <a:r>
              <a:rPr lang="en-US" sz="2000" dirty="0">
                <a:cs typeface="Times New Roman" panose="02020603050405020304" pitchFamily="18" charset="0"/>
              </a:rPr>
              <a:t>When the entire waveform moves in one direction, it is said to be a traveling wave</a:t>
            </a:r>
          </a:p>
          <a:p>
            <a:pPr marL="457200" indent="-457200">
              <a:buFont typeface="Arial" panose="020B0604020202020204" pitchFamily="34" charset="0"/>
              <a:buChar char="•"/>
            </a:pPr>
            <a:endParaRPr lang="en-US" sz="2000" dirty="0">
              <a:cs typeface="Times New Roman" panose="02020603050405020304" pitchFamily="18" charset="0"/>
            </a:endParaRPr>
          </a:p>
          <a:p>
            <a:pPr marL="457200" indent="-457200">
              <a:buFont typeface="Arial" panose="020B0604020202020204" pitchFamily="34" charset="0"/>
              <a:buChar char="•"/>
            </a:pPr>
            <a:r>
              <a:rPr lang="en-US" sz="2000" dirty="0">
                <a:cs typeface="Times New Roman" panose="02020603050405020304" pitchFamily="18" charset="0"/>
              </a:rPr>
              <a:t>A pair of interfering periodic waves traveling in opposite directions makes a standing wave</a:t>
            </a:r>
          </a:p>
          <a:p>
            <a:pPr marL="457200" indent="-457200">
              <a:buFont typeface="Arial" panose="020B0604020202020204" pitchFamily="34" charset="0"/>
              <a:buChar char="•"/>
            </a:pPr>
            <a:endParaRPr lang="en-US" sz="2000" dirty="0">
              <a:cs typeface="Times New Roman" panose="02020603050405020304" pitchFamily="18" charset="0"/>
            </a:endParaRPr>
          </a:p>
          <a:p>
            <a:pPr marL="457200" indent="-457200">
              <a:buFont typeface="Arial" panose="020B0604020202020204" pitchFamily="34" charset="0"/>
              <a:buChar char="•"/>
            </a:pPr>
            <a:r>
              <a:rPr lang="en-US" sz="2000" dirty="0">
                <a:cs typeface="Times New Roman" panose="02020603050405020304" pitchFamily="18" charset="0"/>
              </a:rPr>
              <a:t>We will see talk more </a:t>
            </a:r>
            <a:r>
              <a:rPr lang="en-US" sz="2000">
                <a:cs typeface="Times New Roman" panose="02020603050405020304" pitchFamily="18" charset="0"/>
              </a:rPr>
              <a:t>about standing waves </a:t>
            </a:r>
            <a:r>
              <a:rPr lang="en-US" sz="2000" dirty="0">
                <a:cs typeface="Times New Roman" panose="02020603050405020304" pitchFamily="18" charset="0"/>
              </a:rPr>
              <a:t>later in the chapter</a:t>
            </a:r>
          </a:p>
        </p:txBody>
      </p:sp>
    </p:spTree>
    <p:extLst>
      <p:ext uri="{BB962C8B-B14F-4D97-AF65-F5344CB8AC3E}">
        <p14:creationId xmlns:p14="http://schemas.microsoft.com/office/powerpoint/2010/main" val="157325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2" name="Title 1">
            <a:extLst>
              <a:ext uri="{FF2B5EF4-FFF2-40B4-BE49-F238E27FC236}">
                <a16:creationId xmlns:a16="http://schemas.microsoft.com/office/drawing/2014/main" id="{C0BA82E8-9761-4462-9F21-3239265633F4}"/>
              </a:ext>
            </a:extLst>
          </p:cNvPr>
          <p:cNvSpPr>
            <a:spLocks noGrp="1"/>
          </p:cNvSpPr>
          <p:nvPr>
            <p:ph type="title"/>
          </p:nvPr>
        </p:nvSpPr>
        <p:spPr>
          <a:xfrm>
            <a:off x="192223" y="87043"/>
            <a:ext cx="6125964" cy="599831"/>
          </a:xfrm>
        </p:spPr>
        <p:txBody>
          <a:bodyPr anchor="b">
            <a:noAutofit/>
          </a:bodyPr>
          <a:lstStyle/>
          <a:p>
            <a:r>
              <a:rPr lang="en-US" sz="3200" b="0" dirty="0">
                <a:solidFill>
                  <a:srgbClr val="C00000"/>
                </a:solidFill>
                <a:latin typeface="+mj-lt"/>
              </a:rPr>
              <a:t>Waves</a:t>
            </a:r>
          </a:p>
        </p:txBody>
      </p:sp>
      <p:sp>
        <p:nvSpPr>
          <p:cNvPr id="33" name="Rectangle 32">
            <a:extLst>
              <a:ext uri="{FF2B5EF4-FFF2-40B4-BE49-F238E27FC236}">
                <a16:creationId xmlns:a16="http://schemas.microsoft.com/office/drawing/2014/main" id="{B85DC811-0790-4771-8948-2E31CAC7561C}"/>
              </a:ext>
            </a:extLst>
          </p:cNvPr>
          <p:cNvSpPr/>
          <p:nvPr/>
        </p:nvSpPr>
        <p:spPr>
          <a:xfrm>
            <a:off x="354022" y="686874"/>
            <a:ext cx="8304469" cy="3785652"/>
          </a:xfrm>
          <a:prstGeom prst="rect">
            <a:avLst/>
          </a:prstGeom>
        </p:spPr>
        <p:txBody>
          <a:bodyPr wrap="square">
            <a:spAutoFit/>
          </a:bodyPr>
          <a:lstStyle/>
          <a:p>
            <a:pPr marL="457200" indent="-457200">
              <a:buFont typeface="Arial" panose="020B0604020202020204" pitchFamily="34" charset="0"/>
              <a:buChar char="•"/>
            </a:pPr>
            <a:r>
              <a:rPr lang="en-US" sz="2000" dirty="0">
                <a:latin typeface="+mj-lt"/>
                <a:cs typeface="Times New Roman" panose="02020603050405020304" pitchFamily="18" charset="0"/>
              </a:rPr>
              <a:t>In general, a wave is a travelling disturbance of one or more physical quantities</a:t>
            </a:r>
          </a:p>
          <a:p>
            <a:pPr marL="457200" indent="-457200">
              <a:buFont typeface="Arial" panose="020B0604020202020204" pitchFamily="34" charset="0"/>
              <a:buChar char="•"/>
            </a:pPr>
            <a:endParaRPr lang="en-US" sz="2000" dirty="0">
              <a:latin typeface="+mj-lt"/>
              <a:cs typeface="Times New Roman" panose="02020603050405020304" pitchFamily="18" charset="0"/>
            </a:endParaRPr>
          </a:p>
          <a:p>
            <a:pPr marL="342900" indent="-342900">
              <a:buFont typeface="Arial" panose="020B0604020202020204" pitchFamily="34" charset="0"/>
              <a:buChar char="•"/>
            </a:pPr>
            <a:r>
              <a:rPr lang="en-US" sz="2000" dirty="0">
                <a:solidFill>
                  <a:schemeClr val="bg1">
                    <a:lumMod val="50000"/>
                  </a:schemeClr>
                </a:solidFill>
                <a:latin typeface="+mj-lt"/>
                <a:cs typeface="Times New Roman" panose="02020603050405020304" pitchFamily="18" charset="0"/>
              </a:rPr>
              <a:t>A wave transfers energy though matter and/or space</a:t>
            </a:r>
          </a:p>
          <a:p>
            <a:endParaRPr lang="en-US" sz="2000" dirty="0">
              <a:solidFill>
                <a:schemeClr val="bg1">
                  <a:lumMod val="50000"/>
                </a:schemeClr>
              </a:solidFill>
              <a:latin typeface="+mj-lt"/>
              <a:cs typeface="Times New Roman" panose="02020603050405020304" pitchFamily="18" charset="0"/>
            </a:endParaRPr>
          </a:p>
          <a:p>
            <a:pPr marL="342900" indent="-342900">
              <a:buFont typeface="Arial" panose="020B0604020202020204" pitchFamily="34" charset="0"/>
              <a:buChar char="•"/>
            </a:pPr>
            <a:r>
              <a:rPr lang="en-US" sz="2000" dirty="0">
                <a:solidFill>
                  <a:schemeClr val="bg1">
                    <a:lumMod val="50000"/>
                  </a:schemeClr>
                </a:solidFill>
                <a:latin typeface="+mj-lt"/>
                <a:cs typeface="Times New Roman" panose="02020603050405020304" pitchFamily="18" charset="0"/>
              </a:rPr>
              <a:t>Mechanical Waves: sound  waves, seismic waves</a:t>
            </a:r>
          </a:p>
          <a:p>
            <a:r>
              <a:rPr lang="en-US" sz="2000" dirty="0">
                <a:solidFill>
                  <a:schemeClr val="bg1">
                    <a:lumMod val="50000"/>
                  </a:schemeClr>
                </a:solidFill>
                <a:latin typeface="+mj-lt"/>
                <a:cs typeface="Times New Roman" panose="02020603050405020304" pitchFamily="18" charset="0"/>
              </a:rPr>
              <a:t>     (need a medium to propagate)</a:t>
            </a:r>
          </a:p>
          <a:p>
            <a:pPr marL="342900" indent="-342900">
              <a:buFont typeface="Arial" panose="020B0604020202020204" pitchFamily="34" charset="0"/>
              <a:buChar char="•"/>
            </a:pPr>
            <a:endParaRPr lang="en-US" sz="2000" dirty="0">
              <a:solidFill>
                <a:schemeClr val="bg1">
                  <a:lumMod val="50000"/>
                </a:schemeClr>
              </a:solidFill>
              <a:latin typeface="+mj-lt"/>
              <a:cs typeface="Times New Roman" panose="02020603050405020304" pitchFamily="18" charset="0"/>
            </a:endParaRPr>
          </a:p>
          <a:p>
            <a:pPr marL="342900" indent="-342900">
              <a:buFont typeface="Arial" panose="020B0604020202020204" pitchFamily="34" charset="0"/>
              <a:buChar char="•"/>
            </a:pPr>
            <a:r>
              <a:rPr lang="en-US" sz="2000" dirty="0" err="1">
                <a:solidFill>
                  <a:schemeClr val="bg1">
                    <a:lumMod val="50000"/>
                  </a:schemeClr>
                </a:solidFill>
                <a:latin typeface="+mj-lt"/>
                <a:cs typeface="Times New Roman" panose="02020603050405020304" pitchFamily="18" charset="0"/>
              </a:rPr>
              <a:t>ElectroMagnetic</a:t>
            </a:r>
            <a:r>
              <a:rPr lang="en-US" sz="2000" dirty="0">
                <a:solidFill>
                  <a:schemeClr val="bg1">
                    <a:lumMod val="50000"/>
                  </a:schemeClr>
                </a:solidFill>
                <a:latin typeface="+mj-lt"/>
                <a:cs typeface="Times New Roman" panose="02020603050405020304" pitchFamily="18" charset="0"/>
              </a:rPr>
              <a:t> (EM) waves:  radio signal, visible light waves, x-rays</a:t>
            </a:r>
          </a:p>
          <a:p>
            <a:pPr marL="342900" indent="-342900">
              <a:buFont typeface="Arial" panose="020B0604020202020204" pitchFamily="34" charset="0"/>
              <a:buChar char="•"/>
            </a:pPr>
            <a:endParaRPr lang="en-US" sz="2000" dirty="0">
              <a:solidFill>
                <a:schemeClr val="bg1">
                  <a:lumMod val="50000"/>
                </a:schemeClr>
              </a:solidFill>
              <a:latin typeface="+mj-lt"/>
              <a:cs typeface="Times New Roman" panose="02020603050405020304" pitchFamily="18" charset="0"/>
            </a:endParaRPr>
          </a:p>
          <a:p>
            <a:r>
              <a:rPr lang="en-US" sz="2000" b="1" dirty="0">
                <a:solidFill>
                  <a:srgbClr val="0070C0"/>
                </a:solidFill>
                <a:latin typeface="+mj-lt"/>
                <a:cs typeface="Times New Roman" panose="02020603050405020304" pitchFamily="18" charset="0"/>
              </a:rPr>
              <a:t>Note</a:t>
            </a:r>
          </a:p>
          <a:p>
            <a:pPr marL="342900" indent="-342900">
              <a:buFont typeface="Arial" panose="020B0604020202020204" pitchFamily="34" charset="0"/>
              <a:buChar char="•"/>
            </a:pPr>
            <a:r>
              <a:rPr lang="en-US" sz="2000" dirty="0">
                <a:solidFill>
                  <a:schemeClr val="bg1">
                    <a:lumMod val="50000"/>
                  </a:schemeClr>
                </a:solidFill>
                <a:latin typeface="+mj-lt"/>
                <a:cs typeface="Times New Roman" panose="02020603050405020304" pitchFamily="18" charset="0"/>
              </a:rPr>
              <a:t>Wave-Particle duality of light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2" name="Title 1">
            <a:extLst>
              <a:ext uri="{FF2B5EF4-FFF2-40B4-BE49-F238E27FC236}">
                <a16:creationId xmlns:a16="http://schemas.microsoft.com/office/drawing/2014/main" id="{C0BA82E8-9761-4462-9F21-3239265633F4}"/>
              </a:ext>
            </a:extLst>
          </p:cNvPr>
          <p:cNvSpPr>
            <a:spLocks noGrp="1"/>
          </p:cNvSpPr>
          <p:nvPr>
            <p:ph type="title"/>
          </p:nvPr>
        </p:nvSpPr>
        <p:spPr>
          <a:xfrm>
            <a:off x="230322" y="4889"/>
            <a:ext cx="7831637" cy="599831"/>
          </a:xfrm>
        </p:spPr>
        <p:txBody>
          <a:bodyPr anchor="b">
            <a:noAutofit/>
          </a:bodyPr>
          <a:lstStyle/>
          <a:p>
            <a:r>
              <a:rPr lang="en-US" sz="3200" b="0" dirty="0">
                <a:solidFill>
                  <a:srgbClr val="C00000"/>
                </a:solidFill>
              </a:rPr>
              <a:t>Sound is a longitudinal wave</a:t>
            </a:r>
            <a:endParaRPr lang="en-US" sz="3200" b="0" dirty="0">
              <a:solidFill>
                <a:srgbClr val="C00000"/>
              </a:solidFill>
              <a:latin typeface="+mj-lt"/>
            </a:endParaRPr>
          </a:p>
        </p:txBody>
      </p:sp>
      <p:sp>
        <p:nvSpPr>
          <p:cNvPr id="33" name="Rectangle 32">
            <a:extLst>
              <a:ext uri="{FF2B5EF4-FFF2-40B4-BE49-F238E27FC236}">
                <a16:creationId xmlns:a16="http://schemas.microsoft.com/office/drawing/2014/main" id="{B85DC811-0790-4771-8948-2E31CAC7561C}"/>
              </a:ext>
            </a:extLst>
          </p:cNvPr>
          <p:cNvSpPr/>
          <p:nvPr/>
        </p:nvSpPr>
        <p:spPr>
          <a:xfrm>
            <a:off x="77922" y="909995"/>
            <a:ext cx="6808778" cy="2031325"/>
          </a:xfrm>
          <a:prstGeom prst="rect">
            <a:avLst/>
          </a:prstGeom>
        </p:spPr>
        <p:txBody>
          <a:bodyPr wrap="square">
            <a:spAutoFit/>
          </a:bodyPr>
          <a:lstStyle/>
          <a:p>
            <a:pPr marL="457200" indent="-457200">
              <a:buFont typeface="Arial" panose="020B0604020202020204" pitchFamily="34" charset="0"/>
              <a:buChar char="•"/>
            </a:pPr>
            <a:r>
              <a:rPr lang="en-US" sz="1800" dirty="0">
                <a:cs typeface="Times New Roman" panose="02020603050405020304" pitchFamily="18" charset="0"/>
              </a:rPr>
              <a:t>Sound waves are longitudinal waves traveling through a medium </a:t>
            </a:r>
          </a:p>
          <a:p>
            <a:pPr marL="457200" indent="-457200">
              <a:buFont typeface="Arial" panose="020B0604020202020204" pitchFamily="34" charset="0"/>
              <a:buChar char="•"/>
            </a:pPr>
            <a:endParaRPr lang="en-US" sz="1800" dirty="0">
              <a:cs typeface="Times New Roman" panose="02020603050405020304" pitchFamily="18" charset="0"/>
            </a:endParaRPr>
          </a:p>
          <a:p>
            <a:pPr marL="457200" indent="-457200">
              <a:buFont typeface="Arial" panose="020B0604020202020204" pitchFamily="34" charset="0"/>
              <a:buChar char="•"/>
            </a:pPr>
            <a:r>
              <a:rPr lang="en-US" sz="1800" dirty="0">
                <a:cs typeface="Times New Roman" panose="02020603050405020304" pitchFamily="18" charset="0"/>
              </a:rPr>
              <a:t>As the tuning fork continues to vibrate, a succession of compression and rarefactions spread out from the fork  to produce sound waves </a:t>
            </a:r>
          </a:p>
          <a:p>
            <a:pPr marL="457200" indent="-457200">
              <a:buFont typeface="Arial" panose="020B0604020202020204" pitchFamily="34" charset="0"/>
              <a:buChar char="•"/>
            </a:pPr>
            <a:endParaRPr lang="en-US" sz="1800" dirty="0">
              <a:cs typeface="Times New Roman" panose="02020603050405020304" pitchFamily="18" charset="0"/>
            </a:endParaRPr>
          </a:p>
        </p:txBody>
      </p:sp>
      <p:pic>
        <p:nvPicPr>
          <p:cNvPr id="6" name="Picture 3" descr="1402">
            <a:extLst>
              <a:ext uri="{FF2B5EF4-FFF2-40B4-BE49-F238E27FC236}">
                <a16:creationId xmlns:a16="http://schemas.microsoft.com/office/drawing/2014/main" id="{460985D3-A784-453A-A0E6-56CD3C940A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07" b="4229"/>
          <a:stretch/>
        </p:blipFill>
        <p:spPr bwMode="auto">
          <a:xfrm>
            <a:off x="670560" y="2941320"/>
            <a:ext cx="4724400" cy="19800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1401a">
            <a:extLst>
              <a:ext uri="{FF2B5EF4-FFF2-40B4-BE49-F238E27FC236}">
                <a16:creationId xmlns:a16="http://schemas.microsoft.com/office/drawing/2014/main" id="{88CA663F-1739-49C7-A68A-4E264BF2AA3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82" b="24724"/>
          <a:stretch/>
        </p:blipFill>
        <p:spPr bwMode="auto">
          <a:xfrm>
            <a:off x="6633969" y="1072492"/>
            <a:ext cx="2270227" cy="16181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1401b">
            <a:extLst>
              <a:ext uri="{FF2B5EF4-FFF2-40B4-BE49-F238E27FC236}">
                <a16:creationId xmlns:a16="http://schemas.microsoft.com/office/drawing/2014/main" id="{CDBA9E48-F092-4D8D-B65D-C4CD47C8BBA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444" b="21848"/>
          <a:stretch/>
        </p:blipFill>
        <p:spPr bwMode="auto">
          <a:xfrm>
            <a:off x="6581073" y="2865433"/>
            <a:ext cx="2393950" cy="178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5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3" name="Rectangle 32">
            <a:extLst>
              <a:ext uri="{FF2B5EF4-FFF2-40B4-BE49-F238E27FC236}">
                <a16:creationId xmlns:a16="http://schemas.microsoft.com/office/drawing/2014/main" id="{B85DC811-0790-4771-8948-2E31CAC7561C}"/>
              </a:ext>
            </a:extLst>
          </p:cNvPr>
          <p:cNvSpPr/>
          <p:nvPr/>
        </p:nvSpPr>
        <p:spPr>
          <a:xfrm>
            <a:off x="377078" y="802035"/>
            <a:ext cx="8333306" cy="3539430"/>
          </a:xfrm>
          <a:prstGeom prst="rect">
            <a:avLst/>
          </a:prstGeom>
        </p:spPr>
        <p:txBody>
          <a:bodyPr wrap="square">
            <a:spAutoFit/>
          </a:bodyPr>
          <a:lstStyle/>
          <a:p>
            <a:pPr marL="285750" indent="-285750">
              <a:buFont typeface="Arial" panose="020B0604020202020204" pitchFamily="34" charset="0"/>
              <a:buChar char="•"/>
            </a:pPr>
            <a:r>
              <a:rPr lang="en-US" sz="1600" dirty="0"/>
              <a:t>The amount of energy in a wave depends on its amplitude and its frequency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Average rate of energy transfer in mechanical waves is proportional to both the square of the amplitude and the square of the frequency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Large-amplitude earthquakes (type of wave) produce large ground displacements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Loud sounds have high-pressure amplitudes and come from larger-amplitude source vibrations than soft sounds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If the energy of each wavelength is considered to be a discrete packet of energy, a high-frequency wave will deliver more of these packets per unit time than a low-frequency wave</a:t>
            </a:r>
          </a:p>
          <a:p>
            <a:endParaRPr lang="en-US" sz="1600" dirty="0"/>
          </a:p>
        </p:txBody>
      </p:sp>
      <p:sp>
        <p:nvSpPr>
          <p:cNvPr id="4" name="Title 1">
            <a:extLst>
              <a:ext uri="{FF2B5EF4-FFF2-40B4-BE49-F238E27FC236}">
                <a16:creationId xmlns:a16="http://schemas.microsoft.com/office/drawing/2014/main" id="{FF51E661-D1D4-4FD6-AE12-1E202332CF6A}"/>
              </a:ext>
            </a:extLst>
          </p:cNvPr>
          <p:cNvSpPr txBox="1">
            <a:spLocks/>
          </p:cNvSpPr>
          <p:nvPr/>
        </p:nvSpPr>
        <p:spPr>
          <a:xfrm>
            <a:off x="377078" y="47588"/>
            <a:ext cx="4817660"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r>
              <a:rPr lang="en-US" sz="2800" b="0" dirty="0">
                <a:solidFill>
                  <a:srgbClr val="C00000"/>
                </a:solidFill>
                <a:latin typeface="+mj-lt"/>
              </a:rPr>
              <a:t>Energy in Mechanical Waves</a:t>
            </a:r>
          </a:p>
        </p:txBody>
      </p:sp>
    </p:spTree>
    <p:extLst>
      <p:ext uri="{BB962C8B-B14F-4D97-AF65-F5344CB8AC3E}">
        <p14:creationId xmlns:p14="http://schemas.microsoft.com/office/powerpoint/2010/main" val="64032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3" name="Rectangle 32">
            <a:extLst>
              <a:ext uri="{FF2B5EF4-FFF2-40B4-BE49-F238E27FC236}">
                <a16:creationId xmlns:a16="http://schemas.microsoft.com/office/drawing/2014/main" id="{B85DC811-0790-4771-8948-2E31CAC7561C}"/>
              </a:ext>
            </a:extLst>
          </p:cNvPr>
          <p:cNvSpPr/>
          <p:nvPr/>
        </p:nvSpPr>
        <p:spPr>
          <a:xfrm>
            <a:off x="405347" y="815962"/>
            <a:ext cx="8333306" cy="1077218"/>
          </a:xfrm>
          <a:prstGeom prst="rect">
            <a:avLst/>
          </a:prstGeom>
        </p:spPr>
        <p:txBody>
          <a:bodyPr wrap="square">
            <a:spAutoFit/>
          </a:bodyPr>
          <a:lstStyle/>
          <a:p>
            <a:pPr marL="285750" indent="-285750">
              <a:buFont typeface="Arial" panose="020B0604020202020204" pitchFamily="34" charset="0"/>
              <a:buChar char="•"/>
            </a:pPr>
            <a:r>
              <a:rPr lang="en-US" sz="1600" dirty="0"/>
              <a:t>If two mechanical waves have equal amplitudes, but one wave has a frequency equal to twice the frequency of the other, the higher-frequency wave will have a rate of energy transfer a factor of four times as great as the rate of energy transfer of the lower-frequency wave.</a:t>
            </a:r>
          </a:p>
        </p:txBody>
      </p:sp>
      <p:sp>
        <p:nvSpPr>
          <p:cNvPr id="4" name="Title 1">
            <a:extLst>
              <a:ext uri="{FF2B5EF4-FFF2-40B4-BE49-F238E27FC236}">
                <a16:creationId xmlns:a16="http://schemas.microsoft.com/office/drawing/2014/main" id="{FF51E661-D1D4-4FD6-AE12-1E202332CF6A}"/>
              </a:ext>
            </a:extLst>
          </p:cNvPr>
          <p:cNvSpPr txBox="1">
            <a:spLocks/>
          </p:cNvSpPr>
          <p:nvPr/>
        </p:nvSpPr>
        <p:spPr>
          <a:xfrm>
            <a:off x="377078" y="47588"/>
            <a:ext cx="4817660"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r>
              <a:rPr lang="en-US" sz="2800" b="0" dirty="0">
                <a:solidFill>
                  <a:srgbClr val="C00000"/>
                </a:solidFill>
                <a:latin typeface="+mj-lt"/>
              </a:rPr>
              <a:t>Energy in Mechanical Waves</a:t>
            </a:r>
          </a:p>
        </p:txBody>
      </p:sp>
    </p:spTree>
    <p:extLst>
      <p:ext uri="{BB962C8B-B14F-4D97-AF65-F5344CB8AC3E}">
        <p14:creationId xmlns:p14="http://schemas.microsoft.com/office/powerpoint/2010/main" val="269998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3" name="Rectangle 32">
            <a:extLst>
              <a:ext uri="{FF2B5EF4-FFF2-40B4-BE49-F238E27FC236}">
                <a16:creationId xmlns:a16="http://schemas.microsoft.com/office/drawing/2014/main" id="{B85DC811-0790-4771-8948-2E31CAC7561C}"/>
              </a:ext>
            </a:extLst>
          </p:cNvPr>
          <p:cNvSpPr/>
          <p:nvPr/>
        </p:nvSpPr>
        <p:spPr>
          <a:xfrm>
            <a:off x="140660" y="794201"/>
            <a:ext cx="8332780" cy="3477875"/>
          </a:xfrm>
          <a:prstGeom prst="rect">
            <a:avLst/>
          </a:prstGeom>
        </p:spPr>
        <p:txBody>
          <a:bodyPr wrap="square">
            <a:spAutoFit/>
          </a:bodyPr>
          <a:lstStyle/>
          <a:p>
            <a:pPr marL="342900" indent="-342900">
              <a:buFont typeface="Arial" panose="020B0604020202020204" pitchFamily="34" charset="0"/>
              <a:buChar char="•"/>
            </a:pPr>
            <a:r>
              <a:rPr lang="en-US" sz="2000" dirty="0">
                <a:latin typeface="+mj-lt"/>
                <a:cs typeface="Times New Roman" panose="02020603050405020304" pitchFamily="18" charset="0"/>
              </a:rPr>
              <a:t>Intensity:  The average intensity (I) of a wave on a 3D spherical surface of radius ‘r’ is given by equation</a:t>
            </a:r>
          </a:p>
          <a:p>
            <a:endParaRPr lang="en-US" sz="2000" dirty="0">
              <a:latin typeface="+mj-lt"/>
              <a:cs typeface="Times New Roman" panose="02020603050405020304" pitchFamily="18" charset="0"/>
            </a:endParaRPr>
          </a:p>
          <a:p>
            <a:endParaRPr lang="en-US" sz="2000" dirty="0">
              <a:latin typeface="+mj-lt"/>
              <a:cs typeface="Times New Roman" panose="02020603050405020304" pitchFamily="18" charset="0"/>
            </a:endParaRPr>
          </a:p>
          <a:p>
            <a:endParaRPr lang="en-US" sz="2000" dirty="0">
              <a:latin typeface="+mj-lt"/>
              <a:cs typeface="Times New Roman" panose="02020603050405020304" pitchFamily="18" charset="0"/>
            </a:endParaRPr>
          </a:p>
          <a:p>
            <a:endParaRPr lang="en-US" sz="2000" dirty="0">
              <a:latin typeface="+mj-lt"/>
              <a:cs typeface="Times New Roman" panose="02020603050405020304" pitchFamily="18" charset="0"/>
            </a:endParaRPr>
          </a:p>
          <a:p>
            <a:endParaRPr lang="en-US" sz="2000" dirty="0">
              <a:latin typeface="+mj-lt"/>
              <a:cs typeface="Times New Roman" panose="02020603050405020304" pitchFamily="18" charset="0"/>
            </a:endParaRPr>
          </a:p>
          <a:p>
            <a:pPr marL="342900" indent="-342900">
              <a:buFont typeface="Arial" panose="020B0604020202020204" pitchFamily="34" charset="0"/>
              <a:buChar char="•"/>
            </a:pPr>
            <a:r>
              <a:rPr lang="en-US" sz="2000" dirty="0">
                <a:latin typeface="+mj-lt"/>
                <a:cs typeface="Times New Roman" panose="02020603050405020304" pitchFamily="18" charset="0"/>
              </a:rPr>
              <a:t>Units: W/m2</a:t>
            </a:r>
          </a:p>
          <a:p>
            <a:endParaRPr lang="en-US" sz="2000" dirty="0">
              <a:latin typeface="+mj-lt"/>
              <a:cs typeface="Times New Roman" panose="02020603050405020304" pitchFamily="18" charset="0"/>
            </a:endParaRPr>
          </a:p>
          <a:p>
            <a:endParaRPr lang="en-US" sz="2000" dirty="0">
              <a:latin typeface="+mj-lt"/>
              <a:cs typeface="Times New Roman" panose="02020603050405020304" pitchFamily="18" charset="0"/>
            </a:endParaRPr>
          </a:p>
          <a:p>
            <a:endParaRPr lang="en-US" sz="2000" dirty="0">
              <a:latin typeface="+mj-lt"/>
              <a:cs typeface="Times New Roman" panose="02020603050405020304" pitchFamily="18" charset="0"/>
            </a:endParaRPr>
          </a:p>
        </p:txBody>
      </p:sp>
      <p:sp>
        <p:nvSpPr>
          <p:cNvPr id="4" name="Title 1">
            <a:extLst>
              <a:ext uri="{FF2B5EF4-FFF2-40B4-BE49-F238E27FC236}">
                <a16:creationId xmlns:a16="http://schemas.microsoft.com/office/drawing/2014/main" id="{FF51E661-D1D4-4FD6-AE12-1E202332CF6A}"/>
              </a:ext>
            </a:extLst>
          </p:cNvPr>
          <p:cNvSpPr txBox="1">
            <a:spLocks/>
          </p:cNvSpPr>
          <p:nvPr/>
        </p:nvSpPr>
        <p:spPr>
          <a:xfrm>
            <a:off x="377077" y="47588"/>
            <a:ext cx="7831637"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pPr algn="ctr"/>
            <a:r>
              <a:rPr lang="en-US" sz="2800" b="0" dirty="0">
                <a:solidFill>
                  <a:srgbClr val="C00000"/>
                </a:solidFill>
                <a:latin typeface="+mj-lt"/>
              </a:rPr>
              <a:t>Intensity of Sound Waves</a:t>
            </a:r>
          </a:p>
        </p:txBody>
      </p:sp>
      <p:pic>
        <p:nvPicPr>
          <p:cNvPr id="7" name="Picture 6">
            <a:extLst>
              <a:ext uri="{FF2B5EF4-FFF2-40B4-BE49-F238E27FC236}">
                <a16:creationId xmlns:a16="http://schemas.microsoft.com/office/drawing/2014/main" id="{F27B6E88-28C1-4CD0-8F48-524575152DB6}"/>
              </a:ext>
            </a:extLst>
          </p:cNvPr>
          <p:cNvPicPr>
            <a:picLocks noChangeAspect="1"/>
          </p:cNvPicPr>
          <p:nvPr/>
        </p:nvPicPr>
        <p:blipFill>
          <a:blip r:embed="rId3"/>
          <a:stretch>
            <a:fillRect/>
          </a:stretch>
        </p:blipFill>
        <p:spPr>
          <a:xfrm>
            <a:off x="5080663" y="1390649"/>
            <a:ext cx="3713475" cy="2790733"/>
          </a:xfrm>
          <a:prstGeom prst="rect">
            <a:avLst/>
          </a:prstGeom>
        </p:spPr>
      </p:pic>
      <p:pic>
        <p:nvPicPr>
          <p:cNvPr id="8" name="Picture 7">
            <a:extLst>
              <a:ext uri="{FF2B5EF4-FFF2-40B4-BE49-F238E27FC236}">
                <a16:creationId xmlns:a16="http://schemas.microsoft.com/office/drawing/2014/main" id="{D56F4FE2-58B5-4B9D-B469-E715D730DD81}"/>
              </a:ext>
            </a:extLst>
          </p:cNvPr>
          <p:cNvPicPr>
            <a:picLocks noChangeAspect="1"/>
          </p:cNvPicPr>
          <p:nvPr/>
        </p:nvPicPr>
        <p:blipFill>
          <a:blip r:embed="rId4"/>
          <a:stretch>
            <a:fillRect/>
          </a:stretch>
        </p:blipFill>
        <p:spPr>
          <a:xfrm>
            <a:off x="1319027" y="1761613"/>
            <a:ext cx="1285875" cy="771525"/>
          </a:xfrm>
          <a:prstGeom prst="rect">
            <a:avLst/>
          </a:prstGeom>
        </p:spPr>
      </p:pic>
    </p:spTree>
    <p:extLst>
      <p:ext uri="{BB962C8B-B14F-4D97-AF65-F5344CB8AC3E}">
        <p14:creationId xmlns:p14="http://schemas.microsoft.com/office/powerpoint/2010/main" val="2962971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3" name="Rectangle 32">
            <a:extLst>
              <a:ext uri="{FF2B5EF4-FFF2-40B4-BE49-F238E27FC236}">
                <a16:creationId xmlns:a16="http://schemas.microsoft.com/office/drawing/2014/main" id="{B85DC811-0790-4771-8948-2E31CAC7561C}"/>
              </a:ext>
            </a:extLst>
          </p:cNvPr>
          <p:cNvSpPr/>
          <p:nvPr/>
        </p:nvSpPr>
        <p:spPr>
          <a:xfrm>
            <a:off x="140660" y="794201"/>
            <a:ext cx="8332780" cy="1015663"/>
          </a:xfrm>
          <a:prstGeom prst="rect">
            <a:avLst/>
          </a:prstGeom>
        </p:spPr>
        <p:txBody>
          <a:bodyPr wrap="square">
            <a:spAutoFit/>
          </a:bodyPr>
          <a:lstStyle/>
          <a:p>
            <a:endParaRPr lang="en-US" sz="2000" dirty="0">
              <a:latin typeface="+mj-lt"/>
              <a:cs typeface="Times New Roman" panose="02020603050405020304" pitchFamily="18" charset="0"/>
            </a:endParaRPr>
          </a:p>
          <a:p>
            <a:pPr marL="342900" indent="-342900">
              <a:buFont typeface="Arial" panose="020B0604020202020204" pitchFamily="34" charset="0"/>
              <a:buChar char="•"/>
            </a:pPr>
            <a:r>
              <a:rPr lang="en-US" sz="2000" dirty="0">
                <a:latin typeface="+mj-lt"/>
                <a:cs typeface="Times New Roman" panose="02020603050405020304" pitchFamily="18" charset="0"/>
              </a:rPr>
              <a:t>Ratio of sound wave intensities from waves starting from one</a:t>
            </a:r>
          </a:p>
          <a:p>
            <a:pPr marL="342900" indent="-342900">
              <a:buFont typeface="Arial" panose="020B0604020202020204" pitchFamily="34" charset="0"/>
              <a:buChar char="•"/>
            </a:pPr>
            <a:endParaRPr lang="en-US" sz="2000" dirty="0">
              <a:latin typeface="+mj-lt"/>
              <a:cs typeface="Times New Roman" panose="02020603050405020304" pitchFamily="18" charset="0"/>
            </a:endParaRPr>
          </a:p>
        </p:txBody>
      </p:sp>
      <p:sp>
        <p:nvSpPr>
          <p:cNvPr id="4" name="Title 1">
            <a:extLst>
              <a:ext uri="{FF2B5EF4-FFF2-40B4-BE49-F238E27FC236}">
                <a16:creationId xmlns:a16="http://schemas.microsoft.com/office/drawing/2014/main" id="{FF51E661-D1D4-4FD6-AE12-1E202332CF6A}"/>
              </a:ext>
            </a:extLst>
          </p:cNvPr>
          <p:cNvSpPr txBox="1">
            <a:spLocks/>
          </p:cNvSpPr>
          <p:nvPr/>
        </p:nvSpPr>
        <p:spPr>
          <a:xfrm>
            <a:off x="377077" y="47588"/>
            <a:ext cx="7831637"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pPr algn="ctr"/>
            <a:r>
              <a:rPr lang="en-US" sz="2800" b="0" dirty="0">
                <a:solidFill>
                  <a:srgbClr val="C00000"/>
                </a:solidFill>
                <a:latin typeface="+mj-lt"/>
              </a:rPr>
              <a:t>Intensity of Sound Waves</a:t>
            </a:r>
          </a:p>
        </p:txBody>
      </p:sp>
      <p:pic>
        <p:nvPicPr>
          <p:cNvPr id="9" name="Picture 8">
            <a:extLst>
              <a:ext uri="{FF2B5EF4-FFF2-40B4-BE49-F238E27FC236}">
                <a16:creationId xmlns:a16="http://schemas.microsoft.com/office/drawing/2014/main" id="{1386D8B0-5A6A-4CC4-BC0D-176C130C0920}"/>
              </a:ext>
            </a:extLst>
          </p:cNvPr>
          <p:cNvPicPr>
            <a:picLocks noChangeAspect="1"/>
          </p:cNvPicPr>
          <p:nvPr/>
        </p:nvPicPr>
        <p:blipFill>
          <a:blip r:embed="rId3"/>
          <a:stretch>
            <a:fillRect/>
          </a:stretch>
        </p:blipFill>
        <p:spPr>
          <a:xfrm>
            <a:off x="613319" y="1602479"/>
            <a:ext cx="1374648" cy="1100328"/>
          </a:xfrm>
          <a:prstGeom prst="rect">
            <a:avLst/>
          </a:prstGeom>
        </p:spPr>
      </p:pic>
      <p:grpSp>
        <p:nvGrpSpPr>
          <p:cNvPr id="15" name="Group 14">
            <a:extLst>
              <a:ext uri="{FF2B5EF4-FFF2-40B4-BE49-F238E27FC236}">
                <a16:creationId xmlns:a16="http://schemas.microsoft.com/office/drawing/2014/main" id="{84C87A24-43F2-4C73-A8E9-6FBA734512C5}"/>
              </a:ext>
            </a:extLst>
          </p:cNvPr>
          <p:cNvGrpSpPr/>
          <p:nvPr/>
        </p:nvGrpSpPr>
        <p:grpSpPr>
          <a:xfrm>
            <a:off x="4754558" y="1749185"/>
            <a:ext cx="3718882" cy="2792210"/>
            <a:chOff x="4754558" y="1749185"/>
            <a:chExt cx="3718882" cy="2792210"/>
          </a:xfrm>
        </p:grpSpPr>
        <p:pic>
          <p:nvPicPr>
            <p:cNvPr id="2" name="Picture 1">
              <a:extLst>
                <a:ext uri="{FF2B5EF4-FFF2-40B4-BE49-F238E27FC236}">
                  <a16:creationId xmlns:a16="http://schemas.microsoft.com/office/drawing/2014/main" id="{7259E541-ED6C-412E-81B6-07CF0B1C127F}"/>
                </a:ext>
              </a:extLst>
            </p:cNvPr>
            <p:cNvPicPr>
              <a:picLocks noChangeAspect="1"/>
            </p:cNvPicPr>
            <p:nvPr/>
          </p:nvPicPr>
          <p:blipFill>
            <a:blip r:embed="rId4"/>
            <a:stretch>
              <a:fillRect/>
            </a:stretch>
          </p:blipFill>
          <p:spPr>
            <a:xfrm>
              <a:off x="4754558" y="1749185"/>
              <a:ext cx="3718882" cy="2792210"/>
            </a:xfrm>
            <a:prstGeom prst="rect">
              <a:avLst/>
            </a:prstGeom>
          </p:spPr>
        </p:pic>
        <p:sp>
          <p:nvSpPr>
            <p:cNvPr id="3" name="Oval 2">
              <a:extLst>
                <a:ext uri="{FF2B5EF4-FFF2-40B4-BE49-F238E27FC236}">
                  <a16:creationId xmlns:a16="http://schemas.microsoft.com/office/drawing/2014/main" id="{6CC020DF-C978-42F6-A799-BBB7E88B8156}"/>
                </a:ext>
              </a:extLst>
            </p:cNvPr>
            <p:cNvSpPr/>
            <p:nvPr/>
          </p:nvSpPr>
          <p:spPr>
            <a:xfrm>
              <a:off x="6538539" y="3067646"/>
              <a:ext cx="150920" cy="1552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B57CC60A-D131-458B-89AB-F40993B5C084}"/>
                </a:ext>
              </a:extLst>
            </p:cNvPr>
            <p:cNvCxnSpPr>
              <a:cxnSpLocks/>
            </p:cNvCxnSpPr>
            <p:nvPr/>
          </p:nvCxnSpPr>
          <p:spPr>
            <a:xfrm flipV="1">
              <a:off x="6613999" y="2630045"/>
              <a:ext cx="0" cy="4376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F59A72B-2762-4B77-90DB-4815BED11B59}"/>
                </a:ext>
              </a:extLst>
            </p:cNvPr>
            <p:cNvCxnSpPr>
              <a:cxnSpLocks/>
            </p:cNvCxnSpPr>
            <p:nvPr/>
          </p:nvCxnSpPr>
          <p:spPr>
            <a:xfrm flipV="1">
              <a:off x="6613999" y="2571750"/>
              <a:ext cx="825488" cy="5941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0C258F5-CAFA-44A0-88D9-5E0EE333C707}"/>
                </a:ext>
              </a:extLst>
            </p:cNvPr>
            <p:cNvSpPr txBox="1"/>
            <p:nvPr/>
          </p:nvSpPr>
          <p:spPr>
            <a:xfrm>
              <a:off x="6338967" y="2702807"/>
              <a:ext cx="343364" cy="307777"/>
            </a:xfrm>
            <a:prstGeom prst="rect">
              <a:avLst/>
            </a:prstGeom>
            <a:noFill/>
          </p:spPr>
          <p:txBody>
            <a:bodyPr wrap="none" rtlCol="0">
              <a:spAutoFit/>
            </a:bodyPr>
            <a:lstStyle/>
            <a:p>
              <a:r>
                <a:rPr lang="en-US" dirty="0"/>
                <a:t>r1</a:t>
              </a:r>
            </a:p>
          </p:txBody>
        </p:sp>
        <p:sp>
          <p:nvSpPr>
            <p:cNvPr id="16" name="TextBox 15">
              <a:extLst>
                <a:ext uri="{FF2B5EF4-FFF2-40B4-BE49-F238E27FC236}">
                  <a16:creationId xmlns:a16="http://schemas.microsoft.com/office/drawing/2014/main" id="{AF72AD10-7435-497F-9076-5ED2364F7406}"/>
                </a:ext>
              </a:extLst>
            </p:cNvPr>
            <p:cNvSpPr txBox="1"/>
            <p:nvPr/>
          </p:nvSpPr>
          <p:spPr>
            <a:xfrm>
              <a:off x="7018566" y="2783933"/>
              <a:ext cx="343364" cy="307777"/>
            </a:xfrm>
            <a:prstGeom prst="rect">
              <a:avLst/>
            </a:prstGeom>
            <a:noFill/>
          </p:spPr>
          <p:txBody>
            <a:bodyPr wrap="none" rtlCol="0">
              <a:spAutoFit/>
            </a:bodyPr>
            <a:lstStyle/>
            <a:p>
              <a:r>
                <a:rPr lang="en-US" dirty="0"/>
                <a:t>r2</a:t>
              </a:r>
            </a:p>
          </p:txBody>
        </p:sp>
      </p:grpSp>
    </p:spTree>
    <p:extLst>
      <p:ext uri="{BB962C8B-B14F-4D97-AF65-F5344CB8AC3E}">
        <p14:creationId xmlns:p14="http://schemas.microsoft.com/office/powerpoint/2010/main" val="379932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2" name="Title 1">
            <a:extLst>
              <a:ext uri="{FF2B5EF4-FFF2-40B4-BE49-F238E27FC236}">
                <a16:creationId xmlns:a16="http://schemas.microsoft.com/office/drawing/2014/main" id="{C0BA82E8-9761-4462-9F21-3239265633F4}"/>
              </a:ext>
            </a:extLst>
          </p:cNvPr>
          <p:cNvSpPr>
            <a:spLocks noGrp="1"/>
          </p:cNvSpPr>
          <p:nvPr>
            <p:ph type="title"/>
          </p:nvPr>
        </p:nvSpPr>
        <p:spPr>
          <a:xfrm>
            <a:off x="199842" y="124696"/>
            <a:ext cx="6125964" cy="599831"/>
          </a:xfrm>
        </p:spPr>
        <p:txBody>
          <a:bodyPr anchor="b">
            <a:noAutofit/>
          </a:bodyPr>
          <a:lstStyle/>
          <a:p>
            <a:r>
              <a:rPr lang="en-US" sz="3200" b="0" dirty="0">
                <a:solidFill>
                  <a:srgbClr val="C00000"/>
                </a:solidFill>
                <a:latin typeface="+mj-lt"/>
              </a:rPr>
              <a:t>Intensity of sound waves</a:t>
            </a:r>
          </a:p>
        </p:txBody>
      </p:sp>
      <p:sp>
        <p:nvSpPr>
          <p:cNvPr id="33" name="Rectangle 32">
            <a:extLst>
              <a:ext uri="{FF2B5EF4-FFF2-40B4-BE49-F238E27FC236}">
                <a16:creationId xmlns:a16="http://schemas.microsoft.com/office/drawing/2014/main" id="{B85DC811-0790-4771-8948-2E31CAC7561C}"/>
              </a:ext>
            </a:extLst>
          </p:cNvPr>
          <p:cNvSpPr/>
          <p:nvPr/>
        </p:nvSpPr>
        <p:spPr>
          <a:xfrm>
            <a:off x="199841" y="724527"/>
            <a:ext cx="8313843" cy="4401205"/>
          </a:xfrm>
          <a:prstGeom prst="rect">
            <a:avLst/>
          </a:prstGeom>
        </p:spPr>
        <p:txBody>
          <a:bodyPr wrap="square">
            <a:spAutoFit/>
          </a:bodyPr>
          <a:lstStyle/>
          <a:p>
            <a:pPr marL="457200" indent="-457200">
              <a:buFont typeface="Arial" panose="020B0604020202020204" pitchFamily="34" charset="0"/>
              <a:buChar char="•"/>
            </a:pPr>
            <a:r>
              <a:rPr lang="en-US" sz="2000" dirty="0">
                <a:latin typeface="+mj-lt"/>
                <a:cs typeface="Times New Roman" panose="02020603050405020304" pitchFamily="18" charset="0"/>
              </a:rPr>
              <a:t>Intensity level of sound waves:</a:t>
            </a:r>
          </a:p>
          <a:p>
            <a:endParaRPr lang="en-US" sz="2000" dirty="0">
              <a:latin typeface="+mj-lt"/>
              <a:cs typeface="Times New Roman" panose="02020603050405020304" pitchFamily="18" charset="0"/>
            </a:endParaRPr>
          </a:p>
          <a:p>
            <a:endParaRPr lang="en-US" sz="2000" dirty="0">
              <a:latin typeface="+mj-lt"/>
              <a:cs typeface="Times New Roman" panose="02020603050405020304" pitchFamily="18" charset="0"/>
            </a:endParaRPr>
          </a:p>
          <a:p>
            <a:endParaRPr lang="en-US" sz="2000" dirty="0">
              <a:latin typeface="+mj-lt"/>
              <a:cs typeface="Times New Roman" panose="02020603050405020304" pitchFamily="18" charset="0"/>
            </a:endParaRPr>
          </a:p>
          <a:p>
            <a:pPr marL="457200" indent="-457200">
              <a:buFont typeface="Arial" panose="020B0604020202020204" pitchFamily="34" charset="0"/>
              <a:buChar char="•"/>
            </a:pPr>
            <a:r>
              <a:rPr lang="en-US" sz="2000" dirty="0">
                <a:latin typeface="+mj-lt"/>
                <a:cs typeface="Times New Roman" panose="02020603050405020304" pitchFamily="18" charset="0"/>
              </a:rPr>
              <a:t>Units: dB (decibel)</a:t>
            </a:r>
          </a:p>
          <a:p>
            <a:pPr marL="457200" indent="-457200">
              <a:buFont typeface="Arial" panose="020B0604020202020204" pitchFamily="34" charset="0"/>
              <a:buChar char="•"/>
            </a:pPr>
            <a:r>
              <a:rPr lang="en-US" sz="2000" dirty="0">
                <a:latin typeface="+mj-lt"/>
                <a:cs typeface="Times New Roman" panose="02020603050405020304" pitchFamily="18" charset="0"/>
              </a:rPr>
              <a:t>Io is referred to as the threshold of hearing</a:t>
            </a:r>
          </a:p>
          <a:p>
            <a:pPr marL="457200" indent="-457200">
              <a:buFont typeface="Arial" panose="020B0604020202020204" pitchFamily="34" charset="0"/>
              <a:buChar char="•"/>
            </a:pPr>
            <a:r>
              <a:rPr lang="en-US" sz="2000" dirty="0">
                <a:latin typeface="+mj-lt"/>
                <a:cs typeface="Times New Roman" panose="02020603050405020304" pitchFamily="18" charset="0"/>
              </a:rPr>
              <a:t>Io = 1x 10 -12 W/m2 </a:t>
            </a:r>
          </a:p>
          <a:p>
            <a:pPr marL="457200" indent="-457200">
              <a:buFont typeface="Arial" panose="020B0604020202020204" pitchFamily="34" charset="0"/>
              <a:buChar char="•"/>
            </a:pPr>
            <a:endParaRPr lang="en-US" sz="2000" dirty="0">
              <a:latin typeface="+mj-lt"/>
              <a:cs typeface="Times New Roman" panose="02020603050405020304" pitchFamily="18" charset="0"/>
            </a:endParaRPr>
          </a:p>
          <a:p>
            <a:pPr marL="457200" indent="-457200">
              <a:buFont typeface="Arial" panose="020B0604020202020204" pitchFamily="34" charset="0"/>
              <a:buChar char="•"/>
            </a:pPr>
            <a:r>
              <a:rPr lang="en-US" sz="2000" dirty="0">
                <a:latin typeface="+mj-lt"/>
                <a:cs typeface="Times New Roman" panose="02020603050405020304" pitchFamily="18" charset="0"/>
              </a:rPr>
              <a:t>In dB, the threshold of hearing = 0 dB</a:t>
            </a:r>
          </a:p>
          <a:p>
            <a:pPr marL="457200" indent="-457200">
              <a:buFont typeface="Arial" panose="020B0604020202020204" pitchFamily="34" charset="0"/>
              <a:buChar char="•"/>
            </a:pPr>
            <a:r>
              <a:rPr lang="en-US" sz="2000" dirty="0">
                <a:latin typeface="+mj-lt"/>
                <a:cs typeface="Times New Roman" panose="02020603050405020304" pitchFamily="18" charset="0"/>
              </a:rPr>
              <a:t>Jet airplane’s intensity is about 150 dB</a:t>
            </a:r>
          </a:p>
          <a:p>
            <a:pPr marL="457200" indent="-457200">
              <a:buFont typeface="Arial" panose="020B0604020202020204" pitchFamily="34" charset="0"/>
              <a:buChar char="•"/>
            </a:pPr>
            <a:endParaRPr lang="en-US" sz="2000" dirty="0">
              <a:latin typeface="+mj-lt"/>
              <a:cs typeface="Times New Roman" panose="02020603050405020304" pitchFamily="18" charset="0"/>
            </a:endParaRPr>
          </a:p>
          <a:p>
            <a:r>
              <a:rPr lang="en-US" sz="2000" dirty="0">
                <a:latin typeface="+mj-lt"/>
                <a:cs typeface="Times New Roman" panose="02020603050405020304" pitchFamily="18" charset="0"/>
              </a:rPr>
              <a:t>Multiplying a given intensity by 10, is equivalent to  adding 10 dB to the intensity level </a:t>
            </a:r>
          </a:p>
          <a:p>
            <a:pPr marL="457200" indent="-457200">
              <a:buFont typeface="Arial" panose="020B0604020202020204" pitchFamily="34" charset="0"/>
              <a:buChar char="•"/>
            </a:pPr>
            <a:endParaRPr lang="en-US" sz="2000" dirty="0">
              <a:latin typeface="+mj-lt"/>
              <a:cs typeface="Times New Roman" panose="02020603050405020304" pitchFamily="18" charset="0"/>
            </a:endParaRPr>
          </a:p>
        </p:txBody>
      </p:sp>
      <p:pic>
        <p:nvPicPr>
          <p:cNvPr id="3" name="Picture 2">
            <a:extLst>
              <a:ext uri="{FF2B5EF4-FFF2-40B4-BE49-F238E27FC236}">
                <a16:creationId xmlns:a16="http://schemas.microsoft.com/office/drawing/2014/main" id="{4311BC8E-579F-48BE-8E50-2F2C1F6D34C0}"/>
              </a:ext>
            </a:extLst>
          </p:cNvPr>
          <p:cNvPicPr>
            <a:picLocks noChangeAspect="1"/>
          </p:cNvPicPr>
          <p:nvPr/>
        </p:nvPicPr>
        <p:blipFill>
          <a:blip r:embed="rId3"/>
          <a:stretch>
            <a:fillRect/>
          </a:stretch>
        </p:blipFill>
        <p:spPr>
          <a:xfrm>
            <a:off x="5096701" y="724527"/>
            <a:ext cx="2458212" cy="1050036"/>
          </a:xfrm>
          <a:prstGeom prst="rect">
            <a:avLst/>
          </a:prstGeom>
        </p:spPr>
      </p:pic>
    </p:spTree>
    <p:extLst>
      <p:ext uri="{BB962C8B-B14F-4D97-AF65-F5344CB8AC3E}">
        <p14:creationId xmlns:p14="http://schemas.microsoft.com/office/powerpoint/2010/main" val="3835006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2" name="Title 1">
            <a:extLst>
              <a:ext uri="{FF2B5EF4-FFF2-40B4-BE49-F238E27FC236}">
                <a16:creationId xmlns:a16="http://schemas.microsoft.com/office/drawing/2014/main" id="{C0BA82E8-9761-4462-9F21-3239265633F4}"/>
              </a:ext>
            </a:extLst>
          </p:cNvPr>
          <p:cNvSpPr>
            <a:spLocks noGrp="1"/>
          </p:cNvSpPr>
          <p:nvPr>
            <p:ph type="title"/>
          </p:nvPr>
        </p:nvSpPr>
        <p:spPr>
          <a:xfrm>
            <a:off x="199843" y="262303"/>
            <a:ext cx="8626288" cy="599831"/>
          </a:xfrm>
        </p:spPr>
        <p:txBody>
          <a:bodyPr anchor="b">
            <a:noAutofit/>
          </a:bodyPr>
          <a:lstStyle/>
          <a:p>
            <a:r>
              <a:rPr lang="en-US" sz="3200" b="0" dirty="0">
                <a:solidFill>
                  <a:srgbClr val="C00000"/>
                </a:solidFill>
                <a:latin typeface="+mj-lt"/>
              </a:rPr>
              <a:t>Example Problems</a:t>
            </a:r>
          </a:p>
        </p:txBody>
      </p:sp>
      <p:sp>
        <p:nvSpPr>
          <p:cNvPr id="33" name="Rectangle 32">
            <a:extLst>
              <a:ext uri="{FF2B5EF4-FFF2-40B4-BE49-F238E27FC236}">
                <a16:creationId xmlns:a16="http://schemas.microsoft.com/office/drawing/2014/main" id="{B85DC811-0790-4771-8948-2E31CAC7561C}"/>
              </a:ext>
            </a:extLst>
          </p:cNvPr>
          <p:cNvSpPr/>
          <p:nvPr/>
        </p:nvSpPr>
        <p:spPr>
          <a:xfrm>
            <a:off x="199843" y="862134"/>
            <a:ext cx="8744314" cy="4524315"/>
          </a:xfrm>
          <a:prstGeom prst="rect">
            <a:avLst/>
          </a:prstGeom>
        </p:spPr>
        <p:txBody>
          <a:bodyPr wrap="square">
            <a:spAutoFit/>
          </a:bodyPr>
          <a:lstStyle/>
          <a:p>
            <a:r>
              <a:rPr lang="en-US" sz="1800" dirty="0"/>
              <a:t>Q) On one of those days, after you attended this class, you felt like shouting out your excitement in the course! You went out to the student center and at the top of your lungs ,shouted out your excitement by spending about 1 watt of energy. With this power you input in generating the sound waves, calculate the sound intensity (dB) at a distance 1 m from you. (answer: I = 0.079 Wm</a:t>
            </a:r>
            <a:r>
              <a:rPr lang="en-US" sz="1800" baseline="30000" dirty="0"/>
              <a:t>-2</a:t>
            </a:r>
            <a:r>
              <a:rPr lang="en-US" sz="1800" dirty="0"/>
              <a:t>, beta = 110dB )</a:t>
            </a:r>
          </a:p>
          <a:p>
            <a:r>
              <a:rPr lang="en-US" sz="1800" dirty="0"/>
              <a:t> </a:t>
            </a:r>
          </a:p>
          <a:p>
            <a:endParaRPr lang="en-US" sz="1800" dirty="0"/>
          </a:p>
          <a:p>
            <a:endParaRPr lang="en-US" sz="1800" dirty="0"/>
          </a:p>
          <a:p>
            <a:r>
              <a:rPr lang="en-US" sz="1800" dirty="0"/>
              <a:t>Q) Calculate the intensity level for intensity 1x 10</a:t>
            </a:r>
            <a:r>
              <a:rPr lang="en-US" sz="1800" baseline="30000" dirty="0"/>
              <a:t>-5</a:t>
            </a:r>
            <a:r>
              <a:rPr lang="en-US" sz="1800" dirty="0"/>
              <a:t> W/m</a:t>
            </a:r>
            <a:r>
              <a:rPr lang="en-US" sz="1800" baseline="30000" dirty="0"/>
              <a:t>2 </a:t>
            </a:r>
            <a:r>
              <a:rPr lang="en-US" sz="1800" dirty="0"/>
              <a:t>(answer: 70 dB) </a:t>
            </a:r>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endParaRPr lang="en-US" sz="1800" dirty="0"/>
          </a:p>
          <a:p>
            <a:r>
              <a:rPr lang="en-US" sz="1800" dirty="0"/>
              <a:t>Q) Calculate intensity for intensity level 77 dB (answer: 5.01 E-5 </a:t>
            </a:r>
            <a:r>
              <a:rPr lang="en-US" sz="1800" dirty="0">
                <a:solidFill>
                  <a:prstClr val="black"/>
                </a:solidFill>
              </a:rPr>
              <a:t>W/m</a:t>
            </a:r>
            <a:r>
              <a:rPr lang="en-US" sz="1800" baseline="30000" dirty="0">
                <a:solidFill>
                  <a:prstClr val="black"/>
                </a:solidFill>
              </a:rPr>
              <a:t>2</a:t>
            </a:r>
            <a:r>
              <a:rPr lang="en-US" sz="1800" dirty="0">
                <a:solidFill>
                  <a:prstClr val="black"/>
                </a:solidFill>
              </a:rPr>
              <a:t>)</a:t>
            </a:r>
          </a:p>
          <a:p>
            <a:endParaRPr lang="en-US" sz="1800" dirty="0">
              <a:solidFill>
                <a:prstClr val="black"/>
              </a:solidFill>
            </a:endParaRPr>
          </a:p>
          <a:p>
            <a:endParaRPr lang="en-US" sz="1800" dirty="0">
              <a:solidFill>
                <a:prstClr val="black"/>
              </a:solidFill>
            </a:endParaRPr>
          </a:p>
          <a:p>
            <a:endParaRPr lang="en-US" sz="1800" dirty="0"/>
          </a:p>
        </p:txBody>
      </p:sp>
    </p:spTree>
    <p:extLst>
      <p:ext uri="{BB962C8B-B14F-4D97-AF65-F5344CB8AC3E}">
        <p14:creationId xmlns:p14="http://schemas.microsoft.com/office/powerpoint/2010/main" val="1816633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2" name="Title 1">
            <a:extLst>
              <a:ext uri="{FF2B5EF4-FFF2-40B4-BE49-F238E27FC236}">
                <a16:creationId xmlns:a16="http://schemas.microsoft.com/office/drawing/2014/main" id="{C0BA82E8-9761-4462-9F21-3239265633F4}"/>
              </a:ext>
            </a:extLst>
          </p:cNvPr>
          <p:cNvSpPr>
            <a:spLocks noGrp="1"/>
          </p:cNvSpPr>
          <p:nvPr>
            <p:ph type="title"/>
          </p:nvPr>
        </p:nvSpPr>
        <p:spPr>
          <a:xfrm>
            <a:off x="199843" y="262303"/>
            <a:ext cx="8154044" cy="599831"/>
          </a:xfrm>
        </p:spPr>
        <p:txBody>
          <a:bodyPr anchor="b">
            <a:noAutofit/>
          </a:bodyPr>
          <a:lstStyle/>
          <a:p>
            <a:r>
              <a:rPr lang="en-US" sz="3200" b="0" dirty="0">
                <a:solidFill>
                  <a:srgbClr val="C00000"/>
                </a:solidFill>
                <a:latin typeface="+mj-lt"/>
              </a:rPr>
              <a:t>Interference (Super position) of waves</a:t>
            </a:r>
          </a:p>
        </p:txBody>
      </p:sp>
      <p:sp>
        <p:nvSpPr>
          <p:cNvPr id="33" name="Rectangle 32">
            <a:extLst>
              <a:ext uri="{FF2B5EF4-FFF2-40B4-BE49-F238E27FC236}">
                <a16:creationId xmlns:a16="http://schemas.microsoft.com/office/drawing/2014/main" id="{B85DC811-0790-4771-8948-2E31CAC7561C}"/>
              </a:ext>
            </a:extLst>
          </p:cNvPr>
          <p:cNvSpPr/>
          <p:nvPr/>
        </p:nvSpPr>
        <p:spPr>
          <a:xfrm>
            <a:off x="277822" y="1048279"/>
            <a:ext cx="8519949" cy="3477875"/>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mj-lt"/>
                <a:cs typeface="Times New Roman" panose="02020603050405020304" pitchFamily="18" charset="0"/>
              </a:rPr>
              <a:t>When two or more waves are present at the same time at the same location, the displacement of the medium’s particles at that place is the addition of displacements due to each individua wave</a:t>
            </a:r>
          </a:p>
          <a:p>
            <a:pPr marL="342900" indent="-342900" algn="just">
              <a:buFont typeface="Arial" panose="020B0604020202020204" pitchFamily="34" charset="0"/>
              <a:buChar char="•"/>
            </a:pPr>
            <a:endParaRPr lang="en-US" sz="2000" dirty="0">
              <a:latin typeface="+mj-lt"/>
              <a:cs typeface="Times New Roman" panose="02020603050405020304" pitchFamily="18" charset="0"/>
            </a:endParaRPr>
          </a:p>
          <a:p>
            <a:pPr marL="342900" indent="-342900" algn="just">
              <a:buFont typeface="Arial" panose="020B0604020202020204" pitchFamily="34" charset="0"/>
              <a:buChar char="•"/>
            </a:pPr>
            <a:r>
              <a:rPr lang="en-US" sz="2000" dirty="0">
                <a:latin typeface="+mj-lt"/>
                <a:cs typeface="Times New Roman" panose="02020603050405020304" pitchFamily="18" charset="0"/>
              </a:rPr>
              <a:t>Constructive interference of two identical waves produces one with twice the amplitude, but the same wavelength</a:t>
            </a:r>
          </a:p>
          <a:p>
            <a:pPr marL="342900" indent="-342900" algn="just">
              <a:buFont typeface="Arial" panose="020B0604020202020204" pitchFamily="34" charset="0"/>
              <a:buChar char="•"/>
            </a:pPr>
            <a:endParaRPr lang="en-US" sz="2000" dirty="0">
              <a:latin typeface="+mj-lt"/>
              <a:cs typeface="Times New Roman" panose="02020603050405020304" pitchFamily="18" charset="0"/>
            </a:endParaRPr>
          </a:p>
          <a:p>
            <a:pPr marL="342900" indent="-342900" algn="just">
              <a:buFont typeface="Arial" panose="020B0604020202020204" pitchFamily="34" charset="0"/>
              <a:buChar char="•"/>
            </a:pPr>
            <a:endParaRPr lang="en-US" sz="2000" dirty="0">
              <a:latin typeface="+mj-lt"/>
              <a:cs typeface="Times New Roman" panose="02020603050405020304" pitchFamily="18" charset="0"/>
            </a:endParaRPr>
          </a:p>
          <a:p>
            <a:pPr marL="342900" indent="-342900" algn="just">
              <a:buFont typeface="Arial" panose="020B0604020202020204" pitchFamily="34" charset="0"/>
              <a:buChar char="•"/>
            </a:pPr>
            <a:r>
              <a:rPr lang="en-US" sz="2000" dirty="0"/>
              <a:t>Destructive interference of two identical waves produces zero amplitude, or complete cancellation</a:t>
            </a:r>
          </a:p>
          <a:p>
            <a:pPr marL="342900" indent="-342900" algn="just">
              <a:buFont typeface="Arial" panose="020B0604020202020204" pitchFamily="34" charset="0"/>
              <a:buChar char="•"/>
            </a:pPr>
            <a:endParaRPr lang="en-US" sz="2000" dirty="0">
              <a:latin typeface="+mj-lt"/>
              <a:cs typeface="Times New Roman" panose="02020603050405020304" pitchFamily="18" charset="0"/>
            </a:endParaRPr>
          </a:p>
        </p:txBody>
      </p:sp>
    </p:spTree>
    <p:extLst>
      <p:ext uri="{BB962C8B-B14F-4D97-AF65-F5344CB8AC3E}">
        <p14:creationId xmlns:p14="http://schemas.microsoft.com/office/powerpoint/2010/main" val="252496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C5C665-F795-46E1-9B4A-A0BD7B7EE9B1}"/>
              </a:ext>
            </a:extLst>
          </p:cNvPr>
          <p:cNvSpPr/>
          <p:nvPr/>
        </p:nvSpPr>
        <p:spPr>
          <a:xfrm>
            <a:off x="530040" y="812509"/>
            <a:ext cx="3196703" cy="400110"/>
          </a:xfrm>
          <a:prstGeom prst="rect">
            <a:avLst/>
          </a:prstGeom>
        </p:spPr>
        <p:txBody>
          <a:bodyPr wrap="square">
            <a:spAutoFit/>
          </a:bodyPr>
          <a:lstStyle/>
          <a:p>
            <a:r>
              <a:rPr lang="en-US" sz="2000" dirty="0">
                <a:latin typeface="+mj-lt"/>
                <a:cs typeface="Times New Roman" panose="02020603050405020304" pitchFamily="18" charset="0"/>
              </a:rPr>
              <a:t>Constructive interference</a:t>
            </a:r>
          </a:p>
        </p:txBody>
      </p:sp>
      <p:sp>
        <p:nvSpPr>
          <p:cNvPr id="13" name="Title 1">
            <a:extLst>
              <a:ext uri="{FF2B5EF4-FFF2-40B4-BE49-F238E27FC236}">
                <a16:creationId xmlns:a16="http://schemas.microsoft.com/office/drawing/2014/main" id="{82B96233-CBC2-4299-8E02-64DCFEF8CC59}"/>
              </a:ext>
            </a:extLst>
          </p:cNvPr>
          <p:cNvSpPr txBox="1">
            <a:spLocks/>
          </p:cNvSpPr>
          <p:nvPr/>
        </p:nvSpPr>
        <p:spPr>
          <a:xfrm>
            <a:off x="377077" y="88709"/>
            <a:ext cx="7831637"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pPr algn="ctr"/>
            <a:r>
              <a:rPr lang="en-US" sz="2800" b="0" dirty="0">
                <a:solidFill>
                  <a:srgbClr val="C00000"/>
                </a:solidFill>
              </a:rPr>
              <a:t>Interference (Super position) of waves</a:t>
            </a:r>
            <a:endParaRPr lang="en-US" sz="2800" b="0" dirty="0">
              <a:solidFill>
                <a:srgbClr val="C00000"/>
              </a:solidFill>
              <a:latin typeface="+mj-lt"/>
            </a:endParaRPr>
          </a:p>
        </p:txBody>
      </p:sp>
      <p:pic>
        <p:nvPicPr>
          <p:cNvPr id="5" name="Picture Placeholder 1">
            <a:extLst>
              <a:ext uri="{FF2B5EF4-FFF2-40B4-BE49-F238E27FC236}">
                <a16:creationId xmlns:a16="http://schemas.microsoft.com/office/drawing/2014/main" id="{698C9648-5D5A-470E-8FE7-CD76227F4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12" y="1398222"/>
            <a:ext cx="3875161" cy="2304428"/>
          </a:xfrm>
          <a:prstGeom prst="rect">
            <a:avLst/>
          </a:prstGeom>
        </p:spPr>
      </p:pic>
      <p:pic>
        <p:nvPicPr>
          <p:cNvPr id="6" name="Picture Placeholder 1">
            <a:extLst>
              <a:ext uri="{FF2B5EF4-FFF2-40B4-BE49-F238E27FC236}">
                <a16:creationId xmlns:a16="http://schemas.microsoft.com/office/drawing/2014/main" id="{E9F9F58E-A7A7-4C31-AB7C-4A9C95621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473" y="1403411"/>
            <a:ext cx="3740627" cy="2299239"/>
          </a:xfrm>
          <a:prstGeom prst="rect">
            <a:avLst/>
          </a:prstGeom>
        </p:spPr>
      </p:pic>
      <p:sp>
        <p:nvSpPr>
          <p:cNvPr id="7" name="Rectangle 6">
            <a:extLst>
              <a:ext uri="{FF2B5EF4-FFF2-40B4-BE49-F238E27FC236}">
                <a16:creationId xmlns:a16="http://schemas.microsoft.com/office/drawing/2014/main" id="{52BE8DC0-3A7D-4F36-A1F1-2DAE1C88299F}"/>
              </a:ext>
            </a:extLst>
          </p:cNvPr>
          <p:cNvSpPr/>
          <p:nvPr/>
        </p:nvSpPr>
        <p:spPr>
          <a:xfrm>
            <a:off x="5172434" y="843326"/>
            <a:ext cx="3196703" cy="400110"/>
          </a:xfrm>
          <a:prstGeom prst="rect">
            <a:avLst/>
          </a:prstGeom>
        </p:spPr>
        <p:txBody>
          <a:bodyPr wrap="square">
            <a:spAutoFit/>
          </a:bodyPr>
          <a:lstStyle/>
          <a:p>
            <a:r>
              <a:rPr lang="en-US" sz="2000" dirty="0">
                <a:latin typeface="+mj-lt"/>
                <a:cs typeface="Times New Roman" panose="02020603050405020304" pitchFamily="18" charset="0"/>
              </a:rPr>
              <a:t>Destructive interference</a:t>
            </a:r>
          </a:p>
        </p:txBody>
      </p:sp>
    </p:spTree>
    <p:extLst>
      <p:ext uri="{BB962C8B-B14F-4D97-AF65-F5344CB8AC3E}">
        <p14:creationId xmlns:p14="http://schemas.microsoft.com/office/powerpoint/2010/main" val="866450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9353AFB-80B1-4245-B11C-97E2848D5A56}"/>
              </a:ext>
            </a:extLst>
          </p:cNvPr>
          <p:cNvSpPr/>
          <p:nvPr/>
        </p:nvSpPr>
        <p:spPr>
          <a:xfrm>
            <a:off x="456976" y="860662"/>
            <a:ext cx="2473754" cy="307777"/>
          </a:xfrm>
          <a:prstGeom prst="rect">
            <a:avLst/>
          </a:prstGeom>
        </p:spPr>
        <p:txBody>
          <a:bodyPr wrap="none">
            <a:spAutoFit/>
          </a:bodyPr>
          <a:lstStyle/>
          <a:p>
            <a:r>
              <a:rPr lang="en-US" dirty="0"/>
              <a:t>https://ophysics.com/w2.html</a:t>
            </a:r>
          </a:p>
        </p:txBody>
      </p:sp>
      <p:sp>
        <p:nvSpPr>
          <p:cNvPr id="14" name="Title 1">
            <a:extLst>
              <a:ext uri="{FF2B5EF4-FFF2-40B4-BE49-F238E27FC236}">
                <a16:creationId xmlns:a16="http://schemas.microsoft.com/office/drawing/2014/main" id="{6ABD737B-28F3-453E-A96C-126B47F775DC}"/>
              </a:ext>
            </a:extLst>
          </p:cNvPr>
          <p:cNvSpPr txBox="1">
            <a:spLocks/>
          </p:cNvSpPr>
          <p:nvPr/>
        </p:nvSpPr>
        <p:spPr>
          <a:xfrm>
            <a:off x="377077" y="88709"/>
            <a:ext cx="7831637"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pPr algn="ctr"/>
            <a:r>
              <a:rPr lang="en-US" sz="2800" b="0" dirty="0">
                <a:solidFill>
                  <a:srgbClr val="C00000"/>
                </a:solidFill>
              </a:rPr>
              <a:t>Visualizing Superposition of two waves</a:t>
            </a:r>
            <a:endParaRPr lang="en-US" sz="2800" b="0" dirty="0">
              <a:solidFill>
                <a:srgbClr val="C00000"/>
              </a:solidFill>
              <a:latin typeface="+mj-lt"/>
            </a:endParaRPr>
          </a:p>
        </p:txBody>
      </p:sp>
      <p:pic>
        <p:nvPicPr>
          <p:cNvPr id="16" name="Picture 15">
            <a:extLst>
              <a:ext uri="{FF2B5EF4-FFF2-40B4-BE49-F238E27FC236}">
                <a16:creationId xmlns:a16="http://schemas.microsoft.com/office/drawing/2014/main" id="{470B4A5A-13C6-484F-8936-3D82413865E2}"/>
              </a:ext>
            </a:extLst>
          </p:cNvPr>
          <p:cNvPicPr>
            <a:picLocks noChangeAspect="1"/>
          </p:cNvPicPr>
          <p:nvPr/>
        </p:nvPicPr>
        <p:blipFill>
          <a:blip r:embed="rId2"/>
          <a:stretch>
            <a:fillRect/>
          </a:stretch>
        </p:blipFill>
        <p:spPr>
          <a:xfrm>
            <a:off x="456976" y="1340561"/>
            <a:ext cx="7128769" cy="2462378"/>
          </a:xfrm>
          <a:prstGeom prst="rect">
            <a:avLst/>
          </a:prstGeom>
        </p:spPr>
      </p:pic>
    </p:spTree>
    <p:extLst>
      <p:ext uri="{BB962C8B-B14F-4D97-AF65-F5344CB8AC3E}">
        <p14:creationId xmlns:p14="http://schemas.microsoft.com/office/powerpoint/2010/main" val="164977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2" name="Title 1">
            <a:extLst>
              <a:ext uri="{FF2B5EF4-FFF2-40B4-BE49-F238E27FC236}">
                <a16:creationId xmlns:a16="http://schemas.microsoft.com/office/drawing/2014/main" id="{C0BA82E8-9761-4462-9F21-3239265633F4}"/>
              </a:ext>
            </a:extLst>
          </p:cNvPr>
          <p:cNvSpPr>
            <a:spLocks noGrp="1"/>
          </p:cNvSpPr>
          <p:nvPr>
            <p:ph type="title"/>
          </p:nvPr>
        </p:nvSpPr>
        <p:spPr>
          <a:xfrm>
            <a:off x="192223" y="87043"/>
            <a:ext cx="6125964" cy="599831"/>
          </a:xfrm>
        </p:spPr>
        <p:txBody>
          <a:bodyPr anchor="b">
            <a:noAutofit/>
          </a:bodyPr>
          <a:lstStyle/>
          <a:p>
            <a:r>
              <a:rPr lang="en-US" sz="3200" b="0" dirty="0">
                <a:solidFill>
                  <a:srgbClr val="C00000"/>
                </a:solidFill>
                <a:latin typeface="+mj-lt"/>
              </a:rPr>
              <a:t>Sound waves</a:t>
            </a:r>
          </a:p>
        </p:txBody>
      </p:sp>
      <p:sp>
        <p:nvSpPr>
          <p:cNvPr id="33" name="Rectangle 32">
            <a:extLst>
              <a:ext uri="{FF2B5EF4-FFF2-40B4-BE49-F238E27FC236}">
                <a16:creationId xmlns:a16="http://schemas.microsoft.com/office/drawing/2014/main" id="{B85DC811-0790-4771-8948-2E31CAC7561C}"/>
              </a:ext>
            </a:extLst>
          </p:cNvPr>
          <p:cNvSpPr/>
          <p:nvPr/>
        </p:nvSpPr>
        <p:spPr>
          <a:xfrm>
            <a:off x="315922" y="816414"/>
            <a:ext cx="8401357" cy="2462213"/>
          </a:xfrm>
          <a:prstGeom prst="rect">
            <a:avLst/>
          </a:prstGeom>
        </p:spPr>
        <p:txBody>
          <a:bodyPr wrap="square">
            <a:spAutoFit/>
          </a:bodyPr>
          <a:lstStyle/>
          <a:p>
            <a:r>
              <a:rPr lang="en-US" b="1" dirty="0">
                <a:solidFill>
                  <a:srgbClr val="0070C0"/>
                </a:solidFill>
                <a:latin typeface="+mj-lt"/>
                <a:cs typeface="Times New Roman" panose="02020603050405020304" pitchFamily="18" charset="0"/>
              </a:rPr>
              <a:t>Sound wave</a:t>
            </a:r>
          </a:p>
          <a:p>
            <a:pPr marL="342900" indent="-342900" algn="just">
              <a:buFont typeface="Arial" panose="020B0604020202020204" pitchFamily="34" charset="0"/>
              <a:buChar char="•"/>
            </a:pPr>
            <a:r>
              <a:rPr lang="en-US" dirty="0">
                <a:solidFill>
                  <a:schemeClr val="bg1">
                    <a:lumMod val="50000"/>
                  </a:schemeClr>
                </a:solidFill>
                <a:latin typeface="+mj-lt"/>
                <a:cs typeface="Times New Roman" panose="02020603050405020304" pitchFamily="18" charset="0"/>
              </a:rPr>
              <a:t>Is a periodic change (oscillations)</a:t>
            </a:r>
            <a:r>
              <a:rPr lang="en-US" dirty="0">
                <a:latin typeface="+mj-lt"/>
                <a:cs typeface="Times New Roman" panose="02020603050405020304" pitchFamily="18" charset="0"/>
              </a:rPr>
              <a:t> in pressure (due to particle movements), that travels in a medium</a:t>
            </a:r>
          </a:p>
          <a:p>
            <a:pPr marL="342900" indent="-342900" algn="just">
              <a:buFont typeface="Arial" panose="020B0604020202020204" pitchFamily="34" charset="0"/>
              <a:buChar char="•"/>
            </a:pPr>
            <a:endParaRPr lang="en-US" dirty="0">
              <a:latin typeface="+mj-lt"/>
              <a:cs typeface="Times New Roman" panose="02020603050405020304" pitchFamily="18" charset="0"/>
            </a:endParaRPr>
          </a:p>
          <a:p>
            <a:pPr marL="342900" indent="-342900" algn="just">
              <a:buFont typeface="Arial" panose="020B0604020202020204" pitchFamily="34" charset="0"/>
              <a:buChar char="•"/>
            </a:pPr>
            <a:r>
              <a:rPr lang="en-US" dirty="0">
                <a:latin typeface="+mj-lt"/>
                <a:cs typeface="Times New Roman" panose="02020603050405020304" pitchFamily="18" charset="0"/>
              </a:rPr>
              <a:t>Sound may be viewed as oscillations of medium’s particles</a:t>
            </a:r>
          </a:p>
          <a:p>
            <a:pPr marL="342900" indent="-342900" algn="just">
              <a:buFont typeface="Arial" panose="020B0604020202020204" pitchFamily="34" charset="0"/>
              <a:buChar char="•"/>
            </a:pPr>
            <a:endParaRPr lang="en-US" dirty="0">
              <a:solidFill>
                <a:schemeClr val="bg1">
                  <a:lumMod val="50000"/>
                </a:schemeClr>
              </a:solidFill>
              <a:latin typeface="+mj-lt"/>
              <a:cs typeface="Times New Roman" panose="02020603050405020304" pitchFamily="18" charset="0"/>
            </a:endParaRPr>
          </a:p>
          <a:p>
            <a:pPr marL="342900" indent="-342900" algn="just">
              <a:buFont typeface="Arial" panose="020B0604020202020204" pitchFamily="34" charset="0"/>
              <a:buChar char="•"/>
            </a:pPr>
            <a:r>
              <a:rPr lang="en-US" dirty="0">
                <a:solidFill>
                  <a:schemeClr val="bg1">
                    <a:lumMod val="50000"/>
                  </a:schemeClr>
                </a:solidFill>
                <a:latin typeface="+mj-lt"/>
                <a:cs typeface="Times New Roman" panose="02020603050405020304" pitchFamily="18" charset="0"/>
              </a:rPr>
              <a:t>Medium’s particles do not move permanently in space from one location to another, they oscillate about a central position</a:t>
            </a:r>
          </a:p>
          <a:p>
            <a:pPr marL="342900" indent="-342900" algn="just">
              <a:buFont typeface="Arial" panose="020B0604020202020204" pitchFamily="34" charset="0"/>
              <a:buChar char="•"/>
            </a:pPr>
            <a:endParaRPr lang="en-US" dirty="0">
              <a:solidFill>
                <a:schemeClr val="bg1">
                  <a:lumMod val="50000"/>
                </a:schemeClr>
              </a:solidFill>
              <a:latin typeface="+mj-lt"/>
              <a:cs typeface="Times New Roman" panose="02020603050405020304" pitchFamily="18" charset="0"/>
            </a:endParaRPr>
          </a:p>
          <a:p>
            <a:pPr marL="342900" indent="-342900" algn="just">
              <a:buFont typeface="Arial" panose="020B0604020202020204" pitchFamily="34" charset="0"/>
              <a:buChar char="•"/>
            </a:pPr>
            <a:r>
              <a:rPr lang="en-US" dirty="0">
                <a:solidFill>
                  <a:schemeClr val="bg1">
                    <a:lumMod val="50000"/>
                  </a:schemeClr>
                </a:solidFill>
                <a:latin typeface="+mj-lt"/>
                <a:cs typeface="Times New Roman" panose="02020603050405020304" pitchFamily="18" charset="0"/>
              </a:rPr>
              <a:t>Humans can hear oscillations of medium’s particles in a frequency range of 20 Hz to 20,000 Hz</a:t>
            </a:r>
          </a:p>
          <a:p>
            <a:pPr marL="342900" indent="-342900" algn="just">
              <a:buFont typeface="Arial" panose="020B0604020202020204" pitchFamily="34" charset="0"/>
              <a:buChar char="•"/>
            </a:pPr>
            <a:endParaRPr lang="en-US" dirty="0">
              <a:solidFill>
                <a:schemeClr val="bg1">
                  <a:lumMod val="50000"/>
                </a:schemeClr>
              </a:solidFill>
              <a:latin typeface="+mj-lt"/>
              <a:cs typeface="Times New Roman" panose="02020603050405020304" pitchFamily="18" charset="0"/>
            </a:endParaRPr>
          </a:p>
          <a:p>
            <a:pPr marL="342900" indent="-342900" algn="just">
              <a:buFont typeface="Arial" panose="020B0604020202020204" pitchFamily="34" charset="0"/>
              <a:buChar char="•"/>
            </a:pPr>
            <a:endParaRPr lang="en-US" dirty="0">
              <a:solidFill>
                <a:schemeClr val="bg1">
                  <a:lumMod val="50000"/>
                </a:schemeClr>
              </a:solidFill>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9F7BD44C-A510-4755-8B85-0B72CEE9DBDC}"/>
              </a:ext>
            </a:extLst>
          </p:cNvPr>
          <p:cNvPicPr>
            <a:picLocks noChangeAspect="1"/>
          </p:cNvPicPr>
          <p:nvPr/>
        </p:nvPicPr>
        <p:blipFill>
          <a:blip r:embed="rId3"/>
          <a:stretch>
            <a:fillRect/>
          </a:stretch>
        </p:blipFill>
        <p:spPr>
          <a:xfrm>
            <a:off x="2325850" y="2889689"/>
            <a:ext cx="4381500" cy="1036955"/>
          </a:xfrm>
          <a:prstGeom prst="rect">
            <a:avLst/>
          </a:prstGeom>
        </p:spPr>
      </p:pic>
      <p:sp>
        <p:nvSpPr>
          <p:cNvPr id="5" name="Rectangle 4">
            <a:extLst>
              <a:ext uri="{FF2B5EF4-FFF2-40B4-BE49-F238E27FC236}">
                <a16:creationId xmlns:a16="http://schemas.microsoft.com/office/drawing/2014/main" id="{A92AF006-0BFE-440D-B18A-08109FE79FFF}"/>
              </a:ext>
            </a:extLst>
          </p:cNvPr>
          <p:cNvSpPr/>
          <p:nvPr/>
        </p:nvSpPr>
        <p:spPr>
          <a:xfrm>
            <a:off x="371322" y="4187966"/>
            <a:ext cx="8401356" cy="523220"/>
          </a:xfrm>
          <a:prstGeom prst="rect">
            <a:avLst/>
          </a:prstGeom>
        </p:spPr>
        <p:txBody>
          <a:bodyPr wrap="square">
            <a:spAutoFit/>
          </a:bodyPr>
          <a:lstStyle/>
          <a:p>
            <a:pPr marL="342900" indent="-342900" algn="just">
              <a:buFont typeface="Arial" panose="020B0604020202020204" pitchFamily="34" charset="0"/>
              <a:buChar char="•"/>
            </a:pPr>
            <a:r>
              <a:rPr lang="en-US" dirty="0">
                <a:solidFill>
                  <a:schemeClr val="bg1">
                    <a:lumMod val="50000"/>
                  </a:schemeClr>
                </a:solidFill>
                <a:cs typeface="Times New Roman" panose="02020603050405020304" pitchFamily="18" charset="0"/>
              </a:rPr>
              <a:t>Sound waves with frequency &gt; 20,000 Hz: Ultrasonic waves</a:t>
            </a:r>
          </a:p>
          <a:p>
            <a:pPr marL="342900" indent="-342900" algn="just">
              <a:buFont typeface="Arial" panose="020B0604020202020204" pitchFamily="34" charset="0"/>
              <a:buChar char="•"/>
            </a:pPr>
            <a:r>
              <a:rPr lang="en-US" dirty="0">
                <a:solidFill>
                  <a:schemeClr val="bg1">
                    <a:lumMod val="50000"/>
                  </a:schemeClr>
                </a:solidFill>
                <a:cs typeface="Times New Roman" panose="02020603050405020304" pitchFamily="18" charset="0"/>
              </a:rPr>
              <a:t>Sound waves with frequency &lt; 20 Hz: Infrasonic waves</a:t>
            </a:r>
          </a:p>
        </p:txBody>
      </p:sp>
    </p:spTree>
    <p:extLst>
      <p:ext uri="{BB962C8B-B14F-4D97-AF65-F5344CB8AC3E}">
        <p14:creationId xmlns:p14="http://schemas.microsoft.com/office/powerpoint/2010/main" val="3607448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9353AFB-80B1-4245-B11C-97E2848D5A56}"/>
              </a:ext>
            </a:extLst>
          </p:cNvPr>
          <p:cNvSpPr/>
          <p:nvPr/>
        </p:nvSpPr>
        <p:spPr>
          <a:xfrm>
            <a:off x="314933" y="1037709"/>
            <a:ext cx="2573140" cy="307777"/>
          </a:xfrm>
          <a:prstGeom prst="rect">
            <a:avLst/>
          </a:prstGeom>
        </p:spPr>
        <p:txBody>
          <a:bodyPr wrap="none">
            <a:spAutoFit/>
          </a:bodyPr>
          <a:lstStyle/>
          <a:p>
            <a:r>
              <a:rPr lang="en-US" dirty="0"/>
              <a:t>https://ophysics.com/w2a.html</a:t>
            </a:r>
          </a:p>
        </p:txBody>
      </p:sp>
      <p:sp>
        <p:nvSpPr>
          <p:cNvPr id="14" name="Title 1">
            <a:extLst>
              <a:ext uri="{FF2B5EF4-FFF2-40B4-BE49-F238E27FC236}">
                <a16:creationId xmlns:a16="http://schemas.microsoft.com/office/drawing/2014/main" id="{6ABD737B-28F3-453E-A96C-126B47F775DC}"/>
              </a:ext>
            </a:extLst>
          </p:cNvPr>
          <p:cNvSpPr txBox="1">
            <a:spLocks/>
          </p:cNvSpPr>
          <p:nvPr/>
        </p:nvSpPr>
        <p:spPr>
          <a:xfrm>
            <a:off x="377077" y="88709"/>
            <a:ext cx="7831637"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pPr algn="ctr"/>
            <a:r>
              <a:rPr lang="en-US" sz="2800" b="0" dirty="0">
                <a:solidFill>
                  <a:srgbClr val="C00000"/>
                </a:solidFill>
              </a:rPr>
              <a:t>Visualizing Superposition of two waves</a:t>
            </a:r>
            <a:endParaRPr lang="en-US" sz="2800" b="0" dirty="0">
              <a:solidFill>
                <a:srgbClr val="C00000"/>
              </a:solidFill>
              <a:latin typeface="+mj-lt"/>
            </a:endParaRPr>
          </a:p>
        </p:txBody>
      </p:sp>
      <p:pic>
        <p:nvPicPr>
          <p:cNvPr id="2" name="Picture 1">
            <a:extLst>
              <a:ext uri="{FF2B5EF4-FFF2-40B4-BE49-F238E27FC236}">
                <a16:creationId xmlns:a16="http://schemas.microsoft.com/office/drawing/2014/main" id="{60FDC947-39A2-4B77-A489-C3C3696ADC86}"/>
              </a:ext>
            </a:extLst>
          </p:cNvPr>
          <p:cNvPicPr>
            <a:picLocks noChangeAspect="1"/>
          </p:cNvPicPr>
          <p:nvPr/>
        </p:nvPicPr>
        <p:blipFill>
          <a:blip r:embed="rId2"/>
          <a:stretch>
            <a:fillRect/>
          </a:stretch>
        </p:blipFill>
        <p:spPr>
          <a:xfrm>
            <a:off x="3051423" y="1118585"/>
            <a:ext cx="5157291" cy="3785217"/>
          </a:xfrm>
          <a:prstGeom prst="rect">
            <a:avLst/>
          </a:prstGeom>
        </p:spPr>
      </p:pic>
    </p:spTree>
    <p:extLst>
      <p:ext uri="{BB962C8B-B14F-4D97-AF65-F5344CB8AC3E}">
        <p14:creationId xmlns:p14="http://schemas.microsoft.com/office/powerpoint/2010/main" val="2797019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C5C665-F795-46E1-9B4A-A0BD7B7EE9B1}"/>
              </a:ext>
            </a:extLst>
          </p:cNvPr>
          <p:cNvSpPr/>
          <p:nvPr/>
        </p:nvSpPr>
        <p:spPr>
          <a:xfrm>
            <a:off x="530040" y="812509"/>
            <a:ext cx="4391032" cy="1323439"/>
          </a:xfrm>
          <a:prstGeom prst="rect">
            <a:avLst/>
          </a:prstGeom>
        </p:spPr>
        <p:txBody>
          <a:bodyPr wrap="square">
            <a:spAutoFit/>
          </a:bodyPr>
          <a:lstStyle/>
          <a:p>
            <a:pPr marL="342900" indent="-342900">
              <a:buFont typeface="Arial" panose="020B0604020202020204" pitchFamily="34" charset="0"/>
              <a:buChar char="•"/>
            </a:pPr>
            <a:r>
              <a:rPr lang="en-US" sz="2000" dirty="0"/>
              <a:t>Superposition of non-identical waves exhibits both constructive and destructive interference</a:t>
            </a:r>
          </a:p>
          <a:p>
            <a:endParaRPr lang="en-US" sz="2000" dirty="0">
              <a:latin typeface="+mj-lt"/>
              <a:cs typeface="Times New Roman" panose="02020603050405020304" pitchFamily="18" charset="0"/>
            </a:endParaRPr>
          </a:p>
        </p:txBody>
      </p:sp>
      <p:sp>
        <p:nvSpPr>
          <p:cNvPr id="13" name="Title 1">
            <a:extLst>
              <a:ext uri="{FF2B5EF4-FFF2-40B4-BE49-F238E27FC236}">
                <a16:creationId xmlns:a16="http://schemas.microsoft.com/office/drawing/2014/main" id="{82B96233-CBC2-4299-8E02-64DCFEF8CC59}"/>
              </a:ext>
            </a:extLst>
          </p:cNvPr>
          <p:cNvSpPr txBox="1">
            <a:spLocks/>
          </p:cNvSpPr>
          <p:nvPr/>
        </p:nvSpPr>
        <p:spPr>
          <a:xfrm>
            <a:off x="377077" y="88709"/>
            <a:ext cx="7831637"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pPr algn="ctr"/>
            <a:r>
              <a:rPr lang="en-US" sz="2800" b="0" dirty="0">
                <a:solidFill>
                  <a:srgbClr val="C00000"/>
                </a:solidFill>
              </a:rPr>
              <a:t>Interference (Super position) of waves</a:t>
            </a:r>
            <a:endParaRPr lang="en-US" sz="2800" b="0" dirty="0">
              <a:solidFill>
                <a:srgbClr val="C00000"/>
              </a:solidFill>
              <a:latin typeface="+mj-lt"/>
            </a:endParaRPr>
          </a:p>
        </p:txBody>
      </p:sp>
      <p:pic>
        <p:nvPicPr>
          <p:cNvPr id="8" name="Picture Placeholder 1">
            <a:extLst>
              <a:ext uri="{FF2B5EF4-FFF2-40B4-BE49-F238E27FC236}">
                <a16:creationId xmlns:a16="http://schemas.microsoft.com/office/drawing/2014/main" id="{1258EDB9-ED91-4F0F-A68D-F58B51920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072" y="1148996"/>
            <a:ext cx="3804822" cy="3500437"/>
          </a:xfrm>
          <a:prstGeom prst="rect">
            <a:avLst/>
          </a:prstGeom>
        </p:spPr>
      </p:pic>
    </p:spTree>
    <p:extLst>
      <p:ext uri="{BB962C8B-B14F-4D97-AF65-F5344CB8AC3E}">
        <p14:creationId xmlns:p14="http://schemas.microsoft.com/office/powerpoint/2010/main" val="2785577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C5C665-F795-46E1-9B4A-A0BD7B7EE9B1}"/>
              </a:ext>
            </a:extLst>
          </p:cNvPr>
          <p:cNvSpPr/>
          <p:nvPr/>
        </p:nvSpPr>
        <p:spPr>
          <a:xfrm>
            <a:off x="199871" y="708119"/>
            <a:ext cx="8744258" cy="1323439"/>
          </a:xfrm>
          <a:prstGeom prst="rect">
            <a:avLst/>
          </a:prstGeom>
        </p:spPr>
        <p:txBody>
          <a:bodyPr wrap="square">
            <a:spAutoFit/>
          </a:bodyPr>
          <a:lstStyle/>
          <a:p>
            <a:pPr marL="342900" indent="-342900">
              <a:buFont typeface="Arial" panose="020B0604020202020204" pitchFamily="34" charset="0"/>
              <a:buChar char="•"/>
            </a:pPr>
            <a:r>
              <a:rPr lang="en-US" sz="2000" dirty="0"/>
              <a:t>These stereo speakers produce both constructive interference and destructive interference in the room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shading is proportional to intensity</a:t>
            </a:r>
          </a:p>
        </p:txBody>
      </p:sp>
      <p:sp>
        <p:nvSpPr>
          <p:cNvPr id="13" name="Title 1">
            <a:extLst>
              <a:ext uri="{FF2B5EF4-FFF2-40B4-BE49-F238E27FC236}">
                <a16:creationId xmlns:a16="http://schemas.microsoft.com/office/drawing/2014/main" id="{82B96233-CBC2-4299-8E02-64DCFEF8CC59}"/>
              </a:ext>
            </a:extLst>
          </p:cNvPr>
          <p:cNvSpPr txBox="1">
            <a:spLocks/>
          </p:cNvSpPr>
          <p:nvPr/>
        </p:nvSpPr>
        <p:spPr>
          <a:xfrm>
            <a:off x="215082" y="96329"/>
            <a:ext cx="7831637"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pPr algn="ctr"/>
            <a:r>
              <a:rPr lang="en-US" sz="2800" b="0" dirty="0">
                <a:solidFill>
                  <a:srgbClr val="C00000"/>
                </a:solidFill>
                <a:latin typeface="+mj-lt"/>
              </a:rPr>
              <a:t>Sound waves from two speakers</a:t>
            </a:r>
          </a:p>
        </p:txBody>
      </p:sp>
      <p:pic>
        <p:nvPicPr>
          <p:cNvPr id="8" name="Picture Placeholder 1">
            <a:extLst>
              <a:ext uri="{FF2B5EF4-FFF2-40B4-BE49-F238E27FC236}">
                <a16:creationId xmlns:a16="http://schemas.microsoft.com/office/drawing/2014/main" id="{2B461872-246A-45B6-8447-A9C08493E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155658"/>
            <a:ext cx="4120020" cy="2599144"/>
          </a:xfrm>
          <a:prstGeom prst="rect">
            <a:avLst/>
          </a:prstGeom>
        </p:spPr>
      </p:pic>
      <p:pic>
        <p:nvPicPr>
          <p:cNvPr id="9" name="Picture 2" descr="C:\Users\qshao\Documents\Teaching\Spring 2012\Presentations\pic\f17005.jpg">
            <a:extLst>
              <a:ext uri="{FF2B5EF4-FFF2-40B4-BE49-F238E27FC236}">
                <a16:creationId xmlns:a16="http://schemas.microsoft.com/office/drawing/2014/main" id="{95CB9521-3070-41AB-A803-D995D66951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07"/>
          <a:stretch/>
        </p:blipFill>
        <p:spPr bwMode="auto">
          <a:xfrm>
            <a:off x="699292" y="2155658"/>
            <a:ext cx="2855594" cy="277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901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C5C665-F795-46E1-9B4A-A0BD7B7EE9B1}"/>
              </a:ext>
            </a:extLst>
          </p:cNvPr>
          <p:cNvSpPr/>
          <p:nvPr/>
        </p:nvSpPr>
        <p:spPr>
          <a:xfrm>
            <a:off x="62144" y="680432"/>
            <a:ext cx="4431337" cy="4401205"/>
          </a:xfrm>
          <a:prstGeom prst="rect">
            <a:avLst/>
          </a:prstGeom>
        </p:spPr>
        <p:txBody>
          <a:bodyPr wrap="square">
            <a:spAutoFit/>
          </a:bodyPr>
          <a:lstStyle/>
          <a:p>
            <a:pPr marL="457200" indent="-457200">
              <a:buFont typeface="Arial" panose="020B0604020202020204" pitchFamily="34" charset="0"/>
              <a:buChar char="•"/>
            </a:pPr>
            <a:r>
              <a:rPr lang="en-US" sz="2000" dirty="0">
                <a:cs typeface="Times New Roman" panose="02020603050405020304" pitchFamily="18" charset="0"/>
              </a:rPr>
              <a:t>When a traveling wave reflects back on itself, it creates traveling waves in both direction.</a:t>
            </a:r>
          </a:p>
          <a:p>
            <a:endParaRPr lang="en-US" sz="2000" dirty="0">
              <a:cs typeface="Times New Roman" panose="02020603050405020304" pitchFamily="18" charset="0"/>
            </a:endParaRPr>
          </a:p>
          <a:p>
            <a:pPr marL="457200" indent="-457200">
              <a:buFont typeface="Arial" panose="020B0604020202020204" pitchFamily="34" charset="0"/>
              <a:buChar char="•"/>
            </a:pPr>
            <a:r>
              <a:rPr lang="en-US" sz="2000" dirty="0">
                <a:cs typeface="Times New Roman" panose="02020603050405020304" pitchFamily="18" charset="0"/>
              </a:rPr>
              <a:t>The original wave and its reflected wave interfere/superimpose</a:t>
            </a:r>
          </a:p>
          <a:p>
            <a:pPr marL="457200" indent="-457200">
              <a:buFont typeface="Arial" panose="020B0604020202020204" pitchFamily="34" charset="0"/>
              <a:buChar char="•"/>
            </a:pPr>
            <a:endParaRPr lang="en-US" sz="2000" dirty="0">
              <a:cs typeface="Times New Roman" panose="02020603050405020304" pitchFamily="18" charset="0"/>
            </a:endParaRPr>
          </a:p>
          <a:p>
            <a:pPr marL="457200" indent="-457200">
              <a:buFont typeface="Arial" panose="020B0604020202020204" pitchFamily="34" charset="0"/>
              <a:buChar char="•"/>
            </a:pPr>
            <a:r>
              <a:rPr lang="en-US" sz="2000" dirty="0">
                <a:cs typeface="Times New Roman" panose="02020603050405020304" pitchFamily="18" charset="0"/>
              </a:rPr>
              <a:t>At certain frequencies called resonant frequencies, the superposed wave will appear to stand still</a:t>
            </a:r>
          </a:p>
          <a:p>
            <a:pPr marL="457200" indent="-457200">
              <a:buFont typeface="Arial" panose="020B0604020202020204" pitchFamily="34" charset="0"/>
              <a:buChar char="•"/>
            </a:pPr>
            <a:endParaRPr lang="en-US" sz="2000" dirty="0">
              <a:cs typeface="Times New Roman" panose="02020603050405020304" pitchFamily="18" charset="0"/>
            </a:endParaRPr>
          </a:p>
          <a:p>
            <a:pPr marL="457200" indent="-457200">
              <a:buFont typeface="Arial" panose="020B0604020202020204" pitchFamily="34" charset="0"/>
              <a:buChar char="•"/>
            </a:pPr>
            <a:endParaRPr lang="en-US" sz="2000" dirty="0">
              <a:cs typeface="Times New Roman" panose="02020603050405020304" pitchFamily="18" charset="0"/>
            </a:endParaRPr>
          </a:p>
        </p:txBody>
      </p:sp>
      <p:sp>
        <p:nvSpPr>
          <p:cNvPr id="13" name="Title 1">
            <a:extLst>
              <a:ext uri="{FF2B5EF4-FFF2-40B4-BE49-F238E27FC236}">
                <a16:creationId xmlns:a16="http://schemas.microsoft.com/office/drawing/2014/main" id="{82B96233-CBC2-4299-8E02-64DCFEF8CC59}"/>
              </a:ext>
            </a:extLst>
          </p:cNvPr>
          <p:cNvSpPr txBox="1">
            <a:spLocks/>
          </p:cNvSpPr>
          <p:nvPr/>
        </p:nvSpPr>
        <p:spPr>
          <a:xfrm>
            <a:off x="383758" y="0"/>
            <a:ext cx="7831637"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pPr algn="ctr"/>
            <a:r>
              <a:rPr lang="en-US" sz="2800" b="0" dirty="0">
                <a:solidFill>
                  <a:srgbClr val="C00000"/>
                </a:solidFill>
                <a:latin typeface="+mj-lt"/>
              </a:rPr>
              <a:t>Standing Waves</a:t>
            </a:r>
          </a:p>
        </p:txBody>
      </p:sp>
      <p:pic>
        <p:nvPicPr>
          <p:cNvPr id="4" name="Picture 3">
            <a:extLst>
              <a:ext uri="{FF2B5EF4-FFF2-40B4-BE49-F238E27FC236}">
                <a16:creationId xmlns:a16="http://schemas.microsoft.com/office/drawing/2014/main" id="{02BE4565-0DCE-49A3-A27D-80D244F0E4D5}"/>
              </a:ext>
            </a:extLst>
          </p:cNvPr>
          <p:cNvPicPr>
            <a:picLocks noChangeAspect="1"/>
          </p:cNvPicPr>
          <p:nvPr/>
        </p:nvPicPr>
        <p:blipFill>
          <a:blip r:embed="rId2"/>
          <a:stretch>
            <a:fillRect/>
          </a:stretch>
        </p:blipFill>
        <p:spPr>
          <a:xfrm>
            <a:off x="4722921" y="932436"/>
            <a:ext cx="3999270" cy="1496130"/>
          </a:xfrm>
          <a:prstGeom prst="rect">
            <a:avLst/>
          </a:prstGeom>
        </p:spPr>
      </p:pic>
      <p:sp>
        <p:nvSpPr>
          <p:cNvPr id="2" name="Rectangle 1">
            <a:extLst>
              <a:ext uri="{FF2B5EF4-FFF2-40B4-BE49-F238E27FC236}">
                <a16:creationId xmlns:a16="http://schemas.microsoft.com/office/drawing/2014/main" id="{2610F59B-6EEB-4882-B104-6393B3AE745B}"/>
              </a:ext>
            </a:extLst>
          </p:cNvPr>
          <p:cNvSpPr/>
          <p:nvPr/>
        </p:nvSpPr>
        <p:spPr>
          <a:xfrm>
            <a:off x="4722921" y="2952055"/>
            <a:ext cx="3915819" cy="1384995"/>
          </a:xfrm>
          <a:prstGeom prst="rect">
            <a:avLst/>
          </a:prstGeom>
        </p:spPr>
        <p:txBody>
          <a:bodyPr wrap="square">
            <a:spAutoFit/>
          </a:bodyPr>
          <a:lstStyle/>
          <a:p>
            <a:pPr marL="342900" indent="-342900">
              <a:buFont typeface="Wingdings" pitchFamily="2" charset="2"/>
              <a:buChar char="Ø"/>
            </a:pPr>
            <a:r>
              <a:rPr lang="en-US" dirty="0">
                <a:solidFill>
                  <a:srgbClr val="0070C0"/>
                </a:solidFill>
              </a:rPr>
              <a:t> A node occurs where the two waves have the same magnitude of displacement with the opposite direction </a:t>
            </a:r>
          </a:p>
          <a:p>
            <a:pPr marL="342900" indent="-342900">
              <a:buFont typeface="Wingdings" pitchFamily="2" charset="2"/>
              <a:buChar char="Ø"/>
            </a:pPr>
            <a:endParaRPr lang="en-US" dirty="0">
              <a:solidFill>
                <a:srgbClr val="0070C0"/>
              </a:solidFill>
            </a:endParaRPr>
          </a:p>
          <a:p>
            <a:pPr marL="342900" indent="-342900">
              <a:buFont typeface="Wingdings" pitchFamily="2" charset="2"/>
              <a:buChar char="Ø"/>
            </a:pPr>
            <a:r>
              <a:rPr lang="en-US" dirty="0">
                <a:solidFill>
                  <a:srgbClr val="0070C0"/>
                </a:solidFill>
              </a:rPr>
              <a:t>An antinode occurs where the standing wave vibrates at maximum amplitude </a:t>
            </a:r>
          </a:p>
        </p:txBody>
      </p:sp>
    </p:spTree>
    <p:extLst>
      <p:ext uri="{BB962C8B-B14F-4D97-AF65-F5344CB8AC3E}">
        <p14:creationId xmlns:p14="http://schemas.microsoft.com/office/powerpoint/2010/main" val="4203036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C5C665-F795-46E1-9B4A-A0BD7B7EE9B1}"/>
              </a:ext>
            </a:extLst>
          </p:cNvPr>
          <p:cNvSpPr/>
          <p:nvPr/>
        </p:nvSpPr>
        <p:spPr>
          <a:xfrm>
            <a:off x="196081" y="651825"/>
            <a:ext cx="4691230" cy="4401205"/>
          </a:xfrm>
          <a:prstGeom prst="rect">
            <a:avLst/>
          </a:prstGeom>
        </p:spPr>
        <p:txBody>
          <a:bodyPr wrap="square">
            <a:spAutoFit/>
          </a:bodyPr>
          <a:lstStyle/>
          <a:p>
            <a:pPr marL="501650" indent="-342900">
              <a:buFont typeface="Arial" panose="020B0604020202020204" pitchFamily="34" charset="0"/>
              <a:buChar char="•"/>
            </a:pPr>
            <a:r>
              <a:rPr lang="en-US" sz="2000" dirty="0"/>
              <a:t>When two identical waves are moving in opposite directions, the resultant wave is a standing wave</a:t>
            </a:r>
          </a:p>
          <a:p>
            <a:pPr marL="501650" indent="-342900">
              <a:buFont typeface="Arial" panose="020B0604020202020204" pitchFamily="34" charset="0"/>
              <a:buChar char="•"/>
            </a:pPr>
            <a:endParaRPr lang="en-US" sz="2000" dirty="0"/>
          </a:p>
          <a:p>
            <a:pPr marL="501650" indent="-342900">
              <a:buFont typeface="Arial" panose="020B0604020202020204" pitchFamily="34" charset="0"/>
              <a:buChar char="•"/>
            </a:pPr>
            <a:r>
              <a:rPr lang="en-US" sz="2000" dirty="0"/>
              <a:t>Nodes appear at integer multiples of half wavelengths</a:t>
            </a:r>
          </a:p>
          <a:p>
            <a:pPr marL="501650" indent="-342900">
              <a:buFont typeface="Arial" panose="020B0604020202020204" pitchFamily="34" charset="0"/>
              <a:buChar char="•"/>
            </a:pPr>
            <a:endParaRPr lang="en-US" sz="2000" dirty="0"/>
          </a:p>
          <a:p>
            <a:pPr marL="501650" indent="-342900">
              <a:buFont typeface="Arial" panose="020B0604020202020204" pitchFamily="34" charset="0"/>
              <a:buChar char="•"/>
            </a:pPr>
            <a:r>
              <a:rPr lang="en-US" sz="2000" dirty="0"/>
              <a:t>Antinodes appear at odd multiples of quarter wavelengths, where they oscillate between </a:t>
            </a:r>
            <a:r>
              <a:rPr lang="en-US" sz="2000" i="1" dirty="0"/>
              <a:t>y</a:t>
            </a:r>
            <a:r>
              <a:rPr lang="en-US" sz="2000" dirty="0"/>
              <a:t>=±</a:t>
            </a:r>
            <a:r>
              <a:rPr lang="en-US" sz="2000" i="1" dirty="0"/>
              <a:t>A</a:t>
            </a:r>
          </a:p>
          <a:p>
            <a:pPr marL="501650" indent="-342900">
              <a:buFont typeface="Arial" panose="020B0604020202020204" pitchFamily="34" charset="0"/>
              <a:buChar char="•"/>
            </a:pPr>
            <a:endParaRPr lang="en-US" sz="2000" i="1" dirty="0"/>
          </a:p>
          <a:p>
            <a:pPr marL="501650" indent="-342900">
              <a:buFont typeface="Arial" panose="020B0604020202020204" pitchFamily="34" charset="0"/>
              <a:buChar char="•"/>
            </a:pPr>
            <a:r>
              <a:rPr lang="en-US" sz="2000" dirty="0"/>
              <a:t>The nodes are marked with </a:t>
            </a:r>
            <a:r>
              <a:rPr lang="en-US" sz="2000" dirty="0">
                <a:solidFill>
                  <a:srgbClr val="FF0000"/>
                </a:solidFill>
              </a:rPr>
              <a:t>red dots </a:t>
            </a:r>
            <a:r>
              <a:rPr lang="en-US" sz="2000" dirty="0"/>
              <a:t>and the antinodes are marked with </a:t>
            </a:r>
            <a:r>
              <a:rPr lang="en-US" sz="2000" dirty="0">
                <a:solidFill>
                  <a:srgbClr val="00B0F0"/>
                </a:solidFill>
              </a:rPr>
              <a:t>blue dots</a:t>
            </a:r>
            <a:endParaRPr lang="en-US" sz="2000" dirty="0"/>
          </a:p>
        </p:txBody>
      </p:sp>
      <p:sp>
        <p:nvSpPr>
          <p:cNvPr id="13" name="Title 1">
            <a:extLst>
              <a:ext uri="{FF2B5EF4-FFF2-40B4-BE49-F238E27FC236}">
                <a16:creationId xmlns:a16="http://schemas.microsoft.com/office/drawing/2014/main" id="{82B96233-CBC2-4299-8E02-64DCFEF8CC59}"/>
              </a:ext>
            </a:extLst>
          </p:cNvPr>
          <p:cNvSpPr txBox="1">
            <a:spLocks/>
          </p:cNvSpPr>
          <p:nvPr/>
        </p:nvSpPr>
        <p:spPr>
          <a:xfrm>
            <a:off x="284355" y="51994"/>
            <a:ext cx="7831637"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pPr algn="ctr"/>
            <a:r>
              <a:rPr lang="en-US" sz="2800" b="0" dirty="0">
                <a:solidFill>
                  <a:srgbClr val="C00000"/>
                </a:solidFill>
                <a:latin typeface="+mj-lt"/>
              </a:rPr>
              <a:t>Standing Waves</a:t>
            </a:r>
          </a:p>
        </p:txBody>
      </p:sp>
      <p:pic>
        <p:nvPicPr>
          <p:cNvPr id="3" name="Picture 2">
            <a:extLst>
              <a:ext uri="{FF2B5EF4-FFF2-40B4-BE49-F238E27FC236}">
                <a16:creationId xmlns:a16="http://schemas.microsoft.com/office/drawing/2014/main" id="{3448D61B-F107-412F-88B1-49D6987109B6}"/>
              </a:ext>
            </a:extLst>
          </p:cNvPr>
          <p:cNvPicPr>
            <a:picLocks noChangeAspect="1"/>
          </p:cNvPicPr>
          <p:nvPr/>
        </p:nvPicPr>
        <p:blipFill>
          <a:blip r:embed="rId3"/>
          <a:stretch>
            <a:fillRect/>
          </a:stretch>
        </p:blipFill>
        <p:spPr>
          <a:xfrm>
            <a:off x="5210547" y="1403131"/>
            <a:ext cx="3737372" cy="1871446"/>
          </a:xfrm>
          <a:prstGeom prst="rect">
            <a:avLst/>
          </a:prstGeom>
        </p:spPr>
      </p:pic>
    </p:spTree>
    <p:extLst>
      <p:ext uri="{BB962C8B-B14F-4D97-AF65-F5344CB8AC3E}">
        <p14:creationId xmlns:p14="http://schemas.microsoft.com/office/powerpoint/2010/main" val="328109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2" name="Title 1">
            <a:extLst>
              <a:ext uri="{FF2B5EF4-FFF2-40B4-BE49-F238E27FC236}">
                <a16:creationId xmlns:a16="http://schemas.microsoft.com/office/drawing/2014/main" id="{C0BA82E8-9761-4462-9F21-3239265633F4}"/>
              </a:ext>
            </a:extLst>
          </p:cNvPr>
          <p:cNvSpPr>
            <a:spLocks noGrp="1"/>
          </p:cNvSpPr>
          <p:nvPr>
            <p:ph type="title"/>
          </p:nvPr>
        </p:nvSpPr>
        <p:spPr>
          <a:xfrm>
            <a:off x="192223" y="87043"/>
            <a:ext cx="6125964" cy="599831"/>
          </a:xfrm>
        </p:spPr>
        <p:txBody>
          <a:bodyPr anchor="b">
            <a:noAutofit/>
          </a:bodyPr>
          <a:lstStyle/>
          <a:p>
            <a:r>
              <a:rPr lang="en-US" sz="3200" b="0" dirty="0">
                <a:solidFill>
                  <a:srgbClr val="C00000"/>
                </a:solidFill>
                <a:latin typeface="+mj-lt"/>
              </a:rPr>
              <a:t>Light waves</a:t>
            </a:r>
          </a:p>
        </p:txBody>
      </p:sp>
      <p:sp>
        <p:nvSpPr>
          <p:cNvPr id="33" name="Rectangle 32">
            <a:extLst>
              <a:ext uri="{FF2B5EF4-FFF2-40B4-BE49-F238E27FC236}">
                <a16:creationId xmlns:a16="http://schemas.microsoft.com/office/drawing/2014/main" id="{B85DC811-0790-4771-8948-2E31CAC7561C}"/>
              </a:ext>
            </a:extLst>
          </p:cNvPr>
          <p:cNvSpPr/>
          <p:nvPr/>
        </p:nvSpPr>
        <p:spPr>
          <a:xfrm>
            <a:off x="192223" y="965656"/>
            <a:ext cx="7723178" cy="2031325"/>
          </a:xfrm>
          <a:prstGeom prst="rect">
            <a:avLst/>
          </a:prstGeom>
        </p:spPr>
        <p:txBody>
          <a:bodyPr wrap="square">
            <a:spAutoFit/>
          </a:bodyPr>
          <a:lstStyle/>
          <a:p>
            <a:pPr marL="342900" indent="-342900" algn="just">
              <a:buFont typeface="Arial" panose="020B0604020202020204" pitchFamily="34" charset="0"/>
              <a:buChar char="•"/>
            </a:pPr>
            <a:r>
              <a:rPr lang="en-US" sz="1800" dirty="0">
                <a:solidFill>
                  <a:schemeClr val="bg1">
                    <a:lumMod val="50000"/>
                  </a:schemeClr>
                </a:solidFill>
                <a:latin typeface="+mj-lt"/>
                <a:cs typeface="Times New Roman" panose="02020603050405020304" pitchFamily="18" charset="0"/>
              </a:rPr>
              <a:t>Are </a:t>
            </a:r>
            <a:r>
              <a:rPr lang="en-US" sz="1800" dirty="0" err="1">
                <a:solidFill>
                  <a:schemeClr val="bg1">
                    <a:lumMod val="50000"/>
                  </a:schemeClr>
                </a:solidFill>
                <a:latin typeface="+mj-lt"/>
                <a:cs typeface="Times New Roman" panose="02020603050405020304" pitchFamily="18" charset="0"/>
              </a:rPr>
              <a:t>ElectroMagnetic</a:t>
            </a:r>
            <a:r>
              <a:rPr lang="en-US" sz="1800" dirty="0">
                <a:solidFill>
                  <a:schemeClr val="bg1">
                    <a:lumMod val="50000"/>
                  </a:schemeClr>
                </a:solidFill>
                <a:latin typeface="+mj-lt"/>
                <a:cs typeface="Times New Roman" panose="02020603050405020304" pitchFamily="18" charset="0"/>
              </a:rPr>
              <a:t> (EM) waves of any wavelength</a:t>
            </a:r>
            <a:endParaRPr lang="en-US" sz="1800" dirty="0">
              <a:latin typeface="+mj-lt"/>
              <a:cs typeface="Times New Roman" panose="02020603050405020304" pitchFamily="18" charset="0"/>
            </a:endParaRPr>
          </a:p>
          <a:p>
            <a:pPr marL="342900" indent="-342900" algn="just">
              <a:buFont typeface="Arial" panose="020B0604020202020204" pitchFamily="34" charset="0"/>
              <a:buChar char="•"/>
            </a:pPr>
            <a:endParaRPr lang="en-US" sz="1800" dirty="0">
              <a:latin typeface="+mj-lt"/>
              <a:cs typeface="Times New Roman" panose="02020603050405020304" pitchFamily="18" charset="0"/>
            </a:endParaRPr>
          </a:p>
          <a:p>
            <a:pPr marL="342900" indent="-342900" algn="just">
              <a:buFont typeface="Arial" panose="020B0604020202020204" pitchFamily="34" charset="0"/>
              <a:buChar char="•"/>
            </a:pPr>
            <a:r>
              <a:rPr lang="en-US" sz="1800" dirty="0">
                <a:latin typeface="+mj-lt"/>
                <a:cs typeface="Times New Roman" panose="02020603050405020304" pitchFamily="18" charset="0"/>
              </a:rPr>
              <a:t>Electromagnetic waves have oscillating electromagnetic (EM) field which propagate through space and carry energy</a:t>
            </a:r>
            <a:endParaRPr lang="en-US" sz="1800" dirty="0">
              <a:solidFill>
                <a:schemeClr val="bg1">
                  <a:lumMod val="50000"/>
                </a:schemeClr>
              </a:solidFill>
              <a:latin typeface="+mj-lt"/>
              <a:cs typeface="Times New Roman" panose="02020603050405020304" pitchFamily="18" charset="0"/>
            </a:endParaRPr>
          </a:p>
          <a:p>
            <a:pPr marL="342900" indent="-342900" algn="just">
              <a:buFont typeface="Arial" panose="020B0604020202020204" pitchFamily="34" charset="0"/>
              <a:buChar char="•"/>
            </a:pPr>
            <a:endParaRPr lang="en-US" sz="1800" dirty="0">
              <a:solidFill>
                <a:schemeClr val="bg1">
                  <a:lumMod val="50000"/>
                </a:schemeClr>
              </a:solidFill>
              <a:latin typeface="+mj-lt"/>
              <a:cs typeface="Times New Roman" panose="02020603050405020304" pitchFamily="18" charset="0"/>
            </a:endParaRPr>
          </a:p>
          <a:p>
            <a:pPr marL="342900" indent="-342900" algn="just">
              <a:buFont typeface="Arial" panose="020B0604020202020204" pitchFamily="34" charset="0"/>
              <a:buChar char="•"/>
            </a:pPr>
            <a:r>
              <a:rPr lang="en-US" sz="1800" dirty="0">
                <a:solidFill>
                  <a:schemeClr val="bg1">
                    <a:lumMod val="50000"/>
                  </a:schemeClr>
                </a:solidFill>
                <a:latin typeface="+mj-lt"/>
                <a:cs typeface="Times New Roman" panose="02020603050405020304" pitchFamily="18" charset="0"/>
              </a:rPr>
              <a:t>Humans can see light waves (EM oscillations) a frequency range of 420 to </a:t>
            </a:r>
            <a:r>
              <a:rPr lang="en-US" sz="1800" dirty="0">
                <a:solidFill>
                  <a:schemeClr val="bg1">
                    <a:lumMod val="50000"/>
                  </a:schemeClr>
                </a:solidFill>
                <a:cs typeface="Times New Roman" panose="02020603050405020304" pitchFamily="18" charset="0"/>
              </a:rPr>
              <a:t>750 </a:t>
            </a:r>
            <a:r>
              <a:rPr lang="en-US" sz="1800" dirty="0">
                <a:solidFill>
                  <a:schemeClr val="bg1">
                    <a:lumMod val="50000"/>
                  </a:schemeClr>
                </a:solidFill>
                <a:latin typeface="+mj-lt"/>
                <a:cs typeface="Times New Roman" panose="02020603050405020304" pitchFamily="18" charset="0"/>
              </a:rPr>
              <a:t>Terahertz (THz)</a:t>
            </a:r>
          </a:p>
        </p:txBody>
      </p:sp>
      <p:pic>
        <p:nvPicPr>
          <p:cNvPr id="1026" name="Picture 2" descr="File:Onde electromagnetique.svg">
            <a:extLst>
              <a:ext uri="{FF2B5EF4-FFF2-40B4-BE49-F238E27FC236}">
                <a16:creationId xmlns:a16="http://schemas.microsoft.com/office/drawing/2014/main" id="{85A0048B-B46A-491E-8209-5C96930A2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23" y="3162181"/>
            <a:ext cx="68008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4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4/4c/Electromagneticwave3D.gif/220px-Electromagneticwave3D.gif">
            <a:extLst>
              <a:ext uri="{FF2B5EF4-FFF2-40B4-BE49-F238E27FC236}">
                <a16:creationId xmlns:a16="http://schemas.microsoft.com/office/drawing/2014/main" id="{2D5D0E12-AE05-4165-9EC3-D725C2786F1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2223" y="1746129"/>
            <a:ext cx="3116580" cy="310241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141A94C2-1B65-4B59-97AC-750FBF2D1C2D}"/>
              </a:ext>
            </a:extLst>
          </p:cNvPr>
          <p:cNvSpPr>
            <a:spLocks noGrp="1"/>
          </p:cNvSpPr>
          <p:nvPr>
            <p:ph type="title"/>
          </p:nvPr>
        </p:nvSpPr>
        <p:spPr>
          <a:xfrm>
            <a:off x="192223" y="87043"/>
            <a:ext cx="6125964" cy="599831"/>
          </a:xfrm>
        </p:spPr>
        <p:txBody>
          <a:bodyPr anchor="b">
            <a:noAutofit/>
          </a:bodyPr>
          <a:lstStyle/>
          <a:p>
            <a:r>
              <a:rPr lang="en-US" sz="3200" b="0" dirty="0">
                <a:solidFill>
                  <a:srgbClr val="C00000"/>
                </a:solidFill>
                <a:latin typeface="+mj-lt"/>
              </a:rPr>
              <a:t>EM spectrum</a:t>
            </a:r>
          </a:p>
        </p:txBody>
      </p:sp>
      <p:pic>
        <p:nvPicPr>
          <p:cNvPr id="4" name="Picture 8" descr="15_13_Figure">
            <a:extLst>
              <a:ext uri="{FF2B5EF4-FFF2-40B4-BE49-F238E27FC236}">
                <a16:creationId xmlns:a16="http://schemas.microsoft.com/office/drawing/2014/main" id="{B995343B-27E4-4678-B330-434655AFE7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5019"/>
          <a:stretch>
            <a:fillRect/>
          </a:stretch>
        </p:blipFill>
        <p:spPr bwMode="auto">
          <a:xfrm>
            <a:off x="3308803" y="641218"/>
            <a:ext cx="5670550" cy="1812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8FC8866-71FA-48D3-A642-599FEFCA9F84}"/>
              </a:ext>
            </a:extLst>
          </p:cNvPr>
          <p:cNvSpPr/>
          <p:nvPr/>
        </p:nvSpPr>
        <p:spPr>
          <a:xfrm>
            <a:off x="4572000" y="3124554"/>
            <a:ext cx="3304952" cy="1815882"/>
          </a:xfrm>
          <a:prstGeom prst="rect">
            <a:avLst/>
          </a:prstGeom>
        </p:spPr>
        <p:txBody>
          <a:bodyPr wrap="square">
            <a:spAutoFit/>
          </a:bodyPr>
          <a:lstStyle/>
          <a:p>
            <a:pPr algn="just"/>
            <a:r>
              <a:rPr lang="en-US" b="1" dirty="0">
                <a:solidFill>
                  <a:srgbClr val="0070C0"/>
                </a:solidFill>
                <a:cs typeface="Times New Roman" panose="02020603050405020304" pitchFamily="18" charset="0"/>
              </a:rPr>
              <a:t>Infrared light</a:t>
            </a:r>
            <a:r>
              <a:rPr lang="en-US" dirty="0">
                <a:solidFill>
                  <a:srgbClr val="0070C0"/>
                </a:solidFill>
                <a:cs typeface="Times New Roman" panose="02020603050405020304" pitchFamily="18" charset="0"/>
              </a:rPr>
              <a:t>: Sound waves with frequency &lt; 420 </a:t>
            </a:r>
            <a:r>
              <a:rPr lang="en-US" dirty="0" err="1">
                <a:solidFill>
                  <a:srgbClr val="0070C0"/>
                </a:solidFill>
                <a:cs typeface="Times New Roman" panose="02020603050405020304" pitchFamily="18" charset="0"/>
              </a:rPr>
              <a:t>TeraHz</a:t>
            </a:r>
            <a:endParaRPr lang="en-US" dirty="0">
              <a:solidFill>
                <a:srgbClr val="0070C0"/>
              </a:solidFill>
              <a:cs typeface="Times New Roman" panose="02020603050405020304" pitchFamily="18" charset="0"/>
            </a:endParaRPr>
          </a:p>
          <a:p>
            <a:pPr algn="just"/>
            <a:endParaRPr lang="en-US" b="1" dirty="0">
              <a:solidFill>
                <a:srgbClr val="0070C0"/>
              </a:solidFill>
              <a:cs typeface="Times New Roman" panose="02020603050405020304" pitchFamily="18" charset="0"/>
            </a:endParaRPr>
          </a:p>
          <a:p>
            <a:pPr algn="just"/>
            <a:r>
              <a:rPr lang="en-US" b="1" dirty="0">
                <a:solidFill>
                  <a:srgbClr val="0070C0"/>
                </a:solidFill>
                <a:cs typeface="Times New Roman" panose="02020603050405020304" pitchFamily="18" charset="0"/>
              </a:rPr>
              <a:t>Ultraviolet light</a:t>
            </a:r>
            <a:r>
              <a:rPr lang="en-US" dirty="0">
                <a:solidFill>
                  <a:srgbClr val="0070C0"/>
                </a:solidFill>
                <a:cs typeface="Times New Roman" panose="02020603050405020304" pitchFamily="18" charset="0"/>
              </a:rPr>
              <a:t>: Light waves with frequency &gt; 750 </a:t>
            </a:r>
            <a:r>
              <a:rPr lang="en-US" dirty="0" err="1">
                <a:solidFill>
                  <a:srgbClr val="0070C0"/>
                </a:solidFill>
                <a:cs typeface="Times New Roman" panose="02020603050405020304" pitchFamily="18" charset="0"/>
              </a:rPr>
              <a:t>TeraHz</a:t>
            </a:r>
            <a:endParaRPr lang="en-US" dirty="0">
              <a:solidFill>
                <a:srgbClr val="0070C0"/>
              </a:solidFill>
              <a:cs typeface="Times New Roman" panose="02020603050405020304" pitchFamily="18" charset="0"/>
            </a:endParaRPr>
          </a:p>
          <a:p>
            <a:pPr algn="just"/>
            <a:endParaRPr lang="en-US" b="1" dirty="0">
              <a:solidFill>
                <a:srgbClr val="0070C0"/>
              </a:solidFill>
              <a:cs typeface="Times New Roman" panose="02020603050405020304" pitchFamily="18" charset="0"/>
            </a:endParaRPr>
          </a:p>
          <a:p>
            <a:pPr marL="342900" indent="-342900" algn="just">
              <a:buFont typeface="Arial" panose="020B0604020202020204" pitchFamily="34" charset="0"/>
              <a:buChar char="•"/>
            </a:pPr>
            <a:endParaRPr lang="en-US" dirty="0">
              <a:solidFill>
                <a:srgbClr val="0070C0"/>
              </a:solidFill>
              <a:cs typeface="Times New Roman" panose="02020603050405020304" pitchFamily="18" charset="0"/>
            </a:endParaRPr>
          </a:p>
          <a:p>
            <a:pPr algn="just"/>
            <a:r>
              <a:rPr lang="en-US" dirty="0">
                <a:solidFill>
                  <a:srgbClr val="0070C0"/>
                </a:solidFill>
                <a:cs typeface="Times New Roman" panose="02020603050405020304" pitchFamily="18" charset="0"/>
              </a:rPr>
              <a:t>Tera = 1x10(^12)</a:t>
            </a:r>
          </a:p>
        </p:txBody>
      </p:sp>
      <p:sp>
        <p:nvSpPr>
          <p:cNvPr id="3" name="Rectangle 2">
            <a:extLst>
              <a:ext uri="{FF2B5EF4-FFF2-40B4-BE49-F238E27FC236}">
                <a16:creationId xmlns:a16="http://schemas.microsoft.com/office/drawing/2014/main" id="{0CF88AF5-1D63-454D-8E35-6C5A08E83364}"/>
              </a:ext>
            </a:extLst>
          </p:cNvPr>
          <p:cNvSpPr/>
          <p:nvPr/>
        </p:nvSpPr>
        <p:spPr>
          <a:xfrm>
            <a:off x="3373655" y="2520081"/>
            <a:ext cx="5770345" cy="338554"/>
          </a:xfrm>
          <a:prstGeom prst="rect">
            <a:avLst/>
          </a:prstGeom>
        </p:spPr>
        <p:txBody>
          <a:bodyPr wrap="square">
            <a:spAutoFit/>
          </a:bodyPr>
          <a:lstStyle/>
          <a:p>
            <a:r>
              <a:rPr lang="en-US" sz="1600" dirty="0"/>
              <a:t>Speed of all EM waves (v) = 3 x 10^8 m/s</a:t>
            </a:r>
          </a:p>
        </p:txBody>
      </p:sp>
    </p:spTree>
    <p:extLst>
      <p:ext uri="{BB962C8B-B14F-4D97-AF65-F5344CB8AC3E}">
        <p14:creationId xmlns:p14="http://schemas.microsoft.com/office/powerpoint/2010/main" val="303125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2" name="Title 1">
            <a:extLst>
              <a:ext uri="{FF2B5EF4-FFF2-40B4-BE49-F238E27FC236}">
                <a16:creationId xmlns:a16="http://schemas.microsoft.com/office/drawing/2014/main" id="{C0BA82E8-9761-4462-9F21-3239265633F4}"/>
              </a:ext>
            </a:extLst>
          </p:cNvPr>
          <p:cNvSpPr>
            <a:spLocks noGrp="1"/>
          </p:cNvSpPr>
          <p:nvPr>
            <p:ph type="title"/>
          </p:nvPr>
        </p:nvSpPr>
        <p:spPr>
          <a:xfrm>
            <a:off x="215083" y="125143"/>
            <a:ext cx="6125964" cy="599831"/>
          </a:xfrm>
        </p:spPr>
        <p:txBody>
          <a:bodyPr anchor="b">
            <a:noAutofit/>
          </a:bodyPr>
          <a:lstStyle/>
          <a:p>
            <a:r>
              <a:rPr lang="en-US" sz="3200" b="0" dirty="0">
                <a:solidFill>
                  <a:srgbClr val="C00000"/>
                </a:solidFill>
                <a:latin typeface="+mj-lt"/>
              </a:rPr>
              <a:t>Waves related quantities</a:t>
            </a: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B85DC811-0790-4771-8948-2E31CAC7561C}"/>
                  </a:ext>
                </a:extLst>
              </p:cNvPr>
              <p:cNvSpPr/>
              <p:nvPr/>
            </p:nvSpPr>
            <p:spPr>
              <a:xfrm>
                <a:off x="293062" y="862134"/>
                <a:ext cx="8304469" cy="4401205"/>
              </a:xfrm>
              <a:prstGeom prst="rect">
                <a:avLst/>
              </a:prstGeom>
            </p:spPr>
            <p:txBody>
              <a:bodyPr wrap="square">
                <a:spAutoFit/>
              </a:bodyPr>
              <a:lstStyle/>
              <a:p>
                <a:pPr marL="457200" indent="-457200">
                  <a:buFont typeface="Arial" panose="020B0604020202020204" pitchFamily="34" charset="0"/>
                  <a:buChar char="•"/>
                </a:pPr>
                <a:r>
                  <a:rPr lang="en-US" sz="2000" dirty="0">
                    <a:latin typeface="+mj-lt"/>
                    <a:cs typeface="Times New Roman" panose="02020603050405020304" pitchFamily="18" charset="0"/>
                  </a:rPr>
                  <a:t>Frequency (F): it is the number of waves (complete oscillations) that are produced in one second</a:t>
                </a:r>
              </a:p>
              <a:p>
                <a:pPr lvl="2"/>
                <a:r>
                  <a:rPr lang="en-US" sz="2000" dirty="0">
                    <a:latin typeface="+mj-lt"/>
                    <a:cs typeface="Times New Roman" panose="02020603050405020304" pitchFamily="18" charset="0"/>
                  </a:rPr>
                  <a:t>	-  SI unit: Hertz, 1/second, s^(-1)</a:t>
                </a:r>
              </a:p>
              <a:p>
                <a:pPr lvl="2"/>
                <a:endParaRPr lang="en-US" sz="2000" dirty="0">
                  <a:latin typeface="+mj-lt"/>
                  <a:cs typeface="Times New Roman" panose="02020603050405020304" pitchFamily="18" charset="0"/>
                </a:endParaRPr>
              </a:p>
              <a:p>
                <a:pPr marL="342900" lvl="2" indent="-342900">
                  <a:buFont typeface="Arial" panose="020B0604020202020204" pitchFamily="34" charset="0"/>
                  <a:buChar char="•"/>
                </a:pPr>
                <a:r>
                  <a:rPr lang="en-US" sz="2000" dirty="0">
                    <a:latin typeface="+mj-lt"/>
                    <a:cs typeface="Times New Roman" panose="02020603050405020304" pitchFamily="18" charset="0"/>
                  </a:rPr>
                  <a:t>Time Period (T): it is the time taken for producing one wave (complete oscillation)</a:t>
                </a:r>
              </a:p>
              <a:p>
                <a:pPr lvl="2"/>
                <a:r>
                  <a:rPr lang="en-US" sz="2000" dirty="0">
                    <a:latin typeface="+mj-lt"/>
                    <a:cs typeface="Times New Roman" panose="02020603050405020304" pitchFamily="18" charset="0"/>
                  </a:rPr>
                  <a:t>	- SI unit: second, s</a:t>
                </a:r>
              </a:p>
              <a:p>
                <a:pPr lvl="2"/>
                <a:endParaRPr lang="en-US" sz="2000" dirty="0">
                  <a:latin typeface="+mj-lt"/>
                  <a:cs typeface="Times New Roman" panose="02020603050405020304" pitchFamily="18" charset="0"/>
                </a:endParaRPr>
              </a:p>
              <a:p>
                <a:pPr marL="342900" lvl="2" indent="-342900">
                  <a:buFont typeface="Arial" panose="020B0604020202020204" pitchFamily="34" charset="0"/>
                  <a:buChar char="•"/>
                </a:pPr>
                <a:r>
                  <a:rPr lang="en-US" sz="2000" dirty="0">
                    <a:latin typeface="+mj-lt"/>
                    <a:cs typeface="Times New Roman" panose="02020603050405020304" pitchFamily="18" charset="0"/>
                  </a:rPr>
                  <a:t>Wavelength (Lambda </a:t>
                </a:r>
                <a14:m>
                  <m:oMath xmlns:m="http://schemas.openxmlformats.org/officeDocument/2006/math">
                    <m:r>
                      <a:rPr lang="en-US" sz="2000" i="1" dirty="0">
                        <a:latin typeface="Cambria Math"/>
                      </a:rPr>
                      <m:t>𝜆</m:t>
                    </m:r>
                  </m:oMath>
                </a14:m>
                <a:r>
                  <a:rPr lang="en-US" sz="2000" dirty="0">
                    <a:latin typeface="+mj-lt"/>
                    <a:cs typeface="Times New Roman" panose="02020603050405020304" pitchFamily="18" charset="0"/>
                  </a:rPr>
                  <a:t>):</a:t>
                </a:r>
                <a:r>
                  <a:rPr lang="en-US" sz="2000" dirty="0"/>
                  <a:t> the distance between adjacent identical parts of a wave</a:t>
                </a:r>
              </a:p>
              <a:p>
                <a:pPr marL="342900" lvl="2" indent="-342900">
                  <a:buFont typeface="Arial" panose="020B0604020202020204" pitchFamily="34" charset="0"/>
                  <a:buChar char="•"/>
                </a:pPr>
                <a:endParaRPr lang="en-US" sz="2000" dirty="0">
                  <a:latin typeface="+mj-lt"/>
                  <a:cs typeface="Times New Roman" panose="02020603050405020304" pitchFamily="18" charset="0"/>
                </a:endParaRPr>
              </a:p>
              <a:p>
                <a:pPr marL="342900" lvl="2" indent="-342900">
                  <a:buFont typeface="Arial" panose="020B0604020202020204" pitchFamily="34" charset="0"/>
                  <a:buChar char="•"/>
                </a:pPr>
                <a:r>
                  <a:rPr lang="en-US" sz="2000" dirty="0">
                    <a:latin typeface="+mj-lt"/>
                    <a:cs typeface="Times New Roman" panose="02020603050405020304" pitchFamily="18" charset="0"/>
                  </a:rPr>
                  <a:t>Amplitude (A): </a:t>
                </a:r>
                <a:r>
                  <a:rPr lang="en-US" sz="2000" dirty="0"/>
                  <a:t>the maximum displacement from the equilibrium position of an oscillating object</a:t>
                </a:r>
                <a:endParaRPr lang="en-US" sz="2000" dirty="0">
                  <a:latin typeface="+mj-lt"/>
                  <a:cs typeface="Times New Roman" panose="02020603050405020304" pitchFamily="18" charset="0"/>
                </a:endParaRPr>
              </a:p>
              <a:p>
                <a:pPr marL="457200" indent="-457200">
                  <a:buFont typeface="Arial" panose="020B0604020202020204" pitchFamily="34" charset="0"/>
                  <a:buChar char="•"/>
                </a:pPr>
                <a:endParaRPr lang="en-US" sz="2000" dirty="0">
                  <a:latin typeface="+mj-lt"/>
                  <a:cs typeface="Times New Roman" panose="02020603050405020304" pitchFamily="18" charset="0"/>
                </a:endParaRPr>
              </a:p>
            </p:txBody>
          </p:sp>
        </mc:Choice>
        <mc:Fallback xmlns="">
          <p:sp>
            <p:nvSpPr>
              <p:cNvPr id="33" name="Rectangle 32">
                <a:extLst>
                  <a:ext uri="{FF2B5EF4-FFF2-40B4-BE49-F238E27FC236}">
                    <a16:creationId xmlns:a16="http://schemas.microsoft.com/office/drawing/2014/main" id="{B85DC811-0790-4771-8948-2E31CAC7561C}"/>
                  </a:ext>
                </a:extLst>
              </p:cNvPr>
              <p:cNvSpPr>
                <a:spLocks noRot="1" noChangeAspect="1" noMove="1" noResize="1" noEditPoints="1" noAdjustHandles="1" noChangeArrowheads="1" noChangeShapeType="1" noTextEdit="1"/>
              </p:cNvSpPr>
              <p:nvPr/>
            </p:nvSpPr>
            <p:spPr>
              <a:xfrm>
                <a:off x="293062" y="862134"/>
                <a:ext cx="8304469" cy="4401205"/>
              </a:xfrm>
              <a:prstGeom prst="rect">
                <a:avLst/>
              </a:prstGeom>
              <a:blipFill>
                <a:blip r:embed="rId3"/>
                <a:stretch>
                  <a:fillRect l="-661" t="-554" r="-1028"/>
                </a:stretch>
              </a:blipFill>
            </p:spPr>
            <p:txBody>
              <a:bodyPr/>
              <a:lstStyle/>
              <a:p>
                <a:r>
                  <a:rPr lang="en-US">
                    <a:noFill/>
                  </a:rPr>
                  <a:t> </a:t>
                </a:r>
              </a:p>
            </p:txBody>
          </p:sp>
        </mc:Fallback>
      </mc:AlternateContent>
    </p:spTree>
    <p:extLst>
      <p:ext uri="{BB962C8B-B14F-4D97-AF65-F5344CB8AC3E}">
        <p14:creationId xmlns:p14="http://schemas.microsoft.com/office/powerpoint/2010/main" val="22016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D124338-6BC7-41AD-BDB5-886925ACD6A8}"/>
              </a:ext>
            </a:extLst>
          </p:cNvPr>
          <p:cNvSpPr>
            <a:spLocks noGrp="1"/>
          </p:cNvSpPr>
          <p:nvPr>
            <p:ph type="title"/>
          </p:nvPr>
        </p:nvSpPr>
        <p:spPr>
          <a:xfrm>
            <a:off x="215082" y="125143"/>
            <a:ext cx="8236459" cy="599831"/>
          </a:xfrm>
        </p:spPr>
        <p:txBody>
          <a:bodyPr anchor="b">
            <a:noAutofit/>
          </a:bodyPr>
          <a:lstStyle/>
          <a:p>
            <a:r>
              <a:rPr lang="en-US" sz="2800" b="0" dirty="0">
                <a:solidFill>
                  <a:srgbClr val="C00000"/>
                </a:solidFill>
                <a:latin typeface="+mj-lt"/>
              </a:rPr>
              <a:t>Visualizing waves from oscillation of particles</a:t>
            </a:r>
          </a:p>
        </p:txBody>
      </p:sp>
      <p:sp>
        <p:nvSpPr>
          <p:cNvPr id="15" name="Rectangle 14">
            <a:extLst>
              <a:ext uri="{FF2B5EF4-FFF2-40B4-BE49-F238E27FC236}">
                <a16:creationId xmlns:a16="http://schemas.microsoft.com/office/drawing/2014/main" id="{929443AF-E451-4308-AFEE-62F576FCC667}"/>
              </a:ext>
            </a:extLst>
          </p:cNvPr>
          <p:cNvSpPr/>
          <p:nvPr/>
        </p:nvSpPr>
        <p:spPr>
          <a:xfrm>
            <a:off x="334470" y="917536"/>
            <a:ext cx="3134191" cy="369332"/>
          </a:xfrm>
          <a:prstGeom prst="rect">
            <a:avLst/>
          </a:prstGeom>
        </p:spPr>
        <p:txBody>
          <a:bodyPr wrap="none">
            <a:spAutoFit/>
          </a:bodyPr>
          <a:lstStyle/>
          <a:p>
            <a:r>
              <a:rPr lang="en-US" sz="1800" dirty="0"/>
              <a:t>https://ophysics.com/w0.html</a:t>
            </a:r>
          </a:p>
        </p:txBody>
      </p:sp>
      <p:pic>
        <p:nvPicPr>
          <p:cNvPr id="16" name="Picture 15">
            <a:extLst>
              <a:ext uri="{FF2B5EF4-FFF2-40B4-BE49-F238E27FC236}">
                <a16:creationId xmlns:a16="http://schemas.microsoft.com/office/drawing/2014/main" id="{D61A89CB-1565-4A80-BD0E-66E71DE566E6}"/>
              </a:ext>
            </a:extLst>
          </p:cNvPr>
          <p:cNvPicPr>
            <a:picLocks noChangeAspect="1"/>
          </p:cNvPicPr>
          <p:nvPr/>
        </p:nvPicPr>
        <p:blipFill>
          <a:blip r:embed="rId2"/>
          <a:stretch>
            <a:fillRect/>
          </a:stretch>
        </p:blipFill>
        <p:spPr>
          <a:xfrm>
            <a:off x="4580878" y="1676767"/>
            <a:ext cx="3239397" cy="3057788"/>
          </a:xfrm>
          <a:prstGeom prst="rect">
            <a:avLst/>
          </a:prstGeom>
        </p:spPr>
      </p:pic>
    </p:spTree>
    <p:extLst>
      <p:ext uri="{BB962C8B-B14F-4D97-AF65-F5344CB8AC3E}">
        <p14:creationId xmlns:p14="http://schemas.microsoft.com/office/powerpoint/2010/main" val="257338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2" name="Title 1">
            <a:extLst>
              <a:ext uri="{FF2B5EF4-FFF2-40B4-BE49-F238E27FC236}">
                <a16:creationId xmlns:a16="http://schemas.microsoft.com/office/drawing/2014/main" id="{C0BA82E8-9761-4462-9F21-3239265633F4}"/>
              </a:ext>
            </a:extLst>
          </p:cNvPr>
          <p:cNvSpPr>
            <a:spLocks noGrp="1"/>
          </p:cNvSpPr>
          <p:nvPr>
            <p:ph type="title"/>
          </p:nvPr>
        </p:nvSpPr>
        <p:spPr>
          <a:xfrm>
            <a:off x="283662" y="404934"/>
            <a:ext cx="7907837" cy="599831"/>
          </a:xfrm>
        </p:spPr>
        <p:txBody>
          <a:bodyPr anchor="b">
            <a:noAutofit/>
          </a:bodyPr>
          <a:lstStyle/>
          <a:p>
            <a:pPr algn="ctr"/>
            <a:r>
              <a:rPr lang="en-US" sz="2800" b="0" dirty="0">
                <a:solidFill>
                  <a:srgbClr val="C00000"/>
                </a:solidFill>
                <a:latin typeface="+mj-lt"/>
              </a:rPr>
              <a:t>Relationship between Frequency (F), wavelength (Lambda) and wave speed (v)</a:t>
            </a:r>
          </a:p>
        </p:txBody>
      </p:sp>
      <p:sp>
        <p:nvSpPr>
          <p:cNvPr id="2" name="Rectangle 1">
            <a:extLst>
              <a:ext uri="{FF2B5EF4-FFF2-40B4-BE49-F238E27FC236}">
                <a16:creationId xmlns:a16="http://schemas.microsoft.com/office/drawing/2014/main" id="{F62B641E-B522-4F6E-A88C-B12ECF7C2A78}"/>
              </a:ext>
            </a:extLst>
          </p:cNvPr>
          <p:cNvSpPr/>
          <p:nvPr/>
        </p:nvSpPr>
        <p:spPr>
          <a:xfrm>
            <a:off x="598414" y="1153294"/>
            <a:ext cx="3749323" cy="738664"/>
          </a:xfrm>
          <a:prstGeom prst="rect">
            <a:avLst/>
          </a:prstGeom>
        </p:spPr>
        <p:txBody>
          <a:bodyPr wrap="square">
            <a:spAutoFit/>
          </a:bodyPr>
          <a:lstStyle/>
          <a:p>
            <a:pPr lvl="0"/>
            <a:r>
              <a:rPr lang="en-US" dirty="0">
                <a:solidFill>
                  <a:prstClr val="black"/>
                </a:solidFill>
              </a:rPr>
              <a:t>Time period (T) may be calculated from a plot of particle or field displacement (y-axis) versus time (x-axis)</a:t>
            </a:r>
          </a:p>
        </p:txBody>
      </p:sp>
      <p:pic>
        <p:nvPicPr>
          <p:cNvPr id="4" name="Picture 4">
            <a:extLst>
              <a:ext uri="{FF2B5EF4-FFF2-40B4-BE49-F238E27FC236}">
                <a16:creationId xmlns:a16="http://schemas.microsoft.com/office/drawing/2014/main" id="{F4FE7909-B824-45A3-9641-B5D42FD28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770" r="52599"/>
          <a:stretch>
            <a:fillRect/>
          </a:stretch>
        </p:blipFill>
        <p:spPr bwMode="auto">
          <a:xfrm>
            <a:off x="598414" y="1903230"/>
            <a:ext cx="3423994" cy="166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AD6DF57-F39F-46BF-8F6A-040F2D1C9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617" t="28770"/>
          <a:stretch>
            <a:fillRect/>
          </a:stretch>
        </p:blipFill>
        <p:spPr bwMode="auto">
          <a:xfrm>
            <a:off x="5332891" y="2408956"/>
            <a:ext cx="3422698" cy="166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1C7E576-283A-46DA-ACDE-6D3936C18DAF}"/>
                  </a:ext>
                </a:extLst>
              </p:cNvPr>
              <p:cNvSpPr/>
              <p:nvPr/>
            </p:nvSpPr>
            <p:spPr>
              <a:xfrm>
                <a:off x="439443" y="4210335"/>
                <a:ext cx="5422341" cy="830997"/>
              </a:xfrm>
              <a:prstGeom prst="rect">
                <a:avLst/>
              </a:prstGeom>
            </p:spPr>
            <p:txBody>
              <a:bodyPr wrap="square">
                <a:spAutoFit/>
              </a:bodyPr>
              <a:lstStyle/>
              <a:p>
                <a:pPr lvl="0"/>
                <a:r>
                  <a:rPr lang="en-US" sz="1600" dirty="0">
                    <a:solidFill>
                      <a:prstClr val="black"/>
                    </a:solidFill>
                    <a:latin typeface="+mj-lt"/>
                  </a:rPr>
                  <a:t>Wave Speed (v) = Frequency(F) x Wavelength(</a:t>
                </a:r>
                <a14:m>
                  <m:oMath xmlns:m="http://schemas.openxmlformats.org/officeDocument/2006/math">
                    <m:r>
                      <a:rPr lang="en-US" sz="1600" i="1" dirty="0">
                        <a:latin typeface="Cambria Math" panose="02040503050406030204" pitchFamily="18" charset="0"/>
                      </a:rPr>
                      <m:t>𝜆</m:t>
                    </m:r>
                  </m:oMath>
                </a14:m>
                <a:r>
                  <a:rPr lang="en-US" sz="1600" dirty="0">
                    <a:solidFill>
                      <a:prstClr val="black"/>
                    </a:solidFill>
                    <a:latin typeface="+mj-lt"/>
                  </a:rPr>
                  <a:t>)</a:t>
                </a:r>
              </a:p>
              <a:p>
                <a:pPr lvl="0"/>
                <a:endParaRPr lang="en-US" sz="1600" dirty="0">
                  <a:solidFill>
                    <a:prstClr val="black"/>
                  </a:solidFill>
                  <a:latin typeface="+mj-lt"/>
                </a:endParaRPr>
              </a:p>
              <a:p>
                <a:pPr lvl="0"/>
                <a:r>
                  <a:rPr lang="en-US" sz="1600" dirty="0">
                    <a:solidFill>
                      <a:prstClr val="black"/>
                    </a:solidFill>
                    <a:latin typeface="+mj-lt"/>
                  </a:rPr>
                  <a:t>Frequency (F) = 1/Time period (T)</a:t>
                </a:r>
              </a:p>
            </p:txBody>
          </p:sp>
        </mc:Choice>
        <mc:Fallback xmlns="">
          <p:sp>
            <p:nvSpPr>
              <p:cNvPr id="3" name="Rectangle 2">
                <a:extLst>
                  <a:ext uri="{FF2B5EF4-FFF2-40B4-BE49-F238E27FC236}">
                    <a16:creationId xmlns:a16="http://schemas.microsoft.com/office/drawing/2014/main" id="{81C7E576-283A-46DA-ACDE-6D3936C18DAF}"/>
                  </a:ext>
                </a:extLst>
              </p:cNvPr>
              <p:cNvSpPr>
                <a:spLocks noRot="1" noChangeAspect="1" noMove="1" noResize="1" noEditPoints="1" noAdjustHandles="1" noChangeArrowheads="1" noChangeShapeType="1" noTextEdit="1"/>
              </p:cNvSpPr>
              <p:nvPr/>
            </p:nvSpPr>
            <p:spPr>
              <a:xfrm>
                <a:off x="439443" y="4210335"/>
                <a:ext cx="5422341" cy="830997"/>
              </a:xfrm>
              <a:prstGeom prst="rect">
                <a:avLst/>
              </a:prstGeom>
              <a:blipFill>
                <a:blip r:embed="rId4"/>
                <a:stretch>
                  <a:fillRect l="-562" t="-2206"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5DDB501-C6AE-4489-A7FF-82B4031CD3B7}"/>
                  </a:ext>
                </a:extLst>
              </p:cNvPr>
              <p:cNvSpPr/>
              <p:nvPr/>
            </p:nvSpPr>
            <p:spPr>
              <a:xfrm>
                <a:off x="5121594" y="1670292"/>
                <a:ext cx="3845293" cy="738664"/>
              </a:xfrm>
              <a:prstGeom prst="rect">
                <a:avLst/>
              </a:prstGeom>
            </p:spPr>
            <p:txBody>
              <a:bodyPr wrap="square">
                <a:spAutoFit/>
              </a:bodyPr>
              <a:lstStyle/>
              <a:p>
                <a:r>
                  <a:rPr lang="en-US" dirty="0">
                    <a:solidFill>
                      <a:prstClr val="black"/>
                    </a:solidFill>
                  </a:rPr>
                  <a:t>Wavelength(</a:t>
                </a:r>
                <a14:m>
                  <m:oMath xmlns:m="http://schemas.openxmlformats.org/officeDocument/2006/math">
                    <m:r>
                      <a:rPr lang="en-US" i="1" dirty="0">
                        <a:latin typeface="Cambria Math"/>
                      </a:rPr>
                      <m:t>𝜆</m:t>
                    </m:r>
                  </m:oMath>
                </a14:m>
                <a:r>
                  <a:rPr lang="en-US" dirty="0">
                    <a:solidFill>
                      <a:prstClr val="black"/>
                    </a:solidFill>
                  </a:rPr>
                  <a:t>) may be calculated from a plot of particle or field displacement (y-axis) versus space axis (x-axis)</a:t>
                </a:r>
              </a:p>
            </p:txBody>
          </p:sp>
        </mc:Choice>
        <mc:Fallback xmlns="">
          <p:sp>
            <p:nvSpPr>
              <p:cNvPr id="6" name="Rectangle 5">
                <a:extLst>
                  <a:ext uri="{FF2B5EF4-FFF2-40B4-BE49-F238E27FC236}">
                    <a16:creationId xmlns:a16="http://schemas.microsoft.com/office/drawing/2014/main" id="{35DDB501-C6AE-4489-A7FF-82B4031CD3B7}"/>
                  </a:ext>
                </a:extLst>
              </p:cNvPr>
              <p:cNvSpPr>
                <a:spLocks noRot="1" noChangeAspect="1" noMove="1" noResize="1" noEditPoints="1" noAdjustHandles="1" noChangeArrowheads="1" noChangeShapeType="1" noTextEdit="1"/>
              </p:cNvSpPr>
              <p:nvPr/>
            </p:nvSpPr>
            <p:spPr>
              <a:xfrm>
                <a:off x="5121594" y="1670292"/>
                <a:ext cx="3845293" cy="738664"/>
              </a:xfrm>
              <a:prstGeom prst="rect">
                <a:avLst/>
              </a:prstGeom>
              <a:blipFill>
                <a:blip r:embed="rId5"/>
                <a:stretch>
                  <a:fillRect l="-475" t="-1653" r="-1268" b="-743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3A821428-C45B-473C-8585-3D5B89F2DEAB}"/>
              </a:ext>
            </a:extLst>
          </p:cNvPr>
          <p:cNvSpPr txBox="1"/>
          <p:nvPr/>
        </p:nvSpPr>
        <p:spPr>
          <a:xfrm>
            <a:off x="283662" y="3820929"/>
            <a:ext cx="2518638" cy="369332"/>
          </a:xfrm>
          <a:prstGeom prst="rect">
            <a:avLst/>
          </a:prstGeom>
          <a:noFill/>
        </p:spPr>
        <p:txBody>
          <a:bodyPr wrap="none" rtlCol="0">
            <a:spAutoFit/>
          </a:bodyPr>
          <a:lstStyle/>
          <a:p>
            <a:r>
              <a:rPr lang="en-US" sz="1800" dirty="0">
                <a:solidFill>
                  <a:srgbClr val="C00000"/>
                </a:solidFill>
              </a:rPr>
              <a:t>Important relationships</a:t>
            </a:r>
          </a:p>
        </p:txBody>
      </p:sp>
    </p:spTree>
    <p:extLst>
      <p:ext uri="{BB962C8B-B14F-4D97-AF65-F5344CB8AC3E}">
        <p14:creationId xmlns:p14="http://schemas.microsoft.com/office/powerpoint/2010/main" val="2214678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3" name="Rectangle 32">
            <a:extLst>
              <a:ext uri="{FF2B5EF4-FFF2-40B4-BE49-F238E27FC236}">
                <a16:creationId xmlns:a16="http://schemas.microsoft.com/office/drawing/2014/main" id="{B85DC811-0790-4771-8948-2E31CAC7561C}"/>
              </a:ext>
            </a:extLst>
          </p:cNvPr>
          <p:cNvSpPr/>
          <p:nvPr/>
        </p:nvSpPr>
        <p:spPr>
          <a:xfrm>
            <a:off x="140660" y="794201"/>
            <a:ext cx="8531702" cy="3170099"/>
          </a:xfrm>
          <a:prstGeom prst="rect">
            <a:avLst/>
          </a:prstGeom>
        </p:spPr>
        <p:txBody>
          <a:bodyPr wrap="square">
            <a:spAutoFit/>
          </a:bodyPr>
          <a:lstStyle/>
          <a:p>
            <a:pPr algn="just"/>
            <a:r>
              <a:rPr lang="en-US" sz="2000" dirty="0"/>
              <a:t>A student takes a 30.00-m-long string and attaches one end to the wall in the physics lab. The student then holds the free end of the rope. The student produces waves down the string by moving the end of the string up and down with a frequency of 2.00 Hz. The maximum displacement of the end of the string is 20.00 cm. The first wave hits the lab wall 6.00 s after it was created. </a:t>
            </a:r>
          </a:p>
          <a:p>
            <a:endParaRPr lang="en-US" sz="2000" dirty="0"/>
          </a:p>
          <a:p>
            <a:pPr marL="457200" indent="-457200">
              <a:buAutoNum type="alphaLcParenBoth"/>
            </a:pPr>
            <a:r>
              <a:rPr lang="en-US" sz="2000" dirty="0"/>
              <a:t>What is the speed of the wave? </a:t>
            </a:r>
          </a:p>
          <a:p>
            <a:pPr marL="457200" indent="-457200">
              <a:buAutoNum type="alphaLcParenBoth"/>
            </a:pPr>
            <a:r>
              <a:rPr lang="en-US" sz="2000" dirty="0"/>
              <a:t>What is the period of the wave? </a:t>
            </a:r>
          </a:p>
          <a:p>
            <a:pPr marL="457200" indent="-457200">
              <a:buAutoNum type="alphaLcParenBoth"/>
            </a:pPr>
            <a:r>
              <a:rPr lang="en-US" sz="2000" dirty="0"/>
              <a:t>What is the wavelength of the wave? </a:t>
            </a:r>
            <a:endParaRPr lang="en-US" sz="2000" dirty="0">
              <a:latin typeface="+mj-lt"/>
              <a:cs typeface="Times New Roman" panose="02020603050405020304" pitchFamily="18" charset="0"/>
            </a:endParaRPr>
          </a:p>
        </p:txBody>
      </p:sp>
      <p:sp>
        <p:nvSpPr>
          <p:cNvPr id="4" name="Title 1">
            <a:extLst>
              <a:ext uri="{FF2B5EF4-FFF2-40B4-BE49-F238E27FC236}">
                <a16:creationId xmlns:a16="http://schemas.microsoft.com/office/drawing/2014/main" id="{FF51E661-D1D4-4FD6-AE12-1E202332CF6A}"/>
              </a:ext>
            </a:extLst>
          </p:cNvPr>
          <p:cNvSpPr txBox="1">
            <a:spLocks/>
          </p:cNvSpPr>
          <p:nvPr/>
        </p:nvSpPr>
        <p:spPr>
          <a:xfrm>
            <a:off x="377077" y="47588"/>
            <a:ext cx="7831637" cy="5998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lectrolize"/>
              <a:buNone/>
              <a:defRPr sz="6000" b="1" i="0" u="none" strike="noStrike" cap="none">
                <a:solidFill>
                  <a:schemeClr val="dk1"/>
                </a:solidFill>
                <a:latin typeface="Electrolize"/>
                <a:ea typeface="Electrolize"/>
                <a:cs typeface="Electrolize"/>
                <a:sym typeface="Electrolize"/>
              </a:defRPr>
            </a:lvl1pPr>
            <a:lvl2pPr marR="0" lvl="1"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2pPr>
            <a:lvl3pPr marR="0" lvl="2"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3pPr>
            <a:lvl4pPr marR="0" lvl="3"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4pPr>
            <a:lvl5pPr marR="0" lvl="4"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5pPr>
            <a:lvl6pPr marR="0" lvl="5"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6pPr>
            <a:lvl7pPr marR="0" lvl="6"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7pPr>
            <a:lvl8pPr marR="0" lvl="7"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8pPr>
            <a:lvl9pPr marR="0" lvl="8" algn="l" rtl="0">
              <a:lnSpc>
                <a:spcPct val="100000"/>
              </a:lnSpc>
              <a:spcBef>
                <a:spcPts val="0"/>
              </a:spcBef>
              <a:spcAft>
                <a:spcPts val="0"/>
              </a:spcAft>
              <a:buClr>
                <a:schemeClr val="dk1"/>
              </a:buClr>
              <a:buSzPts val="3000"/>
              <a:buFont typeface="Electrolize"/>
              <a:buNone/>
              <a:defRPr sz="3000" b="0" i="0" u="none" strike="noStrike" cap="none">
                <a:solidFill>
                  <a:schemeClr val="dk1"/>
                </a:solidFill>
                <a:latin typeface="Electrolize"/>
                <a:ea typeface="Electrolize"/>
                <a:cs typeface="Electrolize"/>
                <a:sym typeface="Electrolize"/>
              </a:defRPr>
            </a:lvl9pPr>
          </a:lstStyle>
          <a:p>
            <a:pPr algn="ctr"/>
            <a:r>
              <a:rPr lang="en-US" sz="2800" b="0" dirty="0">
                <a:solidFill>
                  <a:srgbClr val="C00000"/>
                </a:solidFill>
                <a:latin typeface="+mj-lt"/>
              </a:rPr>
              <a:t>Waves Example Problem</a:t>
            </a:r>
          </a:p>
        </p:txBody>
      </p:sp>
    </p:spTree>
    <p:extLst>
      <p:ext uri="{BB962C8B-B14F-4D97-AF65-F5344CB8AC3E}">
        <p14:creationId xmlns:p14="http://schemas.microsoft.com/office/powerpoint/2010/main" val="713088426"/>
      </p:ext>
    </p:extLst>
  </p:cSld>
  <p:clrMapOvr>
    <a:masterClrMapping/>
  </p:clrMapOvr>
</p:sld>
</file>

<file path=ppt/theme/theme1.xml><?xml version="1.0" encoding="utf-8"?>
<a:theme xmlns:a="http://schemas.openxmlformats.org/drawingml/2006/main" name="South Korean Robotics &amp; AI History Lesson for College by Slidesgo">
  <a:themeElements>
    <a:clrScheme name="Simple Light">
      <a:dk1>
        <a:srgbClr val="434343"/>
      </a:dk1>
      <a:lt1>
        <a:srgbClr val="666666"/>
      </a:lt1>
      <a:dk2>
        <a:srgbClr val="C38382"/>
      </a:dk2>
      <a:lt2>
        <a:srgbClr val="D9A4A3"/>
      </a:lt2>
      <a:accent1>
        <a:srgbClr val="F7C4B1"/>
      </a:accent1>
      <a:accent2>
        <a:srgbClr val="E7A885"/>
      </a:accent2>
      <a:accent3>
        <a:srgbClr val="F2DDC7"/>
      </a:accent3>
      <a:accent4>
        <a:srgbClr val="A0A9B0"/>
      </a:accent4>
      <a:accent5>
        <a:srgbClr val="D0D1D5"/>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8054</TotalTime>
  <Words>1988</Words>
  <Application>Microsoft Office PowerPoint</Application>
  <PresentationFormat>On-screen Show (16:9)</PresentationFormat>
  <Paragraphs>224</Paragraphs>
  <Slides>34</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Bebas Neue</vt:lpstr>
      <vt:lpstr>Cairo</vt:lpstr>
      <vt:lpstr>Cambria Math</vt:lpstr>
      <vt:lpstr>Electrolize</vt:lpstr>
      <vt:lpstr>Neue Helvetica W01</vt:lpstr>
      <vt:lpstr>Times New Roman</vt:lpstr>
      <vt:lpstr>Wingdings</vt:lpstr>
      <vt:lpstr>South Korean Robotics &amp; AI History Lesson for College by Slidesgo</vt:lpstr>
      <vt:lpstr>Waves</vt:lpstr>
      <vt:lpstr>Waves</vt:lpstr>
      <vt:lpstr>Sound waves</vt:lpstr>
      <vt:lpstr>Light waves</vt:lpstr>
      <vt:lpstr>EM spectrum</vt:lpstr>
      <vt:lpstr>Waves related quantities</vt:lpstr>
      <vt:lpstr>Visualizing waves from oscillation of particles</vt:lpstr>
      <vt:lpstr>Relationship between Frequency (F), wavelength (Lambda) and wave speed (v)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Transverse and Longitudinal Waves</vt:lpstr>
      <vt:lpstr>Visualizing Transverse and Longitudinal Waves</vt:lpstr>
      <vt:lpstr>Travelling Waves and Standing Waves</vt:lpstr>
      <vt:lpstr>Sound is a longitudinal wave</vt:lpstr>
      <vt:lpstr>PowerPoint Presentation</vt:lpstr>
      <vt:lpstr>PowerPoint Presentation</vt:lpstr>
      <vt:lpstr>PowerPoint Presentation</vt:lpstr>
      <vt:lpstr>PowerPoint Presentation</vt:lpstr>
      <vt:lpstr>Intensity of sound waves</vt:lpstr>
      <vt:lpstr>Example Problems</vt:lpstr>
      <vt:lpstr>Interference (Super position) of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PSCI1102: Physics in Robotics Section: 04</dc:title>
  <cp:lastModifiedBy>Sairam Tangirala</cp:lastModifiedBy>
  <cp:revision>192</cp:revision>
  <dcterms:modified xsi:type="dcterms:W3CDTF">2023-03-15T15:26:36Z</dcterms:modified>
</cp:coreProperties>
</file>