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8" r:id="rId7"/>
    <p:sldId id="261" r:id="rId8"/>
    <p:sldId id="266" r:id="rId9"/>
    <p:sldId id="262" r:id="rId10"/>
    <p:sldId id="263" r:id="rId11"/>
    <p:sldId id="269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814F-9B9C-4B35-A29E-8D7FAC57A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98D1F2-39BF-444E-A27A-6449F82FB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81BE-A008-468D-8E81-C85A4C98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4F169-1C5C-4A1F-B0FE-2BB46E56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54AA9-8D17-48DF-8A91-5ACD7960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A16E-75A4-4F6E-BF23-514E3F5A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D858B-C931-4B24-AA09-4A5919724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D54F-A1A2-4778-89E4-C955BBFE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CED1F-B0D5-4DC0-8E34-7982C5B8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91467-87A5-4C9F-94F6-5E76F8B0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6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931853-B03A-4048-9118-3D7ACDA95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A8017-FAA6-4854-A101-E610A6C30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64579-EC87-4FC2-8591-3919C75B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7ED27-FD43-4733-A72A-0DA41E32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6FEC4-B252-4CC2-AF17-657127DA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5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8615-2458-4378-9D10-B7C1F6EE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D008F-C523-4E14-AC8C-126E83D6F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7520C-CAD1-4C06-84C7-3BE07F87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FBB1E-380B-4440-9526-26773BE2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E7D1D-D842-4260-A9DB-7C43664C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1F7D-CA23-4D5B-91FD-3E6F2FCC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CAB32-7F40-496D-B347-A232788A0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BB406-B945-467E-B1E7-453587C9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2AA94-777A-4C38-A486-9129FE04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965B7-931F-47DF-96D9-7496A1F5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1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D9B8-F714-4CAE-B8B1-5BBD2B7CC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A4266-F692-40B7-B7D1-369631A90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D05BD-C212-488A-9CD1-3247FB275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58A99-28E1-4DC7-8C02-DFD74617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B635E-0503-4ABC-AE2C-26F9C635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2FE86-AF82-4513-B3CB-E43AEEC5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471B-FB3F-4F2D-8C5B-4E5B05FC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781FF-CC56-4B37-ACC2-ED78A2D70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323FB-BBDC-451B-887C-4D65B3A40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D85FA6-EA5B-448C-8F17-D109CED70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95696-0F79-4E5F-8259-C1BB7B5FE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2B1326-34E0-492D-A8AA-856BD496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CBA360-0E03-4F1A-B7E2-2EF56155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DB730-8B92-481F-B7AF-39CB8F1B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7786-4642-4EEA-A9D1-A192BFEA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9452E-6E69-4095-A5F8-F2488C06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E60EF-53D3-46A2-8B5B-A929DEC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DEEAC-0062-4CE4-A431-85A224FC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B6839-7ED5-4EA1-BA70-9DC9531F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091EE-2A0B-4577-B466-21F4AD84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8C1C-F733-4610-AB86-AA13DEE5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884E-6A78-46F9-967D-9C15B208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38E30-A102-4688-8679-2DFEFF021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E255E-8537-4FCA-BDF3-8A608351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59F03-A2C3-4879-9D4A-7AF43E65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30DC3-1529-4B2D-8921-98657A96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AE59B-0F25-4B56-B556-58628D9B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3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0AB2-1DAA-484C-835E-6574CCCB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2F2D4-5A44-4438-8A1F-58167E39C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339E5-0DF2-4689-8D23-48CF5C8E1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000A4-7557-438C-AAFD-83A08827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9F8EC-0547-4434-A250-C6884318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7C330-BEB7-4851-B5D2-B3205FCF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9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8427C-7279-4858-868A-8F804E30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8DE55-69DB-4CB5-B363-E6FB2B9EB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9F7CB-CD9F-42CD-82DE-9926AB84E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2390B-DA89-45AE-AC56-2E061FEE60A9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D8CDE-8DDC-490D-8039-542DA2EC9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8DB8F-ED29-4580-8D02-572A94AFA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3EBF-4A07-40F1-AA9B-61B121012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Physics in Robotics</a:t>
            </a:r>
            <a:br>
              <a:rPr lang="en-US" dirty="0"/>
            </a:br>
            <a:r>
              <a:rPr lang="en-US" dirty="0"/>
              <a:t>Lecture 04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4E7B6-95FD-421F-833A-9DD3E53212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PSCI 1102</a:t>
            </a:r>
          </a:p>
          <a:p>
            <a:r>
              <a:rPr lang="en-US" dirty="0"/>
              <a:t>09/02/2022</a:t>
            </a:r>
          </a:p>
        </p:txBody>
      </p:sp>
    </p:spTree>
    <p:extLst>
      <p:ext uri="{BB962C8B-B14F-4D97-AF65-F5344CB8AC3E}">
        <p14:creationId xmlns:p14="http://schemas.microsoft.com/office/powerpoint/2010/main" val="24321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E8C2378-CE92-44D8-8D6D-C0A3B38E3F93}"/>
              </a:ext>
            </a:extLst>
          </p:cNvPr>
          <p:cNvCxnSpPr/>
          <p:nvPr/>
        </p:nvCxnSpPr>
        <p:spPr>
          <a:xfrm>
            <a:off x="770021" y="2466473"/>
            <a:ext cx="8181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CE2784-256D-47A7-9373-C8FB16907A0D}"/>
              </a:ext>
            </a:extLst>
          </p:cNvPr>
          <p:cNvCxnSpPr/>
          <p:nvPr/>
        </p:nvCxnSpPr>
        <p:spPr>
          <a:xfrm>
            <a:off x="1981200" y="2466473"/>
            <a:ext cx="8181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F11A86-81DB-4DF5-B9C8-490D65702A5A}"/>
              </a:ext>
            </a:extLst>
          </p:cNvPr>
          <p:cNvCxnSpPr/>
          <p:nvPr/>
        </p:nvCxnSpPr>
        <p:spPr>
          <a:xfrm>
            <a:off x="1588168" y="1961147"/>
            <a:ext cx="0" cy="10347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F7641-9007-4D11-91B9-C85F14279D65}"/>
              </a:ext>
            </a:extLst>
          </p:cNvPr>
          <p:cNvCxnSpPr/>
          <p:nvPr/>
        </p:nvCxnSpPr>
        <p:spPr>
          <a:xfrm>
            <a:off x="1981200" y="1961147"/>
            <a:ext cx="0" cy="10347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CB5D41-1DBC-4FC6-A3E5-19FC20A37B8D}"/>
              </a:ext>
            </a:extLst>
          </p:cNvPr>
          <p:cNvCxnSpPr/>
          <p:nvPr/>
        </p:nvCxnSpPr>
        <p:spPr>
          <a:xfrm>
            <a:off x="2787315" y="2466473"/>
            <a:ext cx="8181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964701-4EA2-4E42-91E3-9A59B0A3DD09}"/>
              </a:ext>
            </a:extLst>
          </p:cNvPr>
          <p:cNvCxnSpPr/>
          <p:nvPr/>
        </p:nvCxnSpPr>
        <p:spPr>
          <a:xfrm>
            <a:off x="3998494" y="2466473"/>
            <a:ext cx="8181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E7D78B-A87C-49EF-9015-55E71C8F097B}"/>
              </a:ext>
            </a:extLst>
          </p:cNvPr>
          <p:cNvCxnSpPr/>
          <p:nvPr/>
        </p:nvCxnSpPr>
        <p:spPr>
          <a:xfrm>
            <a:off x="3605462" y="1961147"/>
            <a:ext cx="0" cy="10347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9A5571-3BBE-4CC6-B0C9-1E9EFE4F5F65}"/>
              </a:ext>
            </a:extLst>
          </p:cNvPr>
          <p:cNvCxnSpPr/>
          <p:nvPr/>
        </p:nvCxnSpPr>
        <p:spPr>
          <a:xfrm>
            <a:off x="3998494" y="1961147"/>
            <a:ext cx="0" cy="10347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497A7F-4487-4ED4-9328-307380B1FE91}"/>
              </a:ext>
            </a:extLst>
          </p:cNvPr>
          <p:cNvCxnSpPr/>
          <p:nvPr/>
        </p:nvCxnSpPr>
        <p:spPr>
          <a:xfrm>
            <a:off x="7900736" y="1840830"/>
            <a:ext cx="8181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2DE3AE-A249-4758-B7AA-376F5BF11AB4}"/>
              </a:ext>
            </a:extLst>
          </p:cNvPr>
          <p:cNvCxnSpPr/>
          <p:nvPr/>
        </p:nvCxnSpPr>
        <p:spPr>
          <a:xfrm>
            <a:off x="9111915" y="1840830"/>
            <a:ext cx="8181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CB9267-CF9B-47AD-859E-5482F3E4423C}"/>
              </a:ext>
            </a:extLst>
          </p:cNvPr>
          <p:cNvCxnSpPr/>
          <p:nvPr/>
        </p:nvCxnSpPr>
        <p:spPr>
          <a:xfrm>
            <a:off x="8718883" y="1335504"/>
            <a:ext cx="0" cy="10347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30AAC3-9A80-4095-822D-DFA790CFF923}"/>
              </a:ext>
            </a:extLst>
          </p:cNvPr>
          <p:cNvCxnSpPr/>
          <p:nvPr/>
        </p:nvCxnSpPr>
        <p:spPr>
          <a:xfrm>
            <a:off x="9111915" y="1335504"/>
            <a:ext cx="0" cy="10347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A8F374-FF51-4CC8-94D4-8EDE4CFE721C}"/>
              </a:ext>
            </a:extLst>
          </p:cNvPr>
          <p:cNvCxnSpPr/>
          <p:nvPr/>
        </p:nvCxnSpPr>
        <p:spPr>
          <a:xfrm>
            <a:off x="7900736" y="3304672"/>
            <a:ext cx="8181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CDC4F8-13D6-4591-856A-A766457EF0A1}"/>
              </a:ext>
            </a:extLst>
          </p:cNvPr>
          <p:cNvCxnSpPr/>
          <p:nvPr/>
        </p:nvCxnSpPr>
        <p:spPr>
          <a:xfrm>
            <a:off x="9111915" y="3304672"/>
            <a:ext cx="8181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EF851A-6DE7-46A9-8E78-20C91EDA113E}"/>
              </a:ext>
            </a:extLst>
          </p:cNvPr>
          <p:cNvCxnSpPr/>
          <p:nvPr/>
        </p:nvCxnSpPr>
        <p:spPr>
          <a:xfrm>
            <a:off x="8718883" y="2799346"/>
            <a:ext cx="0" cy="10347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9C8E70-E719-41BE-951F-A4B33B93A1BA}"/>
              </a:ext>
            </a:extLst>
          </p:cNvPr>
          <p:cNvCxnSpPr/>
          <p:nvPr/>
        </p:nvCxnSpPr>
        <p:spPr>
          <a:xfrm>
            <a:off x="9111915" y="2799346"/>
            <a:ext cx="0" cy="10347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E22CEC-5764-40AE-9E82-A62329CBFA09}"/>
              </a:ext>
            </a:extLst>
          </p:cNvPr>
          <p:cNvCxnSpPr>
            <a:cxnSpLocks/>
          </p:cNvCxnSpPr>
          <p:nvPr/>
        </p:nvCxnSpPr>
        <p:spPr>
          <a:xfrm flipV="1">
            <a:off x="7900736" y="1840830"/>
            <a:ext cx="0" cy="14638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311BDE-32D5-42ED-BA0A-0AF6D80D0E46}"/>
              </a:ext>
            </a:extLst>
          </p:cNvPr>
          <p:cNvCxnSpPr>
            <a:cxnSpLocks/>
          </p:cNvCxnSpPr>
          <p:nvPr/>
        </p:nvCxnSpPr>
        <p:spPr>
          <a:xfrm flipV="1">
            <a:off x="9930062" y="1840830"/>
            <a:ext cx="0" cy="14638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082347-A289-4993-A617-D0BE927E76EC}"/>
              </a:ext>
            </a:extLst>
          </p:cNvPr>
          <p:cNvCxnSpPr/>
          <p:nvPr/>
        </p:nvCxnSpPr>
        <p:spPr>
          <a:xfrm>
            <a:off x="7082589" y="2570746"/>
            <a:ext cx="8181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31F3702-5BFB-4F1E-AE49-BB32A7ACFF03}"/>
              </a:ext>
            </a:extLst>
          </p:cNvPr>
          <p:cNvCxnSpPr/>
          <p:nvPr/>
        </p:nvCxnSpPr>
        <p:spPr>
          <a:xfrm>
            <a:off x="9930062" y="2566735"/>
            <a:ext cx="8181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342157E-30F9-4550-9FA8-F028EAE1B0C7}"/>
                  </a:ext>
                </a:extLst>
              </p:cNvPr>
              <p:cNvSpPr/>
              <p:nvPr/>
            </p:nvSpPr>
            <p:spPr>
              <a:xfrm>
                <a:off x="7900736" y="4426875"/>
                <a:ext cx="2138086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𝑒𝑞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342157E-30F9-4550-9FA8-F028EAE1B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736" y="4426875"/>
                <a:ext cx="2138086" cy="490199"/>
              </a:xfrm>
              <a:prstGeom prst="rect">
                <a:avLst/>
              </a:prstGeom>
              <a:blipFill>
                <a:blip r:embed="rId2"/>
                <a:stretch>
                  <a:fillRect l="-570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66B731-F12B-4B40-B476-81280905118B}"/>
                  </a:ext>
                </a:extLst>
              </p:cNvPr>
              <p:cNvSpPr/>
              <p:nvPr/>
            </p:nvSpPr>
            <p:spPr>
              <a:xfrm>
                <a:off x="1718959" y="3782756"/>
                <a:ext cx="2207591" cy="889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66B731-F12B-4B40-B476-812809051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959" y="3782756"/>
                <a:ext cx="2207591" cy="889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3DF0A3D-5AFC-4F2D-AC21-9E655111C4F4}"/>
              </a:ext>
            </a:extLst>
          </p:cNvPr>
          <p:cNvSpPr txBox="1"/>
          <p:nvPr/>
        </p:nvSpPr>
        <p:spPr>
          <a:xfrm>
            <a:off x="1528832" y="1335504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A2538A-F638-43AC-A9F5-C945ED10B486}"/>
              </a:ext>
            </a:extLst>
          </p:cNvPr>
          <p:cNvSpPr txBox="1"/>
          <p:nvPr/>
        </p:nvSpPr>
        <p:spPr>
          <a:xfrm>
            <a:off x="3605462" y="1297177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1AB82A-C57D-46D6-BDB2-6DF6501AF9B0}"/>
              </a:ext>
            </a:extLst>
          </p:cNvPr>
          <p:cNvSpPr txBox="1"/>
          <p:nvPr/>
        </p:nvSpPr>
        <p:spPr>
          <a:xfrm>
            <a:off x="9224036" y="860484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16B88B-03A0-42D7-98E1-83144CA79C85}"/>
              </a:ext>
            </a:extLst>
          </p:cNvPr>
          <p:cNvSpPr txBox="1"/>
          <p:nvPr/>
        </p:nvSpPr>
        <p:spPr>
          <a:xfrm>
            <a:off x="9195963" y="2590344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6291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793A1A-F21B-4813-A7CC-E44894ECA358}"/>
              </a:ext>
            </a:extLst>
          </p:cNvPr>
          <p:cNvSpPr txBox="1"/>
          <p:nvPr/>
        </p:nvSpPr>
        <p:spPr>
          <a:xfrm>
            <a:off x="4869157" y="830178"/>
            <a:ext cx="2453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Capacitance</a:t>
            </a:r>
          </a:p>
        </p:txBody>
      </p:sp>
      <p:pic>
        <p:nvPicPr>
          <p:cNvPr id="6148" name="Picture 4" descr="https://latex.codecogs.com/gif.latex?%5CLARGE%20C%20%3D%20%5Cfrac%7B%5Cvarepsilon_%7Bo%7D%20A%7D%7Bd%7D">
            <a:extLst>
              <a:ext uri="{FF2B5EF4-FFF2-40B4-BE49-F238E27FC236}">
                <a16:creationId xmlns:a16="http://schemas.microsoft.com/office/drawing/2014/main" id="{6C719B10-07A5-4912-BB27-1193BE199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57" y="2339390"/>
            <a:ext cx="3797126" cy="21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A2C3EC-0DB8-44F0-90B2-58DA0A204577}"/>
              </a:ext>
            </a:extLst>
          </p:cNvPr>
          <p:cNvSpPr txBox="1"/>
          <p:nvPr/>
        </p:nvSpPr>
        <p:spPr>
          <a:xfrm>
            <a:off x="8870505" y="2108557"/>
            <a:ext cx="1463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Plate Area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AE683-6357-4466-9E35-CE0C8A97D4E2}"/>
              </a:ext>
            </a:extLst>
          </p:cNvPr>
          <p:cNvSpPr txBox="1"/>
          <p:nvPr/>
        </p:nvSpPr>
        <p:spPr>
          <a:xfrm>
            <a:off x="8536253" y="4518610"/>
            <a:ext cx="264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Separation distance</a:t>
            </a:r>
          </a:p>
        </p:txBody>
      </p:sp>
      <p:pic>
        <p:nvPicPr>
          <p:cNvPr id="6150" name="Picture 6" descr="https://latex.codecogs.com/gif.latex?%5CLARGE%20%5Cfrac%7BQ%7D%7BV%7D%3D">
            <a:extLst>
              <a:ext uri="{FF2B5EF4-FFF2-40B4-BE49-F238E27FC236}">
                <a16:creationId xmlns:a16="http://schemas.microsoft.com/office/drawing/2014/main" id="{27E43F53-2D04-474C-974D-42625FA6D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42" y="2527330"/>
            <a:ext cx="1567615" cy="17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C8D2F0-2D9D-4CEE-8F4D-1130757A6DF6}"/>
              </a:ext>
            </a:extLst>
          </p:cNvPr>
          <p:cNvSpPr txBox="1"/>
          <p:nvPr/>
        </p:nvSpPr>
        <p:spPr>
          <a:xfrm>
            <a:off x="1667716" y="2108556"/>
            <a:ext cx="1056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Charge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0897A-C79A-494A-A5E0-716A1D11F732}"/>
              </a:ext>
            </a:extLst>
          </p:cNvPr>
          <p:cNvSpPr txBox="1"/>
          <p:nvPr/>
        </p:nvSpPr>
        <p:spPr>
          <a:xfrm>
            <a:off x="1507347" y="4287777"/>
            <a:ext cx="1302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Potential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3E86E-48F6-424D-BC86-6BFCB2896A47}"/>
              </a:ext>
            </a:extLst>
          </p:cNvPr>
          <p:cNvSpPr txBox="1"/>
          <p:nvPr/>
        </p:nvSpPr>
        <p:spPr>
          <a:xfrm>
            <a:off x="1937920" y="5626315"/>
            <a:ext cx="1954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Unit: Farad (F)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E3973A-3AED-499E-83C9-293326345C76}"/>
              </a:ext>
            </a:extLst>
          </p:cNvPr>
          <p:cNvSpPr txBox="1"/>
          <p:nvPr/>
        </p:nvSpPr>
        <p:spPr>
          <a:xfrm>
            <a:off x="6581611" y="5513005"/>
            <a:ext cx="353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ε</a:t>
            </a:r>
            <a:r>
              <a:rPr lang="en-US" sz="3200" baseline="-25000" dirty="0"/>
              <a:t>o</a:t>
            </a:r>
            <a:r>
              <a:rPr lang="en-US" sz="3200" dirty="0"/>
              <a:t> = 8.85 </a:t>
            </a:r>
            <a:r>
              <a:rPr lang="en-US" sz="3200"/>
              <a:t>x 10</a:t>
            </a:r>
            <a:r>
              <a:rPr lang="en-US" sz="3200" baseline="30000"/>
              <a:t>-12</a:t>
            </a:r>
            <a:r>
              <a:rPr lang="en-US" sz="3200"/>
              <a:t> </a:t>
            </a:r>
            <a:r>
              <a:rPr lang="en-US" sz="3200" dirty="0"/>
              <a:t>F/m</a:t>
            </a:r>
          </a:p>
        </p:txBody>
      </p:sp>
    </p:spTree>
    <p:extLst>
      <p:ext uri="{BB962C8B-B14F-4D97-AF65-F5344CB8AC3E}">
        <p14:creationId xmlns:p14="http://schemas.microsoft.com/office/powerpoint/2010/main" val="98093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E8BF8D-F293-4040-AF1F-DB29B7E323DF}"/>
              </a:ext>
            </a:extLst>
          </p:cNvPr>
          <p:cNvSpPr txBox="1"/>
          <p:nvPr/>
        </p:nvSpPr>
        <p:spPr>
          <a:xfrm>
            <a:off x="3399813" y="1155031"/>
            <a:ext cx="5392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Workbook 03: Capacitor (</a:t>
            </a:r>
            <a:r>
              <a:rPr lang="en-US" sz="3200" dirty="0" err="1"/>
              <a:t>PheT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95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tem 41662">
            <a:extLst>
              <a:ext uri="{FF2B5EF4-FFF2-40B4-BE49-F238E27FC236}">
                <a16:creationId xmlns:a16="http://schemas.microsoft.com/office/drawing/2014/main" id="{922CBD14-73B2-4B31-A749-39CD6FA40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69" y="168041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tem 2280615">
            <a:extLst>
              <a:ext uri="{FF2B5EF4-FFF2-40B4-BE49-F238E27FC236}">
                <a16:creationId xmlns:a16="http://schemas.microsoft.com/office/drawing/2014/main" id="{93626A23-AB37-4043-95FD-F47F272B7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41" y="168041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50D5BC-2408-421B-8B8D-EC5B49C1AF1D}"/>
              </a:ext>
            </a:extLst>
          </p:cNvPr>
          <p:cNvSpPr txBox="1"/>
          <p:nvPr/>
        </p:nvSpPr>
        <p:spPr>
          <a:xfrm>
            <a:off x="4903237" y="844369"/>
            <a:ext cx="2385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Semiconductor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09E0E-924D-4455-BEE2-47AE15145509}"/>
              </a:ext>
            </a:extLst>
          </p:cNvPr>
          <p:cNvSpPr txBox="1"/>
          <p:nvPr/>
        </p:nvSpPr>
        <p:spPr>
          <a:xfrm>
            <a:off x="7339616" y="5618567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90C8C-438C-4461-A3D5-356C89D89BAD}"/>
              </a:ext>
            </a:extLst>
          </p:cNvPr>
          <p:cNvSpPr txBox="1"/>
          <p:nvPr/>
        </p:nvSpPr>
        <p:spPr>
          <a:xfrm>
            <a:off x="8819148" y="564062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22ABB-5795-4C3E-A7C4-B53CF4882025}"/>
              </a:ext>
            </a:extLst>
          </p:cNvPr>
          <p:cNvSpPr txBox="1"/>
          <p:nvPr/>
        </p:nvSpPr>
        <p:spPr>
          <a:xfrm>
            <a:off x="10046368" y="5640623"/>
            <a:ext cx="102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Collector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C6E551-56A4-4291-AAE4-1A2439AEB81A}"/>
              </a:ext>
            </a:extLst>
          </p:cNvPr>
          <p:cNvCxnSpPr>
            <a:stCxn id="4" idx="0"/>
          </p:cNvCxnSpPr>
          <p:nvPr/>
        </p:nvCxnSpPr>
        <p:spPr>
          <a:xfrm flipV="1">
            <a:off x="7778518" y="5390147"/>
            <a:ext cx="1040630" cy="2284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0FC4F-9DF1-4629-AF29-1779A0B02704}"/>
              </a:ext>
            </a:extLst>
          </p:cNvPr>
          <p:cNvCxnSpPr>
            <a:cxnSpLocks/>
          </p:cNvCxnSpPr>
          <p:nvPr/>
        </p:nvCxnSpPr>
        <p:spPr>
          <a:xfrm flipV="1">
            <a:off x="9131894" y="5390147"/>
            <a:ext cx="0" cy="2994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E2E901-2938-4CF3-999C-F94C08FF8301}"/>
              </a:ext>
            </a:extLst>
          </p:cNvPr>
          <p:cNvCxnSpPr>
            <a:cxnSpLocks/>
          </p:cNvCxnSpPr>
          <p:nvPr/>
        </p:nvCxnSpPr>
        <p:spPr>
          <a:xfrm flipH="1" flipV="1">
            <a:off x="9420876" y="5390147"/>
            <a:ext cx="625492" cy="2994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66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0DD771F7-7E87-430B-B489-59846F08D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6" y="887078"/>
            <a:ext cx="7651267" cy="6016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3A6A4D-6EC0-4490-ADDD-1D3191993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51" y="1453141"/>
            <a:ext cx="4843549" cy="48843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7DAA28-7DDC-41B6-BAB1-4A7A72739DE6}"/>
              </a:ext>
            </a:extLst>
          </p:cNvPr>
          <p:cNvSpPr/>
          <p:nvPr/>
        </p:nvSpPr>
        <p:spPr>
          <a:xfrm>
            <a:off x="4638645" y="407190"/>
            <a:ext cx="2914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Mobile Robots</a:t>
            </a:r>
          </a:p>
        </p:txBody>
      </p:sp>
    </p:spTree>
    <p:extLst>
      <p:ext uri="{BB962C8B-B14F-4D97-AF65-F5344CB8AC3E}">
        <p14:creationId xmlns:p14="http://schemas.microsoft.com/office/powerpoint/2010/main" val="40455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3081ED-781C-4ADC-8451-DC825616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Electronic Components in Robot (sec 3 in “P”)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34558E-FD44-4ABB-8537-27837DB8EE3C}"/>
              </a:ext>
            </a:extLst>
          </p:cNvPr>
          <p:cNvSpPr txBox="1"/>
          <p:nvPr/>
        </p:nvSpPr>
        <p:spPr>
          <a:xfrm>
            <a:off x="1768642" y="2322095"/>
            <a:ext cx="36971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Wires and connectors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Batteries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Switch (Relay)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Resistor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Capacitor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Semiconductor</a:t>
            </a:r>
          </a:p>
        </p:txBody>
      </p:sp>
    </p:spTree>
    <p:extLst>
      <p:ext uri="{BB962C8B-B14F-4D97-AF65-F5344CB8AC3E}">
        <p14:creationId xmlns:p14="http://schemas.microsoft.com/office/powerpoint/2010/main" val="64375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8A5EE8-D0C0-4711-AC0F-2B8392881253}"/>
              </a:ext>
            </a:extLst>
          </p:cNvPr>
          <p:cNvSpPr txBox="1"/>
          <p:nvPr/>
        </p:nvSpPr>
        <p:spPr>
          <a:xfrm>
            <a:off x="3733800" y="216569"/>
            <a:ext cx="32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Wire and Connector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743E4-00D7-4975-B8E4-012049F4B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50" y="1120286"/>
            <a:ext cx="3853134" cy="2889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D8B6C4-455A-4198-8137-7A0A2FA71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51" y="3968150"/>
            <a:ext cx="3853133" cy="2889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767547-82BA-45DE-8919-4665C693E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285"/>
            <a:ext cx="3853132" cy="28898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E7956B-708D-44DC-A7CE-886D02E60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968150"/>
            <a:ext cx="3853133" cy="28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6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89DE54-0296-4BD7-823A-2D0886369B0D}"/>
              </a:ext>
            </a:extLst>
          </p:cNvPr>
          <p:cNvSpPr txBox="1"/>
          <p:nvPr/>
        </p:nvSpPr>
        <p:spPr>
          <a:xfrm>
            <a:off x="4790258" y="974558"/>
            <a:ext cx="1483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Batteries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9367A-1393-4A13-9CB0-852A79BE1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6996"/>
            <a:ext cx="4986867" cy="3106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45F495-5943-4A20-AE9C-1A13390B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47" y="1714500"/>
            <a:ext cx="5229726" cy="39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3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8A70B6-634F-4DA1-8787-5F14FD392510}"/>
              </a:ext>
            </a:extLst>
          </p:cNvPr>
          <p:cNvSpPr txBox="1"/>
          <p:nvPr/>
        </p:nvSpPr>
        <p:spPr>
          <a:xfrm>
            <a:off x="5524818" y="998620"/>
            <a:ext cx="1142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Switch</a:t>
            </a:r>
          </a:p>
        </p:txBody>
      </p:sp>
      <p:pic>
        <p:nvPicPr>
          <p:cNvPr id="1028" name="Picture 4" descr="Item 76523">
            <a:extLst>
              <a:ext uri="{FF2B5EF4-FFF2-40B4-BE49-F238E27FC236}">
                <a16:creationId xmlns:a16="http://schemas.microsoft.com/office/drawing/2014/main" id="{3B7434CD-62C6-4619-A505-A483176A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7" y="208948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6F4CE6-6D8B-4383-B00C-164D80DEBFA1}"/>
              </a:ext>
            </a:extLst>
          </p:cNvPr>
          <p:cNvSpPr txBox="1"/>
          <p:nvPr/>
        </p:nvSpPr>
        <p:spPr>
          <a:xfrm>
            <a:off x="914401" y="5530153"/>
            <a:ext cx="145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Toggle Switch</a:t>
            </a:r>
          </a:p>
        </p:txBody>
      </p:sp>
      <p:pic>
        <p:nvPicPr>
          <p:cNvPr id="1030" name="Picture 6" descr="Item 621472">
            <a:extLst>
              <a:ext uri="{FF2B5EF4-FFF2-40B4-BE49-F238E27FC236}">
                <a16:creationId xmlns:a16="http://schemas.microsoft.com/office/drawing/2014/main" id="{21F7E2CF-8DFA-4352-8F7C-429F0CCAF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20615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7AA304-484D-44B0-90E8-53BC06A0145B}"/>
              </a:ext>
            </a:extLst>
          </p:cNvPr>
          <p:cNvSpPr txBox="1"/>
          <p:nvPr/>
        </p:nvSpPr>
        <p:spPr>
          <a:xfrm>
            <a:off x="5618747" y="5530153"/>
            <a:ext cx="130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Switch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D0FA69-7999-4B07-BAA4-0E006813A90C}"/>
              </a:ext>
            </a:extLst>
          </p:cNvPr>
          <p:cNvCxnSpPr/>
          <p:nvPr/>
        </p:nvCxnSpPr>
        <p:spPr>
          <a:xfrm>
            <a:off x="9336505" y="4111155"/>
            <a:ext cx="7579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3F3BC7-78D0-49FC-870E-51F37EB4A373}"/>
              </a:ext>
            </a:extLst>
          </p:cNvPr>
          <p:cNvCxnSpPr/>
          <p:nvPr/>
        </p:nvCxnSpPr>
        <p:spPr>
          <a:xfrm>
            <a:off x="10615864" y="4111886"/>
            <a:ext cx="7579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7BAEAD-8F13-4996-B251-D234FD6F443C}"/>
              </a:ext>
            </a:extLst>
          </p:cNvPr>
          <p:cNvCxnSpPr>
            <a:cxnSpLocks/>
          </p:cNvCxnSpPr>
          <p:nvPr/>
        </p:nvCxnSpPr>
        <p:spPr>
          <a:xfrm flipV="1">
            <a:off x="10094495" y="3814376"/>
            <a:ext cx="521369" cy="2967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1BC927-3724-46E6-8200-896D2E2F8C69}"/>
              </a:ext>
            </a:extLst>
          </p:cNvPr>
          <p:cNvSpPr txBox="1"/>
          <p:nvPr/>
        </p:nvSpPr>
        <p:spPr>
          <a:xfrm>
            <a:off x="9715500" y="4407934"/>
            <a:ext cx="152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Switch symbol</a:t>
            </a:r>
          </a:p>
        </p:txBody>
      </p:sp>
    </p:spTree>
    <p:extLst>
      <p:ext uri="{BB962C8B-B14F-4D97-AF65-F5344CB8AC3E}">
        <p14:creationId xmlns:p14="http://schemas.microsoft.com/office/powerpoint/2010/main" val="239911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C3C9F-5BBE-4778-B563-0748C56A8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149" y="1851489"/>
            <a:ext cx="6086778" cy="2768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CA05D7-D654-42F0-97DD-BF8F07128AD3}"/>
              </a:ext>
            </a:extLst>
          </p:cNvPr>
          <p:cNvSpPr txBox="1"/>
          <p:nvPr/>
        </p:nvSpPr>
        <p:spPr>
          <a:xfrm>
            <a:off x="2935705" y="4150895"/>
            <a:ext cx="128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 switch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12EBD-2A0A-4BD4-B857-E90B5B0A8F0F}"/>
              </a:ext>
            </a:extLst>
          </p:cNvPr>
          <p:cNvSpPr txBox="1"/>
          <p:nvPr/>
        </p:nvSpPr>
        <p:spPr>
          <a:xfrm>
            <a:off x="6472990" y="4058834"/>
            <a:ext cx="128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switch</a:t>
            </a:r>
          </a:p>
        </p:txBody>
      </p:sp>
    </p:spTree>
    <p:extLst>
      <p:ext uri="{BB962C8B-B14F-4D97-AF65-F5344CB8AC3E}">
        <p14:creationId xmlns:p14="http://schemas.microsoft.com/office/powerpoint/2010/main" val="152278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tem 690865">
            <a:extLst>
              <a:ext uri="{FF2B5EF4-FFF2-40B4-BE49-F238E27FC236}">
                <a16:creationId xmlns:a16="http://schemas.microsoft.com/office/drawing/2014/main" id="{756BA619-E417-4418-92DA-42EC22BCF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2" y="2654969"/>
            <a:ext cx="2422357" cy="242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57EFA7-2199-48A8-B876-24049836A459}"/>
              </a:ext>
            </a:extLst>
          </p:cNvPr>
          <p:cNvSpPr txBox="1"/>
          <p:nvPr/>
        </p:nvSpPr>
        <p:spPr>
          <a:xfrm>
            <a:off x="5424694" y="276727"/>
            <a:ext cx="1342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Resistor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7EF62-3AAC-4E49-9B4E-B13DD1371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344" y="2099797"/>
            <a:ext cx="1933303" cy="111034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B3CC54-B660-44C7-9205-911924A23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24055"/>
              </p:ext>
            </p:extLst>
          </p:nvPr>
        </p:nvGraphicFramePr>
        <p:xfrm>
          <a:off x="6283159" y="946957"/>
          <a:ext cx="5800557" cy="5625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19">
                  <a:extLst>
                    <a:ext uri="{9D8B030D-6E8A-4147-A177-3AD203B41FA5}">
                      <a16:colId xmlns:a16="http://schemas.microsoft.com/office/drawing/2014/main" val="187169992"/>
                    </a:ext>
                  </a:extLst>
                </a:gridCol>
                <a:gridCol w="1933519">
                  <a:extLst>
                    <a:ext uri="{9D8B030D-6E8A-4147-A177-3AD203B41FA5}">
                      <a16:colId xmlns:a16="http://schemas.microsoft.com/office/drawing/2014/main" val="3346726058"/>
                    </a:ext>
                  </a:extLst>
                </a:gridCol>
                <a:gridCol w="1933519">
                  <a:extLst>
                    <a:ext uri="{9D8B030D-6E8A-4147-A177-3AD203B41FA5}">
                      <a16:colId xmlns:a16="http://schemas.microsoft.com/office/drawing/2014/main" val="1854936192"/>
                    </a:ext>
                  </a:extLst>
                </a:gridCol>
              </a:tblGrid>
              <a:tr h="5951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Figures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603239"/>
                  </a:ext>
                </a:extLst>
              </a:tr>
              <a:tr h="5951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515099"/>
                  </a:ext>
                </a:extLst>
              </a:tr>
              <a:tr h="5951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489927"/>
                  </a:ext>
                </a:extLst>
              </a:tr>
              <a:tr h="5951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662026"/>
                  </a:ext>
                </a:extLst>
              </a:tr>
              <a:tr h="5951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3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21309"/>
                  </a:ext>
                </a:extLst>
              </a:tr>
              <a:tr h="5951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4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7073"/>
                  </a:ext>
                </a:extLst>
              </a:tr>
              <a:tr h="5951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5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526808"/>
                  </a:ext>
                </a:extLst>
              </a:tr>
              <a:tr h="5951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6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085685"/>
                  </a:ext>
                </a:extLst>
              </a:tr>
              <a:tr h="5951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Violet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7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89021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43CFA77-508A-4ED8-8492-D61161619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344" y="3481213"/>
            <a:ext cx="1892950" cy="2057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092817-3C06-43B1-AE27-5CE4DDF8771E}"/>
              </a:ext>
            </a:extLst>
          </p:cNvPr>
          <p:cNvSpPr txBox="1"/>
          <p:nvPr/>
        </p:nvSpPr>
        <p:spPr>
          <a:xfrm>
            <a:off x="4358546" y="5538767"/>
            <a:ext cx="155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Potentiometer</a:t>
            </a:r>
          </a:p>
        </p:txBody>
      </p:sp>
    </p:spTree>
    <p:extLst>
      <p:ext uri="{BB962C8B-B14F-4D97-AF65-F5344CB8AC3E}">
        <p14:creationId xmlns:p14="http://schemas.microsoft.com/office/powerpoint/2010/main" val="351126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CB4818-599E-49AB-8B6E-7501E3450E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41" y="1855370"/>
            <a:ext cx="3626770" cy="129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E7120C-70ED-41DE-8DB8-2214C00813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t="5170" r="6340" b="8435"/>
          <a:stretch>
            <a:fillRect/>
          </a:stretch>
        </p:blipFill>
        <p:spPr bwMode="auto">
          <a:xfrm>
            <a:off x="6833068" y="956343"/>
            <a:ext cx="3626769" cy="238843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761E03-907B-41DA-B001-4EDEAD796A91}"/>
                  </a:ext>
                </a:extLst>
              </p:cNvPr>
              <p:cNvSpPr/>
              <p:nvPr/>
            </p:nvSpPr>
            <p:spPr>
              <a:xfrm>
                <a:off x="1678710" y="3693696"/>
                <a:ext cx="2472631" cy="490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𝑒𝑞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761E03-907B-41DA-B001-4EDEAD796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710" y="3693696"/>
                <a:ext cx="2472631" cy="490199"/>
              </a:xfrm>
              <a:prstGeom prst="rect">
                <a:avLst/>
              </a:prstGeom>
              <a:blipFill>
                <a:blip r:embed="rId4"/>
                <a:stretch>
                  <a:fillRect l="-49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126B49-129D-44B0-A706-8EF2B9B904D6}"/>
                  </a:ext>
                </a:extLst>
              </p:cNvPr>
              <p:cNvSpPr/>
              <p:nvPr/>
            </p:nvSpPr>
            <p:spPr>
              <a:xfrm>
                <a:off x="7668406" y="3739286"/>
                <a:ext cx="2279535" cy="889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126B49-129D-44B0-A706-8EF2B9B90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406" y="3739286"/>
                <a:ext cx="2279535" cy="889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19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tem 15229">
            <a:extLst>
              <a:ext uri="{FF2B5EF4-FFF2-40B4-BE49-F238E27FC236}">
                <a16:creationId xmlns:a16="http://schemas.microsoft.com/office/drawing/2014/main" id="{F2F7F317-9300-4EFB-81C6-7BC2AF04D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79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F17359-B0DD-44ED-B0D6-331122075D62}"/>
              </a:ext>
            </a:extLst>
          </p:cNvPr>
          <p:cNvSpPr txBox="1"/>
          <p:nvPr/>
        </p:nvSpPr>
        <p:spPr>
          <a:xfrm>
            <a:off x="5309727" y="974557"/>
            <a:ext cx="1572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Capacitor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64D4C-9A79-4001-BC19-1B3C65E8D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722" y="1888614"/>
            <a:ext cx="3085585" cy="2442755"/>
          </a:xfrm>
          <a:prstGeom prst="rect">
            <a:avLst/>
          </a:prstGeom>
        </p:spPr>
      </p:pic>
      <p:pic>
        <p:nvPicPr>
          <p:cNvPr id="3074" name="Picture 2" descr="Item 1946367">
            <a:extLst>
              <a:ext uri="{FF2B5EF4-FFF2-40B4-BE49-F238E27FC236}">
                <a16:creationId xmlns:a16="http://schemas.microsoft.com/office/drawing/2014/main" id="{32A0302C-8A90-4FA5-9D88-74DED060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89285" y="1775257"/>
            <a:ext cx="3232484" cy="32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3A3BD-AF41-4870-916A-A246C404A4AB}"/>
              </a:ext>
            </a:extLst>
          </p:cNvPr>
          <p:cNvCxnSpPr/>
          <p:nvPr/>
        </p:nvCxnSpPr>
        <p:spPr>
          <a:xfrm>
            <a:off x="8614611" y="3429000"/>
            <a:ext cx="8181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75F40E-6BD8-4875-AA53-12111B9D7DC3}"/>
              </a:ext>
            </a:extLst>
          </p:cNvPr>
          <p:cNvCxnSpPr/>
          <p:nvPr/>
        </p:nvCxnSpPr>
        <p:spPr>
          <a:xfrm>
            <a:off x="9825790" y="3429000"/>
            <a:ext cx="8181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916A37-D3B4-4374-9883-BCC1B661643A}"/>
              </a:ext>
            </a:extLst>
          </p:cNvPr>
          <p:cNvCxnSpPr/>
          <p:nvPr/>
        </p:nvCxnSpPr>
        <p:spPr>
          <a:xfrm>
            <a:off x="9432758" y="2923674"/>
            <a:ext cx="0" cy="10347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760135-FFA4-4942-9DB2-39E924063B15}"/>
              </a:ext>
            </a:extLst>
          </p:cNvPr>
          <p:cNvCxnSpPr/>
          <p:nvPr/>
        </p:nvCxnSpPr>
        <p:spPr>
          <a:xfrm>
            <a:off x="9825790" y="2923674"/>
            <a:ext cx="0" cy="10347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13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23266</TotalTime>
  <Words>135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Physics in Robotics Lecture 04</vt:lpstr>
      <vt:lpstr>Electronic Components in Robot (sec 3 in “P”)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in Robotics Chapter 01</dc:title>
  <dc:creator>Tae Lee</dc:creator>
  <cp:lastModifiedBy>Tae Lee</cp:lastModifiedBy>
  <cp:revision>135</cp:revision>
  <dcterms:created xsi:type="dcterms:W3CDTF">2022-08-07T23:46:29Z</dcterms:created>
  <dcterms:modified xsi:type="dcterms:W3CDTF">2022-09-01T20:24:24Z</dcterms:modified>
</cp:coreProperties>
</file>