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1" r:id="rId1"/>
  </p:sldMasterIdLst>
  <p:notesMasterIdLst>
    <p:notesMasterId r:id="rId41"/>
  </p:notesMasterIdLst>
  <p:sldIdLst>
    <p:sldId id="537" r:id="rId2"/>
    <p:sldId id="538" r:id="rId3"/>
    <p:sldId id="889" r:id="rId4"/>
    <p:sldId id="386" r:id="rId5"/>
    <p:sldId id="656" r:id="rId6"/>
    <p:sldId id="772" r:id="rId7"/>
    <p:sldId id="616" r:id="rId8"/>
    <p:sldId id="692" r:id="rId9"/>
    <p:sldId id="617" r:id="rId10"/>
    <p:sldId id="773" r:id="rId11"/>
    <p:sldId id="774" r:id="rId12"/>
    <p:sldId id="890" r:id="rId13"/>
    <p:sldId id="891" r:id="rId14"/>
    <p:sldId id="892" r:id="rId15"/>
    <p:sldId id="893" r:id="rId16"/>
    <p:sldId id="894" r:id="rId17"/>
    <p:sldId id="764" r:id="rId18"/>
    <p:sldId id="895" r:id="rId19"/>
    <p:sldId id="896" r:id="rId20"/>
    <p:sldId id="897" r:id="rId21"/>
    <p:sldId id="898" r:id="rId22"/>
    <p:sldId id="899" r:id="rId23"/>
    <p:sldId id="900" r:id="rId24"/>
    <p:sldId id="901" r:id="rId25"/>
    <p:sldId id="620" r:id="rId26"/>
    <p:sldId id="775" r:id="rId27"/>
    <p:sldId id="776" r:id="rId28"/>
    <p:sldId id="777" r:id="rId29"/>
    <p:sldId id="778" r:id="rId30"/>
    <p:sldId id="902" r:id="rId31"/>
    <p:sldId id="903" r:id="rId32"/>
    <p:sldId id="904" r:id="rId33"/>
    <p:sldId id="905" r:id="rId34"/>
    <p:sldId id="781" r:id="rId35"/>
    <p:sldId id="906" r:id="rId36"/>
    <p:sldId id="907" r:id="rId37"/>
    <p:sldId id="908" r:id="rId38"/>
    <p:sldId id="909" r:id="rId39"/>
    <p:sldId id="910"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247" autoAdjust="0"/>
  </p:normalViewPr>
  <p:slideViewPr>
    <p:cSldViewPr snapToGrid="0">
      <p:cViewPr varScale="1">
        <p:scale>
          <a:sx n="143" d="100"/>
          <a:sy n="143" d="100"/>
        </p:scale>
        <p:origin x="126" y="4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C040DE-058D-4E45-B562-7453754B917C}" type="datetimeFigureOut">
              <a:rPr lang="en-US" smtClean="0"/>
              <a:t>8/12/2025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9EDD54-0F8C-4169-A6FF-2F63DF2ACC48}" type="slidenum">
              <a:rPr lang="en-US" smtClean="0"/>
              <a:t>‹#›</a:t>
            </a:fld>
            <a:endParaRPr lang="en-US"/>
          </a:p>
        </p:txBody>
      </p:sp>
    </p:spTree>
    <p:extLst>
      <p:ext uri="{BB962C8B-B14F-4D97-AF65-F5344CB8AC3E}">
        <p14:creationId xmlns:p14="http://schemas.microsoft.com/office/powerpoint/2010/main" val="3547834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1</a:t>
            </a:fld>
            <a:endParaRPr lang="en-US"/>
          </a:p>
        </p:txBody>
      </p:sp>
    </p:spTree>
    <p:extLst>
      <p:ext uri="{BB962C8B-B14F-4D97-AF65-F5344CB8AC3E}">
        <p14:creationId xmlns:p14="http://schemas.microsoft.com/office/powerpoint/2010/main" val="3731743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5C292-45B4-351E-099D-F8B7D8A8AC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9E4667-506E-B2DA-7D02-E77736B47E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25ADF8-95AA-54EC-D062-9B957EB9529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CE2BE29-A15C-B148-0E3D-B25D96C42A7D}"/>
              </a:ext>
            </a:extLst>
          </p:cNvPr>
          <p:cNvSpPr>
            <a:spLocks noGrp="1"/>
          </p:cNvSpPr>
          <p:nvPr>
            <p:ph type="sldNum" sz="quarter" idx="5"/>
          </p:nvPr>
        </p:nvSpPr>
        <p:spPr/>
        <p:txBody>
          <a:bodyPr/>
          <a:lstStyle/>
          <a:p>
            <a:fld id="{279EDD54-0F8C-4169-A6FF-2F63DF2ACC48}" type="slidenum">
              <a:rPr lang="en-US" smtClean="0"/>
              <a:t>10</a:t>
            </a:fld>
            <a:endParaRPr lang="en-US"/>
          </a:p>
        </p:txBody>
      </p:sp>
    </p:spTree>
    <p:extLst>
      <p:ext uri="{BB962C8B-B14F-4D97-AF65-F5344CB8AC3E}">
        <p14:creationId xmlns:p14="http://schemas.microsoft.com/office/powerpoint/2010/main" val="19080375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5699A6-C873-BDE2-7BAD-AD54745F9F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3FCF7-E37F-241A-9B60-C6B4CE2BFE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612EA2-3FC3-0605-2676-0269BEDEDA2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F8D086B-F5ED-6A98-42F0-FD366A52F3E4}"/>
              </a:ext>
            </a:extLst>
          </p:cNvPr>
          <p:cNvSpPr>
            <a:spLocks noGrp="1"/>
          </p:cNvSpPr>
          <p:nvPr>
            <p:ph type="sldNum" sz="quarter" idx="5"/>
          </p:nvPr>
        </p:nvSpPr>
        <p:spPr/>
        <p:txBody>
          <a:bodyPr/>
          <a:lstStyle/>
          <a:p>
            <a:fld id="{279EDD54-0F8C-4169-A6FF-2F63DF2ACC48}" type="slidenum">
              <a:rPr lang="en-US" smtClean="0"/>
              <a:t>11</a:t>
            </a:fld>
            <a:endParaRPr lang="en-US"/>
          </a:p>
        </p:txBody>
      </p:sp>
    </p:spTree>
    <p:extLst>
      <p:ext uri="{BB962C8B-B14F-4D97-AF65-F5344CB8AC3E}">
        <p14:creationId xmlns:p14="http://schemas.microsoft.com/office/powerpoint/2010/main" val="272630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B5F664-311D-C541-FD1A-50407F0DCF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BBF2E7-0F9B-A2AA-1BB3-286049C909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D5E6F7-9E0F-0DCE-8421-0D6973A295D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95A9775-125B-F58B-B722-B01ABAA4E5C3}"/>
              </a:ext>
            </a:extLst>
          </p:cNvPr>
          <p:cNvSpPr>
            <a:spLocks noGrp="1"/>
          </p:cNvSpPr>
          <p:nvPr>
            <p:ph type="sldNum" sz="quarter" idx="5"/>
          </p:nvPr>
        </p:nvSpPr>
        <p:spPr/>
        <p:txBody>
          <a:bodyPr/>
          <a:lstStyle/>
          <a:p>
            <a:fld id="{279EDD54-0F8C-4169-A6FF-2F63DF2ACC48}" type="slidenum">
              <a:rPr lang="en-US" smtClean="0"/>
              <a:t>12</a:t>
            </a:fld>
            <a:endParaRPr lang="en-US"/>
          </a:p>
        </p:txBody>
      </p:sp>
    </p:spTree>
    <p:extLst>
      <p:ext uri="{BB962C8B-B14F-4D97-AF65-F5344CB8AC3E}">
        <p14:creationId xmlns:p14="http://schemas.microsoft.com/office/powerpoint/2010/main" val="6932187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C4593C-8545-0158-ED0E-548D4DFBDD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D87783-8B50-4875-6030-C32B37085C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F89879-EED6-F6C7-A7F8-6521D78DF21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1553452-FDA7-9450-281D-44449325418A}"/>
              </a:ext>
            </a:extLst>
          </p:cNvPr>
          <p:cNvSpPr>
            <a:spLocks noGrp="1"/>
          </p:cNvSpPr>
          <p:nvPr>
            <p:ph type="sldNum" sz="quarter" idx="5"/>
          </p:nvPr>
        </p:nvSpPr>
        <p:spPr/>
        <p:txBody>
          <a:bodyPr/>
          <a:lstStyle/>
          <a:p>
            <a:fld id="{279EDD54-0F8C-4169-A6FF-2F63DF2ACC48}" type="slidenum">
              <a:rPr lang="en-US" smtClean="0"/>
              <a:t>13</a:t>
            </a:fld>
            <a:endParaRPr lang="en-US"/>
          </a:p>
        </p:txBody>
      </p:sp>
    </p:spTree>
    <p:extLst>
      <p:ext uri="{BB962C8B-B14F-4D97-AF65-F5344CB8AC3E}">
        <p14:creationId xmlns:p14="http://schemas.microsoft.com/office/powerpoint/2010/main" val="4691712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BC36A-9FD3-1115-9977-C3C6C5C453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2563AB-97F5-18E3-E416-7EC3BBD5C1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10F82D-88A8-152F-78DC-6807219876F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6C944BD-E385-8717-4189-87838134F193}"/>
              </a:ext>
            </a:extLst>
          </p:cNvPr>
          <p:cNvSpPr>
            <a:spLocks noGrp="1"/>
          </p:cNvSpPr>
          <p:nvPr>
            <p:ph type="sldNum" sz="quarter" idx="5"/>
          </p:nvPr>
        </p:nvSpPr>
        <p:spPr/>
        <p:txBody>
          <a:bodyPr/>
          <a:lstStyle/>
          <a:p>
            <a:fld id="{279EDD54-0F8C-4169-A6FF-2F63DF2ACC48}" type="slidenum">
              <a:rPr lang="en-US" smtClean="0"/>
              <a:t>14</a:t>
            </a:fld>
            <a:endParaRPr lang="en-US"/>
          </a:p>
        </p:txBody>
      </p:sp>
    </p:spTree>
    <p:extLst>
      <p:ext uri="{BB962C8B-B14F-4D97-AF65-F5344CB8AC3E}">
        <p14:creationId xmlns:p14="http://schemas.microsoft.com/office/powerpoint/2010/main" val="12407236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84EE12-6C05-524A-07FF-72D981EA57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5037EA-A0DD-FD2D-BC76-55AA887D83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77A458-DD83-5E57-D4B0-79B17CD46CB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C5F5856-63F0-957F-D7A3-AC01E9E6737F}"/>
              </a:ext>
            </a:extLst>
          </p:cNvPr>
          <p:cNvSpPr>
            <a:spLocks noGrp="1"/>
          </p:cNvSpPr>
          <p:nvPr>
            <p:ph type="sldNum" sz="quarter" idx="5"/>
          </p:nvPr>
        </p:nvSpPr>
        <p:spPr/>
        <p:txBody>
          <a:bodyPr/>
          <a:lstStyle/>
          <a:p>
            <a:fld id="{279EDD54-0F8C-4169-A6FF-2F63DF2ACC48}" type="slidenum">
              <a:rPr lang="en-US" smtClean="0"/>
              <a:t>15</a:t>
            </a:fld>
            <a:endParaRPr lang="en-US"/>
          </a:p>
        </p:txBody>
      </p:sp>
    </p:spTree>
    <p:extLst>
      <p:ext uri="{BB962C8B-B14F-4D97-AF65-F5344CB8AC3E}">
        <p14:creationId xmlns:p14="http://schemas.microsoft.com/office/powerpoint/2010/main" val="33088826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61A8C-F1DA-96C1-73B9-A1BACFD967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A36082-3663-1491-A691-F7948BE9DA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E4FA1A-D19C-D8C3-AFA4-09FFB1A7A65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1EADE5A-6522-E862-6371-28F8FEB453C4}"/>
              </a:ext>
            </a:extLst>
          </p:cNvPr>
          <p:cNvSpPr>
            <a:spLocks noGrp="1"/>
          </p:cNvSpPr>
          <p:nvPr>
            <p:ph type="sldNum" sz="quarter" idx="5"/>
          </p:nvPr>
        </p:nvSpPr>
        <p:spPr/>
        <p:txBody>
          <a:bodyPr/>
          <a:lstStyle/>
          <a:p>
            <a:fld id="{279EDD54-0F8C-4169-A6FF-2F63DF2ACC48}" type="slidenum">
              <a:rPr lang="en-US" smtClean="0"/>
              <a:t>16</a:t>
            </a:fld>
            <a:endParaRPr lang="en-US"/>
          </a:p>
        </p:txBody>
      </p:sp>
    </p:spTree>
    <p:extLst>
      <p:ext uri="{BB962C8B-B14F-4D97-AF65-F5344CB8AC3E}">
        <p14:creationId xmlns:p14="http://schemas.microsoft.com/office/powerpoint/2010/main" val="39885853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D0A6A1-40AF-FDF0-E7C4-D5AC517B11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0E44DF-593D-60DA-39DD-E27A2E09EA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608D0B-01DA-26C4-5BAE-71E2655501E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C135195-EF7D-BC7D-D40C-72A3AAD3996A}"/>
              </a:ext>
            </a:extLst>
          </p:cNvPr>
          <p:cNvSpPr>
            <a:spLocks noGrp="1"/>
          </p:cNvSpPr>
          <p:nvPr>
            <p:ph type="sldNum" sz="quarter" idx="5"/>
          </p:nvPr>
        </p:nvSpPr>
        <p:spPr/>
        <p:txBody>
          <a:bodyPr/>
          <a:lstStyle/>
          <a:p>
            <a:fld id="{279EDD54-0F8C-4169-A6FF-2F63DF2ACC48}" type="slidenum">
              <a:rPr lang="en-US" smtClean="0"/>
              <a:t>17</a:t>
            </a:fld>
            <a:endParaRPr lang="en-US"/>
          </a:p>
        </p:txBody>
      </p:sp>
    </p:spTree>
    <p:extLst>
      <p:ext uri="{BB962C8B-B14F-4D97-AF65-F5344CB8AC3E}">
        <p14:creationId xmlns:p14="http://schemas.microsoft.com/office/powerpoint/2010/main" val="13915981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C39249-E0EF-D3D2-6554-CEB9B815AA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5E948B-3466-FE4F-DEA5-C25E30AC1C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245FDC-85D1-A8B0-3AF8-4910624BD0C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BD5756E-19F0-3902-977D-EC06479EC919}"/>
              </a:ext>
            </a:extLst>
          </p:cNvPr>
          <p:cNvSpPr>
            <a:spLocks noGrp="1"/>
          </p:cNvSpPr>
          <p:nvPr>
            <p:ph type="sldNum" sz="quarter" idx="5"/>
          </p:nvPr>
        </p:nvSpPr>
        <p:spPr/>
        <p:txBody>
          <a:bodyPr/>
          <a:lstStyle/>
          <a:p>
            <a:fld id="{279EDD54-0F8C-4169-A6FF-2F63DF2ACC48}" type="slidenum">
              <a:rPr lang="en-US" smtClean="0"/>
              <a:t>18</a:t>
            </a:fld>
            <a:endParaRPr lang="en-US"/>
          </a:p>
        </p:txBody>
      </p:sp>
    </p:spTree>
    <p:extLst>
      <p:ext uri="{BB962C8B-B14F-4D97-AF65-F5344CB8AC3E}">
        <p14:creationId xmlns:p14="http://schemas.microsoft.com/office/powerpoint/2010/main" val="20991523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6362E-24C4-574C-BBB9-FFD0C320BC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068100-3507-0510-C09F-870BF46069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A204D5-2A6F-9123-297B-D442C50F96A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9FDA618-1C8A-D248-90F7-9A34402BCE8B}"/>
              </a:ext>
            </a:extLst>
          </p:cNvPr>
          <p:cNvSpPr>
            <a:spLocks noGrp="1"/>
          </p:cNvSpPr>
          <p:nvPr>
            <p:ph type="sldNum" sz="quarter" idx="5"/>
          </p:nvPr>
        </p:nvSpPr>
        <p:spPr/>
        <p:txBody>
          <a:bodyPr/>
          <a:lstStyle/>
          <a:p>
            <a:fld id="{279EDD54-0F8C-4169-A6FF-2F63DF2ACC48}" type="slidenum">
              <a:rPr lang="en-US" smtClean="0"/>
              <a:t>19</a:t>
            </a:fld>
            <a:endParaRPr lang="en-US"/>
          </a:p>
        </p:txBody>
      </p:sp>
    </p:spTree>
    <p:extLst>
      <p:ext uri="{BB962C8B-B14F-4D97-AF65-F5344CB8AC3E}">
        <p14:creationId xmlns:p14="http://schemas.microsoft.com/office/powerpoint/2010/main" val="4051943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4B0A9-BAA6-2443-B6F9-94A1213436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FD87E3-E6CF-6674-EFD5-DB6352BD15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54A6C0-ACD5-49F5-DCB4-50ED5781C9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467B4C7-7A90-E17E-0820-5523F5E25C9B}"/>
              </a:ext>
            </a:extLst>
          </p:cNvPr>
          <p:cNvSpPr>
            <a:spLocks noGrp="1"/>
          </p:cNvSpPr>
          <p:nvPr>
            <p:ph type="sldNum" sz="quarter" idx="5"/>
          </p:nvPr>
        </p:nvSpPr>
        <p:spPr/>
        <p:txBody>
          <a:bodyPr/>
          <a:lstStyle/>
          <a:p>
            <a:fld id="{279EDD54-0F8C-4169-A6FF-2F63DF2ACC48}" type="slidenum">
              <a:rPr lang="en-US" smtClean="0"/>
              <a:t>2</a:t>
            </a:fld>
            <a:endParaRPr lang="en-US"/>
          </a:p>
        </p:txBody>
      </p:sp>
    </p:spTree>
    <p:extLst>
      <p:ext uri="{BB962C8B-B14F-4D97-AF65-F5344CB8AC3E}">
        <p14:creationId xmlns:p14="http://schemas.microsoft.com/office/powerpoint/2010/main" val="16480207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7DD53-0916-A088-307C-29DDDC9342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980C7B-8249-D57F-012D-9FDA501DE0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C5C258-2A8A-163F-81D1-F3B4997C5B0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38F719E-25E1-0931-F887-46D42D585942}"/>
              </a:ext>
            </a:extLst>
          </p:cNvPr>
          <p:cNvSpPr>
            <a:spLocks noGrp="1"/>
          </p:cNvSpPr>
          <p:nvPr>
            <p:ph type="sldNum" sz="quarter" idx="5"/>
          </p:nvPr>
        </p:nvSpPr>
        <p:spPr/>
        <p:txBody>
          <a:bodyPr/>
          <a:lstStyle/>
          <a:p>
            <a:fld id="{279EDD54-0F8C-4169-A6FF-2F63DF2ACC48}" type="slidenum">
              <a:rPr lang="en-US" smtClean="0"/>
              <a:t>20</a:t>
            </a:fld>
            <a:endParaRPr lang="en-US"/>
          </a:p>
        </p:txBody>
      </p:sp>
    </p:spTree>
    <p:extLst>
      <p:ext uri="{BB962C8B-B14F-4D97-AF65-F5344CB8AC3E}">
        <p14:creationId xmlns:p14="http://schemas.microsoft.com/office/powerpoint/2010/main" val="21062231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69A653-126A-B3DF-8E8E-57D571443B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671F0D-793E-2110-BCC4-EF7D3BA6F4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882637-437D-9093-2BEB-2E9EF7DCF70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8E08960-27E9-20B7-C02D-F6E9CD95D81B}"/>
              </a:ext>
            </a:extLst>
          </p:cNvPr>
          <p:cNvSpPr>
            <a:spLocks noGrp="1"/>
          </p:cNvSpPr>
          <p:nvPr>
            <p:ph type="sldNum" sz="quarter" idx="5"/>
          </p:nvPr>
        </p:nvSpPr>
        <p:spPr/>
        <p:txBody>
          <a:bodyPr/>
          <a:lstStyle/>
          <a:p>
            <a:fld id="{279EDD54-0F8C-4169-A6FF-2F63DF2ACC48}" type="slidenum">
              <a:rPr lang="en-US" smtClean="0"/>
              <a:t>21</a:t>
            </a:fld>
            <a:endParaRPr lang="en-US"/>
          </a:p>
        </p:txBody>
      </p:sp>
    </p:spTree>
    <p:extLst>
      <p:ext uri="{BB962C8B-B14F-4D97-AF65-F5344CB8AC3E}">
        <p14:creationId xmlns:p14="http://schemas.microsoft.com/office/powerpoint/2010/main" val="16306535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3B6868-5F05-4A2B-20BE-08F15AC201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D2C259-BD55-FFB4-B752-25C769D013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2F9FBC-12DC-3B4D-3D91-BCBC0BF4A1E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B4B5679-6ABA-06FD-87E7-43E7D0EC3A2D}"/>
              </a:ext>
            </a:extLst>
          </p:cNvPr>
          <p:cNvSpPr>
            <a:spLocks noGrp="1"/>
          </p:cNvSpPr>
          <p:nvPr>
            <p:ph type="sldNum" sz="quarter" idx="5"/>
          </p:nvPr>
        </p:nvSpPr>
        <p:spPr/>
        <p:txBody>
          <a:bodyPr/>
          <a:lstStyle/>
          <a:p>
            <a:fld id="{279EDD54-0F8C-4169-A6FF-2F63DF2ACC48}" type="slidenum">
              <a:rPr lang="en-US" smtClean="0"/>
              <a:t>22</a:t>
            </a:fld>
            <a:endParaRPr lang="en-US"/>
          </a:p>
        </p:txBody>
      </p:sp>
    </p:spTree>
    <p:extLst>
      <p:ext uri="{BB962C8B-B14F-4D97-AF65-F5344CB8AC3E}">
        <p14:creationId xmlns:p14="http://schemas.microsoft.com/office/powerpoint/2010/main" val="42406790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D40B7-7009-0DFC-7B97-0FA5471F09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CD6271-C201-09D7-B0B8-19CD816B42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D19536-F7FD-66A3-E712-77E8507B3A9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620928C-A93A-2A46-3980-831C7CA68024}"/>
              </a:ext>
            </a:extLst>
          </p:cNvPr>
          <p:cNvSpPr>
            <a:spLocks noGrp="1"/>
          </p:cNvSpPr>
          <p:nvPr>
            <p:ph type="sldNum" sz="quarter" idx="5"/>
          </p:nvPr>
        </p:nvSpPr>
        <p:spPr/>
        <p:txBody>
          <a:bodyPr/>
          <a:lstStyle/>
          <a:p>
            <a:fld id="{279EDD54-0F8C-4169-A6FF-2F63DF2ACC48}" type="slidenum">
              <a:rPr lang="en-US" smtClean="0"/>
              <a:t>23</a:t>
            </a:fld>
            <a:endParaRPr lang="en-US"/>
          </a:p>
        </p:txBody>
      </p:sp>
    </p:spTree>
    <p:extLst>
      <p:ext uri="{BB962C8B-B14F-4D97-AF65-F5344CB8AC3E}">
        <p14:creationId xmlns:p14="http://schemas.microsoft.com/office/powerpoint/2010/main" val="21912234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784393-376E-2068-F199-EF48679D5E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E3D4BC-87E5-3DCB-07A1-18E51B1B4C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7E0AD0-D975-862F-D21D-793676CBB92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3073579-D3A6-0AB2-F9B6-81407CCB44C1}"/>
              </a:ext>
            </a:extLst>
          </p:cNvPr>
          <p:cNvSpPr>
            <a:spLocks noGrp="1"/>
          </p:cNvSpPr>
          <p:nvPr>
            <p:ph type="sldNum" sz="quarter" idx="5"/>
          </p:nvPr>
        </p:nvSpPr>
        <p:spPr/>
        <p:txBody>
          <a:bodyPr/>
          <a:lstStyle/>
          <a:p>
            <a:fld id="{279EDD54-0F8C-4169-A6FF-2F63DF2ACC48}" type="slidenum">
              <a:rPr lang="en-US" smtClean="0"/>
              <a:t>24</a:t>
            </a:fld>
            <a:endParaRPr lang="en-US"/>
          </a:p>
        </p:txBody>
      </p:sp>
    </p:spTree>
    <p:extLst>
      <p:ext uri="{BB962C8B-B14F-4D97-AF65-F5344CB8AC3E}">
        <p14:creationId xmlns:p14="http://schemas.microsoft.com/office/powerpoint/2010/main" val="18142883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D201A-4A67-83DF-9368-95E7C38E26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319080-0315-EE1E-BD1A-CA807716BD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B7E38B-DB3F-3213-4497-CABC47CA7AB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7CEFB0D-7BC9-A352-3A89-A39E9EDCAB12}"/>
              </a:ext>
            </a:extLst>
          </p:cNvPr>
          <p:cNvSpPr>
            <a:spLocks noGrp="1"/>
          </p:cNvSpPr>
          <p:nvPr>
            <p:ph type="sldNum" sz="quarter" idx="5"/>
          </p:nvPr>
        </p:nvSpPr>
        <p:spPr/>
        <p:txBody>
          <a:bodyPr/>
          <a:lstStyle/>
          <a:p>
            <a:fld id="{279EDD54-0F8C-4169-A6FF-2F63DF2ACC48}" type="slidenum">
              <a:rPr lang="en-US" smtClean="0"/>
              <a:t>25</a:t>
            </a:fld>
            <a:endParaRPr lang="en-US"/>
          </a:p>
        </p:txBody>
      </p:sp>
    </p:spTree>
    <p:extLst>
      <p:ext uri="{BB962C8B-B14F-4D97-AF65-F5344CB8AC3E}">
        <p14:creationId xmlns:p14="http://schemas.microsoft.com/office/powerpoint/2010/main" val="11907591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14974-A962-E2C7-F69D-BDAB0A2B8D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DB18EC-13E6-5D98-D6C8-B55DC42F5B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A46CBC-67E5-90A4-44EE-0EAA11C5E6B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AA32953-6237-BB07-DB08-8FC7EEAD7341}"/>
              </a:ext>
            </a:extLst>
          </p:cNvPr>
          <p:cNvSpPr>
            <a:spLocks noGrp="1"/>
          </p:cNvSpPr>
          <p:nvPr>
            <p:ph type="sldNum" sz="quarter" idx="5"/>
          </p:nvPr>
        </p:nvSpPr>
        <p:spPr/>
        <p:txBody>
          <a:bodyPr/>
          <a:lstStyle/>
          <a:p>
            <a:fld id="{279EDD54-0F8C-4169-A6FF-2F63DF2ACC48}" type="slidenum">
              <a:rPr lang="en-US" smtClean="0"/>
              <a:t>26</a:t>
            </a:fld>
            <a:endParaRPr lang="en-US"/>
          </a:p>
        </p:txBody>
      </p:sp>
    </p:spTree>
    <p:extLst>
      <p:ext uri="{BB962C8B-B14F-4D97-AF65-F5344CB8AC3E}">
        <p14:creationId xmlns:p14="http://schemas.microsoft.com/office/powerpoint/2010/main" val="12922128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9154E-1DD0-57C6-A643-E536784C05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6CEA7A-F2BF-7D10-73E2-928AA9600C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61C61F-15F6-7D1F-3882-A1BBDB3BDF9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54C85C8-498C-FB9D-8AC6-CCE286B03479}"/>
              </a:ext>
            </a:extLst>
          </p:cNvPr>
          <p:cNvSpPr>
            <a:spLocks noGrp="1"/>
          </p:cNvSpPr>
          <p:nvPr>
            <p:ph type="sldNum" sz="quarter" idx="5"/>
          </p:nvPr>
        </p:nvSpPr>
        <p:spPr/>
        <p:txBody>
          <a:bodyPr/>
          <a:lstStyle/>
          <a:p>
            <a:fld id="{279EDD54-0F8C-4169-A6FF-2F63DF2ACC48}" type="slidenum">
              <a:rPr lang="en-US" smtClean="0"/>
              <a:t>27</a:t>
            </a:fld>
            <a:endParaRPr lang="en-US"/>
          </a:p>
        </p:txBody>
      </p:sp>
    </p:spTree>
    <p:extLst>
      <p:ext uri="{BB962C8B-B14F-4D97-AF65-F5344CB8AC3E}">
        <p14:creationId xmlns:p14="http://schemas.microsoft.com/office/powerpoint/2010/main" val="13765772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919DEB-383D-C772-073A-8B1FE8674E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A18957-C555-D9D8-D3BC-A6DDF047B8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88673E-8A8D-83AF-8EBC-A2BC61DA91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91086C6-0765-5C3F-614F-7C7BF421504B}"/>
              </a:ext>
            </a:extLst>
          </p:cNvPr>
          <p:cNvSpPr>
            <a:spLocks noGrp="1"/>
          </p:cNvSpPr>
          <p:nvPr>
            <p:ph type="sldNum" sz="quarter" idx="5"/>
          </p:nvPr>
        </p:nvSpPr>
        <p:spPr/>
        <p:txBody>
          <a:bodyPr/>
          <a:lstStyle/>
          <a:p>
            <a:fld id="{279EDD54-0F8C-4169-A6FF-2F63DF2ACC48}" type="slidenum">
              <a:rPr lang="en-US" smtClean="0"/>
              <a:t>28</a:t>
            </a:fld>
            <a:endParaRPr lang="en-US"/>
          </a:p>
        </p:txBody>
      </p:sp>
    </p:spTree>
    <p:extLst>
      <p:ext uri="{BB962C8B-B14F-4D97-AF65-F5344CB8AC3E}">
        <p14:creationId xmlns:p14="http://schemas.microsoft.com/office/powerpoint/2010/main" val="20332529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BCC912-7E5F-1CB6-36AC-7648ACFEDA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DA804C-19CF-1F86-ADFA-AE9F6C8623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FF2C63-8FFA-78AA-7E80-D84A9E8B0C9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334D169-BCD3-E9F3-D71E-FDC8B52547E7}"/>
              </a:ext>
            </a:extLst>
          </p:cNvPr>
          <p:cNvSpPr>
            <a:spLocks noGrp="1"/>
          </p:cNvSpPr>
          <p:nvPr>
            <p:ph type="sldNum" sz="quarter" idx="5"/>
          </p:nvPr>
        </p:nvSpPr>
        <p:spPr/>
        <p:txBody>
          <a:bodyPr/>
          <a:lstStyle/>
          <a:p>
            <a:fld id="{279EDD54-0F8C-4169-A6FF-2F63DF2ACC48}" type="slidenum">
              <a:rPr lang="en-US" smtClean="0"/>
              <a:t>29</a:t>
            </a:fld>
            <a:endParaRPr lang="en-US"/>
          </a:p>
        </p:txBody>
      </p:sp>
    </p:spTree>
    <p:extLst>
      <p:ext uri="{BB962C8B-B14F-4D97-AF65-F5344CB8AC3E}">
        <p14:creationId xmlns:p14="http://schemas.microsoft.com/office/powerpoint/2010/main" val="29410141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313C29-2FA1-7583-52C8-42581E52CE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32E031-CC9D-A5E2-DEF6-EB565017CB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143299-6DC7-715C-6D73-E1AD275FC32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7289717-579D-E41E-6DC3-3F4892C464D3}"/>
              </a:ext>
            </a:extLst>
          </p:cNvPr>
          <p:cNvSpPr>
            <a:spLocks noGrp="1"/>
          </p:cNvSpPr>
          <p:nvPr>
            <p:ph type="sldNum" sz="quarter" idx="5"/>
          </p:nvPr>
        </p:nvSpPr>
        <p:spPr/>
        <p:txBody>
          <a:bodyPr/>
          <a:lstStyle/>
          <a:p>
            <a:fld id="{279EDD54-0F8C-4169-A6FF-2F63DF2ACC48}" type="slidenum">
              <a:rPr lang="en-US" smtClean="0"/>
              <a:t>3</a:t>
            </a:fld>
            <a:endParaRPr lang="en-US"/>
          </a:p>
        </p:txBody>
      </p:sp>
    </p:spTree>
    <p:extLst>
      <p:ext uri="{BB962C8B-B14F-4D97-AF65-F5344CB8AC3E}">
        <p14:creationId xmlns:p14="http://schemas.microsoft.com/office/powerpoint/2010/main" val="12941372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AA54DD-A675-4316-0FAB-D8914F6284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0B2648-AD4A-6091-6A8E-948731C6A0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D38C6C-DE89-4972-8178-5B5E2FF56EB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E73657A-95BB-1A28-7DAD-157E4D06DE51}"/>
              </a:ext>
            </a:extLst>
          </p:cNvPr>
          <p:cNvSpPr>
            <a:spLocks noGrp="1"/>
          </p:cNvSpPr>
          <p:nvPr>
            <p:ph type="sldNum" sz="quarter" idx="5"/>
          </p:nvPr>
        </p:nvSpPr>
        <p:spPr/>
        <p:txBody>
          <a:bodyPr/>
          <a:lstStyle/>
          <a:p>
            <a:fld id="{279EDD54-0F8C-4169-A6FF-2F63DF2ACC48}" type="slidenum">
              <a:rPr lang="en-US" smtClean="0"/>
              <a:t>30</a:t>
            </a:fld>
            <a:endParaRPr lang="en-US"/>
          </a:p>
        </p:txBody>
      </p:sp>
    </p:spTree>
    <p:extLst>
      <p:ext uri="{BB962C8B-B14F-4D97-AF65-F5344CB8AC3E}">
        <p14:creationId xmlns:p14="http://schemas.microsoft.com/office/powerpoint/2010/main" val="19568126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462E3F-0E56-4DCF-9E2D-B209602518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90C016-AAB5-D30E-0421-1291616250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5140D6-83BD-FAA4-330D-008ED4029D0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B91FB9A-39CD-50D7-9C55-3026F6E13E16}"/>
              </a:ext>
            </a:extLst>
          </p:cNvPr>
          <p:cNvSpPr>
            <a:spLocks noGrp="1"/>
          </p:cNvSpPr>
          <p:nvPr>
            <p:ph type="sldNum" sz="quarter" idx="5"/>
          </p:nvPr>
        </p:nvSpPr>
        <p:spPr/>
        <p:txBody>
          <a:bodyPr/>
          <a:lstStyle/>
          <a:p>
            <a:fld id="{279EDD54-0F8C-4169-A6FF-2F63DF2ACC48}" type="slidenum">
              <a:rPr lang="en-US" smtClean="0"/>
              <a:t>31</a:t>
            </a:fld>
            <a:endParaRPr lang="en-US"/>
          </a:p>
        </p:txBody>
      </p:sp>
    </p:spTree>
    <p:extLst>
      <p:ext uri="{BB962C8B-B14F-4D97-AF65-F5344CB8AC3E}">
        <p14:creationId xmlns:p14="http://schemas.microsoft.com/office/powerpoint/2010/main" val="17263496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A8A55-C7D2-472B-5A61-F0F3C4094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18A00C-2F80-2353-D081-BAFA8347D8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03447A-859A-02A1-BCA7-BABC1E5CA29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226FAC2-B01F-399E-A1C2-BE9FA01EA45B}"/>
              </a:ext>
            </a:extLst>
          </p:cNvPr>
          <p:cNvSpPr>
            <a:spLocks noGrp="1"/>
          </p:cNvSpPr>
          <p:nvPr>
            <p:ph type="sldNum" sz="quarter" idx="5"/>
          </p:nvPr>
        </p:nvSpPr>
        <p:spPr/>
        <p:txBody>
          <a:bodyPr/>
          <a:lstStyle/>
          <a:p>
            <a:fld id="{279EDD54-0F8C-4169-A6FF-2F63DF2ACC48}" type="slidenum">
              <a:rPr lang="en-US" smtClean="0"/>
              <a:t>32</a:t>
            </a:fld>
            <a:endParaRPr lang="en-US"/>
          </a:p>
        </p:txBody>
      </p:sp>
    </p:spTree>
    <p:extLst>
      <p:ext uri="{BB962C8B-B14F-4D97-AF65-F5344CB8AC3E}">
        <p14:creationId xmlns:p14="http://schemas.microsoft.com/office/powerpoint/2010/main" val="3220982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F70EB-BF9F-1640-BB97-8BC2471249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583670-05D4-E2B4-C1EC-EB7A64A732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D36F54-BDA4-A2FC-9A6C-3BEF4851E8D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104E6FF-87A3-A44C-818B-061E1664155D}"/>
              </a:ext>
            </a:extLst>
          </p:cNvPr>
          <p:cNvSpPr>
            <a:spLocks noGrp="1"/>
          </p:cNvSpPr>
          <p:nvPr>
            <p:ph type="sldNum" sz="quarter" idx="5"/>
          </p:nvPr>
        </p:nvSpPr>
        <p:spPr/>
        <p:txBody>
          <a:bodyPr/>
          <a:lstStyle/>
          <a:p>
            <a:fld id="{279EDD54-0F8C-4169-A6FF-2F63DF2ACC48}" type="slidenum">
              <a:rPr lang="en-US" smtClean="0"/>
              <a:t>33</a:t>
            </a:fld>
            <a:endParaRPr lang="en-US"/>
          </a:p>
        </p:txBody>
      </p:sp>
    </p:spTree>
    <p:extLst>
      <p:ext uri="{BB962C8B-B14F-4D97-AF65-F5344CB8AC3E}">
        <p14:creationId xmlns:p14="http://schemas.microsoft.com/office/powerpoint/2010/main" val="40878917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B68E0-F1C5-0026-FF82-2A99ACCB9B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CF6DFB-A2B6-CB48-1F6D-AE54483E65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373A9F-45FE-7963-E497-B25E268B443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C7930AD-E844-0A09-5C49-5FF859FFE7AF}"/>
              </a:ext>
            </a:extLst>
          </p:cNvPr>
          <p:cNvSpPr>
            <a:spLocks noGrp="1"/>
          </p:cNvSpPr>
          <p:nvPr>
            <p:ph type="sldNum" sz="quarter" idx="5"/>
          </p:nvPr>
        </p:nvSpPr>
        <p:spPr/>
        <p:txBody>
          <a:bodyPr/>
          <a:lstStyle/>
          <a:p>
            <a:fld id="{279EDD54-0F8C-4169-A6FF-2F63DF2ACC48}" type="slidenum">
              <a:rPr lang="en-US" smtClean="0"/>
              <a:t>34</a:t>
            </a:fld>
            <a:endParaRPr lang="en-US"/>
          </a:p>
        </p:txBody>
      </p:sp>
    </p:spTree>
    <p:extLst>
      <p:ext uri="{BB962C8B-B14F-4D97-AF65-F5344CB8AC3E}">
        <p14:creationId xmlns:p14="http://schemas.microsoft.com/office/powerpoint/2010/main" val="13483190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A50DC-558F-83DE-20BD-48C84E7D20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8085A5-EC42-6FCE-4DAF-013EB4419E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778923-3CBF-AF18-FD50-31775C55EE0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E90F965-0BFE-16CA-06F9-854298A87F61}"/>
              </a:ext>
            </a:extLst>
          </p:cNvPr>
          <p:cNvSpPr>
            <a:spLocks noGrp="1"/>
          </p:cNvSpPr>
          <p:nvPr>
            <p:ph type="sldNum" sz="quarter" idx="5"/>
          </p:nvPr>
        </p:nvSpPr>
        <p:spPr/>
        <p:txBody>
          <a:bodyPr/>
          <a:lstStyle/>
          <a:p>
            <a:fld id="{279EDD54-0F8C-4169-A6FF-2F63DF2ACC48}" type="slidenum">
              <a:rPr lang="en-US" smtClean="0"/>
              <a:t>35</a:t>
            </a:fld>
            <a:endParaRPr lang="en-US"/>
          </a:p>
        </p:txBody>
      </p:sp>
    </p:spTree>
    <p:extLst>
      <p:ext uri="{BB962C8B-B14F-4D97-AF65-F5344CB8AC3E}">
        <p14:creationId xmlns:p14="http://schemas.microsoft.com/office/powerpoint/2010/main" val="34385982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B366EF-9703-D23B-0D27-D0594C35CC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984542-52D4-D252-B520-DC589C33C7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CF9DD4-C09A-BDAF-9B9F-2BB65712D59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5EB9975-7CE9-A896-58AD-C5E993E9AFCD}"/>
              </a:ext>
            </a:extLst>
          </p:cNvPr>
          <p:cNvSpPr>
            <a:spLocks noGrp="1"/>
          </p:cNvSpPr>
          <p:nvPr>
            <p:ph type="sldNum" sz="quarter" idx="5"/>
          </p:nvPr>
        </p:nvSpPr>
        <p:spPr/>
        <p:txBody>
          <a:bodyPr/>
          <a:lstStyle/>
          <a:p>
            <a:fld id="{279EDD54-0F8C-4169-A6FF-2F63DF2ACC48}" type="slidenum">
              <a:rPr lang="en-US" smtClean="0"/>
              <a:t>36</a:t>
            </a:fld>
            <a:endParaRPr lang="en-US"/>
          </a:p>
        </p:txBody>
      </p:sp>
    </p:spTree>
    <p:extLst>
      <p:ext uri="{BB962C8B-B14F-4D97-AF65-F5344CB8AC3E}">
        <p14:creationId xmlns:p14="http://schemas.microsoft.com/office/powerpoint/2010/main" val="22825076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C6B22F-7FA5-B275-57B8-AE0ECA7B17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327D93-1268-9FA2-E1E5-25C1B98F50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49F5A3-05F3-F8DC-586E-DA713F07FA3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8DE4639-F89D-F5AD-A855-C9210BFA4FAC}"/>
              </a:ext>
            </a:extLst>
          </p:cNvPr>
          <p:cNvSpPr>
            <a:spLocks noGrp="1"/>
          </p:cNvSpPr>
          <p:nvPr>
            <p:ph type="sldNum" sz="quarter" idx="5"/>
          </p:nvPr>
        </p:nvSpPr>
        <p:spPr/>
        <p:txBody>
          <a:bodyPr/>
          <a:lstStyle/>
          <a:p>
            <a:fld id="{279EDD54-0F8C-4169-A6FF-2F63DF2ACC48}" type="slidenum">
              <a:rPr lang="en-US" smtClean="0"/>
              <a:t>37</a:t>
            </a:fld>
            <a:endParaRPr lang="en-US"/>
          </a:p>
        </p:txBody>
      </p:sp>
    </p:spTree>
    <p:extLst>
      <p:ext uri="{BB962C8B-B14F-4D97-AF65-F5344CB8AC3E}">
        <p14:creationId xmlns:p14="http://schemas.microsoft.com/office/powerpoint/2010/main" val="13155942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E06B5-F715-41F5-05C6-48BECEA6BF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4E0909-3170-9D22-15E9-5914C7ACBF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584DB1-7821-E5B5-EFB4-72411407680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E5218ED-99FF-A5A6-1C6D-4ADD4CD9E763}"/>
              </a:ext>
            </a:extLst>
          </p:cNvPr>
          <p:cNvSpPr>
            <a:spLocks noGrp="1"/>
          </p:cNvSpPr>
          <p:nvPr>
            <p:ph type="sldNum" sz="quarter" idx="5"/>
          </p:nvPr>
        </p:nvSpPr>
        <p:spPr/>
        <p:txBody>
          <a:bodyPr/>
          <a:lstStyle/>
          <a:p>
            <a:fld id="{279EDD54-0F8C-4169-A6FF-2F63DF2ACC48}" type="slidenum">
              <a:rPr lang="en-US" smtClean="0"/>
              <a:t>38</a:t>
            </a:fld>
            <a:endParaRPr lang="en-US"/>
          </a:p>
        </p:txBody>
      </p:sp>
    </p:spTree>
    <p:extLst>
      <p:ext uri="{BB962C8B-B14F-4D97-AF65-F5344CB8AC3E}">
        <p14:creationId xmlns:p14="http://schemas.microsoft.com/office/powerpoint/2010/main" val="23856994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8DD4D1-0D58-42AA-6A43-C0F661296C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3E615A-33B6-137E-665D-AB6B208A97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E9D877-B794-E131-0F39-C71FC33C2EC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D070427-BF0A-8C8C-BC85-5336AF58AAD9}"/>
              </a:ext>
            </a:extLst>
          </p:cNvPr>
          <p:cNvSpPr>
            <a:spLocks noGrp="1"/>
          </p:cNvSpPr>
          <p:nvPr>
            <p:ph type="sldNum" sz="quarter" idx="5"/>
          </p:nvPr>
        </p:nvSpPr>
        <p:spPr/>
        <p:txBody>
          <a:bodyPr/>
          <a:lstStyle/>
          <a:p>
            <a:fld id="{279EDD54-0F8C-4169-A6FF-2F63DF2ACC48}" type="slidenum">
              <a:rPr lang="en-US" smtClean="0"/>
              <a:t>39</a:t>
            </a:fld>
            <a:endParaRPr lang="en-US"/>
          </a:p>
        </p:txBody>
      </p:sp>
    </p:spTree>
    <p:extLst>
      <p:ext uri="{BB962C8B-B14F-4D97-AF65-F5344CB8AC3E}">
        <p14:creationId xmlns:p14="http://schemas.microsoft.com/office/powerpoint/2010/main" val="4042631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4</a:t>
            </a:fld>
            <a:endParaRPr lang="en-US"/>
          </a:p>
        </p:txBody>
      </p:sp>
    </p:spTree>
    <p:extLst>
      <p:ext uri="{BB962C8B-B14F-4D97-AF65-F5344CB8AC3E}">
        <p14:creationId xmlns:p14="http://schemas.microsoft.com/office/powerpoint/2010/main" val="26226098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E03B1-4C0C-BC7B-5544-7B88DDF83E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002B09-10F7-7722-78C1-C5A912569D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695C3E-D841-28D3-8251-971263DCB9F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F85E549-90EA-6A22-2B88-7AB8BE1B1B98}"/>
              </a:ext>
            </a:extLst>
          </p:cNvPr>
          <p:cNvSpPr>
            <a:spLocks noGrp="1"/>
          </p:cNvSpPr>
          <p:nvPr>
            <p:ph type="sldNum" sz="quarter" idx="5"/>
          </p:nvPr>
        </p:nvSpPr>
        <p:spPr/>
        <p:txBody>
          <a:bodyPr/>
          <a:lstStyle/>
          <a:p>
            <a:fld id="{279EDD54-0F8C-4169-A6FF-2F63DF2ACC48}" type="slidenum">
              <a:rPr lang="en-US" smtClean="0"/>
              <a:t>5</a:t>
            </a:fld>
            <a:endParaRPr lang="en-US"/>
          </a:p>
        </p:txBody>
      </p:sp>
    </p:spTree>
    <p:extLst>
      <p:ext uri="{BB962C8B-B14F-4D97-AF65-F5344CB8AC3E}">
        <p14:creationId xmlns:p14="http://schemas.microsoft.com/office/powerpoint/2010/main" val="1547837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8747C8-46B0-1870-9C1C-FE16DE3915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D2F1B1-03C2-05F3-3F6D-E29D442B7E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C918A1-A636-6C40-4BA5-1962062B6E9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51A97A0-BDFB-344D-0A66-0AF5DEB02A78}"/>
              </a:ext>
            </a:extLst>
          </p:cNvPr>
          <p:cNvSpPr>
            <a:spLocks noGrp="1"/>
          </p:cNvSpPr>
          <p:nvPr>
            <p:ph type="sldNum" sz="quarter" idx="5"/>
          </p:nvPr>
        </p:nvSpPr>
        <p:spPr/>
        <p:txBody>
          <a:bodyPr/>
          <a:lstStyle/>
          <a:p>
            <a:fld id="{279EDD54-0F8C-4169-A6FF-2F63DF2ACC48}" type="slidenum">
              <a:rPr lang="en-US" smtClean="0"/>
              <a:t>6</a:t>
            </a:fld>
            <a:endParaRPr lang="en-US"/>
          </a:p>
        </p:txBody>
      </p:sp>
    </p:spTree>
    <p:extLst>
      <p:ext uri="{BB962C8B-B14F-4D97-AF65-F5344CB8AC3E}">
        <p14:creationId xmlns:p14="http://schemas.microsoft.com/office/powerpoint/2010/main" val="34396227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92F12-F858-F9FD-2432-4FF88CDE57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36FF33-A353-00F4-AA49-806FF73B23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5B78B8-E863-249E-1C07-A1D5F28E86C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4519307-17C5-2594-7126-A2B2CB72B898}"/>
              </a:ext>
            </a:extLst>
          </p:cNvPr>
          <p:cNvSpPr>
            <a:spLocks noGrp="1"/>
          </p:cNvSpPr>
          <p:nvPr>
            <p:ph type="sldNum" sz="quarter" idx="5"/>
          </p:nvPr>
        </p:nvSpPr>
        <p:spPr/>
        <p:txBody>
          <a:bodyPr/>
          <a:lstStyle/>
          <a:p>
            <a:fld id="{279EDD54-0F8C-4169-A6FF-2F63DF2ACC48}" type="slidenum">
              <a:rPr lang="en-US" smtClean="0"/>
              <a:t>7</a:t>
            </a:fld>
            <a:endParaRPr lang="en-US"/>
          </a:p>
        </p:txBody>
      </p:sp>
    </p:spTree>
    <p:extLst>
      <p:ext uri="{BB962C8B-B14F-4D97-AF65-F5344CB8AC3E}">
        <p14:creationId xmlns:p14="http://schemas.microsoft.com/office/powerpoint/2010/main" val="1687825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A97BB-2FCB-13E4-D567-8702ABDE29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1FB87A-7AC6-2AB3-8F67-FCC922518C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462FAD-2189-A54A-8A2D-E8779C8051C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01134F2-CE4F-0C5D-BC1D-38B17A50BAB9}"/>
              </a:ext>
            </a:extLst>
          </p:cNvPr>
          <p:cNvSpPr>
            <a:spLocks noGrp="1"/>
          </p:cNvSpPr>
          <p:nvPr>
            <p:ph type="sldNum" sz="quarter" idx="5"/>
          </p:nvPr>
        </p:nvSpPr>
        <p:spPr/>
        <p:txBody>
          <a:bodyPr/>
          <a:lstStyle/>
          <a:p>
            <a:fld id="{279EDD54-0F8C-4169-A6FF-2F63DF2ACC48}" type="slidenum">
              <a:rPr lang="en-US" smtClean="0"/>
              <a:t>8</a:t>
            </a:fld>
            <a:endParaRPr lang="en-US"/>
          </a:p>
        </p:txBody>
      </p:sp>
    </p:spTree>
    <p:extLst>
      <p:ext uri="{BB962C8B-B14F-4D97-AF65-F5344CB8AC3E}">
        <p14:creationId xmlns:p14="http://schemas.microsoft.com/office/powerpoint/2010/main" val="30517126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4FFBF-2E3D-06AC-A09A-2834FDC535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5B0996-F19F-560D-48FD-F5ADB26246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2860EB-07B9-FE70-2B65-95DDA66D932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0866C0E-F974-69C0-5A7F-4DF52E75EAD7}"/>
              </a:ext>
            </a:extLst>
          </p:cNvPr>
          <p:cNvSpPr>
            <a:spLocks noGrp="1"/>
          </p:cNvSpPr>
          <p:nvPr>
            <p:ph type="sldNum" sz="quarter" idx="5"/>
          </p:nvPr>
        </p:nvSpPr>
        <p:spPr/>
        <p:txBody>
          <a:bodyPr/>
          <a:lstStyle/>
          <a:p>
            <a:fld id="{279EDD54-0F8C-4169-A6FF-2F63DF2ACC48}" type="slidenum">
              <a:rPr lang="en-US" smtClean="0"/>
              <a:t>9</a:t>
            </a:fld>
            <a:endParaRPr lang="en-US"/>
          </a:p>
        </p:txBody>
      </p:sp>
    </p:spTree>
    <p:extLst>
      <p:ext uri="{BB962C8B-B14F-4D97-AF65-F5344CB8AC3E}">
        <p14:creationId xmlns:p14="http://schemas.microsoft.com/office/powerpoint/2010/main" val="1661396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E222467-5C0A-434B-98D7-3F7FBA920F7A}" type="datetimeFigureOut">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92294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494073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4253093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10892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E222467-5C0A-434B-98D7-3F7FBA920F7A}" type="datetimeFigureOut">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613849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E222467-5C0A-434B-98D7-3F7FBA920F7A}" type="datetimeFigureOut">
              <a:rPr lang="en-US" smtClean="0"/>
              <a:t>8/12/2025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53923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E222467-5C0A-434B-98D7-3F7FBA920F7A}" type="datetimeFigureOut">
              <a:rPr lang="en-US" smtClean="0"/>
              <a:t>8/12/2025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358214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E222467-5C0A-434B-98D7-3F7FBA920F7A}" type="datetimeFigureOut">
              <a:rPr lang="en-US" smtClean="0"/>
              <a:t>8/12/2025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09898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222467-5C0A-434B-98D7-3F7FBA920F7A}" type="datetimeFigureOut">
              <a:rPr lang="en-US" smtClean="0"/>
              <a:t>8/12/2025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799757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404465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308632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222467-5C0A-434B-98D7-3F7FBA920F7A}" type="datetimeFigureOut">
              <a:rPr lang="en-US" smtClean="0"/>
              <a:t>8/12/2025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EDC56B-E26B-4822-B4AF-AE33D7912833}" type="slidenum">
              <a:rPr lang="en-US" smtClean="0"/>
              <a:t>‹#›</a:t>
            </a:fld>
            <a:endParaRPr lang="en-US"/>
          </a:p>
        </p:txBody>
      </p:sp>
    </p:spTree>
    <p:extLst>
      <p:ext uri="{BB962C8B-B14F-4D97-AF65-F5344CB8AC3E}">
        <p14:creationId xmlns:p14="http://schemas.microsoft.com/office/powerpoint/2010/main" val="2063001232"/>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2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earthobservatory.nasa.gov/biome/biotemperate.php" TargetMode="External"/><Relationship Id="rId3" Type="http://schemas.openxmlformats.org/officeDocument/2006/relationships/hyperlink" Target="https://earthobservatory.nasa.gov/biome" TargetMode="External"/><Relationship Id="rId7" Type="http://schemas.openxmlformats.org/officeDocument/2006/relationships/hyperlink" Target="https://earthobservatory.nasa.gov/biome/bioconiferous.ph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earthobservatory.nasa.gov/biome/biorainforest.php" TargetMode="External"/><Relationship Id="rId11" Type="http://schemas.openxmlformats.org/officeDocument/2006/relationships/hyperlink" Target="https://earthobservatory.nasa.gov/biome/bioshrubland.php" TargetMode="External"/><Relationship Id="rId5" Type="http://schemas.openxmlformats.org/officeDocument/2006/relationships/hyperlink" Target="https://earthobservatory.nasa.gov/biome/biograssland.php" TargetMode="External"/><Relationship Id="rId10" Type="http://schemas.openxmlformats.org/officeDocument/2006/relationships/hyperlink" Target="https://earthobservatory.nasa.gov/biome/biotundra.php" TargetMode="External"/><Relationship Id="rId4" Type="http://schemas.openxmlformats.org/officeDocument/2006/relationships/hyperlink" Target="https://www.nature.com/scitable/knowledge/library/terrestrial-biomes-13236757/" TargetMode="External"/><Relationship Id="rId9" Type="http://schemas.openxmlformats.org/officeDocument/2006/relationships/hyperlink" Target="https://earthobservatory.nasa.gov/biome/biodesert.php"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07464" y="351112"/>
            <a:ext cx="10377072" cy="706163"/>
          </a:xfrm>
          <a:noFill/>
          <a:ln w="12700">
            <a:solidFill>
              <a:srgbClr val="0070C0"/>
            </a:solidFill>
          </a:ln>
        </p:spPr>
        <p:style>
          <a:lnRef idx="1">
            <a:schemeClr val="accent6"/>
          </a:lnRef>
          <a:fillRef idx="2">
            <a:schemeClr val="accent6"/>
          </a:fillRef>
          <a:effectRef idx="1">
            <a:schemeClr val="accent6"/>
          </a:effectRef>
          <a:fontRef idx="minor">
            <a:schemeClr val="dk1"/>
          </a:fontRef>
        </p:style>
        <p:txBody>
          <a:bodyPr>
            <a:noAutofit/>
          </a:bodyPr>
          <a:lstStyle/>
          <a:p>
            <a:pPr>
              <a:lnSpc>
                <a:spcPct val="100000"/>
              </a:lnSpc>
            </a:pPr>
            <a:r>
              <a:rPr lang="en-US" sz="3600" dirty="0">
                <a:latin typeface="Arial Narrow" panose="020B0606020202030204" pitchFamily="34" charset="0"/>
                <a:cs typeface="Arial" panose="020B0604020202020204" pitchFamily="34" charset="0"/>
              </a:rPr>
              <a:t>Lesson 12 Terrestrial Biomes</a:t>
            </a:r>
          </a:p>
        </p:txBody>
      </p:sp>
      <p:sp>
        <p:nvSpPr>
          <p:cNvPr id="11" name="Title 1"/>
          <p:cNvSpPr txBox="1">
            <a:spLocks/>
          </p:cNvSpPr>
          <p:nvPr/>
        </p:nvSpPr>
        <p:spPr>
          <a:xfrm>
            <a:off x="573453" y="6498154"/>
            <a:ext cx="11383133" cy="27801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US" sz="1400" dirty="0">
                <a:latin typeface="Arial Narrow" panose="020B0606020202030204" pitchFamily="34" charset="0"/>
                <a:cs typeface="Times New Roman" panose="02020603050405020304" pitchFamily="18" charset="0"/>
              </a:rPr>
              <a:t>GEOG1111 Physical Geography</a:t>
            </a:r>
          </a:p>
        </p:txBody>
      </p:sp>
      <p:sp>
        <p:nvSpPr>
          <p:cNvPr id="5" name="TextBox 4">
            <a:extLst>
              <a:ext uri="{FF2B5EF4-FFF2-40B4-BE49-F238E27FC236}">
                <a16:creationId xmlns:a16="http://schemas.microsoft.com/office/drawing/2014/main" id="{34FE17A8-CC7B-3DC7-FB1E-781DFE678E00}"/>
              </a:ext>
            </a:extLst>
          </p:cNvPr>
          <p:cNvSpPr txBox="1"/>
          <p:nvPr/>
        </p:nvSpPr>
        <p:spPr>
          <a:xfrm>
            <a:off x="9816861" y="5962851"/>
            <a:ext cx="1371599" cy="246221"/>
          </a:xfrm>
          <a:prstGeom prst="rect">
            <a:avLst/>
          </a:prstGeom>
          <a:noFill/>
        </p:spPr>
        <p:txBody>
          <a:bodyPr wrap="square" rtlCol="0">
            <a:spAutoFit/>
          </a:bodyPr>
          <a:lstStyle/>
          <a:p>
            <a:r>
              <a:rPr lang="en-US" sz="1000" dirty="0">
                <a:latin typeface="Arial Narrow" panose="020B0606020202030204" pitchFamily="34" charset="0"/>
              </a:rPr>
              <a:t>Image credit: WIKIPEDIA</a:t>
            </a:r>
          </a:p>
        </p:txBody>
      </p:sp>
      <p:pic>
        <p:nvPicPr>
          <p:cNvPr id="1028" name="Picture 4" descr="World map showing global terrestrial biomes, color coded to represent regions such as ice sheet and polar desert, tundra, taiga, temperate broadleaf forest, temperate steppe and savanna, subtropical evergreen forest, Mediterranean vegetation, monsoon forests and mosaic, arid desert, xeric shrubland, dry steppe and thorn forest, semiarid desert, grass savanna, tree savanna, dry forest and woodland savanna, tropical rainforest, alpine tundra, and montane forests and grasslands.">
            <a:extLst>
              <a:ext uri="{FF2B5EF4-FFF2-40B4-BE49-F238E27FC236}">
                <a16:creationId xmlns:a16="http://schemas.microsoft.com/office/drawing/2014/main" id="{C665171F-1AAA-FFB3-FFA8-0571B28D33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6313" y="1213825"/>
            <a:ext cx="10479374" cy="4706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95739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F847A7-B9C4-A495-ADDF-038487D61E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6AB019-3DB8-48E5-36A2-6BB6AF76420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Forest Biome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0F9F995-8590-D922-7280-D003DFFD6A54}"/>
              </a:ext>
            </a:extLst>
          </p:cNvPr>
          <p:cNvSpPr>
            <a:spLocks noGrp="1"/>
          </p:cNvSpPr>
          <p:nvPr>
            <p:ph idx="1"/>
          </p:nvPr>
        </p:nvSpPr>
        <p:spPr>
          <a:xfrm>
            <a:off x="838199" y="1458931"/>
            <a:ext cx="9073552" cy="4596812"/>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Defined by </a:t>
            </a:r>
            <a:r>
              <a:rPr lang="en-US" sz="2400" b="1" dirty="0">
                <a:latin typeface="Arial Narrow" panose="020B0606020202030204" pitchFamily="34" charset="0"/>
              </a:rPr>
              <a:t>closely</a:t>
            </a:r>
            <a:r>
              <a:rPr lang="en-US" sz="2400" dirty="0">
                <a:latin typeface="Arial Narrow" panose="020B0606020202030204" pitchFamily="34" charset="0"/>
              </a:rPr>
              <a:t> </a:t>
            </a:r>
            <a:r>
              <a:rPr lang="en-US" sz="2400" b="1" dirty="0">
                <a:latin typeface="Arial Narrow" panose="020B0606020202030204" pitchFamily="34" charset="0"/>
              </a:rPr>
              <a:t>growing</a:t>
            </a:r>
            <a:r>
              <a:rPr lang="en-US" sz="2400" dirty="0">
                <a:latin typeface="Arial Narrow" panose="020B0606020202030204" pitchFamily="34" charset="0"/>
              </a:rPr>
              <a:t> </a:t>
            </a:r>
            <a:r>
              <a:rPr lang="en-US" sz="2400" b="1" dirty="0">
                <a:latin typeface="Arial Narrow" panose="020B0606020202030204" pitchFamily="34" charset="0"/>
              </a:rPr>
              <a:t>trees</a:t>
            </a:r>
            <a:r>
              <a:rPr lang="en-US" sz="2400" dirty="0">
                <a:latin typeface="Arial Narrow" panose="020B0606020202030204" pitchFamily="34" charset="0"/>
              </a:rPr>
              <a:t> with </a:t>
            </a:r>
            <a:r>
              <a:rPr lang="en-US" sz="2400" b="1" dirty="0">
                <a:latin typeface="Arial Narrow" panose="020B0606020202030204" pitchFamily="34" charset="0"/>
              </a:rPr>
              <a:t>overlapping</a:t>
            </a:r>
            <a:r>
              <a:rPr lang="en-US" sz="2400" dirty="0">
                <a:latin typeface="Arial Narrow" panose="020B0606020202030204" pitchFamily="34" charset="0"/>
              </a:rPr>
              <a:t> </a:t>
            </a:r>
            <a:r>
              <a:rPr lang="en-US" sz="2400" b="1" dirty="0">
                <a:latin typeface="Arial Narrow" panose="020B0606020202030204" pitchFamily="34" charset="0"/>
              </a:rPr>
              <a:t>leaf canopies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Canopy</a:t>
            </a:r>
            <a:r>
              <a:rPr lang="en-US" sz="2400" dirty="0">
                <a:latin typeface="Arial Narrow" panose="020B0606020202030204" pitchFamily="34" charset="0"/>
              </a:rPr>
              <a:t> </a:t>
            </a:r>
            <a:r>
              <a:rPr lang="en-US" sz="2400" b="1" dirty="0">
                <a:latin typeface="Arial Narrow" panose="020B0606020202030204" pitchFamily="34" charset="0"/>
              </a:rPr>
              <a:t>density</a:t>
            </a:r>
            <a:r>
              <a:rPr lang="en-US" sz="2400" dirty="0">
                <a:latin typeface="Arial Narrow" panose="020B0606020202030204" pitchFamily="34" charset="0"/>
              </a:rPr>
              <a:t> </a:t>
            </a:r>
            <a:r>
              <a:rPr lang="en-US" sz="2400" i="1" dirty="0">
                <a:latin typeface="Arial Narrow" panose="020B0606020202030204" pitchFamily="34" charset="0"/>
              </a:rPr>
              <a:t>affects</a:t>
            </a:r>
            <a:r>
              <a:rPr lang="en-US" sz="2400" dirty="0">
                <a:latin typeface="Arial Narrow" panose="020B0606020202030204" pitchFamily="34" charset="0"/>
              </a:rPr>
              <a:t> </a:t>
            </a:r>
            <a:r>
              <a:rPr lang="en-US" sz="2400" b="1" dirty="0">
                <a:latin typeface="Arial Narrow" panose="020B0606020202030204" pitchFamily="34" charset="0"/>
              </a:rPr>
              <a:t>forest</a:t>
            </a:r>
            <a:r>
              <a:rPr lang="en-US" sz="2400" dirty="0">
                <a:latin typeface="Arial Narrow" panose="020B0606020202030204" pitchFamily="34" charset="0"/>
              </a:rPr>
              <a:t> </a:t>
            </a:r>
            <a:r>
              <a:rPr lang="en-US" sz="2400" b="1" dirty="0">
                <a:latin typeface="Arial Narrow" panose="020B0606020202030204" pitchFamily="34" charset="0"/>
              </a:rPr>
              <a:t>structure</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Dense canopy </a:t>
            </a:r>
            <a:r>
              <a:rPr lang="en-US" dirty="0">
                <a:latin typeface="Arial Narrow" panose="020B0606020202030204" pitchFamily="34" charset="0"/>
              </a:rPr>
              <a:t>→ </a:t>
            </a:r>
            <a:r>
              <a:rPr lang="en-US" b="1" dirty="0">
                <a:latin typeface="Arial Narrow" panose="020B0606020202030204" pitchFamily="34" charset="0"/>
              </a:rPr>
              <a:t>blocks</a:t>
            </a:r>
            <a:r>
              <a:rPr lang="en-US" dirty="0">
                <a:latin typeface="Arial Narrow" panose="020B0606020202030204" pitchFamily="34" charset="0"/>
              </a:rPr>
              <a:t> sunlight, </a:t>
            </a:r>
            <a:r>
              <a:rPr lang="en-US" b="1" dirty="0">
                <a:latin typeface="Arial Narrow" panose="020B0606020202030204" pitchFamily="34" charset="0"/>
              </a:rPr>
              <a:t>limits</a:t>
            </a:r>
            <a:r>
              <a:rPr lang="en-US" dirty="0">
                <a:latin typeface="Arial Narrow" panose="020B0606020202030204" pitchFamily="34" charset="0"/>
              </a:rPr>
              <a:t> undergrowth (open forest floor)</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Open canopy </a:t>
            </a:r>
            <a:r>
              <a:rPr lang="en-US" dirty="0">
                <a:latin typeface="Arial Narrow" panose="020B0606020202030204" pitchFamily="34" charset="0"/>
              </a:rPr>
              <a:t>→ </a:t>
            </a:r>
            <a:r>
              <a:rPr lang="en-US" b="1" dirty="0">
                <a:latin typeface="Arial Narrow" panose="020B0606020202030204" pitchFamily="34" charset="0"/>
              </a:rPr>
              <a:t>allows</a:t>
            </a:r>
            <a:r>
              <a:rPr lang="en-US" dirty="0">
                <a:latin typeface="Arial Narrow" panose="020B0606020202030204" pitchFamily="34" charset="0"/>
              </a:rPr>
              <a:t> sunlight, </a:t>
            </a:r>
            <a:r>
              <a:rPr lang="en-US" b="1" dirty="0">
                <a:latin typeface="Arial Narrow" panose="020B0606020202030204" pitchFamily="34" charset="0"/>
              </a:rPr>
              <a:t>encourages</a:t>
            </a:r>
            <a:r>
              <a:rPr lang="en-US" dirty="0">
                <a:latin typeface="Arial Narrow" panose="020B0606020202030204" pitchFamily="34" charset="0"/>
              </a:rPr>
              <a:t> undergrowth (closed forest structure)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Requires </a:t>
            </a:r>
            <a:r>
              <a:rPr lang="en-US" sz="2400" b="1" dirty="0">
                <a:latin typeface="Arial Narrow" panose="020B0606020202030204" pitchFamily="34" charset="0"/>
              </a:rPr>
              <a:t>high annual precipitation </a:t>
            </a:r>
            <a:r>
              <a:rPr lang="en-US" sz="2400" dirty="0">
                <a:latin typeface="Arial Narrow" panose="020B0606020202030204" pitchFamily="34" charset="0"/>
              </a:rPr>
              <a:t>to support growth.</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Shaded</a:t>
            </a:r>
            <a:r>
              <a:rPr lang="en-US" sz="2400" dirty="0">
                <a:latin typeface="Arial Narrow" panose="020B0606020202030204" pitchFamily="34" charset="0"/>
              </a:rPr>
              <a:t> </a:t>
            </a:r>
            <a:r>
              <a:rPr lang="en-US" sz="2400" b="1" dirty="0">
                <a:latin typeface="Arial Narrow" panose="020B0606020202030204" pitchFamily="34" charset="0"/>
              </a:rPr>
              <a:t>conditions</a:t>
            </a:r>
            <a:r>
              <a:rPr lang="en-US" sz="2400" dirty="0">
                <a:latin typeface="Arial Narrow" panose="020B0606020202030204" pitchFamily="34" charset="0"/>
              </a:rPr>
              <a:t> help </a:t>
            </a:r>
            <a:r>
              <a:rPr lang="en-US" sz="2400" i="1" dirty="0">
                <a:latin typeface="Arial Narrow" panose="020B0606020202030204" pitchFamily="34" charset="0"/>
              </a:rPr>
              <a:t>retain</a:t>
            </a:r>
            <a:r>
              <a:rPr lang="en-US" sz="2400" dirty="0">
                <a:latin typeface="Arial Narrow" panose="020B0606020202030204" pitchFamily="34" charset="0"/>
              </a:rPr>
              <a:t> </a:t>
            </a:r>
            <a:r>
              <a:rPr lang="en-US" sz="2400" b="1" dirty="0">
                <a:latin typeface="Arial Narrow" panose="020B0606020202030204" pitchFamily="34" charset="0"/>
              </a:rPr>
              <a:t>soil moisture</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Found across a </a:t>
            </a:r>
            <a:r>
              <a:rPr lang="en-US" sz="2400" b="1" dirty="0">
                <a:latin typeface="Arial Narrow" panose="020B0606020202030204" pitchFamily="34" charset="0"/>
              </a:rPr>
              <a:t>wide temperature range</a:t>
            </a:r>
            <a:r>
              <a:rPr lang="en-US" sz="2400" dirty="0">
                <a:latin typeface="Arial Narrow" panose="020B0606020202030204" pitchFamily="34" charset="0"/>
              </a:rPr>
              <a:t>: from </a:t>
            </a:r>
            <a:r>
              <a:rPr lang="en-US" sz="2400" b="1" dirty="0">
                <a:latin typeface="Arial Narrow" panose="020B0606020202030204" pitchFamily="34" charset="0"/>
              </a:rPr>
              <a:t>equator</a:t>
            </a:r>
            <a:r>
              <a:rPr lang="en-US" sz="2400" dirty="0">
                <a:latin typeface="Arial Narrow" panose="020B0606020202030204" pitchFamily="34" charset="0"/>
              </a:rPr>
              <a:t> to </a:t>
            </a:r>
            <a:r>
              <a:rPr lang="en-US" sz="2400" b="1" dirty="0">
                <a:latin typeface="Arial Narrow" panose="020B0606020202030204" pitchFamily="34" charset="0"/>
              </a:rPr>
              <a:t>subarctic</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Forests cover </a:t>
            </a:r>
            <a:r>
              <a:rPr lang="en-US" sz="2400" b="1" dirty="0">
                <a:latin typeface="Arial Narrow" panose="020B0606020202030204" pitchFamily="34" charset="0"/>
              </a:rPr>
              <a:t>~1/3</a:t>
            </a:r>
            <a:r>
              <a:rPr lang="en-US" sz="2400" dirty="0">
                <a:latin typeface="Arial Narrow" panose="020B0606020202030204" pitchFamily="34" charset="0"/>
              </a:rPr>
              <a:t> of </a:t>
            </a:r>
            <a:r>
              <a:rPr lang="en-US" sz="2400" b="1" dirty="0">
                <a:latin typeface="Arial Narrow" panose="020B0606020202030204" pitchFamily="34" charset="0"/>
              </a:rPr>
              <a:t>Earth's land</a:t>
            </a:r>
            <a:r>
              <a:rPr lang="en-US" sz="2400" dirty="0">
                <a:latin typeface="Arial Narrow" panose="020B0606020202030204" pitchFamily="34" charset="0"/>
              </a:rPr>
              <a:t>, but are </a:t>
            </a:r>
            <a:r>
              <a:rPr lang="en-US" sz="2400" b="1" dirty="0">
                <a:latin typeface="Arial Narrow" panose="020B0606020202030204" pitchFamily="34" charset="0"/>
              </a:rPr>
              <a:t>shrinking</a:t>
            </a:r>
            <a:r>
              <a:rPr lang="en-US" sz="2400" dirty="0">
                <a:latin typeface="Arial Narrow" panose="020B0606020202030204" pitchFamily="34" charset="0"/>
              </a:rPr>
              <a:t> due to </a:t>
            </a:r>
            <a:r>
              <a:rPr lang="en-US" sz="2400" b="1" dirty="0">
                <a:latin typeface="Arial Narrow" panose="020B0606020202030204" pitchFamily="34" charset="0"/>
              </a:rPr>
              <a:t>deforestation</a:t>
            </a:r>
            <a:r>
              <a:rPr lang="en-US" sz="2400" dirty="0">
                <a:latin typeface="Arial Narrow" panose="020B0606020202030204" pitchFamily="34" charset="0"/>
              </a:rPr>
              <a:t>.</a:t>
            </a:r>
          </a:p>
        </p:txBody>
      </p:sp>
    </p:spTree>
    <p:extLst>
      <p:ext uri="{BB962C8B-B14F-4D97-AF65-F5344CB8AC3E}">
        <p14:creationId xmlns:p14="http://schemas.microsoft.com/office/powerpoint/2010/main" val="653906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B97633-CCA8-2E44-056C-825CDAFC52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FF984D-529A-295F-106E-9165B9194E98}"/>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Tropical Rainforest</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6F4333C-D8F8-F537-663E-FB16705492CA}"/>
              </a:ext>
            </a:extLst>
          </p:cNvPr>
          <p:cNvSpPr>
            <a:spLocks noGrp="1"/>
          </p:cNvSpPr>
          <p:nvPr>
            <p:ph idx="1"/>
          </p:nvPr>
        </p:nvSpPr>
        <p:spPr>
          <a:xfrm>
            <a:off x="838199" y="1458931"/>
            <a:ext cx="4846609" cy="4570934"/>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Trees reach heights of </a:t>
            </a:r>
            <a:r>
              <a:rPr lang="en-US" sz="2400" b="1" dirty="0">
                <a:latin typeface="Arial Narrow" panose="020B0606020202030204" pitchFamily="34" charset="0"/>
              </a:rPr>
              <a:t>30-55 meters</a:t>
            </a:r>
            <a:r>
              <a:rPr lang="en-US" sz="2400" dirty="0">
                <a:latin typeface="Arial Narrow" panose="020B0606020202030204" pitchFamily="34" charset="0"/>
              </a:rPr>
              <a:t>, forming a </a:t>
            </a:r>
            <a:r>
              <a:rPr lang="en-US" sz="2400" b="1" dirty="0">
                <a:latin typeface="Arial Narrow" panose="020B0606020202030204" pitchFamily="34" charset="0"/>
              </a:rPr>
              <a:t>dense</a:t>
            </a:r>
            <a:r>
              <a:rPr lang="en-US" sz="2400" dirty="0">
                <a:latin typeface="Arial Narrow" panose="020B0606020202030204" pitchFamily="34" charset="0"/>
              </a:rPr>
              <a:t>, </a:t>
            </a:r>
            <a:r>
              <a:rPr lang="en-US" sz="2400" b="1" dirty="0">
                <a:latin typeface="Arial Narrow" panose="020B0606020202030204" pitchFamily="34" charset="0"/>
              </a:rPr>
              <a:t>continuous</a:t>
            </a:r>
            <a:r>
              <a:rPr lang="en-US" sz="2400" dirty="0">
                <a:latin typeface="Arial Narrow" panose="020B0606020202030204" pitchFamily="34" charset="0"/>
              </a:rPr>
              <a:t> </a:t>
            </a:r>
            <a:r>
              <a:rPr lang="en-US" sz="2400" b="1" dirty="0">
                <a:latin typeface="Arial Narrow" panose="020B0606020202030204" pitchFamily="34" charset="0"/>
              </a:rPr>
              <a:t>canopy</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Canopy </a:t>
            </a:r>
            <a:r>
              <a:rPr lang="en-US" sz="2400" b="1" dirty="0">
                <a:latin typeface="Arial Narrow" panose="020B0606020202030204" pitchFamily="34" charset="0"/>
              </a:rPr>
              <a:t>shades</a:t>
            </a:r>
            <a:r>
              <a:rPr lang="en-US" sz="2400" dirty="0">
                <a:latin typeface="Arial Narrow" panose="020B0606020202030204" pitchFamily="34" charset="0"/>
              </a:rPr>
              <a:t> the forest floor, resulting in an </a:t>
            </a:r>
            <a:r>
              <a:rPr lang="en-US" sz="2400" b="1" dirty="0">
                <a:latin typeface="Arial Narrow" panose="020B0606020202030204" pitchFamily="34" charset="0"/>
              </a:rPr>
              <a:t>open forest structure</a:t>
            </a:r>
            <a:r>
              <a:rPr lang="en-US" sz="2400" dirty="0">
                <a:latin typeface="Arial Narrow" panose="020B0606020202030204" pitchFamily="34" charset="0"/>
              </a:rPr>
              <a:t> with </a:t>
            </a:r>
            <a:r>
              <a:rPr lang="en-US" sz="2400" b="1" dirty="0">
                <a:latin typeface="Arial Narrow" panose="020B0606020202030204" pitchFamily="34" charset="0"/>
              </a:rPr>
              <a:t>limited</a:t>
            </a:r>
            <a:r>
              <a:rPr lang="en-US" sz="2400" dirty="0">
                <a:latin typeface="Arial Narrow" panose="020B0606020202030204" pitchFamily="34" charset="0"/>
              </a:rPr>
              <a:t> undergrowth.</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Trees are </a:t>
            </a:r>
            <a:r>
              <a:rPr lang="en-US" sz="2400" b="1" dirty="0">
                <a:latin typeface="Arial Narrow" panose="020B0606020202030204" pitchFamily="34" charset="0"/>
              </a:rPr>
              <a:t>widely dispersed</a:t>
            </a:r>
            <a:r>
              <a:rPr lang="en-US" sz="2400" dirty="0">
                <a:latin typeface="Arial Narrow" panose="020B0606020202030204" pitchFamily="34" charset="0"/>
              </a:rPr>
              <a:t>; few pure stands.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Home to </a:t>
            </a:r>
            <a:r>
              <a:rPr lang="en-US" sz="2400" b="1" dirty="0">
                <a:latin typeface="Arial Narrow" panose="020B0606020202030204" pitchFamily="34" charset="0"/>
              </a:rPr>
              <a:t>lush</a:t>
            </a:r>
            <a:r>
              <a:rPr lang="en-US" sz="2400" dirty="0">
                <a:latin typeface="Arial Narrow" panose="020B0606020202030204" pitchFamily="34" charset="0"/>
              </a:rPr>
              <a:t> </a:t>
            </a:r>
            <a:r>
              <a:rPr lang="en-US" sz="2400" b="1" dirty="0">
                <a:latin typeface="Arial Narrow" panose="020B0606020202030204" pitchFamily="34" charset="0"/>
              </a:rPr>
              <a:t>vegetation</a:t>
            </a:r>
            <a:r>
              <a:rPr lang="en-US" sz="2400" dirty="0">
                <a:latin typeface="Arial Narrow" panose="020B0606020202030204" pitchFamily="34" charset="0"/>
              </a:rPr>
              <a:t> and </a:t>
            </a:r>
            <a:r>
              <a:rPr lang="en-US" sz="2400" b="1" dirty="0">
                <a:latin typeface="Arial Narrow" panose="020B0606020202030204" pitchFamily="34" charset="0"/>
              </a:rPr>
              <a:t>high animal biodiversity</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Valuable hardwoods like </a:t>
            </a:r>
            <a:r>
              <a:rPr lang="en-US" sz="2400" b="1" dirty="0">
                <a:latin typeface="Arial Narrow" panose="020B0606020202030204" pitchFamily="34" charset="0"/>
              </a:rPr>
              <a:t>mahogany</a:t>
            </a:r>
            <a:r>
              <a:rPr lang="en-US" sz="2400" dirty="0">
                <a:latin typeface="Arial Narrow" panose="020B0606020202030204" pitchFamily="34" charset="0"/>
              </a:rPr>
              <a:t> and </a:t>
            </a:r>
            <a:r>
              <a:rPr lang="en-US" sz="2400" b="1" dirty="0">
                <a:latin typeface="Arial Narrow" panose="020B0606020202030204" pitchFamily="34" charset="0"/>
              </a:rPr>
              <a:t>teak</a:t>
            </a:r>
            <a:r>
              <a:rPr lang="en-US" sz="2400" dirty="0">
                <a:latin typeface="Arial Narrow" panose="020B0606020202030204" pitchFamily="34" charset="0"/>
              </a:rPr>
              <a:t> are </a:t>
            </a:r>
            <a:r>
              <a:rPr lang="en-US" sz="2400" b="1" dirty="0">
                <a:latin typeface="Arial Narrow" panose="020B0606020202030204" pitchFamily="34" charset="0"/>
              </a:rPr>
              <a:t>harvested</a:t>
            </a:r>
            <a:r>
              <a:rPr lang="en-US" sz="2400" dirty="0">
                <a:latin typeface="Arial Narrow" panose="020B0606020202030204" pitchFamily="34" charset="0"/>
              </a:rPr>
              <a:t> for fine </a:t>
            </a:r>
            <a:r>
              <a:rPr lang="en-US" sz="2400" b="1" dirty="0">
                <a:latin typeface="Arial Narrow" panose="020B0606020202030204" pitchFamily="34" charset="0"/>
              </a:rPr>
              <a:t>furniture</a:t>
            </a:r>
            <a:r>
              <a:rPr lang="en-US" sz="2400" dirty="0">
                <a:latin typeface="Arial Narrow" panose="020B0606020202030204" pitchFamily="34" charset="0"/>
              </a:rPr>
              <a:t>.</a:t>
            </a:r>
            <a:endParaRPr lang="en-US" dirty="0">
              <a:latin typeface="Arial Narrow" panose="020B0606020202030204" pitchFamily="34" charset="0"/>
            </a:endParaRPr>
          </a:p>
        </p:txBody>
      </p:sp>
      <p:pic>
        <p:nvPicPr>
          <p:cNvPr id="5" name="Picture 4" descr="Dense tropical rainforest in Congo with a multistory canopy, showing layers of tall trees and lush green vegetation.">
            <a:extLst>
              <a:ext uri="{FF2B5EF4-FFF2-40B4-BE49-F238E27FC236}">
                <a16:creationId xmlns:a16="http://schemas.microsoft.com/office/drawing/2014/main" id="{BCB55053-2C62-4BEE-3B1D-6369EDC4A031}"/>
              </a:ext>
            </a:extLst>
          </p:cNvPr>
          <p:cNvPicPr>
            <a:picLocks noChangeAspect="1"/>
          </p:cNvPicPr>
          <p:nvPr/>
        </p:nvPicPr>
        <p:blipFill>
          <a:blip r:embed="rId3"/>
          <a:stretch>
            <a:fillRect/>
          </a:stretch>
        </p:blipFill>
        <p:spPr>
          <a:xfrm>
            <a:off x="6293039" y="1380226"/>
            <a:ext cx="5304463" cy="3978348"/>
          </a:xfrm>
          <a:prstGeom prst="rect">
            <a:avLst/>
          </a:prstGeom>
        </p:spPr>
      </p:pic>
      <p:sp>
        <p:nvSpPr>
          <p:cNvPr id="8" name="TextBox 7">
            <a:extLst>
              <a:ext uri="{FF2B5EF4-FFF2-40B4-BE49-F238E27FC236}">
                <a16:creationId xmlns:a16="http://schemas.microsoft.com/office/drawing/2014/main" id="{383A5D18-68F7-34F4-BCC2-8BF058737E27}"/>
              </a:ext>
            </a:extLst>
          </p:cNvPr>
          <p:cNvSpPr txBox="1"/>
          <p:nvPr/>
        </p:nvSpPr>
        <p:spPr>
          <a:xfrm>
            <a:off x="6461052" y="5629755"/>
            <a:ext cx="4968436"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13.2.1.1:  The multistory canopy of the tropical rain forest (Congo) (Image courtesy FAO) from Introduction to Physical Geography by M. Ritter, licensed under CC BY-NC-SA 4.0.</a:t>
            </a:r>
          </a:p>
        </p:txBody>
      </p:sp>
    </p:spTree>
    <p:extLst>
      <p:ext uri="{BB962C8B-B14F-4D97-AF65-F5344CB8AC3E}">
        <p14:creationId xmlns:p14="http://schemas.microsoft.com/office/powerpoint/2010/main" val="19218429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198919-9357-F9AF-6970-5ABDB75412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B3601C-887C-AEF0-6E35-EE1D387EDD4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Tropical Rainforest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A859F8B-2763-7F09-B0A7-51683E7A956D}"/>
              </a:ext>
            </a:extLst>
          </p:cNvPr>
          <p:cNvSpPr>
            <a:spLocks noGrp="1"/>
          </p:cNvSpPr>
          <p:nvPr>
            <p:ph idx="1"/>
          </p:nvPr>
        </p:nvSpPr>
        <p:spPr>
          <a:xfrm>
            <a:off x="838199" y="1458931"/>
            <a:ext cx="7106729" cy="4570934"/>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Multistory forest </a:t>
            </a:r>
            <a:r>
              <a:rPr lang="en-US" sz="2400" dirty="0">
                <a:latin typeface="Arial Narrow" panose="020B0606020202030204" pitchFamily="34" charset="0"/>
              </a:rPr>
              <a:t>with </a:t>
            </a:r>
            <a:r>
              <a:rPr lang="en-US" sz="2400" b="1" dirty="0">
                <a:latin typeface="Arial Narrow" panose="020B0606020202030204" pitchFamily="34" charset="0"/>
              </a:rPr>
              <a:t>broadleaf</a:t>
            </a:r>
            <a:r>
              <a:rPr lang="en-US" sz="2400" dirty="0">
                <a:latin typeface="Arial Narrow" panose="020B0606020202030204" pitchFamily="34" charset="0"/>
              </a:rPr>
              <a:t> </a:t>
            </a:r>
            <a:r>
              <a:rPr lang="en-US" sz="2400" b="1" dirty="0">
                <a:latin typeface="Arial Narrow" panose="020B0606020202030204" pitchFamily="34" charset="0"/>
              </a:rPr>
              <a:t>evergreen</a:t>
            </a:r>
            <a:r>
              <a:rPr lang="en-US" sz="2400" dirty="0">
                <a:latin typeface="Arial Narrow" panose="020B0606020202030204" pitchFamily="34" charset="0"/>
              </a:rPr>
              <a:t> vegetation.</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Three-tiered vertical zonation</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Emergent layer</a:t>
            </a:r>
            <a:r>
              <a:rPr lang="en-US" dirty="0">
                <a:latin typeface="Arial Narrow" panose="020B0606020202030204" pitchFamily="34" charset="0"/>
              </a:rPr>
              <a:t>: Isolated giants up to </a:t>
            </a:r>
            <a:r>
              <a:rPr lang="en-US" b="1" dirty="0">
                <a:latin typeface="Arial Narrow" panose="020B0606020202030204" pitchFamily="34" charset="0"/>
              </a:rPr>
              <a:t>55 meters </a:t>
            </a:r>
            <a:r>
              <a:rPr lang="en-US" dirty="0">
                <a:latin typeface="Arial Narrow" panose="020B0606020202030204" pitchFamily="34" charset="0"/>
              </a:rPr>
              <a:t>(</a:t>
            </a:r>
            <a:r>
              <a:rPr lang="en-US" b="1" dirty="0">
                <a:latin typeface="Arial Narrow" panose="020B0606020202030204" pitchFamily="34" charset="0"/>
              </a:rPr>
              <a:t>180 ft</a:t>
            </a:r>
            <a:r>
              <a:rPr lang="en-US" dirty="0">
                <a:latin typeface="Arial Narrow" panose="020B0606020202030204" pitchFamily="34" charset="0"/>
              </a:rPr>
              <a:t>) tall reaching for sunlight.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Canopy</a:t>
            </a:r>
            <a:r>
              <a:rPr lang="en-US" dirty="0">
                <a:latin typeface="Arial Narrow" panose="020B0606020202030204" pitchFamily="34" charset="0"/>
              </a:rPr>
              <a:t>: Continuous layer of foliage, </a:t>
            </a:r>
            <a:r>
              <a:rPr lang="en-US" b="1" dirty="0">
                <a:latin typeface="Arial Narrow" panose="020B0606020202030204" pitchFamily="34" charset="0"/>
              </a:rPr>
              <a:t>9–18 meters </a:t>
            </a:r>
            <a:r>
              <a:rPr lang="en-US" dirty="0">
                <a:latin typeface="Arial Narrow" panose="020B0606020202030204" pitchFamily="34" charset="0"/>
              </a:rPr>
              <a:t>(</a:t>
            </a:r>
            <a:r>
              <a:rPr lang="en-US" b="1" dirty="0">
                <a:latin typeface="Arial Narrow" panose="020B0606020202030204" pitchFamily="34" charset="0"/>
              </a:rPr>
              <a:t>30–60 ft</a:t>
            </a:r>
            <a:r>
              <a:rPr lang="en-US" dirty="0">
                <a:latin typeface="Arial Narrow" panose="020B0606020202030204" pitchFamily="34" charset="0"/>
              </a:rPr>
              <a:t>) high.</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Forest floor</a:t>
            </a:r>
            <a:r>
              <a:rPr lang="en-US" dirty="0">
                <a:latin typeface="Arial Narrow" panose="020B0606020202030204" pitchFamily="34" charset="0"/>
              </a:rPr>
              <a:t>: </a:t>
            </a:r>
            <a:r>
              <a:rPr lang="en-US" b="1" dirty="0">
                <a:latin typeface="Arial Narrow" panose="020B0606020202030204" pitchFamily="34" charset="0"/>
              </a:rPr>
              <a:t>Shaded</a:t>
            </a:r>
            <a:r>
              <a:rPr lang="en-US" dirty="0">
                <a:latin typeface="Arial Narrow" panose="020B0606020202030204" pitchFamily="34" charset="0"/>
              </a:rPr>
              <a:t>, </a:t>
            </a:r>
            <a:r>
              <a:rPr lang="en-US" b="1" dirty="0">
                <a:latin typeface="Arial Narrow" panose="020B0606020202030204" pitchFamily="34" charset="0"/>
              </a:rPr>
              <a:t>damp</a:t>
            </a:r>
            <a:r>
              <a:rPr lang="en-US" dirty="0">
                <a:latin typeface="Arial Narrow" panose="020B0606020202030204" pitchFamily="34" charset="0"/>
              </a:rPr>
              <a:t>, and </a:t>
            </a:r>
            <a:r>
              <a:rPr lang="en-US" b="1" dirty="0">
                <a:latin typeface="Arial Narrow" panose="020B0606020202030204" pitchFamily="34" charset="0"/>
              </a:rPr>
              <a:t>dim</a:t>
            </a:r>
            <a:r>
              <a:rPr lang="en-US" dirty="0">
                <a:latin typeface="Arial Narrow" panose="020B0606020202030204" pitchFamily="34" charset="0"/>
              </a:rPr>
              <a:t>, with limited plant growth.</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Lianas</a:t>
            </a:r>
            <a:r>
              <a:rPr lang="en-US" sz="2400" dirty="0">
                <a:latin typeface="Arial Narrow" panose="020B0606020202030204" pitchFamily="34" charset="0"/>
              </a:rPr>
              <a:t>: </a:t>
            </a:r>
            <a:r>
              <a:rPr lang="en-US" sz="2400" b="1" dirty="0">
                <a:latin typeface="Arial Narrow" panose="020B0606020202030204" pitchFamily="34" charset="0"/>
              </a:rPr>
              <a:t>Woody</a:t>
            </a:r>
            <a:r>
              <a:rPr lang="en-US" sz="2400" dirty="0">
                <a:latin typeface="Arial Narrow" panose="020B0606020202030204" pitchFamily="34" charset="0"/>
              </a:rPr>
              <a:t> </a:t>
            </a:r>
            <a:r>
              <a:rPr lang="en-US" sz="2400" b="1" dirty="0">
                <a:latin typeface="Arial Narrow" panose="020B0606020202030204" pitchFamily="34" charset="0"/>
              </a:rPr>
              <a:t>vines</a:t>
            </a:r>
            <a:r>
              <a:rPr lang="en-US" sz="2400" dirty="0">
                <a:latin typeface="Arial Narrow" panose="020B0606020202030204" pitchFamily="34" charset="0"/>
              </a:rPr>
              <a:t> that climb tree trunks.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Epiphytes</a:t>
            </a:r>
            <a:r>
              <a:rPr lang="en-US" sz="2400" dirty="0">
                <a:latin typeface="Arial Narrow" panose="020B0606020202030204" pitchFamily="34" charset="0"/>
              </a:rPr>
              <a:t>: "</a:t>
            </a:r>
            <a:r>
              <a:rPr lang="en-US" sz="2400" b="1" dirty="0">
                <a:latin typeface="Arial Narrow" panose="020B0606020202030204" pitchFamily="34" charset="0"/>
              </a:rPr>
              <a:t>Air plants</a:t>
            </a:r>
            <a:r>
              <a:rPr lang="en-US" sz="2400" dirty="0">
                <a:latin typeface="Arial Narrow" panose="020B0606020202030204" pitchFamily="34" charset="0"/>
              </a:rPr>
              <a:t>" like bromeliads, </a:t>
            </a:r>
            <a:r>
              <a:rPr lang="en-US" sz="2400" b="1" dirty="0">
                <a:latin typeface="Arial Narrow" panose="020B0606020202030204" pitchFamily="34" charset="0"/>
              </a:rPr>
              <a:t>grow on branches</a:t>
            </a:r>
            <a:r>
              <a:rPr lang="en-US" sz="2400" dirty="0">
                <a:latin typeface="Arial Narrow" panose="020B0606020202030204" pitchFamily="34" charset="0"/>
              </a:rPr>
              <a:t> and collect nutrients from air and rain.</a:t>
            </a:r>
          </a:p>
        </p:txBody>
      </p:sp>
      <p:sp>
        <p:nvSpPr>
          <p:cNvPr id="8" name="TextBox 7">
            <a:extLst>
              <a:ext uri="{FF2B5EF4-FFF2-40B4-BE49-F238E27FC236}">
                <a16:creationId xmlns:a16="http://schemas.microsoft.com/office/drawing/2014/main" id="{C3438B28-53CC-368A-72B7-F8D9EEE39368}"/>
              </a:ext>
            </a:extLst>
          </p:cNvPr>
          <p:cNvSpPr txBox="1"/>
          <p:nvPr/>
        </p:nvSpPr>
        <p:spPr>
          <a:xfrm>
            <a:off x="7401396" y="5629755"/>
            <a:ext cx="4295443"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13.2.1.2:  Bromeliads clinging to a rain forest tree (Image courtesy FAO) from Introduction to Physical Geography by M. Ritter, licensed under CC BY-NC-SA 4.0.</a:t>
            </a:r>
          </a:p>
        </p:txBody>
      </p:sp>
      <p:pic>
        <p:nvPicPr>
          <p:cNvPr id="7" name="Picture 6" descr="Bromeliads with pink flowers growing on the trunk and branches of a rainforest tree.">
            <a:extLst>
              <a:ext uri="{FF2B5EF4-FFF2-40B4-BE49-F238E27FC236}">
                <a16:creationId xmlns:a16="http://schemas.microsoft.com/office/drawing/2014/main" id="{8FBC7FE4-65E9-A765-9568-4733306FF6D2}"/>
              </a:ext>
            </a:extLst>
          </p:cNvPr>
          <p:cNvPicPr>
            <a:picLocks noChangeAspect="1"/>
          </p:cNvPicPr>
          <p:nvPr/>
        </p:nvPicPr>
        <p:blipFill>
          <a:blip r:embed="rId3"/>
          <a:stretch>
            <a:fillRect/>
          </a:stretch>
        </p:blipFill>
        <p:spPr>
          <a:xfrm>
            <a:off x="8047736" y="1086927"/>
            <a:ext cx="3002765" cy="4367657"/>
          </a:xfrm>
          <a:prstGeom prst="rect">
            <a:avLst/>
          </a:prstGeom>
        </p:spPr>
      </p:pic>
    </p:spTree>
    <p:extLst>
      <p:ext uri="{BB962C8B-B14F-4D97-AF65-F5344CB8AC3E}">
        <p14:creationId xmlns:p14="http://schemas.microsoft.com/office/powerpoint/2010/main" val="9865870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CE2245-9A75-17B7-4F56-3245F22964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ECE1BE5-A1FE-5549-368D-D40AF12FE67D}"/>
              </a:ext>
            </a:extLst>
          </p:cNvPr>
          <p:cNvSpPr>
            <a:spLocks noGrp="1"/>
          </p:cNvSpPr>
          <p:nvPr>
            <p:ph type="title"/>
          </p:nvPr>
        </p:nvSpPr>
        <p:spPr>
          <a:xfrm>
            <a:off x="711385" y="320584"/>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Tropical Rainforest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15594FE4-B959-F4C5-C033-E5365BAB5F13}"/>
              </a:ext>
            </a:extLst>
          </p:cNvPr>
          <p:cNvSpPr>
            <a:spLocks noGrp="1"/>
          </p:cNvSpPr>
          <p:nvPr>
            <p:ph idx="1"/>
          </p:nvPr>
        </p:nvSpPr>
        <p:spPr>
          <a:xfrm>
            <a:off x="838200" y="1458931"/>
            <a:ext cx="9280586" cy="4570934"/>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Cloud forests </a:t>
            </a:r>
            <a:r>
              <a:rPr lang="en-US" sz="2400" dirty="0">
                <a:latin typeface="Arial Narrow" panose="020B0606020202030204" pitchFamily="34" charset="0"/>
              </a:rPr>
              <a:t>form on </a:t>
            </a:r>
            <a:r>
              <a:rPr lang="en-US" sz="2400" b="1" dirty="0">
                <a:latin typeface="Arial Narrow" panose="020B0606020202030204" pitchFamily="34" charset="0"/>
              </a:rPr>
              <a:t>moist mountain slopes above tropical rainforests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Trees are </a:t>
            </a:r>
            <a:r>
              <a:rPr lang="en-US" b="1" dirty="0">
                <a:latin typeface="Arial Narrow" panose="020B0606020202030204" pitchFamily="34" charset="0"/>
              </a:rPr>
              <a:t>shorter</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Forest floor is </a:t>
            </a:r>
            <a:r>
              <a:rPr lang="en-US" b="1" dirty="0">
                <a:latin typeface="Arial Narrow" panose="020B0606020202030204" pitchFamily="34" charset="0"/>
              </a:rPr>
              <a:t>dense</a:t>
            </a:r>
            <a:r>
              <a:rPr lang="en-US" dirty="0">
                <a:latin typeface="Arial Narrow" panose="020B0606020202030204" pitchFamily="34" charset="0"/>
              </a:rPr>
              <a:t> and nearly </a:t>
            </a:r>
            <a:r>
              <a:rPr lang="en-US" b="1" dirty="0">
                <a:latin typeface="Arial Narrow" panose="020B0606020202030204" pitchFamily="34" charset="0"/>
              </a:rPr>
              <a:t>impenetrable</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Rainforests host </a:t>
            </a:r>
            <a:r>
              <a:rPr lang="en-US" sz="2400" b="1" dirty="0">
                <a:latin typeface="Arial Narrow" panose="020B0606020202030204" pitchFamily="34" charset="0"/>
              </a:rPr>
              <a:t>extraordinary</a:t>
            </a:r>
            <a:r>
              <a:rPr lang="en-US" sz="2400" dirty="0">
                <a:latin typeface="Arial Narrow" panose="020B0606020202030204" pitchFamily="34" charset="0"/>
              </a:rPr>
              <a:t> </a:t>
            </a:r>
            <a:r>
              <a:rPr lang="en-US" sz="2400" b="1" dirty="0">
                <a:latin typeface="Arial Narrow" panose="020B0606020202030204" pitchFamily="34" charset="0"/>
              </a:rPr>
              <a:t>biodiversity</a:t>
            </a:r>
            <a:r>
              <a:rPr lang="en-US" sz="2400" dirty="0">
                <a:latin typeface="Arial Narrow" panose="020B0606020202030204" pitchFamily="34" charset="0"/>
              </a:rPr>
              <a:t>, much of it </a:t>
            </a:r>
            <a:r>
              <a:rPr lang="en-US" sz="2400" b="1" dirty="0">
                <a:latin typeface="Arial Narrow" panose="020B0606020202030204" pitchFamily="34" charset="0"/>
              </a:rPr>
              <a:t>still</a:t>
            </a:r>
            <a:r>
              <a:rPr lang="en-US" sz="2400" dirty="0">
                <a:latin typeface="Arial Narrow" panose="020B0606020202030204" pitchFamily="34" charset="0"/>
              </a:rPr>
              <a:t> </a:t>
            </a:r>
            <a:r>
              <a:rPr lang="en-US" sz="2400" b="1" dirty="0">
                <a:latin typeface="Arial Narrow" panose="020B0606020202030204" pitchFamily="34" charset="0"/>
              </a:rPr>
              <a:t>undocumented</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Soils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Dominated by </a:t>
            </a:r>
            <a:r>
              <a:rPr lang="en-US" b="1" dirty="0" err="1">
                <a:latin typeface="Arial Narrow" panose="020B0606020202030204" pitchFamily="34" charset="0"/>
              </a:rPr>
              <a:t>Oxisols</a:t>
            </a:r>
            <a:r>
              <a:rPr lang="en-US" b="1" dirty="0">
                <a:latin typeface="Arial Narrow" panose="020B0606020202030204" pitchFamily="34" charset="0"/>
              </a:rPr>
              <a:t> - </a:t>
            </a:r>
            <a:r>
              <a:rPr lang="en-US" dirty="0">
                <a:latin typeface="Arial Narrow" panose="020B0606020202030204" pitchFamily="34" charset="0"/>
              </a:rPr>
              <a:t>deeply weathered, </a:t>
            </a:r>
            <a:r>
              <a:rPr lang="en-US" b="1" dirty="0">
                <a:latin typeface="Arial Narrow" panose="020B0606020202030204" pitchFamily="34" charset="0"/>
              </a:rPr>
              <a:t>low in nutrients</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Heavy</a:t>
            </a:r>
            <a:r>
              <a:rPr lang="en-US" dirty="0">
                <a:latin typeface="Arial Narrow" panose="020B0606020202030204" pitchFamily="34" charset="0"/>
              </a:rPr>
              <a:t> </a:t>
            </a:r>
            <a:r>
              <a:rPr lang="en-US" b="1" dirty="0">
                <a:latin typeface="Arial Narrow" panose="020B0606020202030204" pitchFamily="34" charset="0"/>
              </a:rPr>
              <a:t>rainfall</a:t>
            </a:r>
            <a:r>
              <a:rPr lang="en-US" dirty="0">
                <a:latin typeface="Arial Narrow" panose="020B0606020202030204" pitchFamily="34" charset="0"/>
              </a:rPr>
              <a:t> leads to </a:t>
            </a:r>
            <a:r>
              <a:rPr lang="en-US" b="1" dirty="0">
                <a:latin typeface="Arial Narrow" panose="020B0606020202030204" pitchFamily="34" charset="0"/>
              </a:rPr>
              <a:t>intense</a:t>
            </a:r>
            <a:r>
              <a:rPr lang="en-US" dirty="0">
                <a:latin typeface="Arial Narrow" panose="020B0606020202030204" pitchFamily="34" charset="0"/>
              </a:rPr>
              <a:t> </a:t>
            </a:r>
            <a:r>
              <a:rPr lang="en-US" b="1" dirty="0">
                <a:latin typeface="Arial Narrow" panose="020B0606020202030204" pitchFamily="34" charset="0"/>
              </a:rPr>
              <a:t>leaching</a:t>
            </a:r>
            <a:r>
              <a:rPr lang="en-US" dirty="0">
                <a:latin typeface="Arial Narrow" panose="020B0606020202030204" pitchFamily="34" charset="0"/>
              </a:rPr>
              <a:t> of minerals.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Deforestation</a:t>
            </a:r>
            <a:r>
              <a:rPr lang="en-US" sz="2400" dirty="0">
                <a:latin typeface="Arial Narrow" panose="020B0606020202030204" pitchFamily="34" charset="0"/>
              </a:rPr>
              <a:t> and </a:t>
            </a:r>
            <a:r>
              <a:rPr lang="en-US" sz="2400" b="1" dirty="0">
                <a:latin typeface="Arial Narrow" panose="020B0606020202030204" pitchFamily="34" charset="0"/>
              </a:rPr>
              <a:t>habitat destruction </a:t>
            </a:r>
            <a:r>
              <a:rPr lang="en-US" sz="2400" dirty="0">
                <a:latin typeface="Arial Narrow" panose="020B0606020202030204" pitchFamily="34" charset="0"/>
              </a:rPr>
              <a:t>are major </a:t>
            </a:r>
            <a:r>
              <a:rPr lang="en-US" sz="2400" b="1" dirty="0">
                <a:latin typeface="Arial Narrow" panose="020B0606020202030204" pitchFamily="34" charset="0"/>
              </a:rPr>
              <a:t>threats</a:t>
            </a:r>
            <a:r>
              <a:rPr lang="en-US" sz="2400" dirty="0">
                <a:latin typeface="Arial Narrow" panose="020B0606020202030204" pitchFamily="34" charset="0"/>
              </a:rPr>
              <a:t>, degrading ecosystems and biodiversity.</a:t>
            </a:r>
          </a:p>
        </p:txBody>
      </p:sp>
    </p:spTree>
    <p:extLst>
      <p:ext uri="{BB962C8B-B14F-4D97-AF65-F5344CB8AC3E}">
        <p14:creationId xmlns:p14="http://schemas.microsoft.com/office/powerpoint/2010/main" val="79320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301A88-E282-1621-4D43-860ED2C62C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EAC5A0-EAC6-9712-D787-EE77FE43DE68}"/>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Tropical Monsoon / Seasonal Forest and Shrub</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A480B73-B1A6-DFDB-94A0-4FB7C46E7A52}"/>
              </a:ext>
            </a:extLst>
          </p:cNvPr>
          <p:cNvSpPr>
            <a:spLocks noGrp="1"/>
          </p:cNvSpPr>
          <p:nvPr>
            <p:ph idx="1"/>
          </p:nvPr>
        </p:nvSpPr>
        <p:spPr>
          <a:xfrm>
            <a:off x="838201" y="1380226"/>
            <a:ext cx="6304472" cy="5033944"/>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Features </a:t>
            </a:r>
            <a:r>
              <a:rPr lang="en-US" sz="2400" b="1" dirty="0">
                <a:latin typeface="Arial Narrow" panose="020B0606020202030204" pitchFamily="34" charset="0"/>
              </a:rPr>
              <a:t>smaller</a:t>
            </a:r>
            <a:r>
              <a:rPr lang="en-US" sz="2400" dirty="0">
                <a:latin typeface="Arial Narrow" panose="020B0606020202030204" pitchFamily="34" charset="0"/>
              </a:rPr>
              <a:t> </a:t>
            </a:r>
            <a:r>
              <a:rPr lang="en-US" sz="2400" b="1" dirty="0">
                <a:latin typeface="Arial Narrow" panose="020B0606020202030204" pitchFamily="34" charset="0"/>
              </a:rPr>
              <a:t>trees</a:t>
            </a:r>
            <a:r>
              <a:rPr lang="en-US" sz="2400" dirty="0">
                <a:latin typeface="Arial Narrow" panose="020B0606020202030204" pitchFamily="34" charset="0"/>
              </a:rPr>
              <a:t> than rainforests; includes both </a:t>
            </a:r>
            <a:r>
              <a:rPr lang="en-US" sz="2400" b="1" dirty="0">
                <a:latin typeface="Arial Narrow" panose="020B0606020202030204" pitchFamily="34" charset="0"/>
              </a:rPr>
              <a:t>deciduous</a:t>
            </a:r>
            <a:r>
              <a:rPr lang="en-US" sz="2400" dirty="0">
                <a:latin typeface="Arial Narrow" panose="020B0606020202030204" pitchFamily="34" charset="0"/>
              </a:rPr>
              <a:t> and </a:t>
            </a:r>
            <a:r>
              <a:rPr lang="en-US" sz="2400" b="1" dirty="0">
                <a:latin typeface="Arial Narrow" panose="020B0606020202030204" pitchFamily="34" charset="0"/>
              </a:rPr>
              <a:t>broadleaf</a:t>
            </a:r>
            <a:r>
              <a:rPr lang="en-US" sz="2400" dirty="0">
                <a:latin typeface="Arial Narrow" panose="020B0606020202030204" pitchFamily="34" charset="0"/>
              </a:rPr>
              <a:t> </a:t>
            </a:r>
            <a:r>
              <a:rPr lang="en-US" sz="2400" b="1" dirty="0">
                <a:latin typeface="Arial Narrow" panose="020B0606020202030204" pitchFamily="34" charset="0"/>
              </a:rPr>
              <a:t>evergreen</a:t>
            </a:r>
            <a:r>
              <a:rPr lang="en-US" sz="2400" dirty="0">
                <a:latin typeface="Arial Narrow" panose="020B0606020202030204" pitchFamily="34" charset="0"/>
              </a:rPr>
              <a:t> species.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Seasonal</a:t>
            </a:r>
            <a:r>
              <a:rPr lang="en-US" sz="2400" dirty="0">
                <a:latin typeface="Arial Narrow" panose="020B0606020202030204" pitchFamily="34" charset="0"/>
              </a:rPr>
              <a:t> </a:t>
            </a:r>
            <a:r>
              <a:rPr lang="en-US" sz="2400" b="1" dirty="0">
                <a:latin typeface="Arial Narrow" panose="020B0606020202030204" pitchFamily="34" charset="0"/>
              </a:rPr>
              <a:t>rainfall</a:t>
            </a:r>
            <a:r>
              <a:rPr lang="en-US" sz="2400" dirty="0">
                <a:latin typeface="Arial Narrow" panose="020B0606020202030204" pitchFamily="34" charset="0"/>
              </a:rPr>
              <a:t> shapes vegetation structure.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Open canopy </a:t>
            </a:r>
            <a:r>
              <a:rPr lang="en-US" sz="2400" dirty="0">
                <a:latin typeface="Arial Narrow" panose="020B0606020202030204" pitchFamily="34" charset="0"/>
              </a:rPr>
              <a:t>allows sunlight to reach the floor, promoting </a:t>
            </a:r>
            <a:r>
              <a:rPr lang="en-US" sz="2400" b="1" dirty="0">
                <a:latin typeface="Arial Narrow" panose="020B0606020202030204" pitchFamily="34" charset="0"/>
              </a:rPr>
              <a:t>dense</a:t>
            </a:r>
            <a:r>
              <a:rPr lang="en-US" sz="2400" dirty="0">
                <a:latin typeface="Arial Narrow" panose="020B0606020202030204" pitchFamily="34" charset="0"/>
              </a:rPr>
              <a:t> </a:t>
            </a:r>
            <a:r>
              <a:rPr lang="en-US" sz="2400" b="1" dirty="0">
                <a:latin typeface="Arial Narrow" panose="020B0606020202030204" pitchFamily="34" charset="0"/>
              </a:rPr>
              <a:t>undergrowth</a:t>
            </a:r>
            <a:r>
              <a:rPr lang="en-US" sz="2400" dirty="0">
                <a:latin typeface="Arial Narrow" panose="020B0606020202030204" pitchFamily="34" charset="0"/>
              </a:rPr>
              <a:t> ("</a:t>
            </a:r>
            <a:r>
              <a:rPr lang="en-US" sz="2400" b="1" dirty="0">
                <a:latin typeface="Arial Narrow" panose="020B0606020202030204" pitchFamily="34" charset="0"/>
              </a:rPr>
              <a:t>tropical</a:t>
            </a:r>
            <a:r>
              <a:rPr lang="en-US" sz="2400" dirty="0">
                <a:latin typeface="Arial Narrow" panose="020B0606020202030204" pitchFamily="34" charset="0"/>
              </a:rPr>
              <a:t> </a:t>
            </a:r>
            <a:r>
              <a:rPr lang="en-US" sz="2400" b="1" dirty="0">
                <a:latin typeface="Arial Narrow" panose="020B0606020202030204" pitchFamily="34" charset="0"/>
              </a:rPr>
              <a:t>jungle</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Jungle-like</a:t>
            </a:r>
            <a:r>
              <a:rPr lang="en-US" sz="2400" dirty="0">
                <a:latin typeface="Arial Narrow" panose="020B0606020202030204" pitchFamily="34" charset="0"/>
              </a:rPr>
              <a:t> growth also occurs </a:t>
            </a:r>
            <a:r>
              <a:rPr lang="en-US" sz="2400" b="1" dirty="0">
                <a:latin typeface="Arial Narrow" panose="020B0606020202030204" pitchFamily="34" charset="0"/>
              </a:rPr>
              <a:t>along</a:t>
            </a:r>
            <a:r>
              <a:rPr lang="en-US" sz="2400" dirty="0">
                <a:latin typeface="Arial Narrow" panose="020B0606020202030204" pitchFamily="34" charset="0"/>
              </a:rPr>
              <a:t> </a:t>
            </a:r>
            <a:r>
              <a:rPr lang="en-US" sz="2400" b="1" dirty="0">
                <a:latin typeface="Arial Narrow" panose="020B0606020202030204" pitchFamily="34" charset="0"/>
              </a:rPr>
              <a:t>streams</a:t>
            </a:r>
            <a:r>
              <a:rPr lang="en-US" sz="2400" dirty="0">
                <a:latin typeface="Arial Narrow" panose="020B0606020202030204" pitchFamily="34" charset="0"/>
              </a:rPr>
              <a:t> and </a:t>
            </a:r>
            <a:r>
              <a:rPr lang="en-US" sz="2400" b="1" dirty="0">
                <a:latin typeface="Arial Narrow" panose="020B0606020202030204" pitchFamily="34" charset="0"/>
              </a:rPr>
              <a:t>cleared</a:t>
            </a:r>
            <a:r>
              <a:rPr lang="en-US" sz="2400" dirty="0">
                <a:latin typeface="Arial Narrow" panose="020B0606020202030204" pitchFamily="34" charset="0"/>
              </a:rPr>
              <a:t> </a:t>
            </a:r>
            <a:r>
              <a:rPr lang="en-US" sz="2400" b="1" dirty="0">
                <a:latin typeface="Arial Narrow" panose="020B0606020202030204" pitchFamily="34" charset="0"/>
              </a:rPr>
              <a:t>areas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Supports</a:t>
            </a:r>
            <a:r>
              <a:rPr lang="en-US" sz="2400" dirty="0">
                <a:latin typeface="Arial Narrow" panose="020B0606020202030204" pitchFamily="34" charset="0"/>
              </a:rPr>
              <a:t> </a:t>
            </a:r>
            <a:r>
              <a:rPr lang="en-US" sz="2400" b="1" dirty="0">
                <a:latin typeface="Arial Narrow" panose="020B0606020202030204" pitchFamily="34" charset="0"/>
              </a:rPr>
              <a:t>high</a:t>
            </a:r>
            <a:r>
              <a:rPr lang="en-US" sz="2400" dirty="0">
                <a:latin typeface="Arial Narrow" panose="020B0606020202030204" pitchFamily="34" charset="0"/>
              </a:rPr>
              <a:t> </a:t>
            </a:r>
            <a:r>
              <a:rPr lang="en-US" sz="2400" b="1" dirty="0">
                <a:latin typeface="Arial Narrow" panose="020B0606020202030204" pitchFamily="34" charset="0"/>
              </a:rPr>
              <a:t>biodiversity</a:t>
            </a:r>
            <a:r>
              <a:rPr lang="en-US" sz="2400" dirty="0">
                <a:latin typeface="Arial Narrow" panose="020B0606020202030204" pitchFamily="34" charset="0"/>
              </a:rPr>
              <a:t>, similar to tropical rainforests.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Facing</a:t>
            </a:r>
            <a:r>
              <a:rPr lang="en-US" sz="2400" dirty="0">
                <a:latin typeface="Arial Narrow" panose="020B0606020202030204" pitchFamily="34" charset="0"/>
              </a:rPr>
              <a:t> growing </a:t>
            </a:r>
            <a:r>
              <a:rPr lang="en-US" sz="2400" b="1" dirty="0">
                <a:latin typeface="Arial Narrow" panose="020B0606020202030204" pitchFamily="34" charset="0"/>
              </a:rPr>
              <a:t>human</a:t>
            </a:r>
            <a:r>
              <a:rPr lang="en-US" sz="2400" dirty="0">
                <a:latin typeface="Arial Narrow" panose="020B0606020202030204" pitchFamily="34" charset="0"/>
              </a:rPr>
              <a:t> </a:t>
            </a:r>
            <a:r>
              <a:rPr lang="en-US" sz="2400" b="1" dirty="0">
                <a:latin typeface="Arial Narrow" panose="020B0606020202030204" pitchFamily="34" charset="0"/>
              </a:rPr>
              <a:t>pressures</a:t>
            </a:r>
            <a:r>
              <a:rPr lang="en-US" sz="2400" dirty="0">
                <a:latin typeface="Arial Narrow" panose="020B0606020202030204" pitchFamily="34" charset="0"/>
              </a:rPr>
              <a:t>: </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Deforestation</a:t>
            </a:r>
            <a:r>
              <a:rPr lang="en-US" dirty="0">
                <a:latin typeface="Arial Narrow" panose="020B0606020202030204" pitchFamily="34" charset="0"/>
              </a:rPr>
              <a:t>, </a:t>
            </a:r>
            <a:r>
              <a:rPr lang="en-US" b="1" dirty="0">
                <a:latin typeface="Arial Narrow" panose="020B0606020202030204" pitchFamily="34" charset="0"/>
              </a:rPr>
              <a:t>habitat loss</a:t>
            </a:r>
            <a:r>
              <a:rPr lang="en-US" dirty="0">
                <a:latin typeface="Arial Narrow" panose="020B0606020202030204" pitchFamily="34" charset="0"/>
              </a:rPr>
              <a:t>, and </a:t>
            </a:r>
            <a:r>
              <a:rPr lang="en-US" b="1" dirty="0">
                <a:latin typeface="Arial Narrow" panose="020B0606020202030204" pitchFamily="34" charset="0"/>
              </a:rPr>
              <a:t>resource extraction </a:t>
            </a:r>
            <a:r>
              <a:rPr lang="en-US" dirty="0">
                <a:latin typeface="Arial Narrow" panose="020B0606020202030204" pitchFamily="34" charset="0"/>
              </a:rPr>
              <a:t>threaten ecosystem stability.</a:t>
            </a:r>
          </a:p>
        </p:txBody>
      </p:sp>
      <p:sp>
        <p:nvSpPr>
          <p:cNvPr id="8" name="TextBox 7">
            <a:extLst>
              <a:ext uri="{FF2B5EF4-FFF2-40B4-BE49-F238E27FC236}">
                <a16:creationId xmlns:a16="http://schemas.microsoft.com/office/drawing/2014/main" id="{C6FFC304-A1B7-2866-F543-811CE449BA16}"/>
              </a:ext>
            </a:extLst>
          </p:cNvPr>
          <p:cNvSpPr txBox="1"/>
          <p:nvPr/>
        </p:nvSpPr>
        <p:spPr>
          <a:xfrm>
            <a:off x="6980947" y="5140641"/>
            <a:ext cx="4968436"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13.2.1.3:  Monsoon forest of India (Image courtesy; FAO) from Introduction to Physical Geography by M. Ritter, licensed under CC BY-NC-SA 4.0.</a:t>
            </a:r>
          </a:p>
        </p:txBody>
      </p:sp>
      <p:pic>
        <p:nvPicPr>
          <p:cNvPr id="6" name="Picture 5" descr="A monkey standing on a curved tree branch in a dense monsoon forest in India.">
            <a:extLst>
              <a:ext uri="{FF2B5EF4-FFF2-40B4-BE49-F238E27FC236}">
                <a16:creationId xmlns:a16="http://schemas.microsoft.com/office/drawing/2014/main" id="{17534BA8-E9D1-A804-E847-8A911AAB1278}"/>
              </a:ext>
            </a:extLst>
          </p:cNvPr>
          <p:cNvPicPr>
            <a:picLocks noChangeAspect="1"/>
          </p:cNvPicPr>
          <p:nvPr/>
        </p:nvPicPr>
        <p:blipFill>
          <a:blip r:embed="rId3"/>
          <a:stretch>
            <a:fillRect/>
          </a:stretch>
        </p:blipFill>
        <p:spPr>
          <a:xfrm>
            <a:off x="7233424" y="1517304"/>
            <a:ext cx="4463483" cy="3347612"/>
          </a:xfrm>
          <a:prstGeom prst="rect">
            <a:avLst/>
          </a:prstGeom>
        </p:spPr>
      </p:pic>
    </p:spTree>
    <p:extLst>
      <p:ext uri="{BB962C8B-B14F-4D97-AF65-F5344CB8AC3E}">
        <p14:creationId xmlns:p14="http://schemas.microsoft.com/office/powerpoint/2010/main" val="25389735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B11202-7A66-C452-E753-FC2C726F59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4CE4F1-3078-DDAD-A804-361F5F47F21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Mediterranean Woodland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B674C2A-A282-DB7C-759E-598164542873}"/>
              </a:ext>
            </a:extLst>
          </p:cNvPr>
          <p:cNvSpPr>
            <a:spLocks noGrp="1"/>
          </p:cNvSpPr>
          <p:nvPr>
            <p:ph idx="1"/>
          </p:nvPr>
        </p:nvSpPr>
        <p:spPr>
          <a:xfrm>
            <a:off x="838200" y="1458931"/>
            <a:ext cx="4924246" cy="4570934"/>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 </a:t>
            </a:r>
            <a:r>
              <a:rPr lang="en-US" sz="2400" b="1" dirty="0">
                <a:latin typeface="Arial Narrow" panose="020B0606020202030204" pitchFamily="34" charset="0"/>
              </a:rPr>
              <a:t>sclerophyll forest </a:t>
            </a:r>
            <a:r>
              <a:rPr lang="en-US" sz="2400" dirty="0">
                <a:latin typeface="Arial Narrow" panose="020B0606020202030204" pitchFamily="34" charset="0"/>
              </a:rPr>
              <a:t>with:</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Low-branching trees</a:t>
            </a:r>
            <a:r>
              <a:rPr lang="en-US" dirty="0">
                <a:latin typeface="Arial Narrow" panose="020B0606020202030204" pitchFamily="34" charset="0"/>
              </a:rPr>
              <a:t>, </a:t>
            </a:r>
            <a:r>
              <a:rPr lang="en-US" b="1" dirty="0">
                <a:latin typeface="Arial Narrow" panose="020B0606020202030204" pitchFamily="34" charset="0"/>
              </a:rPr>
              <a:t>small hard leaves</a:t>
            </a:r>
            <a:r>
              <a:rPr lang="en-US" dirty="0">
                <a:latin typeface="Arial Narrow" panose="020B0606020202030204" pitchFamily="34" charset="0"/>
              </a:rPr>
              <a:t>, and </a:t>
            </a:r>
            <a:r>
              <a:rPr lang="en-US" b="1" dirty="0">
                <a:latin typeface="Arial Narrow" panose="020B0606020202030204" pitchFamily="34" charset="0"/>
              </a:rPr>
              <a:t>thick</a:t>
            </a:r>
            <a:r>
              <a:rPr lang="en-US" dirty="0">
                <a:latin typeface="Arial Narrow" panose="020B0606020202030204" pitchFamily="34" charset="0"/>
              </a:rPr>
              <a:t>, </a:t>
            </a:r>
            <a:r>
              <a:rPr lang="en-US" b="1" dirty="0">
                <a:latin typeface="Arial Narrow" panose="020B0606020202030204" pitchFamily="34" charset="0"/>
              </a:rPr>
              <a:t>gnarled</a:t>
            </a:r>
            <a:r>
              <a:rPr lang="en-US" dirty="0">
                <a:latin typeface="Arial Narrow" panose="020B0606020202030204" pitchFamily="34" charset="0"/>
              </a:rPr>
              <a:t> </a:t>
            </a:r>
            <a:r>
              <a:rPr lang="en-US" b="1" dirty="0">
                <a:latin typeface="Arial Narrow" panose="020B0606020202030204" pitchFamily="34" charset="0"/>
              </a:rPr>
              <a:t>bark</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Adapted to the </a:t>
            </a:r>
            <a:r>
              <a:rPr lang="en-US" sz="2400" b="1" dirty="0">
                <a:latin typeface="Arial Narrow" panose="020B0606020202030204" pitchFamily="34" charset="0"/>
              </a:rPr>
              <a:t>Mediterranean</a:t>
            </a:r>
            <a:r>
              <a:rPr lang="en-US" sz="2400" dirty="0">
                <a:latin typeface="Arial Narrow" panose="020B0606020202030204" pitchFamily="34" charset="0"/>
              </a:rPr>
              <a:t> </a:t>
            </a:r>
            <a:r>
              <a:rPr lang="en-US" sz="2400" b="1" dirty="0">
                <a:latin typeface="Arial Narrow" panose="020B0606020202030204" pitchFamily="34" charset="0"/>
              </a:rPr>
              <a:t>climate</a:t>
            </a:r>
            <a:r>
              <a:rPr lang="en-US" sz="2400" dirty="0">
                <a:latin typeface="Arial Narrow" panose="020B0606020202030204" pitchFamily="34" charset="0"/>
              </a:rPr>
              <a:t>: hot, dry summers and mild, wet winters.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Found on the </a:t>
            </a:r>
            <a:r>
              <a:rPr lang="en-US" sz="2400" b="1" dirty="0">
                <a:latin typeface="Arial Narrow" panose="020B0606020202030204" pitchFamily="34" charset="0"/>
              </a:rPr>
              <a:t>west coasts </a:t>
            </a:r>
            <a:r>
              <a:rPr lang="en-US" sz="2400" dirty="0">
                <a:latin typeface="Arial Narrow" panose="020B0606020202030204" pitchFamily="34" charset="0"/>
              </a:rPr>
              <a:t>of </a:t>
            </a:r>
            <a:r>
              <a:rPr lang="en-US" sz="2400" b="1" dirty="0">
                <a:latin typeface="Arial Narrow" panose="020B0606020202030204" pitchFamily="34" charset="0"/>
              </a:rPr>
              <a:t>continents</a:t>
            </a:r>
            <a:r>
              <a:rPr lang="en-US" sz="2400" dirty="0">
                <a:latin typeface="Arial Narrow" panose="020B0606020202030204" pitchFamily="34" charset="0"/>
              </a:rPr>
              <a:t> in the </a:t>
            </a:r>
            <a:r>
              <a:rPr lang="en-US" sz="2400" b="1" dirty="0">
                <a:latin typeface="Arial Narrow" panose="020B0606020202030204" pitchFamily="34" charset="0"/>
              </a:rPr>
              <a:t>midlatitudes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Surrounds the </a:t>
            </a:r>
            <a:r>
              <a:rPr lang="en-US" b="1" dirty="0">
                <a:latin typeface="Arial Narrow" panose="020B0606020202030204" pitchFamily="34" charset="0"/>
              </a:rPr>
              <a:t>Mediterranean</a:t>
            </a:r>
            <a:r>
              <a:rPr lang="en-US" dirty="0">
                <a:latin typeface="Arial Narrow" panose="020B0606020202030204" pitchFamily="34" charset="0"/>
              </a:rPr>
              <a:t> </a:t>
            </a:r>
            <a:r>
              <a:rPr lang="en-US" b="1" dirty="0">
                <a:latin typeface="Arial Narrow" panose="020B0606020202030204" pitchFamily="34" charset="0"/>
              </a:rPr>
              <a:t>Sea</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In North America: </a:t>
            </a:r>
            <a:r>
              <a:rPr lang="en-US" b="1" dirty="0">
                <a:latin typeface="Arial Narrow" panose="020B0606020202030204" pitchFamily="34" charset="0"/>
              </a:rPr>
              <a:t>coastal southern California</a:t>
            </a:r>
            <a:r>
              <a:rPr lang="en-US" dirty="0">
                <a:latin typeface="Arial Narrow" panose="020B0606020202030204" pitchFamily="34" charset="0"/>
              </a:rPr>
              <a:t>.</a:t>
            </a:r>
          </a:p>
        </p:txBody>
      </p:sp>
      <p:sp>
        <p:nvSpPr>
          <p:cNvPr id="8" name="TextBox 7">
            <a:extLst>
              <a:ext uri="{FF2B5EF4-FFF2-40B4-BE49-F238E27FC236}">
                <a16:creationId xmlns:a16="http://schemas.microsoft.com/office/drawing/2014/main" id="{87C598E5-62F5-04E7-B06F-FB32B80AC93C}"/>
              </a:ext>
            </a:extLst>
          </p:cNvPr>
          <p:cNvSpPr txBox="1"/>
          <p:nvPr/>
        </p:nvSpPr>
        <p:spPr>
          <a:xfrm>
            <a:off x="6522692" y="5629755"/>
            <a:ext cx="5054553"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13.2.2.1:  Chaparral vegetation typical of the Mediterranean Woodland. (Courtesy USBLM; Source) from Introduction to Physical Geography by M. Ritter, licensed under CC BY-NC-SA 4.0.</a:t>
            </a:r>
          </a:p>
        </p:txBody>
      </p:sp>
      <p:pic>
        <p:nvPicPr>
          <p:cNvPr id="5" name="Picture 4" descr="Open landscape with low, dense shrubs and patches of green grass, characteristic of Mediterranean chaparral vegetation.">
            <a:extLst>
              <a:ext uri="{FF2B5EF4-FFF2-40B4-BE49-F238E27FC236}">
                <a16:creationId xmlns:a16="http://schemas.microsoft.com/office/drawing/2014/main" id="{D5867887-E1D2-8E18-35D3-C7567B5D0283}"/>
              </a:ext>
            </a:extLst>
          </p:cNvPr>
          <p:cNvPicPr>
            <a:picLocks noChangeAspect="1"/>
          </p:cNvPicPr>
          <p:nvPr/>
        </p:nvPicPr>
        <p:blipFill>
          <a:blip r:embed="rId3"/>
          <a:stretch>
            <a:fillRect/>
          </a:stretch>
        </p:blipFill>
        <p:spPr>
          <a:xfrm>
            <a:off x="6522692" y="1592415"/>
            <a:ext cx="5174147" cy="3880610"/>
          </a:xfrm>
          <a:prstGeom prst="rect">
            <a:avLst/>
          </a:prstGeom>
        </p:spPr>
      </p:pic>
    </p:spTree>
    <p:extLst>
      <p:ext uri="{BB962C8B-B14F-4D97-AF65-F5344CB8AC3E}">
        <p14:creationId xmlns:p14="http://schemas.microsoft.com/office/powerpoint/2010/main" val="20913741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70BA45-84A4-5A60-A279-EE46956FA5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BB4605-BACD-9DA2-00BF-2D3211702942}"/>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Mediterranean Woodland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C48BEE9-A4F2-2797-A02D-19B4AE0E6B55}"/>
              </a:ext>
            </a:extLst>
          </p:cNvPr>
          <p:cNvSpPr>
            <a:spLocks noGrp="1"/>
          </p:cNvSpPr>
          <p:nvPr>
            <p:ph idx="1"/>
          </p:nvPr>
        </p:nvSpPr>
        <p:spPr>
          <a:xfrm>
            <a:off x="838200" y="1458931"/>
            <a:ext cx="9116683" cy="4570934"/>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Key</a:t>
            </a:r>
            <a:r>
              <a:rPr lang="en-US" sz="2400" dirty="0">
                <a:latin typeface="Arial Narrow" panose="020B0606020202030204" pitchFamily="34" charset="0"/>
              </a:rPr>
              <a:t> </a:t>
            </a:r>
            <a:r>
              <a:rPr lang="en-US" sz="2400" b="1" dirty="0">
                <a:latin typeface="Arial Narrow" panose="020B0606020202030204" pitchFamily="34" charset="0"/>
              </a:rPr>
              <a:t>adaptations</a:t>
            </a:r>
            <a:r>
              <a:rPr lang="en-US" sz="2400" dirty="0">
                <a:latin typeface="Arial Narrow" panose="020B0606020202030204" pitchFamily="34" charset="0"/>
              </a:rPr>
              <a:t> of vegetation:</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Thick</a:t>
            </a:r>
            <a:r>
              <a:rPr lang="en-US" dirty="0">
                <a:latin typeface="Arial Narrow" panose="020B0606020202030204" pitchFamily="34" charset="0"/>
              </a:rPr>
              <a:t> </a:t>
            </a:r>
            <a:r>
              <a:rPr lang="en-US" b="1" dirty="0">
                <a:latin typeface="Arial Narrow" panose="020B0606020202030204" pitchFamily="34" charset="0"/>
              </a:rPr>
              <a:t>bark</a:t>
            </a:r>
            <a:r>
              <a:rPr lang="en-US" dirty="0">
                <a:latin typeface="Arial Narrow" panose="020B0606020202030204" pitchFamily="34" charset="0"/>
              </a:rPr>
              <a:t> and </a:t>
            </a:r>
            <a:r>
              <a:rPr lang="en-US" b="1" dirty="0">
                <a:latin typeface="Arial Narrow" panose="020B0606020202030204" pitchFamily="34" charset="0"/>
              </a:rPr>
              <a:t>small</a:t>
            </a:r>
            <a:r>
              <a:rPr lang="en-US" dirty="0">
                <a:latin typeface="Arial Narrow" panose="020B0606020202030204" pitchFamily="34" charset="0"/>
              </a:rPr>
              <a:t>, </a:t>
            </a:r>
            <a:r>
              <a:rPr lang="en-US" b="1" dirty="0">
                <a:latin typeface="Arial Narrow" panose="020B0606020202030204" pitchFamily="34" charset="0"/>
              </a:rPr>
              <a:t>waxy</a:t>
            </a:r>
            <a:r>
              <a:rPr lang="en-US" dirty="0">
                <a:latin typeface="Arial Narrow" panose="020B0606020202030204" pitchFamily="34" charset="0"/>
              </a:rPr>
              <a:t>/</a:t>
            </a:r>
            <a:r>
              <a:rPr lang="en-US" b="1" dirty="0">
                <a:latin typeface="Arial Narrow" panose="020B0606020202030204" pitchFamily="34" charset="0"/>
              </a:rPr>
              <a:t>leathery</a:t>
            </a:r>
            <a:r>
              <a:rPr lang="en-US" dirty="0">
                <a:latin typeface="Arial Narrow" panose="020B0606020202030204" pitchFamily="34" charset="0"/>
              </a:rPr>
              <a:t> </a:t>
            </a:r>
            <a:r>
              <a:rPr lang="en-US" b="1" dirty="0">
                <a:latin typeface="Arial Narrow" panose="020B0606020202030204" pitchFamily="34" charset="0"/>
              </a:rPr>
              <a:t>leaves</a:t>
            </a:r>
            <a:r>
              <a:rPr lang="en-US" dirty="0">
                <a:latin typeface="Arial Narrow" panose="020B0606020202030204" pitchFamily="34" charset="0"/>
              </a:rPr>
              <a:t> to </a:t>
            </a:r>
            <a:r>
              <a:rPr lang="en-US" i="1" dirty="0">
                <a:latin typeface="Arial Narrow" panose="020B0606020202030204" pitchFamily="34" charset="0"/>
              </a:rPr>
              <a:t>reduce</a:t>
            </a:r>
            <a:r>
              <a:rPr lang="en-US" dirty="0">
                <a:latin typeface="Arial Narrow" panose="020B0606020202030204" pitchFamily="34" charset="0"/>
              </a:rPr>
              <a:t> </a:t>
            </a:r>
            <a:r>
              <a:rPr lang="en-US" b="1" dirty="0">
                <a:latin typeface="Arial Narrow" panose="020B0606020202030204" pitchFamily="34" charset="0"/>
              </a:rPr>
              <a:t>water</a:t>
            </a:r>
            <a:r>
              <a:rPr lang="en-US" dirty="0">
                <a:latin typeface="Arial Narrow" panose="020B0606020202030204" pitchFamily="34" charset="0"/>
              </a:rPr>
              <a:t> </a:t>
            </a:r>
            <a:r>
              <a:rPr lang="en-US" b="1" dirty="0">
                <a:latin typeface="Arial Narrow" panose="020B0606020202030204" pitchFamily="34" charset="0"/>
              </a:rPr>
              <a:t>loss</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Chaparral shrubs </a:t>
            </a:r>
            <a:r>
              <a:rPr lang="en-US" dirty="0">
                <a:latin typeface="Arial Narrow" panose="020B0606020202030204" pitchFamily="34" charset="0"/>
              </a:rPr>
              <a:t>grow 1-3 meters tall; leaves resist desiccation.</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Fire-adapted</a:t>
            </a:r>
            <a:r>
              <a:rPr lang="en-US" sz="2400" dirty="0">
                <a:latin typeface="Arial Narrow" panose="020B0606020202030204" pitchFamily="34" charset="0"/>
              </a:rPr>
              <a:t> species are common due to </a:t>
            </a:r>
            <a:r>
              <a:rPr lang="en-US" sz="2400" b="1" dirty="0">
                <a:latin typeface="Arial Narrow" panose="020B0606020202030204" pitchFamily="34" charset="0"/>
              </a:rPr>
              <a:t>frequent wildfires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Tecate cypress</a:t>
            </a:r>
            <a:r>
              <a:rPr lang="en-US" dirty="0">
                <a:latin typeface="Arial Narrow" panose="020B0606020202030204" pitchFamily="34" charset="0"/>
              </a:rPr>
              <a:t>: </a:t>
            </a:r>
            <a:r>
              <a:rPr lang="en-US" b="1" dirty="0">
                <a:latin typeface="Arial Narrow" panose="020B0606020202030204" pitchFamily="34" charset="0"/>
              </a:rPr>
              <a:t>cones</a:t>
            </a:r>
            <a:r>
              <a:rPr lang="en-US" dirty="0">
                <a:latin typeface="Arial Narrow" panose="020B0606020202030204" pitchFamily="34" charset="0"/>
              </a:rPr>
              <a:t> </a:t>
            </a:r>
            <a:r>
              <a:rPr lang="en-US" b="1" dirty="0">
                <a:latin typeface="Arial Narrow" panose="020B0606020202030204" pitchFamily="34" charset="0"/>
              </a:rPr>
              <a:t>open</a:t>
            </a:r>
            <a:r>
              <a:rPr lang="en-US" dirty="0">
                <a:latin typeface="Arial Narrow" panose="020B0606020202030204" pitchFamily="34" charset="0"/>
              </a:rPr>
              <a:t> </a:t>
            </a:r>
            <a:r>
              <a:rPr lang="en-US" b="1" dirty="0">
                <a:latin typeface="Arial Narrow" panose="020B0606020202030204" pitchFamily="34" charset="0"/>
              </a:rPr>
              <a:t>with</a:t>
            </a:r>
            <a:r>
              <a:rPr lang="en-US" dirty="0">
                <a:latin typeface="Arial Narrow" panose="020B0606020202030204" pitchFamily="34" charset="0"/>
              </a:rPr>
              <a:t> </a:t>
            </a:r>
            <a:r>
              <a:rPr lang="en-US" b="1" dirty="0">
                <a:latin typeface="Arial Narrow" panose="020B0606020202030204" pitchFamily="34" charset="0"/>
              </a:rPr>
              <a:t>heat</a:t>
            </a:r>
            <a:r>
              <a:rPr lang="en-US" dirty="0">
                <a:latin typeface="Arial Narrow" panose="020B0606020202030204" pitchFamily="34" charset="0"/>
              </a:rPr>
              <a:t> to release seeds.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Toyon</a:t>
            </a:r>
            <a:r>
              <a:rPr lang="en-US" dirty="0">
                <a:latin typeface="Arial Narrow" panose="020B0606020202030204" pitchFamily="34" charset="0"/>
              </a:rPr>
              <a:t>: </a:t>
            </a:r>
            <a:r>
              <a:rPr lang="en-US" b="1" dirty="0">
                <a:latin typeface="Arial Narrow" panose="020B0606020202030204" pitchFamily="34" charset="0"/>
              </a:rPr>
              <a:t>resprouts</a:t>
            </a:r>
            <a:r>
              <a:rPr lang="en-US" dirty="0">
                <a:latin typeface="Arial Narrow" panose="020B0606020202030204" pitchFamily="34" charset="0"/>
              </a:rPr>
              <a:t> from underground root systems.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Canopy</a:t>
            </a:r>
            <a:r>
              <a:rPr lang="en-US" sz="2400" dirty="0">
                <a:latin typeface="Arial Narrow" panose="020B0606020202030204" pitchFamily="34" charset="0"/>
              </a:rPr>
              <a:t> </a:t>
            </a:r>
            <a:r>
              <a:rPr lang="en-US" sz="2400" b="1" dirty="0">
                <a:latin typeface="Arial Narrow" panose="020B0606020202030204" pitchFamily="34" charset="0"/>
              </a:rPr>
              <a:t>cover</a:t>
            </a:r>
            <a:r>
              <a:rPr lang="en-US" sz="2400" dirty="0">
                <a:latin typeface="Arial Narrow" panose="020B0606020202030204" pitchFamily="34" charset="0"/>
              </a:rPr>
              <a:t>: </a:t>
            </a:r>
            <a:r>
              <a:rPr lang="en-US" sz="2400" b="1" dirty="0">
                <a:latin typeface="Arial Narrow" panose="020B0606020202030204" pitchFamily="34" charset="0"/>
              </a:rPr>
              <a:t>~25-60% </a:t>
            </a:r>
            <a:r>
              <a:rPr lang="en-US" sz="2400" dirty="0">
                <a:latin typeface="Arial Narrow" panose="020B0606020202030204" pitchFamily="34" charset="0"/>
              </a:rPr>
              <a:t>(typically hardwood, evergreen species)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Vegetation is </a:t>
            </a:r>
            <a:r>
              <a:rPr lang="en-US" sz="2400" b="1" dirty="0">
                <a:latin typeface="Arial Narrow" panose="020B0606020202030204" pitchFamily="34" charset="0"/>
              </a:rPr>
              <a:t>sparse</a:t>
            </a:r>
            <a:r>
              <a:rPr lang="en-US" sz="2400" dirty="0">
                <a:latin typeface="Arial Narrow" panose="020B0606020202030204" pitchFamily="34" charset="0"/>
              </a:rPr>
              <a:t> due to </a:t>
            </a:r>
            <a:r>
              <a:rPr lang="en-US" sz="2400" b="1" dirty="0">
                <a:latin typeface="Arial Narrow" panose="020B0606020202030204" pitchFamily="34" charset="0"/>
              </a:rPr>
              <a:t>summer</a:t>
            </a:r>
            <a:r>
              <a:rPr lang="en-US" sz="2400" dirty="0">
                <a:latin typeface="Arial Narrow" panose="020B0606020202030204" pitchFamily="34" charset="0"/>
              </a:rPr>
              <a:t> </a:t>
            </a:r>
            <a:r>
              <a:rPr lang="en-US" sz="2400" b="1" dirty="0">
                <a:latin typeface="Arial Narrow" panose="020B0606020202030204" pitchFamily="34" charset="0"/>
              </a:rPr>
              <a:t>drought</a:t>
            </a:r>
            <a:r>
              <a:rPr lang="en-US" sz="2400" dirty="0">
                <a:latin typeface="Arial Narrow" panose="020B0606020202030204" pitchFamily="34" charset="0"/>
              </a:rPr>
              <a:t> and </a:t>
            </a:r>
            <a:r>
              <a:rPr lang="en-US" sz="2400" b="1" dirty="0">
                <a:latin typeface="Arial Narrow" panose="020B0606020202030204" pitchFamily="34" charset="0"/>
              </a:rPr>
              <a:t>human</a:t>
            </a:r>
            <a:r>
              <a:rPr lang="en-US" sz="2400" dirty="0">
                <a:latin typeface="Arial Narrow" panose="020B0606020202030204" pitchFamily="34" charset="0"/>
              </a:rPr>
              <a:t> </a:t>
            </a:r>
            <a:r>
              <a:rPr lang="en-US" sz="2400" b="1" dirty="0">
                <a:latin typeface="Arial Narrow" panose="020B0606020202030204" pitchFamily="34" charset="0"/>
              </a:rPr>
              <a:t>disturbance</a:t>
            </a:r>
            <a:r>
              <a:rPr lang="en-US" sz="2400" dirty="0">
                <a:latin typeface="Arial Narrow" panose="020B0606020202030204" pitchFamily="34" charset="0"/>
              </a:rPr>
              <a:t>.</a:t>
            </a:r>
          </a:p>
        </p:txBody>
      </p:sp>
    </p:spTree>
    <p:extLst>
      <p:ext uri="{BB962C8B-B14F-4D97-AF65-F5344CB8AC3E}">
        <p14:creationId xmlns:p14="http://schemas.microsoft.com/office/powerpoint/2010/main" val="27316060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F85076-1FA4-9353-3027-F620859C50C7}"/>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F9B3AE2B-618D-CDE4-CD13-2E3D0D691AC8}"/>
              </a:ext>
            </a:extLst>
          </p:cNvPr>
          <p:cNvSpPr>
            <a:spLocks noGrp="1"/>
          </p:cNvSpPr>
          <p:nvPr>
            <p:ph type="title"/>
          </p:nvPr>
        </p:nvSpPr>
        <p:spPr>
          <a:xfrm>
            <a:off x="1088473" y="543406"/>
            <a:ext cx="4649034" cy="704550"/>
          </a:xfrm>
        </p:spPr>
        <p:txBody>
          <a:bodyPr>
            <a:noAutofit/>
          </a:bodyPr>
          <a:lstStyle/>
          <a:p>
            <a:pPr algn="ctr"/>
            <a:r>
              <a:rPr kumimoji="0" lang="pt-BR"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Chaparral </a:t>
            </a:r>
            <a:r>
              <a:rPr kumimoji="0" lang="pt-BR" sz="20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burning</a:t>
            </a:r>
            <a:r>
              <a:rPr kumimoji="0" lang="pt-BR"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(USA)</a:t>
            </a:r>
            <a:endParaRPr lang="en-US" sz="2000" dirty="0">
              <a:latin typeface="Arial Narrow" panose="020B0606020202030204" pitchFamily="34" charset="0"/>
            </a:endParaRPr>
          </a:p>
        </p:txBody>
      </p:sp>
      <p:pic>
        <p:nvPicPr>
          <p:cNvPr id="4" name="Picture 3" descr="Flames spreading through dense chaparral vegetation during a wildfire in the USA.">
            <a:extLst>
              <a:ext uri="{FF2B5EF4-FFF2-40B4-BE49-F238E27FC236}">
                <a16:creationId xmlns:a16="http://schemas.microsoft.com/office/drawing/2014/main" id="{3B23615E-D3E5-DA63-18D0-45EEA4D9FD6F}"/>
              </a:ext>
            </a:extLst>
          </p:cNvPr>
          <p:cNvPicPr>
            <a:picLocks noChangeAspect="1"/>
          </p:cNvPicPr>
          <p:nvPr/>
        </p:nvPicPr>
        <p:blipFill>
          <a:blip r:embed="rId3"/>
          <a:stretch>
            <a:fillRect/>
          </a:stretch>
        </p:blipFill>
        <p:spPr>
          <a:xfrm>
            <a:off x="999821" y="1484757"/>
            <a:ext cx="4649034" cy="3486775"/>
          </a:xfrm>
          <a:prstGeom prst="rect">
            <a:avLst/>
          </a:prstGeom>
        </p:spPr>
      </p:pic>
      <p:sp>
        <p:nvSpPr>
          <p:cNvPr id="10" name="TextBox 9">
            <a:extLst>
              <a:ext uri="{FF2B5EF4-FFF2-40B4-BE49-F238E27FC236}">
                <a16:creationId xmlns:a16="http://schemas.microsoft.com/office/drawing/2014/main" id="{14AEB7E2-867A-69D1-9E37-4CCE30F0056D}"/>
              </a:ext>
            </a:extLst>
          </p:cNvPr>
          <p:cNvSpPr txBox="1"/>
          <p:nvPr/>
        </p:nvSpPr>
        <p:spPr>
          <a:xfrm>
            <a:off x="1393987" y="5144468"/>
            <a:ext cx="4038005"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13.2.2.2: Chaparral burning (USA). (Source: U.S. Forest Service)</a:t>
            </a:r>
          </a:p>
        </p:txBody>
      </p:sp>
      <p:sp>
        <p:nvSpPr>
          <p:cNvPr id="9" name="Title 1">
            <a:extLst>
              <a:ext uri="{FF2B5EF4-FFF2-40B4-BE49-F238E27FC236}">
                <a16:creationId xmlns:a16="http://schemas.microsoft.com/office/drawing/2014/main" id="{9A633838-08B0-5ECA-CEC2-A80E90E2B8B1}"/>
              </a:ext>
            </a:extLst>
          </p:cNvPr>
          <p:cNvSpPr txBox="1">
            <a:spLocks/>
          </p:cNvSpPr>
          <p:nvPr/>
        </p:nvSpPr>
        <p:spPr>
          <a:xfrm>
            <a:off x="6768521" y="543406"/>
            <a:ext cx="4037502" cy="7045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dirty="0">
                <a:solidFill>
                  <a:srgbClr val="000000"/>
                </a:solidFill>
                <a:latin typeface="Arial Narrow" panose="020B0606020202030204" pitchFamily="34" charset="0"/>
                <a:cs typeface="Calibri" panose="020F0502020204030204" pitchFamily="34" charset="0"/>
              </a:rPr>
              <a:t>Wildflowers, grasses, and shrubs regenerate after fire in the chaparral</a:t>
            </a:r>
            <a:endParaRPr lang="en-US" sz="2000" dirty="0">
              <a:latin typeface="Arial Narrow" panose="020B0606020202030204" pitchFamily="34" charset="0"/>
            </a:endParaRPr>
          </a:p>
        </p:txBody>
      </p:sp>
      <p:pic>
        <p:nvPicPr>
          <p:cNvPr id="7" name="Picture 6" descr="Wildflowers, grasses, and shrubs regrowing among charred tree branches on a hillside in chaparral habitat after a wildfire in the USA.">
            <a:extLst>
              <a:ext uri="{FF2B5EF4-FFF2-40B4-BE49-F238E27FC236}">
                <a16:creationId xmlns:a16="http://schemas.microsoft.com/office/drawing/2014/main" id="{50F6C1CB-F50D-753F-A227-E3CD6CFA06F4}"/>
              </a:ext>
            </a:extLst>
          </p:cNvPr>
          <p:cNvPicPr>
            <a:picLocks noChangeAspect="1"/>
          </p:cNvPicPr>
          <p:nvPr/>
        </p:nvPicPr>
        <p:blipFill>
          <a:blip r:embed="rId4"/>
          <a:stretch>
            <a:fillRect/>
          </a:stretch>
        </p:blipFill>
        <p:spPr>
          <a:xfrm>
            <a:off x="6313693" y="1484757"/>
            <a:ext cx="4649034" cy="3486776"/>
          </a:xfrm>
          <a:prstGeom prst="rect">
            <a:avLst/>
          </a:prstGeom>
        </p:spPr>
      </p:pic>
      <p:sp>
        <p:nvSpPr>
          <p:cNvPr id="11" name="TextBox 10">
            <a:extLst>
              <a:ext uri="{FF2B5EF4-FFF2-40B4-BE49-F238E27FC236}">
                <a16:creationId xmlns:a16="http://schemas.microsoft.com/office/drawing/2014/main" id="{E5C1ACE4-3C3A-3283-4A7B-AB9859A60CC5}"/>
              </a:ext>
            </a:extLst>
          </p:cNvPr>
          <p:cNvSpPr txBox="1"/>
          <p:nvPr/>
        </p:nvSpPr>
        <p:spPr>
          <a:xfrm>
            <a:off x="7082117" y="5143648"/>
            <a:ext cx="3410309"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13.2.2.3: Wildflowers, grasses, and shrubs regenerate after fire in the chaparral. (U.S.A.) (Source: U.S. Forest Service)</a:t>
            </a:r>
          </a:p>
        </p:txBody>
      </p:sp>
      <p:sp>
        <p:nvSpPr>
          <p:cNvPr id="12" name="TextBox 11">
            <a:extLst>
              <a:ext uri="{FF2B5EF4-FFF2-40B4-BE49-F238E27FC236}">
                <a16:creationId xmlns:a16="http://schemas.microsoft.com/office/drawing/2014/main" id="{5419561A-C92D-12C4-243A-A436AF0930D0}"/>
              </a:ext>
            </a:extLst>
          </p:cNvPr>
          <p:cNvSpPr txBox="1"/>
          <p:nvPr/>
        </p:nvSpPr>
        <p:spPr>
          <a:xfrm>
            <a:off x="3691093" y="6314594"/>
            <a:ext cx="5096179"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Figures from Introduction to Physical Geography by M. Ritter, licensed under CC BY-NC-SA 4.0.</a:t>
            </a:r>
          </a:p>
        </p:txBody>
      </p:sp>
    </p:spTree>
    <p:extLst>
      <p:ext uri="{BB962C8B-B14F-4D97-AF65-F5344CB8AC3E}">
        <p14:creationId xmlns:p14="http://schemas.microsoft.com/office/powerpoint/2010/main" val="23304766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A5EEB2-9F09-CB10-FF99-10CCDDF08E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957A72-9E3B-E4B5-2DE6-00DCDE3726F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Midlatitude Broadleaf Deciduous &amp; Mixed Forest</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8A178CB-8DFF-1D75-5E7E-BF4A3F3DFA84}"/>
              </a:ext>
            </a:extLst>
          </p:cNvPr>
          <p:cNvSpPr>
            <a:spLocks noGrp="1"/>
          </p:cNvSpPr>
          <p:nvPr>
            <p:ph idx="1"/>
          </p:nvPr>
        </p:nvSpPr>
        <p:spPr>
          <a:xfrm>
            <a:off x="838199" y="1458931"/>
            <a:ext cx="10246743" cy="4570934"/>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Found in </a:t>
            </a:r>
            <a:r>
              <a:rPr lang="en-US" sz="2400" b="1" dirty="0">
                <a:latin typeface="Arial Narrow" panose="020B0606020202030204" pitchFamily="34" charset="0"/>
              </a:rPr>
              <a:t>humid midlatitudes </a:t>
            </a:r>
            <a:r>
              <a:rPr lang="en-US" sz="2400" dirty="0">
                <a:latin typeface="Arial Narrow" panose="020B0606020202030204" pitchFamily="34" charset="0"/>
              </a:rPr>
              <a:t>with </a:t>
            </a:r>
            <a:r>
              <a:rPr lang="en-US" sz="2400" b="1" dirty="0">
                <a:latin typeface="Arial Narrow" panose="020B0606020202030204" pitchFamily="34" charset="0"/>
              </a:rPr>
              <a:t>moderate</a:t>
            </a:r>
            <a:r>
              <a:rPr lang="en-US" sz="2400" dirty="0">
                <a:latin typeface="Arial Narrow" panose="020B0606020202030204" pitchFamily="34" charset="0"/>
              </a:rPr>
              <a:t> to </a:t>
            </a:r>
            <a:r>
              <a:rPr lang="en-US" sz="2400" b="1" dirty="0">
                <a:latin typeface="Arial Narrow" panose="020B0606020202030204" pitchFamily="34" charset="0"/>
              </a:rPr>
              <a:t>cold</a:t>
            </a:r>
            <a:r>
              <a:rPr lang="en-US" sz="2400" dirty="0">
                <a:latin typeface="Arial Narrow" panose="020B0606020202030204" pitchFamily="34" charset="0"/>
              </a:rPr>
              <a:t> climates.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Tree height: </a:t>
            </a:r>
            <a:r>
              <a:rPr lang="en-US" sz="2400" b="1" dirty="0">
                <a:latin typeface="Arial Narrow" panose="020B0606020202030204" pitchFamily="34" charset="0"/>
              </a:rPr>
              <a:t>15-25 meters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Broadleaf</a:t>
            </a:r>
            <a:r>
              <a:rPr lang="en-US" sz="2400" dirty="0">
                <a:latin typeface="Arial Narrow" panose="020B0606020202030204" pitchFamily="34" charset="0"/>
              </a:rPr>
              <a:t> </a:t>
            </a:r>
            <a:r>
              <a:rPr lang="en-US" sz="2400" b="1" dirty="0">
                <a:latin typeface="Arial Narrow" panose="020B0606020202030204" pitchFamily="34" charset="0"/>
              </a:rPr>
              <a:t>deciduous</a:t>
            </a:r>
            <a:r>
              <a:rPr lang="en-US" sz="2400" dirty="0">
                <a:latin typeface="Arial Narrow" panose="020B0606020202030204" pitchFamily="34" charset="0"/>
              </a:rPr>
              <a:t> </a:t>
            </a:r>
            <a:r>
              <a:rPr lang="en-US" sz="2400" b="1" dirty="0">
                <a:latin typeface="Arial Narrow" panose="020B0606020202030204" pitchFamily="34" charset="0"/>
              </a:rPr>
              <a:t>trees</a:t>
            </a:r>
            <a:r>
              <a:rPr lang="en-US" sz="2400" dirty="0">
                <a:latin typeface="Arial Narrow" panose="020B0606020202030204" pitchFamily="34" charset="0"/>
              </a:rPr>
              <a:t> dominate southern areas (e.g., </a:t>
            </a:r>
            <a:r>
              <a:rPr lang="en-US" sz="2400" b="1" dirty="0">
                <a:latin typeface="Arial Narrow" panose="020B0606020202030204" pitchFamily="34" charset="0"/>
              </a:rPr>
              <a:t>oak</a:t>
            </a:r>
            <a:r>
              <a:rPr lang="en-US" sz="2400" dirty="0">
                <a:latin typeface="Arial Narrow" panose="020B0606020202030204" pitchFamily="34" charset="0"/>
              </a:rPr>
              <a:t>, </a:t>
            </a:r>
            <a:r>
              <a:rPr lang="en-US" sz="2400" b="1" dirty="0">
                <a:latin typeface="Arial Narrow" panose="020B0606020202030204" pitchFamily="34" charset="0"/>
              </a:rPr>
              <a:t>maple</a:t>
            </a:r>
            <a:r>
              <a:rPr lang="en-US" sz="2400" dirty="0">
                <a:latin typeface="Arial Narrow" panose="020B0606020202030204" pitchFamily="34" charset="0"/>
              </a:rPr>
              <a:t>, </a:t>
            </a:r>
            <a:r>
              <a:rPr lang="en-US" sz="2400" b="1" dirty="0">
                <a:latin typeface="Arial Narrow" panose="020B0606020202030204" pitchFamily="34" charset="0"/>
              </a:rPr>
              <a:t>hickory</a:t>
            </a:r>
            <a:r>
              <a:rPr lang="en-US" sz="2400" dirty="0">
                <a:latin typeface="Arial Narrow" panose="020B0606020202030204" pitchFamily="34" charset="0"/>
              </a:rPr>
              <a:t>, </a:t>
            </a:r>
            <a:r>
              <a:rPr lang="en-US" sz="2400" b="1" dirty="0">
                <a:latin typeface="Arial Narrow" panose="020B0606020202030204" pitchFamily="34" charset="0"/>
              </a:rPr>
              <a:t>chestnut</a:t>
            </a:r>
            <a:r>
              <a:rPr lang="en-US" sz="2400" dirty="0">
                <a:latin typeface="Arial Narrow" panose="020B0606020202030204" pitchFamily="34" charset="0"/>
              </a:rPr>
              <a:t>, </a:t>
            </a:r>
            <a:r>
              <a:rPr lang="en-US" sz="2400" b="1" dirty="0">
                <a:latin typeface="Arial Narrow" panose="020B0606020202030204" pitchFamily="34" charset="0"/>
              </a:rPr>
              <a:t>beech</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Conifers</a:t>
            </a:r>
            <a:r>
              <a:rPr lang="en-US" sz="2400" dirty="0">
                <a:latin typeface="Arial Narrow" panose="020B0606020202030204" pitchFamily="34" charset="0"/>
              </a:rPr>
              <a:t> intermingle toward the </a:t>
            </a:r>
            <a:r>
              <a:rPr lang="en-US" sz="2400" b="1" dirty="0">
                <a:latin typeface="Arial Narrow" panose="020B0606020202030204" pitchFamily="34" charset="0"/>
              </a:rPr>
              <a:t>northern</a:t>
            </a:r>
            <a:r>
              <a:rPr lang="en-US" sz="2400" dirty="0">
                <a:latin typeface="Arial Narrow" panose="020B0606020202030204" pitchFamily="34" charset="0"/>
              </a:rPr>
              <a:t> </a:t>
            </a:r>
            <a:r>
              <a:rPr lang="en-US" sz="2400" b="1" dirty="0">
                <a:latin typeface="Arial Narrow" panose="020B0606020202030204" pitchFamily="34" charset="0"/>
              </a:rPr>
              <a:t>edge</a:t>
            </a:r>
            <a:r>
              <a:rPr lang="en-US" sz="2400" dirty="0">
                <a:latin typeface="Arial Narrow" panose="020B0606020202030204" pitchFamily="34" charset="0"/>
              </a:rPr>
              <a:t>, forming </a:t>
            </a:r>
            <a:r>
              <a:rPr lang="en-US" sz="2400" b="1" dirty="0">
                <a:latin typeface="Arial Narrow" panose="020B0606020202030204" pitchFamily="34" charset="0"/>
              </a:rPr>
              <a:t>mixed</a:t>
            </a:r>
            <a:r>
              <a:rPr lang="en-US" sz="2400" dirty="0">
                <a:latin typeface="Arial Narrow" panose="020B0606020202030204" pitchFamily="34" charset="0"/>
              </a:rPr>
              <a:t> </a:t>
            </a:r>
            <a:r>
              <a:rPr lang="en-US" sz="2400" b="1" dirty="0">
                <a:latin typeface="Arial Narrow" panose="020B0606020202030204" pitchFamily="34" charset="0"/>
              </a:rPr>
              <a:t>forests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Needles</a:t>
            </a:r>
            <a:r>
              <a:rPr lang="en-US" dirty="0">
                <a:latin typeface="Arial Narrow" panose="020B0606020202030204" pitchFamily="34" charset="0"/>
              </a:rPr>
              <a:t>: </a:t>
            </a:r>
            <a:r>
              <a:rPr lang="en-US" b="1" dirty="0">
                <a:latin typeface="Arial Narrow" panose="020B0606020202030204" pitchFamily="34" charset="0"/>
              </a:rPr>
              <a:t>waxy</a:t>
            </a:r>
            <a:r>
              <a:rPr lang="en-US" dirty="0">
                <a:latin typeface="Arial Narrow" panose="020B0606020202030204" pitchFamily="34" charset="0"/>
              </a:rPr>
              <a:t>, </a:t>
            </a:r>
            <a:r>
              <a:rPr lang="en-US" b="1" dirty="0">
                <a:latin typeface="Arial Narrow" panose="020B0606020202030204" pitchFamily="34" charset="0"/>
              </a:rPr>
              <a:t>thick</a:t>
            </a:r>
            <a:r>
              <a:rPr lang="en-US" dirty="0">
                <a:latin typeface="Arial Narrow" panose="020B0606020202030204" pitchFamily="34" charset="0"/>
              </a:rPr>
              <a:t>, </a:t>
            </a:r>
            <a:r>
              <a:rPr lang="en-US" b="1" dirty="0">
                <a:latin typeface="Arial Narrow" panose="020B0606020202030204" pitchFamily="34" charset="0"/>
              </a:rPr>
              <a:t>conserve</a:t>
            </a:r>
            <a:r>
              <a:rPr lang="en-US" dirty="0">
                <a:latin typeface="Arial Narrow" panose="020B0606020202030204" pitchFamily="34" charset="0"/>
              </a:rPr>
              <a:t> </a:t>
            </a:r>
            <a:r>
              <a:rPr lang="en-US" b="1" dirty="0">
                <a:latin typeface="Arial Narrow" panose="020B0606020202030204" pitchFamily="34" charset="0"/>
              </a:rPr>
              <a:t>water</a:t>
            </a:r>
            <a:r>
              <a:rPr lang="en-US" dirty="0">
                <a:latin typeface="Arial Narrow" panose="020B0606020202030204" pitchFamily="34" charset="0"/>
              </a:rPr>
              <a:t> and </a:t>
            </a:r>
            <a:r>
              <a:rPr lang="en-US" b="1" dirty="0">
                <a:latin typeface="Arial Narrow" panose="020B0606020202030204" pitchFamily="34" charset="0"/>
              </a:rPr>
              <a:t>capture winter sunlight</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Broadleaf trees </a:t>
            </a:r>
            <a:r>
              <a:rPr lang="en-US" sz="2400" i="1" dirty="0">
                <a:latin typeface="Arial Narrow" panose="020B0606020202030204" pitchFamily="34" charset="0"/>
              </a:rPr>
              <a:t>drop leaves in winter </a:t>
            </a:r>
            <a:r>
              <a:rPr lang="en-US" sz="2400" dirty="0">
                <a:latin typeface="Arial Narrow" panose="020B0606020202030204" pitchFamily="34" charset="0"/>
              </a:rPr>
              <a:t>to </a:t>
            </a:r>
            <a:r>
              <a:rPr lang="en-US" sz="2400" b="1" dirty="0">
                <a:latin typeface="Arial Narrow" panose="020B0606020202030204" pitchFamily="34" charset="0"/>
              </a:rPr>
              <a:t>conserve</a:t>
            </a:r>
            <a:r>
              <a:rPr lang="en-US" sz="2400" dirty="0">
                <a:latin typeface="Arial Narrow" panose="020B0606020202030204" pitchFamily="34" charset="0"/>
              </a:rPr>
              <a:t> </a:t>
            </a:r>
            <a:r>
              <a:rPr lang="en-US" sz="2400" b="1" dirty="0">
                <a:latin typeface="Arial Narrow" panose="020B0606020202030204" pitchFamily="34" charset="0"/>
              </a:rPr>
              <a:t>moisture</a:t>
            </a:r>
            <a:r>
              <a:rPr lang="en-US" sz="2400" dirty="0">
                <a:latin typeface="Arial Narrow" panose="020B0606020202030204" pitchFamily="34" charset="0"/>
              </a:rPr>
              <a:t> (</a:t>
            </a:r>
            <a:r>
              <a:rPr lang="en-US" sz="2400" b="1" dirty="0">
                <a:latin typeface="Arial Narrow" panose="020B0606020202030204" pitchFamily="34" charset="0"/>
              </a:rPr>
              <a:t>dormancy</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Forest typically has a </a:t>
            </a:r>
            <a:r>
              <a:rPr lang="en-US" sz="2400" b="1" dirty="0">
                <a:latin typeface="Arial Narrow" panose="020B0606020202030204" pitchFamily="34" charset="0"/>
              </a:rPr>
              <a:t>dense canopy</a:t>
            </a:r>
            <a:r>
              <a:rPr lang="en-US" sz="2400" dirty="0">
                <a:latin typeface="Arial Narrow" panose="020B0606020202030204" pitchFamily="34" charset="0"/>
              </a:rPr>
              <a:t>, </a:t>
            </a:r>
            <a:r>
              <a:rPr lang="en-US" sz="2400" b="1" dirty="0">
                <a:latin typeface="Arial Narrow" panose="020B0606020202030204" pitchFamily="34" charset="0"/>
              </a:rPr>
              <a:t>limiting</a:t>
            </a:r>
            <a:r>
              <a:rPr lang="en-US" sz="2400" dirty="0">
                <a:latin typeface="Arial Narrow" panose="020B0606020202030204" pitchFamily="34" charset="0"/>
              </a:rPr>
              <a:t> </a:t>
            </a:r>
            <a:r>
              <a:rPr lang="en-US" sz="2400" b="1" dirty="0">
                <a:latin typeface="Arial Narrow" panose="020B0606020202030204" pitchFamily="34" charset="0"/>
              </a:rPr>
              <a:t>light</a:t>
            </a:r>
            <a:r>
              <a:rPr lang="en-US" sz="2400" dirty="0">
                <a:latin typeface="Arial Narrow" panose="020B0606020202030204" pitchFamily="34" charset="0"/>
              </a:rPr>
              <a:t> and </a:t>
            </a:r>
            <a:r>
              <a:rPr lang="en-US" sz="2400" b="1" dirty="0">
                <a:latin typeface="Arial Narrow" panose="020B0606020202030204" pitchFamily="34" charset="0"/>
              </a:rPr>
              <a:t>undergrowth</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Some </a:t>
            </a:r>
            <a:r>
              <a:rPr lang="en-US" b="1" dirty="0">
                <a:latin typeface="Arial Narrow" panose="020B0606020202030204" pitchFamily="34" charset="0"/>
              </a:rPr>
              <a:t>shade-tolerant</a:t>
            </a:r>
            <a:r>
              <a:rPr lang="en-US" dirty="0">
                <a:latin typeface="Arial Narrow" panose="020B0606020202030204" pitchFamily="34" charset="0"/>
              </a:rPr>
              <a:t> </a:t>
            </a:r>
            <a:r>
              <a:rPr lang="en-US" b="1" dirty="0">
                <a:latin typeface="Arial Narrow" panose="020B0606020202030204" pitchFamily="34" charset="0"/>
              </a:rPr>
              <a:t>annuals</a:t>
            </a:r>
            <a:r>
              <a:rPr lang="en-US" dirty="0">
                <a:latin typeface="Arial Narrow" panose="020B0606020202030204" pitchFamily="34" charset="0"/>
              </a:rPr>
              <a:t> may grow on the </a:t>
            </a:r>
            <a:r>
              <a:rPr lang="en-US" b="1" dirty="0">
                <a:latin typeface="Arial Narrow" panose="020B0606020202030204" pitchFamily="34" charset="0"/>
              </a:rPr>
              <a:t>forest</a:t>
            </a:r>
            <a:r>
              <a:rPr lang="en-US" dirty="0">
                <a:latin typeface="Arial Narrow" panose="020B0606020202030204" pitchFamily="34" charset="0"/>
              </a:rPr>
              <a:t> </a:t>
            </a:r>
            <a:r>
              <a:rPr lang="en-US" b="1" dirty="0">
                <a:latin typeface="Arial Narrow" panose="020B0606020202030204" pitchFamily="34" charset="0"/>
              </a:rPr>
              <a:t>floor</a:t>
            </a:r>
            <a:r>
              <a:rPr lang="en-US" dirty="0">
                <a:latin typeface="Arial Narrow" panose="020B0606020202030204" pitchFamily="34" charset="0"/>
              </a:rPr>
              <a:t>.</a:t>
            </a:r>
          </a:p>
        </p:txBody>
      </p:sp>
    </p:spTree>
    <p:extLst>
      <p:ext uri="{BB962C8B-B14F-4D97-AF65-F5344CB8AC3E}">
        <p14:creationId xmlns:p14="http://schemas.microsoft.com/office/powerpoint/2010/main" val="15144126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3D195-5514-9F06-BBBF-A2871B5E890D}"/>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EAB7317B-7F76-6E46-FB51-44BC780248FA}"/>
              </a:ext>
            </a:extLst>
          </p:cNvPr>
          <p:cNvSpPr>
            <a:spLocks noGrp="1"/>
          </p:cNvSpPr>
          <p:nvPr>
            <p:ph type="title"/>
          </p:nvPr>
        </p:nvSpPr>
        <p:spPr>
          <a:xfrm>
            <a:off x="1088473" y="543406"/>
            <a:ext cx="4649034" cy="704550"/>
          </a:xfrm>
        </p:spPr>
        <p:txBody>
          <a:bodyPr>
            <a:noAutofit/>
          </a:bodyPr>
          <a:lstStyle/>
          <a:p>
            <a:pPr algn="ctr"/>
            <a:r>
              <a:rPr kumimoji="0" lang="en-US"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Broadleaf deciduous forest in France</a:t>
            </a:r>
            <a:endParaRPr lang="en-US" sz="2000" dirty="0">
              <a:latin typeface="Arial Narrow" panose="020B0606020202030204" pitchFamily="34" charset="0"/>
            </a:endParaRPr>
          </a:p>
        </p:txBody>
      </p:sp>
      <p:pic>
        <p:nvPicPr>
          <p:cNvPr id="3" name="Picture 2" descr="Sunlight filtering through dense green foliage in a broadleaf deciduous forest in France, illuminating a dirt path on the forest floor.">
            <a:extLst>
              <a:ext uri="{FF2B5EF4-FFF2-40B4-BE49-F238E27FC236}">
                <a16:creationId xmlns:a16="http://schemas.microsoft.com/office/drawing/2014/main" id="{CCB1B993-1600-541A-CE06-4DD4E3C3E023}"/>
              </a:ext>
            </a:extLst>
          </p:cNvPr>
          <p:cNvPicPr>
            <a:picLocks noChangeAspect="1"/>
          </p:cNvPicPr>
          <p:nvPr/>
        </p:nvPicPr>
        <p:blipFill>
          <a:blip r:embed="rId3"/>
          <a:stretch>
            <a:fillRect/>
          </a:stretch>
        </p:blipFill>
        <p:spPr>
          <a:xfrm>
            <a:off x="785607" y="1247956"/>
            <a:ext cx="5096179" cy="3822134"/>
          </a:xfrm>
          <a:prstGeom prst="rect">
            <a:avLst/>
          </a:prstGeom>
        </p:spPr>
      </p:pic>
      <p:sp>
        <p:nvSpPr>
          <p:cNvPr id="10" name="TextBox 9">
            <a:extLst>
              <a:ext uri="{FF2B5EF4-FFF2-40B4-BE49-F238E27FC236}">
                <a16:creationId xmlns:a16="http://schemas.microsoft.com/office/drawing/2014/main" id="{07801F9A-8C96-2CE0-EA62-0CD3EDE33E4F}"/>
              </a:ext>
            </a:extLst>
          </p:cNvPr>
          <p:cNvSpPr txBox="1"/>
          <p:nvPr/>
        </p:nvSpPr>
        <p:spPr>
          <a:xfrm>
            <a:off x="1169090" y="5147593"/>
            <a:ext cx="4487799"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13.2.2.4: Broadleaf deciduous forest in France. (Source: A. </a:t>
            </a:r>
            <a:r>
              <a:rPr lang="en-US" sz="1000" dirty="0" err="1">
                <a:latin typeface="Arial Narrow" panose="020B0606020202030204" pitchFamily="34" charset="0"/>
                <a:cs typeface="Times New Roman" panose="02020603050405020304" pitchFamily="18" charset="0"/>
              </a:rPr>
              <a:t>Vorontzoff</a:t>
            </a:r>
            <a:r>
              <a:rPr lang="en-US" sz="1000" dirty="0">
                <a:latin typeface="Arial Narrow" panose="020B0606020202030204" pitchFamily="34" charset="0"/>
                <a:cs typeface="Times New Roman" panose="02020603050405020304" pitchFamily="18" charset="0"/>
              </a:rPr>
              <a:t>. FAO.)</a:t>
            </a:r>
          </a:p>
        </p:txBody>
      </p:sp>
      <p:sp>
        <p:nvSpPr>
          <p:cNvPr id="9" name="Title 1">
            <a:extLst>
              <a:ext uri="{FF2B5EF4-FFF2-40B4-BE49-F238E27FC236}">
                <a16:creationId xmlns:a16="http://schemas.microsoft.com/office/drawing/2014/main" id="{373A45E3-0152-5258-E0A7-D3B10FBFB0AB}"/>
              </a:ext>
            </a:extLst>
          </p:cNvPr>
          <p:cNvSpPr txBox="1">
            <a:spLocks/>
          </p:cNvSpPr>
          <p:nvPr/>
        </p:nvSpPr>
        <p:spPr>
          <a:xfrm>
            <a:off x="6768521" y="543406"/>
            <a:ext cx="4037502" cy="7045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dirty="0">
                <a:solidFill>
                  <a:srgbClr val="000000"/>
                </a:solidFill>
                <a:latin typeface="Arial Narrow" panose="020B0606020202030204" pitchFamily="34" charset="0"/>
                <a:cs typeface="Calibri" panose="020F0502020204030204" pitchFamily="34" charset="0"/>
              </a:rPr>
              <a:t>Mixed forest of Wisconsin, USA</a:t>
            </a:r>
            <a:endParaRPr lang="en-US" sz="2000" dirty="0">
              <a:latin typeface="Arial Narrow" panose="020B0606020202030204" pitchFamily="34" charset="0"/>
            </a:endParaRPr>
          </a:p>
        </p:txBody>
      </p:sp>
      <p:pic>
        <p:nvPicPr>
          <p:cNvPr id="6" name="Picture 5" descr="Dense mixed forest in Wisconsin, USA, with a small waterfall cascading between rocky outcrops.">
            <a:extLst>
              <a:ext uri="{FF2B5EF4-FFF2-40B4-BE49-F238E27FC236}">
                <a16:creationId xmlns:a16="http://schemas.microsoft.com/office/drawing/2014/main" id="{C08C50F9-0829-CABA-9335-FA129D167A67}"/>
              </a:ext>
            </a:extLst>
          </p:cNvPr>
          <p:cNvPicPr>
            <a:picLocks noChangeAspect="1"/>
          </p:cNvPicPr>
          <p:nvPr/>
        </p:nvPicPr>
        <p:blipFill>
          <a:blip r:embed="rId4"/>
          <a:stretch>
            <a:fillRect/>
          </a:stretch>
        </p:blipFill>
        <p:spPr>
          <a:xfrm>
            <a:off x="7176687" y="1247956"/>
            <a:ext cx="3221169" cy="3822134"/>
          </a:xfrm>
          <a:prstGeom prst="rect">
            <a:avLst/>
          </a:prstGeom>
        </p:spPr>
      </p:pic>
      <p:sp>
        <p:nvSpPr>
          <p:cNvPr id="11" name="TextBox 10">
            <a:extLst>
              <a:ext uri="{FF2B5EF4-FFF2-40B4-BE49-F238E27FC236}">
                <a16:creationId xmlns:a16="http://schemas.microsoft.com/office/drawing/2014/main" id="{40816C2F-9282-1273-7986-5B9C48B74EA0}"/>
              </a:ext>
            </a:extLst>
          </p:cNvPr>
          <p:cNvSpPr txBox="1"/>
          <p:nvPr/>
        </p:nvSpPr>
        <p:spPr>
          <a:xfrm>
            <a:off x="7004479" y="5144468"/>
            <a:ext cx="3723906"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13.2.2.5: Mixed forest of Wisconsin, USA. (Source: M. Ritter)</a:t>
            </a:r>
          </a:p>
        </p:txBody>
      </p:sp>
      <p:sp>
        <p:nvSpPr>
          <p:cNvPr id="12" name="TextBox 11">
            <a:extLst>
              <a:ext uri="{FF2B5EF4-FFF2-40B4-BE49-F238E27FC236}">
                <a16:creationId xmlns:a16="http://schemas.microsoft.com/office/drawing/2014/main" id="{A112D9ED-3837-339C-A426-0F90348EDFA5}"/>
              </a:ext>
            </a:extLst>
          </p:cNvPr>
          <p:cNvSpPr txBox="1"/>
          <p:nvPr/>
        </p:nvSpPr>
        <p:spPr>
          <a:xfrm>
            <a:off x="3691093" y="6314594"/>
            <a:ext cx="5096179"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Figures from Introduction to Physical Geography by M. Ritter, licensed under CC BY-NC-SA 4.0.</a:t>
            </a:r>
          </a:p>
        </p:txBody>
      </p:sp>
    </p:spTree>
    <p:extLst>
      <p:ext uri="{BB962C8B-B14F-4D97-AF65-F5344CB8AC3E}">
        <p14:creationId xmlns:p14="http://schemas.microsoft.com/office/powerpoint/2010/main" val="356037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35F5E-3F56-F655-5054-786F7C8901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0E99F5-9765-2E48-856A-082B923CDFEE}"/>
              </a:ext>
            </a:extLst>
          </p:cNvPr>
          <p:cNvSpPr>
            <a:spLocks noGrp="1"/>
          </p:cNvSpPr>
          <p:nvPr>
            <p:ph type="title"/>
          </p:nvPr>
        </p:nvSpPr>
        <p:spPr>
          <a:xfrm>
            <a:off x="838200" y="365125"/>
            <a:ext cx="10515600" cy="1015101"/>
          </a:xfrm>
        </p:spPr>
        <p:txBody>
          <a:bodyPr/>
          <a:lstStyle/>
          <a:p>
            <a:r>
              <a:rPr lang="en-US" dirty="0">
                <a:latin typeface="Arial Narrow" panose="020B0606020202030204" pitchFamily="34" charset="0"/>
              </a:rPr>
              <a:t>Weekly readings:</a:t>
            </a:r>
          </a:p>
        </p:txBody>
      </p:sp>
      <p:sp>
        <p:nvSpPr>
          <p:cNvPr id="3" name="Content Placeholder 2">
            <a:extLst>
              <a:ext uri="{FF2B5EF4-FFF2-40B4-BE49-F238E27FC236}">
                <a16:creationId xmlns:a16="http://schemas.microsoft.com/office/drawing/2014/main" id="{B5EEDCEA-197A-DCB1-21F5-8595D0E1205E}"/>
              </a:ext>
            </a:extLst>
          </p:cNvPr>
          <p:cNvSpPr>
            <a:spLocks noGrp="1"/>
          </p:cNvSpPr>
          <p:nvPr>
            <p:ph idx="1"/>
          </p:nvPr>
        </p:nvSpPr>
        <p:spPr>
          <a:xfrm>
            <a:off x="838199" y="1530036"/>
            <a:ext cx="9763126" cy="5156514"/>
          </a:xfrm>
        </p:spPr>
        <p:txBody>
          <a:bodyPr>
            <a:normAutofit/>
          </a:bodyPr>
          <a:lstStyle/>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Read Ritter Chapter 13 (13.1-13.7)</a:t>
            </a:r>
          </a:p>
        </p:txBody>
      </p:sp>
    </p:spTree>
    <p:extLst>
      <p:ext uri="{BB962C8B-B14F-4D97-AF65-F5344CB8AC3E}">
        <p14:creationId xmlns:p14="http://schemas.microsoft.com/office/powerpoint/2010/main" val="42924808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5A6F2-1927-3867-D2EB-6F115B2E07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25A1D5-7A9B-2A56-B57E-E32FF5E5952A}"/>
              </a:ext>
            </a:extLst>
          </p:cNvPr>
          <p:cNvSpPr>
            <a:spLocks noGrp="1"/>
          </p:cNvSpPr>
          <p:nvPr>
            <p:ph type="title"/>
          </p:nvPr>
        </p:nvSpPr>
        <p:spPr>
          <a:xfrm>
            <a:off x="838200" y="365125"/>
            <a:ext cx="10515600" cy="1015101"/>
          </a:xfrm>
        </p:spPr>
        <p:txBody>
          <a:bodyPr>
            <a:normAutofit fontScale="90000"/>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Midlatitude Broadleaf Deciduous &amp; Mixed Forest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6C189535-F259-DC88-3545-14E1E171B20B}"/>
              </a:ext>
            </a:extLst>
          </p:cNvPr>
          <p:cNvSpPr>
            <a:spLocks noGrp="1"/>
          </p:cNvSpPr>
          <p:nvPr>
            <p:ph idx="1"/>
          </p:nvPr>
        </p:nvSpPr>
        <p:spPr>
          <a:xfrm>
            <a:off x="838200" y="1458931"/>
            <a:ext cx="10928230" cy="4570934"/>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Forest exhibits a </a:t>
            </a:r>
            <a:r>
              <a:rPr lang="en-US" sz="2400" b="1" dirty="0">
                <a:latin typeface="Arial Narrow" panose="020B0606020202030204" pitchFamily="34" charset="0"/>
              </a:rPr>
              <a:t>patchwork</a:t>
            </a:r>
            <a:r>
              <a:rPr lang="en-US" sz="2400" dirty="0">
                <a:latin typeface="Arial Narrow" panose="020B0606020202030204" pitchFamily="34" charset="0"/>
              </a:rPr>
              <a:t> of </a:t>
            </a:r>
            <a:r>
              <a:rPr lang="en-US" sz="2400" b="1" dirty="0">
                <a:latin typeface="Arial Narrow" panose="020B0606020202030204" pitchFamily="34" charset="0"/>
              </a:rPr>
              <a:t>tree</a:t>
            </a:r>
            <a:r>
              <a:rPr lang="en-US" sz="2400" dirty="0">
                <a:latin typeface="Arial Narrow" panose="020B0606020202030204" pitchFamily="34" charset="0"/>
              </a:rPr>
              <a:t> </a:t>
            </a:r>
            <a:r>
              <a:rPr lang="en-US" sz="2400" b="1" dirty="0">
                <a:latin typeface="Arial Narrow" panose="020B0606020202030204" pitchFamily="34" charset="0"/>
              </a:rPr>
              <a:t>species</a:t>
            </a:r>
            <a:r>
              <a:rPr lang="en-US" sz="2400" dirty="0">
                <a:latin typeface="Arial Narrow" panose="020B0606020202030204" pitchFamily="34" charset="0"/>
              </a:rPr>
              <a:t> and </a:t>
            </a:r>
            <a:r>
              <a:rPr lang="en-US" sz="2400" b="1" dirty="0">
                <a:latin typeface="Arial Narrow" panose="020B0606020202030204" pitchFamily="34" charset="0"/>
              </a:rPr>
              <a:t>ages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May include </a:t>
            </a:r>
            <a:r>
              <a:rPr lang="en-US" b="1" dirty="0">
                <a:latin typeface="Arial Narrow" panose="020B0606020202030204" pitchFamily="34" charset="0"/>
              </a:rPr>
              <a:t>pure</a:t>
            </a:r>
            <a:r>
              <a:rPr lang="en-US" dirty="0">
                <a:latin typeface="Arial Narrow" panose="020B0606020202030204" pitchFamily="34" charset="0"/>
              </a:rPr>
              <a:t> </a:t>
            </a:r>
            <a:r>
              <a:rPr lang="en-US" b="1" dirty="0">
                <a:latin typeface="Arial Narrow" panose="020B0606020202030204" pitchFamily="34" charset="0"/>
              </a:rPr>
              <a:t>stands</a:t>
            </a:r>
            <a:r>
              <a:rPr lang="en-US" dirty="0">
                <a:latin typeface="Arial Narrow" panose="020B0606020202030204" pitchFamily="34" charset="0"/>
              </a:rPr>
              <a:t> or </a:t>
            </a:r>
            <a:r>
              <a:rPr lang="en-US" b="1" dirty="0">
                <a:latin typeface="Arial Narrow" panose="020B0606020202030204" pitchFamily="34" charset="0"/>
              </a:rPr>
              <a:t>2-3 species mixtures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Found in </a:t>
            </a:r>
            <a:r>
              <a:rPr lang="en-US" sz="2400" b="1" dirty="0">
                <a:latin typeface="Arial Narrow" panose="020B0606020202030204" pitchFamily="34" charset="0"/>
              </a:rPr>
              <a:t>Humid</a:t>
            </a:r>
            <a:r>
              <a:rPr lang="en-US" sz="2400" dirty="0">
                <a:latin typeface="Arial Narrow" panose="020B0606020202030204" pitchFamily="34" charset="0"/>
              </a:rPr>
              <a:t> </a:t>
            </a:r>
            <a:r>
              <a:rPr lang="en-US" sz="2400" b="1" dirty="0">
                <a:latin typeface="Arial Narrow" panose="020B0606020202030204" pitchFamily="34" charset="0"/>
              </a:rPr>
              <a:t>Continental</a:t>
            </a:r>
            <a:r>
              <a:rPr lang="en-US" sz="2400" dirty="0">
                <a:latin typeface="Arial Narrow" panose="020B0606020202030204" pitchFamily="34" charset="0"/>
              </a:rPr>
              <a:t> and </a:t>
            </a:r>
            <a:r>
              <a:rPr lang="en-US" sz="2400" b="1" dirty="0">
                <a:latin typeface="Arial Narrow" panose="020B0606020202030204" pitchFamily="34" charset="0"/>
              </a:rPr>
              <a:t>Humid</a:t>
            </a:r>
            <a:r>
              <a:rPr lang="en-US" sz="2400" dirty="0">
                <a:latin typeface="Arial Narrow" panose="020B0606020202030204" pitchFamily="34" charset="0"/>
              </a:rPr>
              <a:t> </a:t>
            </a:r>
            <a:r>
              <a:rPr lang="en-US" sz="2400" b="1" dirty="0">
                <a:latin typeface="Arial Narrow" panose="020B0606020202030204" pitchFamily="34" charset="0"/>
              </a:rPr>
              <a:t>Subtropical</a:t>
            </a:r>
            <a:r>
              <a:rPr lang="en-US" sz="2400" dirty="0">
                <a:latin typeface="Arial Narrow" panose="020B0606020202030204" pitchFamily="34" charset="0"/>
              </a:rPr>
              <a:t> climates.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Soils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err="1">
                <a:latin typeface="Arial Narrow" panose="020B0606020202030204" pitchFamily="34" charset="0"/>
              </a:rPr>
              <a:t>Alfisols</a:t>
            </a:r>
            <a:r>
              <a:rPr lang="en-US" dirty="0">
                <a:latin typeface="Arial Narrow" panose="020B0606020202030204" pitchFamily="34" charset="0"/>
              </a:rPr>
              <a:t> dominate </a:t>
            </a:r>
            <a:r>
              <a:rPr lang="en-US" b="1" dirty="0">
                <a:latin typeface="Arial Narrow" panose="020B0606020202030204" pitchFamily="34" charset="0"/>
              </a:rPr>
              <a:t>broadleaf</a:t>
            </a:r>
            <a:r>
              <a:rPr lang="en-US" dirty="0">
                <a:latin typeface="Arial Narrow" panose="020B0606020202030204" pitchFamily="34" charset="0"/>
              </a:rPr>
              <a:t> </a:t>
            </a:r>
            <a:r>
              <a:rPr lang="en-US" b="1" dirty="0">
                <a:latin typeface="Arial Narrow" panose="020B0606020202030204" pitchFamily="34" charset="0"/>
              </a:rPr>
              <a:t>areas</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Spodosols</a:t>
            </a:r>
            <a:r>
              <a:rPr lang="en-US" dirty="0">
                <a:latin typeface="Arial Narrow" panose="020B0606020202030204" pitchFamily="34" charset="0"/>
              </a:rPr>
              <a:t> occur where </a:t>
            </a:r>
            <a:r>
              <a:rPr lang="en-US" b="1" dirty="0">
                <a:latin typeface="Arial Narrow" panose="020B0606020202030204" pitchFamily="34" charset="0"/>
              </a:rPr>
              <a:t>conifers</a:t>
            </a:r>
            <a:r>
              <a:rPr lang="en-US" dirty="0">
                <a:latin typeface="Arial Narrow" panose="020B0606020202030204" pitchFamily="34" charset="0"/>
              </a:rPr>
              <a:t> are prevalent.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Human impacts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i="1" dirty="0">
                <a:latin typeface="Arial Narrow" panose="020B0606020202030204" pitchFamily="34" charset="0"/>
              </a:rPr>
              <a:t>Extensive</a:t>
            </a:r>
            <a:r>
              <a:rPr lang="en-US" dirty="0">
                <a:latin typeface="Arial Narrow" panose="020B0606020202030204" pitchFamily="34" charset="0"/>
              </a:rPr>
              <a:t> </a:t>
            </a:r>
            <a:r>
              <a:rPr lang="en-US" b="1" dirty="0">
                <a:latin typeface="Arial Narrow" panose="020B0606020202030204" pitchFamily="34" charset="0"/>
              </a:rPr>
              <a:t>deforestation</a:t>
            </a:r>
            <a:r>
              <a:rPr lang="en-US" dirty="0">
                <a:latin typeface="Arial Narrow" panose="020B0606020202030204" pitchFamily="34" charset="0"/>
              </a:rPr>
              <a:t> over centuries (e.g., China by A.D. 1000, England by 1700).</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Acid rain </a:t>
            </a:r>
            <a:r>
              <a:rPr lang="en-US" dirty="0">
                <a:latin typeface="Arial Narrow" panose="020B0606020202030204" pitchFamily="34" charset="0"/>
              </a:rPr>
              <a:t>now poses a major threat to remaining temperate forests.</a:t>
            </a:r>
          </a:p>
        </p:txBody>
      </p:sp>
    </p:spTree>
    <p:extLst>
      <p:ext uri="{BB962C8B-B14F-4D97-AF65-F5344CB8AC3E}">
        <p14:creationId xmlns:p14="http://schemas.microsoft.com/office/powerpoint/2010/main" val="4960084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D3E445-8194-6051-CAF0-F1AA8ED8F8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CAC49B-BE65-EFAB-1E38-8D59BEEB791A}"/>
              </a:ext>
            </a:extLst>
          </p:cNvPr>
          <p:cNvSpPr>
            <a:spLocks noGrp="1"/>
          </p:cNvSpPr>
          <p:nvPr>
            <p:ph type="title"/>
          </p:nvPr>
        </p:nvSpPr>
        <p:spPr>
          <a:xfrm>
            <a:off x="838200" y="365125"/>
            <a:ext cx="10515600"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Subtropical Evergreen Forest</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01AC6784-4D95-9214-73F4-25DC13CB979F}"/>
              </a:ext>
            </a:extLst>
          </p:cNvPr>
          <p:cNvSpPr>
            <a:spLocks noGrp="1"/>
          </p:cNvSpPr>
          <p:nvPr>
            <p:ph idx="1"/>
          </p:nvPr>
        </p:nvSpPr>
        <p:spPr>
          <a:xfrm>
            <a:off x="838200" y="1458931"/>
            <a:ext cx="10928230" cy="4570934"/>
          </a:xfrm>
        </p:spPr>
        <p:txBody>
          <a:bodyPr>
            <a:noAutofit/>
          </a:bodyPr>
          <a:lstStyle/>
          <a:p>
            <a:pPr marL="0" indent="0">
              <a:lnSpc>
                <a:spcPct val="100000"/>
              </a:lnSpc>
              <a:spcBef>
                <a:spcPts val="600"/>
              </a:spcBef>
              <a:spcAft>
                <a:spcPts val="600"/>
              </a:spcAft>
              <a:buNone/>
            </a:pPr>
            <a:r>
              <a:rPr lang="en-US" sz="2400" b="1" dirty="0">
                <a:latin typeface="Arial Narrow" panose="020B0606020202030204" pitchFamily="34" charset="0"/>
              </a:rPr>
              <a:t>Two</a:t>
            </a:r>
            <a:r>
              <a:rPr lang="en-US" sz="2400" dirty="0">
                <a:latin typeface="Arial Narrow" panose="020B0606020202030204" pitchFamily="34" charset="0"/>
              </a:rPr>
              <a:t> main types: </a:t>
            </a:r>
            <a:r>
              <a:rPr lang="en-US" sz="2400" b="1" dirty="0">
                <a:latin typeface="Arial Narrow" panose="020B0606020202030204" pitchFamily="34" charset="0"/>
              </a:rPr>
              <a:t>Broadleaf Evergreen Forest </a:t>
            </a:r>
            <a:r>
              <a:rPr lang="en-US" sz="2400" dirty="0">
                <a:latin typeface="Arial Narrow" panose="020B0606020202030204" pitchFamily="34" charset="0"/>
              </a:rPr>
              <a:t>&amp; </a:t>
            </a:r>
            <a:r>
              <a:rPr lang="en-US" sz="2400" b="1" dirty="0">
                <a:latin typeface="Arial Narrow" panose="020B0606020202030204" pitchFamily="34" charset="0"/>
              </a:rPr>
              <a:t>Needleleaf Evergreen Forest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Broadleaf Evergreen Forest</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Found in </a:t>
            </a:r>
            <a:r>
              <a:rPr lang="en-US" b="1" dirty="0">
                <a:latin typeface="Arial Narrow" panose="020B0606020202030204" pitchFamily="34" charset="0"/>
              </a:rPr>
              <a:t>New Zealand</a:t>
            </a:r>
            <a:r>
              <a:rPr lang="en-US" dirty="0">
                <a:latin typeface="Arial Narrow" panose="020B0606020202030204" pitchFamily="34" charset="0"/>
              </a:rPr>
              <a:t>, </a:t>
            </a:r>
            <a:r>
              <a:rPr lang="en-US" b="1" dirty="0">
                <a:latin typeface="Arial Narrow" panose="020B0606020202030204" pitchFamily="34" charset="0"/>
              </a:rPr>
              <a:t>SE Australia</a:t>
            </a:r>
            <a:r>
              <a:rPr lang="en-US" dirty="0">
                <a:latin typeface="Arial Narrow" panose="020B0606020202030204" pitchFamily="34" charset="0"/>
              </a:rPr>
              <a:t>, </a:t>
            </a:r>
            <a:r>
              <a:rPr lang="en-US" b="1" dirty="0">
                <a:latin typeface="Arial Narrow" panose="020B0606020202030204" pitchFamily="34" charset="0"/>
              </a:rPr>
              <a:t>Southern Chile</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Influenced by </a:t>
            </a:r>
            <a:r>
              <a:rPr lang="en-US" b="1" dirty="0">
                <a:latin typeface="Arial Narrow" panose="020B0606020202030204" pitchFamily="34" charset="0"/>
              </a:rPr>
              <a:t>mild</a:t>
            </a:r>
            <a:r>
              <a:rPr lang="en-US" dirty="0">
                <a:latin typeface="Arial Narrow" panose="020B0606020202030204" pitchFamily="34" charset="0"/>
              </a:rPr>
              <a:t> </a:t>
            </a:r>
            <a:r>
              <a:rPr lang="en-US" b="1" dirty="0">
                <a:latin typeface="Arial Narrow" panose="020B0606020202030204" pitchFamily="34" charset="0"/>
              </a:rPr>
              <a:t>maritime</a:t>
            </a:r>
            <a:r>
              <a:rPr lang="en-US" dirty="0">
                <a:latin typeface="Arial Narrow" panose="020B0606020202030204" pitchFamily="34" charset="0"/>
              </a:rPr>
              <a:t> </a:t>
            </a:r>
            <a:r>
              <a:rPr lang="en-US" b="1" dirty="0">
                <a:latin typeface="Arial Narrow" panose="020B0606020202030204" pitchFamily="34" charset="0"/>
              </a:rPr>
              <a:t>climates</a:t>
            </a:r>
            <a:r>
              <a:rPr lang="en-US" dirty="0">
                <a:latin typeface="Arial Narrow" panose="020B0606020202030204" pitchFamily="34" charset="0"/>
              </a:rPr>
              <a:t>:</a:t>
            </a:r>
          </a:p>
          <a:p>
            <a:pPr lvl="2">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Moist year-round</a:t>
            </a:r>
            <a:r>
              <a:rPr lang="en-US" sz="2400" dirty="0">
                <a:latin typeface="Arial Narrow" panose="020B0606020202030204" pitchFamily="34" charset="0"/>
              </a:rPr>
              <a:t>, little to no summer drought.</a:t>
            </a:r>
          </a:p>
          <a:p>
            <a:pPr lvl="2">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Frost-free</a:t>
            </a:r>
            <a:r>
              <a:rPr lang="en-US" sz="2400" dirty="0">
                <a:latin typeface="Arial Narrow" panose="020B0606020202030204" pitchFamily="34" charset="0"/>
              </a:rPr>
              <a:t> conditions support evergreen species.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U.S. pockets: </a:t>
            </a:r>
            <a:r>
              <a:rPr lang="en-US" b="1" dirty="0">
                <a:latin typeface="Arial Narrow" panose="020B0606020202030204" pitchFamily="34" charset="0"/>
              </a:rPr>
              <a:t>Florida</a:t>
            </a:r>
            <a:r>
              <a:rPr lang="en-US" dirty="0">
                <a:latin typeface="Arial Narrow" panose="020B0606020202030204" pitchFamily="34" charset="0"/>
              </a:rPr>
              <a:t> and </a:t>
            </a:r>
            <a:r>
              <a:rPr lang="en-US" b="1" dirty="0">
                <a:latin typeface="Arial Narrow" panose="020B0606020202030204" pitchFamily="34" charset="0"/>
              </a:rPr>
              <a:t>Gulf Coast </a:t>
            </a:r>
            <a:r>
              <a:rPr lang="en-US" dirty="0">
                <a:latin typeface="Arial Narrow" panose="020B0606020202030204" pitchFamily="34" charset="0"/>
              </a:rPr>
              <a:t>(e.g., evergreen oak, magnolia).</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Needleleaf Evergreen Forest</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Found in the </a:t>
            </a:r>
            <a:r>
              <a:rPr lang="en-US" b="1" dirty="0">
                <a:latin typeface="Arial Narrow" panose="020B0606020202030204" pitchFamily="34" charset="0"/>
              </a:rPr>
              <a:t>southeastern U.S.</a:t>
            </a:r>
            <a:r>
              <a:rPr lang="en-US" dirty="0">
                <a:latin typeface="Arial Narrow" panose="020B0606020202030204" pitchFamily="34" charset="0"/>
              </a:rPr>
              <a:t> (Southern Pine Forest).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Developed on </a:t>
            </a:r>
            <a:r>
              <a:rPr lang="en-US" b="1" dirty="0">
                <a:latin typeface="Arial Narrow" panose="020B0606020202030204" pitchFamily="34" charset="0"/>
              </a:rPr>
              <a:t>sandy</a:t>
            </a:r>
            <a:r>
              <a:rPr lang="en-US" dirty="0">
                <a:latin typeface="Arial Narrow" panose="020B0606020202030204" pitchFamily="34" charset="0"/>
              </a:rPr>
              <a:t> </a:t>
            </a:r>
            <a:r>
              <a:rPr lang="en-US" b="1" dirty="0">
                <a:latin typeface="Arial Narrow" panose="020B0606020202030204" pitchFamily="34" charset="0"/>
              </a:rPr>
              <a:t>coastal</a:t>
            </a:r>
            <a:r>
              <a:rPr lang="en-US" dirty="0">
                <a:latin typeface="Arial Narrow" panose="020B0606020202030204" pitchFamily="34" charset="0"/>
              </a:rPr>
              <a:t> </a:t>
            </a:r>
            <a:r>
              <a:rPr lang="en-US" b="1" dirty="0">
                <a:latin typeface="Arial Narrow" panose="020B0606020202030204" pitchFamily="34" charset="0"/>
              </a:rPr>
              <a:t>deposits</a:t>
            </a:r>
            <a:r>
              <a:rPr lang="en-US" dirty="0">
                <a:latin typeface="Arial Narrow" panose="020B0606020202030204" pitchFamily="34" charset="0"/>
              </a:rPr>
              <a:t> along the </a:t>
            </a:r>
            <a:r>
              <a:rPr lang="en-US" b="1" dirty="0">
                <a:latin typeface="Arial Narrow" panose="020B0606020202030204" pitchFamily="34" charset="0"/>
              </a:rPr>
              <a:t>Atlantic</a:t>
            </a:r>
            <a:r>
              <a:rPr lang="en-US" dirty="0">
                <a:latin typeface="Arial Narrow" panose="020B0606020202030204" pitchFamily="34" charset="0"/>
              </a:rPr>
              <a:t> and </a:t>
            </a:r>
            <a:r>
              <a:rPr lang="en-US" b="1" dirty="0">
                <a:latin typeface="Arial Narrow" panose="020B0606020202030204" pitchFamily="34" charset="0"/>
              </a:rPr>
              <a:t>Gulf</a:t>
            </a:r>
            <a:r>
              <a:rPr lang="en-US" dirty="0">
                <a:latin typeface="Arial Narrow" panose="020B0606020202030204" pitchFamily="34" charset="0"/>
              </a:rPr>
              <a:t> </a:t>
            </a:r>
            <a:r>
              <a:rPr lang="en-US" b="1" dirty="0">
                <a:latin typeface="Arial Narrow" panose="020B0606020202030204" pitchFamily="34" charset="0"/>
              </a:rPr>
              <a:t>Coasts</a:t>
            </a:r>
            <a:r>
              <a:rPr lang="en-US" dirty="0">
                <a:latin typeface="Arial Narrow" panose="020B0606020202030204" pitchFamily="34" charset="0"/>
              </a:rPr>
              <a:t>.</a:t>
            </a:r>
          </a:p>
        </p:txBody>
      </p:sp>
    </p:spTree>
    <p:extLst>
      <p:ext uri="{BB962C8B-B14F-4D97-AF65-F5344CB8AC3E}">
        <p14:creationId xmlns:p14="http://schemas.microsoft.com/office/powerpoint/2010/main" val="5716205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570363-9C04-9271-8D18-ECD6FAE73F08}"/>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6B7C5516-9F01-381D-3F8C-BFE7D286F8E7}"/>
              </a:ext>
            </a:extLst>
          </p:cNvPr>
          <p:cNvSpPr>
            <a:spLocks noGrp="1"/>
          </p:cNvSpPr>
          <p:nvPr>
            <p:ph type="title"/>
          </p:nvPr>
        </p:nvSpPr>
        <p:spPr>
          <a:xfrm>
            <a:off x="3443267" y="208512"/>
            <a:ext cx="5591829" cy="704550"/>
          </a:xfrm>
        </p:spPr>
        <p:txBody>
          <a:bodyPr>
            <a:noAutofit/>
          </a:bodyPr>
          <a:lstStyle/>
          <a:p>
            <a:pPr algn="ctr"/>
            <a:r>
              <a:rPr kumimoji="0" lang="en-US" sz="28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Broadleaf deciduous forest in France</a:t>
            </a:r>
            <a:endParaRPr lang="en-US" sz="2800" dirty="0">
              <a:latin typeface="Arial Narrow" panose="020B0606020202030204" pitchFamily="34" charset="0"/>
            </a:endParaRPr>
          </a:p>
        </p:txBody>
      </p:sp>
      <p:sp>
        <p:nvSpPr>
          <p:cNvPr id="12" name="TextBox 11">
            <a:extLst>
              <a:ext uri="{FF2B5EF4-FFF2-40B4-BE49-F238E27FC236}">
                <a16:creationId xmlns:a16="http://schemas.microsoft.com/office/drawing/2014/main" id="{07B8EDBF-BC5B-2D83-E0C7-5C2F7AC36F4C}"/>
              </a:ext>
            </a:extLst>
          </p:cNvPr>
          <p:cNvSpPr txBox="1"/>
          <p:nvPr/>
        </p:nvSpPr>
        <p:spPr>
          <a:xfrm>
            <a:off x="3691093" y="6314594"/>
            <a:ext cx="5096179"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13.2.2.6: Broadleaf evergreen forest, New Zealand's South Island. (Photo credit: T. </a:t>
            </a:r>
            <a:r>
              <a:rPr lang="en-US" sz="1000" dirty="0" err="1">
                <a:latin typeface="Arial Narrow" panose="020B0606020202030204" pitchFamily="34" charset="0"/>
                <a:cs typeface="Times New Roman" panose="02020603050405020304" pitchFamily="18" charset="0"/>
              </a:rPr>
              <a:t>Detwyler</a:t>
            </a:r>
            <a:r>
              <a:rPr lang="en-US" sz="1000" dirty="0">
                <a:latin typeface="Arial Narrow" panose="020B0606020202030204" pitchFamily="34" charset="0"/>
                <a:cs typeface="Times New Roman" panose="02020603050405020304" pitchFamily="18" charset="0"/>
              </a:rPr>
              <a:t>) from Introduction to Physical Geography by M. Ritter, licensed under CC BY-NC-SA 4.0.</a:t>
            </a:r>
          </a:p>
        </p:txBody>
      </p:sp>
      <p:pic>
        <p:nvPicPr>
          <p:cNvPr id="4" name="Picture 3" descr="Broadleaf evergreen forest in New Zealand’s South Island, with dense trees reflected in a calm lake and snowcapped mountains in the background.">
            <a:extLst>
              <a:ext uri="{FF2B5EF4-FFF2-40B4-BE49-F238E27FC236}">
                <a16:creationId xmlns:a16="http://schemas.microsoft.com/office/drawing/2014/main" id="{45EEBBCC-89F1-81F1-CA9E-1BFEE611CA1E}"/>
              </a:ext>
            </a:extLst>
          </p:cNvPr>
          <p:cNvPicPr>
            <a:picLocks noChangeAspect="1"/>
          </p:cNvPicPr>
          <p:nvPr/>
        </p:nvPicPr>
        <p:blipFill>
          <a:blip r:embed="rId3"/>
          <a:stretch>
            <a:fillRect/>
          </a:stretch>
        </p:blipFill>
        <p:spPr>
          <a:xfrm>
            <a:off x="2529207" y="913062"/>
            <a:ext cx="7133585" cy="5350190"/>
          </a:xfrm>
          <a:prstGeom prst="rect">
            <a:avLst/>
          </a:prstGeom>
        </p:spPr>
      </p:pic>
    </p:spTree>
    <p:extLst>
      <p:ext uri="{BB962C8B-B14F-4D97-AF65-F5344CB8AC3E}">
        <p14:creationId xmlns:p14="http://schemas.microsoft.com/office/powerpoint/2010/main" val="37612629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305A20-672D-042F-476F-15437DD33A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C08EE-E545-D866-694D-53CCB80A5840}"/>
              </a:ext>
            </a:extLst>
          </p:cNvPr>
          <p:cNvSpPr>
            <a:spLocks noGrp="1"/>
          </p:cNvSpPr>
          <p:nvPr>
            <p:ph type="title"/>
          </p:nvPr>
        </p:nvSpPr>
        <p:spPr>
          <a:xfrm>
            <a:off x="838200" y="365125"/>
            <a:ext cx="10515600" cy="1015101"/>
          </a:xfrm>
        </p:spPr>
        <p:txBody>
          <a:bodyPr>
            <a:normAutofit fontScale="90000"/>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Temperate Rain Forest (Marine West Coast Forest)</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1CA1751-1762-6802-222C-9187C36EA3D3}"/>
              </a:ext>
            </a:extLst>
          </p:cNvPr>
          <p:cNvSpPr>
            <a:spLocks noGrp="1"/>
          </p:cNvSpPr>
          <p:nvPr>
            <p:ph idx="1"/>
          </p:nvPr>
        </p:nvSpPr>
        <p:spPr>
          <a:xfrm>
            <a:off x="838201" y="1458931"/>
            <a:ext cx="6054306" cy="4570934"/>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Found along </a:t>
            </a:r>
            <a:r>
              <a:rPr lang="en-US" sz="2400" b="1" dirty="0">
                <a:latin typeface="Arial Narrow" panose="020B0606020202030204" pitchFamily="34" charset="0"/>
              </a:rPr>
              <a:t>narrow</a:t>
            </a:r>
            <a:r>
              <a:rPr lang="en-US" sz="2400" dirty="0">
                <a:latin typeface="Arial Narrow" panose="020B0606020202030204" pitchFamily="34" charset="0"/>
              </a:rPr>
              <a:t> </a:t>
            </a:r>
            <a:r>
              <a:rPr lang="en-US" sz="2400" b="1" dirty="0">
                <a:latin typeface="Arial Narrow" panose="020B0606020202030204" pitchFamily="34" charset="0"/>
              </a:rPr>
              <a:t>coastal</a:t>
            </a:r>
            <a:r>
              <a:rPr lang="en-US" sz="2400" dirty="0">
                <a:latin typeface="Arial Narrow" panose="020B0606020202030204" pitchFamily="34" charset="0"/>
              </a:rPr>
              <a:t> </a:t>
            </a:r>
            <a:r>
              <a:rPr lang="en-US" sz="2400" b="1" dirty="0">
                <a:latin typeface="Arial Narrow" panose="020B0606020202030204" pitchFamily="34" charset="0"/>
              </a:rPr>
              <a:t>margins</a:t>
            </a:r>
            <a:r>
              <a:rPr lang="en-US" sz="2400" dirty="0">
                <a:latin typeface="Arial Narrow" panose="020B0606020202030204" pitchFamily="34" charset="0"/>
              </a:rPr>
              <a:t> of the </a:t>
            </a:r>
            <a:r>
              <a:rPr lang="en-US" sz="2400" b="1" dirty="0">
                <a:latin typeface="Arial Narrow" panose="020B0606020202030204" pitchFamily="34" charset="0"/>
              </a:rPr>
              <a:t>Pacific</a:t>
            </a:r>
            <a:r>
              <a:rPr lang="en-US" sz="2400" dirty="0">
                <a:latin typeface="Arial Narrow" panose="020B0606020202030204" pitchFamily="34" charset="0"/>
              </a:rPr>
              <a:t> </a:t>
            </a:r>
            <a:r>
              <a:rPr lang="en-US" sz="2400" b="1" dirty="0">
                <a:latin typeface="Arial Narrow" panose="020B0606020202030204" pitchFamily="34" charset="0"/>
              </a:rPr>
              <a:t>Northwest</a:t>
            </a:r>
            <a:r>
              <a:rPr lang="en-US" sz="2400" dirty="0">
                <a:latin typeface="Arial Narrow" panose="020B0606020202030204" pitchFamily="34" charset="0"/>
              </a:rPr>
              <a:t> (North America).</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Located on the </a:t>
            </a:r>
            <a:r>
              <a:rPr lang="en-US" sz="2400" b="1" dirty="0">
                <a:latin typeface="Arial Narrow" panose="020B0606020202030204" pitchFamily="34" charset="0"/>
              </a:rPr>
              <a:t>windward</a:t>
            </a:r>
            <a:r>
              <a:rPr lang="en-US" sz="2400" dirty="0">
                <a:latin typeface="Arial Narrow" panose="020B0606020202030204" pitchFamily="34" charset="0"/>
              </a:rPr>
              <a:t> </a:t>
            </a:r>
            <a:r>
              <a:rPr lang="en-US" sz="2400" b="1" dirty="0">
                <a:latin typeface="Arial Narrow" panose="020B0606020202030204" pitchFamily="34" charset="0"/>
              </a:rPr>
              <a:t>slopes</a:t>
            </a:r>
            <a:r>
              <a:rPr lang="en-US" sz="2400" dirty="0">
                <a:latin typeface="Arial Narrow" panose="020B0606020202030204" pitchFamily="34" charset="0"/>
              </a:rPr>
              <a:t> of the </a:t>
            </a:r>
            <a:r>
              <a:rPr lang="en-US" sz="2400" b="1" dirty="0">
                <a:latin typeface="Arial Narrow" panose="020B0606020202030204" pitchFamily="34" charset="0"/>
              </a:rPr>
              <a:t>Cascade</a:t>
            </a:r>
            <a:r>
              <a:rPr lang="en-US" sz="2400" dirty="0">
                <a:latin typeface="Arial Narrow" panose="020B0606020202030204" pitchFamily="34" charset="0"/>
              </a:rPr>
              <a:t> and </a:t>
            </a:r>
            <a:r>
              <a:rPr lang="en-US" sz="2400" b="1" dirty="0">
                <a:latin typeface="Arial Narrow" panose="020B0606020202030204" pitchFamily="34" charset="0"/>
              </a:rPr>
              <a:t>Coast</a:t>
            </a:r>
            <a:r>
              <a:rPr lang="en-US" sz="2400" dirty="0">
                <a:latin typeface="Arial Narrow" panose="020B0606020202030204" pitchFamily="34" charset="0"/>
              </a:rPr>
              <a:t> </a:t>
            </a:r>
            <a:r>
              <a:rPr lang="en-US" sz="2400" b="1" dirty="0">
                <a:latin typeface="Arial Narrow" panose="020B0606020202030204" pitchFamily="34" charset="0"/>
              </a:rPr>
              <a:t>Ranges</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Receives </a:t>
            </a:r>
            <a:r>
              <a:rPr lang="en-US" sz="2400" b="1" dirty="0">
                <a:latin typeface="Arial Narrow" panose="020B0606020202030204" pitchFamily="34" charset="0"/>
              </a:rPr>
              <a:t>100+ inches </a:t>
            </a:r>
            <a:r>
              <a:rPr lang="en-US" sz="2400" dirty="0">
                <a:latin typeface="Arial Narrow" panose="020B0606020202030204" pitchFamily="34" charset="0"/>
              </a:rPr>
              <a:t>of </a:t>
            </a:r>
            <a:r>
              <a:rPr lang="en-US" sz="2400" b="1" dirty="0">
                <a:latin typeface="Arial Narrow" panose="020B0606020202030204" pitchFamily="34" charset="0"/>
              </a:rPr>
              <a:t>annual</a:t>
            </a:r>
            <a:r>
              <a:rPr lang="en-US" sz="2400" dirty="0">
                <a:latin typeface="Arial Narrow" panose="020B0606020202030204" pitchFamily="34" charset="0"/>
              </a:rPr>
              <a:t> </a:t>
            </a:r>
            <a:r>
              <a:rPr lang="en-US" sz="2400" b="1" dirty="0">
                <a:latin typeface="Arial Narrow" panose="020B0606020202030204" pitchFamily="34" charset="0"/>
              </a:rPr>
              <a:t>precipitation</a:t>
            </a:r>
            <a:r>
              <a:rPr lang="en-US" sz="2400" dirty="0">
                <a:latin typeface="Arial Narrow" panose="020B0606020202030204" pitchFamily="34" charset="0"/>
              </a:rPr>
              <a:t>, comparable to tropical rainforests.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Vegetation</a:t>
            </a:r>
            <a:r>
              <a:rPr lang="en-US" sz="2400" dirty="0">
                <a:latin typeface="Arial Narrow" panose="020B0606020202030204" pitchFamily="34" charset="0"/>
              </a:rPr>
              <a:t> includes: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 few species of </a:t>
            </a:r>
            <a:r>
              <a:rPr lang="en-US" b="1" dirty="0">
                <a:latin typeface="Arial Narrow" panose="020B0606020202030204" pitchFamily="34" charset="0"/>
              </a:rPr>
              <a:t>broadleaf</a:t>
            </a:r>
            <a:r>
              <a:rPr lang="en-US" dirty="0">
                <a:latin typeface="Arial Narrow" panose="020B0606020202030204" pitchFamily="34" charset="0"/>
              </a:rPr>
              <a:t> and </a:t>
            </a:r>
            <a:r>
              <a:rPr lang="en-US" b="1" dirty="0">
                <a:latin typeface="Arial Narrow" panose="020B0606020202030204" pitchFamily="34" charset="0"/>
              </a:rPr>
              <a:t>needleleaf</a:t>
            </a:r>
            <a:r>
              <a:rPr lang="en-US" dirty="0">
                <a:latin typeface="Arial Narrow" panose="020B0606020202030204" pitchFamily="34" charset="0"/>
              </a:rPr>
              <a:t> trees.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Huge ferns </a:t>
            </a:r>
            <a:r>
              <a:rPr lang="en-US" dirty="0">
                <a:latin typeface="Arial Narrow" panose="020B0606020202030204" pitchFamily="34" charset="0"/>
              </a:rPr>
              <a:t>and </a:t>
            </a:r>
            <a:r>
              <a:rPr lang="en-US" b="1" dirty="0">
                <a:latin typeface="Arial Narrow" panose="020B0606020202030204" pitchFamily="34" charset="0"/>
              </a:rPr>
              <a:t>dense undergrowth</a:t>
            </a:r>
            <a:r>
              <a:rPr lang="en-US"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Lower</a:t>
            </a:r>
            <a:r>
              <a:rPr lang="en-US" sz="2400" dirty="0">
                <a:latin typeface="Arial Narrow" panose="020B0606020202030204" pitchFamily="34" charset="0"/>
              </a:rPr>
              <a:t> </a:t>
            </a:r>
            <a:r>
              <a:rPr lang="en-US" sz="2400" b="1" dirty="0">
                <a:latin typeface="Arial Narrow" panose="020B0606020202030204" pitchFamily="34" charset="0"/>
              </a:rPr>
              <a:t>biodiversity</a:t>
            </a:r>
            <a:r>
              <a:rPr lang="en-US" sz="2400" dirty="0">
                <a:latin typeface="Arial Narrow" panose="020B0606020202030204" pitchFamily="34" charset="0"/>
              </a:rPr>
              <a:t> than tropical rainforests, but </a:t>
            </a:r>
            <a:r>
              <a:rPr lang="en-US" sz="2400" b="1" dirty="0">
                <a:latin typeface="Arial Narrow" panose="020B0606020202030204" pitchFamily="34" charset="0"/>
              </a:rPr>
              <a:t>extremely</a:t>
            </a:r>
            <a:r>
              <a:rPr lang="en-US" sz="2400" dirty="0">
                <a:latin typeface="Arial Narrow" panose="020B0606020202030204" pitchFamily="34" charset="0"/>
              </a:rPr>
              <a:t> </a:t>
            </a:r>
            <a:r>
              <a:rPr lang="en-US" sz="2400" b="1" dirty="0">
                <a:latin typeface="Arial Narrow" panose="020B0606020202030204" pitchFamily="34" charset="0"/>
              </a:rPr>
              <a:t>lush</a:t>
            </a:r>
            <a:r>
              <a:rPr lang="en-US" sz="2400" dirty="0">
                <a:latin typeface="Arial Narrow" panose="020B0606020202030204" pitchFamily="34" charset="0"/>
              </a:rPr>
              <a:t>.</a:t>
            </a:r>
          </a:p>
        </p:txBody>
      </p:sp>
      <p:pic>
        <p:nvPicPr>
          <p:cNvPr id="5" name="Picture 4" descr="Lush Marine West Coast forest with tall redwoods, dense ferns, and a moss-covered fallen log.">
            <a:extLst>
              <a:ext uri="{FF2B5EF4-FFF2-40B4-BE49-F238E27FC236}">
                <a16:creationId xmlns:a16="http://schemas.microsoft.com/office/drawing/2014/main" id="{C63E15E8-945B-B332-D673-4E4F97072E64}"/>
              </a:ext>
            </a:extLst>
          </p:cNvPr>
          <p:cNvPicPr>
            <a:picLocks noChangeAspect="1"/>
          </p:cNvPicPr>
          <p:nvPr/>
        </p:nvPicPr>
        <p:blipFill>
          <a:blip r:embed="rId3"/>
          <a:stretch>
            <a:fillRect/>
          </a:stretch>
        </p:blipFill>
        <p:spPr>
          <a:xfrm>
            <a:off x="6747295" y="1176041"/>
            <a:ext cx="4606504" cy="3048422"/>
          </a:xfrm>
          <a:prstGeom prst="rect">
            <a:avLst/>
          </a:prstGeom>
        </p:spPr>
      </p:pic>
      <p:pic>
        <p:nvPicPr>
          <p:cNvPr id="9" name="Picture 8" descr="Pink rhododendron flowers growing among green foliage in a Marine West Coast forest with tall redwoods.">
            <a:extLst>
              <a:ext uri="{FF2B5EF4-FFF2-40B4-BE49-F238E27FC236}">
                <a16:creationId xmlns:a16="http://schemas.microsoft.com/office/drawing/2014/main" id="{8A1A9907-69D5-BE56-175B-7340A60D70B3}"/>
              </a:ext>
            </a:extLst>
          </p:cNvPr>
          <p:cNvPicPr>
            <a:picLocks noChangeAspect="1"/>
          </p:cNvPicPr>
          <p:nvPr/>
        </p:nvPicPr>
        <p:blipFill>
          <a:blip r:embed="rId4"/>
          <a:stretch>
            <a:fillRect/>
          </a:stretch>
        </p:blipFill>
        <p:spPr>
          <a:xfrm>
            <a:off x="7946218" y="3692107"/>
            <a:ext cx="4148710" cy="2753096"/>
          </a:xfrm>
          <a:prstGeom prst="rect">
            <a:avLst/>
          </a:prstGeom>
        </p:spPr>
      </p:pic>
      <p:sp>
        <p:nvSpPr>
          <p:cNvPr id="10" name="TextBox 9">
            <a:extLst>
              <a:ext uri="{FF2B5EF4-FFF2-40B4-BE49-F238E27FC236}">
                <a16:creationId xmlns:a16="http://schemas.microsoft.com/office/drawing/2014/main" id="{54B3C361-4AC2-68CC-8F05-B36B9B4AE3CF}"/>
              </a:ext>
            </a:extLst>
          </p:cNvPr>
          <p:cNvSpPr txBox="1"/>
          <p:nvPr/>
        </p:nvSpPr>
        <p:spPr>
          <a:xfrm>
            <a:off x="7184792" y="6445203"/>
            <a:ext cx="4606504"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13.2.2.7: Marine West Coast forest of Redwoods National Park (Source: Michael Ritter) from Introduction to Physical Geography by M. Ritter, licensed under CC BY-NC-SA 4.0.</a:t>
            </a:r>
          </a:p>
        </p:txBody>
      </p:sp>
    </p:spTree>
    <p:extLst>
      <p:ext uri="{BB962C8B-B14F-4D97-AF65-F5344CB8AC3E}">
        <p14:creationId xmlns:p14="http://schemas.microsoft.com/office/powerpoint/2010/main" val="32552685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0A72E5-F867-0E3C-CFC1-2FD2FD7C63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31E1CA-DE6F-1655-9580-FBB170E507CC}"/>
              </a:ext>
            </a:extLst>
          </p:cNvPr>
          <p:cNvSpPr>
            <a:spLocks noGrp="1"/>
          </p:cNvSpPr>
          <p:nvPr>
            <p:ph type="title"/>
          </p:nvPr>
        </p:nvSpPr>
        <p:spPr>
          <a:xfrm>
            <a:off x="838200" y="365125"/>
            <a:ext cx="10515600" cy="1015101"/>
          </a:xfrm>
        </p:spPr>
        <p:txBody>
          <a:bodyPr>
            <a:normAutofit/>
          </a:bodyPr>
          <a:lstStyle/>
          <a:p>
            <a:r>
              <a:rPr kumimoji="0" lang="en-US"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Temperate Rain Forest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0C229493-6BAF-7DE5-3AF4-5AACCACF8501}"/>
              </a:ext>
            </a:extLst>
          </p:cNvPr>
          <p:cNvSpPr>
            <a:spLocks noGrp="1"/>
          </p:cNvSpPr>
          <p:nvPr>
            <p:ph idx="1"/>
          </p:nvPr>
        </p:nvSpPr>
        <p:spPr>
          <a:xfrm>
            <a:off x="838201" y="1458931"/>
            <a:ext cx="7322388" cy="4570933"/>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Home to some of the </a:t>
            </a:r>
            <a:r>
              <a:rPr lang="en-US" sz="2400" b="1" dirty="0">
                <a:latin typeface="Arial Narrow" panose="020B0606020202030204" pitchFamily="34" charset="0"/>
              </a:rPr>
              <a:t>largest</a:t>
            </a:r>
            <a:r>
              <a:rPr lang="en-US" sz="2400" dirty="0">
                <a:latin typeface="Arial Narrow" panose="020B0606020202030204" pitchFamily="34" charset="0"/>
              </a:rPr>
              <a:t> and </a:t>
            </a:r>
            <a:r>
              <a:rPr lang="en-US" sz="2400" b="1" dirty="0">
                <a:latin typeface="Arial Narrow" panose="020B0606020202030204" pitchFamily="34" charset="0"/>
              </a:rPr>
              <a:t>oldest</a:t>
            </a:r>
            <a:r>
              <a:rPr lang="en-US" sz="2400" dirty="0">
                <a:latin typeface="Arial Narrow" panose="020B0606020202030204" pitchFamily="34" charset="0"/>
              </a:rPr>
              <a:t> </a:t>
            </a:r>
            <a:r>
              <a:rPr lang="en-US" sz="2400" b="1" dirty="0">
                <a:latin typeface="Arial Narrow" panose="020B0606020202030204" pitchFamily="34" charset="0"/>
              </a:rPr>
              <a:t>living</a:t>
            </a:r>
            <a:r>
              <a:rPr lang="en-US" sz="2400" dirty="0">
                <a:latin typeface="Arial Narrow" panose="020B0606020202030204" pitchFamily="34" charset="0"/>
              </a:rPr>
              <a:t> </a:t>
            </a:r>
            <a:r>
              <a:rPr lang="en-US" sz="2400" b="1" dirty="0">
                <a:latin typeface="Arial Narrow" panose="020B0606020202030204" pitchFamily="34" charset="0"/>
              </a:rPr>
              <a:t>organisms - coast</a:t>
            </a:r>
            <a:r>
              <a:rPr lang="en-US" sz="2400" dirty="0">
                <a:latin typeface="Arial Narrow" panose="020B0606020202030204" pitchFamily="34" charset="0"/>
              </a:rPr>
              <a:t> </a:t>
            </a:r>
            <a:r>
              <a:rPr lang="en-US" sz="2400" b="1" dirty="0">
                <a:latin typeface="Arial Narrow" panose="020B0606020202030204" pitchFamily="34" charset="0"/>
              </a:rPr>
              <a:t>redwoods</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Heights of </a:t>
            </a:r>
            <a:r>
              <a:rPr lang="en-US" b="1" dirty="0">
                <a:latin typeface="Arial Narrow" panose="020B0606020202030204" pitchFamily="34" charset="0"/>
              </a:rPr>
              <a:t>200-300+ ft</a:t>
            </a:r>
            <a:r>
              <a:rPr lang="en-US" dirty="0">
                <a:latin typeface="Arial Narrow" panose="020B0606020202030204" pitchFamily="34" charset="0"/>
              </a:rPr>
              <a:t>, diameters </a:t>
            </a:r>
            <a:r>
              <a:rPr lang="en-US" b="1" dirty="0">
                <a:latin typeface="Arial Narrow" panose="020B0606020202030204" pitchFamily="34" charset="0"/>
              </a:rPr>
              <a:t>over 20 ft</a:t>
            </a:r>
            <a:r>
              <a:rPr lang="en-US" dirty="0">
                <a:latin typeface="Arial Narrow" panose="020B0606020202030204" pitchFamily="34" charset="0"/>
              </a:rPr>
              <a:t>, lifespans of </a:t>
            </a:r>
            <a:r>
              <a:rPr lang="en-US" b="1" dirty="0">
                <a:latin typeface="Arial Narrow" panose="020B0606020202030204" pitchFamily="34" charset="0"/>
              </a:rPr>
              <a:t>1,000+ years</a:t>
            </a:r>
            <a:r>
              <a:rPr lang="en-US"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Forest floor is </a:t>
            </a:r>
            <a:r>
              <a:rPr lang="en-US" sz="2400" b="1" dirty="0">
                <a:latin typeface="Arial Narrow" panose="020B0606020202030204" pitchFamily="34" charset="0"/>
              </a:rPr>
              <a:t>lush</a:t>
            </a:r>
            <a:r>
              <a:rPr lang="en-US" sz="2400" dirty="0">
                <a:latin typeface="Arial Narrow" panose="020B0606020202030204" pitchFamily="34" charset="0"/>
              </a:rPr>
              <a:t> and </a:t>
            </a:r>
            <a:r>
              <a:rPr lang="en-US" sz="2400" b="1" dirty="0">
                <a:latin typeface="Arial Narrow" panose="020B0606020202030204" pitchFamily="34" charset="0"/>
              </a:rPr>
              <a:t>shaded</a:t>
            </a:r>
            <a:r>
              <a:rPr lang="en-US" sz="2400" dirty="0">
                <a:latin typeface="Arial Narrow" panose="020B0606020202030204" pitchFamily="34" charset="0"/>
              </a:rPr>
              <a:t>; </a:t>
            </a:r>
            <a:r>
              <a:rPr lang="en-US" sz="2400" b="1" dirty="0">
                <a:latin typeface="Arial Narrow" panose="020B0606020202030204" pitchFamily="34" charset="0"/>
              </a:rPr>
              <a:t>epiphytes</a:t>
            </a:r>
            <a:r>
              <a:rPr lang="en-US" sz="2400" dirty="0">
                <a:latin typeface="Arial Narrow" panose="020B0606020202030204" pitchFamily="34" charset="0"/>
              </a:rPr>
              <a:t> hang from trees.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Supports diverse wildlife:</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Northern</a:t>
            </a:r>
            <a:r>
              <a:rPr lang="en-US" dirty="0">
                <a:latin typeface="Arial Narrow" panose="020B0606020202030204" pitchFamily="34" charset="0"/>
              </a:rPr>
              <a:t> </a:t>
            </a:r>
            <a:r>
              <a:rPr lang="en-US" b="1" dirty="0">
                <a:latin typeface="Arial Narrow" panose="020B0606020202030204" pitchFamily="34" charset="0"/>
              </a:rPr>
              <a:t>spotted</a:t>
            </a:r>
            <a:r>
              <a:rPr lang="en-US" dirty="0">
                <a:latin typeface="Arial Narrow" panose="020B0606020202030204" pitchFamily="34" charset="0"/>
              </a:rPr>
              <a:t> </a:t>
            </a:r>
            <a:r>
              <a:rPr lang="en-US" b="1" dirty="0">
                <a:latin typeface="Arial Narrow" panose="020B0606020202030204" pitchFamily="34" charset="0"/>
              </a:rPr>
              <a:t>owl</a:t>
            </a:r>
            <a:r>
              <a:rPr lang="en-US" dirty="0">
                <a:latin typeface="Arial Narrow" panose="020B0606020202030204" pitchFamily="34" charset="0"/>
              </a:rPr>
              <a:t>, </a:t>
            </a:r>
            <a:r>
              <a:rPr lang="en-US" b="1" dirty="0">
                <a:latin typeface="Arial Narrow" panose="020B0606020202030204" pitchFamily="34" charset="0"/>
              </a:rPr>
              <a:t>Steller’s jay</a:t>
            </a:r>
            <a:r>
              <a:rPr lang="en-US" dirty="0">
                <a:latin typeface="Arial Narrow" panose="020B0606020202030204" pitchFamily="34" charset="0"/>
              </a:rPr>
              <a:t>, </a:t>
            </a:r>
            <a:r>
              <a:rPr lang="en-US" b="1" dirty="0">
                <a:latin typeface="Arial Narrow" panose="020B0606020202030204" pitchFamily="34" charset="0"/>
              </a:rPr>
              <a:t>banana slugs</a:t>
            </a:r>
            <a:r>
              <a:rPr lang="en-US" dirty="0">
                <a:latin typeface="Arial Narrow" panose="020B0606020202030204" pitchFamily="34" charset="0"/>
              </a:rPr>
              <a:t>, </a:t>
            </a:r>
            <a:r>
              <a:rPr lang="en-US" b="1" dirty="0">
                <a:latin typeface="Arial Narrow" panose="020B0606020202030204" pitchFamily="34" charset="0"/>
              </a:rPr>
              <a:t>Pacific tree frog</a:t>
            </a:r>
            <a:r>
              <a:rPr lang="en-US" dirty="0">
                <a:latin typeface="Arial Narrow" panose="020B0606020202030204" pitchFamily="34" charset="0"/>
              </a:rPr>
              <a:t>, </a:t>
            </a:r>
            <a:r>
              <a:rPr lang="en-US" b="1" dirty="0">
                <a:latin typeface="Arial Narrow" panose="020B0606020202030204" pitchFamily="34" charset="0"/>
              </a:rPr>
              <a:t>black bear</a:t>
            </a:r>
            <a:r>
              <a:rPr lang="en-US"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Old-growth forests </a:t>
            </a:r>
            <a:r>
              <a:rPr lang="en-US" sz="2400" dirty="0">
                <a:latin typeface="Arial Narrow" panose="020B0606020202030204" pitchFamily="34" charset="0"/>
              </a:rPr>
              <a:t>(</a:t>
            </a:r>
            <a:r>
              <a:rPr lang="en-US" sz="2400" i="1" dirty="0">
                <a:latin typeface="Arial Narrow" panose="020B0606020202030204" pitchFamily="34" charset="0"/>
              </a:rPr>
              <a:t>Douglas fir</a:t>
            </a:r>
            <a:r>
              <a:rPr lang="en-US" sz="2400" dirty="0">
                <a:latin typeface="Arial Narrow" panose="020B0606020202030204" pitchFamily="34" charset="0"/>
              </a:rPr>
              <a:t>, </a:t>
            </a:r>
            <a:r>
              <a:rPr lang="en-US" sz="2400" i="1" dirty="0">
                <a:latin typeface="Arial Narrow" panose="020B0606020202030204" pitchFamily="34" charset="0"/>
              </a:rPr>
              <a:t>spruce</a:t>
            </a:r>
            <a:r>
              <a:rPr lang="en-US" sz="2400" dirty="0">
                <a:latin typeface="Arial Narrow" panose="020B0606020202030204" pitchFamily="34" charset="0"/>
              </a:rPr>
              <a:t>, </a:t>
            </a:r>
            <a:r>
              <a:rPr lang="en-US" sz="2400" i="1" dirty="0">
                <a:latin typeface="Arial Narrow" panose="020B0606020202030204" pitchFamily="34" charset="0"/>
              </a:rPr>
              <a:t>cedar</a:t>
            </a:r>
            <a:r>
              <a:rPr lang="en-US" sz="2400" dirty="0">
                <a:latin typeface="Arial Narrow" panose="020B0606020202030204" pitchFamily="34" charset="0"/>
              </a:rPr>
              <a:t>, </a:t>
            </a:r>
            <a:r>
              <a:rPr lang="en-US" sz="2400" i="1" dirty="0">
                <a:latin typeface="Arial Narrow" panose="020B0606020202030204" pitchFamily="34" charset="0"/>
              </a:rPr>
              <a:t>hemlock</a:t>
            </a:r>
            <a:r>
              <a:rPr lang="en-US" sz="2400" dirty="0">
                <a:latin typeface="Arial Narrow" panose="020B0606020202030204" pitchFamily="34" charset="0"/>
              </a:rPr>
              <a:t>) have been </a:t>
            </a:r>
            <a:r>
              <a:rPr lang="en-US" sz="2400" b="1" dirty="0">
                <a:latin typeface="Arial Narrow" panose="020B0606020202030204" pitchFamily="34" charset="0"/>
              </a:rPr>
              <a:t>heavily</a:t>
            </a:r>
            <a:r>
              <a:rPr lang="en-US" sz="2400" dirty="0">
                <a:latin typeface="Arial Narrow" panose="020B0606020202030204" pitchFamily="34" charset="0"/>
              </a:rPr>
              <a:t> </a:t>
            </a:r>
            <a:r>
              <a:rPr lang="en-US" sz="2400" b="1" dirty="0">
                <a:latin typeface="Arial Narrow" panose="020B0606020202030204" pitchFamily="34" charset="0"/>
              </a:rPr>
              <a:t>logged</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Only </a:t>
            </a:r>
            <a:r>
              <a:rPr lang="en-US" b="1" dirty="0">
                <a:latin typeface="Arial Narrow" panose="020B0606020202030204" pitchFamily="34" charset="0"/>
              </a:rPr>
              <a:t>~10% </a:t>
            </a:r>
            <a:r>
              <a:rPr lang="en-US" dirty="0">
                <a:latin typeface="Arial Narrow" panose="020B0606020202030204" pitchFamily="34" charset="0"/>
              </a:rPr>
              <a:t>of original forest </a:t>
            </a:r>
            <a:r>
              <a:rPr lang="en-US" b="1" dirty="0">
                <a:latin typeface="Arial Narrow" panose="020B0606020202030204" pitchFamily="34" charset="0"/>
              </a:rPr>
              <a:t>remains</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Biodiversity loss </a:t>
            </a:r>
            <a:r>
              <a:rPr lang="en-US" dirty="0">
                <a:latin typeface="Arial Narrow" panose="020B0606020202030204" pitchFamily="34" charset="0"/>
              </a:rPr>
              <a:t>is a </a:t>
            </a:r>
            <a:r>
              <a:rPr lang="en-US" b="1" dirty="0">
                <a:latin typeface="Arial Narrow" panose="020B0606020202030204" pitchFamily="34" charset="0"/>
              </a:rPr>
              <a:t>major</a:t>
            </a:r>
            <a:r>
              <a:rPr lang="en-US" dirty="0">
                <a:latin typeface="Arial Narrow" panose="020B0606020202030204" pitchFamily="34" charset="0"/>
              </a:rPr>
              <a:t> ecological </a:t>
            </a:r>
            <a:r>
              <a:rPr lang="en-US" b="1" dirty="0">
                <a:latin typeface="Arial Narrow" panose="020B0606020202030204" pitchFamily="34" charset="0"/>
              </a:rPr>
              <a:t>concern</a:t>
            </a:r>
            <a:r>
              <a:rPr lang="en-US" dirty="0">
                <a:latin typeface="Arial Narrow" panose="020B0606020202030204" pitchFamily="34" charset="0"/>
              </a:rPr>
              <a:t>.</a:t>
            </a:r>
          </a:p>
        </p:txBody>
      </p:sp>
      <p:pic>
        <p:nvPicPr>
          <p:cNvPr id="6" name="Picture 5" descr="Person standing beside massive redwood trees along a forest trail.">
            <a:extLst>
              <a:ext uri="{FF2B5EF4-FFF2-40B4-BE49-F238E27FC236}">
                <a16:creationId xmlns:a16="http://schemas.microsoft.com/office/drawing/2014/main" id="{EC8CF83D-1DB8-03FA-5DD6-37EBD41A3A6B}"/>
              </a:ext>
            </a:extLst>
          </p:cNvPr>
          <p:cNvPicPr>
            <a:picLocks noChangeAspect="1"/>
          </p:cNvPicPr>
          <p:nvPr/>
        </p:nvPicPr>
        <p:blipFill>
          <a:blip r:embed="rId3"/>
          <a:stretch>
            <a:fillRect/>
          </a:stretch>
        </p:blipFill>
        <p:spPr>
          <a:xfrm>
            <a:off x="8655520" y="1574384"/>
            <a:ext cx="2981513" cy="4340025"/>
          </a:xfrm>
          <a:prstGeom prst="rect">
            <a:avLst/>
          </a:prstGeom>
        </p:spPr>
      </p:pic>
      <p:sp>
        <p:nvSpPr>
          <p:cNvPr id="7" name="TextBox 6">
            <a:extLst>
              <a:ext uri="{FF2B5EF4-FFF2-40B4-BE49-F238E27FC236}">
                <a16:creationId xmlns:a16="http://schemas.microsoft.com/office/drawing/2014/main" id="{3DDC262D-5360-31AE-9521-6AE2AB43DD52}"/>
              </a:ext>
            </a:extLst>
          </p:cNvPr>
          <p:cNvSpPr txBox="1"/>
          <p:nvPr/>
        </p:nvSpPr>
        <p:spPr>
          <a:xfrm>
            <a:off x="7659245" y="6029864"/>
            <a:ext cx="4606504"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13.2.2.7: Marine West Coast forest of Redwoods National Park (Source: Michael Ritter) from Introduction to Physical Geography by M. Ritter, licensed under CC BY-NC-SA 4.0.</a:t>
            </a:r>
          </a:p>
        </p:txBody>
      </p:sp>
    </p:spTree>
    <p:extLst>
      <p:ext uri="{BB962C8B-B14F-4D97-AF65-F5344CB8AC3E}">
        <p14:creationId xmlns:p14="http://schemas.microsoft.com/office/powerpoint/2010/main" val="272528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9DBB1-4309-7021-E9AF-5244E10DE1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6D8076-A432-4624-50A9-42825977ACF8}"/>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Northern Coniferous Forest (Boreal Forest / Taiga)</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7E28047-CA0C-0971-391A-074280E6530A}"/>
              </a:ext>
            </a:extLst>
          </p:cNvPr>
          <p:cNvSpPr>
            <a:spLocks noGrp="1"/>
          </p:cNvSpPr>
          <p:nvPr>
            <p:ph idx="1"/>
          </p:nvPr>
        </p:nvSpPr>
        <p:spPr>
          <a:xfrm>
            <a:off x="838202" y="1458930"/>
            <a:ext cx="6407988"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Found in </a:t>
            </a:r>
            <a:r>
              <a:rPr lang="en-US" sz="2400" b="1" dirty="0">
                <a:latin typeface="Arial Narrow" panose="020B0606020202030204" pitchFamily="34" charset="0"/>
              </a:rPr>
              <a:t>Subarctic</a:t>
            </a:r>
            <a:r>
              <a:rPr lang="en-US" sz="2400" dirty="0">
                <a:latin typeface="Arial Narrow" panose="020B0606020202030204" pitchFamily="34" charset="0"/>
              </a:rPr>
              <a:t> </a:t>
            </a:r>
            <a:r>
              <a:rPr lang="en-US" sz="2400" b="1" dirty="0">
                <a:latin typeface="Arial Narrow" panose="020B0606020202030204" pitchFamily="34" charset="0"/>
              </a:rPr>
              <a:t>climates</a:t>
            </a:r>
            <a:r>
              <a:rPr lang="en-US" sz="2400" dirty="0">
                <a:latin typeface="Arial Narrow" panose="020B0606020202030204" pitchFamily="34" charset="0"/>
              </a:rPr>
              <a:t>, between the </a:t>
            </a:r>
            <a:r>
              <a:rPr lang="en-US" sz="2400" b="1" dirty="0">
                <a:latin typeface="Arial Narrow" panose="020B0606020202030204" pitchFamily="34" charset="0"/>
              </a:rPr>
              <a:t>temperate forest</a:t>
            </a:r>
            <a:r>
              <a:rPr lang="en-US" sz="2400" dirty="0">
                <a:latin typeface="Arial Narrow" panose="020B0606020202030204" pitchFamily="34" charset="0"/>
              </a:rPr>
              <a:t> (</a:t>
            </a:r>
            <a:r>
              <a:rPr lang="en-US" sz="2400" b="1" dirty="0">
                <a:latin typeface="Arial Narrow" panose="020B0606020202030204" pitchFamily="34" charset="0"/>
              </a:rPr>
              <a:t>south</a:t>
            </a:r>
            <a:r>
              <a:rPr lang="en-US" sz="2400" dirty="0">
                <a:latin typeface="Arial Narrow" panose="020B0606020202030204" pitchFamily="34" charset="0"/>
              </a:rPr>
              <a:t>) and </a:t>
            </a:r>
            <a:r>
              <a:rPr lang="en-US" sz="2400" b="1" dirty="0">
                <a:latin typeface="Arial Narrow" panose="020B0606020202030204" pitchFamily="34" charset="0"/>
              </a:rPr>
              <a:t>tundra</a:t>
            </a:r>
            <a:r>
              <a:rPr lang="en-US" sz="2400" dirty="0">
                <a:latin typeface="Arial Narrow" panose="020B0606020202030204" pitchFamily="34" charset="0"/>
              </a:rPr>
              <a:t> (</a:t>
            </a:r>
            <a:r>
              <a:rPr lang="en-US" sz="2400" b="1" dirty="0">
                <a:latin typeface="Arial Narrow" panose="020B0606020202030204" pitchFamily="34" charset="0"/>
              </a:rPr>
              <a:t>north</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Dominated by </a:t>
            </a:r>
            <a:r>
              <a:rPr lang="en-US" sz="2400" b="1" dirty="0">
                <a:latin typeface="Arial Narrow" panose="020B0606020202030204" pitchFamily="34" charset="0"/>
              </a:rPr>
              <a:t>coniferous</a:t>
            </a:r>
            <a:r>
              <a:rPr lang="en-US" sz="2400" dirty="0">
                <a:latin typeface="Arial Narrow" panose="020B0606020202030204" pitchFamily="34" charset="0"/>
              </a:rPr>
              <a:t> </a:t>
            </a:r>
            <a:r>
              <a:rPr lang="en-US" sz="2400" b="1" dirty="0">
                <a:latin typeface="Arial Narrow" panose="020B0606020202030204" pitchFamily="34" charset="0"/>
              </a:rPr>
              <a:t>trees</a:t>
            </a:r>
            <a:r>
              <a:rPr lang="en-US" sz="2400" dirty="0">
                <a:latin typeface="Arial Narrow" panose="020B0606020202030204" pitchFamily="34" charset="0"/>
              </a:rPr>
              <a:t> (e.g., </a:t>
            </a:r>
            <a:r>
              <a:rPr lang="en-US" sz="2400" i="1" dirty="0">
                <a:latin typeface="Arial Narrow" panose="020B0606020202030204" pitchFamily="34" charset="0"/>
              </a:rPr>
              <a:t>spruce</a:t>
            </a:r>
            <a:r>
              <a:rPr lang="en-US" sz="2400" dirty="0">
                <a:latin typeface="Arial Narrow" panose="020B0606020202030204" pitchFamily="34" charset="0"/>
              </a:rPr>
              <a:t>, </a:t>
            </a:r>
            <a:r>
              <a:rPr lang="en-US" sz="2400" i="1" dirty="0">
                <a:latin typeface="Arial Narrow" panose="020B0606020202030204" pitchFamily="34" charset="0"/>
              </a:rPr>
              <a:t>fir</a:t>
            </a:r>
            <a:r>
              <a:rPr lang="en-US" sz="2400" dirty="0">
                <a:latin typeface="Arial Narrow" panose="020B0606020202030204" pitchFamily="34" charset="0"/>
              </a:rPr>
              <a:t>, </a:t>
            </a:r>
            <a:r>
              <a:rPr lang="en-US" sz="2400" i="1" dirty="0">
                <a:latin typeface="Arial Narrow" panose="020B0606020202030204" pitchFamily="34" charset="0"/>
              </a:rPr>
              <a:t>pine</a:t>
            </a:r>
            <a:r>
              <a:rPr lang="en-US" sz="2400" dirty="0">
                <a:latin typeface="Arial Narrow" panose="020B0606020202030204" pitchFamily="34" charset="0"/>
              </a:rPr>
              <a:t>) with some </a:t>
            </a:r>
            <a:r>
              <a:rPr lang="en-US" sz="2400" b="1" dirty="0">
                <a:latin typeface="Arial Narrow" panose="020B0606020202030204" pitchFamily="34" charset="0"/>
              </a:rPr>
              <a:t>hardy deciduous trees </a:t>
            </a:r>
            <a:r>
              <a:rPr lang="en-US" sz="2400" dirty="0">
                <a:latin typeface="Arial Narrow" panose="020B0606020202030204" pitchFamily="34" charset="0"/>
              </a:rPr>
              <a:t>(e.g., </a:t>
            </a:r>
            <a:r>
              <a:rPr lang="en-US" sz="2400" i="1" dirty="0">
                <a:latin typeface="Arial Narrow" panose="020B0606020202030204" pitchFamily="34" charset="0"/>
              </a:rPr>
              <a:t>birch</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Taiga</a:t>
            </a:r>
            <a:r>
              <a:rPr lang="en-US" sz="2400" dirty="0">
                <a:latin typeface="Arial Narrow" panose="020B0606020202030204" pitchFamily="34" charset="0"/>
              </a:rPr>
              <a:t>: Open, stunted form of boreal forest near the tundra—low-growing conifers.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Trees have </a:t>
            </a:r>
            <a:r>
              <a:rPr lang="en-US" sz="2400" b="1" dirty="0">
                <a:latin typeface="Arial Narrow" panose="020B0606020202030204" pitchFamily="34" charset="0"/>
              </a:rPr>
              <a:t>shallow</a:t>
            </a:r>
            <a:r>
              <a:rPr lang="en-US" sz="2400" dirty="0">
                <a:latin typeface="Arial Narrow" panose="020B0606020202030204" pitchFamily="34" charset="0"/>
              </a:rPr>
              <a:t> </a:t>
            </a:r>
            <a:r>
              <a:rPr lang="en-US" sz="2400" b="1" dirty="0">
                <a:latin typeface="Arial Narrow" panose="020B0606020202030204" pitchFamily="34" charset="0"/>
              </a:rPr>
              <a:t>roots</a:t>
            </a:r>
            <a:r>
              <a:rPr lang="en-US" sz="2400" dirty="0">
                <a:latin typeface="Arial Narrow" panose="020B0606020202030204" pitchFamily="34" charset="0"/>
              </a:rPr>
              <a:t> due to:</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Poor</a:t>
            </a:r>
            <a:r>
              <a:rPr lang="en-US" dirty="0">
                <a:latin typeface="Arial Narrow" panose="020B0606020202030204" pitchFamily="34" charset="0"/>
              </a:rPr>
              <a:t>, </a:t>
            </a:r>
            <a:r>
              <a:rPr lang="en-US" b="1" dirty="0">
                <a:latin typeface="Arial Narrow" panose="020B0606020202030204" pitchFamily="34" charset="0"/>
              </a:rPr>
              <a:t>acidic</a:t>
            </a:r>
            <a:r>
              <a:rPr lang="en-US" dirty="0">
                <a:latin typeface="Arial Narrow" panose="020B0606020202030204" pitchFamily="34" charset="0"/>
              </a:rPr>
              <a:t> soils (spodosols).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Rocky</a:t>
            </a:r>
            <a:r>
              <a:rPr lang="en-US" dirty="0">
                <a:latin typeface="Arial Narrow" panose="020B0606020202030204" pitchFamily="34" charset="0"/>
              </a:rPr>
              <a:t> </a:t>
            </a:r>
            <a:r>
              <a:rPr lang="en-US" b="1" dirty="0">
                <a:latin typeface="Arial Narrow" panose="020B0606020202030204" pitchFamily="34" charset="0"/>
              </a:rPr>
              <a:t>terrain</a:t>
            </a:r>
            <a:r>
              <a:rPr lang="en-US" dirty="0">
                <a:latin typeface="Arial Narrow" panose="020B0606020202030204" pitchFamily="34" charset="0"/>
              </a:rPr>
              <a:t> and </a:t>
            </a:r>
            <a:r>
              <a:rPr lang="en-US" b="1" dirty="0">
                <a:latin typeface="Arial Narrow" panose="020B0606020202030204" pitchFamily="34" charset="0"/>
              </a:rPr>
              <a:t>discontinuous</a:t>
            </a:r>
            <a:r>
              <a:rPr lang="en-US" dirty="0">
                <a:latin typeface="Arial Narrow" panose="020B0606020202030204" pitchFamily="34" charset="0"/>
              </a:rPr>
              <a:t> </a:t>
            </a:r>
            <a:r>
              <a:rPr lang="en-US" b="1" dirty="0">
                <a:latin typeface="Arial Narrow" panose="020B0606020202030204" pitchFamily="34" charset="0"/>
              </a:rPr>
              <a:t>permafrost</a:t>
            </a:r>
            <a:r>
              <a:rPr lang="en-US"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Boreal forests are a </a:t>
            </a:r>
            <a:r>
              <a:rPr lang="en-US" sz="2400" b="1" dirty="0">
                <a:latin typeface="Arial Narrow" panose="020B0606020202030204" pitchFamily="34" charset="0"/>
              </a:rPr>
              <a:t>key</a:t>
            </a:r>
            <a:r>
              <a:rPr lang="en-US" sz="2400" dirty="0">
                <a:latin typeface="Arial Narrow" panose="020B0606020202030204" pitchFamily="34" charset="0"/>
              </a:rPr>
              <a:t> </a:t>
            </a:r>
            <a:r>
              <a:rPr lang="en-US" sz="2400" b="1" dirty="0">
                <a:latin typeface="Arial Narrow" panose="020B0606020202030204" pitchFamily="34" charset="0"/>
              </a:rPr>
              <a:t>timber</a:t>
            </a:r>
            <a:r>
              <a:rPr lang="en-US" sz="2400" dirty="0">
                <a:latin typeface="Arial Narrow" panose="020B0606020202030204" pitchFamily="34" charset="0"/>
              </a:rPr>
              <a:t> resource in North America and Europe.</a:t>
            </a:r>
          </a:p>
        </p:txBody>
      </p:sp>
      <p:pic>
        <p:nvPicPr>
          <p:cNvPr id="7" name="Picture 6" descr="Snow covered conifer trees in a winter forest landscape.">
            <a:extLst>
              <a:ext uri="{FF2B5EF4-FFF2-40B4-BE49-F238E27FC236}">
                <a16:creationId xmlns:a16="http://schemas.microsoft.com/office/drawing/2014/main" id="{AF327607-C4F5-6E99-1AD5-2B77F1526A85}"/>
              </a:ext>
            </a:extLst>
          </p:cNvPr>
          <p:cNvPicPr>
            <a:picLocks noChangeAspect="1"/>
          </p:cNvPicPr>
          <p:nvPr/>
        </p:nvPicPr>
        <p:blipFill>
          <a:blip r:embed="rId3"/>
          <a:stretch>
            <a:fillRect/>
          </a:stretch>
        </p:blipFill>
        <p:spPr>
          <a:xfrm>
            <a:off x="7246190" y="1614205"/>
            <a:ext cx="4675516" cy="3506638"/>
          </a:xfrm>
          <a:prstGeom prst="rect">
            <a:avLst/>
          </a:prstGeom>
        </p:spPr>
      </p:pic>
      <p:sp>
        <p:nvSpPr>
          <p:cNvPr id="8" name="TextBox 7">
            <a:extLst>
              <a:ext uri="{FF2B5EF4-FFF2-40B4-BE49-F238E27FC236}">
                <a16:creationId xmlns:a16="http://schemas.microsoft.com/office/drawing/2014/main" id="{72AAE7AD-C764-8565-AE65-AE34963D4EEB}"/>
              </a:ext>
            </a:extLst>
          </p:cNvPr>
          <p:cNvSpPr txBox="1"/>
          <p:nvPr/>
        </p:nvSpPr>
        <p:spPr>
          <a:xfrm>
            <a:off x="7375586" y="5243795"/>
            <a:ext cx="4416723" cy="553998"/>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13.2.3.1: Snow covered conifers of the Northern Coniferous forest. (Source: Tom Smylie U.S. Forest Service) from Introduction to Physical Geography by M. Ritter, licensed under CC BY-NC-SA 4.0.</a:t>
            </a:r>
          </a:p>
        </p:txBody>
      </p:sp>
    </p:spTree>
    <p:extLst>
      <p:ext uri="{BB962C8B-B14F-4D97-AF65-F5344CB8AC3E}">
        <p14:creationId xmlns:p14="http://schemas.microsoft.com/office/powerpoint/2010/main" val="9118126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CAE3D-E19F-C4C8-69E4-0CE26DDF52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B98175-AAD3-4E32-5818-27F132D25D3F}"/>
              </a:ext>
            </a:extLst>
          </p:cNvPr>
          <p:cNvSpPr>
            <a:spLocks noGrp="1"/>
          </p:cNvSpPr>
          <p:nvPr>
            <p:ph type="title"/>
          </p:nvPr>
        </p:nvSpPr>
        <p:spPr>
          <a:xfrm>
            <a:off x="838200" y="254047"/>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Northern Coniferous Forest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DE6B9525-EB95-07E3-16CC-7A2183EC5825}"/>
              </a:ext>
            </a:extLst>
          </p:cNvPr>
          <p:cNvSpPr>
            <a:spLocks noGrp="1"/>
          </p:cNvSpPr>
          <p:nvPr>
            <p:ph idx="1"/>
          </p:nvPr>
        </p:nvSpPr>
        <p:spPr>
          <a:xfrm>
            <a:off x="838200" y="1269148"/>
            <a:ext cx="10100094"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Encircles the globe, containing </a:t>
            </a:r>
            <a:r>
              <a:rPr lang="en-US" sz="2400" b="1" dirty="0">
                <a:latin typeface="Arial Narrow" panose="020B0606020202030204" pitchFamily="34" charset="0"/>
              </a:rPr>
              <a:t>1/3</a:t>
            </a:r>
            <a:r>
              <a:rPr lang="en-US" sz="2400" dirty="0">
                <a:latin typeface="Arial Narrow" panose="020B0606020202030204" pitchFamily="34" charset="0"/>
              </a:rPr>
              <a:t> of all Earth’s trees.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Short</a:t>
            </a:r>
            <a:r>
              <a:rPr lang="en-US" sz="2400" dirty="0">
                <a:latin typeface="Arial Narrow" panose="020B0606020202030204" pitchFamily="34" charset="0"/>
              </a:rPr>
              <a:t> </a:t>
            </a:r>
            <a:r>
              <a:rPr lang="en-US" sz="2400" b="1" dirty="0">
                <a:latin typeface="Arial Narrow" panose="020B0606020202030204" pitchFamily="34" charset="0"/>
              </a:rPr>
              <a:t>growing</a:t>
            </a:r>
            <a:r>
              <a:rPr lang="en-US" sz="2400" dirty="0">
                <a:latin typeface="Arial Narrow" panose="020B0606020202030204" pitchFamily="34" charset="0"/>
              </a:rPr>
              <a:t> </a:t>
            </a:r>
            <a:r>
              <a:rPr lang="en-US" sz="2400" b="1" dirty="0">
                <a:latin typeface="Arial Narrow" panose="020B0606020202030204" pitchFamily="34" charset="0"/>
              </a:rPr>
              <a:t>season</a:t>
            </a:r>
            <a:r>
              <a:rPr lang="en-US" sz="2400" dirty="0">
                <a:latin typeface="Arial Narrow" panose="020B0606020202030204" pitchFamily="34" charset="0"/>
              </a:rPr>
              <a:t>, as little as </a:t>
            </a:r>
            <a:r>
              <a:rPr lang="en-US" sz="2400" b="1" dirty="0">
                <a:latin typeface="Arial Narrow" panose="020B0606020202030204" pitchFamily="34" charset="0"/>
              </a:rPr>
              <a:t>1 month </a:t>
            </a:r>
            <a:r>
              <a:rPr lang="en-US" sz="2400" dirty="0">
                <a:latin typeface="Arial Narrow" panose="020B0606020202030204" pitchFamily="34" charset="0"/>
              </a:rPr>
              <a:t>at northern edge.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Dominated by </a:t>
            </a:r>
            <a:r>
              <a:rPr lang="en-US" sz="2400" b="1" dirty="0">
                <a:latin typeface="Arial Narrow" panose="020B0606020202030204" pitchFamily="34" charset="0"/>
              </a:rPr>
              <a:t>pine needle-bearing conifers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Dark needles </a:t>
            </a:r>
            <a:r>
              <a:rPr lang="en-US" dirty="0">
                <a:latin typeface="Arial Narrow" panose="020B0606020202030204" pitchFamily="34" charset="0"/>
              </a:rPr>
              <a:t>absorb limited sunlight.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Needles</a:t>
            </a:r>
            <a:r>
              <a:rPr lang="en-US" dirty="0">
                <a:latin typeface="Arial Narrow" panose="020B0606020202030204" pitchFamily="34" charset="0"/>
              </a:rPr>
              <a:t> </a:t>
            </a:r>
            <a:r>
              <a:rPr lang="en-US" b="1" dirty="0">
                <a:latin typeface="Arial Narrow" panose="020B0606020202030204" pitchFamily="34" charset="0"/>
              </a:rPr>
              <a:t>retained</a:t>
            </a:r>
            <a:r>
              <a:rPr lang="en-US" dirty="0">
                <a:latin typeface="Arial Narrow" panose="020B0606020202030204" pitchFamily="34" charset="0"/>
              </a:rPr>
              <a:t> </a:t>
            </a:r>
            <a:r>
              <a:rPr lang="en-US" b="1" dirty="0">
                <a:latin typeface="Arial Narrow" panose="020B0606020202030204" pitchFamily="34" charset="0"/>
              </a:rPr>
              <a:t>year-round</a:t>
            </a:r>
            <a:r>
              <a:rPr lang="en-US" dirty="0">
                <a:latin typeface="Arial Narrow" panose="020B0606020202030204" pitchFamily="34" charset="0"/>
              </a:rPr>
              <a:t> for early spring growth.</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Conical shape </a:t>
            </a:r>
            <a:r>
              <a:rPr lang="en-US" dirty="0">
                <a:latin typeface="Arial Narrow" panose="020B0606020202030204" pitchFamily="34" charset="0"/>
              </a:rPr>
              <a:t>maximizes light capture in low-sun environments.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Single tree layer</a:t>
            </a:r>
            <a:r>
              <a:rPr lang="en-US" sz="2400" dirty="0">
                <a:latin typeface="Arial Narrow" panose="020B0606020202030204" pitchFamily="34" charset="0"/>
              </a:rPr>
              <a:t>: dense canopy blocks light, limiting undergrowth.</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Sparse animal presence: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Resinous needles </a:t>
            </a:r>
            <a:r>
              <a:rPr lang="en-US" dirty="0">
                <a:latin typeface="Arial Narrow" panose="020B0606020202030204" pitchFamily="34" charset="0"/>
              </a:rPr>
              <a:t>are unpalatable.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Large</a:t>
            </a:r>
            <a:r>
              <a:rPr lang="en-US" dirty="0">
                <a:latin typeface="Arial Narrow" panose="020B0606020202030204" pitchFamily="34" charset="0"/>
              </a:rPr>
              <a:t> </a:t>
            </a:r>
            <a:r>
              <a:rPr lang="en-US" b="1" dirty="0">
                <a:latin typeface="Arial Narrow" panose="020B0606020202030204" pitchFamily="34" charset="0"/>
              </a:rPr>
              <a:t>animals</a:t>
            </a:r>
            <a:r>
              <a:rPr lang="en-US" dirty="0">
                <a:latin typeface="Arial Narrow" panose="020B0606020202030204" pitchFamily="34" charset="0"/>
              </a:rPr>
              <a:t> gather in forest openings created by </a:t>
            </a:r>
            <a:r>
              <a:rPr lang="en-US" b="1" dirty="0">
                <a:latin typeface="Arial Narrow" panose="020B0606020202030204" pitchFamily="34" charset="0"/>
              </a:rPr>
              <a:t>fire</a:t>
            </a:r>
            <a:r>
              <a:rPr lang="en-US" dirty="0">
                <a:latin typeface="Arial Narrow" panose="020B0606020202030204" pitchFamily="34" charset="0"/>
              </a:rPr>
              <a:t> or </a:t>
            </a:r>
            <a:r>
              <a:rPr lang="en-US" b="1" dirty="0">
                <a:latin typeface="Arial Narrow" panose="020B0606020202030204" pitchFamily="34" charset="0"/>
              </a:rPr>
              <a:t>wind</a:t>
            </a:r>
            <a:r>
              <a:rPr lang="en-US" dirty="0">
                <a:latin typeface="Arial Narrow" panose="020B0606020202030204" pitchFamily="34" charset="0"/>
              </a:rPr>
              <a:t> </a:t>
            </a:r>
            <a:r>
              <a:rPr lang="en-US" b="1" dirty="0">
                <a:latin typeface="Arial Narrow" panose="020B0606020202030204" pitchFamily="34" charset="0"/>
              </a:rPr>
              <a:t>throw</a:t>
            </a:r>
            <a:r>
              <a:rPr lang="en-US" dirty="0">
                <a:latin typeface="Arial Narrow" panose="020B0606020202030204" pitchFamily="34" charset="0"/>
              </a:rPr>
              <a:t>, where </a:t>
            </a:r>
            <a:r>
              <a:rPr lang="en-US" b="1" dirty="0">
                <a:latin typeface="Arial Narrow" panose="020B0606020202030204" pitchFamily="34" charset="0"/>
              </a:rPr>
              <a:t>deciduous shrubs </a:t>
            </a:r>
            <a:r>
              <a:rPr lang="en-US" dirty="0">
                <a:latin typeface="Arial Narrow" panose="020B0606020202030204" pitchFamily="34" charset="0"/>
              </a:rPr>
              <a:t>grow (e.g., birch, aspen, willow).</a:t>
            </a:r>
          </a:p>
        </p:txBody>
      </p:sp>
    </p:spTree>
    <p:extLst>
      <p:ext uri="{BB962C8B-B14F-4D97-AF65-F5344CB8AC3E}">
        <p14:creationId xmlns:p14="http://schemas.microsoft.com/office/powerpoint/2010/main" val="39165285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C66C7-CF97-8EA1-5668-CF757B797F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2BD252-5F9E-3AB5-150B-B418740E8381}"/>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Taiga</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59046A2-0B4F-5A47-02F0-D3B433894704}"/>
              </a:ext>
            </a:extLst>
          </p:cNvPr>
          <p:cNvSpPr>
            <a:spLocks noGrp="1"/>
          </p:cNvSpPr>
          <p:nvPr>
            <p:ph idx="1"/>
          </p:nvPr>
        </p:nvSpPr>
        <p:spPr>
          <a:xfrm>
            <a:off x="838201" y="1380226"/>
            <a:ext cx="6563264"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Conifers</a:t>
            </a:r>
            <a:r>
              <a:rPr lang="en-US" sz="2400" dirty="0">
                <a:latin typeface="Arial Narrow" panose="020B0606020202030204" pitchFamily="34" charset="0"/>
              </a:rPr>
              <a:t> have </a:t>
            </a:r>
            <a:r>
              <a:rPr lang="en-US" sz="2400" b="1" dirty="0">
                <a:latin typeface="Arial Narrow" panose="020B0606020202030204" pitchFamily="34" charset="0"/>
              </a:rPr>
              <a:t>shallow</a:t>
            </a:r>
            <a:r>
              <a:rPr lang="en-US" sz="2400" dirty="0">
                <a:latin typeface="Arial Narrow" panose="020B0606020202030204" pitchFamily="34" charset="0"/>
              </a:rPr>
              <a:t>, </a:t>
            </a:r>
            <a:r>
              <a:rPr lang="en-US" sz="2400" b="1" dirty="0">
                <a:latin typeface="Arial Narrow" panose="020B0606020202030204" pitchFamily="34" charset="0"/>
              </a:rPr>
              <a:t>compact</a:t>
            </a:r>
            <a:r>
              <a:rPr lang="en-US" sz="2400" dirty="0">
                <a:latin typeface="Arial Narrow" panose="020B0606020202030204" pitchFamily="34" charset="0"/>
              </a:rPr>
              <a:t> </a:t>
            </a:r>
            <a:r>
              <a:rPr lang="en-US" sz="2400" b="1" dirty="0">
                <a:latin typeface="Arial Narrow" panose="020B0606020202030204" pitchFamily="34" charset="0"/>
              </a:rPr>
              <a:t>root</a:t>
            </a:r>
            <a:r>
              <a:rPr lang="en-US" sz="2400" dirty="0">
                <a:latin typeface="Arial Narrow" panose="020B0606020202030204" pitchFamily="34" charset="0"/>
              </a:rPr>
              <a:t> </a:t>
            </a:r>
            <a:r>
              <a:rPr lang="en-US" sz="2400" b="1" dirty="0">
                <a:latin typeface="Arial Narrow" panose="020B0606020202030204" pitchFamily="34" charset="0"/>
              </a:rPr>
              <a:t>networks</a:t>
            </a:r>
            <a:r>
              <a:rPr lang="en-US" sz="2400" dirty="0">
                <a:latin typeface="Arial Narrow" panose="020B0606020202030204" pitchFamily="34" charset="0"/>
              </a:rPr>
              <a:t> adapted to </a:t>
            </a:r>
            <a:r>
              <a:rPr lang="en-US" sz="2400" b="1" dirty="0">
                <a:latin typeface="Arial Narrow" panose="020B0606020202030204" pitchFamily="34" charset="0"/>
              </a:rPr>
              <a:t>thin</a:t>
            </a:r>
            <a:r>
              <a:rPr lang="en-US" sz="2400" dirty="0">
                <a:latin typeface="Arial Narrow" panose="020B0606020202030204" pitchFamily="34" charset="0"/>
              </a:rPr>
              <a:t>, </a:t>
            </a:r>
            <a:r>
              <a:rPr lang="en-US" sz="2400" b="1" dirty="0">
                <a:latin typeface="Arial Narrow" panose="020B0606020202030204" pitchFamily="34" charset="0"/>
              </a:rPr>
              <a:t>rocky</a:t>
            </a:r>
            <a:r>
              <a:rPr lang="en-US" sz="2400" dirty="0">
                <a:latin typeface="Arial Narrow" panose="020B0606020202030204" pitchFamily="34" charset="0"/>
              </a:rPr>
              <a:t> </a:t>
            </a:r>
            <a:r>
              <a:rPr lang="en-US" sz="2400" b="1" dirty="0">
                <a:latin typeface="Arial Narrow" panose="020B0606020202030204" pitchFamily="34" charset="0"/>
              </a:rPr>
              <a:t>soils</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Waxy</a:t>
            </a:r>
            <a:r>
              <a:rPr lang="en-US" sz="2400" dirty="0">
                <a:latin typeface="Arial Narrow" panose="020B0606020202030204" pitchFamily="34" charset="0"/>
              </a:rPr>
              <a:t>, </a:t>
            </a:r>
            <a:r>
              <a:rPr lang="en-US" sz="2400" b="1" dirty="0">
                <a:latin typeface="Arial Narrow" panose="020B0606020202030204" pitchFamily="34" charset="0"/>
              </a:rPr>
              <a:t>resinous</a:t>
            </a:r>
            <a:r>
              <a:rPr lang="en-US" sz="2400" dirty="0">
                <a:latin typeface="Arial Narrow" panose="020B0606020202030204" pitchFamily="34" charset="0"/>
              </a:rPr>
              <a:t> </a:t>
            </a:r>
            <a:r>
              <a:rPr lang="en-US" sz="2400" b="1" dirty="0">
                <a:latin typeface="Arial Narrow" panose="020B0606020202030204" pitchFamily="34" charset="0"/>
              </a:rPr>
              <a:t>needles</a:t>
            </a:r>
            <a:r>
              <a:rPr lang="en-US" sz="2400" dirty="0">
                <a:latin typeface="Arial Narrow" panose="020B0606020202030204" pitchFamily="34" charset="0"/>
              </a:rPr>
              <a:t> and </a:t>
            </a:r>
            <a:r>
              <a:rPr lang="en-US" sz="2400" b="1" dirty="0">
                <a:latin typeface="Arial Narrow" panose="020B0606020202030204" pitchFamily="34" charset="0"/>
              </a:rPr>
              <a:t>cold</a:t>
            </a:r>
            <a:r>
              <a:rPr lang="en-US" sz="2400" dirty="0">
                <a:latin typeface="Arial Narrow" panose="020B0606020202030204" pitchFamily="34" charset="0"/>
              </a:rPr>
              <a:t> </a:t>
            </a:r>
            <a:r>
              <a:rPr lang="en-US" sz="2400" b="1" dirty="0">
                <a:latin typeface="Arial Narrow" panose="020B0606020202030204" pitchFamily="34" charset="0"/>
              </a:rPr>
              <a:t>temperatures</a:t>
            </a:r>
            <a:r>
              <a:rPr lang="en-US" sz="2400" dirty="0">
                <a:latin typeface="Arial Narrow" panose="020B0606020202030204" pitchFamily="34" charset="0"/>
              </a:rPr>
              <a:t> </a:t>
            </a:r>
            <a:r>
              <a:rPr lang="en-US" sz="2400" i="1" dirty="0">
                <a:latin typeface="Arial Narrow" panose="020B0606020202030204" pitchFamily="34" charset="0"/>
              </a:rPr>
              <a:t>slow</a:t>
            </a:r>
            <a:r>
              <a:rPr lang="en-US" sz="2400" dirty="0">
                <a:latin typeface="Arial Narrow" panose="020B0606020202030204" pitchFamily="34" charset="0"/>
              </a:rPr>
              <a:t> </a:t>
            </a:r>
            <a:r>
              <a:rPr lang="en-US" sz="2400" b="1" dirty="0">
                <a:latin typeface="Arial Narrow" panose="020B0606020202030204" pitchFamily="34" charset="0"/>
              </a:rPr>
              <a:t>decomposition</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Leads to thick layers of </a:t>
            </a:r>
            <a:r>
              <a:rPr lang="en-US" b="1" dirty="0">
                <a:latin typeface="Arial Narrow" panose="020B0606020202030204" pitchFamily="34" charset="0"/>
              </a:rPr>
              <a:t>undecomposed</a:t>
            </a:r>
            <a:r>
              <a:rPr lang="en-US" dirty="0">
                <a:latin typeface="Arial Narrow" panose="020B0606020202030204" pitchFamily="34" charset="0"/>
              </a:rPr>
              <a:t> </a:t>
            </a:r>
            <a:r>
              <a:rPr lang="en-US" b="1" dirty="0">
                <a:latin typeface="Arial Narrow" panose="020B0606020202030204" pitchFamily="34" charset="0"/>
              </a:rPr>
              <a:t>litter</a:t>
            </a:r>
            <a:r>
              <a:rPr lang="en-US" dirty="0">
                <a:latin typeface="Arial Narrow" panose="020B0606020202030204" pitchFamily="34" charset="0"/>
              </a:rPr>
              <a:t> on the forest floor.</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Spodosol soils: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Poor</a:t>
            </a:r>
            <a:r>
              <a:rPr lang="en-US" dirty="0">
                <a:latin typeface="Arial Narrow" panose="020B0606020202030204" pitchFamily="34" charset="0"/>
              </a:rPr>
              <a:t> and </a:t>
            </a:r>
            <a:r>
              <a:rPr lang="en-US" b="1" dirty="0">
                <a:latin typeface="Arial Narrow" panose="020B0606020202030204" pitchFamily="34" charset="0"/>
              </a:rPr>
              <a:t>acidic</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Low</a:t>
            </a:r>
            <a:r>
              <a:rPr lang="en-US" dirty="0">
                <a:latin typeface="Arial Narrow" panose="020B0606020202030204" pitchFamily="34" charset="0"/>
              </a:rPr>
              <a:t> </a:t>
            </a:r>
            <a:r>
              <a:rPr lang="en-US" b="1" dirty="0">
                <a:latin typeface="Arial Narrow" panose="020B0606020202030204" pitchFamily="34" charset="0"/>
              </a:rPr>
              <a:t>in nutrients </a:t>
            </a:r>
            <a:r>
              <a:rPr lang="en-US" dirty="0">
                <a:latin typeface="Arial Narrow" panose="020B0606020202030204" pitchFamily="34" charset="0"/>
              </a:rPr>
              <a:t>due to limited microbial activity.</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Filamentous</a:t>
            </a:r>
            <a:r>
              <a:rPr lang="en-US" sz="2400" dirty="0">
                <a:latin typeface="Arial Narrow" panose="020B0606020202030204" pitchFamily="34" charset="0"/>
              </a:rPr>
              <a:t> </a:t>
            </a:r>
            <a:r>
              <a:rPr lang="en-US" sz="2400" b="1" dirty="0">
                <a:latin typeface="Arial Narrow" panose="020B0606020202030204" pitchFamily="34" charset="0"/>
              </a:rPr>
              <a:t>fungi</a:t>
            </a:r>
            <a:r>
              <a:rPr lang="en-US" sz="2400" dirty="0">
                <a:latin typeface="Arial Narrow" panose="020B0606020202030204" pitchFamily="34" charset="0"/>
              </a:rPr>
              <a:t> (mycorrhizae):</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Extend root reach.</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Help </a:t>
            </a:r>
            <a:r>
              <a:rPr lang="en-US" sz="2400" b="1" dirty="0">
                <a:latin typeface="Arial Narrow" panose="020B0606020202030204" pitchFamily="34" charset="0"/>
              </a:rPr>
              <a:t>break down needle litter </a:t>
            </a:r>
            <a:r>
              <a:rPr lang="en-US" sz="2400" dirty="0">
                <a:latin typeface="Arial Narrow" panose="020B0606020202030204" pitchFamily="34" charset="0"/>
              </a:rPr>
              <a:t>into usable nutrients.</a:t>
            </a:r>
          </a:p>
        </p:txBody>
      </p:sp>
      <p:pic>
        <p:nvPicPr>
          <p:cNvPr id="5" name="Picture 4" descr="Close-up of spruce needles showing damage from acid rain.">
            <a:extLst>
              <a:ext uri="{FF2B5EF4-FFF2-40B4-BE49-F238E27FC236}">
                <a16:creationId xmlns:a16="http://schemas.microsoft.com/office/drawing/2014/main" id="{D44C330A-EB95-D96D-3EF8-11245ED12816}"/>
              </a:ext>
            </a:extLst>
          </p:cNvPr>
          <p:cNvPicPr>
            <a:picLocks noChangeAspect="1"/>
          </p:cNvPicPr>
          <p:nvPr/>
        </p:nvPicPr>
        <p:blipFill>
          <a:blip r:embed="rId3"/>
          <a:stretch>
            <a:fillRect/>
          </a:stretch>
        </p:blipFill>
        <p:spPr>
          <a:xfrm>
            <a:off x="7701985" y="1504257"/>
            <a:ext cx="3871789" cy="2903842"/>
          </a:xfrm>
          <a:prstGeom prst="rect">
            <a:avLst/>
          </a:prstGeom>
        </p:spPr>
      </p:pic>
      <p:sp>
        <p:nvSpPr>
          <p:cNvPr id="6" name="TextBox 5">
            <a:extLst>
              <a:ext uri="{FF2B5EF4-FFF2-40B4-BE49-F238E27FC236}">
                <a16:creationId xmlns:a16="http://schemas.microsoft.com/office/drawing/2014/main" id="{AF694F0A-3847-BFD1-490B-17ABA8A003B8}"/>
              </a:ext>
            </a:extLst>
          </p:cNvPr>
          <p:cNvSpPr txBox="1"/>
          <p:nvPr/>
        </p:nvSpPr>
        <p:spPr>
          <a:xfrm>
            <a:off x="7701984" y="4532130"/>
            <a:ext cx="3871789" cy="553998"/>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13.2.3.3: Close-up of spruce needles damaged by acid rain (Source: U.S. Forest Service) from Introduction to Physical Geography by M. Ritter, licensed under CC BY-NC-SA 4.0.</a:t>
            </a:r>
          </a:p>
        </p:txBody>
      </p:sp>
    </p:spTree>
    <p:extLst>
      <p:ext uri="{BB962C8B-B14F-4D97-AF65-F5344CB8AC3E}">
        <p14:creationId xmlns:p14="http://schemas.microsoft.com/office/powerpoint/2010/main" val="12195050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5FC25-9044-9E53-2C7A-4383A6A1E8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0DE800-7963-2908-E321-EB641E01D48F}"/>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Savanna Biome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BE36AE7-3412-F322-33B5-55BD67885BA8}"/>
              </a:ext>
            </a:extLst>
          </p:cNvPr>
          <p:cNvSpPr>
            <a:spLocks noGrp="1"/>
          </p:cNvSpPr>
          <p:nvPr>
            <p:ph idx="1"/>
          </p:nvPr>
        </p:nvSpPr>
        <p:spPr>
          <a:xfrm>
            <a:off x="838200" y="1380226"/>
            <a:ext cx="11353799"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Transitional</a:t>
            </a:r>
            <a:r>
              <a:rPr lang="en-US" dirty="0">
                <a:latin typeface="Arial Narrow" panose="020B0606020202030204" pitchFamily="34" charset="0"/>
              </a:rPr>
              <a:t> biome between </a:t>
            </a:r>
            <a:r>
              <a:rPr lang="en-US" b="1" dirty="0">
                <a:latin typeface="Arial Narrow" panose="020B0606020202030204" pitchFamily="34" charset="0"/>
              </a:rPr>
              <a:t>forests</a:t>
            </a:r>
            <a:r>
              <a:rPr lang="en-US" dirty="0">
                <a:latin typeface="Arial Narrow" panose="020B0606020202030204" pitchFamily="34" charset="0"/>
              </a:rPr>
              <a:t> and </a:t>
            </a:r>
            <a:r>
              <a:rPr lang="en-US" b="1" dirty="0">
                <a:latin typeface="Arial Narrow" panose="020B0606020202030204" pitchFamily="34" charset="0"/>
              </a:rPr>
              <a:t>grasslands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Dominated</a:t>
            </a:r>
            <a:r>
              <a:rPr lang="en-US" dirty="0">
                <a:latin typeface="Arial Narrow" panose="020B0606020202030204" pitchFamily="34" charset="0"/>
              </a:rPr>
              <a:t> by </a:t>
            </a:r>
            <a:r>
              <a:rPr lang="en-US" b="1" dirty="0">
                <a:latin typeface="Arial Narrow" panose="020B0606020202030204" pitchFamily="34" charset="0"/>
              </a:rPr>
              <a:t>grasses</a:t>
            </a:r>
            <a:r>
              <a:rPr lang="en-US" dirty="0">
                <a:latin typeface="Arial Narrow" panose="020B0606020202030204" pitchFamily="34" charset="0"/>
              </a:rPr>
              <a:t> with </a:t>
            </a:r>
            <a:r>
              <a:rPr lang="en-US" b="1" dirty="0">
                <a:latin typeface="Arial Narrow" panose="020B0606020202030204" pitchFamily="34" charset="0"/>
              </a:rPr>
              <a:t>scattered</a:t>
            </a:r>
            <a:r>
              <a:rPr lang="en-US" dirty="0">
                <a:latin typeface="Arial Narrow" panose="020B0606020202030204" pitchFamily="34" charset="0"/>
              </a:rPr>
              <a:t> </a:t>
            </a:r>
            <a:r>
              <a:rPr lang="en-US" b="1" dirty="0">
                <a:latin typeface="Arial Narrow" panose="020B0606020202030204" pitchFamily="34" charset="0"/>
              </a:rPr>
              <a:t>trees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Found in </a:t>
            </a:r>
            <a:r>
              <a:rPr lang="en-US" b="1" dirty="0">
                <a:latin typeface="Arial Narrow" panose="020B0606020202030204" pitchFamily="34" charset="0"/>
              </a:rPr>
              <a:t>regions</a:t>
            </a:r>
            <a:r>
              <a:rPr lang="en-US" dirty="0">
                <a:latin typeface="Arial Narrow" panose="020B0606020202030204" pitchFamily="34" charset="0"/>
              </a:rPr>
              <a:t> with </a:t>
            </a:r>
            <a:r>
              <a:rPr lang="en-US" b="1" dirty="0">
                <a:latin typeface="Arial Narrow" panose="020B0606020202030204" pitchFamily="34" charset="0"/>
              </a:rPr>
              <a:t>seasonal</a:t>
            </a:r>
            <a:r>
              <a:rPr lang="en-US" dirty="0">
                <a:latin typeface="Arial Narrow" panose="020B0606020202030204" pitchFamily="34" charset="0"/>
              </a:rPr>
              <a:t> </a:t>
            </a:r>
            <a:r>
              <a:rPr lang="en-US" b="1" dirty="0">
                <a:latin typeface="Arial Narrow" panose="020B0606020202030204" pitchFamily="34" charset="0"/>
              </a:rPr>
              <a:t>rainfall</a:t>
            </a:r>
            <a:r>
              <a:rPr lang="en-US" dirty="0">
                <a:latin typeface="Arial Narrow" panose="020B0606020202030204" pitchFamily="34" charset="0"/>
              </a:rPr>
              <a:t> and </a:t>
            </a:r>
            <a:r>
              <a:rPr lang="en-US" b="1" dirty="0">
                <a:latin typeface="Arial Narrow" panose="020B0606020202030204" pitchFamily="34" charset="0"/>
              </a:rPr>
              <a:t>drought</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Parkland is a </a:t>
            </a:r>
            <a:r>
              <a:rPr lang="en-US" sz="2800" b="1" dirty="0">
                <a:latin typeface="Arial Narrow" panose="020B0606020202030204" pitchFamily="34" charset="0"/>
              </a:rPr>
              <a:t>midlatitude</a:t>
            </a:r>
            <a:r>
              <a:rPr lang="en-US" sz="2800" dirty="0">
                <a:latin typeface="Arial Narrow" panose="020B0606020202030204" pitchFamily="34" charset="0"/>
              </a:rPr>
              <a:t> variant in </a:t>
            </a:r>
            <a:r>
              <a:rPr lang="en-US" sz="2800" b="1" dirty="0">
                <a:latin typeface="Arial Narrow" panose="020B0606020202030204" pitchFamily="34" charset="0"/>
              </a:rPr>
              <a:t>drier</a:t>
            </a:r>
            <a:r>
              <a:rPr lang="en-US" sz="2800" dirty="0">
                <a:latin typeface="Arial Narrow" panose="020B0606020202030204" pitchFamily="34" charset="0"/>
              </a:rPr>
              <a:t> </a:t>
            </a:r>
            <a:r>
              <a:rPr lang="en-US" sz="2800" b="1" dirty="0">
                <a:latin typeface="Arial Narrow" panose="020B0606020202030204" pitchFamily="34" charset="0"/>
              </a:rPr>
              <a:t>humid</a:t>
            </a:r>
            <a:r>
              <a:rPr lang="en-US" sz="2800" dirty="0">
                <a:latin typeface="Arial Narrow" panose="020B0606020202030204" pitchFamily="34" charset="0"/>
              </a:rPr>
              <a:t> </a:t>
            </a:r>
            <a:r>
              <a:rPr lang="en-US" sz="2800" b="1" dirty="0">
                <a:latin typeface="Arial Narrow" panose="020B0606020202030204" pitchFamily="34" charset="0"/>
              </a:rPr>
              <a:t>continental</a:t>
            </a:r>
            <a:r>
              <a:rPr lang="en-US" sz="2800" dirty="0">
                <a:latin typeface="Arial Narrow" panose="020B0606020202030204" pitchFamily="34" charset="0"/>
              </a:rPr>
              <a:t> </a:t>
            </a:r>
            <a:r>
              <a:rPr lang="en-US" sz="2800" b="1" dirty="0">
                <a:latin typeface="Arial Narrow" panose="020B0606020202030204" pitchFamily="34" charset="0"/>
              </a:rPr>
              <a:t>areas</a:t>
            </a:r>
            <a:r>
              <a:rPr lang="en-US" sz="2800" dirty="0">
                <a:latin typeface="Arial Narrow" panose="020B0606020202030204" pitchFamily="34" charset="0"/>
              </a:rPr>
              <a:t>.</a:t>
            </a:r>
          </a:p>
        </p:txBody>
      </p:sp>
    </p:spTree>
    <p:extLst>
      <p:ext uri="{BB962C8B-B14F-4D97-AF65-F5344CB8AC3E}">
        <p14:creationId xmlns:p14="http://schemas.microsoft.com/office/powerpoint/2010/main" val="20277092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34965-7057-3423-AA51-CB44CBA56C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5B0F5D-AB35-847B-559D-4DFDF8C51DDD}"/>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Tropical Savanna</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3EF5072-66F7-9FD8-64D7-8EA02F6D2D17}"/>
              </a:ext>
            </a:extLst>
          </p:cNvPr>
          <p:cNvSpPr>
            <a:spLocks noGrp="1"/>
          </p:cNvSpPr>
          <p:nvPr>
            <p:ph idx="1"/>
          </p:nvPr>
        </p:nvSpPr>
        <p:spPr>
          <a:xfrm>
            <a:off x="838201" y="1380226"/>
            <a:ext cx="4898365"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Covered in </a:t>
            </a:r>
            <a:r>
              <a:rPr lang="en-US" sz="2400" b="1" dirty="0">
                <a:latin typeface="Arial Narrow" panose="020B0606020202030204" pitchFamily="34" charset="0"/>
              </a:rPr>
              <a:t>tall</a:t>
            </a:r>
            <a:r>
              <a:rPr lang="en-US" sz="2400" dirty="0">
                <a:latin typeface="Arial Narrow" panose="020B0606020202030204" pitchFamily="34" charset="0"/>
              </a:rPr>
              <a:t>, </a:t>
            </a:r>
            <a:r>
              <a:rPr lang="en-US" sz="2400" b="1" dirty="0">
                <a:latin typeface="Arial Narrow" panose="020B0606020202030204" pitchFamily="34" charset="0"/>
              </a:rPr>
              <a:t>coarse</a:t>
            </a:r>
            <a:r>
              <a:rPr lang="en-US" sz="2400" dirty="0">
                <a:latin typeface="Arial Narrow" panose="020B0606020202030204" pitchFamily="34" charset="0"/>
              </a:rPr>
              <a:t> </a:t>
            </a:r>
            <a:r>
              <a:rPr lang="en-US" sz="2400" b="1" dirty="0">
                <a:latin typeface="Arial Narrow" panose="020B0606020202030204" pitchFamily="34" charset="0"/>
              </a:rPr>
              <a:t>grasses</a:t>
            </a:r>
            <a:r>
              <a:rPr lang="en-US" sz="2400" dirty="0">
                <a:latin typeface="Arial Narrow" panose="020B0606020202030204" pitchFamily="34" charset="0"/>
              </a:rPr>
              <a:t> (up to 3 meters) with </a:t>
            </a:r>
            <a:r>
              <a:rPr lang="en-US" sz="2400" b="1" dirty="0">
                <a:latin typeface="Arial Narrow" panose="020B0606020202030204" pitchFamily="34" charset="0"/>
              </a:rPr>
              <a:t>patches</a:t>
            </a:r>
            <a:r>
              <a:rPr lang="en-US" sz="2400" dirty="0">
                <a:latin typeface="Arial Narrow" panose="020B0606020202030204" pitchFamily="34" charset="0"/>
              </a:rPr>
              <a:t> of </a:t>
            </a:r>
            <a:r>
              <a:rPr lang="en-US" sz="2400" b="1" dirty="0">
                <a:latin typeface="Arial Narrow" panose="020B0606020202030204" pitchFamily="34" charset="0"/>
              </a:rPr>
              <a:t>bare</a:t>
            </a:r>
            <a:r>
              <a:rPr lang="en-US" sz="2400" dirty="0">
                <a:latin typeface="Arial Narrow" panose="020B0606020202030204" pitchFamily="34" charset="0"/>
              </a:rPr>
              <a:t> </a:t>
            </a:r>
            <a:r>
              <a:rPr lang="en-US" sz="2400" b="1" dirty="0">
                <a:latin typeface="Arial Narrow" panose="020B0606020202030204" pitchFamily="34" charset="0"/>
              </a:rPr>
              <a:t>ground</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Scattered</a:t>
            </a:r>
            <a:r>
              <a:rPr lang="en-US" sz="2400" dirty="0">
                <a:latin typeface="Arial Narrow" panose="020B0606020202030204" pitchFamily="34" charset="0"/>
              </a:rPr>
              <a:t> </a:t>
            </a:r>
            <a:r>
              <a:rPr lang="en-US" sz="2400" b="1" dirty="0">
                <a:latin typeface="Arial Narrow" panose="020B0606020202030204" pitchFamily="34" charset="0"/>
              </a:rPr>
              <a:t>trees</a:t>
            </a:r>
            <a:r>
              <a:rPr lang="en-US" sz="2400" dirty="0">
                <a:latin typeface="Arial Narrow" panose="020B0606020202030204" pitchFamily="34" charset="0"/>
              </a:rPr>
              <a:t> like the </a:t>
            </a:r>
            <a:r>
              <a:rPr lang="en-US" sz="2400" b="1" i="1" dirty="0">
                <a:latin typeface="Arial Narrow" panose="020B0606020202030204" pitchFamily="34" charset="0"/>
              </a:rPr>
              <a:t>Acacia</a:t>
            </a:r>
            <a:r>
              <a:rPr lang="en-US" sz="2400" dirty="0">
                <a:latin typeface="Arial Narrow" panose="020B0606020202030204" pitchFamily="34" charset="0"/>
              </a:rPr>
              <a:t> are well </a:t>
            </a:r>
            <a:r>
              <a:rPr lang="en-US" sz="2400" b="1" dirty="0">
                <a:latin typeface="Arial Narrow" panose="020B0606020202030204" pitchFamily="34" charset="0"/>
              </a:rPr>
              <a:t>adapted</a:t>
            </a:r>
            <a:r>
              <a:rPr lang="en-US" sz="2400" dirty="0">
                <a:latin typeface="Arial Narrow" panose="020B0606020202030204" pitchFamily="34" charset="0"/>
              </a:rPr>
              <a:t> to </a:t>
            </a:r>
            <a:r>
              <a:rPr lang="en-US" sz="2400" b="1" dirty="0">
                <a:latin typeface="Arial Narrow" panose="020B0606020202030204" pitchFamily="34" charset="0"/>
              </a:rPr>
              <a:t>dry</a:t>
            </a:r>
            <a:r>
              <a:rPr lang="en-US" sz="2400" dirty="0">
                <a:latin typeface="Arial Narrow" panose="020B0606020202030204" pitchFamily="34" charset="0"/>
              </a:rPr>
              <a:t> </a:t>
            </a:r>
            <a:r>
              <a:rPr lang="en-US" sz="2400" b="1" dirty="0">
                <a:latin typeface="Arial Narrow" panose="020B0606020202030204" pitchFamily="34" charset="0"/>
              </a:rPr>
              <a:t>seasons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Long</a:t>
            </a:r>
            <a:r>
              <a:rPr lang="en-US" dirty="0">
                <a:latin typeface="Arial Narrow" panose="020B0606020202030204" pitchFamily="34" charset="0"/>
              </a:rPr>
              <a:t> </a:t>
            </a:r>
            <a:r>
              <a:rPr lang="en-US" b="1" dirty="0">
                <a:latin typeface="Arial Narrow" panose="020B0606020202030204" pitchFamily="34" charset="0"/>
              </a:rPr>
              <a:t>taproots</a:t>
            </a:r>
            <a:r>
              <a:rPr lang="en-US" dirty="0">
                <a:latin typeface="Arial Narrow" panose="020B0606020202030204" pitchFamily="34" charset="0"/>
              </a:rPr>
              <a:t> access deep water.</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Thorns</a:t>
            </a:r>
            <a:r>
              <a:rPr lang="en-US" dirty="0">
                <a:latin typeface="Arial Narrow" panose="020B0606020202030204" pitchFamily="34" charset="0"/>
              </a:rPr>
              <a:t> and </a:t>
            </a:r>
            <a:r>
              <a:rPr lang="en-US" b="1" dirty="0">
                <a:latin typeface="Arial Narrow" panose="020B0606020202030204" pitchFamily="34" charset="0"/>
              </a:rPr>
              <a:t>ants</a:t>
            </a:r>
            <a:r>
              <a:rPr lang="en-US" dirty="0">
                <a:latin typeface="Arial Narrow" panose="020B0606020202030204" pitchFamily="34" charset="0"/>
              </a:rPr>
              <a:t> protect against herbivores.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Small</a:t>
            </a:r>
            <a:r>
              <a:rPr lang="en-US" dirty="0">
                <a:latin typeface="Arial Narrow" panose="020B0606020202030204" pitchFamily="34" charset="0"/>
              </a:rPr>
              <a:t> </a:t>
            </a:r>
            <a:r>
              <a:rPr lang="en-US" b="1" dirty="0">
                <a:latin typeface="Arial Narrow" panose="020B0606020202030204" pitchFamily="34" charset="0"/>
              </a:rPr>
              <a:t>leaves</a:t>
            </a:r>
            <a:r>
              <a:rPr lang="en-US" dirty="0">
                <a:latin typeface="Arial Narrow" panose="020B0606020202030204" pitchFamily="34" charset="0"/>
              </a:rPr>
              <a:t> minimize water loss.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Umbrella</a:t>
            </a:r>
            <a:r>
              <a:rPr lang="en-US" dirty="0">
                <a:latin typeface="Arial Narrow" panose="020B0606020202030204" pitchFamily="34" charset="0"/>
              </a:rPr>
              <a:t> </a:t>
            </a:r>
            <a:r>
              <a:rPr lang="en-US" b="1" dirty="0">
                <a:latin typeface="Arial Narrow" panose="020B0606020202030204" pitchFamily="34" charset="0"/>
              </a:rPr>
              <a:t>shape</a:t>
            </a:r>
            <a:r>
              <a:rPr lang="en-US" dirty="0">
                <a:latin typeface="Arial Narrow" panose="020B0606020202030204" pitchFamily="34" charset="0"/>
              </a:rPr>
              <a:t> maximizes sun exposure.</a:t>
            </a:r>
          </a:p>
        </p:txBody>
      </p:sp>
      <p:sp>
        <p:nvSpPr>
          <p:cNvPr id="6" name="TextBox 5">
            <a:extLst>
              <a:ext uri="{FF2B5EF4-FFF2-40B4-BE49-F238E27FC236}">
                <a16:creationId xmlns:a16="http://schemas.microsoft.com/office/drawing/2014/main" id="{0EA39B94-BBEC-61A3-3E63-BBC6E6524164}"/>
              </a:ext>
            </a:extLst>
          </p:cNvPr>
          <p:cNvSpPr txBox="1"/>
          <p:nvPr/>
        </p:nvSpPr>
        <p:spPr>
          <a:xfrm>
            <a:off x="7164709" y="5224312"/>
            <a:ext cx="3879855"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13.3.1:  Acacia Tree (Courtesy USFWS) from Introduction to Physical Geography by M. Ritter, licensed under CC BY-NC-SA 4.0.</a:t>
            </a:r>
          </a:p>
        </p:txBody>
      </p:sp>
      <p:pic>
        <p:nvPicPr>
          <p:cNvPr id="7" name="Picture 6" descr="Acacia tree standing alone in an open grassland.">
            <a:extLst>
              <a:ext uri="{FF2B5EF4-FFF2-40B4-BE49-F238E27FC236}">
                <a16:creationId xmlns:a16="http://schemas.microsoft.com/office/drawing/2014/main" id="{47DCBF9E-AF8F-EABE-4EE5-197EA144FBA0}"/>
              </a:ext>
            </a:extLst>
          </p:cNvPr>
          <p:cNvPicPr>
            <a:picLocks noChangeAspect="1"/>
          </p:cNvPicPr>
          <p:nvPr/>
        </p:nvPicPr>
        <p:blipFill>
          <a:blip r:embed="rId3"/>
          <a:stretch>
            <a:fillRect/>
          </a:stretch>
        </p:blipFill>
        <p:spPr>
          <a:xfrm>
            <a:off x="6209931" y="1509622"/>
            <a:ext cx="5409850" cy="3518797"/>
          </a:xfrm>
          <a:prstGeom prst="rect">
            <a:avLst/>
          </a:prstGeom>
        </p:spPr>
      </p:pic>
    </p:spTree>
    <p:extLst>
      <p:ext uri="{BB962C8B-B14F-4D97-AF65-F5344CB8AC3E}">
        <p14:creationId xmlns:p14="http://schemas.microsoft.com/office/powerpoint/2010/main" val="39631806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B4015-E395-781C-ADAE-CF69621F00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63B4B7-3D48-59ED-41FF-44E744A19A81}"/>
              </a:ext>
            </a:extLst>
          </p:cNvPr>
          <p:cNvSpPr>
            <a:spLocks noGrp="1"/>
          </p:cNvSpPr>
          <p:nvPr>
            <p:ph type="title"/>
          </p:nvPr>
        </p:nvSpPr>
        <p:spPr>
          <a:xfrm>
            <a:off x="838200" y="365125"/>
            <a:ext cx="10515600" cy="1015101"/>
          </a:xfrm>
        </p:spPr>
        <p:txBody>
          <a:bodyPr/>
          <a:lstStyle/>
          <a:p>
            <a:r>
              <a:rPr lang="en-US" dirty="0">
                <a:latin typeface="Arial Narrow" panose="020B0606020202030204" pitchFamily="34" charset="0"/>
              </a:rPr>
              <a:t>Key additional resources</a:t>
            </a:r>
          </a:p>
        </p:txBody>
      </p:sp>
      <p:sp>
        <p:nvSpPr>
          <p:cNvPr id="3" name="Content Placeholder 2">
            <a:extLst>
              <a:ext uri="{FF2B5EF4-FFF2-40B4-BE49-F238E27FC236}">
                <a16:creationId xmlns:a16="http://schemas.microsoft.com/office/drawing/2014/main" id="{0057394E-DEC5-8079-2576-F4217204C52F}"/>
              </a:ext>
            </a:extLst>
          </p:cNvPr>
          <p:cNvSpPr>
            <a:spLocks noGrp="1"/>
          </p:cNvSpPr>
          <p:nvPr>
            <p:ph idx="1"/>
          </p:nvPr>
        </p:nvSpPr>
        <p:spPr>
          <a:xfrm>
            <a:off x="838198" y="1312281"/>
            <a:ext cx="9711907" cy="4821100"/>
          </a:xfrm>
        </p:spPr>
        <p:txBody>
          <a:bodyPr>
            <a:noAutofit/>
          </a:bodyPr>
          <a:lstStyle/>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NASA Earth Observatory: </a:t>
            </a:r>
            <a:r>
              <a:rPr lang="en-US" sz="2000" dirty="0">
                <a:latin typeface="Arial Narrow" panose="020B0606020202030204" pitchFamily="34" charset="0"/>
                <a:hlinkClick r:id="rId3"/>
              </a:rPr>
              <a:t>https://earthobservatory.nasa.gov/biome</a:t>
            </a:r>
            <a:endParaRPr lang="en-US" sz="2000" dirty="0">
              <a:latin typeface="Arial Narrow" panose="020B0606020202030204" pitchFamily="34" charset="0"/>
            </a:endParaRP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The Nature Education, Knowledge Project:   </a:t>
            </a:r>
            <a:r>
              <a:rPr lang="en-US" sz="2000" dirty="0">
                <a:latin typeface="Arial Narrow" panose="020B0606020202030204" pitchFamily="34" charset="0"/>
                <a:hlinkClick r:id="rId4"/>
              </a:rPr>
              <a:t>https://www.nature.com/scitable/knowledge/library/terrestrial-biomes-13236757/</a:t>
            </a:r>
            <a:r>
              <a:rPr lang="en-US" sz="2000" dirty="0">
                <a:latin typeface="Arial Narrow" panose="020B0606020202030204" pitchFamily="34" charset="0"/>
              </a:rPr>
              <a:t> </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NASA Earth Observatory - Grassland: </a:t>
            </a:r>
            <a:r>
              <a:rPr lang="en-US" sz="2000" dirty="0">
                <a:latin typeface="Arial Narrow" panose="020B0606020202030204" pitchFamily="34" charset="0"/>
                <a:hlinkClick r:id="rId5"/>
              </a:rPr>
              <a:t>https://earthobservatory.nasa.gov/biome/biograssland.php</a:t>
            </a:r>
            <a:r>
              <a:rPr lang="en-US" sz="2000" dirty="0">
                <a:latin typeface="Arial Narrow" panose="020B0606020202030204" pitchFamily="34" charset="0"/>
              </a:rPr>
              <a:t> </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NASA Earth Observatory - Rainforest: </a:t>
            </a:r>
            <a:r>
              <a:rPr lang="en-US" sz="2000" dirty="0">
                <a:latin typeface="Arial Narrow" panose="020B0606020202030204" pitchFamily="34" charset="0"/>
                <a:hlinkClick r:id="rId6"/>
              </a:rPr>
              <a:t>https://earthobservatory.nasa.gov/biome/biorainforest.php</a:t>
            </a:r>
            <a:r>
              <a:rPr lang="en-US" sz="2000" dirty="0">
                <a:latin typeface="Arial Narrow" panose="020B0606020202030204" pitchFamily="34" charset="0"/>
              </a:rPr>
              <a:t> </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NASA Earth Observatory - Coniferous Forest: </a:t>
            </a:r>
            <a:r>
              <a:rPr lang="en-US" sz="2000" dirty="0">
                <a:latin typeface="Arial Narrow" panose="020B0606020202030204" pitchFamily="34" charset="0"/>
                <a:hlinkClick r:id="rId7"/>
              </a:rPr>
              <a:t>https://earthobservatory.nasa.gov/biome/bioconiferous.php</a:t>
            </a:r>
            <a:r>
              <a:rPr lang="en-US" sz="2000" dirty="0">
                <a:latin typeface="Arial Narrow" panose="020B0606020202030204" pitchFamily="34" charset="0"/>
              </a:rPr>
              <a:t> </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NASA Earth Observatory - Temperate Deciduous Forest: </a:t>
            </a:r>
            <a:r>
              <a:rPr lang="en-US" sz="2000" dirty="0">
                <a:latin typeface="Arial Narrow" panose="020B0606020202030204" pitchFamily="34" charset="0"/>
                <a:hlinkClick r:id="rId8"/>
              </a:rPr>
              <a:t>https://earthobservatory.nasa.gov/biome/biotemperate.php</a:t>
            </a:r>
            <a:r>
              <a:rPr lang="en-US" sz="2000" dirty="0">
                <a:latin typeface="Arial Narrow" panose="020B0606020202030204" pitchFamily="34" charset="0"/>
              </a:rPr>
              <a:t> </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NASA Earth Observatory - Desert: </a:t>
            </a:r>
            <a:r>
              <a:rPr lang="en-US" sz="2000" dirty="0">
                <a:latin typeface="Arial Narrow" panose="020B0606020202030204" pitchFamily="34" charset="0"/>
                <a:hlinkClick r:id="rId9"/>
              </a:rPr>
              <a:t>https://earthobservatory.nasa.gov/biome/biodesert.php</a:t>
            </a:r>
            <a:r>
              <a:rPr lang="en-US" sz="2000" dirty="0">
                <a:latin typeface="Arial Narrow" panose="020B0606020202030204" pitchFamily="34" charset="0"/>
              </a:rPr>
              <a:t> </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NASA Earth Observatory - Tundra: </a:t>
            </a:r>
            <a:r>
              <a:rPr lang="en-US" sz="2000" dirty="0">
                <a:latin typeface="Arial Narrow" panose="020B0606020202030204" pitchFamily="34" charset="0"/>
                <a:hlinkClick r:id="rId10"/>
              </a:rPr>
              <a:t>https://earthobservatory.nasa.gov/biome/biotundra.php</a:t>
            </a:r>
            <a:r>
              <a:rPr lang="en-US" sz="2000" dirty="0">
                <a:latin typeface="Arial Narrow" panose="020B0606020202030204" pitchFamily="34" charset="0"/>
              </a:rPr>
              <a:t> </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NASA Earth Observatory – Shrubland: </a:t>
            </a:r>
            <a:r>
              <a:rPr lang="en-US" sz="2000" dirty="0">
                <a:latin typeface="Arial Narrow" panose="020B0606020202030204" pitchFamily="34" charset="0"/>
                <a:hlinkClick r:id="rId11"/>
              </a:rPr>
              <a:t>https://earthobservatory.nasa.gov/biome/bioshrubland.php</a:t>
            </a:r>
            <a:r>
              <a:rPr lang="en-US" sz="2000" dirty="0">
                <a:latin typeface="Arial Narrow" panose="020B0606020202030204" pitchFamily="34" charset="0"/>
              </a:rPr>
              <a:t> </a:t>
            </a:r>
          </a:p>
        </p:txBody>
      </p:sp>
    </p:spTree>
    <p:extLst>
      <p:ext uri="{BB962C8B-B14F-4D97-AF65-F5344CB8AC3E}">
        <p14:creationId xmlns:p14="http://schemas.microsoft.com/office/powerpoint/2010/main" val="24031446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4CF11B-4363-6B86-CADE-71757B3F90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17B25A-FCC9-D110-6A36-ADB1BBE75234}"/>
              </a:ext>
            </a:extLst>
          </p:cNvPr>
          <p:cNvSpPr>
            <a:spLocks noGrp="1"/>
          </p:cNvSpPr>
          <p:nvPr>
            <p:ph type="title"/>
          </p:nvPr>
        </p:nvSpPr>
        <p:spPr>
          <a:xfrm>
            <a:off x="704711"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Tropical Savanna</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46065DA-23DB-3FE7-43C2-DCDB22FD1E68}"/>
              </a:ext>
            </a:extLst>
          </p:cNvPr>
          <p:cNvSpPr>
            <a:spLocks noGrp="1"/>
          </p:cNvSpPr>
          <p:nvPr>
            <p:ph idx="1"/>
          </p:nvPr>
        </p:nvSpPr>
        <p:spPr>
          <a:xfrm>
            <a:off x="838201" y="1380226"/>
            <a:ext cx="6404894"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Plants adapted to </a:t>
            </a:r>
            <a:r>
              <a:rPr lang="en-US" sz="2400" b="1" dirty="0">
                <a:latin typeface="Arial Narrow" panose="020B0606020202030204" pitchFamily="34" charset="0"/>
              </a:rPr>
              <a:t>long</a:t>
            </a:r>
            <a:r>
              <a:rPr lang="en-US" sz="2400" dirty="0">
                <a:latin typeface="Arial Narrow" panose="020B0606020202030204" pitchFamily="34" charset="0"/>
              </a:rPr>
              <a:t> </a:t>
            </a:r>
            <a:r>
              <a:rPr lang="en-US" sz="2400" b="1" dirty="0">
                <a:latin typeface="Arial Narrow" panose="020B0606020202030204" pitchFamily="34" charset="0"/>
              </a:rPr>
              <a:t>dry</a:t>
            </a:r>
            <a:r>
              <a:rPr lang="en-US" sz="2400" dirty="0">
                <a:latin typeface="Arial Narrow" panose="020B0606020202030204" pitchFamily="34" charset="0"/>
              </a:rPr>
              <a:t> </a:t>
            </a:r>
            <a:r>
              <a:rPr lang="en-US" sz="2400" b="1" dirty="0">
                <a:latin typeface="Arial Narrow" panose="020B0606020202030204" pitchFamily="34" charset="0"/>
              </a:rPr>
              <a:t>seasons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Baobab tree </a:t>
            </a:r>
            <a:r>
              <a:rPr lang="en-US" b="1" dirty="0">
                <a:latin typeface="Arial Narrow" panose="020B0606020202030204" pitchFamily="34" charset="0"/>
              </a:rPr>
              <a:t>stores</a:t>
            </a:r>
            <a:r>
              <a:rPr lang="en-US" dirty="0">
                <a:latin typeface="Arial Narrow" panose="020B0606020202030204" pitchFamily="34" charset="0"/>
              </a:rPr>
              <a:t> </a:t>
            </a:r>
            <a:r>
              <a:rPr lang="en-US" b="1" dirty="0">
                <a:latin typeface="Arial Narrow" panose="020B0606020202030204" pitchFamily="34" charset="0"/>
              </a:rPr>
              <a:t>water</a:t>
            </a:r>
            <a:r>
              <a:rPr lang="en-US" dirty="0">
                <a:latin typeface="Arial Narrow" panose="020B0606020202030204" pitchFamily="34" charset="0"/>
              </a:rPr>
              <a:t> in its </a:t>
            </a:r>
            <a:r>
              <a:rPr lang="en-US" b="1" dirty="0">
                <a:latin typeface="Arial Narrow" panose="020B0606020202030204" pitchFamily="34" charset="0"/>
              </a:rPr>
              <a:t>massive</a:t>
            </a:r>
            <a:r>
              <a:rPr lang="en-US" dirty="0">
                <a:latin typeface="Arial Narrow" panose="020B0606020202030204" pitchFamily="34" charset="0"/>
              </a:rPr>
              <a:t> </a:t>
            </a:r>
            <a:r>
              <a:rPr lang="en-US" b="1" dirty="0">
                <a:latin typeface="Arial Narrow" panose="020B0606020202030204" pitchFamily="34" charset="0"/>
              </a:rPr>
              <a:t>trunk</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Grasses</a:t>
            </a:r>
            <a:r>
              <a:rPr lang="en-US" dirty="0">
                <a:latin typeface="Arial Narrow" panose="020B0606020202030204" pitchFamily="34" charset="0"/>
              </a:rPr>
              <a:t> and </a:t>
            </a:r>
            <a:r>
              <a:rPr lang="en-US" b="1" dirty="0">
                <a:latin typeface="Arial Narrow" panose="020B0606020202030204" pitchFamily="34" charset="0"/>
              </a:rPr>
              <a:t>trees</a:t>
            </a:r>
            <a:r>
              <a:rPr lang="en-US" dirty="0">
                <a:latin typeface="Arial Narrow" panose="020B0606020202030204" pitchFamily="34" charset="0"/>
              </a:rPr>
              <a:t> flourish in the </a:t>
            </a:r>
            <a:r>
              <a:rPr lang="en-US" b="1" dirty="0">
                <a:latin typeface="Arial Narrow" panose="020B0606020202030204" pitchFamily="34" charset="0"/>
              </a:rPr>
              <a:t>wet</a:t>
            </a:r>
            <a:r>
              <a:rPr lang="en-US" dirty="0">
                <a:latin typeface="Arial Narrow" panose="020B0606020202030204" pitchFamily="34" charset="0"/>
              </a:rPr>
              <a:t> </a:t>
            </a:r>
            <a:r>
              <a:rPr lang="en-US" b="1" dirty="0">
                <a:latin typeface="Arial Narrow" panose="020B0606020202030204" pitchFamily="34" charset="0"/>
              </a:rPr>
              <a:t>season</a:t>
            </a:r>
            <a:r>
              <a:rPr lang="en-US" dirty="0">
                <a:latin typeface="Arial Narrow" panose="020B0606020202030204" pitchFamily="34" charset="0"/>
              </a:rPr>
              <a:t>, then enter </a:t>
            </a:r>
            <a:r>
              <a:rPr lang="en-US" b="1" dirty="0">
                <a:latin typeface="Arial Narrow" panose="020B0606020202030204" pitchFamily="34" charset="0"/>
              </a:rPr>
              <a:t>dormancy</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Grasses turn brown, trees </a:t>
            </a:r>
            <a:r>
              <a:rPr lang="en-US" b="1" dirty="0">
                <a:latin typeface="Arial Narrow" panose="020B0606020202030204" pitchFamily="34" charset="0"/>
              </a:rPr>
              <a:t>shed</a:t>
            </a:r>
            <a:r>
              <a:rPr lang="en-US" dirty="0">
                <a:latin typeface="Arial Narrow" panose="020B0606020202030204" pitchFamily="34" charset="0"/>
              </a:rPr>
              <a:t> </a:t>
            </a:r>
            <a:r>
              <a:rPr lang="en-US" b="1" dirty="0">
                <a:latin typeface="Arial Narrow" panose="020B0606020202030204" pitchFamily="34" charset="0"/>
              </a:rPr>
              <a:t>leaves</a:t>
            </a:r>
            <a:r>
              <a:rPr lang="en-US" dirty="0">
                <a:latin typeface="Arial Narrow" panose="020B0606020202030204" pitchFamily="34" charset="0"/>
              </a:rPr>
              <a:t> to reduce transpiration.</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Iconic</a:t>
            </a:r>
            <a:r>
              <a:rPr lang="en-US" sz="2400" dirty="0">
                <a:latin typeface="Arial Narrow" panose="020B0606020202030204" pitchFamily="34" charset="0"/>
              </a:rPr>
              <a:t> </a:t>
            </a:r>
            <a:r>
              <a:rPr lang="en-US" sz="2400" b="1" dirty="0">
                <a:latin typeface="Arial Narrow" panose="020B0606020202030204" pitchFamily="34" charset="0"/>
              </a:rPr>
              <a:t>wildlife</a:t>
            </a:r>
            <a:r>
              <a:rPr lang="en-US" sz="2400" dirty="0">
                <a:latin typeface="Arial Narrow" panose="020B0606020202030204" pitchFamily="34" charset="0"/>
              </a:rPr>
              <a:t> includes: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Lions, zebras, elephants, and giraffes.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Giraffes: </a:t>
            </a:r>
            <a:r>
              <a:rPr lang="en-US" b="1" dirty="0">
                <a:latin typeface="Arial Narrow" panose="020B0606020202030204" pitchFamily="34" charset="0"/>
              </a:rPr>
              <a:t>Long</a:t>
            </a:r>
            <a:r>
              <a:rPr lang="en-US" dirty="0">
                <a:latin typeface="Arial Narrow" panose="020B0606020202030204" pitchFamily="34" charset="0"/>
              </a:rPr>
              <a:t> </a:t>
            </a:r>
            <a:r>
              <a:rPr lang="en-US" b="1" dirty="0">
                <a:latin typeface="Arial Narrow" panose="020B0606020202030204" pitchFamily="34" charset="0"/>
              </a:rPr>
              <a:t>necks</a:t>
            </a:r>
            <a:r>
              <a:rPr lang="en-US" dirty="0">
                <a:latin typeface="Arial Narrow" panose="020B0606020202030204" pitchFamily="34" charset="0"/>
              </a:rPr>
              <a:t> evolved for browsing </a:t>
            </a:r>
            <a:r>
              <a:rPr lang="en-US" b="1" dirty="0">
                <a:latin typeface="Arial Narrow" panose="020B0606020202030204" pitchFamily="34" charset="0"/>
              </a:rPr>
              <a:t>high</a:t>
            </a:r>
            <a:r>
              <a:rPr lang="en-US" dirty="0">
                <a:latin typeface="Arial Narrow" panose="020B0606020202030204" pitchFamily="34" charset="0"/>
              </a:rPr>
              <a:t> </a:t>
            </a:r>
            <a:r>
              <a:rPr lang="en-US" b="1" dirty="0">
                <a:latin typeface="Arial Narrow" panose="020B0606020202030204" pitchFamily="34" charset="0"/>
              </a:rPr>
              <a:t>foliage</a:t>
            </a:r>
            <a:r>
              <a:rPr lang="en-US" dirty="0">
                <a:latin typeface="Arial Narrow" panose="020B0606020202030204" pitchFamily="34" charset="0"/>
              </a:rPr>
              <a:t> in savanna woodlands.</a:t>
            </a:r>
          </a:p>
        </p:txBody>
      </p:sp>
      <p:sp>
        <p:nvSpPr>
          <p:cNvPr id="6" name="TextBox 5">
            <a:extLst>
              <a:ext uri="{FF2B5EF4-FFF2-40B4-BE49-F238E27FC236}">
                <a16:creationId xmlns:a16="http://schemas.microsoft.com/office/drawing/2014/main" id="{153D4AB8-C432-1817-8495-1114E47B6981}"/>
              </a:ext>
            </a:extLst>
          </p:cNvPr>
          <p:cNvSpPr txBox="1"/>
          <p:nvPr/>
        </p:nvSpPr>
        <p:spPr>
          <a:xfrm>
            <a:off x="7718988" y="5729597"/>
            <a:ext cx="3634811" cy="553998"/>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13.3.2:  The Baobab tree found in the Savanna of Senegal. (Source: UN/DPI Photo #187250C by Evan Schneider) from Introduction to Physical Geography by M. Ritter, licensed under CC BY-NC-SA 4.0.</a:t>
            </a:r>
          </a:p>
        </p:txBody>
      </p:sp>
      <p:pic>
        <p:nvPicPr>
          <p:cNvPr id="5" name="Picture 4" descr="Baobab tree with thick trunk and sparse branches in the savanna of Senegal.">
            <a:extLst>
              <a:ext uri="{FF2B5EF4-FFF2-40B4-BE49-F238E27FC236}">
                <a16:creationId xmlns:a16="http://schemas.microsoft.com/office/drawing/2014/main" id="{C400D85D-6F0F-9D77-B4F4-41225894C3EF}"/>
              </a:ext>
            </a:extLst>
          </p:cNvPr>
          <p:cNvPicPr>
            <a:picLocks noChangeAspect="1"/>
          </p:cNvPicPr>
          <p:nvPr/>
        </p:nvPicPr>
        <p:blipFill>
          <a:blip r:embed="rId3"/>
          <a:stretch>
            <a:fillRect/>
          </a:stretch>
        </p:blipFill>
        <p:spPr>
          <a:xfrm>
            <a:off x="7795186" y="785003"/>
            <a:ext cx="3341511" cy="4838885"/>
          </a:xfrm>
          <a:prstGeom prst="rect">
            <a:avLst/>
          </a:prstGeom>
        </p:spPr>
      </p:pic>
    </p:spTree>
    <p:extLst>
      <p:ext uri="{BB962C8B-B14F-4D97-AF65-F5344CB8AC3E}">
        <p14:creationId xmlns:p14="http://schemas.microsoft.com/office/powerpoint/2010/main" val="36398934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2F6EE-B4C8-4A1A-053F-4F984470DF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1537D6-5F44-3C9C-0224-679809C95653}"/>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Grassland Biome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BFD53432-D370-004A-198D-EB50AFA7B836}"/>
              </a:ext>
            </a:extLst>
          </p:cNvPr>
          <p:cNvSpPr>
            <a:spLocks noGrp="1"/>
          </p:cNvSpPr>
          <p:nvPr>
            <p:ph idx="1"/>
          </p:nvPr>
        </p:nvSpPr>
        <p:spPr>
          <a:xfrm>
            <a:off x="838200" y="1276709"/>
            <a:ext cx="6796176"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Dominated by diverse </a:t>
            </a:r>
            <a:r>
              <a:rPr lang="en-US" sz="2400" b="1" dirty="0">
                <a:latin typeface="Arial Narrow" panose="020B0606020202030204" pitchFamily="34" charset="0"/>
              </a:rPr>
              <a:t>grasses</a:t>
            </a:r>
            <a:r>
              <a:rPr lang="en-US" sz="2400" dirty="0">
                <a:latin typeface="Arial Narrow" panose="020B0606020202030204" pitchFamily="34" charset="0"/>
              </a:rPr>
              <a:t> adapted to </a:t>
            </a:r>
            <a:r>
              <a:rPr lang="en-US" sz="2400" b="1" dirty="0">
                <a:latin typeface="Arial Narrow" panose="020B0606020202030204" pitchFamily="34" charset="0"/>
              </a:rPr>
              <a:t>summer</a:t>
            </a:r>
            <a:r>
              <a:rPr lang="en-US" sz="2400" dirty="0">
                <a:latin typeface="Arial Narrow" panose="020B0606020202030204" pitchFamily="34" charset="0"/>
              </a:rPr>
              <a:t> </a:t>
            </a:r>
            <a:r>
              <a:rPr lang="en-US" sz="2400" b="1" dirty="0">
                <a:latin typeface="Arial Narrow" panose="020B0606020202030204" pitchFamily="34" charset="0"/>
              </a:rPr>
              <a:t>drought</a:t>
            </a:r>
            <a:r>
              <a:rPr lang="en-US" sz="2400" dirty="0">
                <a:latin typeface="Arial Narrow" panose="020B0606020202030204" pitchFamily="34" charset="0"/>
              </a:rPr>
              <a:t> in </a:t>
            </a:r>
            <a:r>
              <a:rPr lang="en-US" sz="2400" b="1" dirty="0">
                <a:latin typeface="Arial Narrow" panose="020B0606020202030204" pitchFamily="34" charset="0"/>
              </a:rPr>
              <a:t>semiarid</a:t>
            </a:r>
            <a:r>
              <a:rPr lang="en-US" sz="2400" dirty="0">
                <a:latin typeface="Arial Narrow" panose="020B0606020202030204" pitchFamily="34" charset="0"/>
              </a:rPr>
              <a:t> climates.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Occasionally interrupted by </a:t>
            </a:r>
            <a:r>
              <a:rPr lang="en-US" sz="2400" b="1" dirty="0">
                <a:latin typeface="Arial Narrow" panose="020B0606020202030204" pitchFamily="34" charset="0"/>
              </a:rPr>
              <a:t>stands</a:t>
            </a:r>
            <a:r>
              <a:rPr lang="en-US" sz="2400" dirty="0">
                <a:latin typeface="Arial Narrow" panose="020B0606020202030204" pitchFamily="34" charset="0"/>
              </a:rPr>
              <a:t> </a:t>
            </a:r>
            <a:r>
              <a:rPr lang="en-US" sz="2400" b="1" dirty="0">
                <a:latin typeface="Arial Narrow" panose="020B0606020202030204" pitchFamily="34" charset="0"/>
              </a:rPr>
              <a:t>of trees</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Found </a:t>
            </a:r>
            <a:r>
              <a:rPr lang="en-US" sz="2400" b="1" dirty="0">
                <a:latin typeface="Arial Narrow" panose="020B0606020202030204" pitchFamily="34" charset="0"/>
              </a:rPr>
              <a:t>primarily</a:t>
            </a:r>
            <a:r>
              <a:rPr lang="en-US" sz="2400" dirty="0">
                <a:latin typeface="Arial Narrow" panose="020B0606020202030204" pitchFamily="34" charset="0"/>
              </a:rPr>
              <a:t> in </a:t>
            </a:r>
            <a:r>
              <a:rPr lang="en-US" sz="2400" b="1" dirty="0">
                <a:latin typeface="Arial Narrow" panose="020B0606020202030204" pitchFamily="34" charset="0"/>
              </a:rPr>
              <a:t>midlatitude</a:t>
            </a:r>
            <a:r>
              <a:rPr lang="en-US" sz="2400" dirty="0">
                <a:latin typeface="Arial Narrow" panose="020B0606020202030204" pitchFamily="34" charset="0"/>
              </a:rPr>
              <a:t> regions.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Most</a:t>
            </a:r>
            <a:r>
              <a:rPr lang="en-US" sz="2400" dirty="0">
                <a:latin typeface="Arial Narrow" panose="020B0606020202030204" pitchFamily="34" charset="0"/>
              </a:rPr>
              <a:t> </a:t>
            </a:r>
            <a:r>
              <a:rPr lang="en-US" sz="2400" b="1" dirty="0">
                <a:latin typeface="Arial Narrow" panose="020B0606020202030204" pitchFamily="34" charset="0"/>
              </a:rPr>
              <a:t>exploited</a:t>
            </a:r>
            <a:r>
              <a:rPr lang="en-US" sz="2400" dirty="0">
                <a:latin typeface="Arial Narrow" panose="020B0606020202030204" pitchFamily="34" charset="0"/>
              </a:rPr>
              <a:t> </a:t>
            </a:r>
            <a:r>
              <a:rPr lang="en-US" sz="2400" b="1" dirty="0">
                <a:latin typeface="Arial Narrow" panose="020B0606020202030204" pitchFamily="34" charset="0"/>
              </a:rPr>
              <a:t>biome</a:t>
            </a:r>
            <a:r>
              <a:rPr lang="en-US" sz="2400" dirty="0">
                <a:latin typeface="Arial Narrow" panose="020B0606020202030204" pitchFamily="34" charset="0"/>
              </a:rPr>
              <a:t> </a:t>
            </a:r>
            <a:r>
              <a:rPr lang="en-US" sz="2400" i="1" dirty="0">
                <a:latin typeface="Arial Narrow" panose="020B0606020202030204" pitchFamily="34" charset="0"/>
              </a:rPr>
              <a:t>by</a:t>
            </a:r>
            <a:r>
              <a:rPr lang="en-US" sz="2400" dirty="0">
                <a:latin typeface="Arial Narrow" panose="020B0606020202030204" pitchFamily="34" charset="0"/>
              </a:rPr>
              <a:t> </a:t>
            </a:r>
            <a:r>
              <a:rPr lang="en-US" sz="2400" b="1" dirty="0">
                <a:latin typeface="Arial Narrow" panose="020B0606020202030204" pitchFamily="34" charset="0"/>
              </a:rPr>
              <a:t>humans</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99%</a:t>
            </a:r>
            <a:r>
              <a:rPr lang="en-US" dirty="0">
                <a:latin typeface="Arial Narrow" panose="020B0606020202030204" pitchFamily="34" charset="0"/>
              </a:rPr>
              <a:t> of U.S. </a:t>
            </a:r>
            <a:r>
              <a:rPr lang="en-US" b="1" dirty="0">
                <a:latin typeface="Arial Narrow" panose="020B0606020202030204" pitchFamily="34" charset="0"/>
              </a:rPr>
              <a:t>tallgrass</a:t>
            </a:r>
            <a:r>
              <a:rPr lang="en-US" dirty="0">
                <a:latin typeface="Arial Narrow" panose="020B0606020202030204" pitchFamily="34" charset="0"/>
              </a:rPr>
              <a:t> </a:t>
            </a:r>
            <a:r>
              <a:rPr lang="en-US" b="1" dirty="0">
                <a:latin typeface="Arial Narrow" panose="020B0606020202030204" pitchFamily="34" charset="0"/>
              </a:rPr>
              <a:t>prairie</a:t>
            </a:r>
            <a:r>
              <a:rPr lang="en-US" dirty="0">
                <a:latin typeface="Arial Narrow" panose="020B0606020202030204" pitchFamily="34" charset="0"/>
              </a:rPr>
              <a:t> has been </a:t>
            </a:r>
            <a:r>
              <a:rPr lang="en-US" b="1" dirty="0">
                <a:latin typeface="Arial Narrow" panose="020B0606020202030204" pitchFamily="34" charset="0"/>
              </a:rPr>
              <a:t>lost</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70%</a:t>
            </a:r>
            <a:r>
              <a:rPr lang="en-US" dirty="0">
                <a:latin typeface="Arial Narrow" panose="020B0606020202030204" pitchFamily="34" charset="0"/>
              </a:rPr>
              <a:t> of </a:t>
            </a:r>
            <a:r>
              <a:rPr lang="en-US" b="1" dirty="0">
                <a:latin typeface="Arial Narrow" panose="020B0606020202030204" pitchFamily="34" charset="0"/>
              </a:rPr>
              <a:t>mixed</a:t>
            </a:r>
            <a:r>
              <a:rPr lang="en-US" dirty="0">
                <a:latin typeface="Arial Narrow" panose="020B0606020202030204" pitchFamily="34" charset="0"/>
              </a:rPr>
              <a:t> and </a:t>
            </a:r>
            <a:r>
              <a:rPr lang="en-US" b="1" dirty="0">
                <a:latin typeface="Arial Narrow" panose="020B0606020202030204" pitchFamily="34" charset="0"/>
              </a:rPr>
              <a:t>shortgrass</a:t>
            </a:r>
            <a:r>
              <a:rPr lang="en-US" dirty="0">
                <a:latin typeface="Arial Narrow" panose="020B0606020202030204" pitchFamily="34" charset="0"/>
              </a:rPr>
              <a:t> prairies </a:t>
            </a:r>
            <a:r>
              <a:rPr lang="en-US" b="1" dirty="0">
                <a:latin typeface="Arial Narrow" panose="020B0606020202030204" pitchFamily="34" charset="0"/>
              </a:rPr>
              <a:t>lost</a:t>
            </a:r>
            <a:r>
              <a:rPr lang="en-US" dirty="0">
                <a:latin typeface="Arial Narrow" panose="020B0606020202030204" pitchFamily="34" charset="0"/>
              </a:rPr>
              <a:t> in some states.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Iowa</a:t>
            </a:r>
            <a:r>
              <a:rPr lang="en-US" dirty="0">
                <a:latin typeface="Arial Narrow" panose="020B0606020202030204" pitchFamily="34" charset="0"/>
              </a:rPr>
              <a:t>: </a:t>
            </a:r>
            <a:r>
              <a:rPr lang="en-US" b="1" dirty="0">
                <a:latin typeface="Arial Narrow" panose="020B0606020202030204" pitchFamily="34" charset="0"/>
              </a:rPr>
              <a:t>Native</a:t>
            </a:r>
            <a:r>
              <a:rPr lang="en-US" dirty="0">
                <a:latin typeface="Arial Narrow" panose="020B0606020202030204" pitchFamily="34" charset="0"/>
              </a:rPr>
              <a:t> prairie </a:t>
            </a:r>
            <a:r>
              <a:rPr lang="en-US" b="1" dirty="0">
                <a:latin typeface="Arial Narrow" panose="020B0606020202030204" pitchFamily="34" charset="0"/>
              </a:rPr>
              <a:t>declined</a:t>
            </a:r>
            <a:r>
              <a:rPr lang="en-US" dirty="0">
                <a:latin typeface="Arial Narrow" panose="020B0606020202030204" pitchFamily="34" charset="0"/>
              </a:rPr>
              <a:t> from </a:t>
            </a:r>
            <a:r>
              <a:rPr lang="en-US" b="1" dirty="0">
                <a:latin typeface="Arial Narrow" panose="020B0606020202030204" pitchFamily="34" charset="0"/>
              </a:rPr>
              <a:t>85% to 1%</a:t>
            </a:r>
            <a:r>
              <a:rPr lang="en-US"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Grasslands are among the world’s </a:t>
            </a:r>
            <a:r>
              <a:rPr lang="en-US" sz="2400" b="1" dirty="0">
                <a:latin typeface="Arial Narrow" panose="020B0606020202030204" pitchFamily="34" charset="0"/>
              </a:rPr>
              <a:t>most</a:t>
            </a:r>
            <a:r>
              <a:rPr lang="en-US" sz="2400" dirty="0">
                <a:latin typeface="Arial Narrow" panose="020B0606020202030204" pitchFamily="34" charset="0"/>
              </a:rPr>
              <a:t> </a:t>
            </a:r>
            <a:r>
              <a:rPr lang="en-US" sz="2400" b="1" dirty="0">
                <a:latin typeface="Arial Narrow" panose="020B0606020202030204" pitchFamily="34" charset="0"/>
              </a:rPr>
              <a:t>productive</a:t>
            </a:r>
            <a:r>
              <a:rPr lang="en-US" sz="2400" dirty="0">
                <a:latin typeface="Arial Narrow" panose="020B0606020202030204" pitchFamily="34" charset="0"/>
              </a:rPr>
              <a:t> </a:t>
            </a:r>
            <a:r>
              <a:rPr lang="en-US" sz="2400" b="1" dirty="0">
                <a:latin typeface="Arial Narrow" panose="020B0606020202030204" pitchFamily="34" charset="0"/>
              </a:rPr>
              <a:t>agricultural</a:t>
            </a:r>
            <a:r>
              <a:rPr lang="en-US" sz="2400" dirty="0">
                <a:latin typeface="Arial Narrow" panose="020B0606020202030204" pitchFamily="34" charset="0"/>
              </a:rPr>
              <a:t> </a:t>
            </a:r>
            <a:r>
              <a:rPr lang="en-US" sz="2400" b="1" dirty="0">
                <a:latin typeface="Arial Narrow" panose="020B0606020202030204" pitchFamily="34" charset="0"/>
              </a:rPr>
              <a:t>regions</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The </a:t>
            </a:r>
            <a:r>
              <a:rPr lang="en-US" b="1" dirty="0">
                <a:latin typeface="Arial Narrow" panose="020B0606020202030204" pitchFamily="34" charset="0"/>
              </a:rPr>
              <a:t>U.S. Corn Belt </a:t>
            </a:r>
            <a:r>
              <a:rPr lang="en-US" dirty="0">
                <a:latin typeface="Arial Narrow" panose="020B0606020202030204" pitchFamily="34" charset="0"/>
              </a:rPr>
              <a:t>developed on </a:t>
            </a:r>
            <a:r>
              <a:rPr lang="en-US" b="1" dirty="0" err="1">
                <a:latin typeface="Arial Narrow" panose="020B0606020202030204" pitchFamily="34" charset="0"/>
              </a:rPr>
              <a:t>mollisol</a:t>
            </a:r>
            <a:r>
              <a:rPr lang="en-US" dirty="0">
                <a:latin typeface="Arial Narrow" panose="020B0606020202030204" pitchFamily="34" charset="0"/>
              </a:rPr>
              <a:t> </a:t>
            </a:r>
            <a:r>
              <a:rPr lang="en-US" b="1" dirty="0">
                <a:latin typeface="Arial Narrow" panose="020B0606020202030204" pitchFamily="34" charset="0"/>
              </a:rPr>
              <a:t>soils</a:t>
            </a:r>
            <a:r>
              <a:rPr lang="en-US" dirty="0">
                <a:latin typeface="Arial Narrow" panose="020B0606020202030204" pitchFamily="34" charset="0"/>
              </a:rPr>
              <a:t>—</a:t>
            </a:r>
            <a:r>
              <a:rPr lang="en-US" b="1" dirty="0">
                <a:latin typeface="Arial Narrow" panose="020B0606020202030204" pitchFamily="34" charset="0"/>
              </a:rPr>
              <a:t>rich</a:t>
            </a:r>
            <a:r>
              <a:rPr lang="en-US" dirty="0">
                <a:latin typeface="Arial Narrow" panose="020B0606020202030204" pitchFamily="34" charset="0"/>
              </a:rPr>
              <a:t>, </a:t>
            </a:r>
            <a:r>
              <a:rPr lang="en-US" b="1" dirty="0">
                <a:latin typeface="Arial Narrow" panose="020B0606020202030204" pitchFamily="34" charset="0"/>
              </a:rPr>
              <a:t>fertile</a:t>
            </a:r>
            <a:r>
              <a:rPr lang="en-US" dirty="0">
                <a:latin typeface="Arial Narrow" panose="020B0606020202030204" pitchFamily="34" charset="0"/>
              </a:rPr>
              <a:t> soils formed under tallgrass prairie.</a:t>
            </a:r>
          </a:p>
        </p:txBody>
      </p:sp>
      <p:sp>
        <p:nvSpPr>
          <p:cNvPr id="6" name="TextBox 5">
            <a:extLst>
              <a:ext uri="{FF2B5EF4-FFF2-40B4-BE49-F238E27FC236}">
                <a16:creationId xmlns:a16="http://schemas.microsoft.com/office/drawing/2014/main" id="{0B20E3CD-DADE-31DF-39D6-59B18E1F800E}"/>
              </a:ext>
            </a:extLst>
          </p:cNvPr>
          <p:cNvSpPr txBox="1"/>
          <p:nvPr/>
        </p:nvSpPr>
        <p:spPr>
          <a:xfrm>
            <a:off x="7941033" y="4669837"/>
            <a:ext cx="3634811" cy="553998"/>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13.4.1:  Tall grass prairie once common to the eastern Great Plains of Kansas (Courtesy NRCS) from Introduction to Physical Geography by M. Ritter, licensed under CC BY-NC-SA 4.0.</a:t>
            </a:r>
          </a:p>
        </p:txBody>
      </p:sp>
      <p:pic>
        <p:nvPicPr>
          <p:cNvPr id="7" name="Picture 6" descr="Tall grass prairie landscape in the eastern Great Plains of Kansas.">
            <a:extLst>
              <a:ext uri="{FF2B5EF4-FFF2-40B4-BE49-F238E27FC236}">
                <a16:creationId xmlns:a16="http://schemas.microsoft.com/office/drawing/2014/main" id="{5900CD25-73C6-9D54-741B-65D403F48B5D}"/>
              </a:ext>
            </a:extLst>
          </p:cNvPr>
          <p:cNvPicPr>
            <a:picLocks noChangeAspect="1"/>
          </p:cNvPicPr>
          <p:nvPr/>
        </p:nvPicPr>
        <p:blipFill>
          <a:blip r:embed="rId3"/>
          <a:stretch>
            <a:fillRect/>
          </a:stretch>
        </p:blipFill>
        <p:spPr>
          <a:xfrm>
            <a:off x="7634376" y="1380226"/>
            <a:ext cx="4248125" cy="3186094"/>
          </a:xfrm>
          <a:prstGeom prst="rect">
            <a:avLst/>
          </a:prstGeom>
        </p:spPr>
      </p:pic>
    </p:spTree>
    <p:extLst>
      <p:ext uri="{BB962C8B-B14F-4D97-AF65-F5344CB8AC3E}">
        <p14:creationId xmlns:p14="http://schemas.microsoft.com/office/powerpoint/2010/main" val="22280801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CF961-7D1E-6F24-0217-B3CF7F7066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537680-FDD1-048F-0963-269DC6DCEEFC}"/>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Tall-Grass Prairie (Humid Grassland)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B376CDA-B015-57C5-A28F-CA45078C4A54}"/>
              </a:ext>
            </a:extLst>
          </p:cNvPr>
          <p:cNvSpPr>
            <a:spLocks noGrp="1"/>
          </p:cNvSpPr>
          <p:nvPr>
            <p:ph idx="1"/>
          </p:nvPr>
        </p:nvSpPr>
        <p:spPr>
          <a:xfrm>
            <a:off x="838201" y="1380226"/>
            <a:ext cx="11247407"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Found on the </a:t>
            </a:r>
            <a:r>
              <a:rPr lang="en-US" sz="2400" b="1" dirty="0">
                <a:latin typeface="Arial Narrow" panose="020B0606020202030204" pitchFamily="34" charset="0"/>
              </a:rPr>
              <a:t>humid</a:t>
            </a:r>
            <a:r>
              <a:rPr lang="en-US" sz="2400" dirty="0">
                <a:latin typeface="Arial Narrow" panose="020B0606020202030204" pitchFamily="34" charset="0"/>
              </a:rPr>
              <a:t> side of the grassland biome.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Supports </a:t>
            </a:r>
            <a:r>
              <a:rPr lang="en-US" sz="2400" b="1" dirty="0">
                <a:latin typeface="Arial Narrow" panose="020B0606020202030204" pitchFamily="34" charset="0"/>
              </a:rPr>
              <a:t>dense</a:t>
            </a:r>
            <a:r>
              <a:rPr lang="en-US" sz="2400" dirty="0">
                <a:latin typeface="Arial Narrow" panose="020B0606020202030204" pitchFamily="34" charset="0"/>
              </a:rPr>
              <a:t> </a:t>
            </a:r>
            <a:r>
              <a:rPr lang="en-US" sz="2400" b="1" dirty="0">
                <a:latin typeface="Arial Narrow" panose="020B0606020202030204" pitchFamily="34" charset="0"/>
              </a:rPr>
              <a:t>ground</a:t>
            </a:r>
            <a:r>
              <a:rPr lang="en-US" sz="2400" dirty="0">
                <a:latin typeface="Arial Narrow" panose="020B0606020202030204" pitchFamily="34" charset="0"/>
              </a:rPr>
              <a:t> </a:t>
            </a:r>
            <a:r>
              <a:rPr lang="en-US" sz="2400" b="1" dirty="0">
                <a:latin typeface="Arial Narrow" panose="020B0606020202030204" pitchFamily="34" charset="0"/>
              </a:rPr>
              <a:t>cover</a:t>
            </a:r>
            <a:r>
              <a:rPr lang="en-US" sz="2400" dirty="0">
                <a:latin typeface="Arial Narrow" panose="020B0606020202030204" pitchFamily="34" charset="0"/>
              </a:rPr>
              <a:t> of tall grasses (0.6–1.2 m / 2–4 ft), up to </a:t>
            </a:r>
            <a:r>
              <a:rPr lang="en-US" sz="2400" b="1" dirty="0">
                <a:latin typeface="Arial Narrow" panose="020B0606020202030204" pitchFamily="34" charset="0"/>
              </a:rPr>
              <a:t>8 ft </a:t>
            </a:r>
            <a:r>
              <a:rPr lang="en-US" sz="2400" dirty="0">
                <a:latin typeface="Arial Narrow" panose="020B0606020202030204" pitchFamily="34" charset="0"/>
              </a:rPr>
              <a:t>in eastern regions.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Typical</a:t>
            </a:r>
            <a:r>
              <a:rPr lang="en-US" sz="2400" dirty="0">
                <a:latin typeface="Arial Narrow" panose="020B0606020202030204" pitchFamily="34" charset="0"/>
              </a:rPr>
              <a:t> </a:t>
            </a:r>
            <a:r>
              <a:rPr lang="en-US" sz="2400" b="1" dirty="0">
                <a:latin typeface="Arial Narrow" panose="020B0606020202030204" pitchFamily="34" charset="0"/>
              </a:rPr>
              <a:t>species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Grasses</a:t>
            </a:r>
            <a:r>
              <a:rPr lang="en-US" dirty="0">
                <a:latin typeface="Arial Narrow" panose="020B0606020202030204" pitchFamily="34" charset="0"/>
              </a:rPr>
              <a:t>: Big bluestem, little bluestem.</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Forbs</a:t>
            </a:r>
            <a:r>
              <a:rPr lang="en-US" dirty="0">
                <a:latin typeface="Arial Narrow" panose="020B0606020202030204" pitchFamily="34" charset="0"/>
              </a:rPr>
              <a:t>: Black-eyed Susan.</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Trees</a:t>
            </a:r>
            <a:r>
              <a:rPr lang="en-US" sz="2400" dirty="0">
                <a:latin typeface="Arial Narrow" panose="020B0606020202030204" pitchFamily="34" charset="0"/>
              </a:rPr>
              <a:t> and </a:t>
            </a:r>
            <a:r>
              <a:rPr lang="en-US" sz="2400" b="1" dirty="0">
                <a:latin typeface="Arial Narrow" panose="020B0606020202030204" pitchFamily="34" charset="0"/>
              </a:rPr>
              <a:t>shrubs</a:t>
            </a:r>
            <a:r>
              <a:rPr lang="en-US" sz="2400" dirty="0">
                <a:latin typeface="Arial Narrow" panose="020B0606020202030204" pitchFamily="34" charset="0"/>
              </a:rPr>
              <a:t> limited to </a:t>
            </a:r>
            <a:r>
              <a:rPr lang="en-US" sz="2400" b="1" dirty="0">
                <a:latin typeface="Arial Narrow" panose="020B0606020202030204" pitchFamily="34" charset="0"/>
              </a:rPr>
              <a:t>moist</a:t>
            </a:r>
            <a:r>
              <a:rPr lang="en-US" sz="2400" dirty="0">
                <a:latin typeface="Arial Narrow" panose="020B0606020202030204" pitchFamily="34" charset="0"/>
              </a:rPr>
              <a:t> </a:t>
            </a:r>
            <a:r>
              <a:rPr lang="en-US" sz="2400" b="1" dirty="0">
                <a:latin typeface="Arial Narrow" panose="020B0606020202030204" pitchFamily="34" charset="0"/>
              </a:rPr>
              <a:t>stream</a:t>
            </a:r>
            <a:r>
              <a:rPr lang="en-US" sz="2400" dirty="0">
                <a:latin typeface="Arial Narrow" panose="020B0606020202030204" pitchFamily="34" charset="0"/>
              </a:rPr>
              <a:t> </a:t>
            </a:r>
            <a:r>
              <a:rPr lang="en-US" sz="2400" b="1" dirty="0">
                <a:latin typeface="Arial Narrow" panose="020B0606020202030204" pitchFamily="34" charset="0"/>
              </a:rPr>
              <a:t>channels</a:t>
            </a:r>
            <a:r>
              <a:rPr lang="en-US" sz="2400" dirty="0">
                <a:latin typeface="Arial Narrow" panose="020B0606020202030204" pitchFamily="34" charset="0"/>
              </a:rPr>
              <a:t> or </a:t>
            </a:r>
            <a:r>
              <a:rPr lang="en-US" sz="2400" b="1" dirty="0">
                <a:latin typeface="Arial Narrow" panose="020B0606020202030204" pitchFamily="34" charset="0"/>
              </a:rPr>
              <a:t>shaded</a:t>
            </a:r>
            <a:r>
              <a:rPr lang="en-US" sz="2400" dirty="0">
                <a:latin typeface="Arial Narrow" panose="020B0606020202030204" pitchFamily="34" charset="0"/>
              </a:rPr>
              <a:t> </a:t>
            </a:r>
            <a:r>
              <a:rPr lang="en-US" sz="2400" b="1" dirty="0">
                <a:latin typeface="Arial Narrow" panose="020B0606020202030204" pitchFamily="34" charset="0"/>
              </a:rPr>
              <a:t>slopes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Rich</a:t>
            </a:r>
            <a:r>
              <a:rPr lang="en-US" sz="2400" dirty="0">
                <a:latin typeface="Arial Narrow" panose="020B0606020202030204" pitchFamily="34" charset="0"/>
              </a:rPr>
              <a:t> </a:t>
            </a:r>
            <a:r>
              <a:rPr lang="en-US" sz="2400" b="1" dirty="0" err="1">
                <a:latin typeface="Arial Narrow" panose="020B0606020202030204" pitchFamily="34" charset="0"/>
              </a:rPr>
              <a:t>mollisol</a:t>
            </a:r>
            <a:r>
              <a:rPr lang="en-US" sz="2400" dirty="0">
                <a:latin typeface="Arial Narrow" panose="020B0606020202030204" pitchFamily="34" charset="0"/>
              </a:rPr>
              <a:t> </a:t>
            </a:r>
            <a:r>
              <a:rPr lang="en-US" sz="2400" b="1" dirty="0">
                <a:latin typeface="Arial Narrow" panose="020B0606020202030204" pitchFamily="34" charset="0"/>
              </a:rPr>
              <a:t>soils</a:t>
            </a:r>
            <a:r>
              <a:rPr lang="en-US" sz="2400" dirty="0">
                <a:latin typeface="Arial Narrow" panose="020B0606020202030204" pitchFamily="34" charset="0"/>
              </a:rPr>
              <a:t> attracted agriculture—most tallgrass prairie now converted to </a:t>
            </a:r>
            <a:r>
              <a:rPr lang="en-US" sz="2400" b="1" dirty="0">
                <a:latin typeface="Arial Narrow" panose="020B0606020202030204" pitchFamily="34" charset="0"/>
              </a:rPr>
              <a:t>farmland</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Other major tallgrass regions: </a:t>
            </a:r>
            <a:r>
              <a:rPr lang="en-US" sz="2400" b="1" dirty="0">
                <a:latin typeface="Arial Narrow" panose="020B0606020202030204" pitchFamily="34" charset="0"/>
              </a:rPr>
              <a:t>Argentina</a:t>
            </a:r>
            <a:r>
              <a:rPr lang="en-US" sz="2400" dirty="0">
                <a:latin typeface="Arial Narrow" panose="020B0606020202030204" pitchFamily="34" charset="0"/>
              </a:rPr>
              <a:t> (</a:t>
            </a:r>
            <a:r>
              <a:rPr lang="en-US" sz="2400" i="1" dirty="0">
                <a:latin typeface="Arial Narrow" panose="020B0606020202030204" pitchFamily="34" charset="0"/>
              </a:rPr>
              <a:t>Pampas</a:t>
            </a:r>
            <a:r>
              <a:rPr lang="en-US" sz="2400" dirty="0">
                <a:latin typeface="Arial Narrow" panose="020B0606020202030204" pitchFamily="34" charset="0"/>
              </a:rPr>
              <a:t>) and </a:t>
            </a:r>
            <a:r>
              <a:rPr lang="en-US" sz="2400" b="1" dirty="0">
                <a:latin typeface="Arial Narrow" panose="020B0606020202030204" pitchFamily="34" charset="0"/>
              </a:rPr>
              <a:t>Ukraine</a:t>
            </a:r>
            <a:r>
              <a:rPr lang="en-US" sz="2400" dirty="0">
                <a:latin typeface="Arial Narrow" panose="020B0606020202030204" pitchFamily="34" charset="0"/>
              </a:rPr>
              <a:t> (</a:t>
            </a:r>
            <a:r>
              <a:rPr lang="en-US" sz="2400" i="1" dirty="0">
                <a:latin typeface="Arial Narrow" panose="020B0606020202030204" pitchFamily="34" charset="0"/>
              </a:rPr>
              <a:t>Steppe</a:t>
            </a:r>
            <a:r>
              <a:rPr lang="en-US" sz="2400" dirty="0">
                <a:latin typeface="Arial Narrow" panose="020B0606020202030204" pitchFamily="34" charset="0"/>
              </a:rPr>
              <a:t>).</a:t>
            </a:r>
          </a:p>
        </p:txBody>
      </p:sp>
    </p:spTree>
    <p:extLst>
      <p:ext uri="{BB962C8B-B14F-4D97-AF65-F5344CB8AC3E}">
        <p14:creationId xmlns:p14="http://schemas.microsoft.com/office/powerpoint/2010/main" val="41620327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79EE71-80AB-4A50-8DA9-9A605E2D11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9AE4F0-54CF-014C-088E-CFB18D5411A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Steppe Grasslands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9AF4E1E7-DC2C-E784-9AD2-26C8D1816F4F}"/>
              </a:ext>
            </a:extLst>
          </p:cNvPr>
          <p:cNvSpPr>
            <a:spLocks noGrp="1"/>
          </p:cNvSpPr>
          <p:nvPr>
            <p:ph idx="1"/>
          </p:nvPr>
        </p:nvSpPr>
        <p:spPr>
          <a:xfrm>
            <a:off x="838201" y="1380226"/>
            <a:ext cx="11247407"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Found on the </a:t>
            </a:r>
            <a:r>
              <a:rPr lang="en-US" sz="2400" b="1" dirty="0">
                <a:latin typeface="Arial Narrow" panose="020B0606020202030204" pitchFamily="34" charset="0"/>
              </a:rPr>
              <a:t>drier</a:t>
            </a:r>
            <a:r>
              <a:rPr lang="en-US" sz="2400" dirty="0">
                <a:latin typeface="Arial Narrow" panose="020B0606020202030204" pitchFamily="34" charset="0"/>
              </a:rPr>
              <a:t> side of the grassland biome.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Vegetation includes </a:t>
            </a:r>
            <a:r>
              <a:rPr lang="en-US" sz="2400" b="1" dirty="0">
                <a:latin typeface="Arial Narrow" panose="020B0606020202030204" pitchFamily="34" charset="0"/>
              </a:rPr>
              <a:t>short</a:t>
            </a:r>
            <a:r>
              <a:rPr lang="en-US" sz="2400" dirty="0">
                <a:latin typeface="Arial Narrow" panose="020B0606020202030204" pitchFamily="34" charset="0"/>
              </a:rPr>
              <a:t> </a:t>
            </a:r>
            <a:r>
              <a:rPr lang="en-US" sz="2400" b="1" dirty="0">
                <a:latin typeface="Arial Narrow" panose="020B0606020202030204" pitchFamily="34" charset="0"/>
              </a:rPr>
              <a:t>grasses</a:t>
            </a:r>
            <a:r>
              <a:rPr lang="en-US" sz="2400" dirty="0">
                <a:latin typeface="Arial Narrow" panose="020B0606020202030204" pitchFamily="34" charset="0"/>
              </a:rPr>
              <a:t> (&lt;0.5 m / ~2 ft) with </a:t>
            </a:r>
            <a:r>
              <a:rPr lang="en-US" sz="2400" b="1" dirty="0">
                <a:latin typeface="Arial Narrow" panose="020B0606020202030204" pitchFamily="34" charset="0"/>
              </a:rPr>
              <a:t>sparse</a:t>
            </a:r>
            <a:r>
              <a:rPr lang="en-US" sz="2400" dirty="0">
                <a:latin typeface="Arial Narrow" panose="020B0606020202030204" pitchFamily="34" charset="0"/>
              </a:rPr>
              <a:t> ground cover.</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Adapted</a:t>
            </a:r>
            <a:r>
              <a:rPr lang="en-US" sz="2400" dirty="0">
                <a:latin typeface="Arial Narrow" panose="020B0606020202030204" pitchFamily="34" charset="0"/>
              </a:rPr>
              <a:t> to </a:t>
            </a:r>
            <a:r>
              <a:rPr lang="en-US" sz="2400" b="1" dirty="0">
                <a:latin typeface="Arial Narrow" panose="020B0606020202030204" pitchFamily="34" charset="0"/>
              </a:rPr>
              <a:t>summer</a:t>
            </a:r>
            <a:r>
              <a:rPr lang="en-US" sz="2400" dirty="0">
                <a:latin typeface="Arial Narrow" panose="020B0606020202030204" pitchFamily="34" charset="0"/>
              </a:rPr>
              <a:t> </a:t>
            </a:r>
            <a:r>
              <a:rPr lang="en-US" sz="2400" b="1" dirty="0">
                <a:latin typeface="Arial Narrow" panose="020B0606020202030204" pitchFamily="34" charset="0"/>
              </a:rPr>
              <a:t>moisture</a:t>
            </a:r>
            <a:r>
              <a:rPr lang="en-US" sz="2400" dirty="0">
                <a:latin typeface="Arial Narrow" panose="020B0606020202030204" pitchFamily="34" charset="0"/>
              </a:rPr>
              <a:t> </a:t>
            </a:r>
            <a:r>
              <a:rPr lang="en-US" sz="2400" b="1" dirty="0">
                <a:latin typeface="Arial Narrow" panose="020B0606020202030204" pitchFamily="34" charset="0"/>
              </a:rPr>
              <a:t>deficits</a:t>
            </a:r>
            <a:r>
              <a:rPr lang="en-US" sz="2400" dirty="0">
                <a:latin typeface="Arial Narrow" panose="020B0606020202030204" pitchFamily="34" charset="0"/>
              </a:rPr>
              <a:t> of the steppe climate.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Overgrazing</a:t>
            </a:r>
            <a:r>
              <a:rPr lang="en-US" sz="2400" dirty="0">
                <a:latin typeface="Arial Narrow" panose="020B0606020202030204" pitchFamily="34" charset="0"/>
              </a:rPr>
              <a:t> leads to </a:t>
            </a:r>
            <a:r>
              <a:rPr lang="en-US" sz="2400" b="1" dirty="0">
                <a:latin typeface="Arial Narrow" panose="020B0606020202030204" pitchFamily="34" charset="0"/>
              </a:rPr>
              <a:t>wind</a:t>
            </a:r>
            <a:r>
              <a:rPr lang="en-US" sz="2400" dirty="0">
                <a:latin typeface="Arial Narrow" panose="020B0606020202030204" pitchFamily="34" charset="0"/>
              </a:rPr>
              <a:t> </a:t>
            </a:r>
            <a:r>
              <a:rPr lang="en-US" sz="2400" b="1" dirty="0">
                <a:latin typeface="Arial Narrow" panose="020B0606020202030204" pitchFamily="34" charset="0"/>
              </a:rPr>
              <a:t>erosion</a:t>
            </a:r>
            <a:r>
              <a:rPr lang="en-US" sz="2400" dirty="0">
                <a:latin typeface="Arial Narrow" panose="020B0606020202030204" pitchFamily="34" charset="0"/>
              </a:rPr>
              <a:t> and </a:t>
            </a:r>
            <a:r>
              <a:rPr lang="en-US" sz="2400" b="1" dirty="0">
                <a:latin typeface="Arial Narrow" panose="020B0606020202030204" pitchFamily="34" charset="0"/>
              </a:rPr>
              <a:t>desertification</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Natural</a:t>
            </a:r>
            <a:r>
              <a:rPr lang="en-US" sz="2400" dirty="0">
                <a:latin typeface="Arial Narrow" panose="020B0606020202030204" pitchFamily="34" charset="0"/>
              </a:rPr>
              <a:t> </a:t>
            </a:r>
            <a:r>
              <a:rPr lang="en-US" sz="2400" b="1" dirty="0">
                <a:latin typeface="Arial Narrow" panose="020B0606020202030204" pitchFamily="34" charset="0"/>
              </a:rPr>
              <a:t>fires</a:t>
            </a:r>
            <a:r>
              <a:rPr lang="en-US" sz="2400" dirty="0">
                <a:latin typeface="Arial Narrow" panose="020B0606020202030204" pitchFamily="34" charset="0"/>
              </a:rPr>
              <a:t> (e.g., </a:t>
            </a:r>
            <a:r>
              <a:rPr lang="en-US" sz="2400" i="1" dirty="0">
                <a:latin typeface="Arial Narrow" panose="020B0606020202030204" pitchFamily="34" charset="0"/>
              </a:rPr>
              <a:t>lightning</a:t>
            </a:r>
            <a:r>
              <a:rPr lang="en-US" sz="2400" dirty="0">
                <a:latin typeface="Arial Narrow" panose="020B0606020202030204" pitchFamily="34" charset="0"/>
              </a:rPr>
              <a:t>) are </a:t>
            </a:r>
            <a:r>
              <a:rPr lang="en-US" sz="2400" b="1" dirty="0">
                <a:latin typeface="Arial Narrow" panose="020B0606020202030204" pitchFamily="34" charset="0"/>
              </a:rPr>
              <a:t>essential</a:t>
            </a:r>
            <a:r>
              <a:rPr lang="en-US" sz="2400" dirty="0">
                <a:latin typeface="Arial Narrow" panose="020B0606020202030204" pitchFamily="34" charset="0"/>
              </a:rPr>
              <a:t> for maintaining grassland health.</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Remove</a:t>
            </a:r>
            <a:r>
              <a:rPr lang="en-US" dirty="0">
                <a:latin typeface="Arial Narrow" panose="020B0606020202030204" pitchFamily="34" charset="0"/>
              </a:rPr>
              <a:t> </a:t>
            </a:r>
            <a:r>
              <a:rPr lang="en-US" i="1" dirty="0">
                <a:latin typeface="Arial Narrow" panose="020B0606020202030204" pitchFamily="34" charset="0"/>
              </a:rPr>
              <a:t>invasive</a:t>
            </a:r>
            <a:r>
              <a:rPr lang="en-US" dirty="0">
                <a:latin typeface="Arial Narrow" panose="020B0606020202030204" pitchFamily="34" charset="0"/>
              </a:rPr>
              <a:t> </a:t>
            </a:r>
            <a:r>
              <a:rPr lang="en-US" i="1" dirty="0">
                <a:latin typeface="Arial Narrow" panose="020B0606020202030204" pitchFamily="34" charset="0"/>
              </a:rPr>
              <a:t>species</a:t>
            </a:r>
            <a:r>
              <a:rPr lang="en-US" dirty="0">
                <a:latin typeface="Arial Narrow" panose="020B0606020202030204" pitchFamily="34" charset="0"/>
              </a:rPr>
              <a:t> and stimulate regrowth.</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Fire</a:t>
            </a:r>
            <a:r>
              <a:rPr lang="en-US" sz="2400" dirty="0">
                <a:latin typeface="Arial Narrow" panose="020B0606020202030204" pitchFamily="34" charset="0"/>
              </a:rPr>
              <a:t> </a:t>
            </a:r>
            <a:r>
              <a:rPr lang="en-US" sz="2400" b="1" dirty="0">
                <a:latin typeface="Arial Narrow" panose="020B0606020202030204" pitchFamily="34" charset="0"/>
              </a:rPr>
              <a:t>suppression</a:t>
            </a:r>
            <a:r>
              <a:rPr lang="en-US" sz="2400" dirty="0">
                <a:latin typeface="Arial Narrow" panose="020B0606020202030204" pitchFamily="34" charset="0"/>
              </a:rPr>
              <a:t> and </a:t>
            </a:r>
            <a:r>
              <a:rPr lang="en-US" sz="2400" b="1" dirty="0">
                <a:latin typeface="Arial Narrow" panose="020B0606020202030204" pitchFamily="34" charset="0"/>
              </a:rPr>
              <a:t>agricultural</a:t>
            </a:r>
            <a:r>
              <a:rPr lang="en-US" sz="2400" dirty="0">
                <a:latin typeface="Arial Narrow" panose="020B0606020202030204" pitchFamily="34" charset="0"/>
              </a:rPr>
              <a:t> </a:t>
            </a:r>
            <a:r>
              <a:rPr lang="en-US" sz="2400" b="1" dirty="0">
                <a:latin typeface="Arial Narrow" panose="020B0606020202030204" pitchFamily="34" charset="0"/>
              </a:rPr>
              <a:t>conversion</a:t>
            </a:r>
            <a:r>
              <a:rPr lang="en-US" sz="2400" dirty="0">
                <a:latin typeface="Arial Narrow" panose="020B0606020202030204" pitchFamily="34" charset="0"/>
              </a:rPr>
              <a:t> have </a:t>
            </a:r>
            <a:r>
              <a:rPr lang="en-US" sz="2400" b="1" dirty="0">
                <a:latin typeface="Arial Narrow" panose="020B0606020202030204" pitchFamily="34" charset="0"/>
              </a:rPr>
              <a:t>disrupted</a:t>
            </a:r>
            <a:r>
              <a:rPr lang="en-US" sz="2400" dirty="0">
                <a:latin typeface="Arial Narrow" panose="020B0606020202030204" pitchFamily="34" charset="0"/>
              </a:rPr>
              <a:t> grassland ecosystems.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Prescribed burning </a:t>
            </a:r>
            <a:r>
              <a:rPr lang="en-US" sz="2400" dirty="0">
                <a:latin typeface="Arial Narrow" panose="020B0606020202030204" pitchFamily="34" charset="0"/>
              </a:rPr>
              <a:t>is now used in </a:t>
            </a:r>
            <a:r>
              <a:rPr lang="en-US" sz="2400" b="1" dirty="0">
                <a:latin typeface="Arial Narrow" panose="020B0606020202030204" pitchFamily="34" charset="0"/>
              </a:rPr>
              <a:t>restoration</a:t>
            </a:r>
            <a:r>
              <a:rPr lang="en-US" sz="2400" dirty="0">
                <a:latin typeface="Arial Narrow" panose="020B0606020202030204" pitchFamily="34" charset="0"/>
              </a:rPr>
              <a:t> efforts.</a:t>
            </a:r>
          </a:p>
        </p:txBody>
      </p:sp>
    </p:spTree>
    <p:extLst>
      <p:ext uri="{BB962C8B-B14F-4D97-AF65-F5344CB8AC3E}">
        <p14:creationId xmlns:p14="http://schemas.microsoft.com/office/powerpoint/2010/main" val="25395927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34AB1C-50A8-F234-22C1-B1A253ED6D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D5F266-24B1-4554-95AF-F669519DD5B2}"/>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Desert Biome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7712A9E-1145-1ECC-7F01-F4CAD297C374}"/>
              </a:ext>
            </a:extLst>
          </p:cNvPr>
          <p:cNvSpPr>
            <a:spLocks noGrp="1"/>
          </p:cNvSpPr>
          <p:nvPr>
            <p:ph idx="1"/>
          </p:nvPr>
        </p:nvSpPr>
        <p:spPr>
          <a:xfrm>
            <a:off x="838201" y="1380226"/>
            <a:ext cx="5174410"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Sparsest</a:t>
            </a:r>
            <a:r>
              <a:rPr lang="en-US" sz="2400" dirty="0">
                <a:latin typeface="Arial Narrow" panose="020B0606020202030204" pitchFamily="34" charset="0"/>
              </a:rPr>
              <a:t> </a:t>
            </a:r>
            <a:r>
              <a:rPr lang="en-US" sz="2400" b="1" dirty="0">
                <a:latin typeface="Arial Narrow" panose="020B0606020202030204" pitchFamily="34" charset="0"/>
              </a:rPr>
              <a:t>vegetation</a:t>
            </a:r>
            <a:r>
              <a:rPr lang="en-US" sz="2400" dirty="0">
                <a:latin typeface="Arial Narrow" panose="020B0606020202030204" pitchFamily="34" charset="0"/>
              </a:rPr>
              <a:t> of all biomes due to </a:t>
            </a:r>
            <a:r>
              <a:rPr lang="en-US" sz="2400" b="1" dirty="0">
                <a:latin typeface="Arial Narrow" panose="020B0606020202030204" pitchFamily="34" charset="0"/>
              </a:rPr>
              <a:t>extreme</a:t>
            </a:r>
            <a:r>
              <a:rPr lang="en-US" sz="2400" dirty="0">
                <a:latin typeface="Arial Narrow" panose="020B0606020202030204" pitchFamily="34" charset="0"/>
              </a:rPr>
              <a:t> </a:t>
            </a:r>
            <a:r>
              <a:rPr lang="en-US" sz="2400" b="1" dirty="0">
                <a:latin typeface="Arial Narrow" panose="020B0606020202030204" pitchFamily="34" charset="0"/>
              </a:rPr>
              <a:t>dryness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Plant life </a:t>
            </a:r>
            <a:r>
              <a:rPr lang="en-US" sz="2400" b="1" dirty="0">
                <a:latin typeface="Arial Narrow" panose="020B0606020202030204" pitchFamily="34" charset="0"/>
              </a:rPr>
              <a:t>limited</a:t>
            </a:r>
            <a:r>
              <a:rPr lang="en-US" sz="2400" dirty="0">
                <a:latin typeface="Arial Narrow" panose="020B0606020202030204" pitchFamily="34" charset="0"/>
              </a:rPr>
              <a:t> by </a:t>
            </a:r>
            <a:r>
              <a:rPr lang="en-US" sz="2400" b="1" dirty="0">
                <a:latin typeface="Arial Narrow" panose="020B0606020202030204" pitchFamily="34" charset="0"/>
              </a:rPr>
              <a:t>lack of moisture </a:t>
            </a:r>
            <a:r>
              <a:rPr lang="en-US" sz="2400" dirty="0">
                <a:latin typeface="Arial Narrow" panose="020B0606020202030204" pitchFamily="34" charset="0"/>
              </a:rPr>
              <a:t>and </a:t>
            </a:r>
            <a:r>
              <a:rPr lang="en-US" sz="2400" b="1" dirty="0">
                <a:latin typeface="Arial Narrow" panose="020B0606020202030204" pitchFamily="34" charset="0"/>
              </a:rPr>
              <a:t>intense</a:t>
            </a:r>
            <a:r>
              <a:rPr lang="en-US" sz="2400" dirty="0">
                <a:latin typeface="Arial Narrow" panose="020B0606020202030204" pitchFamily="34" charset="0"/>
              </a:rPr>
              <a:t> </a:t>
            </a:r>
            <a:r>
              <a:rPr lang="en-US" sz="2400" b="1" dirty="0">
                <a:latin typeface="Arial Narrow" panose="020B0606020202030204" pitchFamily="34" charset="0"/>
              </a:rPr>
              <a:t>heat</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Drought-adapted</a:t>
            </a:r>
            <a:r>
              <a:rPr lang="en-US" sz="2400" dirty="0">
                <a:latin typeface="Arial Narrow" panose="020B0606020202030204" pitchFamily="34" charset="0"/>
              </a:rPr>
              <a:t> plants are called </a:t>
            </a:r>
            <a:r>
              <a:rPr lang="en-US" sz="2400" b="1" dirty="0">
                <a:latin typeface="Arial Narrow" panose="020B0606020202030204" pitchFamily="34" charset="0"/>
              </a:rPr>
              <a:t>xerophytes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Examples: </a:t>
            </a:r>
            <a:r>
              <a:rPr lang="en-US" b="1" dirty="0">
                <a:latin typeface="Arial Narrow" panose="020B0606020202030204" pitchFamily="34" charset="0"/>
              </a:rPr>
              <a:t>succulents</a:t>
            </a:r>
            <a:r>
              <a:rPr lang="en-US" dirty="0">
                <a:latin typeface="Arial Narrow" panose="020B0606020202030204" pitchFamily="34" charset="0"/>
              </a:rPr>
              <a:t>, </a:t>
            </a:r>
            <a:r>
              <a:rPr lang="en-US" b="1" dirty="0">
                <a:latin typeface="Arial Narrow" panose="020B0606020202030204" pitchFamily="34" charset="0"/>
              </a:rPr>
              <a:t>shrubs</a:t>
            </a:r>
            <a:r>
              <a:rPr lang="en-US" dirty="0">
                <a:latin typeface="Arial Narrow" panose="020B0606020202030204" pitchFamily="34" charset="0"/>
              </a:rPr>
              <a:t> with </a:t>
            </a:r>
            <a:r>
              <a:rPr lang="en-US" i="1" dirty="0">
                <a:latin typeface="Arial Narrow" panose="020B0606020202030204" pitchFamily="34" charset="0"/>
              </a:rPr>
              <a:t>deep</a:t>
            </a:r>
            <a:r>
              <a:rPr lang="en-US" dirty="0">
                <a:latin typeface="Arial Narrow" panose="020B0606020202030204" pitchFamily="34" charset="0"/>
              </a:rPr>
              <a:t> </a:t>
            </a:r>
            <a:r>
              <a:rPr lang="en-US" b="1" dirty="0">
                <a:latin typeface="Arial Narrow" panose="020B0606020202030204" pitchFamily="34" charset="0"/>
              </a:rPr>
              <a:t>roots</a:t>
            </a:r>
            <a:r>
              <a:rPr lang="en-US" dirty="0">
                <a:latin typeface="Arial Narrow" panose="020B0606020202030204" pitchFamily="34" charset="0"/>
              </a:rPr>
              <a:t>, </a:t>
            </a:r>
            <a:r>
              <a:rPr lang="en-US" b="1" dirty="0">
                <a:latin typeface="Arial Narrow" panose="020B0606020202030204" pitchFamily="34" charset="0"/>
              </a:rPr>
              <a:t>waxy</a:t>
            </a:r>
            <a:r>
              <a:rPr lang="en-US" dirty="0">
                <a:latin typeface="Arial Narrow" panose="020B0606020202030204" pitchFamily="34" charset="0"/>
              </a:rPr>
              <a:t> or </a:t>
            </a:r>
            <a:r>
              <a:rPr lang="en-US" b="1" dirty="0">
                <a:latin typeface="Arial Narrow" panose="020B0606020202030204" pitchFamily="34" charset="0"/>
              </a:rPr>
              <a:t>small</a:t>
            </a:r>
            <a:r>
              <a:rPr lang="en-US" dirty="0">
                <a:latin typeface="Arial Narrow" panose="020B0606020202030204" pitchFamily="34" charset="0"/>
              </a:rPr>
              <a:t> </a:t>
            </a:r>
            <a:r>
              <a:rPr lang="en-US" b="1" dirty="0">
                <a:latin typeface="Arial Narrow" panose="020B0606020202030204" pitchFamily="34" charset="0"/>
              </a:rPr>
              <a:t>leaves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Soils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err="1">
                <a:latin typeface="Arial Narrow" panose="020B0606020202030204" pitchFamily="34" charset="0"/>
              </a:rPr>
              <a:t>Aridisols</a:t>
            </a:r>
            <a:r>
              <a:rPr lang="en-US" dirty="0">
                <a:latin typeface="Arial Narrow" panose="020B0606020202030204" pitchFamily="34" charset="0"/>
              </a:rPr>
              <a:t>: </a:t>
            </a:r>
            <a:r>
              <a:rPr lang="en-US" b="1" dirty="0">
                <a:latin typeface="Arial Narrow" panose="020B0606020202030204" pitchFamily="34" charset="0"/>
              </a:rPr>
              <a:t>coarse-textured</a:t>
            </a:r>
            <a:r>
              <a:rPr lang="en-US" dirty="0">
                <a:latin typeface="Arial Narrow" panose="020B0606020202030204" pitchFamily="34" charset="0"/>
              </a:rPr>
              <a:t>, </a:t>
            </a:r>
            <a:r>
              <a:rPr lang="en-US" b="1" dirty="0">
                <a:latin typeface="Arial Narrow" panose="020B0606020202030204" pitchFamily="34" charset="0"/>
              </a:rPr>
              <a:t>low</a:t>
            </a:r>
            <a:r>
              <a:rPr lang="en-US" dirty="0">
                <a:latin typeface="Arial Narrow" panose="020B0606020202030204" pitchFamily="34" charset="0"/>
              </a:rPr>
              <a:t> in </a:t>
            </a:r>
            <a:r>
              <a:rPr lang="en-US" b="1" dirty="0">
                <a:latin typeface="Arial Narrow" panose="020B0606020202030204" pitchFamily="34" charset="0"/>
              </a:rPr>
              <a:t>organic</a:t>
            </a:r>
            <a:r>
              <a:rPr lang="en-US" dirty="0">
                <a:latin typeface="Arial Narrow" panose="020B0606020202030204" pitchFamily="34" charset="0"/>
              </a:rPr>
              <a:t> matter, </a:t>
            </a:r>
            <a:r>
              <a:rPr lang="en-US" b="1" dirty="0">
                <a:latin typeface="Arial Narrow" panose="020B0606020202030204" pitchFamily="34" charset="0"/>
              </a:rPr>
              <a:t>weakly</a:t>
            </a:r>
            <a:r>
              <a:rPr lang="en-US" dirty="0">
                <a:latin typeface="Arial Narrow" panose="020B0606020202030204" pitchFamily="34" charset="0"/>
              </a:rPr>
              <a:t> </a:t>
            </a:r>
            <a:r>
              <a:rPr lang="en-US" b="1" dirty="0">
                <a:latin typeface="Arial Narrow" panose="020B0606020202030204" pitchFamily="34" charset="0"/>
              </a:rPr>
              <a:t>developed</a:t>
            </a:r>
            <a:r>
              <a:rPr lang="en-US" dirty="0">
                <a:latin typeface="Arial Narrow" panose="020B0606020202030204" pitchFamily="34" charset="0"/>
              </a:rPr>
              <a:t>.</a:t>
            </a:r>
          </a:p>
        </p:txBody>
      </p:sp>
      <p:pic>
        <p:nvPicPr>
          <p:cNvPr id="5" name="Picture 4" descr="Sand dunes in the Grand Erg Occidental Desert of Algeria.">
            <a:extLst>
              <a:ext uri="{FF2B5EF4-FFF2-40B4-BE49-F238E27FC236}">
                <a16:creationId xmlns:a16="http://schemas.microsoft.com/office/drawing/2014/main" id="{246288BA-B8AB-4E76-F8A1-1B87EABD48C2}"/>
              </a:ext>
            </a:extLst>
          </p:cNvPr>
          <p:cNvPicPr>
            <a:picLocks noChangeAspect="1"/>
          </p:cNvPicPr>
          <p:nvPr/>
        </p:nvPicPr>
        <p:blipFill>
          <a:blip r:embed="rId3"/>
          <a:stretch>
            <a:fillRect/>
          </a:stretch>
        </p:blipFill>
        <p:spPr>
          <a:xfrm>
            <a:off x="6499126" y="1475853"/>
            <a:ext cx="5201977" cy="3458457"/>
          </a:xfrm>
          <a:prstGeom prst="rect">
            <a:avLst/>
          </a:prstGeom>
        </p:spPr>
      </p:pic>
      <p:sp>
        <p:nvSpPr>
          <p:cNvPr id="6" name="TextBox 5">
            <a:extLst>
              <a:ext uri="{FF2B5EF4-FFF2-40B4-BE49-F238E27FC236}">
                <a16:creationId xmlns:a16="http://schemas.microsoft.com/office/drawing/2014/main" id="{7DE9AA41-6074-3F59-48BB-D75CA1B1314C}"/>
              </a:ext>
            </a:extLst>
          </p:cNvPr>
          <p:cNvSpPr txBox="1"/>
          <p:nvPr/>
        </p:nvSpPr>
        <p:spPr>
          <a:xfrm>
            <a:off x="6594018" y="5029937"/>
            <a:ext cx="5174410"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13.5.1:  Grand Erg Occidental Desert, Algeria (Photo credit: </a:t>
            </a:r>
            <a:r>
              <a:rPr lang="en-US" sz="1000" dirty="0" err="1">
                <a:latin typeface="Arial Narrow" panose="020B0606020202030204" pitchFamily="34" charset="0"/>
                <a:cs typeface="Times New Roman" panose="02020603050405020304" pitchFamily="18" charset="0"/>
              </a:rPr>
              <a:t>J.Van</a:t>
            </a:r>
            <a:r>
              <a:rPr lang="en-US" sz="1000" dirty="0">
                <a:latin typeface="Arial Narrow" panose="020B0606020202030204" pitchFamily="34" charset="0"/>
                <a:cs typeface="Times New Roman" panose="02020603050405020304" pitchFamily="18" charset="0"/>
              </a:rPr>
              <a:t> Acker, FAO Used with permission) from Introduction to Physical Geography by M. Ritter, licensed under CC BY-NC-SA 4.0.</a:t>
            </a:r>
          </a:p>
        </p:txBody>
      </p:sp>
    </p:spTree>
    <p:extLst>
      <p:ext uri="{BB962C8B-B14F-4D97-AF65-F5344CB8AC3E}">
        <p14:creationId xmlns:p14="http://schemas.microsoft.com/office/powerpoint/2010/main" val="42235889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52DCF5-42F2-D529-7E90-ECB9855CB3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9EA0E5-EC36-C61E-A494-8A473B08B49A}"/>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Dry Desert Biome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1CE4C5D9-48E7-4EFE-7465-F2E60F10FEE4}"/>
              </a:ext>
            </a:extLst>
          </p:cNvPr>
          <p:cNvSpPr>
            <a:spLocks noGrp="1"/>
          </p:cNvSpPr>
          <p:nvPr>
            <p:ph idx="1"/>
          </p:nvPr>
        </p:nvSpPr>
        <p:spPr>
          <a:xfrm>
            <a:off x="838200" y="1311215"/>
            <a:ext cx="10393392"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Located in </a:t>
            </a:r>
            <a:r>
              <a:rPr lang="en-US" sz="2400" b="1" dirty="0">
                <a:latin typeface="Arial Narrow" panose="020B0606020202030204" pitchFamily="34" charset="0"/>
              </a:rPr>
              <a:t>subtropical</a:t>
            </a:r>
            <a:r>
              <a:rPr lang="en-US" sz="2400" dirty="0">
                <a:latin typeface="Arial Narrow" panose="020B0606020202030204" pitchFamily="34" charset="0"/>
              </a:rPr>
              <a:t> </a:t>
            </a:r>
            <a:r>
              <a:rPr lang="en-US" sz="2400" b="1" dirty="0">
                <a:latin typeface="Arial Narrow" panose="020B0606020202030204" pitchFamily="34" charset="0"/>
              </a:rPr>
              <a:t>latitudes</a:t>
            </a:r>
            <a:r>
              <a:rPr lang="en-US" sz="2400" dirty="0">
                <a:latin typeface="Arial Narrow" panose="020B0606020202030204" pitchFamily="34" charset="0"/>
              </a:rPr>
              <a:t>, formed by </a:t>
            </a:r>
            <a:r>
              <a:rPr lang="en-US" sz="2400" b="1" dirty="0">
                <a:latin typeface="Arial Narrow" panose="020B0606020202030204" pitchFamily="34" charset="0"/>
              </a:rPr>
              <a:t>subsiding</a:t>
            </a:r>
            <a:r>
              <a:rPr lang="en-US" sz="2400" dirty="0">
                <a:latin typeface="Arial Narrow" panose="020B0606020202030204" pitchFamily="34" charset="0"/>
              </a:rPr>
              <a:t> </a:t>
            </a:r>
            <a:r>
              <a:rPr lang="en-US" sz="2400" b="1" dirty="0">
                <a:latin typeface="Arial Narrow" panose="020B0606020202030204" pitchFamily="34" charset="0"/>
              </a:rPr>
              <a:t>air</a:t>
            </a:r>
            <a:r>
              <a:rPr lang="en-US" sz="2400" dirty="0">
                <a:latin typeface="Arial Narrow" panose="020B0606020202030204" pitchFamily="34" charset="0"/>
              </a:rPr>
              <a:t> on the </a:t>
            </a:r>
            <a:r>
              <a:rPr lang="en-US" sz="2400" b="1" dirty="0">
                <a:latin typeface="Arial Narrow" panose="020B0606020202030204" pitchFamily="34" charset="0"/>
              </a:rPr>
              <a:t>eastern</a:t>
            </a:r>
            <a:r>
              <a:rPr lang="en-US" sz="2400" dirty="0">
                <a:latin typeface="Arial Narrow" panose="020B0606020202030204" pitchFamily="34" charset="0"/>
              </a:rPr>
              <a:t> sides of </a:t>
            </a:r>
            <a:r>
              <a:rPr lang="en-US" sz="2400" b="1" dirty="0">
                <a:latin typeface="Arial Narrow" panose="020B0606020202030204" pitchFamily="34" charset="0"/>
              </a:rPr>
              <a:t>subtropical</a:t>
            </a:r>
            <a:r>
              <a:rPr lang="en-US" sz="2400" dirty="0">
                <a:latin typeface="Arial Narrow" panose="020B0606020202030204" pitchFamily="34" charset="0"/>
              </a:rPr>
              <a:t> </a:t>
            </a:r>
            <a:r>
              <a:rPr lang="en-US" sz="2400" b="1" dirty="0">
                <a:latin typeface="Arial Narrow" panose="020B0606020202030204" pitchFamily="34" charset="0"/>
              </a:rPr>
              <a:t>highs</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Among the </a:t>
            </a:r>
            <a:r>
              <a:rPr lang="en-US" sz="2400" b="1" dirty="0">
                <a:latin typeface="Arial Narrow" panose="020B0606020202030204" pitchFamily="34" charset="0"/>
              </a:rPr>
              <a:t>driest</a:t>
            </a:r>
            <a:r>
              <a:rPr lang="en-US" sz="2400" dirty="0">
                <a:latin typeface="Arial Narrow" panose="020B0606020202030204" pitchFamily="34" charset="0"/>
              </a:rPr>
              <a:t> places on Earth—some receive virtually </a:t>
            </a:r>
            <a:r>
              <a:rPr lang="en-US" sz="2400" b="1" dirty="0">
                <a:latin typeface="Arial Narrow" panose="020B0606020202030204" pitchFamily="34" charset="0"/>
              </a:rPr>
              <a:t>no annual precipitation</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Vegetation</a:t>
            </a:r>
            <a:r>
              <a:rPr lang="en-US" sz="2400" dirty="0">
                <a:latin typeface="Arial Narrow" panose="020B0606020202030204" pitchFamily="34" charset="0"/>
              </a:rPr>
              <a:t> is </a:t>
            </a:r>
            <a:r>
              <a:rPr lang="en-US" sz="2400" b="1" dirty="0">
                <a:latin typeface="Arial Narrow" panose="020B0606020202030204" pitchFamily="34" charset="0"/>
              </a:rPr>
              <a:t>sparse</a:t>
            </a:r>
            <a:r>
              <a:rPr lang="en-US" sz="2400" dirty="0">
                <a:latin typeface="Arial Narrow" panose="020B0606020202030204" pitchFamily="34" charset="0"/>
              </a:rPr>
              <a:t> to </a:t>
            </a:r>
            <a:r>
              <a:rPr lang="en-US" sz="2400" b="1" dirty="0">
                <a:latin typeface="Arial Narrow" panose="020B0606020202030204" pitchFamily="34" charset="0"/>
              </a:rPr>
              <a:t>nonexistent</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Surface features: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Desert pavement </a:t>
            </a:r>
            <a:r>
              <a:rPr lang="en-US" dirty="0">
                <a:latin typeface="Arial Narrow" panose="020B0606020202030204" pitchFamily="34" charset="0"/>
              </a:rPr>
              <a:t>(</a:t>
            </a:r>
            <a:r>
              <a:rPr lang="en-US" b="1" dirty="0">
                <a:latin typeface="Arial Narrow" panose="020B0606020202030204" pitchFamily="34" charset="0"/>
              </a:rPr>
              <a:t>coarse</a:t>
            </a:r>
            <a:r>
              <a:rPr lang="en-US" dirty="0">
                <a:latin typeface="Arial Narrow" panose="020B0606020202030204" pitchFamily="34" charset="0"/>
              </a:rPr>
              <a:t> layer) protects soil from erosion.</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Deflation</a:t>
            </a:r>
            <a:r>
              <a:rPr lang="en-US" dirty="0">
                <a:latin typeface="Arial Narrow" panose="020B0606020202030204" pitchFamily="34" charset="0"/>
              </a:rPr>
              <a:t>: wind removes fine particles, making plant growth difficult.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Oases</a:t>
            </a:r>
            <a:r>
              <a:rPr lang="en-US" sz="2400" dirty="0">
                <a:latin typeface="Arial Narrow" panose="020B0606020202030204" pitchFamily="34" charset="0"/>
              </a:rPr>
              <a:t>: Form where </a:t>
            </a:r>
            <a:r>
              <a:rPr lang="en-US" sz="2400" b="1" dirty="0">
                <a:latin typeface="Arial Narrow" panose="020B0606020202030204" pitchFamily="34" charset="0"/>
              </a:rPr>
              <a:t>groundwater</a:t>
            </a:r>
            <a:r>
              <a:rPr lang="en-US" sz="2400" dirty="0">
                <a:latin typeface="Arial Narrow" panose="020B0606020202030204" pitchFamily="34" charset="0"/>
              </a:rPr>
              <a:t> is </a:t>
            </a:r>
            <a:r>
              <a:rPr lang="en-US" sz="2400" b="1" dirty="0">
                <a:latin typeface="Arial Narrow" panose="020B0606020202030204" pitchFamily="34" charset="0"/>
              </a:rPr>
              <a:t>near</a:t>
            </a:r>
            <a:r>
              <a:rPr lang="en-US" sz="2400" dirty="0">
                <a:latin typeface="Arial Narrow" panose="020B0606020202030204" pitchFamily="34" charset="0"/>
              </a:rPr>
              <a:t> the </a:t>
            </a:r>
            <a:r>
              <a:rPr lang="en-US" sz="2400" b="1" dirty="0">
                <a:latin typeface="Arial Narrow" panose="020B0606020202030204" pitchFamily="34" charset="0"/>
              </a:rPr>
              <a:t>surface</a:t>
            </a:r>
            <a:r>
              <a:rPr lang="en-US" sz="2400" dirty="0">
                <a:latin typeface="Arial Narrow" panose="020B0606020202030204" pitchFamily="34" charset="0"/>
              </a:rPr>
              <a:t>, allowing localized vegetation.</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Plant growth is </a:t>
            </a:r>
            <a:r>
              <a:rPr lang="en-US" sz="2400" b="1" dirty="0">
                <a:latin typeface="Arial Narrow" panose="020B0606020202030204" pitchFamily="34" charset="0"/>
              </a:rPr>
              <a:t>limited</a:t>
            </a:r>
            <a:r>
              <a:rPr lang="en-US" sz="2400" dirty="0">
                <a:latin typeface="Arial Narrow" panose="020B0606020202030204" pitchFamily="34" charset="0"/>
              </a:rPr>
              <a:t> by:</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Wind</a:t>
            </a:r>
            <a:r>
              <a:rPr lang="en-US" dirty="0">
                <a:latin typeface="Arial Narrow" panose="020B0606020202030204" pitchFamily="34" charset="0"/>
              </a:rPr>
              <a:t> and </a:t>
            </a:r>
            <a:r>
              <a:rPr lang="en-US" b="1" dirty="0">
                <a:latin typeface="Arial Narrow" panose="020B0606020202030204" pitchFamily="34" charset="0"/>
              </a:rPr>
              <a:t>water</a:t>
            </a:r>
            <a:r>
              <a:rPr lang="en-US" dirty="0">
                <a:latin typeface="Arial Narrow" panose="020B0606020202030204" pitchFamily="34" charset="0"/>
              </a:rPr>
              <a:t> </a:t>
            </a:r>
            <a:r>
              <a:rPr lang="en-US" b="1" dirty="0">
                <a:latin typeface="Arial Narrow" panose="020B0606020202030204" pitchFamily="34" charset="0"/>
              </a:rPr>
              <a:t>erosion</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Shifting</a:t>
            </a:r>
            <a:r>
              <a:rPr lang="en-US" dirty="0">
                <a:latin typeface="Arial Narrow" panose="020B0606020202030204" pitchFamily="34" charset="0"/>
              </a:rPr>
              <a:t> sand dunes.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Infrequent</a:t>
            </a:r>
            <a:r>
              <a:rPr lang="en-US" dirty="0">
                <a:latin typeface="Arial Narrow" panose="020B0606020202030204" pitchFamily="34" charset="0"/>
              </a:rPr>
              <a:t> but </a:t>
            </a:r>
            <a:r>
              <a:rPr lang="en-US" b="1" dirty="0">
                <a:latin typeface="Arial Narrow" panose="020B0606020202030204" pitchFamily="34" charset="0"/>
              </a:rPr>
              <a:t>intense</a:t>
            </a:r>
            <a:r>
              <a:rPr lang="en-US" dirty="0">
                <a:latin typeface="Arial Narrow" panose="020B0606020202030204" pitchFamily="34" charset="0"/>
              </a:rPr>
              <a:t> storms.</a:t>
            </a:r>
          </a:p>
        </p:txBody>
      </p:sp>
    </p:spTree>
    <p:extLst>
      <p:ext uri="{BB962C8B-B14F-4D97-AF65-F5344CB8AC3E}">
        <p14:creationId xmlns:p14="http://schemas.microsoft.com/office/powerpoint/2010/main" val="76176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5B1153-F082-AD98-05AD-BD1DEEFB3A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68AF9A-CA60-86B6-6655-C60D84940EBC}"/>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Shrub Desert (Midlatitude Desert)</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4DCF427-98CD-6A87-81A8-83777CE54CCF}"/>
              </a:ext>
            </a:extLst>
          </p:cNvPr>
          <p:cNvSpPr>
            <a:spLocks noGrp="1"/>
          </p:cNvSpPr>
          <p:nvPr>
            <p:ph idx="1"/>
          </p:nvPr>
        </p:nvSpPr>
        <p:spPr>
          <a:xfrm>
            <a:off x="838200" y="1380226"/>
            <a:ext cx="5889877"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Found in </a:t>
            </a:r>
            <a:r>
              <a:rPr lang="en-US" sz="2000" b="1" dirty="0">
                <a:latin typeface="Arial Narrow" panose="020B0606020202030204" pitchFamily="34" charset="0"/>
              </a:rPr>
              <a:t>midlatitude</a:t>
            </a:r>
            <a:r>
              <a:rPr lang="en-US" sz="2000" dirty="0">
                <a:latin typeface="Arial Narrow" panose="020B0606020202030204" pitchFamily="34" charset="0"/>
              </a:rPr>
              <a:t> desert climates with </a:t>
            </a:r>
            <a:r>
              <a:rPr lang="en-US" sz="2000" b="1" dirty="0">
                <a:latin typeface="Arial Narrow" panose="020B0606020202030204" pitchFamily="34" charset="0"/>
              </a:rPr>
              <a:t>more</a:t>
            </a:r>
            <a:r>
              <a:rPr lang="en-US" sz="2000" dirty="0">
                <a:latin typeface="Arial Narrow" panose="020B0606020202030204" pitchFamily="34" charset="0"/>
              </a:rPr>
              <a:t> </a:t>
            </a:r>
            <a:r>
              <a:rPr lang="en-US" sz="2000" b="1" dirty="0">
                <a:latin typeface="Arial Narrow" panose="020B0606020202030204" pitchFamily="34" charset="0"/>
              </a:rPr>
              <a:t>precipitation</a:t>
            </a:r>
            <a:r>
              <a:rPr lang="en-US" sz="2000" dirty="0">
                <a:latin typeface="Arial Narrow" panose="020B0606020202030204" pitchFamily="34" charset="0"/>
              </a:rPr>
              <a:t> and </a:t>
            </a:r>
            <a:r>
              <a:rPr lang="en-US" sz="2000" b="1" dirty="0">
                <a:latin typeface="Arial Narrow" panose="020B0606020202030204" pitchFamily="34" charset="0"/>
              </a:rPr>
              <a:t>cooler</a:t>
            </a:r>
            <a:r>
              <a:rPr lang="en-US" sz="2000" dirty="0">
                <a:latin typeface="Arial Narrow" panose="020B0606020202030204" pitchFamily="34" charset="0"/>
              </a:rPr>
              <a:t> </a:t>
            </a:r>
            <a:r>
              <a:rPr lang="en-US" sz="2000" b="1" dirty="0">
                <a:latin typeface="Arial Narrow" panose="020B0606020202030204" pitchFamily="34" charset="0"/>
              </a:rPr>
              <a:t>temperatures</a:t>
            </a:r>
            <a:r>
              <a:rPr lang="en-US" sz="2000" dirty="0">
                <a:latin typeface="Arial Narrow" panose="020B0606020202030204" pitchFamily="34" charset="0"/>
              </a:rPr>
              <a:t> than dry deserts.</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Supports a </a:t>
            </a:r>
            <a:r>
              <a:rPr lang="en-US" sz="2000" b="1" dirty="0">
                <a:latin typeface="Arial Narrow" panose="020B0606020202030204" pitchFamily="34" charset="0"/>
              </a:rPr>
              <a:t>more</a:t>
            </a:r>
            <a:r>
              <a:rPr lang="en-US" sz="2000" dirty="0">
                <a:latin typeface="Arial Narrow" panose="020B0606020202030204" pitchFamily="34" charset="0"/>
              </a:rPr>
              <a:t> </a:t>
            </a:r>
            <a:r>
              <a:rPr lang="en-US" sz="2000" b="1" dirty="0">
                <a:latin typeface="Arial Narrow" panose="020B0606020202030204" pitchFamily="34" charset="0"/>
              </a:rPr>
              <a:t>diverse</a:t>
            </a:r>
            <a:r>
              <a:rPr lang="en-US" sz="2000" dirty="0">
                <a:latin typeface="Arial Narrow" panose="020B0606020202030204" pitchFamily="34" charset="0"/>
              </a:rPr>
              <a:t> plant and animal </a:t>
            </a:r>
            <a:r>
              <a:rPr lang="en-US" sz="2000" b="1" dirty="0">
                <a:latin typeface="Arial Narrow" panose="020B0606020202030204" pitchFamily="34" charset="0"/>
              </a:rPr>
              <a:t>community</a:t>
            </a:r>
            <a:r>
              <a:rPr lang="en-US" sz="20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Common vegetation:</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Saguaro cactus </a:t>
            </a:r>
            <a:r>
              <a:rPr lang="en-US" sz="2000" dirty="0">
                <a:latin typeface="Arial Narrow" panose="020B0606020202030204" pitchFamily="34" charset="0"/>
              </a:rPr>
              <a:t>and other </a:t>
            </a:r>
            <a:r>
              <a:rPr lang="en-US" sz="2000" b="1" dirty="0">
                <a:latin typeface="Arial Narrow" panose="020B0606020202030204" pitchFamily="34" charset="0"/>
              </a:rPr>
              <a:t>xerophytic</a:t>
            </a:r>
            <a:r>
              <a:rPr lang="en-US" sz="2000" dirty="0">
                <a:latin typeface="Arial Narrow" panose="020B0606020202030204" pitchFamily="34" charset="0"/>
              </a:rPr>
              <a:t> </a:t>
            </a:r>
            <a:r>
              <a:rPr lang="en-US" sz="2000" b="1" dirty="0">
                <a:latin typeface="Arial Narrow" panose="020B0606020202030204" pitchFamily="34" charset="0"/>
              </a:rPr>
              <a:t>shrubs</a:t>
            </a:r>
            <a:r>
              <a:rPr lang="en-US" sz="20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Plants often found </a:t>
            </a:r>
            <a:r>
              <a:rPr lang="en-US" sz="2000" b="1" dirty="0">
                <a:latin typeface="Arial Narrow" panose="020B0606020202030204" pitchFamily="34" charset="0"/>
              </a:rPr>
              <a:t>near</a:t>
            </a:r>
            <a:r>
              <a:rPr lang="en-US" sz="2000" dirty="0">
                <a:latin typeface="Arial Narrow" panose="020B0606020202030204" pitchFamily="34" charset="0"/>
              </a:rPr>
              <a:t> dry </a:t>
            </a:r>
            <a:r>
              <a:rPr lang="en-US" sz="2000" b="1" dirty="0">
                <a:latin typeface="Arial Narrow" panose="020B0606020202030204" pitchFamily="34" charset="0"/>
              </a:rPr>
              <a:t>stream</a:t>
            </a:r>
            <a:r>
              <a:rPr lang="en-US" sz="2000" dirty="0">
                <a:latin typeface="Arial Narrow" panose="020B0606020202030204" pitchFamily="34" charset="0"/>
              </a:rPr>
              <a:t> </a:t>
            </a:r>
            <a:r>
              <a:rPr lang="en-US" sz="2000" b="1" dirty="0">
                <a:latin typeface="Arial Narrow" panose="020B0606020202030204" pitchFamily="34" charset="0"/>
              </a:rPr>
              <a:t>beds</a:t>
            </a:r>
            <a:r>
              <a:rPr lang="en-US" sz="20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Adaptations</a:t>
            </a:r>
            <a:r>
              <a:rPr lang="en-US" sz="20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Widely</a:t>
            </a:r>
            <a:r>
              <a:rPr lang="en-US" sz="2000" dirty="0">
                <a:latin typeface="Arial Narrow" panose="020B0606020202030204" pitchFamily="34" charset="0"/>
              </a:rPr>
              <a:t> </a:t>
            </a:r>
            <a:r>
              <a:rPr lang="en-US" sz="2000" b="1" dirty="0">
                <a:latin typeface="Arial Narrow" panose="020B0606020202030204" pitchFamily="34" charset="0"/>
              </a:rPr>
              <a:t>spaced</a:t>
            </a:r>
            <a:r>
              <a:rPr lang="en-US" sz="2000" dirty="0">
                <a:latin typeface="Arial Narrow" panose="020B0606020202030204" pitchFamily="34" charset="0"/>
              </a:rPr>
              <a:t> plants with </a:t>
            </a:r>
            <a:r>
              <a:rPr lang="en-US" sz="2000" b="1" dirty="0">
                <a:latin typeface="Arial Narrow" panose="020B0606020202030204" pitchFamily="34" charset="0"/>
              </a:rPr>
              <a:t>extensive</a:t>
            </a:r>
            <a:r>
              <a:rPr lang="en-US" sz="2000" dirty="0">
                <a:latin typeface="Arial Narrow" panose="020B0606020202030204" pitchFamily="34" charset="0"/>
              </a:rPr>
              <a:t> </a:t>
            </a:r>
            <a:r>
              <a:rPr lang="en-US" sz="2000" b="1" dirty="0">
                <a:latin typeface="Arial Narrow" panose="020B0606020202030204" pitchFamily="34" charset="0"/>
              </a:rPr>
              <a:t>root</a:t>
            </a:r>
            <a:r>
              <a:rPr lang="en-US" sz="2000" dirty="0">
                <a:latin typeface="Arial Narrow" panose="020B0606020202030204" pitchFamily="34" charset="0"/>
              </a:rPr>
              <a:t> systems.</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Waxy</a:t>
            </a:r>
            <a:r>
              <a:rPr lang="en-US" sz="2000" dirty="0">
                <a:latin typeface="Arial Narrow" panose="020B0606020202030204" pitchFamily="34" charset="0"/>
              </a:rPr>
              <a:t> leaves, </a:t>
            </a:r>
            <a:r>
              <a:rPr lang="en-US" sz="2000" b="1" dirty="0">
                <a:latin typeface="Arial Narrow" panose="020B0606020202030204" pitchFamily="34" charset="0"/>
              </a:rPr>
              <a:t>fleshy</a:t>
            </a:r>
            <a:r>
              <a:rPr lang="en-US" sz="2000" dirty="0">
                <a:latin typeface="Arial Narrow" panose="020B0606020202030204" pitchFamily="34" charset="0"/>
              </a:rPr>
              <a:t> tissues for </a:t>
            </a:r>
            <a:r>
              <a:rPr lang="en-US" sz="2000" b="1" dirty="0">
                <a:latin typeface="Arial Narrow" panose="020B0606020202030204" pitchFamily="34" charset="0"/>
              </a:rPr>
              <a:t>water</a:t>
            </a:r>
            <a:r>
              <a:rPr lang="en-US" sz="2000" dirty="0">
                <a:latin typeface="Arial Narrow" panose="020B0606020202030204" pitchFamily="34" charset="0"/>
              </a:rPr>
              <a:t> </a:t>
            </a:r>
            <a:r>
              <a:rPr lang="en-US" sz="2000" b="1" dirty="0">
                <a:latin typeface="Arial Narrow" panose="020B0606020202030204" pitchFamily="34" charset="0"/>
              </a:rPr>
              <a:t>storage</a:t>
            </a:r>
            <a:r>
              <a:rPr lang="en-US" sz="20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Green</a:t>
            </a:r>
            <a:r>
              <a:rPr lang="en-US" sz="2000" dirty="0">
                <a:latin typeface="Arial Narrow" panose="020B0606020202030204" pitchFamily="34" charset="0"/>
              </a:rPr>
              <a:t> </a:t>
            </a:r>
            <a:r>
              <a:rPr lang="en-US" sz="2000" b="1" dirty="0">
                <a:latin typeface="Arial Narrow" panose="020B0606020202030204" pitchFamily="34" charset="0"/>
              </a:rPr>
              <a:t>stems</a:t>
            </a:r>
            <a:r>
              <a:rPr lang="en-US" sz="2000" dirty="0">
                <a:latin typeface="Arial Narrow" panose="020B0606020202030204" pitchFamily="34" charset="0"/>
              </a:rPr>
              <a:t> (e.g., cacti) perform </a:t>
            </a:r>
            <a:r>
              <a:rPr lang="en-US" sz="2000" i="1" dirty="0">
                <a:latin typeface="Arial Narrow" panose="020B0606020202030204" pitchFamily="34" charset="0"/>
              </a:rPr>
              <a:t>photosynthesis</a:t>
            </a:r>
            <a:r>
              <a:rPr lang="en-US" sz="20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Some plants </a:t>
            </a:r>
            <a:r>
              <a:rPr lang="en-US" sz="2000" b="1" dirty="0">
                <a:latin typeface="Arial Narrow" panose="020B0606020202030204" pitchFamily="34" charset="0"/>
              </a:rPr>
              <a:t>shed</a:t>
            </a:r>
            <a:r>
              <a:rPr lang="en-US" sz="2000" dirty="0">
                <a:latin typeface="Arial Narrow" panose="020B0606020202030204" pitchFamily="34" charset="0"/>
              </a:rPr>
              <a:t> </a:t>
            </a:r>
            <a:r>
              <a:rPr lang="en-US" sz="2000" b="1" dirty="0">
                <a:latin typeface="Arial Narrow" panose="020B0606020202030204" pitchFamily="34" charset="0"/>
              </a:rPr>
              <a:t>branches</a:t>
            </a:r>
            <a:r>
              <a:rPr lang="en-US" sz="2000" dirty="0">
                <a:latin typeface="Arial Narrow" panose="020B0606020202030204" pitchFamily="34" charset="0"/>
              </a:rPr>
              <a:t> during </a:t>
            </a:r>
            <a:r>
              <a:rPr lang="en-US" sz="2000" b="1" dirty="0">
                <a:latin typeface="Arial Narrow" panose="020B0606020202030204" pitchFamily="34" charset="0"/>
              </a:rPr>
              <a:t>severe</a:t>
            </a:r>
            <a:r>
              <a:rPr lang="en-US" sz="2000" dirty="0">
                <a:latin typeface="Arial Narrow" panose="020B0606020202030204" pitchFamily="34" charset="0"/>
              </a:rPr>
              <a:t> </a:t>
            </a:r>
            <a:r>
              <a:rPr lang="en-US" sz="2000" b="1" dirty="0">
                <a:latin typeface="Arial Narrow" panose="020B0606020202030204" pitchFamily="34" charset="0"/>
              </a:rPr>
              <a:t>drought</a:t>
            </a:r>
            <a:r>
              <a:rPr lang="en-US" sz="20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Desert expansion (</a:t>
            </a:r>
            <a:r>
              <a:rPr lang="en-US" sz="2000" b="1" dirty="0">
                <a:latin typeface="Arial Narrow" panose="020B0606020202030204" pitchFamily="34" charset="0"/>
              </a:rPr>
              <a:t>desertification</a:t>
            </a:r>
            <a:r>
              <a:rPr lang="en-US" sz="2000" dirty="0">
                <a:latin typeface="Arial Narrow" panose="020B0606020202030204" pitchFamily="34" charset="0"/>
              </a:rPr>
              <a:t>) is </a:t>
            </a:r>
            <a:r>
              <a:rPr lang="en-US" sz="2000" b="1" dirty="0">
                <a:latin typeface="Arial Narrow" panose="020B0606020202030204" pitchFamily="34" charset="0"/>
              </a:rPr>
              <a:t>accelerating</a:t>
            </a:r>
            <a:r>
              <a:rPr lang="en-US" sz="2000" dirty="0">
                <a:latin typeface="Arial Narrow" panose="020B0606020202030204" pitchFamily="34" charset="0"/>
              </a:rPr>
              <a:t> due to natural and human factors.</a:t>
            </a:r>
          </a:p>
        </p:txBody>
      </p:sp>
      <p:sp>
        <p:nvSpPr>
          <p:cNvPr id="6" name="TextBox 5">
            <a:extLst>
              <a:ext uri="{FF2B5EF4-FFF2-40B4-BE49-F238E27FC236}">
                <a16:creationId xmlns:a16="http://schemas.microsoft.com/office/drawing/2014/main" id="{C24417F4-C5D0-1D4D-A57B-78D70314D4F5}"/>
              </a:ext>
            </a:extLst>
          </p:cNvPr>
          <p:cNvSpPr txBox="1"/>
          <p:nvPr/>
        </p:nvSpPr>
        <p:spPr>
          <a:xfrm>
            <a:off x="6995494" y="5364358"/>
            <a:ext cx="5040351"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13.5.3: Joshua Tree National Park, California near Sheep Pass, 1962 (Courtesy USGS; Source) from Introduction to Physical Geography by M. Ritter, licensed under CC BY-NC-SA 4.0.</a:t>
            </a:r>
          </a:p>
        </p:txBody>
      </p:sp>
      <p:pic>
        <p:nvPicPr>
          <p:cNvPr id="7" name="Picture 6" descr="Joshua trees in a desert landscape near rocky hills at Joshua Tree National Park, California.">
            <a:extLst>
              <a:ext uri="{FF2B5EF4-FFF2-40B4-BE49-F238E27FC236}">
                <a16:creationId xmlns:a16="http://schemas.microsoft.com/office/drawing/2014/main" id="{98C1BBF5-C9F2-A226-4602-CE6C690FA9A8}"/>
              </a:ext>
            </a:extLst>
          </p:cNvPr>
          <p:cNvPicPr>
            <a:picLocks noChangeAspect="1"/>
          </p:cNvPicPr>
          <p:nvPr/>
        </p:nvPicPr>
        <p:blipFill>
          <a:blip r:embed="rId3"/>
          <a:stretch>
            <a:fillRect/>
          </a:stretch>
        </p:blipFill>
        <p:spPr>
          <a:xfrm>
            <a:off x="6917859" y="1722863"/>
            <a:ext cx="5040351" cy="3412273"/>
          </a:xfrm>
          <a:prstGeom prst="rect">
            <a:avLst/>
          </a:prstGeom>
        </p:spPr>
      </p:pic>
    </p:spTree>
    <p:extLst>
      <p:ext uri="{BB962C8B-B14F-4D97-AF65-F5344CB8AC3E}">
        <p14:creationId xmlns:p14="http://schemas.microsoft.com/office/powerpoint/2010/main" val="18585098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92F75D-EC2E-ECE6-4087-0B0676F57C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9B2A31-E585-E42B-A917-1501C7A8BF99}"/>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Arctic Tundra</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54109217-B120-9B23-B6BB-CFA4A8C066E4}"/>
              </a:ext>
            </a:extLst>
          </p:cNvPr>
          <p:cNvSpPr>
            <a:spLocks noGrp="1"/>
          </p:cNvSpPr>
          <p:nvPr>
            <p:ph idx="1"/>
          </p:nvPr>
        </p:nvSpPr>
        <p:spPr>
          <a:xfrm>
            <a:off x="838201" y="1380226"/>
            <a:ext cx="5476336"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Found at </a:t>
            </a:r>
            <a:r>
              <a:rPr lang="en-US" sz="2400" b="1" dirty="0">
                <a:latin typeface="Arial Narrow" panose="020B0606020202030204" pitchFamily="34" charset="0"/>
              </a:rPr>
              <a:t>high</a:t>
            </a:r>
            <a:r>
              <a:rPr lang="en-US" sz="2400" dirty="0">
                <a:latin typeface="Arial Narrow" panose="020B0606020202030204" pitchFamily="34" charset="0"/>
              </a:rPr>
              <a:t> </a:t>
            </a:r>
            <a:r>
              <a:rPr lang="en-US" sz="2400" b="1" dirty="0">
                <a:latin typeface="Arial Narrow" panose="020B0606020202030204" pitchFamily="34" charset="0"/>
              </a:rPr>
              <a:t>latitudes</a:t>
            </a:r>
            <a:r>
              <a:rPr lang="en-US" sz="2400" dirty="0">
                <a:latin typeface="Arial Narrow" panose="020B0606020202030204" pitchFamily="34" charset="0"/>
              </a:rPr>
              <a:t> in </a:t>
            </a:r>
            <a:r>
              <a:rPr lang="en-US" sz="2400" b="1" dirty="0">
                <a:latin typeface="Arial Narrow" panose="020B0606020202030204" pitchFamily="34" charset="0"/>
              </a:rPr>
              <a:t>tundra</a:t>
            </a:r>
            <a:r>
              <a:rPr lang="en-US" sz="2400" dirty="0">
                <a:latin typeface="Arial Narrow" panose="020B0606020202030204" pitchFamily="34" charset="0"/>
              </a:rPr>
              <a:t> </a:t>
            </a:r>
            <a:r>
              <a:rPr lang="en-US" sz="2400" b="1" dirty="0">
                <a:latin typeface="Arial Narrow" panose="020B0606020202030204" pitchFamily="34" charset="0"/>
              </a:rPr>
              <a:t>climates</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Coastal North America</a:t>
            </a:r>
            <a:r>
              <a:rPr lang="en-US" dirty="0">
                <a:latin typeface="Arial Narrow" panose="020B0606020202030204" pitchFamily="34" charset="0"/>
              </a:rPr>
              <a:t>, </a:t>
            </a:r>
            <a:r>
              <a:rPr lang="en-US" b="1" dirty="0">
                <a:latin typeface="Arial Narrow" panose="020B0606020202030204" pitchFamily="34" charset="0"/>
              </a:rPr>
              <a:t>Europe</a:t>
            </a:r>
            <a:r>
              <a:rPr lang="en-US" dirty="0">
                <a:latin typeface="Arial Narrow" panose="020B0606020202030204" pitchFamily="34" charset="0"/>
              </a:rPr>
              <a:t>, </a:t>
            </a:r>
            <a:r>
              <a:rPr lang="en-US" b="1" dirty="0">
                <a:latin typeface="Arial Narrow" panose="020B0606020202030204" pitchFamily="34" charset="0"/>
              </a:rPr>
              <a:t>Asia</a:t>
            </a:r>
            <a:r>
              <a:rPr lang="en-US" dirty="0">
                <a:latin typeface="Arial Narrow" panose="020B0606020202030204" pitchFamily="34" charset="0"/>
              </a:rPr>
              <a:t>, </a:t>
            </a:r>
            <a:r>
              <a:rPr lang="en-US" b="1" dirty="0">
                <a:latin typeface="Arial Narrow" panose="020B0606020202030204" pitchFamily="34" charset="0"/>
              </a:rPr>
              <a:t>Greenland</a:t>
            </a:r>
            <a:r>
              <a:rPr lang="en-US"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Vegetation</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Short</a:t>
            </a:r>
            <a:r>
              <a:rPr lang="en-US" dirty="0">
                <a:latin typeface="Arial Narrow" panose="020B0606020202030204" pitchFamily="34" charset="0"/>
              </a:rPr>
              <a:t> </a:t>
            </a:r>
            <a:r>
              <a:rPr lang="en-US" b="1" dirty="0">
                <a:latin typeface="Arial Narrow" panose="020B0606020202030204" pitchFamily="34" charset="0"/>
              </a:rPr>
              <a:t>grasses</a:t>
            </a:r>
            <a:r>
              <a:rPr lang="en-US" dirty="0">
                <a:latin typeface="Arial Narrow" panose="020B0606020202030204" pitchFamily="34" charset="0"/>
              </a:rPr>
              <a:t>, </a:t>
            </a:r>
            <a:r>
              <a:rPr lang="en-US" b="1" dirty="0">
                <a:latin typeface="Arial Narrow" panose="020B0606020202030204" pitchFamily="34" charset="0"/>
              </a:rPr>
              <a:t>sedges</a:t>
            </a:r>
            <a:r>
              <a:rPr lang="en-US" dirty="0">
                <a:latin typeface="Arial Narrow" panose="020B0606020202030204" pitchFamily="34" charset="0"/>
              </a:rPr>
              <a:t>, </a:t>
            </a:r>
            <a:r>
              <a:rPr lang="en-US" b="1" dirty="0">
                <a:latin typeface="Arial Narrow" panose="020B0606020202030204" pitchFamily="34" charset="0"/>
              </a:rPr>
              <a:t>flowers</a:t>
            </a:r>
            <a:r>
              <a:rPr lang="en-US" dirty="0">
                <a:latin typeface="Arial Narrow" panose="020B0606020202030204" pitchFamily="34" charset="0"/>
              </a:rPr>
              <a:t>, </a:t>
            </a:r>
            <a:r>
              <a:rPr lang="en-US" b="1" dirty="0">
                <a:latin typeface="Arial Narrow" panose="020B0606020202030204" pitchFamily="34" charset="0"/>
              </a:rPr>
              <a:t>mosses</a:t>
            </a:r>
            <a:r>
              <a:rPr lang="en-US" dirty="0">
                <a:latin typeface="Arial Narrow" panose="020B0606020202030204" pitchFamily="34" charset="0"/>
              </a:rPr>
              <a:t>, and </a:t>
            </a:r>
            <a:r>
              <a:rPr lang="en-US" b="1" dirty="0">
                <a:latin typeface="Arial Narrow" panose="020B0606020202030204" pitchFamily="34" charset="0"/>
              </a:rPr>
              <a:t>lichens</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Appears as a </a:t>
            </a:r>
            <a:r>
              <a:rPr lang="en-US" b="1" dirty="0">
                <a:latin typeface="Arial Narrow" panose="020B0606020202030204" pitchFamily="34" charset="0"/>
              </a:rPr>
              <a:t>treeless</a:t>
            </a:r>
            <a:r>
              <a:rPr lang="en-US" dirty="0">
                <a:latin typeface="Arial Narrow" panose="020B0606020202030204" pitchFamily="34" charset="0"/>
              </a:rPr>
              <a:t> </a:t>
            </a:r>
            <a:r>
              <a:rPr lang="en-US" b="1" dirty="0">
                <a:latin typeface="Arial Narrow" panose="020B0606020202030204" pitchFamily="34" charset="0"/>
              </a:rPr>
              <a:t>plain</a:t>
            </a:r>
            <a:r>
              <a:rPr lang="en-US"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Frost</a:t>
            </a:r>
            <a:r>
              <a:rPr lang="en-US" sz="2400" dirty="0">
                <a:latin typeface="Arial Narrow" panose="020B0606020202030204" pitchFamily="34" charset="0"/>
              </a:rPr>
              <a:t> </a:t>
            </a:r>
            <a:r>
              <a:rPr lang="en-US" sz="2400" b="1" dirty="0">
                <a:latin typeface="Arial Narrow" panose="020B0606020202030204" pitchFamily="34" charset="0"/>
              </a:rPr>
              <a:t>heave</a:t>
            </a:r>
            <a:r>
              <a:rPr lang="en-US" sz="2400" dirty="0">
                <a:latin typeface="Arial Narrow" panose="020B0606020202030204" pitchFamily="34" charset="0"/>
              </a:rPr>
              <a:t> disrupts root systems—prevents growth of tall plants.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Some </a:t>
            </a:r>
            <a:r>
              <a:rPr lang="en-US" sz="2400" b="1" dirty="0">
                <a:latin typeface="Arial Narrow" panose="020B0606020202030204" pitchFamily="34" charset="0"/>
              </a:rPr>
              <a:t>isolated</a:t>
            </a:r>
            <a:r>
              <a:rPr lang="en-US" sz="2400" dirty="0">
                <a:latin typeface="Arial Narrow" panose="020B0606020202030204" pitchFamily="34" charset="0"/>
              </a:rPr>
              <a:t> </a:t>
            </a:r>
            <a:r>
              <a:rPr lang="en-US" sz="2400" b="1" dirty="0">
                <a:latin typeface="Arial Narrow" panose="020B0606020202030204" pitchFamily="34" charset="0"/>
              </a:rPr>
              <a:t>trees</a:t>
            </a:r>
            <a:r>
              <a:rPr lang="en-US" sz="2400" dirty="0">
                <a:latin typeface="Arial Narrow" panose="020B0606020202030204" pitchFamily="34" charset="0"/>
              </a:rPr>
              <a:t> occur in protected microenvironments.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Landscape features include </a:t>
            </a:r>
            <a:r>
              <a:rPr lang="en-US" sz="2400" b="1" dirty="0">
                <a:latin typeface="Arial Narrow" panose="020B0606020202030204" pitchFamily="34" charset="0"/>
              </a:rPr>
              <a:t>patterned</a:t>
            </a:r>
            <a:r>
              <a:rPr lang="en-US" sz="2400" dirty="0">
                <a:latin typeface="Arial Narrow" panose="020B0606020202030204" pitchFamily="34" charset="0"/>
              </a:rPr>
              <a:t> </a:t>
            </a:r>
            <a:r>
              <a:rPr lang="en-US" sz="2400" b="1" dirty="0">
                <a:latin typeface="Arial Narrow" panose="020B0606020202030204" pitchFamily="34" charset="0"/>
              </a:rPr>
              <a:t>ground</a:t>
            </a:r>
            <a:r>
              <a:rPr lang="en-US" sz="2400" dirty="0">
                <a:latin typeface="Arial Narrow" panose="020B0606020202030204" pitchFamily="34" charset="0"/>
              </a:rPr>
              <a:t> caused by </a:t>
            </a:r>
            <a:r>
              <a:rPr lang="en-US" sz="2400" b="1" dirty="0">
                <a:latin typeface="Arial Narrow" panose="020B0606020202030204" pitchFamily="34" charset="0"/>
              </a:rPr>
              <a:t>freeze-thaw</a:t>
            </a:r>
            <a:r>
              <a:rPr lang="en-US" sz="2400" dirty="0">
                <a:latin typeface="Arial Narrow" panose="020B0606020202030204" pitchFamily="34" charset="0"/>
              </a:rPr>
              <a:t> cycles. </a:t>
            </a:r>
          </a:p>
        </p:txBody>
      </p:sp>
      <p:sp>
        <p:nvSpPr>
          <p:cNvPr id="6" name="TextBox 5">
            <a:extLst>
              <a:ext uri="{FF2B5EF4-FFF2-40B4-BE49-F238E27FC236}">
                <a16:creationId xmlns:a16="http://schemas.microsoft.com/office/drawing/2014/main" id="{BC7798D8-437D-1F13-C4F4-92477415F242}"/>
              </a:ext>
            </a:extLst>
          </p:cNvPr>
          <p:cNvSpPr txBox="1"/>
          <p:nvPr/>
        </p:nvSpPr>
        <p:spPr>
          <a:xfrm>
            <a:off x="7078610" y="5034143"/>
            <a:ext cx="4358305"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13.6.1: View of the Alaskan Tundra. (Courtesy US Fish &amp; Wildlife Service) from Introduction to Physical Geography by M. Ritter, licensed under CC BY-NC-SA 4.0.</a:t>
            </a:r>
          </a:p>
        </p:txBody>
      </p:sp>
      <p:pic>
        <p:nvPicPr>
          <p:cNvPr id="5" name="Picture 4" descr="Vast Alaskan tundra with small ponds and distant snow-capped mountains.">
            <a:extLst>
              <a:ext uri="{FF2B5EF4-FFF2-40B4-BE49-F238E27FC236}">
                <a16:creationId xmlns:a16="http://schemas.microsoft.com/office/drawing/2014/main" id="{B169F9E0-537F-4730-DC6E-923E969F8B8B}"/>
              </a:ext>
            </a:extLst>
          </p:cNvPr>
          <p:cNvPicPr>
            <a:picLocks noChangeAspect="1"/>
          </p:cNvPicPr>
          <p:nvPr/>
        </p:nvPicPr>
        <p:blipFill>
          <a:blip r:embed="rId3"/>
          <a:stretch>
            <a:fillRect/>
          </a:stretch>
        </p:blipFill>
        <p:spPr>
          <a:xfrm>
            <a:off x="6712472" y="1514566"/>
            <a:ext cx="5090583" cy="3385237"/>
          </a:xfrm>
          <a:prstGeom prst="rect">
            <a:avLst/>
          </a:prstGeom>
        </p:spPr>
      </p:pic>
    </p:spTree>
    <p:extLst>
      <p:ext uri="{BB962C8B-B14F-4D97-AF65-F5344CB8AC3E}">
        <p14:creationId xmlns:p14="http://schemas.microsoft.com/office/powerpoint/2010/main" val="21581865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D02069-C89B-F34B-F1C7-DEE6CCF602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926122-24D7-BDE6-93E1-5A7AB12D3771}"/>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Alpine Tundra</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6ED5329-8571-3DE1-C9D8-78EE430383F0}"/>
              </a:ext>
            </a:extLst>
          </p:cNvPr>
          <p:cNvSpPr>
            <a:spLocks noGrp="1"/>
          </p:cNvSpPr>
          <p:nvPr>
            <p:ph idx="1"/>
          </p:nvPr>
        </p:nvSpPr>
        <p:spPr>
          <a:xfrm>
            <a:off x="838201" y="1380226"/>
            <a:ext cx="6240409"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Found at </a:t>
            </a:r>
            <a:r>
              <a:rPr lang="en-US" sz="2400" b="1" dirty="0">
                <a:latin typeface="Arial Narrow" panose="020B0606020202030204" pitchFamily="34" charset="0"/>
              </a:rPr>
              <a:t>high</a:t>
            </a:r>
            <a:r>
              <a:rPr lang="en-US" sz="2400" dirty="0">
                <a:latin typeface="Arial Narrow" panose="020B0606020202030204" pitchFamily="34" charset="0"/>
              </a:rPr>
              <a:t> </a:t>
            </a:r>
            <a:r>
              <a:rPr lang="en-US" sz="2400" b="1" dirty="0">
                <a:latin typeface="Arial Narrow" panose="020B0606020202030204" pitchFamily="34" charset="0"/>
              </a:rPr>
              <a:t>elevations</a:t>
            </a:r>
            <a:r>
              <a:rPr lang="en-US" sz="2400" dirty="0">
                <a:latin typeface="Arial Narrow" panose="020B0606020202030204" pitchFamily="34" charset="0"/>
              </a:rPr>
              <a:t> in </a:t>
            </a:r>
            <a:r>
              <a:rPr lang="en-US" sz="2400" b="1" dirty="0">
                <a:latin typeface="Arial Narrow" panose="020B0606020202030204" pitchFamily="34" charset="0"/>
              </a:rPr>
              <a:t>mountain</a:t>
            </a:r>
            <a:r>
              <a:rPr lang="en-US" sz="2400" dirty="0">
                <a:latin typeface="Arial Narrow" panose="020B0606020202030204" pitchFamily="34" charset="0"/>
              </a:rPr>
              <a:t> regions.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Vegetation</a:t>
            </a:r>
            <a:r>
              <a:rPr lang="en-US" sz="2400" dirty="0">
                <a:latin typeface="Arial Narrow" panose="020B0606020202030204" pitchFamily="34" charset="0"/>
              </a:rPr>
              <a:t>: </a:t>
            </a:r>
            <a:r>
              <a:rPr lang="en-US" sz="2400" b="1" dirty="0">
                <a:latin typeface="Arial Narrow" panose="020B0606020202030204" pitchFamily="34" charset="0"/>
              </a:rPr>
              <a:t>low shrubs</a:t>
            </a:r>
            <a:r>
              <a:rPr lang="en-US" sz="2400" dirty="0">
                <a:latin typeface="Arial Narrow" panose="020B0606020202030204" pitchFamily="34" charset="0"/>
              </a:rPr>
              <a:t>, </a:t>
            </a:r>
            <a:r>
              <a:rPr lang="en-US" sz="2400" b="1" dirty="0">
                <a:latin typeface="Arial Narrow" panose="020B0606020202030204" pitchFamily="34" charset="0"/>
              </a:rPr>
              <a:t>cushion plants</a:t>
            </a:r>
            <a:r>
              <a:rPr lang="en-US" sz="2400" dirty="0">
                <a:latin typeface="Arial Narrow" panose="020B0606020202030204" pitchFamily="34" charset="0"/>
              </a:rPr>
              <a:t>, </a:t>
            </a:r>
            <a:r>
              <a:rPr lang="en-US" sz="2400" b="1" dirty="0">
                <a:latin typeface="Arial Narrow" panose="020B0606020202030204" pitchFamily="34" charset="0"/>
              </a:rPr>
              <a:t>forbs</a:t>
            </a:r>
            <a:r>
              <a:rPr lang="en-US" sz="2400" dirty="0">
                <a:latin typeface="Arial Narrow" panose="020B0606020202030204" pitchFamily="34" charset="0"/>
              </a:rPr>
              <a:t>, </a:t>
            </a:r>
            <a:r>
              <a:rPr lang="en-US" sz="2400" b="1" dirty="0">
                <a:latin typeface="Arial Narrow" panose="020B0606020202030204" pitchFamily="34" charset="0"/>
              </a:rPr>
              <a:t>sedges</a:t>
            </a:r>
            <a:r>
              <a:rPr lang="en-US" sz="2400" dirty="0">
                <a:latin typeface="Arial Narrow" panose="020B0606020202030204" pitchFamily="34" charset="0"/>
              </a:rPr>
              <a:t>, and </a:t>
            </a:r>
            <a:r>
              <a:rPr lang="en-US" sz="2400" b="1" dirty="0">
                <a:latin typeface="Arial Narrow" panose="020B0606020202030204" pitchFamily="34" charset="0"/>
              </a:rPr>
              <a:t>grasses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Adaptations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b="1" dirty="0">
                <a:latin typeface="Arial Narrow" panose="020B0606020202030204" pitchFamily="34" charset="0"/>
              </a:rPr>
              <a:t> Deep root systems </a:t>
            </a:r>
            <a:r>
              <a:rPr lang="en-US" dirty="0">
                <a:latin typeface="Arial Narrow" panose="020B0606020202030204" pitchFamily="34" charset="0"/>
              </a:rPr>
              <a:t>(up to 90% of plant mass) store energy.</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Large flowers</a:t>
            </a:r>
            <a:r>
              <a:rPr lang="en-US" dirty="0">
                <a:latin typeface="Arial Narrow" panose="020B0606020202030204" pitchFamily="34" charset="0"/>
              </a:rPr>
              <a:t>, </a:t>
            </a:r>
            <a:r>
              <a:rPr lang="en-US" b="1" dirty="0">
                <a:latin typeface="Arial Narrow" panose="020B0606020202030204" pitchFamily="34" charset="0"/>
              </a:rPr>
              <a:t>small leaves</a:t>
            </a:r>
            <a:r>
              <a:rPr lang="en-US" dirty="0">
                <a:latin typeface="Arial Narrow" panose="020B0606020202030204" pitchFamily="34" charset="0"/>
              </a:rPr>
              <a:t>, </a:t>
            </a:r>
            <a:r>
              <a:rPr lang="en-US" b="1" dirty="0">
                <a:latin typeface="Arial Narrow" panose="020B0606020202030204" pitchFamily="34" charset="0"/>
              </a:rPr>
              <a:t>waxy coatings</a:t>
            </a:r>
            <a:r>
              <a:rPr lang="en-US" dirty="0">
                <a:latin typeface="Arial Narrow" panose="020B0606020202030204" pitchFamily="34" charset="0"/>
              </a:rPr>
              <a:t>, and </a:t>
            </a:r>
            <a:r>
              <a:rPr lang="en-US" b="1" dirty="0">
                <a:latin typeface="Arial Narrow" panose="020B0606020202030204" pitchFamily="34" charset="0"/>
              </a:rPr>
              <a:t>hairs</a:t>
            </a:r>
            <a:r>
              <a:rPr lang="en-US" dirty="0">
                <a:latin typeface="Arial Narrow" panose="020B0606020202030204" pitchFamily="34" charset="0"/>
              </a:rPr>
              <a:t> to reduce wind stress.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Snow</a:t>
            </a:r>
            <a:r>
              <a:rPr lang="en-US" dirty="0">
                <a:latin typeface="Arial Narrow" panose="020B0606020202030204" pitchFamily="34" charset="0"/>
              </a:rPr>
              <a:t> </a:t>
            </a:r>
            <a:r>
              <a:rPr lang="en-US" b="1" dirty="0">
                <a:latin typeface="Arial Narrow" panose="020B0606020202030204" pitchFamily="34" charset="0"/>
              </a:rPr>
              <a:t>cover</a:t>
            </a:r>
            <a:r>
              <a:rPr lang="en-US" dirty="0">
                <a:latin typeface="Arial Narrow" panose="020B0606020202030204" pitchFamily="34" charset="0"/>
              </a:rPr>
              <a:t> protects buds and promotes growth in moist depressions.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Influenced by </a:t>
            </a:r>
            <a:r>
              <a:rPr lang="en-US" sz="2400" b="1" dirty="0">
                <a:latin typeface="Arial Narrow" panose="020B0606020202030204" pitchFamily="34" charset="0"/>
              </a:rPr>
              <a:t>microclimate</a:t>
            </a:r>
            <a:r>
              <a:rPr lang="en-US" sz="2400" dirty="0">
                <a:latin typeface="Arial Narrow" panose="020B0606020202030204" pitchFamily="34" charset="0"/>
              </a:rPr>
              <a:t>, </a:t>
            </a:r>
            <a:r>
              <a:rPr lang="en-US" sz="2400" b="1" dirty="0">
                <a:latin typeface="Arial Narrow" panose="020B0606020202030204" pitchFamily="34" charset="0"/>
              </a:rPr>
              <a:t>snow</a:t>
            </a:r>
            <a:r>
              <a:rPr lang="en-US" sz="2400" dirty="0">
                <a:latin typeface="Arial Narrow" panose="020B0606020202030204" pitchFamily="34" charset="0"/>
              </a:rPr>
              <a:t> </a:t>
            </a:r>
            <a:r>
              <a:rPr lang="en-US" sz="2400" b="1" dirty="0">
                <a:latin typeface="Arial Narrow" panose="020B0606020202030204" pitchFamily="34" charset="0"/>
              </a:rPr>
              <a:t>duration</a:t>
            </a:r>
            <a:r>
              <a:rPr lang="en-US" sz="2400" dirty="0">
                <a:latin typeface="Arial Narrow" panose="020B0606020202030204" pitchFamily="34" charset="0"/>
              </a:rPr>
              <a:t>, </a:t>
            </a:r>
            <a:r>
              <a:rPr lang="en-US" sz="2400" b="1" dirty="0">
                <a:latin typeface="Arial Narrow" panose="020B0606020202030204" pitchFamily="34" charset="0"/>
              </a:rPr>
              <a:t>soil</a:t>
            </a:r>
            <a:r>
              <a:rPr lang="en-US" sz="2400" dirty="0">
                <a:latin typeface="Arial Narrow" panose="020B0606020202030204" pitchFamily="34" charset="0"/>
              </a:rPr>
              <a:t> </a:t>
            </a:r>
            <a:r>
              <a:rPr lang="en-US" sz="2400" b="1" dirty="0">
                <a:latin typeface="Arial Narrow" panose="020B0606020202030204" pitchFamily="34" charset="0"/>
              </a:rPr>
              <a:t>movement</a:t>
            </a:r>
            <a:r>
              <a:rPr lang="en-US" sz="2400" dirty="0">
                <a:latin typeface="Arial Narrow" panose="020B0606020202030204" pitchFamily="34" charset="0"/>
              </a:rPr>
              <a:t>, and </a:t>
            </a:r>
            <a:r>
              <a:rPr lang="en-US" sz="2400" b="1" dirty="0">
                <a:latin typeface="Arial Narrow" panose="020B0606020202030204" pitchFamily="34" charset="0"/>
              </a:rPr>
              <a:t>drainage</a:t>
            </a:r>
            <a:r>
              <a:rPr lang="en-US" sz="2400" dirty="0">
                <a:latin typeface="Arial Narrow" panose="020B0606020202030204" pitchFamily="34" charset="0"/>
              </a:rPr>
              <a:t>.</a:t>
            </a:r>
          </a:p>
        </p:txBody>
      </p:sp>
      <p:sp>
        <p:nvSpPr>
          <p:cNvPr id="6" name="TextBox 5">
            <a:extLst>
              <a:ext uri="{FF2B5EF4-FFF2-40B4-BE49-F238E27FC236}">
                <a16:creationId xmlns:a16="http://schemas.microsoft.com/office/drawing/2014/main" id="{B945F744-7553-B34C-51EF-67078AC51A59}"/>
              </a:ext>
            </a:extLst>
          </p:cNvPr>
          <p:cNvSpPr txBox="1"/>
          <p:nvPr/>
        </p:nvSpPr>
        <p:spPr>
          <a:xfrm>
            <a:off x="7567277" y="5016890"/>
            <a:ext cx="3902541" cy="553998"/>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13.6.5: Alpine tundra fell field (foreground) and on a rocky knoll (upper right) Colorado, USA. (Courtesy UNESCO) from Introduction to Physical Geography by M. Ritter, licensed under CC BY-NC-SA 4.0.</a:t>
            </a:r>
          </a:p>
        </p:txBody>
      </p:sp>
      <p:pic>
        <p:nvPicPr>
          <p:cNvPr id="7" name="Picture 6" descr="Alpine tundra in Colorado with rocky terrain, sparse vegetation, and a person conducting fieldwork in the foreground.">
            <a:extLst>
              <a:ext uri="{FF2B5EF4-FFF2-40B4-BE49-F238E27FC236}">
                <a16:creationId xmlns:a16="http://schemas.microsoft.com/office/drawing/2014/main" id="{FEA00F10-A0A8-4F9D-8306-EF34A421AB1A}"/>
              </a:ext>
            </a:extLst>
          </p:cNvPr>
          <p:cNvPicPr>
            <a:picLocks noChangeAspect="1"/>
          </p:cNvPicPr>
          <p:nvPr/>
        </p:nvPicPr>
        <p:blipFill>
          <a:blip r:embed="rId3"/>
          <a:stretch>
            <a:fillRect/>
          </a:stretch>
        </p:blipFill>
        <p:spPr>
          <a:xfrm>
            <a:off x="7227533" y="1423747"/>
            <a:ext cx="4582030" cy="3436523"/>
          </a:xfrm>
          <a:prstGeom prst="rect">
            <a:avLst/>
          </a:prstGeom>
        </p:spPr>
      </p:pic>
    </p:spTree>
    <p:extLst>
      <p:ext uri="{BB962C8B-B14F-4D97-AF65-F5344CB8AC3E}">
        <p14:creationId xmlns:p14="http://schemas.microsoft.com/office/powerpoint/2010/main" val="27915653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CF8555-D0E4-B00D-1783-786695ACF5C5}"/>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19F5FCEB-05B8-6D60-BE87-9A6F4066D243}"/>
              </a:ext>
            </a:extLst>
          </p:cNvPr>
          <p:cNvSpPr>
            <a:spLocks noGrp="1"/>
          </p:cNvSpPr>
          <p:nvPr>
            <p:ph type="title"/>
          </p:nvPr>
        </p:nvSpPr>
        <p:spPr>
          <a:xfrm>
            <a:off x="1622484" y="46485"/>
            <a:ext cx="8947030" cy="1015101"/>
          </a:xfrm>
        </p:spPr>
        <p:txBody>
          <a:bodyPr>
            <a:normAutofit fontScale="90000"/>
          </a:bodyPr>
          <a:lstStyle/>
          <a:p>
            <a:pPr algn="ctr"/>
            <a:r>
              <a:rPr kumimoji="0" lang="en-US" sz="36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One way of mapping terrestrial biomes around the world (except the Antarctic Tundra)</a:t>
            </a:r>
            <a:endParaRPr lang="en-US" sz="3600" dirty="0">
              <a:latin typeface="Arial Narrow" panose="020B0606020202030204" pitchFamily="34" charset="0"/>
            </a:endParaRPr>
          </a:p>
        </p:txBody>
      </p:sp>
      <p:pic>
        <p:nvPicPr>
          <p:cNvPr id="6" name="Picture 4" descr="World map showing global terrestrial biomes, color coded to represent regions such as ice sheet and polar desert, tundra, taiga, temperate broadleaf forest, temperate steppe and savanna, subtropical evergreen forest, Mediterranean vegetation, monsoon forests and mosaic, arid desert, xeric shrubland, dry steppe and thorn forest, semiarid desert, grass savanna, tree savanna, dry forest and woodland savanna, tropical rainforest, alpine tundra, and montane forests and grasslands.">
            <a:extLst>
              <a:ext uri="{FF2B5EF4-FFF2-40B4-BE49-F238E27FC236}">
                <a16:creationId xmlns:a16="http://schemas.microsoft.com/office/drawing/2014/main" id="{C55EB23E-0F58-D5EF-E878-C1EAF6DF3F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558" y="1137946"/>
            <a:ext cx="11322883" cy="508497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268FFD6-63F0-5156-C318-B9EFF12717F4}"/>
              </a:ext>
            </a:extLst>
          </p:cNvPr>
          <p:cNvSpPr txBox="1"/>
          <p:nvPr/>
        </p:nvSpPr>
        <p:spPr>
          <a:xfrm>
            <a:off x="10136039" y="6299282"/>
            <a:ext cx="1371599" cy="246221"/>
          </a:xfrm>
          <a:prstGeom prst="rect">
            <a:avLst/>
          </a:prstGeom>
          <a:noFill/>
        </p:spPr>
        <p:txBody>
          <a:bodyPr wrap="square" rtlCol="0">
            <a:spAutoFit/>
          </a:bodyPr>
          <a:lstStyle/>
          <a:p>
            <a:r>
              <a:rPr lang="en-US" sz="1000" dirty="0">
                <a:latin typeface="Arial Narrow" panose="020B0606020202030204" pitchFamily="34" charset="0"/>
              </a:rPr>
              <a:t>Image credit: WIKIPEDIA</a:t>
            </a:r>
          </a:p>
        </p:txBody>
      </p:sp>
    </p:spTree>
    <p:extLst>
      <p:ext uri="{BB962C8B-B14F-4D97-AF65-F5344CB8AC3E}">
        <p14:creationId xmlns:p14="http://schemas.microsoft.com/office/powerpoint/2010/main" val="2289026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35A94-CA94-78A3-4CD3-14B456FAD12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Learning Objectives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E5B8396-3568-E7E5-E165-A54356136F35}"/>
              </a:ext>
            </a:extLst>
          </p:cNvPr>
          <p:cNvSpPr>
            <a:spLocks noGrp="1"/>
          </p:cNvSpPr>
          <p:nvPr>
            <p:ph idx="1"/>
          </p:nvPr>
        </p:nvSpPr>
        <p:spPr>
          <a:xfrm>
            <a:off x="838199" y="1458929"/>
            <a:ext cx="6477001" cy="5286927"/>
          </a:xfrm>
        </p:spPr>
        <p:txBody>
          <a:bodyPr>
            <a:normAutofit/>
          </a:bodyPr>
          <a:lstStyle/>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Describe</a:t>
            </a:r>
            <a:r>
              <a:rPr lang="en-US" sz="3200" dirty="0">
                <a:latin typeface="Arial Narrow" panose="020B0606020202030204" pitchFamily="34" charset="0"/>
              </a:rPr>
              <a:t> the characteristics of the 8 biogeographical realms.</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Describe</a:t>
            </a:r>
            <a:r>
              <a:rPr lang="en-US" sz="3200" dirty="0">
                <a:latin typeface="Arial Narrow" panose="020B0606020202030204" pitchFamily="34" charset="0"/>
              </a:rPr>
              <a:t> the major terrestrial biomes and locate them on a world map.</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Explain</a:t>
            </a:r>
            <a:r>
              <a:rPr lang="en-US" sz="3200" dirty="0">
                <a:latin typeface="Arial Narrow" panose="020B0606020202030204" pitchFamily="34" charset="0"/>
              </a:rPr>
              <a:t> how human activities are affecting terrestrial biomes.</a:t>
            </a:r>
          </a:p>
        </p:txBody>
      </p:sp>
    </p:spTree>
    <p:extLst>
      <p:ext uri="{BB962C8B-B14F-4D97-AF65-F5344CB8AC3E}">
        <p14:creationId xmlns:p14="http://schemas.microsoft.com/office/powerpoint/2010/main" val="34990136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C1962-9609-824C-6273-04FA98A481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FFCBE8-A1E6-B50C-F16A-9FA4A0E0D1AB}"/>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Outline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28DC51C-A757-4A0C-21BD-3CFBA6D8042D}"/>
              </a:ext>
            </a:extLst>
          </p:cNvPr>
          <p:cNvSpPr>
            <a:spLocks noGrp="1"/>
          </p:cNvSpPr>
          <p:nvPr>
            <p:ph idx="1"/>
          </p:nvPr>
        </p:nvSpPr>
        <p:spPr>
          <a:xfrm>
            <a:off x="838199" y="1458930"/>
            <a:ext cx="11191876" cy="5208570"/>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Patterns of the Biosphere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The Forest Biome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Tropical Forests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Midlatitude Forests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Northern Forests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Savanna Biome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Grassland Biome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The Desert Biome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Tundra Biome</a:t>
            </a:r>
          </a:p>
        </p:txBody>
      </p:sp>
    </p:spTree>
    <p:extLst>
      <p:ext uri="{BB962C8B-B14F-4D97-AF65-F5344CB8AC3E}">
        <p14:creationId xmlns:p14="http://schemas.microsoft.com/office/powerpoint/2010/main" val="36952131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32099-AF41-E219-D891-A384E8A655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811FDB-DC7F-F7B5-743F-2C5E9BF8BF76}"/>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Climate and the Distribution of Biomes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1C5BA7E2-AC91-FB7B-C5DB-65285982729E}"/>
              </a:ext>
            </a:extLst>
          </p:cNvPr>
          <p:cNvSpPr>
            <a:spLocks noGrp="1"/>
          </p:cNvSpPr>
          <p:nvPr>
            <p:ph idx="1"/>
          </p:nvPr>
        </p:nvSpPr>
        <p:spPr>
          <a:xfrm>
            <a:off x="838196" y="1458930"/>
            <a:ext cx="10678067" cy="4527802"/>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The </a:t>
            </a:r>
            <a:r>
              <a:rPr lang="en-US" sz="2400" b="1" dirty="0">
                <a:latin typeface="Arial Narrow" panose="020B0606020202030204" pitchFamily="34" charset="0"/>
              </a:rPr>
              <a:t>current</a:t>
            </a:r>
            <a:r>
              <a:rPr lang="en-US" sz="2400" dirty="0">
                <a:latin typeface="Arial Narrow" panose="020B0606020202030204" pitchFamily="34" charset="0"/>
              </a:rPr>
              <a:t> </a:t>
            </a:r>
            <a:r>
              <a:rPr lang="en-US" sz="2400" b="1" dirty="0">
                <a:latin typeface="Arial Narrow" panose="020B0606020202030204" pitchFamily="34" charset="0"/>
              </a:rPr>
              <a:t>distribution</a:t>
            </a:r>
            <a:r>
              <a:rPr lang="en-US" sz="2400" dirty="0">
                <a:latin typeface="Arial Narrow" panose="020B0606020202030204" pitchFamily="34" charset="0"/>
              </a:rPr>
              <a:t> of plants and animals is shaped by </a:t>
            </a:r>
            <a:r>
              <a:rPr lang="en-US" sz="2400" b="1" dirty="0">
                <a:latin typeface="Arial Narrow" panose="020B0606020202030204" pitchFamily="34" charset="0"/>
              </a:rPr>
              <a:t>long-term</a:t>
            </a:r>
            <a:r>
              <a:rPr lang="en-US" sz="2400" dirty="0">
                <a:latin typeface="Arial Narrow" panose="020B0606020202030204" pitchFamily="34" charset="0"/>
              </a:rPr>
              <a:t> </a:t>
            </a:r>
            <a:r>
              <a:rPr lang="en-US" sz="2400" b="1" dirty="0">
                <a:latin typeface="Arial Narrow" panose="020B0606020202030204" pitchFamily="34" charset="0"/>
              </a:rPr>
              <a:t>climate</a:t>
            </a:r>
            <a:r>
              <a:rPr lang="en-US" sz="2400" dirty="0">
                <a:latin typeface="Arial Narrow" panose="020B0606020202030204" pitchFamily="34" charset="0"/>
              </a:rPr>
              <a:t> </a:t>
            </a:r>
            <a:r>
              <a:rPr lang="en-US" sz="2400" b="1" dirty="0">
                <a:latin typeface="Arial Narrow" panose="020B0606020202030204" pitchFamily="34" charset="0"/>
              </a:rPr>
              <a:t>changes</a:t>
            </a:r>
            <a:r>
              <a:rPr lang="en-US" sz="2400" dirty="0">
                <a:latin typeface="Arial Narrow" panose="020B0606020202030204" pitchFamily="34" charset="0"/>
              </a:rPr>
              <a:t> and </a:t>
            </a:r>
            <a:r>
              <a:rPr lang="en-US" sz="2400" b="1" dirty="0">
                <a:latin typeface="Arial Narrow" panose="020B0606020202030204" pitchFamily="34" charset="0"/>
              </a:rPr>
              <a:t>continental</a:t>
            </a:r>
            <a:r>
              <a:rPr lang="en-US" sz="2400" dirty="0">
                <a:latin typeface="Arial Narrow" panose="020B0606020202030204" pitchFamily="34" charset="0"/>
              </a:rPr>
              <a:t> </a:t>
            </a:r>
            <a:r>
              <a:rPr lang="en-US" sz="2400" b="1" dirty="0">
                <a:latin typeface="Arial Narrow" panose="020B0606020202030204" pitchFamily="34" charset="0"/>
              </a:rPr>
              <a:t>shifts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a:t>
            </a:r>
            <a:r>
              <a:rPr lang="en-US" sz="2400" b="1" dirty="0">
                <a:latin typeface="Arial Narrow" panose="020B0606020202030204" pitchFamily="34" charset="0"/>
              </a:rPr>
              <a:t> biome </a:t>
            </a:r>
            <a:r>
              <a:rPr lang="en-US" sz="2400" dirty="0">
                <a:latin typeface="Arial Narrow" panose="020B0606020202030204" pitchFamily="34" charset="0"/>
              </a:rPr>
              <a:t>is a </a:t>
            </a:r>
            <a:r>
              <a:rPr lang="en-US" sz="2400" b="1" dirty="0">
                <a:latin typeface="Arial Narrow" panose="020B0606020202030204" pitchFamily="34" charset="0"/>
              </a:rPr>
              <a:t>large</a:t>
            </a:r>
            <a:r>
              <a:rPr lang="en-US" sz="2400" dirty="0">
                <a:latin typeface="Arial Narrow" panose="020B0606020202030204" pitchFamily="34" charset="0"/>
              </a:rPr>
              <a:t>, </a:t>
            </a:r>
            <a:r>
              <a:rPr lang="en-US" sz="2400" b="1" dirty="0">
                <a:latin typeface="Arial Narrow" panose="020B0606020202030204" pitchFamily="34" charset="0"/>
              </a:rPr>
              <a:t>stable</a:t>
            </a:r>
            <a:r>
              <a:rPr lang="en-US" sz="2400" dirty="0">
                <a:latin typeface="Arial Narrow" panose="020B0606020202030204" pitchFamily="34" charset="0"/>
              </a:rPr>
              <a:t> </a:t>
            </a:r>
            <a:r>
              <a:rPr lang="en-US" sz="2400" b="1" dirty="0">
                <a:latin typeface="Arial Narrow" panose="020B0606020202030204" pitchFamily="34" charset="0"/>
              </a:rPr>
              <a:t>terrestrial</a:t>
            </a:r>
            <a:r>
              <a:rPr lang="en-US" sz="2400" dirty="0">
                <a:latin typeface="Arial Narrow" panose="020B0606020202030204" pitchFamily="34" charset="0"/>
              </a:rPr>
              <a:t> </a:t>
            </a:r>
            <a:r>
              <a:rPr lang="en-US" sz="2400" b="1" dirty="0">
                <a:latin typeface="Arial Narrow" panose="020B0606020202030204" pitchFamily="34" charset="0"/>
              </a:rPr>
              <a:t>ecosystem</a:t>
            </a:r>
            <a:r>
              <a:rPr lang="en-US" sz="2400" dirty="0">
                <a:latin typeface="Arial Narrow" panose="020B0606020202030204" pitchFamily="34" charset="0"/>
              </a:rPr>
              <a:t> characterized by </a:t>
            </a:r>
            <a:r>
              <a:rPr lang="en-US" sz="2400" b="1" dirty="0">
                <a:latin typeface="Arial Narrow" panose="020B0606020202030204" pitchFamily="34" charset="0"/>
              </a:rPr>
              <a:t>distinct</a:t>
            </a:r>
            <a:r>
              <a:rPr lang="en-US" sz="2400" dirty="0">
                <a:latin typeface="Arial Narrow" panose="020B0606020202030204" pitchFamily="34" charset="0"/>
              </a:rPr>
              <a:t> </a:t>
            </a:r>
            <a:r>
              <a:rPr lang="en-US" sz="2400" i="1" dirty="0">
                <a:latin typeface="Arial Narrow" panose="020B0606020202030204" pitchFamily="34" charset="0"/>
              </a:rPr>
              <a:t>plant</a:t>
            </a:r>
            <a:r>
              <a:rPr lang="en-US" sz="2400" dirty="0">
                <a:latin typeface="Arial Narrow" panose="020B0606020202030204" pitchFamily="34" charset="0"/>
              </a:rPr>
              <a:t> and </a:t>
            </a:r>
            <a:r>
              <a:rPr lang="en-US" sz="2400" i="1" dirty="0">
                <a:latin typeface="Arial Narrow" panose="020B0606020202030204" pitchFamily="34" charset="0"/>
              </a:rPr>
              <a:t>animal</a:t>
            </a:r>
            <a:r>
              <a:rPr lang="en-US" sz="2400" dirty="0">
                <a:latin typeface="Arial Narrow" panose="020B0606020202030204" pitchFamily="34" charset="0"/>
              </a:rPr>
              <a:t> communities. </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Each biome usually is </a:t>
            </a:r>
            <a:r>
              <a:rPr lang="en-US" b="1" dirty="0">
                <a:latin typeface="Arial Narrow" panose="020B0606020202030204" pitchFamily="34" charset="0"/>
              </a:rPr>
              <a:t>named</a:t>
            </a:r>
            <a:r>
              <a:rPr lang="en-US" dirty="0">
                <a:latin typeface="Arial Narrow" panose="020B0606020202030204" pitchFamily="34" charset="0"/>
              </a:rPr>
              <a:t> </a:t>
            </a:r>
            <a:r>
              <a:rPr lang="en-US" b="1" dirty="0">
                <a:latin typeface="Arial Narrow" panose="020B0606020202030204" pitchFamily="34" charset="0"/>
              </a:rPr>
              <a:t>for</a:t>
            </a:r>
            <a:r>
              <a:rPr lang="en-US" dirty="0">
                <a:latin typeface="Arial Narrow" panose="020B0606020202030204" pitchFamily="34" charset="0"/>
              </a:rPr>
              <a:t> its </a:t>
            </a:r>
            <a:r>
              <a:rPr lang="en-US" b="1" dirty="0">
                <a:latin typeface="Arial Narrow" panose="020B0606020202030204" pitchFamily="34" charset="0"/>
              </a:rPr>
              <a:t>dominant</a:t>
            </a:r>
            <a:r>
              <a:rPr lang="en-US" dirty="0">
                <a:latin typeface="Arial Narrow" panose="020B0606020202030204" pitchFamily="34" charset="0"/>
              </a:rPr>
              <a:t> </a:t>
            </a:r>
            <a:r>
              <a:rPr lang="en-US" b="1" dirty="0">
                <a:latin typeface="Arial Narrow" panose="020B0606020202030204" pitchFamily="34" charset="0"/>
              </a:rPr>
              <a:t>vegetation</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Geography</a:t>
            </a:r>
            <a:r>
              <a:rPr lang="en-US" sz="2400" dirty="0">
                <a:latin typeface="Arial Narrow" panose="020B0606020202030204" pitchFamily="34" charset="0"/>
              </a:rPr>
              <a:t> of </a:t>
            </a:r>
            <a:r>
              <a:rPr lang="en-US" sz="2400" b="1" dirty="0">
                <a:latin typeface="Arial Narrow" panose="020B0606020202030204" pitchFamily="34" charset="0"/>
              </a:rPr>
              <a:t>biomes</a:t>
            </a:r>
            <a:r>
              <a:rPr lang="en-US" sz="2400" dirty="0">
                <a:latin typeface="Arial Narrow" panose="020B0606020202030204" pitchFamily="34" charset="0"/>
              </a:rPr>
              <a:t> is closely tied to </a:t>
            </a:r>
            <a:r>
              <a:rPr lang="en-US" sz="2400" b="1" dirty="0">
                <a:latin typeface="Arial Narrow" panose="020B0606020202030204" pitchFamily="34" charset="0"/>
              </a:rPr>
              <a:t>temperature</a:t>
            </a:r>
            <a:r>
              <a:rPr lang="en-US" sz="2400" dirty="0">
                <a:latin typeface="Arial Narrow" panose="020B0606020202030204" pitchFamily="34" charset="0"/>
              </a:rPr>
              <a:t> and </a:t>
            </a:r>
            <a:r>
              <a:rPr lang="en-US" sz="2400" b="1" dirty="0">
                <a:latin typeface="Arial Narrow" panose="020B0606020202030204" pitchFamily="34" charset="0"/>
              </a:rPr>
              <a:t>precipitation</a:t>
            </a:r>
            <a:r>
              <a:rPr lang="en-US" sz="2400" dirty="0">
                <a:latin typeface="Arial Narrow" panose="020B0606020202030204" pitchFamily="34" charset="0"/>
              </a:rPr>
              <a:t> patterns.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Recent</a:t>
            </a:r>
            <a:r>
              <a:rPr lang="en-US" sz="2400" dirty="0">
                <a:latin typeface="Arial Narrow" panose="020B0606020202030204" pitchFamily="34" charset="0"/>
              </a:rPr>
              <a:t> </a:t>
            </a:r>
            <a:r>
              <a:rPr lang="en-US" sz="2400" b="1" dirty="0">
                <a:latin typeface="Arial Narrow" panose="020B0606020202030204" pitchFamily="34" charset="0"/>
              </a:rPr>
              <a:t>climate</a:t>
            </a:r>
            <a:r>
              <a:rPr lang="en-US" sz="2400" dirty="0">
                <a:latin typeface="Arial Narrow" panose="020B0606020202030204" pitchFamily="34" charset="0"/>
              </a:rPr>
              <a:t> </a:t>
            </a:r>
            <a:r>
              <a:rPr lang="en-US" sz="2400" b="1" dirty="0">
                <a:latin typeface="Arial Narrow" panose="020B0606020202030204" pitchFamily="34" charset="0"/>
              </a:rPr>
              <a:t>change</a:t>
            </a:r>
            <a:r>
              <a:rPr lang="en-US" sz="2400" dirty="0">
                <a:latin typeface="Arial Narrow" panose="020B0606020202030204" pitchFamily="34" charset="0"/>
              </a:rPr>
              <a:t> has already </a:t>
            </a:r>
            <a:r>
              <a:rPr lang="en-US" sz="2400" b="1" dirty="0">
                <a:latin typeface="Arial Narrow" panose="020B0606020202030204" pitchFamily="34" charset="0"/>
              </a:rPr>
              <a:t>shifted</a:t>
            </a:r>
            <a:r>
              <a:rPr lang="en-US" sz="2400" dirty="0">
                <a:latin typeface="Arial Narrow" panose="020B0606020202030204" pitchFamily="34" charset="0"/>
              </a:rPr>
              <a:t> the </a:t>
            </a:r>
            <a:r>
              <a:rPr lang="en-US" sz="2400" b="1" dirty="0">
                <a:latin typeface="Arial Narrow" panose="020B0606020202030204" pitchFamily="34" charset="0"/>
              </a:rPr>
              <a:t>range</a:t>
            </a:r>
            <a:r>
              <a:rPr lang="en-US" sz="2400" dirty="0">
                <a:latin typeface="Arial Narrow" panose="020B0606020202030204" pitchFamily="34" charset="0"/>
              </a:rPr>
              <a:t> of some </a:t>
            </a:r>
            <a:r>
              <a:rPr lang="en-US" sz="2400" b="1" dirty="0">
                <a:latin typeface="Arial Narrow" panose="020B0606020202030204" pitchFamily="34" charset="0"/>
              </a:rPr>
              <a:t>species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Continued</a:t>
            </a:r>
            <a:r>
              <a:rPr lang="en-US" sz="2400" dirty="0">
                <a:latin typeface="Arial Narrow" panose="020B0606020202030204" pitchFamily="34" charset="0"/>
              </a:rPr>
              <a:t> </a:t>
            </a:r>
            <a:r>
              <a:rPr lang="en-US" sz="2400" b="1" dirty="0">
                <a:latin typeface="Arial Narrow" panose="020B0606020202030204" pitchFamily="34" charset="0"/>
              </a:rPr>
              <a:t>warming</a:t>
            </a:r>
            <a:r>
              <a:rPr lang="en-US" sz="2400" dirty="0">
                <a:latin typeface="Arial Narrow" panose="020B0606020202030204" pitchFamily="34" charset="0"/>
              </a:rPr>
              <a:t> could significantly </a:t>
            </a:r>
            <a:r>
              <a:rPr lang="en-US" sz="2400" b="1" dirty="0">
                <a:latin typeface="Arial Narrow" panose="020B0606020202030204" pitchFamily="34" charset="0"/>
              </a:rPr>
              <a:t>alter</a:t>
            </a:r>
            <a:r>
              <a:rPr lang="en-US" sz="2400" dirty="0">
                <a:latin typeface="Arial Narrow" panose="020B0606020202030204" pitchFamily="34" charset="0"/>
              </a:rPr>
              <a:t> </a:t>
            </a:r>
            <a:r>
              <a:rPr lang="en-US" sz="2400" b="1" dirty="0">
                <a:latin typeface="Arial Narrow" panose="020B0606020202030204" pitchFamily="34" charset="0"/>
              </a:rPr>
              <a:t>biome</a:t>
            </a:r>
            <a:r>
              <a:rPr lang="en-US" sz="2400" dirty="0">
                <a:latin typeface="Arial Narrow" panose="020B0606020202030204" pitchFamily="34" charset="0"/>
              </a:rPr>
              <a:t> </a:t>
            </a:r>
            <a:r>
              <a:rPr lang="en-US" sz="2400" b="1" dirty="0">
                <a:latin typeface="Arial Narrow" panose="020B0606020202030204" pitchFamily="34" charset="0"/>
              </a:rPr>
              <a:t>distribution</a:t>
            </a:r>
            <a:r>
              <a:rPr lang="en-US" sz="2400" dirty="0">
                <a:latin typeface="Arial Narrow" panose="020B0606020202030204" pitchFamily="34" charset="0"/>
              </a:rPr>
              <a:t> in the future.</a:t>
            </a:r>
          </a:p>
        </p:txBody>
      </p:sp>
    </p:spTree>
    <p:extLst>
      <p:ext uri="{BB962C8B-B14F-4D97-AF65-F5344CB8AC3E}">
        <p14:creationId xmlns:p14="http://schemas.microsoft.com/office/powerpoint/2010/main" val="3797138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38162-3F9E-1AD2-23F6-825FE78C89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66B452-8D1F-062E-F768-5BB6DF11CB5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Biogeographical Realms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57EACA4-0ABA-7469-E683-83DCB8F9D645}"/>
              </a:ext>
            </a:extLst>
          </p:cNvPr>
          <p:cNvSpPr>
            <a:spLocks noGrp="1"/>
          </p:cNvSpPr>
          <p:nvPr>
            <p:ph idx="1"/>
          </p:nvPr>
        </p:nvSpPr>
        <p:spPr>
          <a:xfrm>
            <a:off x="838197" y="1458930"/>
            <a:ext cx="10515600" cy="4527802"/>
          </a:xfrm>
        </p:spPr>
        <p:txBody>
          <a:bodyPr>
            <a:noAutofit/>
          </a:bodyPr>
          <a:lstStyle/>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Realms</a:t>
            </a:r>
            <a:r>
              <a:rPr lang="en-US" sz="2400" dirty="0">
                <a:latin typeface="Arial Narrow" panose="020B0606020202030204" pitchFamily="34" charset="0"/>
              </a:rPr>
              <a:t> are </a:t>
            </a:r>
            <a:r>
              <a:rPr lang="en-US" sz="2400" b="1" dirty="0">
                <a:latin typeface="Arial Narrow" panose="020B0606020202030204" pitchFamily="34" charset="0"/>
              </a:rPr>
              <a:t>large</a:t>
            </a:r>
            <a:r>
              <a:rPr lang="en-US" sz="2400" dirty="0">
                <a:latin typeface="Arial Narrow" panose="020B0606020202030204" pitchFamily="34" charset="0"/>
              </a:rPr>
              <a:t> </a:t>
            </a:r>
            <a:r>
              <a:rPr lang="en-US" sz="2400" b="1" dirty="0">
                <a:latin typeface="Arial Narrow" panose="020B0606020202030204" pitchFamily="34" charset="0"/>
              </a:rPr>
              <a:t>geographic</a:t>
            </a:r>
            <a:r>
              <a:rPr lang="en-US" sz="2400" dirty="0">
                <a:latin typeface="Arial Narrow" panose="020B0606020202030204" pitchFamily="34" charset="0"/>
              </a:rPr>
              <a:t> </a:t>
            </a:r>
            <a:r>
              <a:rPr lang="en-US" sz="2400" b="1" dirty="0">
                <a:latin typeface="Arial Narrow" panose="020B0606020202030204" pitchFamily="34" charset="0"/>
              </a:rPr>
              <a:t>areas</a:t>
            </a:r>
            <a:r>
              <a:rPr lang="en-US" sz="2400" dirty="0">
                <a:latin typeface="Arial Narrow" panose="020B0606020202030204" pitchFamily="34" charset="0"/>
              </a:rPr>
              <a:t> where </a:t>
            </a:r>
            <a:r>
              <a:rPr lang="en-US" sz="2400" b="1" dirty="0">
                <a:latin typeface="Arial Narrow" panose="020B0606020202030204" pitchFamily="34" charset="0"/>
              </a:rPr>
              <a:t>unique</a:t>
            </a:r>
            <a:r>
              <a:rPr lang="en-US" sz="2400" dirty="0">
                <a:latin typeface="Arial Narrow" panose="020B0606020202030204" pitchFamily="34" charset="0"/>
              </a:rPr>
              <a:t> groups of </a:t>
            </a:r>
            <a:r>
              <a:rPr lang="en-US" sz="2400" b="1" dirty="0">
                <a:latin typeface="Arial Narrow" panose="020B0606020202030204" pitchFamily="34" charset="0"/>
              </a:rPr>
              <a:t>plants</a:t>
            </a:r>
            <a:r>
              <a:rPr lang="en-US" sz="2400" dirty="0">
                <a:latin typeface="Arial Narrow" panose="020B0606020202030204" pitchFamily="34" charset="0"/>
              </a:rPr>
              <a:t> and </a:t>
            </a:r>
            <a:r>
              <a:rPr lang="en-US" sz="2400" b="1" dirty="0">
                <a:latin typeface="Arial Narrow" panose="020B0606020202030204" pitchFamily="34" charset="0"/>
              </a:rPr>
              <a:t>animals</a:t>
            </a:r>
            <a:r>
              <a:rPr lang="en-US" sz="2400" dirty="0">
                <a:latin typeface="Arial Narrow" panose="020B0606020202030204" pitchFamily="34" charset="0"/>
              </a:rPr>
              <a:t> </a:t>
            </a:r>
            <a:r>
              <a:rPr lang="en-US" sz="2400" b="1" dirty="0">
                <a:latin typeface="Arial Narrow" panose="020B0606020202030204" pitchFamily="34" charset="0"/>
              </a:rPr>
              <a:t>evolved</a:t>
            </a:r>
            <a:r>
              <a:rPr lang="en-US" sz="2400" dirty="0">
                <a:latin typeface="Arial Narrow" panose="020B0606020202030204" pitchFamily="34" charset="0"/>
              </a:rPr>
              <a:t> and </a:t>
            </a:r>
            <a:r>
              <a:rPr lang="en-US" sz="2400" b="1" dirty="0">
                <a:latin typeface="Arial Narrow" panose="020B0606020202030204" pitchFamily="34" charset="0"/>
              </a:rPr>
              <a:t>dispersed</a:t>
            </a:r>
            <a:r>
              <a:rPr lang="en-US" sz="2400" dirty="0">
                <a:latin typeface="Arial Narrow" panose="020B0606020202030204" pitchFamily="34" charset="0"/>
              </a:rPr>
              <a:t>.</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Defined by </a:t>
            </a:r>
            <a:r>
              <a:rPr lang="en-US" sz="2400" b="1" dirty="0">
                <a:latin typeface="Arial Narrow" panose="020B0606020202030204" pitchFamily="34" charset="0"/>
              </a:rPr>
              <a:t>climate</a:t>
            </a:r>
            <a:r>
              <a:rPr lang="en-US" sz="2400" dirty="0">
                <a:latin typeface="Arial Narrow" panose="020B0606020202030204" pitchFamily="34" charset="0"/>
              </a:rPr>
              <a:t>, </a:t>
            </a:r>
            <a:r>
              <a:rPr lang="en-US" sz="2400" b="1" dirty="0">
                <a:latin typeface="Arial Narrow" panose="020B0606020202030204" pitchFamily="34" charset="0"/>
              </a:rPr>
              <a:t>landforms</a:t>
            </a:r>
            <a:r>
              <a:rPr lang="en-US" sz="2400" dirty="0">
                <a:latin typeface="Arial Narrow" panose="020B0606020202030204" pitchFamily="34" charset="0"/>
              </a:rPr>
              <a:t>, and </a:t>
            </a:r>
            <a:r>
              <a:rPr lang="en-US" sz="2400" b="1" dirty="0">
                <a:latin typeface="Arial Narrow" panose="020B0606020202030204" pitchFamily="34" charset="0"/>
              </a:rPr>
              <a:t>barriers</a:t>
            </a:r>
            <a:r>
              <a:rPr lang="en-US" sz="2400" dirty="0">
                <a:latin typeface="Arial Narrow" panose="020B0606020202030204" pitchFamily="34" charset="0"/>
              </a:rPr>
              <a:t> like oceans and mountains.</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Major</a:t>
            </a:r>
            <a:r>
              <a:rPr lang="en-US" sz="2400" dirty="0">
                <a:latin typeface="Arial Narrow" panose="020B0606020202030204" pitchFamily="34" charset="0"/>
              </a:rPr>
              <a:t> </a:t>
            </a:r>
            <a:r>
              <a:rPr lang="en-US" sz="2400" b="1" dirty="0">
                <a:latin typeface="Arial Narrow" panose="020B0606020202030204" pitchFamily="34" charset="0"/>
              </a:rPr>
              <a:t>Realms</a:t>
            </a:r>
            <a:r>
              <a:rPr lang="en-US" sz="2400" dirty="0">
                <a:latin typeface="Arial Narrow" panose="020B0606020202030204" pitchFamily="34" charset="0"/>
              </a:rPr>
              <a:t>:</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Nearctic</a:t>
            </a:r>
            <a:r>
              <a:rPr lang="en-US" dirty="0">
                <a:latin typeface="Arial Narrow" panose="020B0606020202030204" pitchFamily="34" charset="0"/>
              </a:rPr>
              <a:t>: North America, Greenland – diverse biomes (</a:t>
            </a:r>
            <a:r>
              <a:rPr lang="en-US" b="1" dirty="0">
                <a:latin typeface="Arial Narrow" panose="020B0606020202030204" pitchFamily="34" charset="0"/>
              </a:rPr>
              <a:t>tundra</a:t>
            </a:r>
            <a:r>
              <a:rPr lang="en-US" dirty="0">
                <a:latin typeface="Arial Narrow" panose="020B0606020202030204" pitchFamily="34" charset="0"/>
              </a:rPr>
              <a:t>, </a:t>
            </a:r>
            <a:r>
              <a:rPr lang="en-US" b="1" dirty="0">
                <a:latin typeface="Arial Narrow" panose="020B0606020202030204" pitchFamily="34" charset="0"/>
              </a:rPr>
              <a:t>forest</a:t>
            </a:r>
            <a:r>
              <a:rPr lang="en-US" dirty="0">
                <a:latin typeface="Arial Narrow" panose="020B0606020202030204" pitchFamily="34" charset="0"/>
              </a:rPr>
              <a:t>, </a:t>
            </a:r>
            <a:r>
              <a:rPr lang="en-US" b="1" dirty="0">
                <a:latin typeface="Arial Narrow" panose="020B0606020202030204" pitchFamily="34" charset="0"/>
              </a:rPr>
              <a:t>desert</a:t>
            </a:r>
            <a:r>
              <a:rPr lang="en-US" dirty="0">
                <a:latin typeface="Arial Narrow" panose="020B0606020202030204" pitchFamily="34" charset="0"/>
              </a:rPr>
              <a:t>)</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err="1">
                <a:latin typeface="Arial Narrow" panose="020B0606020202030204" pitchFamily="34" charset="0"/>
              </a:rPr>
              <a:t>Palaearctic</a:t>
            </a:r>
            <a:r>
              <a:rPr lang="en-US" dirty="0">
                <a:latin typeface="Arial Narrow" panose="020B0606020202030204" pitchFamily="34" charset="0"/>
              </a:rPr>
              <a:t>: Europe, N. Asia, N. Africa – </a:t>
            </a:r>
            <a:r>
              <a:rPr lang="en-US" b="1" dirty="0">
                <a:latin typeface="Arial Narrow" panose="020B0606020202030204" pitchFamily="34" charset="0"/>
              </a:rPr>
              <a:t>similar</a:t>
            </a:r>
            <a:r>
              <a:rPr lang="en-US" dirty="0">
                <a:latin typeface="Arial Narrow" panose="020B0606020202030204" pitchFamily="34" charset="0"/>
              </a:rPr>
              <a:t> to </a:t>
            </a:r>
            <a:r>
              <a:rPr lang="en-US" b="1" dirty="0">
                <a:latin typeface="Arial Narrow" panose="020B0606020202030204" pitchFamily="34" charset="0"/>
              </a:rPr>
              <a:t>Nearctic</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Neotropical</a:t>
            </a:r>
            <a:r>
              <a:rPr lang="en-US" dirty="0">
                <a:latin typeface="Arial Narrow" panose="020B0606020202030204" pitchFamily="34" charset="0"/>
              </a:rPr>
              <a:t>: Central &amp; South America – </a:t>
            </a:r>
            <a:r>
              <a:rPr lang="en-US" b="1" dirty="0">
                <a:latin typeface="Arial Narrow" panose="020B0606020202030204" pitchFamily="34" charset="0"/>
              </a:rPr>
              <a:t>tropical forests</a:t>
            </a:r>
            <a:r>
              <a:rPr lang="en-US" dirty="0">
                <a:latin typeface="Arial Narrow" panose="020B0606020202030204" pitchFamily="34" charset="0"/>
              </a:rPr>
              <a:t>, </a:t>
            </a:r>
            <a:r>
              <a:rPr lang="en-US" b="1" dirty="0">
                <a:latin typeface="Arial Narrow" panose="020B0606020202030204" pitchFamily="34" charset="0"/>
              </a:rPr>
              <a:t>savannas</a:t>
            </a:r>
            <a:r>
              <a:rPr lang="en-US" dirty="0">
                <a:latin typeface="Arial Narrow" panose="020B0606020202030204" pitchFamily="34" charset="0"/>
              </a:rPr>
              <a:t>, </a:t>
            </a:r>
            <a:r>
              <a:rPr lang="en-US" b="1" dirty="0">
                <a:latin typeface="Arial Narrow" panose="020B0606020202030204" pitchFamily="34" charset="0"/>
              </a:rPr>
              <a:t>deserts</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Afrotropical</a:t>
            </a:r>
            <a:r>
              <a:rPr lang="en-US" dirty="0">
                <a:latin typeface="Arial Narrow" panose="020B0606020202030204" pitchFamily="34" charset="0"/>
              </a:rPr>
              <a:t>: Sub-Saharan Africa – </a:t>
            </a:r>
            <a:r>
              <a:rPr lang="en-US" b="1" dirty="0">
                <a:latin typeface="Arial Narrow" panose="020B0606020202030204" pitchFamily="34" charset="0"/>
              </a:rPr>
              <a:t>tropical forests</a:t>
            </a:r>
            <a:r>
              <a:rPr lang="en-US" dirty="0">
                <a:latin typeface="Arial Narrow" panose="020B0606020202030204" pitchFamily="34" charset="0"/>
              </a:rPr>
              <a:t>, </a:t>
            </a:r>
            <a:r>
              <a:rPr lang="en-US" b="1" dirty="0">
                <a:latin typeface="Arial Narrow" panose="020B0606020202030204" pitchFamily="34" charset="0"/>
              </a:rPr>
              <a:t>savannas</a:t>
            </a:r>
            <a:r>
              <a:rPr lang="en-US" dirty="0">
                <a:latin typeface="Arial Narrow" panose="020B0606020202030204" pitchFamily="34" charset="0"/>
              </a:rPr>
              <a:t>, </a:t>
            </a:r>
            <a:r>
              <a:rPr lang="en-US" b="1" dirty="0">
                <a:latin typeface="Arial Narrow" panose="020B0606020202030204" pitchFamily="34" charset="0"/>
              </a:rPr>
              <a:t>deserts</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Australian</a:t>
            </a:r>
            <a:r>
              <a:rPr lang="en-US" dirty="0">
                <a:latin typeface="Arial Narrow" panose="020B0606020202030204" pitchFamily="34" charset="0"/>
              </a:rPr>
              <a:t>: Australia, New Guinea – </a:t>
            </a:r>
            <a:r>
              <a:rPr lang="en-US" b="1" dirty="0">
                <a:latin typeface="Arial Narrow" panose="020B0606020202030204" pitchFamily="34" charset="0"/>
              </a:rPr>
              <a:t>desert</a:t>
            </a:r>
            <a:r>
              <a:rPr lang="en-US" dirty="0">
                <a:latin typeface="Arial Narrow" panose="020B0606020202030204" pitchFamily="34" charset="0"/>
              </a:rPr>
              <a:t> </a:t>
            </a:r>
            <a:r>
              <a:rPr lang="en-US" b="1" dirty="0">
                <a:latin typeface="Arial Narrow" panose="020B0606020202030204" pitchFamily="34" charset="0"/>
              </a:rPr>
              <a:t>core</a:t>
            </a:r>
            <a:r>
              <a:rPr lang="en-US" dirty="0">
                <a:latin typeface="Arial Narrow" panose="020B0606020202030204" pitchFamily="34" charset="0"/>
              </a:rPr>
              <a:t>, </a:t>
            </a:r>
            <a:r>
              <a:rPr lang="en-US" b="1" dirty="0">
                <a:latin typeface="Arial Narrow" panose="020B0606020202030204" pitchFamily="34" charset="0"/>
              </a:rPr>
              <a:t>tropical</a:t>
            </a:r>
            <a:r>
              <a:rPr lang="en-US" dirty="0">
                <a:latin typeface="Arial Narrow" panose="020B0606020202030204" pitchFamily="34" charset="0"/>
              </a:rPr>
              <a:t> </a:t>
            </a:r>
            <a:r>
              <a:rPr lang="en-US" b="1" dirty="0">
                <a:latin typeface="Arial Narrow" panose="020B0606020202030204" pitchFamily="34" charset="0"/>
              </a:rPr>
              <a:t>forest</a:t>
            </a:r>
            <a:r>
              <a:rPr lang="en-US" dirty="0">
                <a:latin typeface="Arial Narrow" panose="020B0606020202030204" pitchFamily="34" charset="0"/>
              </a:rPr>
              <a:t>, </a:t>
            </a:r>
            <a:r>
              <a:rPr lang="en-US" b="1" dirty="0">
                <a:latin typeface="Arial Narrow" panose="020B0606020202030204" pitchFamily="34" charset="0"/>
              </a:rPr>
              <a:t>unique</a:t>
            </a:r>
            <a:r>
              <a:rPr lang="en-US" dirty="0">
                <a:latin typeface="Arial Narrow" panose="020B0606020202030204" pitchFamily="34" charset="0"/>
              </a:rPr>
              <a:t> </a:t>
            </a:r>
            <a:r>
              <a:rPr lang="en-US" b="1" dirty="0">
                <a:latin typeface="Arial Narrow" panose="020B0606020202030204" pitchFamily="34" charset="0"/>
              </a:rPr>
              <a:t>fauna</a:t>
            </a:r>
            <a:r>
              <a:rPr lang="en-US" dirty="0">
                <a:latin typeface="Arial Narrow" panose="020B0606020202030204" pitchFamily="34" charset="0"/>
              </a:rPr>
              <a:t> (e.g., </a:t>
            </a:r>
            <a:r>
              <a:rPr lang="en-US" i="1" dirty="0">
                <a:latin typeface="Arial Narrow" panose="020B0606020202030204" pitchFamily="34" charset="0"/>
              </a:rPr>
              <a:t>marsupials</a:t>
            </a:r>
            <a:r>
              <a:rPr lang="en-US" dirty="0">
                <a:latin typeface="Arial Narrow" panose="020B0606020202030204" pitchFamily="34" charset="0"/>
              </a:rPr>
              <a:t>)</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err="1">
                <a:latin typeface="Arial Narrow" panose="020B0606020202030204" pitchFamily="34" charset="0"/>
              </a:rPr>
              <a:t>Indomalayan</a:t>
            </a:r>
            <a:r>
              <a:rPr lang="en-US" dirty="0">
                <a:latin typeface="Arial Narrow" panose="020B0606020202030204" pitchFamily="34" charset="0"/>
              </a:rPr>
              <a:t>: SE Asia – primarily </a:t>
            </a:r>
            <a:r>
              <a:rPr lang="en-US" b="1" dirty="0">
                <a:latin typeface="Arial Narrow" panose="020B0606020202030204" pitchFamily="34" charset="0"/>
              </a:rPr>
              <a:t>tropical forests</a:t>
            </a:r>
            <a:r>
              <a:rPr lang="en-US" dirty="0">
                <a:latin typeface="Arial Narrow" panose="020B0606020202030204" pitchFamily="34" charset="0"/>
              </a:rPr>
              <a:t>, isolated by </a:t>
            </a:r>
            <a:r>
              <a:rPr lang="en-US" i="1" dirty="0">
                <a:latin typeface="Arial Narrow" panose="020B0606020202030204" pitchFamily="34" charset="0"/>
              </a:rPr>
              <a:t>Himalayas</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Antarctic</a:t>
            </a:r>
            <a:r>
              <a:rPr lang="en-US" dirty="0">
                <a:latin typeface="Arial Narrow" panose="020B0606020202030204" pitchFamily="34" charset="0"/>
              </a:rPr>
              <a:t>: New Zealand to Antarctica – </a:t>
            </a:r>
            <a:r>
              <a:rPr lang="en-US" b="1" dirty="0">
                <a:latin typeface="Arial Narrow" panose="020B0606020202030204" pitchFamily="34" charset="0"/>
              </a:rPr>
              <a:t>tundra</a:t>
            </a:r>
            <a:r>
              <a:rPr lang="en-US" dirty="0">
                <a:latin typeface="Arial Narrow" panose="020B0606020202030204" pitchFamily="34" charset="0"/>
              </a:rPr>
              <a:t>, </a:t>
            </a:r>
            <a:r>
              <a:rPr lang="en-US" b="1" dirty="0">
                <a:latin typeface="Arial Narrow" panose="020B0606020202030204" pitchFamily="34" charset="0"/>
              </a:rPr>
              <a:t>ice sheets</a:t>
            </a:r>
            <a:r>
              <a:rPr lang="en-US" dirty="0">
                <a:latin typeface="Arial Narrow" panose="020B0606020202030204" pitchFamily="34" charset="0"/>
              </a:rPr>
              <a:t>, </a:t>
            </a:r>
            <a:r>
              <a:rPr lang="en-US" b="1" dirty="0">
                <a:latin typeface="Arial Narrow" panose="020B0606020202030204" pitchFamily="34" charset="0"/>
              </a:rPr>
              <a:t>cold-adapted species</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Oceanian</a:t>
            </a:r>
            <a:r>
              <a:rPr lang="en-US" dirty="0">
                <a:latin typeface="Arial Narrow" panose="020B0606020202030204" pitchFamily="34" charset="0"/>
              </a:rPr>
              <a:t>: Pacific islands – dominated by </a:t>
            </a:r>
            <a:r>
              <a:rPr lang="en-US" b="1" dirty="0">
                <a:latin typeface="Arial Narrow" panose="020B0606020202030204" pitchFamily="34" charset="0"/>
              </a:rPr>
              <a:t>tropical forests</a:t>
            </a:r>
          </a:p>
        </p:txBody>
      </p:sp>
    </p:spTree>
    <p:extLst>
      <p:ext uri="{BB962C8B-B14F-4D97-AF65-F5344CB8AC3E}">
        <p14:creationId xmlns:p14="http://schemas.microsoft.com/office/powerpoint/2010/main" val="1718567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E388FF-6138-80A3-3160-8EDDB7A0D7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8C6727-44D0-8ADB-6633-D7021DBDE0B0}"/>
              </a:ext>
            </a:extLst>
          </p:cNvPr>
          <p:cNvSpPr>
            <a:spLocks noGrp="1"/>
          </p:cNvSpPr>
          <p:nvPr>
            <p:ph type="title"/>
          </p:nvPr>
        </p:nvSpPr>
        <p:spPr>
          <a:xfrm>
            <a:off x="922687" y="248449"/>
            <a:ext cx="10515600" cy="704550"/>
          </a:xfrm>
        </p:spPr>
        <p:txBody>
          <a:bodyPr>
            <a:normAutofit/>
          </a:bodyPr>
          <a:lstStyle/>
          <a:p>
            <a:pPr algn="ctr"/>
            <a:r>
              <a:rPr kumimoji="0" lang="en-US" sz="36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Biogeographical Realms</a:t>
            </a:r>
            <a:endParaRPr lang="en-US" sz="3600" dirty="0">
              <a:latin typeface="Arial Narrow" panose="020B0606020202030204" pitchFamily="34" charset="0"/>
            </a:endParaRPr>
          </a:p>
        </p:txBody>
      </p:sp>
      <p:sp>
        <p:nvSpPr>
          <p:cNvPr id="7" name="TextBox 6">
            <a:extLst>
              <a:ext uri="{FF2B5EF4-FFF2-40B4-BE49-F238E27FC236}">
                <a16:creationId xmlns:a16="http://schemas.microsoft.com/office/drawing/2014/main" id="{F20F7DB4-3ED1-C26E-0FCA-90EBC2BE54FD}"/>
              </a:ext>
            </a:extLst>
          </p:cNvPr>
          <p:cNvSpPr txBox="1"/>
          <p:nvPr/>
        </p:nvSpPr>
        <p:spPr>
          <a:xfrm>
            <a:off x="2545172" y="6309378"/>
            <a:ext cx="7270630" cy="246221"/>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13.1.1:  Biogeographical Realms from Introduction to Physical Geography by M. Ritter, licensed under CC BY-NC-SA 4.0.</a:t>
            </a:r>
          </a:p>
        </p:txBody>
      </p:sp>
      <p:pic>
        <p:nvPicPr>
          <p:cNvPr id="5" name="Picture 4" descr="World map showing major biogeographical realms in different colors, labeled as Nearctic, Neotropical, Afrotropical, Palaearctic, Indomalayan, Oceanian, Australian, and Antarctic.">
            <a:extLst>
              <a:ext uri="{FF2B5EF4-FFF2-40B4-BE49-F238E27FC236}">
                <a16:creationId xmlns:a16="http://schemas.microsoft.com/office/drawing/2014/main" id="{EC7B0505-7D7E-6EC3-B3FB-9741E415855C}"/>
              </a:ext>
            </a:extLst>
          </p:cNvPr>
          <p:cNvPicPr>
            <a:picLocks noChangeAspect="1"/>
          </p:cNvPicPr>
          <p:nvPr/>
        </p:nvPicPr>
        <p:blipFill>
          <a:blip r:embed="rId3"/>
          <a:stretch>
            <a:fillRect/>
          </a:stretch>
        </p:blipFill>
        <p:spPr>
          <a:xfrm>
            <a:off x="1326258" y="1239303"/>
            <a:ext cx="9539483" cy="4783771"/>
          </a:xfrm>
          <a:prstGeom prst="rect">
            <a:avLst/>
          </a:prstGeom>
        </p:spPr>
      </p:pic>
    </p:spTree>
    <p:extLst>
      <p:ext uri="{BB962C8B-B14F-4D97-AF65-F5344CB8AC3E}">
        <p14:creationId xmlns:p14="http://schemas.microsoft.com/office/powerpoint/2010/main" val="2587578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C4D17-A7DB-06A3-2B6D-FE8ED85572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B35184-0065-2125-3D18-157D317771A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Biome Classification</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6EC640F-A81E-CE32-6A39-BE03F51889E2}"/>
              </a:ext>
            </a:extLst>
          </p:cNvPr>
          <p:cNvSpPr>
            <a:spLocks noGrp="1"/>
          </p:cNvSpPr>
          <p:nvPr>
            <p:ph idx="1"/>
          </p:nvPr>
        </p:nvSpPr>
        <p:spPr>
          <a:xfrm>
            <a:off x="838197" y="1458931"/>
            <a:ext cx="4650028" cy="4674450"/>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Biome classification systems </a:t>
            </a:r>
            <a:r>
              <a:rPr lang="en-US" sz="2400" b="1" dirty="0">
                <a:latin typeface="Arial Narrow" panose="020B0606020202030204" pitchFamily="34" charset="0"/>
              </a:rPr>
              <a:t>vary</a:t>
            </a:r>
            <a:r>
              <a:rPr lang="en-US" sz="2400" dirty="0">
                <a:latin typeface="Arial Narrow" panose="020B0606020202030204" pitchFamily="34" charset="0"/>
              </a:rPr>
              <a:t>—</a:t>
            </a:r>
            <a:r>
              <a:rPr lang="en-US" sz="2400" b="1" dirty="0">
                <a:latin typeface="Arial Narrow" panose="020B0606020202030204" pitchFamily="34" charset="0"/>
              </a:rPr>
              <a:t>no</a:t>
            </a:r>
            <a:r>
              <a:rPr lang="en-US" sz="2400" dirty="0">
                <a:latin typeface="Arial Narrow" panose="020B0606020202030204" pitchFamily="34" charset="0"/>
              </a:rPr>
              <a:t> </a:t>
            </a:r>
            <a:r>
              <a:rPr lang="en-US" sz="2400" b="1" dirty="0">
                <a:latin typeface="Arial Narrow" panose="020B0606020202030204" pitchFamily="34" charset="0"/>
              </a:rPr>
              <a:t>single</a:t>
            </a:r>
            <a:r>
              <a:rPr lang="en-US" sz="2400" dirty="0">
                <a:latin typeface="Arial Narrow" panose="020B0606020202030204" pitchFamily="34" charset="0"/>
              </a:rPr>
              <a:t> </a:t>
            </a:r>
            <a:r>
              <a:rPr lang="en-US" sz="2400" b="1" dirty="0">
                <a:latin typeface="Arial Narrow" panose="020B0606020202030204" pitchFamily="34" charset="0"/>
              </a:rPr>
              <a:t>system</a:t>
            </a:r>
            <a:r>
              <a:rPr lang="en-US" sz="2400" dirty="0">
                <a:latin typeface="Arial Narrow" panose="020B0606020202030204" pitchFamily="34" charset="0"/>
              </a:rPr>
              <a:t> dominates.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Here, we recognizes </a:t>
            </a:r>
            <a:r>
              <a:rPr lang="en-US" sz="2400" b="1" dirty="0">
                <a:latin typeface="Arial Narrow" panose="020B0606020202030204" pitchFamily="34" charset="0"/>
              </a:rPr>
              <a:t>five</a:t>
            </a:r>
            <a:r>
              <a:rPr lang="en-US" sz="2400" dirty="0">
                <a:latin typeface="Arial Narrow" panose="020B0606020202030204" pitchFamily="34" charset="0"/>
              </a:rPr>
              <a:t> principal biomes: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Forest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Savanna</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Grassland</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Desert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Tundra</a:t>
            </a:r>
          </a:p>
        </p:txBody>
      </p:sp>
      <p:sp>
        <p:nvSpPr>
          <p:cNvPr id="4" name="Content Placeholder 2">
            <a:extLst>
              <a:ext uri="{FF2B5EF4-FFF2-40B4-BE49-F238E27FC236}">
                <a16:creationId xmlns:a16="http://schemas.microsoft.com/office/drawing/2014/main" id="{6C18F594-70A9-F286-4EE9-7CD3714E5034}"/>
              </a:ext>
            </a:extLst>
          </p:cNvPr>
          <p:cNvSpPr txBox="1">
            <a:spLocks/>
          </p:cNvSpPr>
          <p:nvPr/>
        </p:nvSpPr>
        <p:spPr>
          <a:xfrm>
            <a:off x="5684806" y="1458931"/>
            <a:ext cx="6029866" cy="50339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Each biome includes </a:t>
            </a:r>
            <a:r>
              <a:rPr lang="en-US" sz="2400" b="1" dirty="0">
                <a:latin typeface="Arial Narrow" panose="020B0606020202030204" pitchFamily="34" charset="0"/>
              </a:rPr>
              <a:t>multiple</a:t>
            </a:r>
            <a:r>
              <a:rPr lang="en-US" sz="2400" dirty="0">
                <a:latin typeface="Arial Narrow" panose="020B0606020202030204" pitchFamily="34" charset="0"/>
              </a:rPr>
              <a:t> </a:t>
            </a:r>
            <a:r>
              <a:rPr lang="en-US" sz="2400" b="1" dirty="0">
                <a:latin typeface="Arial Narrow" panose="020B0606020202030204" pitchFamily="34" charset="0"/>
              </a:rPr>
              <a:t>formation</a:t>
            </a:r>
            <a:r>
              <a:rPr lang="en-US" sz="2400" dirty="0">
                <a:latin typeface="Arial Narrow" panose="020B0606020202030204" pitchFamily="34" charset="0"/>
              </a:rPr>
              <a:t> classes based on </a:t>
            </a:r>
            <a:r>
              <a:rPr lang="en-US" sz="2400" b="1" dirty="0">
                <a:latin typeface="Arial Narrow" panose="020B0606020202030204" pitchFamily="34" charset="0"/>
              </a:rPr>
              <a:t>dominant</a:t>
            </a:r>
            <a:r>
              <a:rPr lang="en-US" sz="2400" dirty="0">
                <a:latin typeface="Arial Narrow" panose="020B0606020202030204" pitchFamily="34" charset="0"/>
              </a:rPr>
              <a:t> vegetation.</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Example (Forest Biome):</a:t>
            </a:r>
          </a:p>
          <a:p>
            <a:pPr lvl="2">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Tropical Rainforest</a:t>
            </a:r>
          </a:p>
          <a:p>
            <a:pPr lvl="2">
              <a:lnSpc>
                <a:spcPct val="100000"/>
              </a:lnSpc>
              <a:spcBef>
                <a:spcPts val="600"/>
              </a:spcBef>
              <a:spcAft>
                <a:spcPts val="600"/>
              </a:spcAft>
              <a:buFont typeface="Wingdings" panose="05000000000000000000" pitchFamily="2" charset="2"/>
              <a:buChar char="q"/>
            </a:pPr>
            <a:r>
              <a:rPr lang="en-US" sz="2400" b="1" dirty="0">
                <a:latin typeface="Arial Narrow" panose="020B0606020202030204" pitchFamily="34" charset="0"/>
              </a:rPr>
              <a:t> Seasonal Forest &amp; Shrub</a:t>
            </a:r>
          </a:p>
          <a:p>
            <a:pPr lvl="2">
              <a:lnSpc>
                <a:spcPct val="100000"/>
              </a:lnSpc>
              <a:spcBef>
                <a:spcPts val="600"/>
              </a:spcBef>
              <a:spcAft>
                <a:spcPts val="600"/>
              </a:spcAft>
              <a:buFont typeface="Wingdings" panose="05000000000000000000" pitchFamily="2" charset="2"/>
              <a:buChar char="q"/>
            </a:pPr>
            <a:r>
              <a:rPr lang="en-US" sz="2400" b="1" dirty="0">
                <a:latin typeface="Arial Narrow" panose="020B0606020202030204" pitchFamily="34" charset="0"/>
              </a:rPr>
              <a:t> Mediterranean Woodland</a:t>
            </a:r>
          </a:p>
          <a:p>
            <a:pPr lvl="2">
              <a:lnSpc>
                <a:spcPct val="100000"/>
              </a:lnSpc>
              <a:spcBef>
                <a:spcPts val="600"/>
              </a:spcBef>
              <a:spcAft>
                <a:spcPts val="600"/>
              </a:spcAft>
              <a:buFont typeface="Wingdings" panose="05000000000000000000" pitchFamily="2" charset="2"/>
              <a:buChar char="q"/>
            </a:pPr>
            <a:r>
              <a:rPr lang="en-US" sz="2400" b="1" dirty="0">
                <a:latin typeface="Arial Narrow" panose="020B0606020202030204" pitchFamily="34" charset="0"/>
              </a:rPr>
              <a:t> Midlatitude Deciduous &amp; Mixed Forest</a:t>
            </a:r>
          </a:p>
          <a:p>
            <a:pPr lvl="2">
              <a:lnSpc>
                <a:spcPct val="100000"/>
              </a:lnSpc>
              <a:spcBef>
                <a:spcPts val="600"/>
              </a:spcBef>
              <a:spcAft>
                <a:spcPts val="600"/>
              </a:spcAft>
              <a:buFont typeface="Wingdings" panose="05000000000000000000" pitchFamily="2" charset="2"/>
              <a:buChar char="q"/>
            </a:pPr>
            <a:r>
              <a:rPr lang="en-US" sz="2400" b="1" dirty="0">
                <a:latin typeface="Arial Narrow" panose="020B0606020202030204" pitchFamily="34" charset="0"/>
              </a:rPr>
              <a:t> Broadleaf Evergreen</a:t>
            </a:r>
          </a:p>
          <a:p>
            <a:pPr lvl="2">
              <a:lnSpc>
                <a:spcPct val="100000"/>
              </a:lnSpc>
              <a:spcBef>
                <a:spcPts val="600"/>
              </a:spcBef>
              <a:spcAft>
                <a:spcPts val="600"/>
              </a:spcAft>
              <a:buFont typeface="Wingdings" panose="05000000000000000000" pitchFamily="2" charset="2"/>
              <a:buChar char="q"/>
            </a:pPr>
            <a:r>
              <a:rPr lang="en-US" sz="2400" b="1" dirty="0">
                <a:latin typeface="Arial Narrow" panose="020B0606020202030204" pitchFamily="34" charset="0"/>
              </a:rPr>
              <a:t> Marine West Coast Forest</a:t>
            </a:r>
          </a:p>
        </p:txBody>
      </p:sp>
    </p:spTree>
    <p:extLst>
      <p:ext uri="{BB962C8B-B14F-4D97-AF65-F5344CB8AC3E}">
        <p14:creationId xmlns:p14="http://schemas.microsoft.com/office/powerpoint/2010/main" val="393038701"/>
      </p:ext>
    </p:extLst>
  </p:cSld>
  <p:clrMapOvr>
    <a:masterClrMapping/>
  </p:clrMapOvr>
</p:sld>
</file>

<file path=ppt/theme/theme1.xml><?xml version="1.0" encoding="utf-8"?>
<a:theme xmlns:a="http://schemas.openxmlformats.org/drawingml/2006/main" name="Office Them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133</TotalTime>
  <Words>3771</Words>
  <Application>Microsoft Office PowerPoint</Application>
  <PresentationFormat>Widescreen</PresentationFormat>
  <Paragraphs>362</Paragraphs>
  <Slides>39</Slides>
  <Notes>39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Arial</vt:lpstr>
      <vt:lpstr>Arial Narrow</vt:lpstr>
      <vt:lpstr>Calibri</vt:lpstr>
      <vt:lpstr>Calibri Light</vt:lpstr>
      <vt:lpstr>Wingdings</vt:lpstr>
      <vt:lpstr>Office Theme</vt:lpstr>
      <vt:lpstr>Lesson 12 Terrestrial Biomes</vt:lpstr>
      <vt:lpstr>Weekly readings:</vt:lpstr>
      <vt:lpstr>Key additional resources</vt:lpstr>
      <vt:lpstr>Learning Objectives</vt:lpstr>
      <vt:lpstr>Outline</vt:lpstr>
      <vt:lpstr>Climate and the Distribution of Biomes</vt:lpstr>
      <vt:lpstr>Biogeographical Realms</vt:lpstr>
      <vt:lpstr> Biogeographical Realms</vt:lpstr>
      <vt:lpstr>Biome Classification</vt:lpstr>
      <vt:lpstr>Forest Biome</vt:lpstr>
      <vt:lpstr>Tropical Rainforest</vt:lpstr>
      <vt:lpstr>Tropical Rainforest Cont’d</vt:lpstr>
      <vt:lpstr> Tropical Rainforest Cont’d</vt:lpstr>
      <vt:lpstr>Tropical Monsoon / Seasonal Forest and Shrub</vt:lpstr>
      <vt:lpstr>Mediterranean Woodland</vt:lpstr>
      <vt:lpstr>Mediterranean Woodland Cont’d</vt:lpstr>
      <vt:lpstr>Chaparral burning (USA)</vt:lpstr>
      <vt:lpstr>Midlatitude Broadleaf Deciduous &amp; Mixed Forest</vt:lpstr>
      <vt:lpstr>Broadleaf deciduous forest in France</vt:lpstr>
      <vt:lpstr>Midlatitude Broadleaf Deciduous &amp; Mixed Forest Cont’d</vt:lpstr>
      <vt:lpstr>Subtropical Evergreen Forest</vt:lpstr>
      <vt:lpstr> Broadleaf deciduous forest in France</vt:lpstr>
      <vt:lpstr>Temperate Rain Forest (Marine West Coast Forest)</vt:lpstr>
      <vt:lpstr>Temperate Rain Forest Cont’d</vt:lpstr>
      <vt:lpstr>Northern Coniferous Forest (Boreal Forest / Taiga)</vt:lpstr>
      <vt:lpstr>Northern Coniferous Forest Cont’d</vt:lpstr>
      <vt:lpstr>Taiga</vt:lpstr>
      <vt:lpstr>Savanna Biome</vt:lpstr>
      <vt:lpstr>Tropical Savanna</vt:lpstr>
      <vt:lpstr> Tropical Savanna</vt:lpstr>
      <vt:lpstr>Grassland Biome</vt:lpstr>
      <vt:lpstr>Tall-Grass Prairie (Humid Grassland)</vt:lpstr>
      <vt:lpstr>Steppe Grasslands</vt:lpstr>
      <vt:lpstr>Desert Biome</vt:lpstr>
      <vt:lpstr>Dry Desert Biome</vt:lpstr>
      <vt:lpstr>Shrub Desert (Midlatitude Desert)</vt:lpstr>
      <vt:lpstr>Arctic Tundra</vt:lpstr>
      <vt:lpstr>Alpine Tundra</vt:lpstr>
      <vt:lpstr>One way of mapping terrestrial biomes around the world (except the Antarctic Tundra)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meimei lin</cp:lastModifiedBy>
  <cp:revision>9</cp:revision>
  <dcterms:created xsi:type="dcterms:W3CDTF">2025-05-22T00:44:09Z</dcterms:created>
  <dcterms:modified xsi:type="dcterms:W3CDTF">2025-08-12T18:01:30Z</dcterms:modified>
</cp:coreProperties>
</file>