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1" r:id="rId1"/>
  </p:sldMasterIdLst>
  <p:notesMasterIdLst>
    <p:notesMasterId r:id="rId53"/>
  </p:notesMasterIdLst>
  <p:sldIdLst>
    <p:sldId id="537" r:id="rId2"/>
    <p:sldId id="538" r:id="rId3"/>
    <p:sldId id="386" r:id="rId4"/>
    <p:sldId id="656" r:id="rId5"/>
    <p:sldId id="616" r:id="rId6"/>
    <p:sldId id="617" r:id="rId7"/>
    <p:sldId id="618" r:id="rId8"/>
    <p:sldId id="692" r:id="rId9"/>
    <p:sldId id="619" r:id="rId10"/>
    <p:sldId id="691" r:id="rId11"/>
    <p:sldId id="620" r:id="rId12"/>
    <p:sldId id="659" r:id="rId13"/>
    <p:sldId id="694" r:id="rId14"/>
    <p:sldId id="693" r:id="rId15"/>
    <p:sldId id="621" r:id="rId16"/>
    <p:sldId id="695" r:id="rId17"/>
    <p:sldId id="696" r:id="rId18"/>
    <p:sldId id="697" r:id="rId19"/>
    <p:sldId id="662" r:id="rId20"/>
    <p:sldId id="630" r:id="rId21"/>
    <p:sldId id="698" r:id="rId22"/>
    <p:sldId id="699" r:id="rId23"/>
    <p:sldId id="702" r:id="rId24"/>
    <p:sldId id="703" r:id="rId25"/>
    <p:sldId id="700" r:id="rId26"/>
    <p:sldId id="701" r:id="rId27"/>
    <p:sldId id="687" r:id="rId28"/>
    <p:sldId id="658" r:id="rId29"/>
    <p:sldId id="704" r:id="rId30"/>
    <p:sldId id="705" r:id="rId31"/>
    <p:sldId id="709" r:id="rId32"/>
    <p:sldId id="707" r:id="rId33"/>
    <p:sldId id="710" r:id="rId34"/>
    <p:sldId id="711" r:id="rId35"/>
    <p:sldId id="712" r:id="rId36"/>
    <p:sldId id="708" r:id="rId37"/>
    <p:sldId id="713" r:id="rId38"/>
    <p:sldId id="714" r:id="rId39"/>
    <p:sldId id="715" r:id="rId40"/>
    <p:sldId id="716" r:id="rId41"/>
    <p:sldId id="727" r:id="rId42"/>
    <p:sldId id="689" r:id="rId43"/>
    <p:sldId id="718" r:id="rId44"/>
    <p:sldId id="719" r:id="rId45"/>
    <p:sldId id="720" r:id="rId46"/>
    <p:sldId id="721" r:id="rId47"/>
    <p:sldId id="728" r:id="rId48"/>
    <p:sldId id="724" r:id="rId49"/>
    <p:sldId id="722" r:id="rId50"/>
    <p:sldId id="725" r:id="rId51"/>
    <p:sldId id="726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06" autoAdjust="0"/>
  </p:normalViewPr>
  <p:slideViewPr>
    <p:cSldViewPr snapToGrid="0">
      <p:cViewPr varScale="1">
        <p:scale>
          <a:sx n="143" d="100"/>
          <a:sy n="143" d="100"/>
        </p:scale>
        <p:origin x="126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040DE-058D-4E45-B562-7453754B917C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9EDD54-0F8C-4169-A6FF-2F63DF2ACC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834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7436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74E6D6-27E5-C455-1A6D-7D1FE3DA5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16A507-3800-4187-56A9-76BEAF6B39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7784ED-8664-E77F-E39F-7197558E40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8035D3-CE5D-E9DA-F326-D7BEFCA393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733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D201A-4A67-83DF-9368-95E7C38E2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319080-0315-EE1E-BD1A-CA807716BD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B7E38B-DB3F-3213-4497-CABC47CA7A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CEFB0D-7BC9-A352-3A89-A39E9EDCAB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759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A35A3-4CC4-F3BE-FCD1-387E69BBF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449CEA-B9D4-C390-4AF6-47139205B7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8DF70F-A996-D2B5-88ED-3E0DC2A9CB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BFC540-5822-9AEF-86FA-9D5A7BEF07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015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FD28D-DBCB-92F5-C286-57C76CD04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2EB0CF-ED57-025F-7E06-85FE6D99BD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F18742-E33C-63D0-3242-2B628EB79A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D7E0F9-7D99-614E-B5D0-A874C401D9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3739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39C5C-F095-0CEA-4DF2-436C91055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7BB10D-7EDB-915D-D636-1DB9AD5016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71B814-C23D-7E8D-8297-4DF7F35737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3F456F-11F2-21E5-1166-A649257AEB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878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38FA6-C76B-799D-5ECB-7BB0A4B95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D59118-E16F-7914-E3CA-4390F8644A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3E65BB-50ED-6D8E-B513-CFFA93DEF7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CC7B2E-080A-8DFC-7323-28B73BF283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6196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75A02-0E11-DAF3-ABD2-CDAA128C8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C58A89-6338-11ED-110D-1BC4C53536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FE07F9-95DD-D14E-D02A-0C5F35F96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DEBD3B-773E-D75F-C6DB-E28F4FF7D1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326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B8F4B-9C42-F387-FDC8-6FF81FC13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0B7296-D8DC-116F-53B4-7F358A601D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C217A2-B0B0-AA24-C526-55DE14FB4C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CF8C3-00B7-7489-FDFB-D33100CA81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8648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021C0-667D-EFDB-8B2A-3252BF6BF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30E622-4703-5164-2334-0FA16F4770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158D52-0C32-8211-58FD-A709DBDA06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1F0B92-3CA0-ACA6-6CCD-F2B7F14BDA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2092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94006-2D7C-6D22-4886-0D40AF526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9D0118-5795-8C50-1F6E-3BCBD3ED5E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A37BB9-8886-10BB-3EC7-43CED66E69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A08F32-1C44-47D8-A566-C702EBD43E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23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4B0A9-BAA6-2443-B6F9-94A121343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D87E3-E6CF-6674-EFD5-DB6352BD15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54A6C0-ACD5-49F5-DCB4-50ED5781C9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67B4C7-7A90-E17E-0820-5523F5E25C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207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0AAC9-96F5-1481-75B0-289094A2A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FB9EE3-7629-B905-481C-25472C7F47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493CF8-A7A4-8F58-546E-A3EACDB3A5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3F69C8-08FD-B339-228D-F8A3B6D597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59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2B139-D18E-0BE5-6F36-23B04229E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5D795B-122D-3EEA-5EF7-CA8442721E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E58348-018F-6904-BBF4-BD222D9DE3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F79C0B-7349-F53F-85AF-F482F4B690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77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E3BBB7-DDDD-3750-FC13-017DB65DB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860535-2B9A-6E6E-0785-A3693163D9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F98F0A-8B9B-384D-BBC5-EBE54E806A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8BB60F-39D3-7DA6-8B85-899F279CEC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3797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EABD4-F942-F1C8-A2B7-1A0A9594E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830DD5-2D5E-5D0D-090C-A0FE7C7343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63A204-21DD-C747-F11D-B145FA0FD8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054E1-BA01-3669-8FB9-B83D8BA3AA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839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7A427-EC45-3800-44B8-9FCD3D0F1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43069E-795F-1DB2-1DE3-9E25A3B166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9DC1BD-7BED-8027-7D9A-1B3454B51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212EFC-47ED-756F-B478-2108C578C4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5714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ED78B-D0B8-5627-31AF-27D9E855F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F4E221-16F6-E8BF-7FD1-AA012056F3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5F2D72-C5DF-13FD-A088-FEEAD44DFB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CD9AF-0984-F8CD-DDDC-3F8DCC6128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5248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Answer: 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3353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3520D-33E4-6DF6-B7A0-53AA4E3E4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BD0637-4315-5C7C-4081-F804B65736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84F26A-7253-FE23-4101-B5BF9259C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0C61E-0674-FBFF-C870-D052A90FB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8612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F6FB9-6BB5-6C9D-4595-2744D751F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51CE82-296E-7864-0F30-6868F55D5C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F82BCE-D24D-84FA-71C9-7CA9439E07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16D98F-52C3-506E-4A9E-37613FD2CE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9080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65459-9D25-4EFA-C171-C60B97326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31B89C-1282-8B9E-89EF-881CB86681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B86C8B-E9D9-A684-D600-7390B187F6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78AC58-47D9-4DCE-3F53-13265037F8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79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098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049BA-A6E0-30AB-C7ED-74BA1D71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F00335-3F8C-66E7-F2C8-A70D3D0A7D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53E94C-A7ED-ED8A-D5E4-9076F07051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C575E0-B3C1-CEA2-2435-82524286A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981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F41D5-C40F-B0B4-66FB-D20296313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3C8030-097E-4ADF-165E-080D98EDB4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EED8EC-B03A-ED6B-8B77-138C8E7111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21550A-873B-282C-02B0-4B29144554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326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E2AD4-960B-0645-6852-4038BDF4E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81147D-AED9-5BF8-8769-E5B0E803B6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3217A7-A353-B4C0-E167-6C5D92B981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A460B1-C4F2-A4EC-B600-A9C2A1C9F2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320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4AA3E-4642-7AA3-8B85-EC454629C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4ACA1-FC31-1DB1-A237-73DA4FF322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5C3C4-5FD8-064B-64A5-FD89660982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88BB8A-966E-AF89-B59D-E4E4B7B35A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417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7D26A-970E-CADC-3D8F-7A036FB02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F2C71C-A47A-5A70-4C58-6D8C319F83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33B389-AC3F-93C7-AB8A-D156F456E4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30404-C20D-DD8B-ECCF-C4D977BB5D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6920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C7463-ADDD-3EF6-3512-AA247B716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EA58DE-E5D9-54BB-554D-4C09864C28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EFE5D0-7DBD-3971-C83F-B86D2B7F30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067F8-D064-D52A-3BA6-85C2280833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183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D2278-9D66-E522-F870-DF08BF42D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B94D41-07CC-29DB-83CE-1FBCA16D8F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A1F2DB-8043-02E1-3EE3-7D9F407B30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318DED-8D17-2D91-CA95-E4BE3EBCE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500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013A6E-A8C1-7321-CF1A-E0501F2A9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A0E824-FDE7-B0CE-29DA-1FF31F8FEB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C63589-7BD3-9A22-5A37-22338BBF64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8F550C-AD23-CB68-FB2A-01A9F710B1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375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4A057-77A3-9365-C82C-20F8AAB02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7D4381-9432-8C4B-1C72-744AC80FC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19E50F-83C1-8887-5A9F-2F9B889C8C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DB6820-5104-361E-3AE9-2463FEF3EB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932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5A357-4552-327A-E11C-840FC3918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309935-AE0D-0ED0-3FC1-CE68DBD489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0A9CBD-45B0-E7A2-E60A-6FD56F2ECA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AFE558-B5BB-E6BF-171E-F9ED211F63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112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E03B1-4C0C-BC7B-5544-7B88DDF83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002B09-10F7-7722-78C1-C5A912569D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695C3E-D841-28D3-8251-971263DCB9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85E549-90EA-6A22-2B88-7AB8BE1B1B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376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EB0FC-E3B4-06DE-2BC1-7E30F9D5E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F2651D-6A02-77E4-077B-68E08F885E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B9CED2-3A7D-FDE7-0556-775E0BE71B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52CA2F-E419-8F1D-BD3F-2394E6D4E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3559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BCB2B-58E4-3768-0BC6-1573E8027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B0DE73-71A0-B541-AFFF-5B807BAC5C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0E2032-4525-98AE-2FB9-D382E6FDF0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C82200-359A-538A-9B4A-F92B06F92F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7427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01E65-A3CF-5BCC-416F-853D7168E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918EC3-B7D2-3ED4-3B54-C92BDA6B95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C95A91-A0D3-0BF7-E700-30288871E9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61DCE3-E818-FDAC-6408-2DB97B019C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37079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64BD4-ED59-3EDF-F11D-88E8CD7B5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768D13-3F7A-1CCF-02FD-A1587BDDD9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8CD419-4C5E-DCAA-FA80-390E67E96F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C21946-57D8-687E-798D-D83A1ABDCA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616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838E4-75BE-AFB6-954C-CFC0BAB5E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607FE8-569D-C6D7-16AD-06EA066747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52DB28-227C-ACF2-4438-24B2FF50DA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49826B-5522-DD5A-0F3D-77D3A3EB7D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153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92F12-F858-F9FD-2432-4FF88CDE5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36FF33-A353-00F4-AA49-806FF73B23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5B78B8-E863-249E-1C07-A1D5F28E86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519307-17C5-2594-7126-A2B2CB72B8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825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4FFBF-2E3D-06AC-A09A-2834FDC53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B0996-F19F-560D-48FD-F5ADB26246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2860EB-07B9-FE70-2B65-95DDA66D9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66C0E-F974-69C0-5A7F-4DF52E75EA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396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73EED-986A-89A6-94BE-4D81E65DD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BDD28E-F109-79EF-8F98-EFDDFA4DD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A4518E-6794-295A-4BEE-EEB7A04820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6FF139-3421-FF45-9A34-D939278EB7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148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A97BB-2FCB-13E4-D567-8702ABDE2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1FB87A-7AC6-2AB3-8F67-FCC922518C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462FAD-2189-A54A-8A2D-E8779C8051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1134F2-CE4F-0C5D-BC1D-38B17A50BA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12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F7899-E994-C0EA-F587-C810621A9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F544D6-F9F1-5CE3-3671-B50069A7CB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491FFE-D3E0-AC79-F18A-D34D7039AA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975FCB-C53B-5378-DFEA-0924C8A62D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DD54-0F8C-4169-A6FF-2F63DF2ACC4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553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94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73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09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89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849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23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14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898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75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465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63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22467-5C0A-434B-98D7-3F7FBA920F7A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C56B-E26B-4822-B4AF-AE33D791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00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464" y="351112"/>
            <a:ext cx="10377072" cy="706163"/>
          </a:xfrm>
          <a:noFill/>
          <a:ln w="12700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dirty="0">
                <a:latin typeface="Arial Narrow" panose="020B0606020202030204" pitchFamily="34" charset="0"/>
                <a:cs typeface="Arial" panose="020B0604020202020204" pitchFamily="34" charset="0"/>
              </a:rPr>
              <a:t>Lesson 6 Water and Atmospheric Moisture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73453" y="6498154"/>
            <a:ext cx="11383133" cy="27801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400" dirty="0">
                <a:latin typeface="Arial Narrow" panose="020B0606020202030204" pitchFamily="34" charset="0"/>
                <a:cs typeface="Times New Roman" panose="02020603050405020304" pitchFamily="18" charset="0"/>
              </a:rPr>
              <a:t>GEOG1111 Physical Geography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FE17A8-CC7B-3DC7-FB1E-781DFE678E00}"/>
              </a:ext>
            </a:extLst>
          </p:cNvPr>
          <p:cNvSpPr txBox="1"/>
          <p:nvPr/>
        </p:nvSpPr>
        <p:spPr>
          <a:xfrm>
            <a:off x="8693585" y="6007066"/>
            <a:ext cx="25909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The water cycle. (Image credit: Dennis Cain/NWS)</a:t>
            </a:r>
          </a:p>
        </p:txBody>
      </p:sp>
      <p:pic>
        <p:nvPicPr>
          <p:cNvPr id="4" name="Picture 3" descr="Diagram of the water cycle showing processes like evaporation, condensation, precipitation, runoff, infiltration, percolation, transpiration, sublimation, and groundwater flow.">
            <a:extLst>
              <a:ext uri="{FF2B5EF4-FFF2-40B4-BE49-F238E27FC236}">
                <a16:creationId xmlns:a16="http://schemas.microsoft.com/office/drawing/2014/main" id="{A24AA2E7-5B1E-23FB-F82F-5CE13ECA1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465" y="1196283"/>
            <a:ext cx="10001069" cy="477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573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FCC95-4C25-563E-4DDC-B1EA0BDBE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0E97-CAA2-87AF-00CF-DBC7DCD8C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43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Transpiration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9242E85-E3B8-7F49-01CA-9C2D18A0AF33}"/>
              </a:ext>
            </a:extLst>
          </p:cNvPr>
          <p:cNvSpPr txBox="1">
            <a:spLocks/>
          </p:cNvSpPr>
          <p:nvPr/>
        </p:nvSpPr>
        <p:spPr>
          <a:xfrm>
            <a:off x="638355" y="1380226"/>
            <a:ext cx="4925683" cy="4848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Transpiration = water transfer from plant leaves to air via stomata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Shares same three needs as evaporation: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Energy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Water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Moisture gradient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Transpiration = major contributor to atmospheric moisture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687AD-A309-4C30-F8CB-C8D4C424FF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5634" y="1380226"/>
            <a:ext cx="6685471" cy="52783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Cools the plant → transfers heat from surface to atmosphere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Water source: soil moisture, absorbed by roots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Soil texture matters: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Coarse (sandy) soils = less moisture retention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Fine (clayey) soils = more moisture held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Transpiration depends on available soil water</a:t>
            </a:r>
          </a:p>
        </p:txBody>
      </p:sp>
    </p:spTree>
    <p:extLst>
      <p:ext uri="{BB962C8B-B14F-4D97-AF65-F5344CB8AC3E}">
        <p14:creationId xmlns:p14="http://schemas.microsoft.com/office/powerpoint/2010/main" val="691290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9DBB1-4309-7021-E9AF-5244E10DE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D8076-A432-4624-50A9-42825977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Humidity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28047-CA0C-0971-391A-074280E65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458930"/>
            <a:ext cx="10263996" cy="490336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Humidity = </a:t>
            </a:r>
            <a:r>
              <a:rPr lang="en-US" b="1" dirty="0">
                <a:latin typeface="Arial Narrow" panose="020B0606020202030204" pitchFamily="34" charset="0"/>
              </a:rPr>
              <a:t>amount</a:t>
            </a:r>
            <a:r>
              <a:rPr lang="en-US" dirty="0">
                <a:latin typeface="Arial Narrow" panose="020B0606020202030204" pitchFamily="34" charset="0"/>
              </a:rPr>
              <a:t> of </a:t>
            </a:r>
            <a:r>
              <a:rPr lang="en-US" b="1" dirty="0">
                <a:latin typeface="Arial Narrow" panose="020B0606020202030204" pitchFamily="34" charset="0"/>
              </a:rPr>
              <a:t>water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vapor</a:t>
            </a:r>
            <a:r>
              <a:rPr lang="en-US" dirty="0">
                <a:latin typeface="Arial Narrow" panose="020B0606020202030204" pitchFamily="34" charset="0"/>
              </a:rPr>
              <a:t> in the air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Usually refers to </a:t>
            </a:r>
            <a:r>
              <a:rPr lang="en-US" b="1" dirty="0">
                <a:latin typeface="Arial Narrow" panose="020B0606020202030204" pitchFamily="34" charset="0"/>
              </a:rPr>
              <a:t>relative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humidity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Expressed as a </a:t>
            </a:r>
            <a:r>
              <a:rPr lang="en-US" b="1" dirty="0">
                <a:latin typeface="Arial Narrow" panose="020B0606020202030204" pitchFamily="34" charset="0"/>
              </a:rPr>
              <a:t>percentage</a:t>
            </a:r>
            <a:r>
              <a:rPr lang="en-US" dirty="0">
                <a:latin typeface="Arial Narrow" panose="020B0606020202030204" pitchFamily="34" charset="0"/>
              </a:rPr>
              <a:t> of water vapor </a:t>
            </a:r>
            <a:r>
              <a:rPr lang="en-US" b="1" dirty="0">
                <a:latin typeface="Arial Narrow" panose="020B0606020202030204" pitchFamily="34" charset="0"/>
              </a:rPr>
              <a:t>the air holds </a:t>
            </a:r>
            <a:r>
              <a:rPr lang="en-US" dirty="0">
                <a:latin typeface="Arial Narrow" panose="020B0606020202030204" pitchFamily="34" charset="0"/>
              </a:rPr>
              <a:t>vs. the </a:t>
            </a:r>
            <a:r>
              <a:rPr lang="en-US" b="1" dirty="0">
                <a:latin typeface="Arial Narrow" panose="020B0606020202030204" pitchFamily="34" charset="0"/>
              </a:rPr>
              <a:t>maximum</a:t>
            </a:r>
            <a:r>
              <a:rPr lang="en-US" dirty="0">
                <a:latin typeface="Arial Narrow" panose="020B0606020202030204" pitchFamily="34" charset="0"/>
              </a:rPr>
              <a:t> it can hold at a given temperature.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Example: 80% relative humidity = air holds 80% of what it can at that temperature.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If humidity rises </a:t>
            </a:r>
            <a:r>
              <a:rPr lang="en-US" b="1" dirty="0">
                <a:latin typeface="Arial Narrow" panose="020B0606020202030204" pitchFamily="34" charset="0"/>
              </a:rPr>
              <a:t>above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100%,</a:t>
            </a:r>
            <a:r>
              <a:rPr lang="en-US" dirty="0">
                <a:latin typeface="Arial Narrow" panose="020B0606020202030204" pitchFamily="34" charset="0"/>
              </a:rPr>
              <a:t> excess water </a:t>
            </a:r>
            <a:r>
              <a:rPr lang="en-US" b="1" dirty="0">
                <a:latin typeface="Arial Narrow" panose="020B0606020202030204" pitchFamily="34" charset="0"/>
              </a:rPr>
              <a:t>condenses</a:t>
            </a:r>
            <a:r>
              <a:rPr lang="en-US" dirty="0">
                <a:latin typeface="Arial Narrow" panose="020B0606020202030204" pitchFamily="34" charset="0"/>
              </a:rPr>
              <a:t> into </a:t>
            </a:r>
            <a:r>
              <a:rPr lang="en-US" b="1" dirty="0">
                <a:latin typeface="Arial Narrow" panose="020B0606020202030204" pitchFamily="34" charset="0"/>
              </a:rPr>
              <a:t>precipitation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Humidity: a function of the </a:t>
            </a:r>
            <a:r>
              <a:rPr lang="en-US" b="1" dirty="0">
                <a:latin typeface="Arial Narrow" panose="020B0606020202030204" pitchFamily="34" charset="0"/>
              </a:rPr>
              <a:t>air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temperature</a:t>
            </a:r>
            <a:r>
              <a:rPr lang="en-US" dirty="0">
                <a:latin typeface="Arial Narrow" panose="020B0606020202030204" pitchFamily="34" charset="0"/>
              </a:rPr>
              <a:t> and the </a:t>
            </a:r>
            <a:r>
              <a:rPr lang="en-US" b="1" dirty="0">
                <a:latin typeface="Arial Narrow" panose="020B0606020202030204" pitchFamily="34" charset="0"/>
              </a:rPr>
              <a:t>water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vapor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temperature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1812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1578F-70C1-BA09-39BD-873128E90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5833A-149D-31E1-7105-8C52BC591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Humidity and Temperature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A5F16-DB84-6F20-F178-16920E799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930"/>
            <a:ext cx="6080185" cy="526104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Warmer</a:t>
            </a:r>
            <a:r>
              <a:rPr lang="en-US" dirty="0">
                <a:latin typeface="Arial Narrow" panose="020B0606020202030204" pitchFamily="34" charset="0"/>
              </a:rPr>
              <a:t> air can hold </a:t>
            </a:r>
            <a:r>
              <a:rPr lang="en-US" b="1" dirty="0">
                <a:latin typeface="Arial Narrow" panose="020B0606020202030204" pitchFamily="34" charset="0"/>
              </a:rPr>
              <a:t>more</a:t>
            </a:r>
            <a:r>
              <a:rPr lang="en-US" dirty="0">
                <a:latin typeface="Arial Narrow" panose="020B0606020202030204" pitchFamily="34" charset="0"/>
              </a:rPr>
              <a:t> water vapor than </a:t>
            </a:r>
            <a:r>
              <a:rPr lang="en-US" b="1" dirty="0">
                <a:latin typeface="Arial Narrow" panose="020B0606020202030204" pitchFamily="34" charset="0"/>
              </a:rPr>
              <a:t>cooler</a:t>
            </a:r>
            <a:r>
              <a:rPr lang="en-US" dirty="0">
                <a:latin typeface="Arial Narrow" panose="020B0606020202030204" pitchFamily="34" charset="0"/>
              </a:rPr>
              <a:t> air.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Maximum</a:t>
            </a:r>
            <a:r>
              <a:rPr lang="en-US" dirty="0">
                <a:latin typeface="Arial Narrow" panose="020B0606020202030204" pitchFamily="34" charset="0"/>
              </a:rPr>
              <a:t> specific humidity refers to the </a:t>
            </a:r>
            <a:r>
              <a:rPr lang="en-US" b="1" dirty="0">
                <a:latin typeface="Arial Narrow" panose="020B0606020202030204" pitchFamily="34" charset="0"/>
              </a:rPr>
              <a:t>greatest</a:t>
            </a:r>
            <a:r>
              <a:rPr lang="en-US" dirty="0">
                <a:latin typeface="Arial Narrow" panose="020B0606020202030204" pitchFamily="34" charset="0"/>
              </a:rPr>
              <a:t> amount of water vapor (in grams) that can exist per kilogram of air.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As </a:t>
            </a:r>
            <a:r>
              <a:rPr lang="en-US" b="1" dirty="0">
                <a:latin typeface="Arial Narrow" panose="020B0606020202030204" pitchFamily="34" charset="0"/>
              </a:rPr>
              <a:t>air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temperature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increases</a:t>
            </a:r>
            <a:r>
              <a:rPr lang="en-US" dirty="0">
                <a:latin typeface="Arial Narrow" panose="020B0606020202030204" pitchFamily="34" charset="0"/>
              </a:rPr>
              <a:t>, the </a:t>
            </a:r>
            <a:r>
              <a:rPr lang="en-US" b="1" dirty="0">
                <a:latin typeface="Arial Narrow" panose="020B0606020202030204" pitchFamily="34" charset="0"/>
              </a:rPr>
              <a:t>maximum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specific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humidity</a:t>
            </a:r>
            <a:r>
              <a:rPr lang="en-US" dirty="0">
                <a:latin typeface="Arial Narrow" panose="020B0606020202030204" pitchFamily="34" charset="0"/>
              </a:rPr>
              <a:t> also </a:t>
            </a:r>
            <a:r>
              <a:rPr lang="en-US" b="1" dirty="0">
                <a:latin typeface="Arial Narrow" panose="020B0606020202030204" pitchFamily="34" charset="0"/>
              </a:rPr>
              <a:t>increases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As </a:t>
            </a:r>
            <a:r>
              <a:rPr lang="en-US" b="1" dirty="0">
                <a:latin typeface="Arial Narrow" panose="020B0606020202030204" pitchFamily="34" charset="0"/>
              </a:rPr>
              <a:t>air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temperature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decreases</a:t>
            </a:r>
            <a:r>
              <a:rPr lang="en-US" dirty="0">
                <a:latin typeface="Arial Narrow" panose="020B0606020202030204" pitchFamily="34" charset="0"/>
              </a:rPr>
              <a:t>, the </a:t>
            </a:r>
            <a:r>
              <a:rPr lang="en-US" b="1" dirty="0">
                <a:latin typeface="Arial Narrow" panose="020B0606020202030204" pitchFamily="34" charset="0"/>
              </a:rPr>
              <a:t>maximum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specific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humidity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decreases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</p:txBody>
      </p:sp>
      <p:pic>
        <p:nvPicPr>
          <p:cNvPr id="5" name="Picture 4" descr="Graph showing water content in air (grams H₂O per kilogram of air) versus temperature in °C. At 100% relative humidity (dew point), water content rises steeply with temperature; at 50% relative humidity, values are about half.">
            <a:extLst>
              <a:ext uri="{FF2B5EF4-FFF2-40B4-BE49-F238E27FC236}">
                <a16:creationId xmlns:a16="http://schemas.microsoft.com/office/drawing/2014/main" id="{73A6C3E3-8ADC-EC2F-7DD6-C836F32031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015" y="1069193"/>
            <a:ext cx="5170687" cy="49742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754E40-18AC-3F41-9060-B0849E9F1239}"/>
              </a:ext>
            </a:extLst>
          </p:cNvPr>
          <p:cNvSpPr txBox="1"/>
          <p:nvPr/>
        </p:nvSpPr>
        <p:spPr>
          <a:xfrm>
            <a:off x="6788987" y="6172056"/>
            <a:ext cx="53742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7.34 Diagram Explaining the Calculation of Relative Humidity. Image is used under a Attribution-Share Alike 3.0 </a:t>
            </a:r>
            <a:r>
              <a:rPr lang="en-US" sz="1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Unported</a:t>
            </a:r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 license from Physical Geography by J. Patrich, licensed under CC BY 4.0. </a:t>
            </a:r>
          </a:p>
        </p:txBody>
      </p:sp>
    </p:spTree>
    <p:extLst>
      <p:ext uri="{BB962C8B-B14F-4D97-AF65-F5344CB8AC3E}">
        <p14:creationId xmlns:p14="http://schemas.microsoft.com/office/powerpoint/2010/main" val="4115276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833AC-2E3B-A6ED-F345-C81DB7C90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3C662-DE3E-2A6A-2C4E-C08F3F513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Dew Point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60ADE-912E-67EB-792B-92A09C3FA6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2" y="1458930"/>
            <a:ext cx="6796176" cy="490336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Dew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point</a:t>
            </a:r>
            <a:r>
              <a:rPr lang="en-US" dirty="0">
                <a:latin typeface="Arial Narrow" panose="020B0606020202030204" pitchFamily="34" charset="0"/>
              </a:rPr>
              <a:t> = temperature at which </a:t>
            </a:r>
            <a:r>
              <a:rPr lang="en-US" b="1" dirty="0">
                <a:latin typeface="Arial Narrow" panose="020B0606020202030204" pitchFamily="34" charset="0"/>
              </a:rPr>
              <a:t>air</a:t>
            </a:r>
            <a:r>
              <a:rPr lang="en-US" dirty="0">
                <a:latin typeface="Arial Narrow" panose="020B0606020202030204" pitchFamily="34" charset="0"/>
              </a:rPr>
              <a:t> becomes </a:t>
            </a:r>
            <a:r>
              <a:rPr lang="en-US" b="1" dirty="0">
                <a:latin typeface="Arial Narrow" panose="020B0606020202030204" pitchFamily="34" charset="0"/>
              </a:rPr>
              <a:t>saturated</a:t>
            </a:r>
            <a:r>
              <a:rPr lang="en-US" dirty="0">
                <a:latin typeface="Arial Narrow" panose="020B0606020202030204" pitchFamily="34" charset="0"/>
              </a:rPr>
              <a:t> and </a:t>
            </a:r>
            <a:r>
              <a:rPr lang="en-US" b="1" dirty="0">
                <a:latin typeface="Arial Narrow" panose="020B0606020202030204" pitchFamily="34" charset="0"/>
              </a:rPr>
              <a:t>condensation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begins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Example: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Cup with ice water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If cup is cooler than surrounding air → </a:t>
            </a:r>
            <a:r>
              <a:rPr lang="en-US" sz="2800" b="1" dirty="0">
                <a:latin typeface="Arial Narrow" panose="020B0606020202030204" pitchFamily="34" charset="0"/>
              </a:rPr>
              <a:t>moisture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condenses</a:t>
            </a:r>
            <a:r>
              <a:rPr lang="en-US" sz="2800" dirty="0">
                <a:latin typeface="Arial Narrow" panose="020B0606020202030204" pitchFamily="34" charset="0"/>
              </a:rPr>
              <a:t> on glass.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Shows air reaching dew point near surface of the cup.</a:t>
            </a:r>
          </a:p>
        </p:txBody>
      </p:sp>
      <p:pic>
        <p:nvPicPr>
          <p:cNvPr id="5" name="Picture 4" descr="Close-up of water droplets forming on the outside of a cold plastic bottle due to condensation.">
            <a:extLst>
              <a:ext uri="{FF2B5EF4-FFF2-40B4-BE49-F238E27FC236}">
                <a16:creationId xmlns:a16="http://schemas.microsoft.com/office/drawing/2014/main" id="{4471A1A7-FAC5-9794-F8BF-080453A2BD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904" y="1532733"/>
            <a:ext cx="3686689" cy="36200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FD3D12-8476-0293-6C2E-825CDC1F9F54}"/>
              </a:ext>
            </a:extLst>
          </p:cNvPr>
          <p:cNvSpPr txBox="1"/>
          <p:nvPr/>
        </p:nvSpPr>
        <p:spPr>
          <a:xfrm>
            <a:off x="10732105" y="5202156"/>
            <a:ext cx="11571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Credit: WIKIPEDIA </a:t>
            </a:r>
          </a:p>
        </p:txBody>
      </p:sp>
    </p:spTree>
    <p:extLst>
      <p:ext uri="{BB962C8B-B14F-4D97-AF65-F5344CB8AC3E}">
        <p14:creationId xmlns:p14="http://schemas.microsoft.com/office/powerpoint/2010/main" val="1337072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A40D1-E25C-8539-D333-3E01CC48B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E9006-5702-DF9A-CCE9-F369F5D47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Absolute Humidity &amp;  Specific Humidity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F0745-092C-AE73-434D-BA66A5655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930"/>
            <a:ext cx="4906992" cy="490336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b="1" dirty="0">
                <a:latin typeface="Arial Narrow" panose="020B0606020202030204" pitchFamily="34" charset="0"/>
              </a:rPr>
              <a:t> Absolute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Humidity</a:t>
            </a:r>
            <a:r>
              <a:rPr lang="en-US" sz="2400" dirty="0">
                <a:latin typeface="Arial Narrow" panose="020B0606020202030204" pitchFamily="34" charset="0"/>
              </a:rPr>
              <a:t>: Measures </a:t>
            </a:r>
            <a:r>
              <a:rPr lang="en-US" sz="2400" b="1" dirty="0">
                <a:latin typeface="Arial Narrow" panose="020B0606020202030204" pitchFamily="34" charset="0"/>
              </a:rPr>
              <a:t>water vapor per volume </a:t>
            </a:r>
            <a:r>
              <a:rPr lang="en-US" sz="2400" dirty="0">
                <a:latin typeface="Arial Narrow" panose="020B0606020202030204" pitchFamily="34" charset="0"/>
              </a:rPr>
              <a:t>(</a:t>
            </a:r>
            <a:r>
              <a:rPr lang="en-US" sz="2400" b="1" dirty="0">
                <a:latin typeface="Arial Narrow" panose="020B0606020202030204" pitchFamily="34" charset="0"/>
              </a:rPr>
              <a:t>g/m³</a:t>
            </a:r>
            <a:r>
              <a:rPr lang="en-US" sz="2400" dirty="0">
                <a:latin typeface="Arial Narrow" panose="020B0606020202030204" pitchFamily="34" charset="0"/>
              </a:rPr>
              <a:t>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Sensitive to </a:t>
            </a:r>
            <a:r>
              <a:rPr lang="en-US" b="1" dirty="0">
                <a:latin typeface="Arial Narrow" panose="020B0606020202030204" pitchFamily="34" charset="0"/>
              </a:rPr>
              <a:t>air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temperature</a:t>
            </a:r>
            <a:r>
              <a:rPr lang="en-US" dirty="0">
                <a:latin typeface="Arial Narrow" panose="020B0606020202030204" pitchFamily="34" charset="0"/>
              </a:rPr>
              <a:t> &amp; </a:t>
            </a:r>
            <a:r>
              <a:rPr lang="en-US" b="1" dirty="0">
                <a:latin typeface="Arial Narrow" panose="020B0606020202030204" pitchFamily="34" charset="0"/>
              </a:rPr>
              <a:t>pressure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Example: 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2g of water in 1m³ = 2 g/m³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If air rises and expands to 2m³ → 1 g/m³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Water amount unchanged, but value appears reduced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07ED35B-452F-976D-9999-7AFF12DB91EF}"/>
              </a:ext>
            </a:extLst>
          </p:cNvPr>
          <p:cNvSpPr txBox="1">
            <a:spLocks/>
          </p:cNvSpPr>
          <p:nvPr/>
        </p:nvSpPr>
        <p:spPr>
          <a:xfrm>
            <a:off x="6212457" y="1458929"/>
            <a:ext cx="4803475" cy="4903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Specific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Humidity</a:t>
            </a:r>
            <a:r>
              <a:rPr lang="en-US" sz="2400" dirty="0">
                <a:latin typeface="Arial Narrow" panose="020B0606020202030204" pitchFamily="34" charset="0"/>
              </a:rPr>
              <a:t>: Measures </a:t>
            </a:r>
            <a:r>
              <a:rPr lang="en-US" sz="2400" b="1" dirty="0">
                <a:latin typeface="Arial Narrow" panose="020B0606020202030204" pitchFamily="34" charset="0"/>
              </a:rPr>
              <a:t>water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vapor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per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unit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weight</a:t>
            </a:r>
            <a:r>
              <a:rPr lang="en-US" sz="2400" dirty="0">
                <a:latin typeface="Arial Narrow" panose="020B0606020202030204" pitchFamily="34" charset="0"/>
              </a:rPr>
              <a:t> of air (</a:t>
            </a:r>
            <a:r>
              <a:rPr lang="en-US" sz="2400" b="1" dirty="0">
                <a:latin typeface="Arial Narrow" panose="020B0606020202030204" pitchFamily="34" charset="0"/>
              </a:rPr>
              <a:t>g/kg</a:t>
            </a:r>
            <a:r>
              <a:rPr lang="en-US" sz="2400" dirty="0">
                <a:latin typeface="Arial Narrow" panose="020B0606020202030204" pitchFamily="34" charset="0"/>
              </a:rPr>
              <a:t>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More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stable</a:t>
            </a:r>
            <a:r>
              <a:rPr lang="en-US" dirty="0">
                <a:latin typeface="Arial Narrow" panose="020B0606020202030204" pitchFamily="34" charset="0"/>
              </a:rPr>
              <a:t> than absolute humidity.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Not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affected</a:t>
            </a:r>
            <a:r>
              <a:rPr lang="en-US" dirty="0">
                <a:latin typeface="Arial Narrow" panose="020B0606020202030204" pitchFamily="34" charset="0"/>
              </a:rPr>
              <a:t> by volume, temperature, or pressure changes.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Preferred</a:t>
            </a:r>
            <a:r>
              <a:rPr lang="en-US" dirty="0">
                <a:latin typeface="Arial Narrow" panose="020B0606020202030204" pitchFamily="34" charset="0"/>
              </a:rPr>
              <a:t> measure in </a:t>
            </a:r>
            <a:r>
              <a:rPr lang="en-US" b="1" dirty="0">
                <a:latin typeface="Arial Narrow" panose="020B0606020202030204" pitchFamily="34" charset="0"/>
              </a:rPr>
              <a:t>meteorology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0519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A9090-FF58-BEDB-09E3-73CAA40F2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8720E-1903-35B9-678A-B50A89369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Condensation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5F842-1C1C-C428-E5A3-EC941A051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930"/>
            <a:ext cx="9806796" cy="490336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Condensation</a:t>
            </a:r>
            <a:r>
              <a:rPr lang="en-US" dirty="0">
                <a:latin typeface="Arial Narrow" panose="020B0606020202030204" pitchFamily="34" charset="0"/>
              </a:rPr>
              <a:t> = </a:t>
            </a:r>
            <a:r>
              <a:rPr lang="en-US" b="1" dirty="0">
                <a:latin typeface="Arial Narrow" panose="020B0606020202030204" pitchFamily="34" charset="0"/>
              </a:rPr>
              <a:t>water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vapor</a:t>
            </a:r>
            <a:r>
              <a:rPr lang="en-US" dirty="0">
                <a:latin typeface="Arial Narrow" panose="020B0606020202030204" pitchFamily="34" charset="0"/>
              </a:rPr>
              <a:t> → </a:t>
            </a:r>
            <a:r>
              <a:rPr lang="en-US" b="1" dirty="0">
                <a:latin typeface="Arial Narrow" panose="020B0606020202030204" pitchFamily="34" charset="0"/>
              </a:rPr>
              <a:t>liquid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Occurs when air is </a:t>
            </a:r>
            <a:r>
              <a:rPr lang="en-US" b="1" dirty="0">
                <a:latin typeface="Arial Narrow" panose="020B0606020202030204" pitchFamily="34" charset="0"/>
              </a:rPr>
              <a:t>saturated</a:t>
            </a:r>
            <a:r>
              <a:rPr lang="en-US" dirty="0">
                <a:latin typeface="Arial Narrow" panose="020B0606020202030204" pitchFamily="34" charset="0"/>
              </a:rPr>
              <a:t> or </a:t>
            </a:r>
            <a:r>
              <a:rPr lang="en-US" b="1" dirty="0">
                <a:latin typeface="Arial Narrow" panose="020B0606020202030204" pitchFamily="34" charset="0"/>
              </a:rPr>
              <a:t>nearly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saturated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b="1" dirty="0">
                <a:latin typeface="Arial Narrow" panose="020B0606020202030204" pitchFamily="34" charset="0"/>
              </a:rPr>
              <a:t> </a:t>
            </a:r>
            <a:r>
              <a:rPr lang="en-US" dirty="0">
                <a:latin typeface="Arial Narrow" panose="020B0606020202030204" pitchFamily="34" charset="0"/>
              </a:rPr>
              <a:t>Releases </a:t>
            </a:r>
            <a:r>
              <a:rPr lang="en-US" b="1" dirty="0">
                <a:latin typeface="Arial Narrow" panose="020B0606020202030204" pitchFamily="34" charset="0"/>
              </a:rPr>
              <a:t>600 </a:t>
            </a:r>
            <a:r>
              <a:rPr lang="en-US" b="1" dirty="0" err="1">
                <a:latin typeface="Arial Narrow" panose="020B0606020202030204" pitchFamily="34" charset="0"/>
              </a:rPr>
              <a:t>cal</a:t>
            </a:r>
            <a:r>
              <a:rPr lang="en-US" b="1" dirty="0">
                <a:latin typeface="Arial Narrow" panose="020B0606020202030204" pitchFamily="34" charset="0"/>
              </a:rPr>
              <a:t>/g </a:t>
            </a:r>
            <a:r>
              <a:rPr lang="en-US" dirty="0">
                <a:latin typeface="Arial Narrow" panose="020B0606020202030204" pitchFamily="34" charset="0"/>
              </a:rPr>
              <a:t>of </a:t>
            </a:r>
            <a:r>
              <a:rPr lang="en-US" b="1" dirty="0">
                <a:latin typeface="Arial Narrow" panose="020B0606020202030204" pitchFamily="34" charset="0"/>
              </a:rPr>
              <a:t>latent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heat</a:t>
            </a:r>
            <a:r>
              <a:rPr lang="en-US" dirty="0">
                <a:latin typeface="Arial Narrow" panose="020B0606020202030204" pitchFamily="34" charset="0"/>
              </a:rPr>
              <a:t> (from evaporation)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Released energy becomes </a:t>
            </a:r>
            <a:r>
              <a:rPr lang="en-US" b="1" dirty="0">
                <a:latin typeface="Arial Narrow" panose="020B0606020202030204" pitchFamily="34" charset="0"/>
              </a:rPr>
              <a:t>sensible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heat</a:t>
            </a:r>
            <a:r>
              <a:rPr lang="en-US" dirty="0">
                <a:latin typeface="Arial Narrow" panose="020B0606020202030204" pitchFamily="34" charset="0"/>
              </a:rPr>
              <a:t>, which </a:t>
            </a:r>
            <a:r>
              <a:rPr lang="en-US" b="1" dirty="0">
                <a:latin typeface="Arial Narrow" panose="020B0606020202030204" pitchFamily="34" charset="0"/>
              </a:rPr>
              <a:t>warms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air</a:t>
            </a:r>
            <a:r>
              <a:rPr lang="en-US" dirty="0">
                <a:latin typeface="Arial Narrow" panose="020B0606020202030204" pitchFamily="34" charset="0"/>
              </a:rPr>
              <a:t> and can </a:t>
            </a:r>
            <a:r>
              <a:rPr lang="en-US" b="1" dirty="0">
                <a:latin typeface="Arial Narrow" panose="020B0606020202030204" pitchFamily="34" charset="0"/>
              </a:rPr>
              <a:t>fuel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storm</a:t>
            </a:r>
            <a:r>
              <a:rPr lang="en-US" dirty="0">
                <a:latin typeface="Arial Narrow" panose="020B0606020202030204" pitchFamily="34" charset="0"/>
              </a:rPr>
              <a:t> development.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Condensation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nuclei</a:t>
            </a:r>
            <a:r>
              <a:rPr lang="en-US" sz="2800" dirty="0">
                <a:latin typeface="Arial Narrow" panose="020B0606020202030204" pitchFamily="34" charset="0"/>
              </a:rPr>
              <a:t> provide a surface for droplets to form.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sz="2800" dirty="0">
                <a:latin typeface="Arial Narrow" panose="020B0606020202030204" pitchFamily="34" charset="0"/>
              </a:rPr>
              <a:t>Help reduce surface tension, allowing droplet growth.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Examples</a:t>
            </a:r>
            <a:r>
              <a:rPr lang="en-US" sz="2800" dirty="0">
                <a:latin typeface="Arial Narrow" panose="020B0606020202030204" pitchFamily="34" charset="0"/>
              </a:rPr>
              <a:t>: Sea salt, clay minerals, sulfates, nitrates, some (e.g., sulfates/nitrates) lead to acid rain.</a:t>
            </a:r>
          </a:p>
        </p:txBody>
      </p:sp>
    </p:spTree>
    <p:extLst>
      <p:ext uri="{BB962C8B-B14F-4D97-AF65-F5344CB8AC3E}">
        <p14:creationId xmlns:p14="http://schemas.microsoft.com/office/powerpoint/2010/main" val="1237115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95560-3E01-3E21-BA45-1C81A900F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A084A-C273-6899-4675-B7CB989A1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Condensation Cont’d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60423-6061-23D0-E660-A142C4A604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930"/>
            <a:ext cx="9806796" cy="490336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Air must be </a:t>
            </a:r>
            <a:r>
              <a:rPr lang="en-US" b="1" dirty="0">
                <a:latin typeface="Arial Narrow" panose="020B0606020202030204" pitchFamily="34" charset="0"/>
              </a:rPr>
              <a:t>at</a:t>
            </a:r>
            <a:r>
              <a:rPr lang="en-US" dirty="0">
                <a:latin typeface="Arial Narrow" panose="020B0606020202030204" pitchFamily="34" charset="0"/>
              </a:rPr>
              <a:t> or </a:t>
            </a:r>
            <a:r>
              <a:rPr lang="en-US" b="1" dirty="0">
                <a:latin typeface="Arial Narrow" panose="020B0606020202030204" pitchFamily="34" charset="0"/>
              </a:rPr>
              <a:t>near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saturation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Two</a:t>
            </a:r>
            <a:r>
              <a:rPr lang="en-US" dirty="0">
                <a:latin typeface="Arial Narrow" panose="020B0606020202030204" pitchFamily="34" charset="0"/>
              </a:rPr>
              <a:t> ways to reach saturation: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Add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water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vapor</a:t>
            </a:r>
            <a:r>
              <a:rPr lang="en-US" sz="2800" dirty="0">
                <a:latin typeface="Arial Narrow" panose="020B0606020202030204" pitchFamily="34" charset="0"/>
              </a:rPr>
              <a:t> through evaporation.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Cool</a:t>
            </a:r>
            <a:r>
              <a:rPr lang="en-US" sz="2800" dirty="0">
                <a:latin typeface="Arial Narrow" panose="020B0606020202030204" pitchFamily="34" charset="0"/>
              </a:rPr>
              <a:t> the air to its </a:t>
            </a:r>
            <a:r>
              <a:rPr lang="en-US" sz="2800" b="1" dirty="0">
                <a:latin typeface="Arial Narrow" panose="020B0606020202030204" pitchFamily="34" charset="0"/>
              </a:rPr>
              <a:t>dew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point</a:t>
            </a:r>
            <a:r>
              <a:rPr lang="en-US" sz="2800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Cooling</a:t>
            </a:r>
            <a:r>
              <a:rPr lang="en-US" dirty="0">
                <a:latin typeface="Arial Narrow" panose="020B0606020202030204" pitchFamily="34" charset="0"/>
              </a:rPr>
              <a:t> is the </a:t>
            </a:r>
            <a:r>
              <a:rPr lang="en-US" b="1" dirty="0">
                <a:latin typeface="Arial Narrow" panose="020B0606020202030204" pitchFamily="34" charset="0"/>
              </a:rPr>
              <a:t>most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common</a:t>
            </a:r>
            <a:r>
              <a:rPr lang="en-US" dirty="0">
                <a:latin typeface="Arial Narrow" panose="020B0606020202030204" pitchFamily="34" charset="0"/>
              </a:rPr>
              <a:t> trigger for condensation and cloud formation.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Two</a:t>
            </a:r>
            <a:r>
              <a:rPr lang="en-US" dirty="0">
                <a:latin typeface="Arial Narrow" panose="020B0606020202030204" pitchFamily="34" charset="0"/>
              </a:rPr>
              <a:t> types of cooling: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Contact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cooling</a:t>
            </a:r>
            <a:r>
              <a:rPr lang="en-US" sz="2800" dirty="0">
                <a:latin typeface="Arial Narrow" panose="020B0606020202030204" pitchFamily="34" charset="0"/>
              </a:rPr>
              <a:t>: air touches a cooler surface → loses heat.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Uplift</a:t>
            </a:r>
            <a:r>
              <a:rPr lang="en-US" sz="2800" dirty="0">
                <a:latin typeface="Arial Narrow" panose="020B0606020202030204" pitchFamily="34" charset="0"/>
              </a:rPr>
              <a:t>: air rises, expands, and cools with altitude.</a:t>
            </a:r>
          </a:p>
        </p:txBody>
      </p:sp>
      <p:pic>
        <p:nvPicPr>
          <p:cNvPr id="5" name="Picture 4" descr="Diagram showing convective uplift, where heated air rises and forms a cloud.">
            <a:extLst>
              <a:ext uri="{FF2B5EF4-FFF2-40B4-BE49-F238E27FC236}">
                <a16:creationId xmlns:a16="http://schemas.microsoft.com/office/drawing/2014/main" id="{A53F389D-5066-43F3-CDC3-BAA2494AFC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220" t="19875" r="21059" b="16343"/>
          <a:stretch/>
        </p:blipFill>
        <p:spPr>
          <a:xfrm>
            <a:off x="7211682" y="741872"/>
            <a:ext cx="2087593" cy="1777168"/>
          </a:xfrm>
          <a:prstGeom prst="rect">
            <a:avLst/>
          </a:prstGeom>
        </p:spPr>
      </p:pic>
      <p:pic>
        <p:nvPicPr>
          <p:cNvPr id="8" name="Picture 7" descr="Diagram of convergent uplift, showing air moving toward a low-pressure area and rising to form clouds.">
            <a:extLst>
              <a:ext uri="{FF2B5EF4-FFF2-40B4-BE49-F238E27FC236}">
                <a16:creationId xmlns:a16="http://schemas.microsoft.com/office/drawing/2014/main" id="{2116B02A-3B0A-C64B-B7A1-B70088DA3F9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114" t="21083" r="17145" b="8969"/>
          <a:stretch/>
        </p:blipFill>
        <p:spPr>
          <a:xfrm>
            <a:off x="9529265" y="741872"/>
            <a:ext cx="2231461" cy="17739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00F8B3-36D9-C125-3B6F-CDAD820DE4ED}"/>
              </a:ext>
            </a:extLst>
          </p:cNvPr>
          <p:cNvSpPr txBox="1"/>
          <p:nvPr/>
        </p:nvSpPr>
        <p:spPr>
          <a:xfrm>
            <a:off x="7150618" y="2692500"/>
            <a:ext cx="46101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7.2.4.1 Convective uplift (left) and Figure 7.2.4.2 Convergent uplift (right) from Introduction to Physical Geography by M. Ritter, licensed under CC BY-NC-SA 4.0.</a:t>
            </a:r>
          </a:p>
        </p:txBody>
      </p:sp>
    </p:spTree>
    <p:extLst>
      <p:ext uri="{BB962C8B-B14F-4D97-AF65-F5344CB8AC3E}">
        <p14:creationId xmlns:p14="http://schemas.microsoft.com/office/powerpoint/2010/main" val="72436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651D7-688D-762E-2F2B-5C6B0A279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A9719-F08E-D39A-D2D1-33B9D8E1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Adiabatic Cooling &amp; Uplift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EF7F1-7C7E-6945-11D1-E9DC3251E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458930"/>
            <a:ext cx="4225506" cy="514027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Adiabatic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cooling</a:t>
            </a:r>
            <a:r>
              <a:rPr lang="en-US" sz="2400" dirty="0">
                <a:latin typeface="Arial Narrow" panose="020B0606020202030204" pitchFamily="34" charset="0"/>
              </a:rPr>
              <a:t> = cooling due to </a:t>
            </a:r>
            <a:r>
              <a:rPr lang="en-US" sz="2400" b="1" dirty="0">
                <a:latin typeface="Arial Narrow" panose="020B0606020202030204" pitchFamily="34" charset="0"/>
              </a:rPr>
              <a:t>expansion</a:t>
            </a:r>
            <a:r>
              <a:rPr lang="en-US" sz="2400" dirty="0">
                <a:latin typeface="Arial Narrow" panose="020B0606020202030204" pitchFamily="34" charset="0"/>
              </a:rPr>
              <a:t>, </a:t>
            </a:r>
            <a:r>
              <a:rPr lang="en-US" sz="2400" b="1" dirty="0">
                <a:latin typeface="Arial Narrow" panose="020B0606020202030204" pitchFamily="34" charset="0"/>
              </a:rPr>
              <a:t>not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heat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loss</a:t>
            </a:r>
            <a:r>
              <a:rPr lang="en-US" sz="2400" dirty="0">
                <a:latin typeface="Arial Narrow" panose="020B0606020202030204" pitchFamily="34" charset="0"/>
              </a:rPr>
              <a:t> to surroundings.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Begins when surface </a:t>
            </a:r>
            <a:r>
              <a:rPr lang="en-US" sz="2400" b="1" dirty="0">
                <a:latin typeface="Arial Narrow" panose="020B0606020202030204" pitchFamily="34" charset="0"/>
              </a:rPr>
              <a:t>warms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air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parcel</a:t>
            </a:r>
            <a:r>
              <a:rPr lang="en-US" sz="2400" dirty="0">
                <a:latin typeface="Arial Narrow" panose="020B0606020202030204" pitchFamily="34" charset="0"/>
              </a:rPr>
              <a:t> → causes </a:t>
            </a:r>
            <a:r>
              <a:rPr lang="en-US" sz="2400" b="1" dirty="0">
                <a:latin typeface="Arial Narrow" panose="020B0606020202030204" pitchFamily="34" charset="0"/>
              </a:rPr>
              <a:t>convective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uplift</a:t>
            </a:r>
            <a:r>
              <a:rPr lang="en-US" sz="2400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Warm air becomes </a:t>
            </a:r>
            <a:r>
              <a:rPr lang="en-US" sz="2400" b="1" dirty="0">
                <a:latin typeface="Arial Narrow" panose="020B0606020202030204" pitchFamily="34" charset="0"/>
              </a:rPr>
              <a:t>less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dense</a:t>
            </a:r>
            <a:r>
              <a:rPr lang="en-US" sz="2400" dirty="0">
                <a:latin typeface="Arial Narrow" panose="020B0606020202030204" pitchFamily="34" charset="0"/>
              </a:rPr>
              <a:t> and </a:t>
            </a:r>
            <a:r>
              <a:rPr lang="en-US" sz="2400" b="1" dirty="0">
                <a:latin typeface="Arial Narrow" panose="020B0606020202030204" pitchFamily="34" charset="0"/>
              </a:rPr>
              <a:t>rises</a:t>
            </a:r>
            <a:r>
              <a:rPr lang="en-US" sz="2400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As it rises, </a:t>
            </a:r>
            <a:r>
              <a:rPr lang="en-US" sz="2400" b="1" dirty="0">
                <a:latin typeface="Arial Narrow" panose="020B0606020202030204" pitchFamily="34" charset="0"/>
              </a:rPr>
              <a:t>atmospheric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pressure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drops</a:t>
            </a:r>
            <a:r>
              <a:rPr lang="en-US" sz="2400" dirty="0">
                <a:latin typeface="Arial Narrow" panose="020B0606020202030204" pitchFamily="34" charset="0"/>
              </a:rPr>
              <a:t> → air </a:t>
            </a:r>
            <a:r>
              <a:rPr lang="en-US" sz="2400" b="1" dirty="0">
                <a:latin typeface="Arial Narrow" panose="020B0606020202030204" pitchFamily="34" charset="0"/>
              </a:rPr>
              <a:t>expands</a:t>
            </a:r>
            <a:r>
              <a:rPr lang="en-US" sz="2400" dirty="0">
                <a:latin typeface="Arial Narrow" panose="020B0606020202030204" pitchFamily="34" charset="0"/>
              </a:rPr>
              <a:t> and </a:t>
            </a:r>
            <a:r>
              <a:rPr lang="en-US" sz="2400" b="1" dirty="0">
                <a:latin typeface="Arial Narrow" panose="020B0606020202030204" pitchFamily="34" charset="0"/>
              </a:rPr>
              <a:t>cools</a:t>
            </a:r>
            <a:r>
              <a:rPr lang="en-US" sz="2400" dirty="0">
                <a:latin typeface="Arial Narrow" panose="020B0606020202030204" pitchFamily="34" charset="0"/>
              </a:rPr>
              <a:t>.</a:t>
            </a:r>
          </a:p>
        </p:txBody>
      </p:sp>
      <p:pic>
        <p:nvPicPr>
          <p:cNvPr id="8" name="Picture 7" descr="Diagram showing convective uplift, where heated air rises and forms a cloud.">
            <a:extLst>
              <a:ext uri="{FF2B5EF4-FFF2-40B4-BE49-F238E27FC236}">
                <a16:creationId xmlns:a16="http://schemas.microsoft.com/office/drawing/2014/main" id="{FA753C45-DBB9-CCB4-BD51-78AE960331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220" t="19875" r="21059" b="16343"/>
          <a:stretch/>
        </p:blipFill>
        <p:spPr>
          <a:xfrm>
            <a:off x="7428452" y="1024815"/>
            <a:ext cx="3156499" cy="26871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6C7505-53F1-9EB7-56D4-3F0DC8EACCE0}"/>
              </a:ext>
            </a:extLst>
          </p:cNvPr>
          <p:cNvSpPr txBox="1"/>
          <p:nvPr/>
        </p:nvSpPr>
        <p:spPr>
          <a:xfrm>
            <a:off x="7365352" y="3829014"/>
            <a:ext cx="33732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7.2.4.1 Convective uplift from Introduction to Physical Geography by M. Ritter, licensed under CC BY-NC-SA 4.0.</a:t>
            </a:r>
          </a:p>
        </p:txBody>
      </p:sp>
      <p:sp>
        <p:nvSpPr>
          <p:cNvPr id="7" name="Arrow: Right 6" descr="A blue arrow pointing to the right.">
            <a:extLst>
              <a:ext uri="{FF2B5EF4-FFF2-40B4-BE49-F238E27FC236}">
                <a16:creationId xmlns:a16="http://schemas.microsoft.com/office/drawing/2014/main" id="{27AB7C10-F254-B82F-03A8-BC903B7D74F9}"/>
              </a:ext>
            </a:extLst>
          </p:cNvPr>
          <p:cNvSpPr/>
          <p:nvPr/>
        </p:nvSpPr>
        <p:spPr>
          <a:xfrm>
            <a:off x="5129847" y="5062640"/>
            <a:ext cx="646980" cy="54346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A096A9-7CB2-984A-9450-A1649E4C8900}"/>
              </a:ext>
            </a:extLst>
          </p:cNvPr>
          <p:cNvSpPr txBox="1">
            <a:spLocks/>
          </p:cNvSpPr>
          <p:nvPr/>
        </p:nvSpPr>
        <p:spPr>
          <a:xfrm>
            <a:off x="5963731" y="4489621"/>
            <a:ext cx="6176512" cy="18726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If air </a:t>
            </a:r>
            <a:r>
              <a:rPr lang="en-US" sz="2400" b="1" dirty="0">
                <a:latin typeface="Arial Narrow" panose="020B0606020202030204" pitchFamily="34" charset="0"/>
              </a:rPr>
              <a:t>cools</a:t>
            </a:r>
            <a:r>
              <a:rPr lang="en-US" sz="2400" dirty="0">
                <a:latin typeface="Arial Narrow" panose="020B0606020202030204" pitchFamily="34" charset="0"/>
              </a:rPr>
              <a:t> to its </a:t>
            </a:r>
            <a:r>
              <a:rPr lang="en-US" sz="2400" b="1" dirty="0">
                <a:latin typeface="Arial Narrow" panose="020B0606020202030204" pitchFamily="34" charset="0"/>
              </a:rPr>
              <a:t>dew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point</a:t>
            </a:r>
            <a:r>
              <a:rPr lang="en-US" sz="2400" dirty="0">
                <a:latin typeface="Arial Narrow" panose="020B0606020202030204" pitchFamily="34" charset="0"/>
              </a:rPr>
              <a:t>, </a:t>
            </a:r>
            <a:r>
              <a:rPr lang="en-US" sz="2400" b="1" dirty="0">
                <a:latin typeface="Arial Narrow" panose="020B0606020202030204" pitchFamily="34" charset="0"/>
              </a:rPr>
              <a:t>saturation</a:t>
            </a:r>
            <a:r>
              <a:rPr lang="en-US" sz="2400" dirty="0">
                <a:latin typeface="Arial Narrow" panose="020B0606020202030204" pitchFamily="34" charset="0"/>
              </a:rPr>
              <a:t> occurs.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Condensation</a:t>
            </a:r>
            <a:r>
              <a:rPr lang="en-US" sz="2400" dirty="0">
                <a:latin typeface="Arial Narrow" panose="020B0606020202030204" pitchFamily="34" charset="0"/>
              </a:rPr>
              <a:t> begins → </a:t>
            </a:r>
            <a:r>
              <a:rPr lang="en-US" sz="2400" b="1" dirty="0">
                <a:latin typeface="Arial Narrow" panose="020B0606020202030204" pitchFamily="34" charset="0"/>
              </a:rPr>
              <a:t>cloud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formation</a:t>
            </a:r>
            <a:r>
              <a:rPr lang="en-US" sz="2400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The </a:t>
            </a:r>
            <a:r>
              <a:rPr lang="en-US" sz="2400" b="1" dirty="0">
                <a:latin typeface="Arial Narrow" panose="020B0606020202030204" pitchFamily="34" charset="0"/>
              </a:rPr>
              <a:t>altitude</a:t>
            </a:r>
            <a:r>
              <a:rPr lang="en-US" sz="2400" dirty="0">
                <a:latin typeface="Arial Narrow" panose="020B0606020202030204" pitchFamily="34" charset="0"/>
              </a:rPr>
              <a:t> where this happens is the </a:t>
            </a:r>
            <a:r>
              <a:rPr lang="en-US" sz="2400" b="1" dirty="0">
                <a:latin typeface="Arial Narrow" panose="020B0606020202030204" pitchFamily="34" charset="0"/>
              </a:rPr>
              <a:t>condensation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level</a:t>
            </a:r>
            <a:r>
              <a:rPr lang="en-US" sz="2400" dirty="0"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0186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83030-4D39-D26B-E542-01C6D280E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328DA-3975-BD9B-B8E5-A71F5A7A0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Adiabatic Cooling &amp; Uplift Cont’d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B3E0C-2150-0B23-D27A-AAC802A220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930"/>
            <a:ext cx="7167113" cy="263058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Convergent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Uplift</a:t>
            </a:r>
            <a:r>
              <a:rPr lang="en-US" sz="2400" dirty="0">
                <a:latin typeface="Arial Narrow" panose="020B0606020202030204" pitchFamily="34" charset="0"/>
              </a:rPr>
              <a:t> occurs when air flows into a </a:t>
            </a:r>
            <a:r>
              <a:rPr lang="en-US" sz="2400" b="1" dirty="0">
                <a:latin typeface="Arial Narrow" panose="020B0606020202030204" pitchFamily="34" charset="0"/>
              </a:rPr>
              <a:t>low-pressure</a:t>
            </a:r>
            <a:r>
              <a:rPr lang="en-US" sz="2400" dirty="0">
                <a:latin typeface="Arial Narrow" panose="020B0606020202030204" pitchFamily="34" charset="0"/>
              </a:rPr>
              <a:t> center.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Air </a:t>
            </a:r>
            <a:r>
              <a:rPr lang="en-US" sz="2400" b="1" dirty="0">
                <a:latin typeface="Arial Narrow" panose="020B0606020202030204" pitchFamily="34" charset="0"/>
              </a:rPr>
              <a:t>converges</a:t>
            </a:r>
            <a:r>
              <a:rPr lang="en-US" sz="2400" dirty="0">
                <a:latin typeface="Arial Narrow" panose="020B0606020202030204" pitchFamily="34" charset="0"/>
              </a:rPr>
              <a:t> and is forced to </a:t>
            </a:r>
            <a:r>
              <a:rPr lang="en-US" sz="2400" b="1" dirty="0">
                <a:latin typeface="Arial Narrow" panose="020B0606020202030204" pitchFamily="34" charset="0"/>
              </a:rPr>
              <a:t>rise</a:t>
            </a:r>
            <a:r>
              <a:rPr lang="en-US" sz="2400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As air rises: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It </a:t>
            </a:r>
            <a:r>
              <a:rPr lang="en-US" b="1" dirty="0">
                <a:latin typeface="Arial Narrow" panose="020B0606020202030204" pitchFamily="34" charset="0"/>
              </a:rPr>
              <a:t>expands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It </a:t>
            </a:r>
            <a:r>
              <a:rPr lang="en-US" b="1" dirty="0">
                <a:latin typeface="Arial Narrow" panose="020B0606020202030204" pitchFamily="34" charset="0"/>
              </a:rPr>
              <a:t>cools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Condensation</a:t>
            </a:r>
            <a:r>
              <a:rPr lang="en-US" dirty="0">
                <a:latin typeface="Arial Narrow" panose="020B0606020202030204" pitchFamily="34" charset="0"/>
              </a:rPr>
              <a:t> occurs → </a:t>
            </a:r>
            <a:r>
              <a:rPr lang="en-US" b="1" dirty="0">
                <a:latin typeface="Arial Narrow" panose="020B0606020202030204" pitchFamily="34" charset="0"/>
              </a:rPr>
              <a:t>cloud</a:t>
            </a:r>
            <a:r>
              <a:rPr lang="en-US" dirty="0">
                <a:latin typeface="Arial Narrow" panose="020B0606020202030204" pitchFamily="34" charset="0"/>
              </a:rPr>
              <a:t> and </a:t>
            </a:r>
            <a:r>
              <a:rPr lang="en-US" b="1" dirty="0">
                <a:latin typeface="Arial Narrow" panose="020B0606020202030204" pitchFamily="34" charset="0"/>
              </a:rPr>
              <a:t>rainfall</a:t>
            </a:r>
            <a:r>
              <a:rPr lang="en-US" dirty="0">
                <a:latin typeface="Arial Narrow" panose="020B0606020202030204" pitchFamily="34" charset="0"/>
              </a:rPr>
              <a:t> formation.</a:t>
            </a:r>
          </a:p>
        </p:txBody>
      </p:sp>
      <p:pic>
        <p:nvPicPr>
          <p:cNvPr id="8" name="Picture 7" descr="Diagram of convergent uplift, showing air moving toward a low-pressure area and rising to form clouds.">
            <a:extLst>
              <a:ext uri="{FF2B5EF4-FFF2-40B4-BE49-F238E27FC236}">
                <a16:creationId xmlns:a16="http://schemas.microsoft.com/office/drawing/2014/main" id="{2C327300-DAD7-0A1B-8750-42268D16C9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114" t="21083" r="17145" b="8969"/>
          <a:stretch/>
        </p:blipFill>
        <p:spPr>
          <a:xfrm>
            <a:off x="8110196" y="1430052"/>
            <a:ext cx="3381699" cy="26883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373536-B433-6B1E-DEDB-DC155CB1CB39}"/>
              </a:ext>
            </a:extLst>
          </p:cNvPr>
          <p:cNvSpPr txBox="1"/>
          <p:nvPr/>
        </p:nvSpPr>
        <p:spPr>
          <a:xfrm>
            <a:off x="8226554" y="4124172"/>
            <a:ext cx="33732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7.2.4.1 Convective uplift from Introduction to Physical Geography by M. Ritter, licensed under CC BY-NC-SA 4.0.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BC485DA-D652-EDA7-067C-918AA4E31881}"/>
              </a:ext>
            </a:extLst>
          </p:cNvPr>
          <p:cNvSpPr txBox="1">
            <a:spLocks/>
          </p:cNvSpPr>
          <p:nvPr/>
        </p:nvSpPr>
        <p:spPr>
          <a:xfrm>
            <a:off x="838200" y="4619874"/>
            <a:ext cx="10893726" cy="1742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b="1" dirty="0">
                <a:latin typeface="Arial Narrow" panose="020B0606020202030204" pitchFamily="34" charset="0"/>
              </a:rPr>
              <a:t> Convergent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uplift</a:t>
            </a:r>
            <a:r>
              <a:rPr lang="en-US" sz="2400" dirty="0">
                <a:latin typeface="Arial Narrow" panose="020B0606020202030204" pitchFamily="34" charset="0"/>
              </a:rPr>
              <a:t> + </a:t>
            </a:r>
            <a:r>
              <a:rPr lang="en-US" sz="2400" b="1" dirty="0">
                <a:latin typeface="Arial Narrow" panose="020B0606020202030204" pitchFamily="34" charset="0"/>
              </a:rPr>
              <a:t>convective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uplift</a:t>
            </a:r>
            <a:r>
              <a:rPr lang="en-US" sz="2400" dirty="0">
                <a:latin typeface="Arial Narrow" panose="020B0606020202030204" pitchFamily="34" charset="0"/>
              </a:rPr>
              <a:t> = key to </a:t>
            </a:r>
            <a:r>
              <a:rPr lang="en-US" sz="2400" b="1" dirty="0">
                <a:latin typeface="Arial Narrow" panose="020B0606020202030204" pitchFamily="34" charset="0"/>
              </a:rPr>
              <a:t>tropical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rainfall</a:t>
            </a:r>
            <a:r>
              <a:rPr lang="en-US" sz="2400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Strong surface heating → warm, moist air rises (convection)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Trade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winds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converge</a:t>
            </a:r>
            <a:r>
              <a:rPr lang="en-US" sz="2400" dirty="0">
                <a:latin typeface="Arial Narrow" panose="020B0606020202030204" pitchFamily="34" charset="0"/>
              </a:rPr>
              <a:t> at the </a:t>
            </a:r>
            <a:r>
              <a:rPr lang="en-US" sz="2400" b="1" dirty="0">
                <a:latin typeface="Arial Narrow" panose="020B0606020202030204" pitchFamily="34" charset="0"/>
              </a:rPr>
              <a:t>Intertropical Convergence Zone </a:t>
            </a:r>
            <a:r>
              <a:rPr lang="en-US" sz="2400" dirty="0">
                <a:latin typeface="Arial Narrow" panose="020B0606020202030204" pitchFamily="34" charset="0"/>
              </a:rPr>
              <a:t>(</a:t>
            </a:r>
            <a:r>
              <a:rPr lang="en-US" sz="2400" b="1" dirty="0">
                <a:latin typeface="Arial Narrow" panose="020B0606020202030204" pitchFamily="34" charset="0"/>
              </a:rPr>
              <a:t>ITCZ</a:t>
            </a:r>
            <a:r>
              <a:rPr lang="en-US" sz="2400" dirty="0">
                <a:latin typeface="Arial Narrow" panose="020B0606020202030204" pitchFamily="34" charset="0"/>
              </a:rPr>
              <a:t>)→ results in </a:t>
            </a:r>
            <a:r>
              <a:rPr lang="en-US" sz="2400" b="1" dirty="0">
                <a:latin typeface="Arial Narrow" panose="020B0606020202030204" pitchFamily="34" charset="0"/>
              </a:rPr>
              <a:t>heavy</a:t>
            </a:r>
            <a:r>
              <a:rPr lang="en-US" sz="2400" dirty="0">
                <a:latin typeface="Arial Narrow" panose="020B0606020202030204" pitchFamily="34" charset="0"/>
              </a:rPr>
              <a:t>, </a:t>
            </a:r>
            <a:r>
              <a:rPr lang="en-US" sz="2400" b="1" dirty="0">
                <a:latin typeface="Arial Narrow" panose="020B0606020202030204" pitchFamily="34" charset="0"/>
              </a:rPr>
              <a:t>frequent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rainfall</a:t>
            </a:r>
            <a:r>
              <a:rPr lang="en-US" sz="2400" dirty="0">
                <a:latin typeface="Arial Narrow" panose="020B0606020202030204" pitchFamily="34" charset="0"/>
              </a:rPr>
              <a:t> in wet tropical regions.</a:t>
            </a:r>
          </a:p>
        </p:txBody>
      </p:sp>
    </p:spTree>
    <p:extLst>
      <p:ext uri="{BB962C8B-B14F-4D97-AF65-F5344CB8AC3E}">
        <p14:creationId xmlns:p14="http://schemas.microsoft.com/office/powerpoint/2010/main" val="351573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3D63D-8184-2262-B0A7-878D9DE7E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DBD10-1B29-3DC6-2CAE-E1FEB2CD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Quick Review on Temperature and Elevation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A8386-8E89-49D0-D1D9-F3E97E60C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930"/>
            <a:ext cx="10220865" cy="522654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In the </a:t>
            </a:r>
            <a:r>
              <a:rPr lang="en-US" b="1" dirty="0">
                <a:latin typeface="Arial Narrow" panose="020B0606020202030204" pitchFamily="34" charset="0"/>
              </a:rPr>
              <a:t>troposphere</a:t>
            </a:r>
            <a:r>
              <a:rPr lang="en-US" dirty="0">
                <a:latin typeface="Arial Narrow" panose="020B0606020202030204" pitchFamily="34" charset="0"/>
              </a:rPr>
              <a:t>, air </a:t>
            </a:r>
            <a:r>
              <a:rPr lang="en-US" b="1" dirty="0">
                <a:latin typeface="Arial Narrow" panose="020B0606020202030204" pitchFamily="34" charset="0"/>
              </a:rPr>
              <a:t>temperature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decreases</a:t>
            </a:r>
            <a:r>
              <a:rPr lang="en-US" dirty="0">
                <a:latin typeface="Arial Narrow" panose="020B0606020202030204" pitchFamily="34" charset="0"/>
              </a:rPr>
              <a:t> with </a:t>
            </a:r>
            <a:r>
              <a:rPr lang="en-US" b="1" dirty="0">
                <a:latin typeface="Arial Narrow" panose="020B0606020202030204" pitchFamily="34" charset="0"/>
              </a:rPr>
              <a:t>altitude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This rate of temperature decrease is called the </a:t>
            </a:r>
            <a:r>
              <a:rPr lang="en-US" b="1" dirty="0">
                <a:latin typeface="Arial Narrow" panose="020B0606020202030204" pitchFamily="34" charset="0"/>
              </a:rPr>
              <a:t>lapse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rate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Normal</a:t>
            </a:r>
            <a:r>
              <a:rPr lang="en-US" sz="2800" dirty="0">
                <a:latin typeface="Arial Narrow" panose="020B0606020202030204" pitchFamily="34" charset="0"/>
              </a:rPr>
              <a:t> lapse rate: </a:t>
            </a:r>
            <a:r>
              <a:rPr lang="en-US" sz="2800" b="1" dirty="0">
                <a:latin typeface="Arial Narrow" panose="020B0606020202030204" pitchFamily="34" charset="0"/>
              </a:rPr>
              <a:t>6.4 C°/1000 m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Environmental</a:t>
            </a:r>
            <a:r>
              <a:rPr lang="en-US" sz="2800" dirty="0">
                <a:latin typeface="Arial Narrow" panose="020B0606020202030204" pitchFamily="34" charset="0"/>
              </a:rPr>
              <a:t> lapse rate: actual lapse rate on any given day (may vary)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Air is </a:t>
            </a:r>
            <a:r>
              <a:rPr lang="en-US" b="1" dirty="0">
                <a:latin typeface="Arial Narrow" panose="020B0606020202030204" pitchFamily="34" charset="0"/>
              </a:rPr>
              <a:t>heated</a:t>
            </a:r>
            <a:r>
              <a:rPr lang="en-US" dirty="0">
                <a:latin typeface="Arial Narrow" panose="020B0606020202030204" pitchFamily="34" charset="0"/>
              </a:rPr>
              <a:t> by the Earth's </a:t>
            </a:r>
            <a:r>
              <a:rPr lang="en-US" b="1" dirty="0">
                <a:latin typeface="Arial Narrow" panose="020B0606020202030204" pitchFamily="34" charset="0"/>
              </a:rPr>
              <a:t>surface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As you move upward, you're farther from the heat source.</a:t>
            </a:r>
          </a:p>
        </p:txBody>
      </p:sp>
    </p:spTree>
    <p:extLst>
      <p:ext uri="{BB962C8B-B14F-4D97-AF65-F5344CB8AC3E}">
        <p14:creationId xmlns:p14="http://schemas.microsoft.com/office/powerpoint/2010/main" val="357517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35F5E-3F56-F655-5054-786F7C890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E99F5-9765-2E48-856A-082B923CD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lang="en-US">
                <a:latin typeface="Arial Narrow" panose="020B0606020202030204" pitchFamily="34" charset="0"/>
              </a:rPr>
              <a:t>Weekly readings: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EDCEA-197A-DCB1-21F5-8595D0E120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30036"/>
            <a:ext cx="9763126" cy="515651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Read Ritter Chapter 7 (7.1-7.8) and Patrich Unit 7 (pp. 95-100)</a:t>
            </a:r>
          </a:p>
        </p:txBody>
      </p:sp>
    </p:spTree>
    <p:extLst>
      <p:ext uri="{BB962C8B-B14F-4D97-AF65-F5344CB8AC3E}">
        <p14:creationId xmlns:p14="http://schemas.microsoft.com/office/powerpoint/2010/main" val="42924808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9BB0F-32C3-E187-2402-16451E811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D2C19-13E7-508E-4F06-200E03612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Adiabatic Temperature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3AFDF-396E-DA17-D0ED-C6CACC6A9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930"/>
            <a:ext cx="9202947" cy="503394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b="1" dirty="0">
                <a:latin typeface="Arial Narrow" panose="020B0606020202030204" pitchFamily="34" charset="0"/>
              </a:rPr>
              <a:t> Temperature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changes</a:t>
            </a:r>
            <a:r>
              <a:rPr lang="en-US" dirty="0">
                <a:latin typeface="Arial Narrow" panose="020B0606020202030204" pitchFamily="34" charset="0"/>
              </a:rPr>
              <a:t> due to </a:t>
            </a:r>
            <a:r>
              <a:rPr lang="en-US" b="1" dirty="0">
                <a:latin typeface="Arial Narrow" panose="020B0606020202030204" pitchFamily="34" charset="0"/>
              </a:rPr>
              <a:t>expansion</a:t>
            </a:r>
            <a:r>
              <a:rPr lang="en-US" dirty="0">
                <a:latin typeface="Arial Narrow" panose="020B0606020202030204" pitchFamily="34" charset="0"/>
              </a:rPr>
              <a:t> or </a:t>
            </a:r>
            <a:r>
              <a:rPr lang="en-US" b="1" dirty="0">
                <a:latin typeface="Arial Narrow" panose="020B0606020202030204" pitchFamily="34" charset="0"/>
              </a:rPr>
              <a:t>compression</a:t>
            </a:r>
            <a:r>
              <a:rPr lang="en-US" dirty="0">
                <a:latin typeface="Arial Narrow" panose="020B0606020202030204" pitchFamily="34" charset="0"/>
              </a:rPr>
              <a:t> of air.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Key idea: Work causes the temperature to change, </a:t>
            </a:r>
            <a:r>
              <a:rPr lang="en-US" b="1" dirty="0">
                <a:latin typeface="Arial Narrow" panose="020B0606020202030204" pitchFamily="34" charset="0"/>
              </a:rPr>
              <a:t>not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heat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gained</a:t>
            </a:r>
            <a:r>
              <a:rPr lang="en-US" dirty="0">
                <a:latin typeface="Arial Narrow" panose="020B0606020202030204" pitchFamily="34" charset="0"/>
              </a:rPr>
              <a:t> or </a:t>
            </a:r>
            <a:r>
              <a:rPr lang="en-US" b="1" dirty="0">
                <a:latin typeface="Arial Narrow" panose="020B0606020202030204" pitchFamily="34" charset="0"/>
              </a:rPr>
              <a:t>lost</a:t>
            </a:r>
            <a:r>
              <a:rPr lang="en-US" dirty="0">
                <a:latin typeface="Arial Narrow" panose="020B060602020203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b="1" dirty="0">
                <a:latin typeface="Arial Narrow" panose="020B0606020202030204" pitchFamily="34" charset="0"/>
              </a:rPr>
              <a:t> Adiabatic</a:t>
            </a:r>
            <a:r>
              <a:rPr lang="en-US" dirty="0">
                <a:latin typeface="Arial Narrow" panose="020B0606020202030204" pitchFamily="34" charset="0"/>
              </a:rPr>
              <a:t> = </a:t>
            </a:r>
            <a:r>
              <a:rPr lang="en-US" b="1" dirty="0">
                <a:latin typeface="Arial Narrow" panose="020B0606020202030204" pitchFamily="34" charset="0"/>
              </a:rPr>
              <a:t>no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heat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exchange</a:t>
            </a:r>
            <a:r>
              <a:rPr lang="en-US" dirty="0">
                <a:latin typeface="Arial Narrow" panose="020B0606020202030204" pitchFamily="34" charset="0"/>
              </a:rPr>
              <a:t> with surroundings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Adiabatic </a:t>
            </a:r>
            <a:r>
              <a:rPr lang="en-US" sz="2800" b="1" dirty="0">
                <a:latin typeface="Arial Narrow" panose="020B0606020202030204" pitchFamily="34" charset="0"/>
              </a:rPr>
              <a:t>Cooling</a:t>
            </a:r>
            <a:r>
              <a:rPr lang="en-US" sz="2800" dirty="0">
                <a:latin typeface="Arial Narrow" panose="020B0606020202030204" pitchFamily="34" charset="0"/>
              </a:rPr>
              <a:t>: </a:t>
            </a:r>
            <a:r>
              <a:rPr lang="en-US" sz="2800" b="1" dirty="0">
                <a:latin typeface="Arial Narrow" panose="020B0606020202030204" pitchFamily="34" charset="0"/>
              </a:rPr>
              <a:t>Rising</a:t>
            </a:r>
            <a:r>
              <a:rPr lang="en-US" sz="2800" dirty="0">
                <a:latin typeface="Arial Narrow" panose="020B0606020202030204" pitchFamily="34" charset="0"/>
              </a:rPr>
              <a:t> air </a:t>
            </a:r>
            <a:r>
              <a:rPr lang="en-US" sz="2800" b="1" dirty="0">
                <a:latin typeface="Arial Narrow" panose="020B0606020202030204" pitchFamily="34" charset="0"/>
              </a:rPr>
              <a:t>expands</a:t>
            </a:r>
            <a:r>
              <a:rPr lang="en-US" sz="2800" dirty="0">
                <a:latin typeface="Arial Narrow" panose="020B0606020202030204" pitchFamily="34" charset="0"/>
              </a:rPr>
              <a:t> and </a:t>
            </a:r>
            <a:r>
              <a:rPr lang="en-US" sz="2800" b="1" dirty="0">
                <a:latin typeface="Arial Narrow" panose="020B0606020202030204" pitchFamily="34" charset="0"/>
              </a:rPr>
              <a:t>cools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Adiabatic </a:t>
            </a:r>
            <a:r>
              <a:rPr lang="en-US" sz="2800" b="1" dirty="0">
                <a:latin typeface="Arial Narrow" panose="020B0606020202030204" pitchFamily="34" charset="0"/>
              </a:rPr>
              <a:t>Warming</a:t>
            </a:r>
            <a:r>
              <a:rPr lang="en-US" sz="2800" dirty="0">
                <a:latin typeface="Arial Narrow" panose="020B0606020202030204" pitchFamily="34" charset="0"/>
              </a:rPr>
              <a:t>: </a:t>
            </a:r>
            <a:r>
              <a:rPr lang="en-US" sz="2800" b="1" dirty="0">
                <a:latin typeface="Arial Narrow" panose="020B0606020202030204" pitchFamily="34" charset="0"/>
              </a:rPr>
              <a:t>Sinking</a:t>
            </a:r>
            <a:r>
              <a:rPr lang="en-US" sz="2800" dirty="0">
                <a:latin typeface="Arial Narrow" panose="020B0606020202030204" pitchFamily="34" charset="0"/>
              </a:rPr>
              <a:t> air </a:t>
            </a:r>
            <a:r>
              <a:rPr lang="en-US" sz="2800" b="1" dirty="0">
                <a:latin typeface="Arial Narrow" panose="020B0606020202030204" pitchFamily="34" charset="0"/>
              </a:rPr>
              <a:t>compresses</a:t>
            </a:r>
            <a:r>
              <a:rPr lang="en-US" sz="2800" dirty="0">
                <a:latin typeface="Arial Narrow" panose="020B0606020202030204" pitchFamily="34" charset="0"/>
              </a:rPr>
              <a:t> and </a:t>
            </a:r>
            <a:r>
              <a:rPr lang="en-US" sz="2800" b="1" dirty="0">
                <a:latin typeface="Arial Narrow" panose="020B0606020202030204" pitchFamily="34" charset="0"/>
              </a:rPr>
              <a:t>warms</a:t>
            </a:r>
          </a:p>
        </p:txBody>
      </p:sp>
    </p:spTree>
    <p:extLst>
      <p:ext uri="{BB962C8B-B14F-4D97-AF65-F5344CB8AC3E}">
        <p14:creationId xmlns:p14="http://schemas.microsoft.com/office/powerpoint/2010/main" val="21797399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BE317-3958-2536-9C98-93D0A7531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11003-8C5E-F2FF-9B38-4C96042B9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Dry vs. Saturated Adiabatic Rates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1E15B6-FC51-7E94-22B8-40973A151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0226"/>
            <a:ext cx="9763664" cy="503394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200" dirty="0">
                <a:latin typeface="Arial Narrow" panose="020B0606020202030204" pitchFamily="34" charset="0"/>
              </a:rPr>
              <a:t>Depends on </a:t>
            </a:r>
            <a:r>
              <a:rPr lang="en-US" sz="2200" b="1" dirty="0">
                <a:latin typeface="Arial Narrow" panose="020B0606020202030204" pitchFamily="34" charset="0"/>
              </a:rPr>
              <a:t>moisture</a:t>
            </a:r>
            <a:r>
              <a:rPr lang="en-US" sz="2200" dirty="0">
                <a:latin typeface="Arial Narrow" panose="020B0606020202030204" pitchFamily="34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conditions</a:t>
            </a:r>
            <a:r>
              <a:rPr lang="en-US" sz="2200" dirty="0">
                <a:latin typeface="Arial Narrow" panose="020B0606020202030204" pitchFamily="34" charset="0"/>
              </a:rPr>
              <a:t> in the air parcel, adiabatic temperature changes are measured with one of two specific rates.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200" b="1" dirty="0">
                <a:latin typeface="Arial Narrow" panose="020B0606020202030204" pitchFamily="34" charset="0"/>
              </a:rPr>
              <a:t> Dry</a:t>
            </a:r>
            <a:r>
              <a:rPr lang="en-US" sz="2200" dirty="0">
                <a:latin typeface="Arial Narrow" panose="020B0606020202030204" pitchFamily="34" charset="0"/>
              </a:rPr>
              <a:t> Adiabatic Rate (</a:t>
            </a:r>
            <a:r>
              <a:rPr lang="en-US" sz="2200" b="1" dirty="0">
                <a:latin typeface="Arial Narrow" panose="020B0606020202030204" pitchFamily="34" charset="0"/>
              </a:rPr>
              <a:t>DAR</a:t>
            </a:r>
            <a:r>
              <a:rPr lang="en-US" sz="2200" dirty="0">
                <a:latin typeface="Arial Narrow" panose="020B0606020202030204" pitchFamily="34" charset="0"/>
              </a:rPr>
              <a:t>): The rate at which “</a:t>
            </a:r>
            <a:r>
              <a:rPr lang="en-US" sz="2200" b="1" dirty="0">
                <a:latin typeface="Arial Narrow" panose="020B0606020202030204" pitchFamily="34" charset="0"/>
              </a:rPr>
              <a:t>dry</a:t>
            </a:r>
            <a:r>
              <a:rPr lang="en-US" sz="2200" dirty="0">
                <a:latin typeface="Arial Narrow" panose="020B0606020202030204" pitchFamily="34" charset="0"/>
              </a:rPr>
              <a:t>” air </a:t>
            </a:r>
            <a:r>
              <a:rPr lang="en-US" sz="2200" b="1" dirty="0">
                <a:latin typeface="Arial Narrow" panose="020B0606020202030204" pitchFamily="34" charset="0"/>
              </a:rPr>
              <a:t>cools</a:t>
            </a:r>
            <a:r>
              <a:rPr lang="en-US" sz="2200" dirty="0">
                <a:latin typeface="Arial Narrow" panose="020B0606020202030204" pitchFamily="34" charset="0"/>
              </a:rPr>
              <a:t> by </a:t>
            </a:r>
            <a:r>
              <a:rPr lang="en-US" sz="2200" b="1" dirty="0">
                <a:latin typeface="Arial Narrow" panose="020B0606020202030204" pitchFamily="34" charset="0"/>
              </a:rPr>
              <a:t>expansion</a:t>
            </a:r>
            <a:r>
              <a:rPr lang="en-US" sz="2200" dirty="0">
                <a:latin typeface="Arial Narrow" panose="020B0606020202030204" pitchFamily="34" charset="0"/>
              </a:rPr>
              <a:t> (if </a:t>
            </a:r>
            <a:r>
              <a:rPr lang="en-US" sz="2200" b="1" dirty="0">
                <a:latin typeface="Arial Narrow" panose="020B0606020202030204" pitchFamily="34" charset="0"/>
              </a:rPr>
              <a:t>ascending</a:t>
            </a:r>
            <a:r>
              <a:rPr lang="en-US" sz="2200" dirty="0">
                <a:latin typeface="Arial Narrow" panose="020B0606020202030204" pitchFamily="34" charset="0"/>
              </a:rPr>
              <a:t>) or </a:t>
            </a:r>
            <a:r>
              <a:rPr lang="en-US" sz="2200" b="1" dirty="0">
                <a:latin typeface="Arial Narrow" panose="020B0606020202030204" pitchFamily="34" charset="0"/>
              </a:rPr>
              <a:t>heats</a:t>
            </a:r>
            <a:r>
              <a:rPr lang="en-US" sz="2200" dirty="0">
                <a:latin typeface="Arial Narrow" panose="020B0606020202030204" pitchFamily="34" charset="0"/>
              </a:rPr>
              <a:t> by </a:t>
            </a:r>
            <a:r>
              <a:rPr lang="en-US" sz="2200" b="1" dirty="0">
                <a:latin typeface="Arial Narrow" panose="020B0606020202030204" pitchFamily="34" charset="0"/>
              </a:rPr>
              <a:t>compression</a:t>
            </a:r>
            <a:r>
              <a:rPr lang="en-US" sz="2200" dirty="0">
                <a:latin typeface="Arial Narrow" panose="020B0606020202030204" pitchFamily="34" charset="0"/>
              </a:rPr>
              <a:t> (if </a:t>
            </a:r>
            <a:r>
              <a:rPr lang="en-US" sz="2200" b="1" dirty="0">
                <a:latin typeface="Arial Narrow" panose="020B0606020202030204" pitchFamily="34" charset="0"/>
              </a:rPr>
              <a:t>descending</a:t>
            </a:r>
            <a:r>
              <a:rPr lang="en-US" sz="2200" dirty="0">
                <a:latin typeface="Arial Narrow" panose="020B0606020202030204" pitchFamily="34" charset="0"/>
              </a:rPr>
              <a:t>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200" b="1" dirty="0">
                <a:latin typeface="Arial Narrow" panose="020B0606020202030204" pitchFamily="34" charset="0"/>
              </a:rPr>
              <a:t> </a:t>
            </a:r>
            <a:r>
              <a:rPr lang="en-US" sz="2200" dirty="0">
                <a:latin typeface="Arial Narrow" panose="020B0606020202030204" pitchFamily="34" charset="0"/>
              </a:rPr>
              <a:t>Applies to </a:t>
            </a:r>
            <a:r>
              <a:rPr lang="en-US" sz="2200" b="1" dirty="0">
                <a:latin typeface="Arial Narrow" panose="020B0606020202030204" pitchFamily="34" charset="0"/>
              </a:rPr>
              <a:t>unsaturated</a:t>
            </a:r>
            <a:r>
              <a:rPr lang="en-US" sz="2200" dirty="0">
                <a:latin typeface="Arial Narrow" panose="020B0606020202030204" pitchFamily="34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air</a:t>
            </a:r>
            <a:r>
              <a:rPr lang="en-US" sz="2200" dirty="0">
                <a:latin typeface="Arial Narrow" panose="020B0606020202030204" pitchFamily="34" charset="0"/>
              </a:rPr>
              <a:t> (relative humidity &lt; 100%)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200" b="1" dirty="0">
                <a:latin typeface="Arial Narrow" panose="020B0606020202030204" pitchFamily="34" charset="0"/>
              </a:rPr>
              <a:t> 10°C/1000m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200" b="1" dirty="0">
                <a:latin typeface="Arial Narrow" panose="020B0606020202030204" pitchFamily="34" charset="0"/>
              </a:rPr>
              <a:t> Saturated</a:t>
            </a:r>
            <a:r>
              <a:rPr lang="en-US" sz="2200" dirty="0">
                <a:latin typeface="Arial Narrow" panose="020B0606020202030204" pitchFamily="34" charset="0"/>
              </a:rPr>
              <a:t> Adiabatic Rate (</a:t>
            </a:r>
            <a:r>
              <a:rPr lang="en-US" sz="2200" b="1" dirty="0">
                <a:latin typeface="Arial Narrow" panose="020B0606020202030204" pitchFamily="34" charset="0"/>
              </a:rPr>
              <a:t>SAR</a:t>
            </a:r>
            <a:r>
              <a:rPr lang="en-US" sz="2200" dirty="0">
                <a:latin typeface="Arial Narrow" panose="020B0606020202030204" pitchFamily="34" charset="0"/>
              </a:rPr>
              <a:t>): The rate at which an ascending air parcel that is </a:t>
            </a:r>
            <a:r>
              <a:rPr lang="en-US" sz="2200" b="1" dirty="0">
                <a:latin typeface="Arial Narrow" panose="020B0606020202030204" pitchFamily="34" charset="0"/>
              </a:rPr>
              <a:t>moist</a:t>
            </a:r>
            <a:r>
              <a:rPr lang="en-US" sz="2200" dirty="0">
                <a:latin typeface="Arial Narrow" panose="020B0606020202030204" pitchFamily="34" charset="0"/>
              </a:rPr>
              <a:t> and </a:t>
            </a:r>
            <a:r>
              <a:rPr lang="en-US" sz="2200" b="1" dirty="0">
                <a:latin typeface="Arial Narrow" panose="020B0606020202030204" pitchFamily="34" charset="0"/>
              </a:rPr>
              <a:t>saturated</a:t>
            </a:r>
            <a:r>
              <a:rPr lang="en-US" sz="2200" dirty="0">
                <a:latin typeface="Arial Narrow" panose="020B0606020202030204" pitchFamily="34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cools</a:t>
            </a:r>
            <a:r>
              <a:rPr lang="en-US" sz="2200" dirty="0">
                <a:latin typeface="Arial Narrow" panose="020B0606020202030204" pitchFamily="34" charset="0"/>
              </a:rPr>
              <a:t> by </a:t>
            </a:r>
            <a:r>
              <a:rPr lang="en-US" sz="2200" b="1" dirty="0">
                <a:latin typeface="Arial Narrow" panose="020B0606020202030204" pitchFamily="34" charset="0"/>
              </a:rPr>
              <a:t>expansion</a:t>
            </a:r>
            <a:r>
              <a:rPr lang="en-US" sz="2200" dirty="0">
                <a:latin typeface="Arial Narrow" panose="020B0606020202030204" pitchFamily="34" charset="0"/>
              </a:rPr>
              <a:t>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200" dirty="0">
                <a:latin typeface="Arial Narrow" panose="020B0606020202030204" pitchFamily="34" charset="0"/>
              </a:rPr>
              <a:t> Applies to </a:t>
            </a:r>
            <a:r>
              <a:rPr lang="en-US" sz="2200" b="1" dirty="0">
                <a:latin typeface="Arial Narrow" panose="020B0606020202030204" pitchFamily="34" charset="0"/>
              </a:rPr>
              <a:t>saturated</a:t>
            </a:r>
            <a:r>
              <a:rPr lang="en-US" sz="2200" dirty="0">
                <a:latin typeface="Arial Narrow" panose="020B0606020202030204" pitchFamily="34" charset="0"/>
              </a:rPr>
              <a:t> air (relative humidity = 100%)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200" dirty="0">
                <a:latin typeface="Arial Narrow" panose="020B0606020202030204" pitchFamily="34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6 C°/1000 m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200" dirty="0">
                <a:latin typeface="Arial Narrow" panose="020B0606020202030204" pitchFamily="34" charset="0"/>
              </a:rPr>
              <a:t> The </a:t>
            </a:r>
            <a:r>
              <a:rPr lang="en-US" sz="2200" b="1" dirty="0">
                <a:latin typeface="Arial Narrow" panose="020B0606020202030204" pitchFamily="34" charset="0"/>
              </a:rPr>
              <a:t>SAR</a:t>
            </a:r>
            <a:r>
              <a:rPr lang="en-US" sz="2200" dirty="0">
                <a:latin typeface="Arial Narrow" panose="020B0606020202030204" pitchFamily="34" charset="0"/>
              </a:rPr>
              <a:t> is much </a:t>
            </a:r>
            <a:r>
              <a:rPr lang="en-US" sz="2200" b="1" dirty="0">
                <a:latin typeface="Arial Narrow" panose="020B0606020202030204" pitchFamily="34" charset="0"/>
              </a:rPr>
              <a:t>lower</a:t>
            </a:r>
            <a:r>
              <a:rPr lang="en-US" sz="2200" dirty="0">
                <a:latin typeface="Arial Narrow" panose="020B0606020202030204" pitchFamily="34" charset="0"/>
              </a:rPr>
              <a:t> than </a:t>
            </a:r>
            <a:r>
              <a:rPr lang="en-US" sz="2200" b="1" dirty="0">
                <a:latin typeface="Arial Narrow" panose="020B0606020202030204" pitchFamily="34" charset="0"/>
              </a:rPr>
              <a:t>DAR</a:t>
            </a:r>
            <a:r>
              <a:rPr lang="en-US" sz="2200" dirty="0">
                <a:latin typeface="Arial Narrow" panose="020B0606020202030204" pitchFamily="34" charset="0"/>
              </a:rPr>
              <a:t> because </a:t>
            </a:r>
            <a:r>
              <a:rPr lang="en-US" sz="2200" i="1" dirty="0">
                <a:latin typeface="Arial Narrow" panose="020B0606020202030204" pitchFamily="34" charset="0"/>
              </a:rPr>
              <a:t>condensation releases energy and heats surrounding air</a:t>
            </a:r>
            <a:r>
              <a:rPr lang="en-US" sz="2200" dirty="0"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7617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3BB5A-97BB-C456-84AD-03BCEB27D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D5A0C-6506-D872-7665-F04A43E4C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Air Stability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D528A4-9CEC-3488-A153-4088A3823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930"/>
            <a:ext cx="10289875" cy="503394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Air stability = tendency of air to </a:t>
            </a:r>
            <a:r>
              <a:rPr lang="en-US" sz="3200" b="1" dirty="0">
                <a:latin typeface="Arial Narrow" panose="020B0606020202030204" pitchFamily="34" charset="0"/>
              </a:rPr>
              <a:t>resist</a:t>
            </a:r>
            <a:r>
              <a:rPr lang="en-US" sz="3200" dirty="0">
                <a:latin typeface="Arial Narrow" panose="020B0606020202030204" pitchFamily="34" charset="0"/>
              </a:rPr>
              <a:t> or </a:t>
            </a:r>
            <a:r>
              <a:rPr lang="en-US" sz="3200" b="1" dirty="0">
                <a:latin typeface="Arial Narrow" panose="020B0606020202030204" pitchFamily="34" charset="0"/>
              </a:rPr>
              <a:t>support</a:t>
            </a:r>
            <a:r>
              <a:rPr lang="en-US" sz="3200" dirty="0">
                <a:latin typeface="Arial Narrow" panose="020B0606020202030204" pitchFamily="34" charset="0"/>
              </a:rPr>
              <a:t> vertical motion.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b="1" dirty="0">
                <a:latin typeface="Arial Narrow" panose="020B0606020202030204" pitchFamily="34" charset="0"/>
              </a:rPr>
              <a:t>Stable</a:t>
            </a:r>
            <a:r>
              <a:rPr lang="en-US" sz="3200" dirty="0">
                <a:latin typeface="Arial Narrow" panose="020B0606020202030204" pitchFamily="34" charset="0"/>
              </a:rPr>
              <a:t> air </a:t>
            </a:r>
            <a:r>
              <a:rPr lang="en-US" sz="3200" b="1" dirty="0">
                <a:latin typeface="Arial Narrow" panose="020B0606020202030204" pitchFamily="34" charset="0"/>
              </a:rPr>
              <a:t>resists</a:t>
            </a:r>
            <a:r>
              <a:rPr lang="en-US" sz="3200" dirty="0">
                <a:latin typeface="Arial Narrow" panose="020B0606020202030204" pitchFamily="34" charset="0"/>
              </a:rPr>
              <a:t> rising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b="1" dirty="0">
                <a:latin typeface="Arial Narrow" panose="020B0606020202030204" pitchFamily="34" charset="0"/>
              </a:rPr>
              <a:t>Unstable</a:t>
            </a:r>
            <a:r>
              <a:rPr lang="en-US" sz="3200" dirty="0">
                <a:latin typeface="Arial Narrow" panose="020B0606020202030204" pitchFamily="34" charset="0"/>
              </a:rPr>
              <a:t> air </a:t>
            </a:r>
            <a:r>
              <a:rPr lang="en-US" sz="3200" b="1" dirty="0">
                <a:latin typeface="Arial Narrow" panose="020B0606020202030204" pitchFamily="34" charset="0"/>
              </a:rPr>
              <a:t>rises</a:t>
            </a:r>
            <a:r>
              <a:rPr lang="en-US" sz="3200" dirty="0">
                <a:latin typeface="Arial Narrow" panose="020B0606020202030204" pitchFamily="34" charset="0"/>
              </a:rPr>
              <a:t> easily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Driven by comparison of: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Adiabatic lapse rate (how a parcel cools)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Environmental lapse rate (how surrounding air cools)</a:t>
            </a:r>
          </a:p>
        </p:txBody>
      </p:sp>
    </p:spTree>
    <p:extLst>
      <p:ext uri="{BB962C8B-B14F-4D97-AF65-F5344CB8AC3E}">
        <p14:creationId xmlns:p14="http://schemas.microsoft.com/office/powerpoint/2010/main" val="2434750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BB4C2-B58B-7C66-094E-9B1E87E5C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AF36E-0EE7-D434-1393-96BE80314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Physics Behind Rising Air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FE58F-E2A5-60F2-195A-08663FEEA9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458930"/>
            <a:ext cx="5178724" cy="503394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Newton’s First Law: An object remains at rest or in motion unless acted on by a force.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Warm air won’t rise on its own — it needs an external force.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Buoyant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force</a:t>
            </a:r>
            <a:r>
              <a:rPr lang="en-US" dirty="0">
                <a:latin typeface="Arial Narrow" panose="020B0606020202030204" pitchFamily="34" charset="0"/>
              </a:rPr>
              <a:t> is the key: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Surrounding denser air pushes up the lighter air.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This initiates upward motion of the warm air parcel.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D5F10A4-25EE-AD1D-B90D-0E10704E6A61}"/>
              </a:ext>
            </a:extLst>
          </p:cNvPr>
          <p:cNvSpPr txBox="1">
            <a:spLocks/>
          </p:cNvSpPr>
          <p:nvPr/>
        </p:nvSpPr>
        <p:spPr>
          <a:xfrm>
            <a:off x="6016924" y="1458930"/>
            <a:ext cx="5671867" cy="50339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Gravity</a:t>
            </a:r>
            <a:r>
              <a:rPr lang="en-US" dirty="0">
                <a:latin typeface="Arial Narrow" panose="020B0606020202030204" pitchFamily="34" charset="0"/>
              </a:rPr>
              <a:t> pulls cooler, denser air downward.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As this air reaches the surface, it spreads out.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This movement </a:t>
            </a:r>
            <a:r>
              <a:rPr lang="en-US" b="1" dirty="0">
                <a:latin typeface="Arial Narrow" panose="020B0606020202030204" pitchFamily="34" charset="0"/>
              </a:rPr>
              <a:t>undercuts</a:t>
            </a:r>
            <a:r>
              <a:rPr lang="en-US" dirty="0">
                <a:latin typeface="Arial Narrow" panose="020B0606020202030204" pitchFamily="34" charset="0"/>
              </a:rPr>
              <a:t> the less dense, warmer air.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Result: Warmer air is pushed upward.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Example: Thunderstorms along fronts.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Cold front forces warm, moist air upward → clouds and storms</a:t>
            </a:r>
          </a:p>
        </p:txBody>
      </p:sp>
    </p:spTree>
    <p:extLst>
      <p:ext uri="{BB962C8B-B14F-4D97-AF65-F5344CB8AC3E}">
        <p14:creationId xmlns:p14="http://schemas.microsoft.com/office/powerpoint/2010/main" val="36914519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A0643-C6D4-7C65-44CF-58BDEC87C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EFA79-D8E1-93ED-0396-F549748C6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122" y="125497"/>
            <a:ext cx="10515600" cy="649392"/>
          </a:xfrm>
        </p:spPr>
        <p:txBody>
          <a:bodyPr>
            <a:normAutofit/>
          </a:bodyPr>
          <a:lstStyle/>
          <a:p>
            <a:pPr algn="ctr"/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Rising &amp; Sinking Air</a:t>
            </a:r>
          </a:p>
        </p:txBody>
      </p:sp>
      <p:pic>
        <p:nvPicPr>
          <p:cNvPr id="3" name="Picture 2" descr="Diagram showing warmer, less dense air rising and cooler, more dense air sinking under the influence of gravity.">
            <a:extLst>
              <a:ext uri="{FF2B5EF4-FFF2-40B4-BE49-F238E27FC236}">
                <a16:creationId xmlns:a16="http://schemas.microsoft.com/office/drawing/2014/main" id="{C8A4FC22-DD9E-C6B0-CE38-7188DB225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78" y="752475"/>
            <a:ext cx="10409811" cy="51324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7EFE0B-7784-21C3-8F01-B26C9FEB02CB}"/>
              </a:ext>
            </a:extLst>
          </p:cNvPr>
          <p:cNvSpPr txBox="1"/>
          <p:nvPr/>
        </p:nvSpPr>
        <p:spPr>
          <a:xfrm>
            <a:off x="10302820" y="5974720"/>
            <a:ext cx="87126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Credit: NASA</a:t>
            </a:r>
          </a:p>
        </p:txBody>
      </p:sp>
    </p:spTree>
    <p:extLst>
      <p:ext uri="{BB962C8B-B14F-4D97-AF65-F5344CB8AC3E}">
        <p14:creationId xmlns:p14="http://schemas.microsoft.com/office/powerpoint/2010/main" val="30666232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666A6-46A4-5C42-CCD2-2B3B8397A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68FEE-2ECE-EA2C-4A08-1B468BD8D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Stable Air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900896-833C-D900-BBED-EE5178972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0226"/>
            <a:ext cx="6770298" cy="503394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Occurs when: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>
                <a:latin typeface="Arial Narrow" panose="020B0606020202030204" pitchFamily="34" charset="0"/>
              </a:rPr>
              <a:t>Environmental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lapse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rate</a:t>
            </a:r>
            <a:r>
              <a:rPr lang="en-US" sz="2400" dirty="0">
                <a:latin typeface="Arial Narrow" panose="020B0606020202030204" pitchFamily="34" charset="0"/>
              </a:rPr>
              <a:t> &lt; </a:t>
            </a:r>
            <a:r>
              <a:rPr lang="en-US" sz="2400" b="1" dirty="0">
                <a:latin typeface="Arial Narrow" panose="020B0606020202030204" pitchFamily="34" charset="0"/>
              </a:rPr>
              <a:t>Saturated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adiabatic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rate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A lifted air parcel becomes </a:t>
            </a:r>
            <a:r>
              <a:rPr lang="en-US" sz="2400" b="1" dirty="0">
                <a:latin typeface="Arial Narrow" panose="020B0606020202030204" pitchFamily="34" charset="0"/>
              </a:rPr>
              <a:t>cooler</a:t>
            </a:r>
            <a:r>
              <a:rPr lang="en-US" sz="2400" dirty="0">
                <a:latin typeface="Arial Narrow" panose="020B0606020202030204" pitchFamily="34" charset="0"/>
              </a:rPr>
              <a:t> than surrounding air.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Cooler</a:t>
            </a:r>
            <a:r>
              <a:rPr lang="en-US" sz="2400" dirty="0">
                <a:latin typeface="Arial Narrow" panose="020B0606020202030204" pitchFamily="34" charset="0"/>
              </a:rPr>
              <a:t> air = </a:t>
            </a:r>
            <a:r>
              <a:rPr lang="en-US" sz="2400" b="1" dirty="0">
                <a:latin typeface="Arial Narrow" panose="020B0606020202030204" pitchFamily="34" charset="0"/>
              </a:rPr>
              <a:t>more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dense</a:t>
            </a:r>
            <a:r>
              <a:rPr lang="en-US" sz="2400" dirty="0">
                <a:latin typeface="Arial Narrow" panose="020B0606020202030204" pitchFamily="34" charset="0"/>
              </a:rPr>
              <a:t> → </a:t>
            </a:r>
            <a:r>
              <a:rPr lang="en-US" sz="2400" b="1" dirty="0">
                <a:latin typeface="Arial Narrow" panose="020B0606020202030204" pitchFamily="34" charset="0"/>
              </a:rPr>
              <a:t>sinks</a:t>
            </a:r>
            <a:r>
              <a:rPr lang="en-US" sz="2400" dirty="0">
                <a:latin typeface="Arial Narrow" panose="020B0606020202030204" pitchFamily="34" charset="0"/>
              </a:rPr>
              <a:t> back down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Example: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Parcel rises to 1000 m → cools to </a:t>
            </a:r>
            <a:r>
              <a:rPr lang="en-US" b="1" dirty="0">
                <a:latin typeface="Arial Narrow" panose="020B0606020202030204" pitchFamily="34" charset="0"/>
              </a:rPr>
              <a:t>20°C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Surrounding air </a:t>
            </a:r>
            <a:r>
              <a:rPr lang="en-US" b="1" dirty="0">
                <a:latin typeface="Arial Narrow" panose="020B0606020202030204" pitchFamily="34" charset="0"/>
              </a:rPr>
              <a:t>= 23.5°C </a:t>
            </a:r>
            <a:r>
              <a:rPr lang="en-US" dirty="0">
                <a:latin typeface="Arial Narrow" panose="020B0606020202030204" pitchFamily="34" charset="0"/>
              </a:rPr>
              <a:t>→ parcel </a:t>
            </a:r>
            <a:r>
              <a:rPr lang="en-US" b="1" dirty="0">
                <a:latin typeface="Arial Narrow" panose="020B0606020202030204" pitchFamily="34" charset="0"/>
              </a:rPr>
              <a:t>sinks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Result: </a:t>
            </a:r>
            <a:r>
              <a:rPr lang="en-US" sz="2400" b="1" dirty="0">
                <a:latin typeface="Arial Narrow" panose="020B0606020202030204" pitchFamily="34" charset="0"/>
              </a:rPr>
              <a:t>No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sustained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uplift</a:t>
            </a:r>
            <a:r>
              <a:rPr lang="en-US" sz="2400" dirty="0">
                <a:latin typeface="Arial Narrow" panose="020B0606020202030204" pitchFamily="34" charset="0"/>
              </a:rPr>
              <a:t>, </a:t>
            </a:r>
            <a:r>
              <a:rPr lang="en-US" sz="2400" b="1" dirty="0">
                <a:latin typeface="Arial Narrow" panose="020B0606020202030204" pitchFamily="34" charset="0"/>
              </a:rPr>
              <a:t>clear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skies</a:t>
            </a:r>
            <a:r>
              <a:rPr lang="en-US" sz="2400" dirty="0">
                <a:latin typeface="Arial Narrow" panose="020B0606020202030204" pitchFamily="34" charset="0"/>
              </a:rPr>
              <a:t> likely</a:t>
            </a:r>
          </a:p>
        </p:txBody>
      </p:sp>
      <p:pic>
        <p:nvPicPr>
          <p:cNvPr id="5" name="Picture 4" descr="Graph showing stable air conditions with temperature versus elevation, comparing a rising air parcel to surrounding air.">
            <a:extLst>
              <a:ext uri="{FF2B5EF4-FFF2-40B4-BE49-F238E27FC236}">
                <a16:creationId xmlns:a16="http://schemas.microsoft.com/office/drawing/2014/main" id="{D4FD7AC0-38D5-E4F2-1F62-7320253A5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2234" y="2040673"/>
            <a:ext cx="4455025" cy="30144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58004D-EFD1-83EF-3C4F-21CF22DB8DFF}"/>
              </a:ext>
            </a:extLst>
          </p:cNvPr>
          <p:cNvSpPr txBox="1"/>
          <p:nvPr/>
        </p:nvSpPr>
        <p:spPr>
          <a:xfrm>
            <a:off x="7522234" y="5186148"/>
            <a:ext cx="391639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7.3.1: Stable Atmospheric Conditions from Introduction to Physical Geography by M. Ritter, licensed under CC BY-NC-SA 4.0.</a:t>
            </a:r>
          </a:p>
        </p:txBody>
      </p:sp>
    </p:spTree>
    <p:extLst>
      <p:ext uri="{BB962C8B-B14F-4D97-AF65-F5344CB8AC3E}">
        <p14:creationId xmlns:p14="http://schemas.microsoft.com/office/powerpoint/2010/main" val="3335479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D3B7-F931-4A37-8C3E-3151ED75A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E7730-CD3D-48BF-B7C2-ED6E21951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Unstable Air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FED1-E0DE-E495-7A45-ECFECEED7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0226"/>
            <a:ext cx="5924909" cy="503394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Occurs when: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>
                <a:latin typeface="Arial Narrow" panose="020B0606020202030204" pitchFamily="34" charset="0"/>
              </a:rPr>
              <a:t>Environmental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lapse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rate</a:t>
            </a:r>
            <a:r>
              <a:rPr lang="en-US" sz="2400" dirty="0">
                <a:latin typeface="Arial Narrow" panose="020B0606020202030204" pitchFamily="34" charset="0"/>
              </a:rPr>
              <a:t> &gt; </a:t>
            </a:r>
            <a:r>
              <a:rPr lang="en-US" sz="2400" b="1" dirty="0">
                <a:latin typeface="Arial Narrow" panose="020B0606020202030204" pitchFamily="34" charset="0"/>
              </a:rPr>
              <a:t>Dry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adiabatic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rate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Rising air stays </a:t>
            </a:r>
            <a:r>
              <a:rPr lang="en-US" sz="2400" b="1" dirty="0">
                <a:latin typeface="Arial Narrow" panose="020B0606020202030204" pitchFamily="34" charset="0"/>
              </a:rPr>
              <a:t>warmer</a:t>
            </a:r>
            <a:r>
              <a:rPr lang="en-US" sz="2400" dirty="0">
                <a:latin typeface="Arial Narrow" panose="020B0606020202030204" pitchFamily="34" charset="0"/>
              </a:rPr>
              <a:t> than surrounding air.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Warmer </a:t>
            </a:r>
            <a:r>
              <a:rPr lang="en-US" sz="2400" dirty="0">
                <a:latin typeface="Arial Narrow" panose="020B0606020202030204" pitchFamily="34" charset="0"/>
              </a:rPr>
              <a:t>air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dirty="0">
                <a:latin typeface="Arial Narrow" panose="020B0606020202030204" pitchFamily="34" charset="0"/>
              </a:rPr>
              <a:t>=</a:t>
            </a:r>
            <a:r>
              <a:rPr lang="en-US" sz="2400" b="1" dirty="0">
                <a:latin typeface="Arial Narrow" panose="020B0606020202030204" pitchFamily="34" charset="0"/>
              </a:rPr>
              <a:t> less dense → </a:t>
            </a:r>
            <a:r>
              <a:rPr lang="en-US" sz="2400" dirty="0">
                <a:latin typeface="Arial Narrow" panose="020B0606020202030204" pitchFamily="34" charset="0"/>
              </a:rPr>
              <a:t>keeps</a:t>
            </a:r>
            <a:r>
              <a:rPr lang="en-US" sz="2400" b="1" dirty="0">
                <a:latin typeface="Arial Narrow" panose="020B0606020202030204" pitchFamily="34" charset="0"/>
              </a:rPr>
              <a:t> rising</a:t>
            </a:r>
            <a:endParaRPr lang="en-US" sz="2400" dirty="0"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Example: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b="1" dirty="0">
                <a:latin typeface="Arial Narrow" panose="020B0606020202030204" pitchFamily="34" charset="0"/>
              </a:rPr>
              <a:t> </a:t>
            </a:r>
            <a:r>
              <a:rPr lang="en-US" dirty="0">
                <a:latin typeface="Arial Narrow" panose="020B0606020202030204" pitchFamily="34" charset="0"/>
              </a:rPr>
              <a:t>Parcel is warmer at all altitudes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Reaches dew point at 2000 m → </a:t>
            </a:r>
            <a:r>
              <a:rPr lang="en-US" b="1" dirty="0">
                <a:latin typeface="Arial Narrow" panose="020B0606020202030204" pitchFamily="34" charset="0"/>
              </a:rPr>
              <a:t>condensation</a:t>
            </a:r>
            <a:r>
              <a:rPr lang="en-US" dirty="0">
                <a:latin typeface="Arial Narrow" panose="020B0606020202030204" pitchFamily="34" charset="0"/>
              </a:rPr>
              <a:t> begins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Cools at </a:t>
            </a:r>
            <a:r>
              <a:rPr lang="en-US" b="1" dirty="0">
                <a:latin typeface="Arial Narrow" panose="020B0606020202030204" pitchFamily="34" charset="0"/>
              </a:rPr>
              <a:t>saturated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adiabatic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rate</a:t>
            </a:r>
            <a:r>
              <a:rPr lang="en-US" dirty="0">
                <a:latin typeface="Arial Narrow" panose="020B0606020202030204" pitchFamily="34" charset="0"/>
              </a:rPr>
              <a:t> and continues to </a:t>
            </a:r>
            <a:r>
              <a:rPr lang="en-US" b="1" dirty="0">
                <a:latin typeface="Arial Narrow" panose="020B0606020202030204" pitchFamily="34" charset="0"/>
              </a:rPr>
              <a:t>rise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Result: </a:t>
            </a:r>
            <a:r>
              <a:rPr lang="en-US" sz="2400" b="1" dirty="0">
                <a:latin typeface="Arial Narrow" panose="020B0606020202030204" pitchFamily="34" charset="0"/>
              </a:rPr>
              <a:t>Cloud </a:t>
            </a:r>
            <a:r>
              <a:rPr lang="en-US" sz="2400" dirty="0">
                <a:latin typeface="Arial Narrow" panose="020B0606020202030204" pitchFamily="34" charset="0"/>
              </a:rPr>
              <a:t>formation,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dirty="0">
                <a:latin typeface="Arial Narrow" panose="020B0606020202030204" pitchFamily="34" charset="0"/>
              </a:rPr>
              <a:t>possibly</a:t>
            </a:r>
            <a:r>
              <a:rPr lang="en-US" sz="2400" b="1" dirty="0">
                <a:latin typeface="Arial Narrow" panose="020B0606020202030204" pitchFamily="34" charset="0"/>
              </a:rPr>
              <a:t> storms</a:t>
            </a:r>
            <a:endParaRPr lang="en-US" sz="2400" dirty="0">
              <a:latin typeface="Arial Narrow" panose="020B0606020202030204" pitchFamily="34" charset="0"/>
            </a:endParaRPr>
          </a:p>
        </p:txBody>
      </p:sp>
      <p:pic>
        <p:nvPicPr>
          <p:cNvPr id="7" name="Picture 6" descr="Graph of unstable atmospheric conditions showing temperature versus elevation for a rising air parcel and surrounding air.">
            <a:extLst>
              <a:ext uri="{FF2B5EF4-FFF2-40B4-BE49-F238E27FC236}">
                <a16:creationId xmlns:a16="http://schemas.microsoft.com/office/drawing/2014/main" id="{58C5F2A7-4CEC-81FA-816C-12C02E93A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3109" y="1932737"/>
            <a:ext cx="4590691" cy="3263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762D2E-77F1-FD17-19FD-56F44FCDAE3B}"/>
              </a:ext>
            </a:extLst>
          </p:cNvPr>
          <p:cNvSpPr txBox="1"/>
          <p:nvPr/>
        </p:nvSpPr>
        <p:spPr>
          <a:xfrm>
            <a:off x="6763109" y="5374414"/>
            <a:ext cx="391639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7.3.2: Unstable Atmospheric Conditions from Introduction to Physical Geography by M. Ritter, licensed under CC BY-NC-SA 4.0.</a:t>
            </a:r>
          </a:p>
        </p:txBody>
      </p:sp>
    </p:spTree>
    <p:extLst>
      <p:ext uri="{BB962C8B-B14F-4D97-AF65-F5344CB8AC3E}">
        <p14:creationId xmlns:p14="http://schemas.microsoft.com/office/powerpoint/2010/main" val="3583125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7C2CB-71E7-0A79-AD0F-2DAF9FF75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3E845-E3F7-0EAF-80F3-F7A782D05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662" y="336430"/>
            <a:ext cx="2452305" cy="3005474"/>
          </a:xfrm>
        </p:spPr>
        <p:txBody>
          <a:bodyPr>
            <a:normAutofit/>
          </a:bodyPr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Stable </a:t>
            </a:r>
            <a:b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</a:b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vs.</a:t>
            </a:r>
            <a:b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</a:b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Unstable </a:t>
            </a:r>
            <a:b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</a:b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Air</a:t>
            </a:r>
          </a:p>
        </p:txBody>
      </p:sp>
      <p:pic>
        <p:nvPicPr>
          <p:cNvPr id="5" name="Picture 4" descr="Diagram comparing stable and unstable air, showing temperature differences between air parcels and surrounding air at various heights.">
            <a:extLst>
              <a:ext uri="{FF2B5EF4-FFF2-40B4-BE49-F238E27FC236}">
                <a16:creationId xmlns:a16="http://schemas.microsoft.com/office/drawing/2014/main" id="{80E1D6AB-FF5C-354D-9509-A46883DF6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309" y="336430"/>
            <a:ext cx="5725381" cy="59452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FCBF57-206E-737C-52AB-52ABF0CF852C}"/>
              </a:ext>
            </a:extLst>
          </p:cNvPr>
          <p:cNvSpPr txBox="1"/>
          <p:nvPr/>
        </p:nvSpPr>
        <p:spPr>
          <a:xfrm>
            <a:off x="7867289" y="6419726"/>
            <a:ext cx="87126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Credit: NASA</a:t>
            </a:r>
          </a:p>
        </p:txBody>
      </p:sp>
    </p:spTree>
    <p:extLst>
      <p:ext uri="{BB962C8B-B14F-4D97-AF65-F5344CB8AC3E}">
        <p14:creationId xmlns:p14="http://schemas.microsoft.com/office/powerpoint/2010/main" val="8565018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8D389-F4EF-CBB6-E7C8-3AA4607A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01DDD-0112-C456-1E4B-C933C42B8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752" y="314802"/>
            <a:ext cx="2452305" cy="864971"/>
          </a:xfrm>
        </p:spPr>
        <p:txBody>
          <a:bodyPr>
            <a:normAutofit/>
          </a:bodyPr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Practice: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A8CE48E-E4FF-3235-6B9E-4953A30EF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752" y="1240693"/>
            <a:ext cx="2483167" cy="466749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200" dirty="0">
                <a:latin typeface="Arial Narrow" panose="020B0606020202030204" pitchFamily="34" charset="0"/>
              </a:rPr>
              <a:t>Q: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200" dirty="0">
                <a:latin typeface="Arial Narrow" panose="020B0606020202030204" pitchFamily="34" charset="0"/>
              </a:rPr>
              <a:t>According to the graph above, the air is absolutely stable at letter A, B, C, or D?</a:t>
            </a:r>
          </a:p>
        </p:txBody>
      </p:sp>
      <p:pic>
        <p:nvPicPr>
          <p:cNvPr id="5" name="Picture 4" descr="Graph comparing environmental lapse rate (ELR) with rising air temperature, showing altitude versus temperature for different labeled points (A–D).">
            <a:extLst>
              <a:ext uri="{FF2B5EF4-FFF2-40B4-BE49-F238E27FC236}">
                <a16:creationId xmlns:a16="http://schemas.microsoft.com/office/drawing/2014/main" id="{94C77249-3C44-AF9F-144B-0777B5FD0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359" y="500333"/>
            <a:ext cx="8035416" cy="51499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38A157-44EC-7B93-6C0F-13474DB52996}"/>
              </a:ext>
            </a:extLst>
          </p:cNvPr>
          <p:cNvSpPr txBox="1"/>
          <p:nvPr/>
        </p:nvSpPr>
        <p:spPr>
          <a:xfrm>
            <a:off x="5380848" y="5964067"/>
            <a:ext cx="444463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Introduction to Physical Geography by M. Ritter, licensed under CC BY-NC-SA 4.0.</a:t>
            </a:r>
          </a:p>
        </p:txBody>
      </p:sp>
    </p:spTree>
    <p:extLst>
      <p:ext uri="{BB962C8B-B14F-4D97-AF65-F5344CB8AC3E}">
        <p14:creationId xmlns:p14="http://schemas.microsoft.com/office/powerpoint/2010/main" val="13504324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5531D-27D4-0D89-196D-ED3337081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47095-D495-DBC2-3207-7D908386E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The Role of Clouds in Weather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CE141-77E1-4227-CEAA-7BFED4C84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7"/>
            <a:ext cx="10160479" cy="414930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Clouds influence </a:t>
            </a:r>
            <a:r>
              <a:rPr lang="en-US" b="1" dirty="0">
                <a:latin typeface="Arial Narrow" panose="020B0606020202030204" pitchFamily="34" charset="0"/>
              </a:rPr>
              <a:t>temperature</a:t>
            </a:r>
            <a:r>
              <a:rPr lang="en-US" dirty="0">
                <a:latin typeface="Arial Narrow" panose="020B0606020202030204" pitchFamily="34" charset="0"/>
              </a:rPr>
              <a:t> and </a:t>
            </a:r>
            <a:r>
              <a:rPr lang="en-US" b="1" dirty="0">
                <a:latin typeface="Arial Narrow" panose="020B0606020202030204" pitchFamily="34" charset="0"/>
              </a:rPr>
              <a:t>precipitation</a:t>
            </a:r>
            <a:r>
              <a:rPr lang="en-US" dirty="0">
                <a:latin typeface="Arial Narrow" panose="020B0606020202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Block incoming </a:t>
            </a:r>
            <a:r>
              <a:rPr lang="en-US" sz="2800" b="1" dirty="0">
                <a:latin typeface="Arial Narrow" panose="020B0606020202030204" pitchFamily="34" charset="0"/>
              </a:rPr>
              <a:t>solar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radiation</a:t>
            </a:r>
            <a:r>
              <a:rPr lang="en-US" sz="2800" dirty="0">
                <a:latin typeface="Arial Narrow" panose="020B0606020202030204" pitchFamily="34" charset="0"/>
              </a:rPr>
              <a:t> (</a:t>
            </a:r>
            <a:r>
              <a:rPr lang="en-US" sz="2800" b="1" dirty="0">
                <a:latin typeface="Arial Narrow" panose="020B0606020202030204" pitchFamily="34" charset="0"/>
              </a:rPr>
              <a:t>cooling</a:t>
            </a:r>
            <a:r>
              <a:rPr lang="en-US" sz="2800" dirty="0">
                <a:latin typeface="Arial Narrow" panose="020B0606020202030204" pitchFamily="34" charset="0"/>
              </a:rPr>
              <a:t> effect).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Absorb and re-emit </a:t>
            </a:r>
            <a:r>
              <a:rPr lang="en-US" sz="2800" b="1" dirty="0">
                <a:latin typeface="Arial Narrow" panose="020B0606020202030204" pitchFamily="34" charset="0"/>
              </a:rPr>
              <a:t>terrestrial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radiation</a:t>
            </a:r>
            <a:r>
              <a:rPr lang="en-US" sz="2800" dirty="0">
                <a:latin typeface="Arial Narrow" panose="020B0606020202030204" pitchFamily="34" charset="0"/>
              </a:rPr>
              <a:t> (</a:t>
            </a:r>
            <a:r>
              <a:rPr lang="en-US" sz="2800" b="1" dirty="0">
                <a:latin typeface="Arial Narrow" panose="020B0606020202030204" pitchFamily="34" charset="0"/>
              </a:rPr>
              <a:t>warming</a:t>
            </a:r>
            <a:r>
              <a:rPr lang="en-US" sz="2800" dirty="0">
                <a:latin typeface="Arial Narrow" panose="020B0606020202030204" pitchFamily="34" charset="0"/>
              </a:rPr>
              <a:t> effect).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Act as </a:t>
            </a:r>
            <a:r>
              <a:rPr lang="en-US" sz="2800" b="1" dirty="0">
                <a:latin typeface="Arial Narrow" panose="020B0606020202030204" pitchFamily="34" charset="0"/>
              </a:rPr>
              <a:t>sources</a:t>
            </a:r>
            <a:r>
              <a:rPr lang="en-US" sz="2800" dirty="0">
                <a:latin typeface="Arial Narrow" panose="020B0606020202030204" pitchFamily="34" charset="0"/>
              </a:rPr>
              <a:t> of </a:t>
            </a:r>
            <a:r>
              <a:rPr lang="en-US" sz="2800" b="1" dirty="0">
                <a:latin typeface="Arial Narrow" panose="020B0606020202030204" pitchFamily="34" charset="0"/>
              </a:rPr>
              <a:t>precipitation</a:t>
            </a:r>
            <a:r>
              <a:rPr lang="en-US" sz="2800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Cloudless</a:t>
            </a:r>
            <a:r>
              <a:rPr lang="en-US" dirty="0">
                <a:latin typeface="Arial Narrow" panose="020B0606020202030204" pitchFamily="34" charset="0"/>
              </a:rPr>
              <a:t> days: </a:t>
            </a:r>
            <a:r>
              <a:rPr lang="en-US" b="1" dirty="0">
                <a:latin typeface="Arial Narrow" panose="020B0606020202030204" pitchFamily="34" charset="0"/>
              </a:rPr>
              <a:t>hotter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Cloudless</a:t>
            </a:r>
            <a:r>
              <a:rPr lang="en-US" dirty="0">
                <a:latin typeface="Arial Narrow" panose="020B0606020202030204" pitchFamily="34" charset="0"/>
              </a:rPr>
              <a:t> nights: </a:t>
            </a:r>
            <a:r>
              <a:rPr lang="en-US" b="1" dirty="0">
                <a:latin typeface="Arial Narrow" panose="020B0606020202030204" pitchFamily="34" charset="0"/>
              </a:rPr>
              <a:t>colder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Cloudy</a:t>
            </a:r>
            <a:r>
              <a:rPr lang="en-US" dirty="0">
                <a:latin typeface="Arial Narrow" panose="020B0606020202030204" pitchFamily="34" charset="0"/>
              </a:rPr>
              <a:t> days = more </a:t>
            </a:r>
            <a:r>
              <a:rPr lang="en-US" b="1" dirty="0">
                <a:latin typeface="Arial Narrow" panose="020B0606020202030204" pitchFamily="34" charset="0"/>
              </a:rPr>
              <a:t>stable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temperatures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8C98E1-EF0F-DE7E-F02A-08736C7320A0}"/>
              </a:ext>
            </a:extLst>
          </p:cNvPr>
          <p:cNvSpPr txBox="1"/>
          <p:nvPr/>
        </p:nvSpPr>
        <p:spPr>
          <a:xfrm>
            <a:off x="11067348" y="6492875"/>
            <a:ext cx="11990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Credit: WIKIPEDIA</a:t>
            </a:r>
          </a:p>
        </p:txBody>
      </p:sp>
      <p:pic>
        <p:nvPicPr>
          <p:cNvPr id="5" name="Picture 4" descr="A large cloud in the sky.">
            <a:extLst>
              <a:ext uri="{FF2B5EF4-FFF2-40B4-BE49-F238E27FC236}">
                <a16:creationId xmlns:a16="http://schemas.microsoft.com/office/drawing/2014/main" id="{999C951A-B49A-6309-EDEF-7AA15B53FB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603" y="3428999"/>
            <a:ext cx="5130195" cy="295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92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35A94-CA94-78A3-4CD3-14B456FAD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Learning Objectives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5B8396-3568-E7E5-E165-A54356136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930"/>
            <a:ext cx="11191876" cy="520857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Explain</a:t>
            </a:r>
            <a:r>
              <a:rPr lang="en-US" dirty="0">
                <a:latin typeface="Arial Narrow" panose="020B0606020202030204" pitchFamily="34" charset="0"/>
              </a:rPr>
              <a:t> the phase changes of water.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Describe</a:t>
            </a:r>
            <a:r>
              <a:rPr lang="en-US" dirty="0">
                <a:latin typeface="Arial Narrow" panose="020B0606020202030204" pitchFamily="34" charset="0"/>
              </a:rPr>
              <a:t> expressions of humidity: specific humidity, relative humidity, and dew-point temperature.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Determine</a:t>
            </a:r>
            <a:r>
              <a:rPr lang="en-US" dirty="0">
                <a:latin typeface="Arial Narrow" panose="020B0606020202030204" pitchFamily="34" charset="0"/>
              </a:rPr>
              <a:t> the stability of air and its likelihood for cloud development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Identify</a:t>
            </a:r>
            <a:r>
              <a:rPr lang="en-US" dirty="0">
                <a:latin typeface="Arial Narrow" panose="020B0606020202030204" pitchFamily="34" charset="0"/>
              </a:rPr>
              <a:t> common cloud types, including fog.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Describe</a:t>
            </a:r>
            <a:r>
              <a:rPr lang="en-US" dirty="0">
                <a:latin typeface="Arial Narrow" panose="020B0606020202030204" pitchFamily="34" charset="0"/>
              </a:rPr>
              <a:t> how precipitation forms.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Explain</a:t>
            </a:r>
            <a:r>
              <a:rPr lang="en-US" dirty="0">
                <a:latin typeface="Arial Narrow" panose="020B0606020202030204" pitchFamily="34" charset="0"/>
              </a:rPr>
              <a:t> the global pattern of precipitation.</a:t>
            </a:r>
          </a:p>
        </p:txBody>
      </p:sp>
    </p:spTree>
    <p:extLst>
      <p:ext uri="{BB962C8B-B14F-4D97-AF65-F5344CB8AC3E}">
        <p14:creationId xmlns:p14="http://schemas.microsoft.com/office/powerpoint/2010/main" val="34990136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7EF29-BE77-888D-568C-33048E869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D8D51-79E5-C0C3-88BA-0303E2472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How Clouds 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500F9-2F04-DC94-4229-29C3B9EB7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6"/>
            <a:ext cx="7356895" cy="485667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Clouds form when </a:t>
            </a:r>
            <a:r>
              <a:rPr lang="en-US" sz="2400" b="1" dirty="0">
                <a:latin typeface="Arial Narrow" panose="020B0606020202030204" pitchFamily="34" charset="0"/>
              </a:rPr>
              <a:t>air reaches its dew point</a:t>
            </a:r>
            <a:r>
              <a:rPr lang="en-US" sz="2400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Two</a:t>
            </a:r>
            <a:r>
              <a:rPr lang="en-US" sz="2400" dirty="0">
                <a:latin typeface="Arial Narrow" panose="020B0606020202030204" pitchFamily="34" charset="0"/>
              </a:rPr>
              <a:t> ways this can happen: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Humidity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increases</a:t>
            </a:r>
            <a:r>
              <a:rPr lang="en-US" dirty="0">
                <a:latin typeface="Arial Narrow" panose="020B0606020202030204" pitchFamily="34" charset="0"/>
              </a:rPr>
              <a:t> (common in warm, moist areas)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Temperature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decreases</a:t>
            </a:r>
            <a:r>
              <a:rPr lang="en-US" dirty="0">
                <a:latin typeface="Arial Narrow" panose="020B0606020202030204" pitchFamily="34" charset="0"/>
              </a:rPr>
              <a:t> (cooling air → saturation)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Cooling can result from: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Contact with a </a:t>
            </a:r>
            <a:r>
              <a:rPr lang="en-US" b="1" dirty="0">
                <a:latin typeface="Arial Narrow" panose="020B0606020202030204" pitchFamily="34" charset="0"/>
              </a:rPr>
              <a:t>cold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surface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Rising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air</a:t>
            </a:r>
            <a:r>
              <a:rPr lang="en-US" dirty="0">
                <a:latin typeface="Arial Narrow" panose="020B0606020202030204" pitchFamily="34" charset="0"/>
              </a:rPr>
              <a:t> (over mountains, fronts, or via convection)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Water vapor condenses around </a:t>
            </a:r>
            <a:r>
              <a:rPr lang="en-US" sz="2400" b="1" dirty="0">
                <a:latin typeface="Arial Narrow" panose="020B0606020202030204" pitchFamily="34" charset="0"/>
              </a:rPr>
              <a:t>nuclei</a:t>
            </a:r>
            <a:r>
              <a:rPr lang="en-US" sz="2400" dirty="0">
                <a:latin typeface="Arial Narrow" panose="020B0606020202030204" pitchFamily="34" charset="0"/>
              </a:rPr>
              <a:t> (dust, salt, smoke)</a:t>
            </a:r>
            <a:endParaRPr lang="en-US" sz="2400" b="1" dirty="0">
              <a:latin typeface="Arial Narrow" panose="020B0606020202030204" pitchFamily="34" charset="0"/>
            </a:endParaRPr>
          </a:p>
        </p:txBody>
      </p:sp>
      <p:pic>
        <p:nvPicPr>
          <p:cNvPr id="4" name="Picture 3" descr="Diagram showing water molecules (0.0001 micron) moving toward larger condensation nuclei (1 micron).">
            <a:extLst>
              <a:ext uri="{FF2B5EF4-FFF2-40B4-BE49-F238E27FC236}">
                <a16:creationId xmlns:a16="http://schemas.microsoft.com/office/drawing/2014/main" id="{DC3AC42D-5EF6-F931-25B6-08382A93A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48" y="1380226"/>
            <a:ext cx="3662065" cy="32988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922D41-3ED7-86A1-1741-E4C70A1D9712}"/>
              </a:ext>
            </a:extLst>
          </p:cNvPr>
          <p:cNvSpPr txBox="1"/>
          <p:nvPr/>
        </p:nvSpPr>
        <p:spPr>
          <a:xfrm>
            <a:off x="10973525" y="4758186"/>
            <a:ext cx="96931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Credit: NOAA</a:t>
            </a:r>
          </a:p>
        </p:txBody>
      </p:sp>
    </p:spTree>
    <p:extLst>
      <p:ext uri="{BB962C8B-B14F-4D97-AF65-F5344CB8AC3E}">
        <p14:creationId xmlns:p14="http://schemas.microsoft.com/office/powerpoint/2010/main" val="28089350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22C85-60BB-28A0-ACDF-5FB058084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A6535-89C1-6BC3-F354-ABAAEC751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22" y="37801"/>
            <a:ext cx="2946215" cy="1129714"/>
          </a:xfrm>
        </p:spPr>
        <p:txBody>
          <a:bodyPr>
            <a:normAutofit/>
          </a:bodyPr>
          <a:lstStyle/>
          <a:p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Cloud Identification </a:t>
            </a:r>
          </a:p>
        </p:txBody>
      </p:sp>
      <p:pic>
        <p:nvPicPr>
          <p:cNvPr id="6" name="Picture 5" descr="Diagram of cloud types by altitude, showing high (cirrocumulus, cirrostratus, cirrus), mid (altocumulus, altostratus), and low (cumulus, stratocumulus, stratus) clouds, along with nimbostratus and towering cumulonimbus clouds.">
            <a:extLst>
              <a:ext uri="{FF2B5EF4-FFF2-40B4-BE49-F238E27FC236}">
                <a16:creationId xmlns:a16="http://schemas.microsoft.com/office/drawing/2014/main" id="{3C2A22A1-565B-C60E-C978-3E4E936DD4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377" y="125083"/>
            <a:ext cx="9951939" cy="6120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7808C3-2E28-671B-A379-D581B6D8DD68}"/>
              </a:ext>
            </a:extLst>
          </p:cNvPr>
          <p:cNvSpPr txBox="1"/>
          <p:nvPr/>
        </p:nvSpPr>
        <p:spPr>
          <a:xfrm>
            <a:off x="7397172" y="6332807"/>
            <a:ext cx="46841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7.35 Cloud Identification Diagram. Image is used under an Attribution-Share Alike 3.0 </a:t>
            </a:r>
            <a:r>
              <a:rPr lang="en-US" sz="1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Unported</a:t>
            </a:r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 license from Physical Geography by J. Patrich, licensed under CC BY 4.0. </a:t>
            </a:r>
          </a:p>
        </p:txBody>
      </p:sp>
    </p:spTree>
    <p:extLst>
      <p:ext uri="{BB962C8B-B14F-4D97-AF65-F5344CB8AC3E}">
        <p14:creationId xmlns:p14="http://schemas.microsoft.com/office/powerpoint/2010/main" val="19372210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F6510-8459-03A1-A70F-92115C328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2373F-7347-F888-C276-7F3DF67DD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Cloud Classification by Altitude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9FE9D-0D04-32B3-ED22-8F7DBFE6B5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6"/>
            <a:ext cx="10160479" cy="485667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High-Level Clouds </a:t>
            </a:r>
            <a:r>
              <a:rPr lang="en-US" dirty="0">
                <a:latin typeface="Arial Narrow" panose="020B0606020202030204" pitchFamily="34" charset="0"/>
              </a:rPr>
              <a:t>(ice crystals)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i="1" dirty="0">
                <a:latin typeface="Arial Narrow" panose="020B0606020202030204" pitchFamily="34" charset="0"/>
              </a:rPr>
              <a:t>Cirrus</a:t>
            </a:r>
            <a:r>
              <a:rPr lang="en-US" sz="2800" dirty="0">
                <a:latin typeface="Arial Narrow" panose="020B0606020202030204" pitchFamily="34" charset="0"/>
              </a:rPr>
              <a:t>, </a:t>
            </a:r>
            <a:r>
              <a:rPr lang="en-US" sz="2800" i="1" dirty="0">
                <a:latin typeface="Arial Narrow" panose="020B0606020202030204" pitchFamily="34" charset="0"/>
              </a:rPr>
              <a:t>Cirrostratus</a:t>
            </a:r>
            <a:r>
              <a:rPr lang="en-US" sz="2800" dirty="0">
                <a:latin typeface="Arial Narrow" panose="020B0606020202030204" pitchFamily="34" charset="0"/>
              </a:rPr>
              <a:t>, </a:t>
            </a:r>
            <a:r>
              <a:rPr lang="en-US" sz="2800" i="1" dirty="0">
                <a:latin typeface="Arial Narrow" panose="020B0606020202030204" pitchFamily="34" charset="0"/>
              </a:rPr>
              <a:t>Cirrocumulus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Wispy, feathery, or rippling — may signal storms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Middle-Level Clouds </a:t>
            </a:r>
            <a:r>
              <a:rPr lang="en-US" dirty="0">
                <a:latin typeface="Arial Narrow" panose="020B0606020202030204" pitchFamily="34" charset="0"/>
              </a:rPr>
              <a:t>(ice &amp; water droplets)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i="1" dirty="0">
                <a:latin typeface="Arial Narrow" panose="020B0606020202030204" pitchFamily="34" charset="0"/>
              </a:rPr>
              <a:t>Altocumulus</a:t>
            </a:r>
            <a:r>
              <a:rPr lang="en-US" sz="2800" dirty="0">
                <a:latin typeface="Arial Narrow" panose="020B0606020202030204" pitchFamily="34" charset="0"/>
              </a:rPr>
              <a:t>, </a:t>
            </a:r>
            <a:r>
              <a:rPr lang="en-US" sz="2800" i="1" dirty="0">
                <a:latin typeface="Arial Narrow" panose="020B0606020202030204" pitchFamily="34" charset="0"/>
              </a:rPr>
              <a:t>Altostratus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Grayish sheets → often signal incoming storms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Low-Level Clouds </a:t>
            </a:r>
            <a:r>
              <a:rPr lang="en-US" dirty="0">
                <a:latin typeface="Arial Narrow" panose="020B0606020202030204" pitchFamily="34" charset="0"/>
              </a:rPr>
              <a:t>(mostly water droplets)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i="1" dirty="0">
                <a:latin typeface="Arial Narrow" panose="020B0606020202030204" pitchFamily="34" charset="0"/>
              </a:rPr>
              <a:t>Stratus</a:t>
            </a:r>
            <a:r>
              <a:rPr lang="en-US" sz="2800" dirty="0">
                <a:latin typeface="Arial Narrow" panose="020B0606020202030204" pitchFamily="34" charset="0"/>
              </a:rPr>
              <a:t>, </a:t>
            </a:r>
            <a:r>
              <a:rPr lang="en-US" sz="2800" i="1" dirty="0">
                <a:latin typeface="Arial Narrow" panose="020B0606020202030204" pitchFamily="34" charset="0"/>
              </a:rPr>
              <a:t>Stratocumulus</a:t>
            </a:r>
            <a:r>
              <a:rPr lang="en-US" sz="2800" dirty="0">
                <a:latin typeface="Arial Narrow" panose="020B0606020202030204" pitchFamily="34" charset="0"/>
              </a:rPr>
              <a:t>, </a:t>
            </a:r>
            <a:r>
              <a:rPr lang="en-US" sz="2800" i="1" dirty="0">
                <a:latin typeface="Arial Narrow" panose="020B0606020202030204" pitchFamily="34" charset="0"/>
              </a:rPr>
              <a:t>Nimbostratus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Nimbostratus = thick, dark, rain-producing</a:t>
            </a:r>
            <a:endParaRPr lang="en-US" sz="28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8403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BA321-E478-9C07-2150-1F327C395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1FAE3-68CE-D4D3-1E4E-D16332CC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2811"/>
          </a:xfrm>
        </p:spPr>
        <p:txBody>
          <a:bodyPr>
            <a:normAutofit/>
          </a:bodyPr>
          <a:lstStyle/>
          <a:p>
            <a:pPr algn="ctr"/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High-Level Clouds</a:t>
            </a:r>
          </a:p>
        </p:txBody>
      </p:sp>
      <p:pic>
        <p:nvPicPr>
          <p:cNvPr id="6" name="Picture 5" descr="An image of cirrus cloud.">
            <a:extLst>
              <a:ext uri="{FF2B5EF4-FFF2-40B4-BE49-F238E27FC236}">
                <a16:creationId xmlns:a16="http://schemas.microsoft.com/office/drawing/2014/main" id="{FA591ADB-1BE6-BB1E-DD85-96CBF3178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86" y="1831148"/>
            <a:ext cx="3620869" cy="24244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4B05DC-B1B4-E989-BCBB-2CEF57D4E8E6}"/>
              </a:ext>
            </a:extLst>
          </p:cNvPr>
          <p:cNvSpPr txBox="1"/>
          <p:nvPr/>
        </p:nvSpPr>
        <p:spPr>
          <a:xfrm>
            <a:off x="1560321" y="1370907"/>
            <a:ext cx="10947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Cirrus (Ci)</a:t>
            </a:r>
          </a:p>
        </p:txBody>
      </p:sp>
      <p:pic>
        <p:nvPicPr>
          <p:cNvPr id="14" name="Picture 13" descr="An image of cirrostratus cloud.">
            <a:extLst>
              <a:ext uri="{FF2B5EF4-FFF2-40B4-BE49-F238E27FC236}">
                <a16:creationId xmlns:a16="http://schemas.microsoft.com/office/drawing/2014/main" id="{5C4BFBE7-1C21-2905-D29C-A3B431C7D9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37" r="1773" b="1507"/>
          <a:stretch/>
        </p:blipFill>
        <p:spPr>
          <a:xfrm>
            <a:off x="4272300" y="1850766"/>
            <a:ext cx="3620870" cy="238428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D38AC68-89DE-A30B-C950-292667A2AB2A}"/>
              </a:ext>
            </a:extLst>
          </p:cNvPr>
          <p:cNvSpPr txBox="1"/>
          <p:nvPr/>
        </p:nvSpPr>
        <p:spPr>
          <a:xfrm>
            <a:off x="5080010" y="1370907"/>
            <a:ext cx="16562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Cirrostratus (Cs)</a:t>
            </a:r>
          </a:p>
        </p:txBody>
      </p:sp>
      <p:pic>
        <p:nvPicPr>
          <p:cNvPr id="11" name="Picture 10" descr="An image of cirrocumulus cloud.">
            <a:extLst>
              <a:ext uri="{FF2B5EF4-FFF2-40B4-BE49-F238E27FC236}">
                <a16:creationId xmlns:a16="http://schemas.microsoft.com/office/drawing/2014/main" id="{DAC3AE2E-4058-6E8F-9B3A-9E5AC9175C4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1" t="1917"/>
          <a:stretch/>
        </p:blipFill>
        <p:spPr>
          <a:xfrm>
            <a:off x="8063714" y="1831149"/>
            <a:ext cx="3549281" cy="237079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66CF266-08F9-72E4-90D8-54F76479809F}"/>
              </a:ext>
            </a:extLst>
          </p:cNvPr>
          <p:cNvSpPr txBox="1"/>
          <p:nvPr/>
        </p:nvSpPr>
        <p:spPr>
          <a:xfrm>
            <a:off x="8975407" y="1370907"/>
            <a:ext cx="16562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Cirrocumulus (Cc)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D2B00A-15F2-23E1-BB4B-5DC0148B7F88}"/>
              </a:ext>
            </a:extLst>
          </p:cNvPr>
          <p:cNvSpPr txBox="1"/>
          <p:nvPr/>
        </p:nvSpPr>
        <p:spPr>
          <a:xfrm>
            <a:off x="10631679" y="4392519"/>
            <a:ext cx="9834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NOAA</a:t>
            </a:r>
          </a:p>
        </p:txBody>
      </p:sp>
    </p:spTree>
    <p:extLst>
      <p:ext uri="{BB962C8B-B14F-4D97-AF65-F5344CB8AC3E}">
        <p14:creationId xmlns:p14="http://schemas.microsoft.com/office/powerpoint/2010/main" val="4794209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879EC-CAD6-2C9F-43CE-8BE815C96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ED704-7926-C35F-9CD1-DE304C692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2811"/>
          </a:xfrm>
        </p:spPr>
        <p:txBody>
          <a:bodyPr>
            <a:normAutofit/>
          </a:bodyPr>
          <a:lstStyle/>
          <a:p>
            <a:pPr algn="ctr"/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Middle-Level Clouds</a:t>
            </a:r>
          </a:p>
        </p:txBody>
      </p:sp>
      <p:pic>
        <p:nvPicPr>
          <p:cNvPr id="17" name="Picture 16" descr="An image of altocumulus cloud.">
            <a:extLst>
              <a:ext uri="{FF2B5EF4-FFF2-40B4-BE49-F238E27FC236}">
                <a16:creationId xmlns:a16="http://schemas.microsoft.com/office/drawing/2014/main" id="{C7BB0E5D-4C3A-03B5-1CBD-3FB4A68ECD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59" r="1274"/>
          <a:stretch/>
        </p:blipFill>
        <p:spPr>
          <a:xfrm>
            <a:off x="806277" y="1635541"/>
            <a:ext cx="5289723" cy="35869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759932D-5063-BBDB-5DC2-6D8EEE44BA3A}"/>
              </a:ext>
            </a:extLst>
          </p:cNvPr>
          <p:cNvSpPr txBox="1"/>
          <p:nvPr/>
        </p:nvSpPr>
        <p:spPr>
          <a:xfrm>
            <a:off x="2396559" y="1264092"/>
            <a:ext cx="21091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Altocumulus (Ac)</a:t>
            </a:r>
          </a:p>
        </p:txBody>
      </p:sp>
      <p:pic>
        <p:nvPicPr>
          <p:cNvPr id="3" name="Picture 2" descr="An image of altostratus cloud.">
            <a:extLst>
              <a:ext uri="{FF2B5EF4-FFF2-40B4-BE49-F238E27FC236}">
                <a16:creationId xmlns:a16="http://schemas.microsoft.com/office/drawing/2014/main" id="{C9431463-FF8C-DA45-5B01-56F2B7FD36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172" r="1143" b="2172"/>
          <a:stretch/>
        </p:blipFill>
        <p:spPr>
          <a:xfrm>
            <a:off x="6188064" y="1635541"/>
            <a:ext cx="5503016" cy="358691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CC6AE92-18E9-39BB-A08B-472EEF93E57B}"/>
              </a:ext>
            </a:extLst>
          </p:cNvPr>
          <p:cNvSpPr txBox="1"/>
          <p:nvPr/>
        </p:nvSpPr>
        <p:spPr>
          <a:xfrm>
            <a:off x="8139169" y="1264092"/>
            <a:ext cx="16562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Altostratus (As)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0DF628-700B-B34D-D5E6-EE1CC81867A5}"/>
              </a:ext>
            </a:extLst>
          </p:cNvPr>
          <p:cNvSpPr txBox="1"/>
          <p:nvPr/>
        </p:nvSpPr>
        <p:spPr>
          <a:xfrm>
            <a:off x="10707668" y="5350051"/>
            <a:ext cx="9834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NOAA</a:t>
            </a:r>
          </a:p>
        </p:txBody>
      </p:sp>
    </p:spTree>
    <p:extLst>
      <p:ext uri="{BB962C8B-B14F-4D97-AF65-F5344CB8AC3E}">
        <p14:creationId xmlns:p14="http://schemas.microsoft.com/office/powerpoint/2010/main" val="2925737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6E220-4A0A-B7C6-1C28-A510267AE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C9629-8D58-D55E-110A-946FABD8F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2811"/>
          </a:xfrm>
        </p:spPr>
        <p:txBody>
          <a:bodyPr>
            <a:normAutofit/>
          </a:bodyPr>
          <a:lstStyle/>
          <a:p>
            <a:pPr algn="ctr"/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Low-Level Clouds</a:t>
            </a:r>
          </a:p>
        </p:txBody>
      </p:sp>
      <p:pic>
        <p:nvPicPr>
          <p:cNvPr id="3" name="Picture 2" descr="An image of stratocumulus cloud.">
            <a:extLst>
              <a:ext uri="{FF2B5EF4-FFF2-40B4-BE49-F238E27FC236}">
                <a16:creationId xmlns:a16="http://schemas.microsoft.com/office/drawing/2014/main" id="{76EBC5A8-7916-C9D2-E6B6-27F79F303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60" y="1853447"/>
            <a:ext cx="3620870" cy="23816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22CFAA-F4F2-5F93-9439-0CA74B64BE5C}"/>
              </a:ext>
            </a:extLst>
          </p:cNvPr>
          <p:cNvSpPr txBox="1"/>
          <p:nvPr/>
        </p:nvSpPr>
        <p:spPr>
          <a:xfrm>
            <a:off x="1324736" y="1387467"/>
            <a:ext cx="17177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Stratocumulus (Sc)</a:t>
            </a:r>
          </a:p>
        </p:txBody>
      </p:sp>
      <p:pic>
        <p:nvPicPr>
          <p:cNvPr id="7" name="Picture 6" descr="An image of stratus cloud.">
            <a:extLst>
              <a:ext uri="{FF2B5EF4-FFF2-40B4-BE49-F238E27FC236}">
                <a16:creationId xmlns:a16="http://schemas.microsoft.com/office/drawing/2014/main" id="{89BD2EA6-9BC8-E033-4A93-1FBE6AB3B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909" y="1853447"/>
            <a:ext cx="3491404" cy="236143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2355ADD-E66D-F7A8-D274-7C2DCF9D5BDC}"/>
              </a:ext>
            </a:extLst>
          </p:cNvPr>
          <p:cNvSpPr txBox="1"/>
          <p:nvPr/>
        </p:nvSpPr>
        <p:spPr>
          <a:xfrm>
            <a:off x="5080010" y="1370907"/>
            <a:ext cx="16562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Stratus (St)</a:t>
            </a:r>
          </a:p>
        </p:txBody>
      </p:sp>
      <p:pic>
        <p:nvPicPr>
          <p:cNvPr id="10" name="Picture 9" descr="An image of nimbostratus cloud.">
            <a:extLst>
              <a:ext uri="{FF2B5EF4-FFF2-40B4-BE49-F238E27FC236}">
                <a16:creationId xmlns:a16="http://schemas.microsoft.com/office/drawing/2014/main" id="{1B10A395-2728-3A00-3219-59EA09884A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0398" y="1857760"/>
            <a:ext cx="3556121" cy="23571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56837F2-BA2B-0F34-41A2-D59168480CED}"/>
              </a:ext>
            </a:extLst>
          </p:cNvPr>
          <p:cNvSpPr txBox="1"/>
          <p:nvPr/>
        </p:nvSpPr>
        <p:spPr>
          <a:xfrm>
            <a:off x="8975407" y="1370907"/>
            <a:ext cx="16562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Nimbostratus (Ns)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2FD9FB-8DE1-F090-2AE3-C092EDEC6CD8}"/>
              </a:ext>
            </a:extLst>
          </p:cNvPr>
          <p:cNvSpPr txBox="1"/>
          <p:nvPr/>
        </p:nvSpPr>
        <p:spPr>
          <a:xfrm>
            <a:off x="10631679" y="4387662"/>
            <a:ext cx="9834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NOAA</a:t>
            </a:r>
          </a:p>
        </p:txBody>
      </p:sp>
    </p:spTree>
    <p:extLst>
      <p:ext uri="{BB962C8B-B14F-4D97-AF65-F5344CB8AC3E}">
        <p14:creationId xmlns:p14="http://schemas.microsoft.com/office/powerpoint/2010/main" val="10046683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A47FC5-9C61-67CA-7AFD-EC77258D5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36CD9-94A0-2B4A-2BC5-1E3A26817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Vertically Developed Clouds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1258D5-AB57-5C42-68E6-852B3BA46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6"/>
            <a:ext cx="10160479" cy="485667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Cumulus-type clouds </a:t>
            </a:r>
            <a:r>
              <a:rPr lang="en-US" dirty="0">
                <a:latin typeface="Arial Narrow" panose="020B0606020202030204" pitchFamily="34" charset="0"/>
              </a:rPr>
              <a:t>= vertical growth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Base in low altitudes; tops reach high levels.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800" dirty="0"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Cumulonimbus</a:t>
            </a:r>
            <a:r>
              <a:rPr lang="en-US" dirty="0">
                <a:latin typeface="Arial Narrow" panose="020B0606020202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Towering, storm-producing clouds.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Ice crystals at the top, warm base.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Create </a:t>
            </a:r>
            <a:r>
              <a:rPr lang="en-US" sz="2800" b="1" dirty="0">
                <a:latin typeface="Arial Narrow" panose="020B0606020202030204" pitchFamily="34" charset="0"/>
              </a:rPr>
              <a:t>anvil-shaped tops </a:t>
            </a:r>
            <a:r>
              <a:rPr lang="en-US" sz="2800" dirty="0">
                <a:latin typeface="Arial Narrow" panose="020B0606020202030204" pitchFamily="34" charset="0"/>
              </a:rPr>
              <a:t>from strong uplift.</a:t>
            </a:r>
            <a:endParaRPr lang="en-US" sz="2800" b="1" dirty="0">
              <a:latin typeface="Arial Narrow" panose="020B0606020202030204" pitchFamily="34" charset="0"/>
            </a:endParaRPr>
          </a:p>
        </p:txBody>
      </p:sp>
      <p:pic>
        <p:nvPicPr>
          <p:cNvPr id="5" name="Picture 4" descr="An image with cumulus-type couds in the blue sky.">
            <a:extLst>
              <a:ext uri="{FF2B5EF4-FFF2-40B4-BE49-F238E27FC236}">
                <a16:creationId xmlns:a16="http://schemas.microsoft.com/office/drawing/2014/main" id="{41E148A4-D385-AD49-1411-538F74AD7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349" y="208604"/>
            <a:ext cx="3755608" cy="25061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9DB168-E537-8676-05B4-AFA056D3DC63}"/>
              </a:ext>
            </a:extLst>
          </p:cNvPr>
          <p:cNvSpPr txBox="1"/>
          <p:nvPr/>
        </p:nvSpPr>
        <p:spPr>
          <a:xfrm>
            <a:off x="10691584" y="2740439"/>
            <a:ext cx="96931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Credit: NOAA</a:t>
            </a:r>
          </a:p>
        </p:txBody>
      </p:sp>
      <p:pic>
        <p:nvPicPr>
          <p:cNvPr id="8" name="Picture 7" descr="An image of cumulonimbus cloud.">
            <a:extLst>
              <a:ext uri="{FF2B5EF4-FFF2-40B4-BE49-F238E27FC236}">
                <a16:creationId xmlns:a16="http://schemas.microsoft.com/office/drawing/2014/main" id="{68A5E8C3-328C-E970-99A5-0A21D50896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9349" y="3429000"/>
            <a:ext cx="3755608" cy="253467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C81EC92-62DA-9ADA-C0CE-B076B9F1E96A}"/>
              </a:ext>
            </a:extLst>
          </p:cNvPr>
          <p:cNvSpPr txBox="1"/>
          <p:nvPr/>
        </p:nvSpPr>
        <p:spPr>
          <a:xfrm>
            <a:off x="10689566" y="6001003"/>
            <a:ext cx="96931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dirty="0">
                <a:latin typeface="Arial Narrow" panose="020B0606020202030204" pitchFamily="34" charset="0"/>
                <a:cs typeface="Times New Roman" panose="02020603050405020304" pitchFamily="18" charset="0"/>
              </a:rPr>
              <a:t>Credit: NOAA</a:t>
            </a:r>
          </a:p>
        </p:txBody>
      </p:sp>
    </p:spTree>
    <p:extLst>
      <p:ext uri="{BB962C8B-B14F-4D97-AF65-F5344CB8AC3E}">
        <p14:creationId xmlns:p14="http://schemas.microsoft.com/office/powerpoint/2010/main" val="25729559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3859B-B934-2EB7-BC53-079C54E7D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A9384-97F2-2C51-4359-7E3FFC798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Fog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443C2-C888-D4D0-7342-C071981B9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6"/>
            <a:ext cx="10160479" cy="485667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b="1" dirty="0">
                <a:latin typeface="Arial Narrow" panose="020B0606020202030204" pitchFamily="34" charset="0"/>
              </a:rPr>
              <a:t>Fog</a:t>
            </a:r>
            <a:r>
              <a:rPr lang="en-US" sz="3200" dirty="0">
                <a:latin typeface="Arial Narrow" panose="020B0606020202030204" pitchFamily="34" charset="0"/>
              </a:rPr>
              <a:t> is a </a:t>
            </a:r>
            <a:r>
              <a:rPr lang="en-US" sz="3200" b="1" dirty="0">
                <a:latin typeface="Arial Narrow" panose="020B0606020202030204" pitchFamily="34" charset="0"/>
              </a:rPr>
              <a:t>cloud</a:t>
            </a: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b="1" dirty="0">
                <a:latin typeface="Arial Narrow" panose="020B0606020202030204" pitchFamily="34" charset="0"/>
              </a:rPr>
              <a:t>at</a:t>
            </a:r>
            <a:r>
              <a:rPr lang="en-US" sz="3200" dirty="0">
                <a:latin typeface="Arial Narrow" panose="020B0606020202030204" pitchFamily="34" charset="0"/>
              </a:rPr>
              <a:t> or </a:t>
            </a:r>
            <a:r>
              <a:rPr lang="en-US" sz="3200" b="1" dirty="0">
                <a:latin typeface="Arial Narrow" panose="020B0606020202030204" pitchFamily="34" charset="0"/>
              </a:rPr>
              <a:t>near</a:t>
            </a: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b="1" dirty="0">
                <a:latin typeface="Arial Narrow" panose="020B0606020202030204" pitchFamily="34" charset="0"/>
              </a:rPr>
              <a:t>ground</a:t>
            </a:r>
            <a:r>
              <a:rPr lang="en-US" sz="3200" dirty="0">
                <a:latin typeface="Arial Narrow" panose="020B0606020202030204" pitchFamily="34" charset="0"/>
              </a:rPr>
              <a:t> level.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Forms when </a:t>
            </a:r>
            <a:r>
              <a:rPr lang="en-US" sz="3200" b="1" dirty="0">
                <a:latin typeface="Arial Narrow" panose="020B0606020202030204" pitchFamily="34" charset="0"/>
              </a:rPr>
              <a:t>humid</a:t>
            </a: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b="1" dirty="0">
                <a:latin typeface="Arial Narrow" panose="020B0606020202030204" pitchFamily="34" charset="0"/>
              </a:rPr>
              <a:t>air</a:t>
            </a: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b="1" dirty="0">
                <a:latin typeface="Arial Narrow" panose="020B0606020202030204" pitchFamily="34" charset="0"/>
              </a:rPr>
              <a:t>cools</a:t>
            </a: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b="1" dirty="0">
                <a:latin typeface="Arial Narrow" panose="020B0606020202030204" pitchFamily="34" charset="0"/>
              </a:rPr>
              <a:t>below its dew point</a:t>
            </a:r>
            <a:r>
              <a:rPr lang="en-US" sz="3200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Air becomes </a:t>
            </a:r>
            <a:r>
              <a:rPr lang="en-US" sz="3200" b="1" dirty="0">
                <a:latin typeface="Arial Narrow" panose="020B0606020202030204" pitchFamily="34" charset="0"/>
              </a:rPr>
              <a:t>saturated</a:t>
            </a:r>
            <a:r>
              <a:rPr lang="en-US" sz="3200" dirty="0">
                <a:latin typeface="Arial Narrow" panose="020B0606020202030204" pitchFamily="34" charset="0"/>
              </a:rPr>
              <a:t>, and </a:t>
            </a:r>
            <a:r>
              <a:rPr lang="en-US" sz="3200" b="1" dirty="0">
                <a:latin typeface="Arial Narrow" panose="020B0606020202030204" pitchFamily="34" charset="0"/>
              </a:rPr>
              <a:t>condensation</a:t>
            </a:r>
            <a:r>
              <a:rPr lang="en-US" sz="3200" dirty="0">
                <a:latin typeface="Arial Narrow" panose="020B0606020202030204" pitchFamily="34" charset="0"/>
              </a:rPr>
              <a:t> creates suspended water droplets.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Common in </a:t>
            </a:r>
            <a:r>
              <a:rPr lang="en-US" sz="3200" b="1" dirty="0">
                <a:latin typeface="Arial Narrow" panose="020B0606020202030204" pitchFamily="34" charset="0"/>
              </a:rPr>
              <a:t>humid</a:t>
            </a:r>
            <a:r>
              <a:rPr lang="en-US" sz="3200" dirty="0">
                <a:latin typeface="Arial Narrow" panose="020B0606020202030204" pitchFamily="34" charset="0"/>
              </a:rPr>
              <a:t>, </a:t>
            </a:r>
            <a:r>
              <a:rPr lang="en-US" sz="3200" b="1" dirty="0">
                <a:latin typeface="Arial Narrow" panose="020B0606020202030204" pitchFamily="34" charset="0"/>
              </a:rPr>
              <a:t>calm</a:t>
            </a:r>
            <a:r>
              <a:rPr lang="en-US" sz="3200" dirty="0">
                <a:latin typeface="Arial Narrow" panose="020B0606020202030204" pitchFamily="34" charset="0"/>
              </a:rPr>
              <a:t>, and </a:t>
            </a:r>
            <a:r>
              <a:rPr lang="en-US" sz="3200" b="1" dirty="0">
                <a:latin typeface="Arial Narrow" panose="020B0606020202030204" pitchFamily="34" charset="0"/>
              </a:rPr>
              <a:t>cool</a:t>
            </a:r>
            <a:r>
              <a:rPr lang="en-US" sz="3200" dirty="0">
                <a:latin typeface="Arial Narrow" panose="020B0606020202030204" pitchFamily="34" charset="0"/>
              </a:rPr>
              <a:t> conditions.</a:t>
            </a:r>
          </a:p>
        </p:txBody>
      </p:sp>
    </p:spTree>
    <p:extLst>
      <p:ext uri="{BB962C8B-B14F-4D97-AF65-F5344CB8AC3E}">
        <p14:creationId xmlns:p14="http://schemas.microsoft.com/office/powerpoint/2010/main" val="21985739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80F14-D9D9-8B30-DED2-F50D231F1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6D5C7-5ED1-8832-14F9-7A94012F3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Radiation Fog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49A3E-A34D-6108-06A7-06E69E7CD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6"/>
            <a:ext cx="10160479" cy="485667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Forms at </a:t>
            </a:r>
            <a:r>
              <a:rPr lang="en-US" b="1" dirty="0">
                <a:latin typeface="Arial Narrow" panose="020B0606020202030204" pitchFamily="34" charset="0"/>
              </a:rPr>
              <a:t>night</a:t>
            </a:r>
            <a:r>
              <a:rPr lang="en-US" dirty="0">
                <a:latin typeface="Arial Narrow" panose="020B0606020202030204" pitchFamily="34" charset="0"/>
              </a:rPr>
              <a:t> under </a:t>
            </a:r>
            <a:r>
              <a:rPr lang="en-US" b="1" dirty="0">
                <a:latin typeface="Arial Narrow" panose="020B0606020202030204" pitchFamily="34" charset="0"/>
              </a:rPr>
              <a:t>clear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skies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Ground </a:t>
            </a:r>
            <a:r>
              <a:rPr lang="en-US" b="1" dirty="0">
                <a:latin typeface="Arial Narrow" panose="020B0606020202030204" pitchFamily="34" charset="0"/>
              </a:rPr>
              <a:t>radiates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heat</a:t>
            </a:r>
            <a:r>
              <a:rPr lang="en-US" dirty="0">
                <a:latin typeface="Arial Narrow" panose="020B0606020202030204" pitchFamily="34" charset="0"/>
              </a:rPr>
              <a:t>, cooling surface air below its dew point.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Best conditions: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High relative humidity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Light winds (&lt;15 mph)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Recently moistened ground (e.g., after rain)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Valley Fog </a:t>
            </a:r>
            <a:r>
              <a:rPr lang="en-US" dirty="0">
                <a:latin typeface="Arial Narrow" panose="020B0606020202030204" pitchFamily="34" charset="0"/>
              </a:rPr>
              <a:t>is a subtype, forms in low valleys with trapped cool, moist air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i="1" dirty="0">
                <a:latin typeface="Arial Narrow" panose="020B0606020202030204" pitchFamily="34" charset="0"/>
              </a:rPr>
              <a:t>Tule Fog </a:t>
            </a:r>
            <a:r>
              <a:rPr lang="en-US" sz="2800" dirty="0">
                <a:latin typeface="Arial Narrow" panose="020B0606020202030204" pitchFamily="34" charset="0"/>
              </a:rPr>
              <a:t>is a dense form found in California valleys.</a:t>
            </a:r>
          </a:p>
        </p:txBody>
      </p:sp>
      <p:pic>
        <p:nvPicPr>
          <p:cNvPr id="5" name="Picture 4" descr="Radiation fog appearing lower over a cool field and higher over a warmer parking lot, with parked cars and streetlights in view at sunrise.">
            <a:extLst>
              <a:ext uri="{FF2B5EF4-FFF2-40B4-BE49-F238E27FC236}">
                <a16:creationId xmlns:a16="http://schemas.microsoft.com/office/drawing/2014/main" id="{CF4B11A8-7AA2-40B5-8174-55CD995C0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656" y="2480939"/>
            <a:ext cx="5115466" cy="16522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FAA734-D59D-85A7-1536-986A9C1516B0}"/>
              </a:ext>
            </a:extLst>
          </p:cNvPr>
          <p:cNvSpPr txBox="1"/>
          <p:nvPr/>
        </p:nvSpPr>
        <p:spPr>
          <a:xfrm>
            <a:off x="8646543" y="4219974"/>
            <a:ext cx="33010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7.4.1.2: Radiation fog from Introduction to Physical Geography by M. Ritter, licensed under CC BY-NC-SA 4.0.</a:t>
            </a:r>
          </a:p>
        </p:txBody>
      </p:sp>
    </p:spTree>
    <p:extLst>
      <p:ext uri="{BB962C8B-B14F-4D97-AF65-F5344CB8AC3E}">
        <p14:creationId xmlns:p14="http://schemas.microsoft.com/office/powerpoint/2010/main" val="42297604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AC81A2-0D9C-D32A-C436-F0D31641C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6B2ED-7A2C-3028-EF8A-9BD073F22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Advection Fog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116CD0-A0C6-CC6A-4D97-8E416111B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6"/>
            <a:ext cx="4976005" cy="47100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Forms when </a:t>
            </a:r>
            <a:r>
              <a:rPr lang="en-US" b="1" dirty="0">
                <a:latin typeface="Arial Narrow" panose="020B0606020202030204" pitchFamily="34" charset="0"/>
              </a:rPr>
              <a:t>warm</a:t>
            </a:r>
            <a:r>
              <a:rPr lang="en-US" dirty="0">
                <a:latin typeface="Arial Narrow" panose="020B0606020202030204" pitchFamily="34" charset="0"/>
              </a:rPr>
              <a:t>, </a:t>
            </a:r>
            <a:r>
              <a:rPr lang="en-US" b="1" dirty="0">
                <a:latin typeface="Arial Narrow" panose="020B0606020202030204" pitchFamily="34" charset="0"/>
              </a:rPr>
              <a:t>moist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air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moves over a cooler surface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Common</a:t>
            </a:r>
            <a:r>
              <a:rPr lang="en-US" dirty="0">
                <a:latin typeface="Arial Narrow" panose="020B0606020202030204" pitchFamily="34" charset="0"/>
              </a:rPr>
              <a:t> along </a:t>
            </a:r>
            <a:r>
              <a:rPr lang="en-US" b="1" dirty="0">
                <a:latin typeface="Arial Narrow" panose="020B0606020202030204" pitchFamily="34" charset="0"/>
              </a:rPr>
              <a:t>coastlines</a:t>
            </a:r>
            <a:r>
              <a:rPr lang="en-US" dirty="0">
                <a:latin typeface="Arial Narrow" panose="020B0606020202030204" pitchFamily="34" charset="0"/>
              </a:rPr>
              <a:t>, like San Francisco.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Warm air cooled by </a:t>
            </a:r>
            <a:r>
              <a:rPr lang="en-US" b="1" dirty="0">
                <a:latin typeface="Arial Narrow" panose="020B0606020202030204" pitchFamily="34" charset="0"/>
              </a:rPr>
              <a:t>cold ocean currents </a:t>
            </a:r>
            <a:r>
              <a:rPr lang="en-US" dirty="0">
                <a:latin typeface="Arial Narrow" panose="020B0606020202030204" pitchFamily="34" charset="0"/>
              </a:rPr>
              <a:t>or </a:t>
            </a:r>
            <a:r>
              <a:rPr lang="en-US" b="1" dirty="0">
                <a:latin typeface="Arial Narrow" panose="020B0606020202030204" pitchFamily="34" charset="0"/>
              </a:rPr>
              <a:t>snowy ground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Horizontal winds </a:t>
            </a:r>
            <a:r>
              <a:rPr lang="en-US" b="1" dirty="0">
                <a:latin typeface="Arial Narrow" panose="020B0606020202030204" pitchFamily="34" charset="0"/>
              </a:rPr>
              <a:t>push the air inland</a:t>
            </a:r>
            <a:r>
              <a:rPr lang="en-US" dirty="0">
                <a:latin typeface="Arial Narrow" panose="020B0606020202030204" pitchFamily="34" charset="0"/>
              </a:rPr>
              <a:t>, where it condenses into fog.</a:t>
            </a:r>
            <a:endParaRPr lang="en-US" sz="2800" dirty="0">
              <a:latin typeface="Arial Narrow" panose="020B0606020202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20CD2E-BD65-B4E6-E129-CDD9406B8EBA}"/>
              </a:ext>
            </a:extLst>
          </p:cNvPr>
          <p:cNvSpPr txBox="1"/>
          <p:nvPr/>
        </p:nvSpPr>
        <p:spPr>
          <a:xfrm>
            <a:off x="6096000" y="4700798"/>
            <a:ext cx="48207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7.4.1.1: Fog partially obscures the Golden Gate Bridge (Source: NOAA) from Introduction to Physical Geography by M. Ritter, licensed under CC BY-NC-SA 4.0.</a:t>
            </a:r>
          </a:p>
        </p:txBody>
      </p:sp>
      <p:pic>
        <p:nvPicPr>
          <p:cNvPr id="6" name="Picture 5" descr="Fog partially covering the Golden Gate Bridge, viewed through two tree trunks with the bay in the foreground.">
            <a:extLst>
              <a:ext uri="{FF2B5EF4-FFF2-40B4-BE49-F238E27FC236}">
                <a16:creationId xmlns:a16="http://schemas.microsoft.com/office/drawing/2014/main" id="{B5101153-C943-090C-1CD0-15BCB986B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37002"/>
            <a:ext cx="4568354" cy="300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578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C1962-9609-824C-6273-04FA98A48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FCBE8-A1E6-B50C-F16A-9FA4A0E0D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Outline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DC51C-A757-4A0C-21BD-3CFBA6D80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58930"/>
            <a:ext cx="11191876" cy="520857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Phases of Water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Humidity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Adiabatic Temperature Change and Stability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Clouds and Precipitation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latin typeface="Arial Narrow" panose="020B0606020202030204" pitchFamily="34" charset="0"/>
              </a:rPr>
              <a:t> Global Patterns of Precipitation</a:t>
            </a:r>
          </a:p>
        </p:txBody>
      </p:sp>
    </p:spTree>
    <p:extLst>
      <p:ext uri="{BB962C8B-B14F-4D97-AF65-F5344CB8AC3E}">
        <p14:creationId xmlns:p14="http://schemas.microsoft.com/office/powerpoint/2010/main" val="36952131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C5B23-F341-3085-4F08-912E987D4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CD308-1D06-41A8-2C0C-7AE7CD87A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Steam &amp; Upslope Fog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4F98BB-EE1D-8AA5-D0BD-5283493948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7"/>
            <a:ext cx="9962073" cy="44857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Steam Fog</a:t>
            </a:r>
            <a:r>
              <a:rPr lang="en-US" dirty="0">
                <a:latin typeface="Arial Narrow" panose="020B0606020202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Occurs in </a:t>
            </a:r>
            <a:r>
              <a:rPr lang="en-US" sz="2800" b="1" dirty="0">
                <a:latin typeface="Arial Narrow" panose="020B0606020202030204" pitchFamily="34" charset="0"/>
              </a:rPr>
              <a:t>autumn</a:t>
            </a:r>
            <a:r>
              <a:rPr lang="en-US" sz="2800" dirty="0">
                <a:latin typeface="Arial Narrow" panose="020B0606020202030204" pitchFamily="34" charset="0"/>
              </a:rPr>
              <a:t> when </a:t>
            </a:r>
            <a:r>
              <a:rPr lang="en-US" sz="2800" b="1" dirty="0">
                <a:latin typeface="Arial Narrow" panose="020B0606020202030204" pitchFamily="34" charset="0"/>
              </a:rPr>
              <a:t>cool air </a:t>
            </a:r>
            <a:r>
              <a:rPr lang="en-US" sz="2800" dirty="0">
                <a:latin typeface="Arial Narrow" panose="020B0606020202030204" pitchFamily="34" charset="0"/>
              </a:rPr>
              <a:t>passes over </a:t>
            </a:r>
            <a:r>
              <a:rPr lang="en-US" sz="2800" b="1" dirty="0">
                <a:latin typeface="Arial Narrow" panose="020B0606020202030204" pitchFamily="34" charset="0"/>
              </a:rPr>
              <a:t>warm lake water</a:t>
            </a:r>
            <a:r>
              <a:rPr lang="en-US" sz="2800" dirty="0">
                <a:latin typeface="Arial Narrow" panose="020B0606020202030204" pitchFamily="34" charset="0"/>
              </a:rPr>
              <a:t>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Water evaporates and quickly condenses in cool air above.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Appears like "</a:t>
            </a:r>
            <a:r>
              <a:rPr lang="en-US" sz="2800" b="1" dirty="0">
                <a:latin typeface="Arial Narrow" panose="020B0606020202030204" pitchFamily="34" charset="0"/>
              </a:rPr>
              <a:t>steam</a:t>
            </a:r>
            <a:r>
              <a:rPr lang="en-US" sz="2800" dirty="0">
                <a:latin typeface="Arial Narrow" panose="020B0606020202030204" pitchFamily="34" charset="0"/>
              </a:rPr>
              <a:t>" rising from the surface.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Upslope Fog</a:t>
            </a:r>
            <a:r>
              <a:rPr lang="en-US" dirty="0">
                <a:latin typeface="Arial Narrow" panose="020B0606020202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Forms when </a:t>
            </a:r>
            <a:r>
              <a:rPr lang="en-US" sz="2800" b="1" dirty="0">
                <a:latin typeface="Arial Narrow" panose="020B0606020202030204" pitchFamily="34" charset="0"/>
              </a:rPr>
              <a:t>humid air moves uphill</a:t>
            </a:r>
            <a:r>
              <a:rPr lang="en-US" sz="2800" dirty="0">
                <a:latin typeface="Arial Narrow" panose="020B0606020202030204" pitchFamily="34" charset="0"/>
              </a:rPr>
              <a:t>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Rising air </a:t>
            </a:r>
            <a:r>
              <a:rPr lang="en-US" sz="2800" b="1" dirty="0">
                <a:latin typeface="Arial Narrow" panose="020B0606020202030204" pitchFamily="34" charset="0"/>
              </a:rPr>
              <a:t>cools adiabatically </a:t>
            </a:r>
            <a:r>
              <a:rPr lang="en-US" sz="2800" dirty="0">
                <a:latin typeface="Arial Narrow" panose="020B0606020202030204" pitchFamily="34" charset="0"/>
              </a:rPr>
              <a:t>and condenses as it ascends slopes.</a:t>
            </a:r>
          </a:p>
        </p:txBody>
      </p:sp>
    </p:spTree>
    <p:extLst>
      <p:ext uri="{BB962C8B-B14F-4D97-AF65-F5344CB8AC3E}">
        <p14:creationId xmlns:p14="http://schemas.microsoft.com/office/powerpoint/2010/main" val="1622204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34857-A1EA-822A-86B5-86520BEC6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D902E-E328-0868-12D5-295368F49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Summary of Fog Types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9BAC18A-0DD3-2DED-F9B9-0A75A59363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913805"/>
              </p:ext>
            </p:extLst>
          </p:nvPr>
        </p:nvGraphicFramePr>
        <p:xfrm>
          <a:off x="977436" y="1573995"/>
          <a:ext cx="8127999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01092051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58760608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560853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i="0" baseline="0" dirty="0">
                          <a:latin typeface="Arial Narrow" panose="020B0606020202030204" pitchFamily="34" charset="0"/>
                        </a:rPr>
                        <a:t>Type of Fog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1" i="0" baseline="0">
                          <a:latin typeface="Arial Narrow" panose="020B0606020202030204" pitchFamily="34" charset="0"/>
                        </a:rPr>
                        <a:t>How It Forms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1" i="0" baseline="0" dirty="0">
                          <a:latin typeface="Arial Narrow" panose="020B0606020202030204" pitchFamily="34" charset="0"/>
                        </a:rPr>
                        <a:t>Example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8068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Radiation Fog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Ground cools at night, saturating air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>
                          <a:latin typeface="Arial Narrow" panose="020B0606020202030204" pitchFamily="34" charset="0"/>
                        </a:rPr>
                        <a:t>Calm, clear nights after rain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9196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Valley Fog (Tule)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Cold air traps moist air in valleys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California Central Valley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1986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Advection Fog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Warm air moves over cold surface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San Francisco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7451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i="0" baseline="0">
                          <a:latin typeface="Arial Narrow" panose="020B0606020202030204" pitchFamily="34" charset="0"/>
                        </a:rPr>
                        <a:t>Steam Fog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>
                          <a:latin typeface="Arial Narrow" panose="020B0606020202030204" pitchFamily="34" charset="0"/>
                        </a:rPr>
                        <a:t>Cold air moves over warm water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Autumn over lakes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740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i="0" baseline="0">
                          <a:latin typeface="Arial Narrow" panose="020B0606020202030204" pitchFamily="34" charset="0"/>
                        </a:rPr>
                        <a:t>Upslope Fog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>
                          <a:latin typeface="Arial Narrow" panose="020B0606020202030204" pitchFamily="34" charset="0"/>
                        </a:rPr>
                        <a:t>Humid air rises over terrain and cools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baseline="0" dirty="0">
                          <a:latin typeface="Arial Narrow" panose="020B0606020202030204" pitchFamily="34" charset="0"/>
                        </a:rPr>
                        <a:t>Foothills and mountains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6124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8236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5D237-73D7-F739-C2D6-F38BCC75B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6C34-E3CB-85BB-6BEA-E81F37CBC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36" y="365125"/>
            <a:ext cx="3606985" cy="1990957"/>
          </a:xfrm>
        </p:spPr>
        <p:txBody>
          <a:bodyPr>
            <a:normAutofit fontScale="90000"/>
          </a:bodyPr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Geographical Distribution </a:t>
            </a:r>
            <a:b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</a:b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of</a:t>
            </a:r>
            <a:b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</a:b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Fogs </a:t>
            </a:r>
          </a:p>
        </p:txBody>
      </p:sp>
      <p:pic>
        <p:nvPicPr>
          <p:cNvPr id="3" name="Picture 2" descr="Map of North America showing geographical distribution of fog types, including advection fog along coasts, upslope fog in the Rockies, and radiation fog in central and southeastern regions.">
            <a:extLst>
              <a:ext uri="{FF2B5EF4-FFF2-40B4-BE49-F238E27FC236}">
                <a16:creationId xmlns:a16="http://schemas.microsoft.com/office/drawing/2014/main" id="{E9BAFEF0-7AC4-97AD-75BC-9437AA380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516" y="365125"/>
            <a:ext cx="7944857" cy="50072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3133B6F-D7BD-1D37-A59B-5FB4D1FC51DC}"/>
              </a:ext>
            </a:extLst>
          </p:cNvPr>
          <p:cNvSpPr txBox="1"/>
          <p:nvPr/>
        </p:nvSpPr>
        <p:spPr>
          <a:xfrm>
            <a:off x="6096000" y="5673903"/>
            <a:ext cx="48207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7.4.1.4: Geographical distribution of fogs over North America from Introduction to Physical Geography by M. Ritter, licensed under CC BY-NC-SA 4.0.</a:t>
            </a:r>
          </a:p>
        </p:txBody>
      </p:sp>
    </p:spTree>
    <p:extLst>
      <p:ext uri="{BB962C8B-B14F-4D97-AF65-F5344CB8AC3E}">
        <p14:creationId xmlns:p14="http://schemas.microsoft.com/office/powerpoint/2010/main" val="20676343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17C00-594A-39C1-63E0-CFE66A397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B4031-3151-BE82-5694-16FBA924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Precipitation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3C7CE-4401-A7C2-6F47-86AB87502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7"/>
            <a:ext cx="9962073" cy="44857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In meteorology, </a:t>
            </a:r>
            <a:r>
              <a:rPr lang="en-US" b="1" dirty="0">
                <a:latin typeface="Arial Narrow" panose="020B0606020202030204" pitchFamily="34" charset="0"/>
              </a:rPr>
              <a:t>precipitation</a:t>
            </a:r>
            <a:r>
              <a:rPr lang="en-US" dirty="0">
                <a:latin typeface="Arial Narrow" panose="020B0606020202030204" pitchFamily="34" charset="0"/>
              </a:rPr>
              <a:t> = water falling from the atmosphere to Earth's surface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Includes: </a:t>
            </a:r>
            <a:r>
              <a:rPr lang="en-US" b="1" dirty="0">
                <a:latin typeface="Arial Narrow" panose="020B0606020202030204" pitchFamily="34" charset="0"/>
              </a:rPr>
              <a:t>rain</a:t>
            </a:r>
            <a:r>
              <a:rPr lang="en-US" dirty="0">
                <a:latin typeface="Arial Narrow" panose="020B0606020202030204" pitchFamily="34" charset="0"/>
              </a:rPr>
              <a:t>, </a:t>
            </a:r>
            <a:r>
              <a:rPr lang="en-US" b="1" dirty="0">
                <a:latin typeface="Arial Narrow" panose="020B0606020202030204" pitchFamily="34" charset="0"/>
              </a:rPr>
              <a:t>snow</a:t>
            </a:r>
            <a:r>
              <a:rPr lang="en-US" dirty="0">
                <a:latin typeface="Arial Narrow" panose="020B0606020202030204" pitchFamily="34" charset="0"/>
              </a:rPr>
              <a:t>, </a:t>
            </a:r>
            <a:r>
              <a:rPr lang="en-US" b="1" dirty="0">
                <a:latin typeface="Arial Narrow" panose="020B0606020202030204" pitchFamily="34" charset="0"/>
              </a:rPr>
              <a:t>sleet</a:t>
            </a:r>
            <a:r>
              <a:rPr lang="en-US" dirty="0">
                <a:latin typeface="Arial Narrow" panose="020B0606020202030204" pitchFamily="34" charset="0"/>
              </a:rPr>
              <a:t>, </a:t>
            </a:r>
            <a:r>
              <a:rPr lang="en-US" b="1" dirty="0">
                <a:latin typeface="Arial Narrow" panose="020B0606020202030204" pitchFamily="34" charset="0"/>
              </a:rPr>
              <a:t>hail</a:t>
            </a:r>
            <a:r>
              <a:rPr lang="en-US" dirty="0">
                <a:latin typeface="Arial Narrow" panose="020B0606020202030204" pitchFamily="34" charset="0"/>
              </a:rPr>
              <a:t>, </a:t>
            </a:r>
            <a:r>
              <a:rPr lang="en-US" b="1" dirty="0">
                <a:latin typeface="Arial Narrow" panose="020B0606020202030204" pitchFamily="34" charset="0"/>
              </a:rPr>
              <a:t>freezing rain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Dew</a:t>
            </a:r>
            <a:r>
              <a:rPr lang="en-US" dirty="0">
                <a:latin typeface="Arial Narrow" panose="020B0606020202030204" pitchFamily="34" charset="0"/>
              </a:rPr>
              <a:t> is not precipitation (forms via surface condensation).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Two</a:t>
            </a:r>
            <a:r>
              <a:rPr lang="en-US" dirty="0">
                <a:latin typeface="Arial Narrow" panose="020B0606020202030204" pitchFamily="34" charset="0"/>
              </a:rPr>
              <a:t> main precipitation models: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b="1" dirty="0">
                <a:latin typeface="Arial Narrow" panose="020B0606020202030204" pitchFamily="34" charset="0"/>
              </a:rPr>
              <a:t> Collision-Coalescence </a:t>
            </a:r>
            <a:r>
              <a:rPr lang="en-US" sz="2800" dirty="0">
                <a:latin typeface="Arial Narrow" panose="020B0606020202030204" pitchFamily="34" charset="0"/>
              </a:rPr>
              <a:t>(warm clouds)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Ice-Crystal/Bergeron Process </a:t>
            </a:r>
            <a:r>
              <a:rPr lang="en-US" sz="2800" dirty="0">
                <a:latin typeface="Arial Narrow" panose="020B0606020202030204" pitchFamily="34" charset="0"/>
              </a:rPr>
              <a:t>(cold clouds)</a:t>
            </a:r>
          </a:p>
        </p:txBody>
      </p:sp>
    </p:spTree>
    <p:extLst>
      <p:ext uri="{BB962C8B-B14F-4D97-AF65-F5344CB8AC3E}">
        <p14:creationId xmlns:p14="http://schemas.microsoft.com/office/powerpoint/2010/main" val="37987057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99574-DF29-83D5-1EBD-80655C7CE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C68D8-7EDA-2616-1936-68EF67369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Collision-Coalescence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9CF58-13D2-E6A8-2FBF-075ABB09B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7"/>
            <a:ext cx="9962073" cy="44857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Occurs in </a:t>
            </a:r>
            <a:r>
              <a:rPr lang="en-US" b="1" dirty="0">
                <a:latin typeface="Arial Narrow" panose="020B0606020202030204" pitchFamily="34" charset="0"/>
              </a:rPr>
              <a:t>warm clouds </a:t>
            </a:r>
            <a:r>
              <a:rPr lang="en-US" dirty="0">
                <a:latin typeface="Arial Narrow" panose="020B0606020202030204" pitchFamily="34" charset="0"/>
              </a:rPr>
              <a:t>(above freezing) — common in the tropics.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Requires </a:t>
            </a:r>
            <a:r>
              <a:rPr lang="en-US" b="1" dirty="0">
                <a:latin typeface="Arial Narrow" panose="020B0606020202030204" pitchFamily="34" charset="0"/>
              </a:rPr>
              <a:t>varied droplet sizes </a:t>
            </a:r>
            <a:r>
              <a:rPr lang="en-US" dirty="0">
                <a:latin typeface="Arial Narrow" panose="020B0606020202030204" pitchFamily="34" charset="0"/>
              </a:rPr>
              <a:t>from condensation on different nuclei.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Process: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Large droplets fall, colliding with smaller ones.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Droplets </a:t>
            </a:r>
            <a:r>
              <a:rPr lang="en-US" sz="2800" b="1" dirty="0">
                <a:latin typeface="Arial Narrow" panose="020B0606020202030204" pitchFamily="34" charset="0"/>
              </a:rPr>
              <a:t>coalesce</a:t>
            </a:r>
            <a:r>
              <a:rPr lang="en-US" sz="2800" dirty="0">
                <a:latin typeface="Arial Narrow" panose="020B0606020202030204" pitchFamily="34" charset="0"/>
              </a:rPr>
              <a:t> to form larger drops.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Once large enough, they </a:t>
            </a:r>
            <a:r>
              <a:rPr lang="en-US" sz="2800" b="1" dirty="0">
                <a:latin typeface="Arial Narrow" panose="020B0606020202030204" pitchFamily="34" charset="0"/>
              </a:rPr>
              <a:t>overcome updrafts </a:t>
            </a:r>
            <a:r>
              <a:rPr lang="en-US" sz="2800" dirty="0">
                <a:latin typeface="Arial Narrow" panose="020B0606020202030204" pitchFamily="34" charset="0"/>
              </a:rPr>
              <a:t>and fall.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Falling drops flatten, may break into smaller droplets.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Eventually, drops reach the surface as </a:t>
            </a:r>
            <a:r>
              <a:rPr lang="en-US" b="1" dirty="0">
                <a:latin typeface="Arial Narrow" panose="020B0606020202030204" pitchFamily="34" charset="0"/>
              </a:rPr>
              <a:t>rain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03515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7E70B-AE36-E911-E47C-80E58DD24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789D4-A193-838B-0515-292770B01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Ice-Crystal (Bergeron)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4ECCA6-5257-31E0-CEE6-36BDEC250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7"/>
            <a:ext cx="10515600" cy="44857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Occurs in </a:t>
            </a:r>
            <a:r>
              <a:rPr lang="en-US" b="1" dirty="0">
                <a:latin typeface="Arial Narrow" panose="020B0606020202030204" pitchFamily="34" charset="0"/>
              </a:rPr>
              <a:t>cold clouds </a:t>
            </a:r>
            <a:r>
              <a:rPr lang="en-US" dirty="0">
                <a:latin typeface="Arial Narrow" panose="020B0606020202030204" pitchFamily="34" charset="0"/>
              </a:rPr>
              <a:t>(below freezing) — common in mid/high latitudes.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Clouds contain </a:t>
            </a:r>
            <a:r>
              <a:rPr lang="en-US" b="1" dirty="0">
                <a:latin typeface="Arial Narrow" panose="020B0606020202030204" pitchFamily="34" charset="0"/>
              </a:rPr>
              <a:t>ice crystals </a:t>
            </a:r>
            <a:r>
              <a:rPr lang="en-US" dirty="0">
                <a:latin typeface="Arial Narrow" panose="020B0606020202030204" pitchFamily="34" charset="0"/>
              </a:rPr>
              <a:t>and </a:t>
            </a:r>
            <a:r>
              <a:rPr lang="en-US" b="1" dirty="0">
                <a:latin typeface="Arial Narrow" panose="020B0606020202030204" pitchFamily="34" charset="0"/>
              </a:rPr>
              <a:t>super-cooled water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Super-cooled water = liquid water below 0°C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Ice grows at the </a:t>
            </a:r>
            <a:r>
              <a:rPr lang="en-US" b="1" dirty="0">
                <a:latin typeface="Arial Narrow" panose="020B0606020202030204" pitchFamily="34" charset="0"/>
              </a:rPr>
              <a:t>expense of water droplets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Due to </a:t>
            </a:r>
            <a:r>
              <a:rPr lang="en-US" sz="2800" b="1" dirty="0">
                <a:latin typeface="Arial Narrow" panose="020B0606020202030204" pitchFamily="34" charset="0"/>
              </a:rPr>
              <a:t>lower vapor pressure </a:t>
            </a:r>
            <a:r>
              <a:rPr lang="en-US" sz="2800" dirty="0">
                <a:latin typeface="Arial Narrow" panose="020B0606020202030204" pitchFamily="34" charset="0"/>
              </a:rPr>
              <a:t>over ice than water.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Vapor moves from droplets to ice crystals.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Droplets shrink; ice crystals grow into </a:t>
            </a:r>
            <a:r>
              <a:rPr lang="en-US" sz="2800" b="1" dirty="0">
                <a:latin typeface="Arial Narrow" panose="020B0606020202030204" pitchFamily="34" charset="0"/>
              </a:rPr>
              <a:t>snowflakes</a:t>
            </a:r>
            <a:r>
              <a:rPr lang="en-US" sz="2800" dirty="0"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60447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C1F35-EEA9-B61F-12BD-27AE1D560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FA28F-52FB-5A17-B42F-633098AEE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Snow or Rain?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33A15-CA7E-A245-3B78-13B2FA9AD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7"/>
            <a:ext cx="10515600" cy="44857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Precipitation in cold clouds </a:t>
            </a:r>
            <a:r>
              <a:rPr lang="en-US" b="1" dirty="0">
                <a:latin typeface="Arial Narrow" panose="020B0606020202030204" pitchFamily="34" charset="0"/>
              </a:rPr>
              <a:t>begins as snow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Whether it reaches the ground as snow or rain depends on the temperature </a:t>
            </a:r>
            <a:r>
              <a:rPr lang="en-US" b="1" dirty="0">
                <a:latin typeface="Arial Narrow" panose="020B0606020202030204" pitchFamily="34" charset="0"/>
              </a:rPr>
              <a:t>below the cloud</a:t>
            </a:r>
            <a:r>
              <a:rPr lang="en-US" dirty="0">
                <a:latin typeface="Arial Narrow" panose="020B0606020202030204" pitchFamily="34" charset="0"/>
              </a:rPr>
              <a:t>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Stays below freezing → falls as </a:t>
            </a:r>
            <a:r>
              <a:rPr lang="en-US" sz="2800" b="1" dirty="0">
                <a:latin typeface="Arial Narrow" panose="020B0606020202030204" pitchFamily="34" charset="0"/>
              </a:rPr>
              <a:t>snow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Warms below cloud → melts into </a:t>
            </a:r>
            <a:r>
              <a:rPr lang="en-US" sz="2800" b="1" dirty="0">
                <a:latin typeface="Arial Narrow" panose="020B0606020202030204" pitchFamily="34" charset="0"/>
              </a:rPr>
              <a:t>rain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Partially melts &amp; refreezes → </a:t>
            </a:r>
            <a:r>
              <a:rPr lang="en-US" sz="2800" b="1" dirty="0">
                <a:latin typeface="Arial Narrow" panose="020B0606020202030204" pitchFamily="34" charset="0"/>
              </a:rPr>
              <a:t>sleet</a:t>
            </a:r>
            <a:r>
              <a:rPr lang="en-US" sz="2800" dirty="0">
                <a:latin typeface="Arial Narrow" panose="020B0606020202030204" pitchFamily="34" charset="0"/>
              </a:rPr>
              <a:t> or </a:t>
            </a:r>
            <a:r>
              <a:rPr lang="en-US" sz="2800" b="1" dirty="0">
                <a:latin typeface="Arial Narrow" panose="020B0606020202030204" pitchFamily="34" charset="0"/>
              </a:rPr>
              <a:t>freezing rain</a:t>
            </a:r>
          </a:p>
        </p:txBody>
      </p:sp>
    </p:spTree>
    <p:extLst>
      <p:ext uri="{BB962C8B-B14F-4D97-AF65-F5344CB8AC3E}">
        <p14:creationId xmlns:p14="http://schemas.microsoft.com/office/powerpoint/2010/main" val="350601137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E361D-C398-715E-DD7D-BD3046860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E0393-F180-A201-6685-C74BEE1CD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>
            <a:normAutofit/>
          </a:bodyPr>
          <a:lstStyle/>
          <a:p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Summary of Precipitation Formation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9C6B8D-25C2-1110-65A5-B12AB7EAF1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263077"/>
              </p:ext>
            </p:extLst>
          </p:nvPr>
        </p:nvGraphicFramePr>
        <p:xfrm>
          <a:off x="950737" y="1380226"/>
          <a:ext cx="8473588" cy="2624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8397">
                  <a:extLst>
                    <a:ext uri="{9D8B030D-6E8A-4147-A177-3AD203B41FA5}">
                      <a16:colId xmlns:a16="http://schemas.microsoft.com/office/drawing/2014/main" val="4236028077"/>
                    </a:ext>
                  </a:extLst>
                </a:gridCol>
                <a:gridCol w="2118397">
                  <a:extLst>
                    <a:ext uri="{9D8B030D-6E8A-4147-A177-3AD203B41FA5}">
                      <a16:colId xmlns:a16="http://schemas.microsoft.com/office/drawing/2014/main" val="2397437073"/>
                    </a:ext>
                  </a:extLst>
                </a:gridCol>
                <a:gridCol w="2118397">
                  <a:extLst>
                    <a:ext uri="{9D8B030D-6E8A-4147-A177-3AD203B41FA5}">
                      <a16:colId xmlns:a16="http://schemas.microsoft.com/office/drawing/2014/main" val="454696776"/>
                    </a:ext>
                  </a:extLst>
                </a:gridCol>
                <a:gridCol w="2118397">
                  <a:extLst>
                    <a:ext uri="{9D8B030D-6E8A-4147-A177-3AD203B41FA5}">
                      <a16:colId xmlns:a16="http://schemas.microsoft.com/office/drawing/2014/main" val="1398425189"/>
                    </a:ext>
                  </a:extLst>
                </a:gridCol>
              </a:tblGrid>
              <a:tr h="485969">
                <a:tc>
                  <a:txBody>
                    <a:bodyPr/>
                    <a:lstStyle/>
                    <a:p>
                      <a:r>
                        <a:rPr lang="en-US" sz="2400" b="1" baseline="0" dirty="0">
                          <a:latin typeface="Arial Narrow" panose="020B0606020202030204" pitchFamily="34" charset="0"/>
                        </a:rPr>
                        <a:t>Model</a:t>
                      </a:r>
                      <a:endParaRPr lang="en-US" sz="2400" baseline="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1" baseline="0" dirty="0">
                          <a:latin typeface="Arial Narrow" panose="020B0606020202030204" pitchFamily="34" charset="0"/>
                        </a:rPr>
                        <a:t>Cloud Type</a:t>
                      </a:r>
                      <a:endParaRPr lang="en-US" sz="2400" baseline="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1" baseline="0">
                          <a:latin typeface="Arial Narrow" panose="020B0606020202030204" pitchFamily="34" charset="0"/>
                        </a:rPr>
                        <a:t>Key Process</a:t>
                      </a:r>
                      <a:endParaRPr lang="en-US" sz="2400" baseline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1" baseline="0">
                          <a:latin typeface="Arial Narrow" panose="020B0606020202030204" pitchFamily="34" charset="0"/>
                        </a:rPr>
                        <a:t>Common In</a:t>
                      </a:r>
                      <a:endParaRPr lang="en-US" sz="2400" baseline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6416786"/>
                  </a:ext>
                </a:extLst>
              </a:tr>
              <a:tr h="874745">
                <a:tc>
                  <a:txBody>
                    <a:bodyPr/>
                    <a:lstStyle/>
                    <a:p>
                      <a:r>
                        <a:rPr lang="en-US" sz="2400" baseline="0" dirty="0">
                          <a:latin typeface="Arial Narrow" panose="020B0606020202030204" pitchFamily="34" charset="0"/>
                        </a:rPr>
                        <a:t>Collision–Coalescence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>
                          <a:latin typeface="Arial Narrow" panose="020B0606020202030204" pitchFamily="34" charset="0"/>
                        </a:rPr>
                        <a:t>Warm (&gt;0°C)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 dirty="0">
                          <a:latin typeface="Arial Narrow" panose="020B0606020202030204" pitchFamily="34" charset="0"/>
                        </a:rPr>
                        <a:t>Droplets collide &amp; combine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 dirty="0">
                          <a:latin typeface="Arial Narrow" panose="020B0606020202030204" pitchFamily="34" charset="0"/>
                        </a:rPr>
                        <a:t>Tropics, low altitudes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1698915"/>
                  </a:ext>
                </a:extLst>
              </a:tr>
              <a:tr h="1263521">
                <a:tc>
                  <a:txBody>
                    <a:bodyPr/>
                    <a:lstStyle/>
                    <a:p>
                      <a:r>
                        <a:rPr lang="en-US" sz="2400" baseline="0">
                          <a:latin typeface="Arial Narrow" panose="020B0606020202030204" pitchFamily="34" charset="0"/>
                        </a:rPr>
                        <a:t>Ice–Crystal (Bergeron)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>
                          <a:latin typeface="Arial Narrow" panose="020B0606020202030204" pitchFamily="34" charset="0"/>
                        </a:rPr>
                        <a:t>Cold (&lt;0°C)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>
                          <a:latin typeface="Arial Narrow" panose="020B0606020202030204" pitchFamily="34" charset="0"/>
                        </a:rPr>
                        <a:t>Ice grows from super-cooled water vapor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 dirty="0">
                          <a:latin typeface="Arial Narrow" panose="020B0606020202030204" pitchFamily="34" charset="0"/>
                        </a:rPr>
                        <a:t>Mid/high latitudes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5640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896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C870C-4601-0723-2472-7156CC201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535B4-6D55-E16C-63C2-F74D9C096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Rain, Snow, Sleet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2EFBAB8-940F-7D58-5C68-8917289F0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7"/>
            <a:ext cx="10515600" cy="44857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Rain</a:t>
            </a:r>
            <a:r>
              <a:rPr lang="en-US" sz="2400" dirty="0">
                <a:latin typeface="Arial Narrow" panose="020B0606020202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Falls as </a:t>
            </a:r>
            <a:r>
              <a:rPr lang="en-US" b="1" dirty="0">
                <a:latin typeface="Arial Narrow" panose="020B0606020202030204" pitchFamily="34" charset="0"/>
              </a:rPr>
              <a:t>liquid water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Often begins as </a:t>
            </a:r>
            <a:r>
              <a:rPr lang="en-US" b="1" dirty="0">
                <a:latin typeface="Arial Narrow" panose="020B0606020202030204" pitchFamily="34" charset="0"/>
              </a:rPr>
              <a:t>snow</a:t>
            </a:r>
            <a:r>
              <a:rPr lang="en-US" dirty="0">
                <a:latin typeface="Arial Narrow" panose="020B0606020202030204" pitchFamily="34" charset="0"/>
              </a:rPr>
              <a:t> aloft, melts in warm air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Snow</a:t>
            </a:r>
            <a:r>
              <a:rPr lang="en-US" sz="2400" dirty="0">
                <a:latin typeface="Arial Narrow" panose="020B0606020202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Falls as </a:t>
            </a:r>
            <a:r>
              <a:rPr lang="en-US" b="1" dirty="0">
                <a:latin typeface="Arial Narrow" panose="020B0606020202030204" pitchFamily="34" charset="0"/>
              </a:rPr>
              <a:t>ice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crystals</a:t>
            </a:r>
            <a:r>
              <a:rPr lang="en-US" dirty="0">
                <a:latin typeface="Arial Narrow" panose="020B0606020202030204" pitchFamily="34" charset="0"/>
              </a:rPr>
              <a:t>, often hexagonal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Forms when entire path to surface is </a:t>
            </a:r>
            <a:r>
              <a:rPr lang="en-US" b="1" dirty="0">
                <a:latin typeface="Arial Narrow" panose="020B0606020202030204" pitchFamily="34" charset="0"/>
              </a:rPr>
              <a:t>below freezing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Sleet</a:t>
            </a:r>
            <a:r>
              <a:rPr lang="en-US" sz="2400" dirty="0">
                <a:latin typeface="Arial Narrow" panose="020B0606020202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Snow melts </a:t>
            </a:r>
            <a:r>
              <a:rPr lang="en-US" b="1" dirty="0">
                <a:latin typeface="Arial Narrow" panose="020B0606020202030204" pitchFamily="34" charset="0"/>
              </a:rPr>
              <a:t>in warm layer</a:t>
            </a:r>
            <a:r>
              <a:rPr lang="en-US" dirty="0">
                <a:latin typeface="Arial Narrow" panose="020B0606020202030204" pitchFamily="34" charset="0"/>
              </a:rPr>
              <a:t>, then </a:t>
            </a:r>
            <a:r>
              <a:rPr lang="en-US" b="1" dirty="0">
                <a:latin typeface="Arial Narrow" panose="020B0606020202030204" pitchFamily="34" charset="0"/>
              </a:rPr>
              <a:t>refreezes</a:t>
            </a:r>
            <a:r>
              <a:rPr lang="en-US" dirty="0">
                <a:latin typeface="Arial Narrow" panose="020B0606020202030204" pitchFamily="34" charset="0"/>
              </a:rPr>
              <a:t> in cold air before hitting ground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Falls as </a:t>
            </a:r>
            <a:r>
              <a:rPr lang="en-US" b="1" dirty="0">
                <a:latin typeface="Arial Narrow" panose="020B0606020202030204" pitchFamily="34" charset="0"/>
              </a:rPr>
              <a:t>frozen pellets</a:t>
            </a:r>
          </a:p>
        </p:txBody>
      </p:sp>
    </p:spTree>
    <p:extLst>
      <p:ext uri="{BB962C8B-B14F-4D97-AF65-F5344CB8AC3E}">
        <p14:creationId xmlns:p14="http://schemas.microsoft.com/office/powerpoint/2010/main" val="34255361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5FAAE-6F0E-C468-8CDD-E47AF3D2E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05790-4F8C-4894-72AA-F5558FB11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Freezing Rain &amp; Hail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AAE10CF-D7C0-A97A-22B4-8A6EACAD4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80227"/>
            <a:ext cx="9832676" cy="45374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Freezing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Rain</a:t>
            </a:r>
            <a:r>
              <a:rPr lang="en-US" sz="2400" dirty="0">
                <a:latin typeface="Arial Narrow" panose="020B0606020202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Snow melts in warm air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Falls as </a:t>
            </a:r>
            <a:r>
              <a:rPr lang="en-US" b="1" dirty="0">
                <a:latin typeface="Arial Narrow" panose="020B0606020202030204" pitchFamily="34" charset="0"/>
              </a:rPr>
              <a:t>liquid</a:t>
            </a:r>
            <a:r>
              <a:rPr lang="en-US" dirty="0">
                <a:latin typeface="Arial Narrow" panose="020B0606020202030204" pitchFamily="34" charset="0"/>
              </a:rPr>
              <a:t>, then </a:t>
            </a:r>
            <a:r>
              <a:rPr lang="en-US" b="1" dirty="0">
                <a:latin typeface="Arial Narrow" panose="020B0606020202030204" pitchFamily="34" charset="0"/>
              </a:rPr>
              <a:t>freezes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on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contact</a:t>
            </a:r>
            <a:r>
              <a:rPr lang="en-US" dirty="0">
                <a:latin typeface="Arial Narrow" panose="020B0606020202030204" pitchFamily="34" charset="0"/>
              </a:rPr>
              <a:t> with cold surface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Coats roads, trees, and power lines with </a:t>
            </a:r>
            <a:r>
              <a:rPr lang="en-US" b="1" dirty="0">
                <a:latin typeface="Arial Narrow" panose="020B0606020202030204" pitchFamily="34" charset="0"/>
              </a:rPr>
              <a:t>glaze</a:t>
            </a:r>
            <a:r>
              <a:rPr lang="en-US" dirty="0">
                <a:latin typeface="Arial Narrow" panose="020B0606020202030204" pitchFamily="34" charset="0"/>
              </a:rPr>
              <a:t> of ice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Hail</a:t>
            </a:r>
            <a:r>
              <a:rPr lang="en-US" sz="2400" dirty="0">
                <a:latin typeface="Arial Narrow" panose="020B0606020202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Falls as </a:t>
            </a:r>
            <a:r>
              <a:rPr lang="en-US" b="1" dirty="0">
                <a:latin typeface="Arial Narrow" panose="020B0606020202030204" pitchFamily="34" charset="0"/>
              </a:rPr>
              <a:t>ice balls </a:t>
            </a:r>
            <a:r>
              <a:rPr lang="en-US" dirty="0">
                <a:latin typeface="Arial Narrow" panose="020B0606020202030204" pitchFamily="34" charset="0"/>
              </a:rPr>
              <a:t>or </a:t>
            </a:r>
            <a:r>
              <a:rPr lang="en-US" b="1" dirty="0">
                <a:latin typeface="Arial Narrow" panose="020B0606020202030204" pitchFamily="34" charset="0"/>
              </a:rPr>
              <a:t>pellets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Forms in </a:t>
            </a:r>
            <a:r>
              <a:rPr lang="en-US" b="1" dirty="0">
                <a:latin typeface="Arial Narrow" panose="020B0606020202030204" pitchFamily="34" charset="0"/>
              </a:rPr>
              <a:t>severe thunderstorms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Updrafts cause </a:t>
            </a:r>
            <a:r>
              <a:rPr lang="en-US" b="1" dirty="0">
                <a:latin typeface="Arial Narrow" panose="020B0606020202030204" pitchFamily="34" charset="0"/>
              </a:rPr>
              <a:t>layers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of ice </a:t>
            </a:r>
            <a:r>
              <a:rPr lang="en-US" dirty="0">
                <a:latin typeface="Arial Narrow" panose="020B0606020202030204" pitchFamily="34" charset="0"/>
              </a:rPr>
              <a:t>to form around the core → concentric rings</a:t>
            </a:r>
            <a:endParaRPr lang="en-US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607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38162-3F9E-1AD2-23F6-825FE78C8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6B452-8D1F-062E-F768-5BB6DF11C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Water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EACA4-0ABA-7469-E683-83DCB8F9D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458930"/>
            <a:ext cx="9280588" cy="452780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Water is the </a:t>
            </a:r>
            <a:r>
              <a:rPr lang="en-US" b="1" dirty="0">
                <a:latin typeface="Arial Narrow" panose="020B0606020202030204" pitchFamily="34" charset="0"/>
              </a:rPr>
              <a:t>most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abundant</a:t>
            </a:r>
            <a:r>
              <a:rPr lang="en-US" dirty="0">
                <a:latin typeface="Arial Narrow" panose="020B0606020202030204" pitchFamily="34" charset="0"/>
              </a:rPr>
              <a:t> and </a:t>
            </a:r>
            <a:r>
              <a:rPr lang="en-US" b="1" dirty="0">
                <a:latin typeface="Arial Narrow" panose="020B0606020202030204" pitchFamily="34" charset="0"/>
              </a:rPr>
              <a:t>important</a:t>
            </a:r>
            <a:r>
              <a:rPr lang="en-US" dirty="0">
                <a:latin typeface="Arial Narrow" panose="020B0606020202030204" pitchFamily="34" charset="0"/>
              </a:rPr>
              <a:t> substance on Earth.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Essential to life and a major component of all living things.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Water = 2 hydrogen + 1 oxygen (H₂O)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Molecules bond via hydrogen atoms.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Phases of Water: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Solid</a:t>
            </a:r>
            <a:r>
              <a:rPr lang="en-US" sz="2800" dirty="0">
                <a:latin typeface="Arial Narrow" panose="020B0606020202030204" pitchFamily="34" charset="0"/>
              </a:rPr>
              <a:t> (</a:t>
            </a:r>
            <a:r>
              <a:rPr lang="en-US" sz="2800" b="1" dirty="0">
                <a:latin typeface="Arial Narrow" panose="020B0606020202030204" pitchFamily="34" charset="0"/>
              </a:rPr>
              <a:t>Ice</a:t>
            </a:r>
            <a:r>
              <a:rPr lang="en-US" sz="2800" dirty="0">
                <a:latin typeface="Arial Narrow" panose="020B0606020202030204" pitchFamily="34" charset="0"/>
              </a:rPr>
              <a:t>): Ordered, low kinetic energy, vibrate in place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Liquid</a:t>
            </a:r>
            <a:r>
              <a:rPr lang="en-US" sz="2800" dirty="0">
                <a:latin typeface="Arial Narrow" panose="020B0606020202030204" pitchFamily="34" charset="0"/>
              </a:rPr>
              <a:t>: Molecules move in clumps, medium energy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</a:rPr>
              <a:t>Gas</a:t>
            </a:r>
            <a:r>
              <a:rPr lang="en-US" sz="2800" dirty="0">
                <a:latin typeface="Arial Narrow" panose="020B0606020202030204" pitchFamily="34" charset="0"/>
              </a:rPr>
              <a:t>: Molecules move freely, highest energy</a:t>
            </a:r>
          </a:p>
        </p:txBody>
      </p:sp>
      <p:pic>
        <p:nvPicPr>
          <p:cNvPr id="8" name="Picture 7" descr="Diagram of a water (H₂O) molecule showing oxygen in red and hydrogen in white, with a bond angle of 104.45° and bond length of 95.84 pm.">
            <a:extLst>
              <a:ext uri="{FF2B5EF4-FFF2-40B4-BE49-F238E27FC236}">
                <a16:creationId xmlns:a16="http://schemas.microsoft.com/office/drawing/2014/main" id="{C9887954-0990-8AEE-51B6-EE857F79A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815" y="2554618"/>
            <a:ext cx="2795283" cy="18695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2B684B-B19E-2250-1641-FAAA3186AB1F}"/>
              </a:ext>
            </a:extLst>
          </p:cNvPr>
          <p:cNvSpPr txBox="1"/>
          <p:nvPr/>
        </p:nvSpPr>
        <p:spPr>
          <a:xfrm>
            <a:off x="10964172" y="4531612"/>
            <a:ext cx="116744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Credit: WIKIPEDIA</a:t>
            </a:r>
          </a:p>
        </p:txBody>
      </p:sp>
    </p:spTree>
    <p:extLst>
      <p:ext uri="{BB962C8B-B14F-4D97-AF65-F5344CB8AC3E}">
        <p14:creationId xmlns:p14="http://schemas.microsoft.com/office/powerpoint/2010/main" val="17185675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E7A92-BE44-BF0C-4ED8-E5D325DA7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66DF3-681B-7514-F996-75B17311A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Global Patterns of Precipitation</a:t>
            </a:r>
          </a:p>
        </p:txBody>
      </p:sp>
      <p:pic>
        <p:nvPicPr>
          <p:cNvPr id="6" name="Picture 5" descr="Graph showing latitudinal distribution of precipitation, with peaks near the equator and mid-latitudes, and lower values near the poles.">
            <a:extLst>
              <a:ext uri="{FF2B5EF4-FFF2-40B4-BE49-F238E27FC236}">
                <a16:creationId xmlns:a16="http://schemas.microsoft.com/office/drawing/2014/main" id="{D19E37DF-831D-67C8-31A7-1B5C2D2C6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515" y="1544934"/>
            <a:ext cx="8899235" cy="44496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DE9388-ECD2-A023-A82E-821A79CDCD29}"/>
              </a:ext>
            </a:extLst>
          </p:cNvPr>
          <p:cNvSpPr txBox="1"/>
          <p:nvPr/>
        </p:nvSpPr>
        <p:spPr>
          <a:xfrm>
            <a:off x="3301042" y="6159260"/>
            <a:ext cx="48207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7.5.1: Latitudinal distribution of precipitation from Introduction to Physical Geography by M. Ritter, licensed under CC BY-NC-SA 4.0.</a:t>
            </a:r>
          </a:p>
        </p:txBody>
      </p:sp>
    </p:spTree>
    <p:extLst>
      <p:ext uri="{BB962C8B-B14F-4D97-AF65-F5344CB8AC3E}">
        <p14:creationId xmlns:p14="http://schemas.microsoft.com/office/powerpoint/2010/main" val="14264905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CFDB35-364A-7767-57B4-9B80CC29B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28879-957A-F0A7-1257-BEE48CE33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363" y="98326"/>
            <a:ext cx="10515600" cy="442323"/>
          </a:xfrm>
        </p:spPr>
        <p:txBody>
          <a:bodyPr>
            <a:normAutofit fontScale="90000"/>
          </a:bodyPr>
          <a:lstStyle/>
          <a:p>
            <a:pPr algn="ctr"/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Seasonal migration of surface wind and pressure </a:t>
            </a:r>
          </a:p>
        </p:txBody>
      </p:sp>
      <p:pic>
        <p:nvPicPr>
          <p:cNvPr id="8" name="Picture 7" descr="Diagram showing seasonal migration of global surface winds, pressure belts, and precipitation patterns between Northern and Southern Hemispheres.">
            <a:extLst>
              <a:ext uri="{FF2B5EF4-FFF2-40B4-BE49-F238E27FC236}">
                <a16:creationId xmlns:a16="http://schemas.microsoft.com/office/drawing/2014/main" id="{142B68B2-B7FA-1162-E6F8-33AA4D9B73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307" y="574021"/>
            <a:ext cx="8640652" cy="5843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62BE7F-DD48-0C6A-E2F0-C820826B077C}"/>
              </a:ext>
            </a:extLst>
          </p:cNvPr>
          <p:cNvSpPr txBox="1"/>
          <p:nvPr/>
        </p:nvSpPr>
        <p:spPr>
          <a:xfrm>
            <a:off x="3509297" y="6450911"/>
            <a:ext cx="56186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7.5.2: Seasonal migration of surface wind and pressure (Modified from Trewartha, Robinson, Hammond &amp; Horn, 1977) from Introduction to Physical Geography by M. Ritter, licensed under CC BY-NC-SA 4.0.</a:t>
            </a:r>
          </a:p>
        </p:txBody>
      </p:sp>
    </p:spTree>
    <p:extLst>
      <p:ext uri="{BB962C8B-B14F-4D97-AF65-F5344CB8AC3E}">
        <p14:creationId xmlns:p14="http://schemas.microsoft.com/office/powerpoint/2010/main" val="2220140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C4D17-A7DB-06A3-2B6D-FE8ED8557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35184-0065-2125-3D18-157D31777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Water Phase Changes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C640F-A81E-CE32-6A39-BE03F5188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8930"/>
            <a:ext cx="6528758" cy="519203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Water must gain energy to change phases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Energy breaks hydrogen bonds between molecules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Melting</a:t>
            </a:r>
            <a:r>
              <a:rPr lang="en-US" sz="2400" dirty="0">
                <a:latin typeface="Arial Narrow" panose="020B0606020202030204" pitchFamily="34" charset="0"/>
              </a:rPr>
              <a:t> (</a:t>
            </a:r>
            <a:r>
              <a:rPr lang="en-US" sz="2400" b="1" dirty="0">
                <a:latin typeface="Arial Narrow" panose="020B0606020202030204" pitchFamily="34" charset="0"/>
              </a:rPr>
              <a:t>solid</a:t>
            </a:r>
            <a:r>
              <a:rPr lang="en-US" sz="2400" dirty="0">
                <a:latin typeface="Arial Narrow" panose="020B0606020202030204" pitchFamily="34" charset="0"/>
              </a:rPr>
              <a:t> → </a:t>
            </a:r>
            <a:r>
              <a:rPr lang="en-US" sz="2400" b="1" dirty="0">
                <a:latin typeface="Arial Narrow" panose="020B0606020202030204" pitchFamily="34" charset="0"/>
              </a:rPr>
              <a:t>liquid</a:t>
            </a:r>
            <a:r>
              <a:rPr lang="en-US" sz="2400" dirty="0">
                <a:latin typeface="Arial Narrow" panose="020B0606020202030204" pitchFamily="34" charset="0"/>
              </a:rPr>
              <a:t>):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Requires latent heat of fusion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~80 calories to melt 1g of ice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0DF043-CB95-286B-FB40-EF95BA92C78D}"/>
              </a:ext>
            </a:extLst>
          </p:cNvPr>
          <p:cNvSpPr txBox="1"/>
          <p:nvPr/>
        </p:nvSpPr>
        <p:spPr>
          <a:xfrm>
            <a:off x="7608607" y="5252996"/>
            <a:ext cx="37451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Source: Figure 7.2.1: Phase changes of water from Introduction to Physical Geography by M. Ritter, licensed under CC BY-NC-SA 4.0.</a:t>
            </a:r>
          </a:p>
        </p:txBody>
      </p:sp>
      <p:pic>
        <p:nvPicPr>
          <p:cNvPr id="7" name="Picture 6" descr="Diagram of water phase changes showing transitions between solid, liquid, and gas, with associated heat energy values for melting, freezing, evaporation, condensation, sublimation, and deposition.">
            <a:extLst>
              <a:ext uri="{FF2B5EF4-FFF2-40B4-BE49-F238E27FC236}">
                <a16:creationId xmlns:a16="http://schemas.microsoft.com/office/drawing/2014/main" id="{0C497B63-F4A4-5852-C9F6-65356F405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1571" y="1268082"/>
            <a:ext cx="4738599" cy="355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38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E7F1B-EA25-E9AB-5AF7-5CA5EE4D7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5B1AC-D78C-55AF-6CB6-90B1EF3E4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550"/>
          </a:xfrm>
        </p:spPr>
        <p:txBody>
          <a:bodyPr>
            <a:normAutofit/>
          </a:bodyPr>
          <a:lstStyle/>
          <a:p>
            <a:pPr algn="ctr"/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Where is Earth's water located?*</a:t>
            </a:r>
            <a:endParaRPr lang="en-US" sz="3600" dirty="0">
              <a:latin typeface="Arial Narrow" panose="020B0606020202030204" pitchFamily="34" charset="0"/>
            </a:endParaRPr>
          </a:p>
        </p:txBody>
      </p:sp>
      <p:pic>
        <p:nvPicPr>
          <p:cNvPr id="9" name="Picture 8" descr="Table showing global water distribution by source, with volumes in cubic miles and percentages of total water. Oceans hold 97.24% of water, followed by glaciers/icecaps (2.14%), groundwater (0.61%), and smaller amounts in lakes, seas, soil, atmosphere, and rivers.">
            <a:extLst>
              <a:ext uri="{FF2B5EF4-FFF2-40B4-BE49-F238E27FC236}">
                <a16:creationId xmlns:a16="http://schemas.microsoft.com/office/drawing/2014/main" id="{E141668F-10AE-8D6B-4403-194DFD254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1388" y="1114114"/>
            <a:ext cx="7652256" cy="51042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37DA240-DF98-A24F-D5FC-E76CE13E9CF6}"/>
              </a:ext>
            </a:extLst>
          </p:cNvPr>
          <p:cNvSpPr txBox="1"/>
          <p:nvPr/>
        </p:nvSpPr>
        <p:spPr>
          <a:xfrm>
            <a:off x="2501388" y="6292819"/>
            <a:ext cx="37969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*Percents are rounded, so will not add to 100.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7B8545-EB76-BAD9-E292-16D05F5F337E}"/>
              </a:ext>
            </a:extLst>
          </p:cNvPr>
          <p:cNvSpPr txBox="1"/>
          <p:nvPr/>
        </p:nvSpPr>
        <p:spPr>
          <a:xfrm>
            <a:off x="9457699" y="6369763"/>
            <a:ext cx="8121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dirty="0">
                <a:latin typeface="Arial Narrow" panose="020B0606020202030204" pitchFamily="34" charset="0"/>
                <a:cs typeface="Times New Roman" panose="02020603050405020304" pitchFamily="18" charset="0"/>
              </a:rPr>
              <a:t>Credit: NOAA</a:t>
            </a:r>
          </a:p>
        </p:txBody>
      </p:sp>
    </p:spTree>
    <p:extLst>
      <p:ext uri="{BB962C8B-B14F-4D97-AF65-F5344CB8AC3E}">
        <p14:creationId xmlns:p14="http://schemas.microsoft.com/office/powerpoint/2010/main" val="3230802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388FF-6138-80A3-3160-8EDDB7A0D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C6727-44D0-8ADB-6633-D7021DBDE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550"/>
          </a:xfrm>
        </p:spPr>
        <p:txBody>
          <a:bodyPr>
            <a:normAutofit/>
          </a:bodyPr>
          <a:lstStyle/>
          <a:p>
            <a:pPr algn="ctr"/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The basic hydrologic (water) cycle</a:t>
            </a:r>
            <a:endParaRPr lang="en-US" sz="3600" dirty="0">
              <a:latin typeface="Arial Narrow" panose="020B0606020202030204" pitchFamily="34" charset="0"/>
            </a:endParaRPr>
          </a:p>
        </p:txBody>
      </p:sp>
      <p:pic>
        <p:nvPicPr>
          <p:cNvPr id="5" name="Picture 4" descr="Diagram of the water cycle showing processes like evaporation, condensation, precipitation, runoff, infiltration, percolation, transpiration, sublimation, and groundwater flow.">
            <a:extLst>
              <a:ext uri="{FF2B5EF4-FFF2-40B4-BE49-F238E27FC236}">
                <a16:creationId xmlns:a16="http://schemas.microsoft.com/office/drawing/2014/main" id="{8EFEF761-3DF0-858B-2171-713BAD4EE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269" y="1239415"/>
            <a:ext cx="9576452" cy="45747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D91353-BD92-40FE-A8AF-A1C8913459C5}"/>
              </a:ext>
            </a:extLst>
          </p:cNvPr>
          <p:cNvSpPr txBox="1"/>
          <p:nvPr/>
        </p:nvSpPr>
        <p:spPr>
          <a:xfrm>
            <a:off x="8633200" y="5860832"/>
            <a:ext cx="25909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 Narrow" panose="020B0606020202030204" pitchFamily="34" charset="0"/>
              </a:rPr>
              <a:t>The water cycle. (Image credit: Dennis Cain/NWS)</a:t>
            </a:r>
          </a:p>
        </p:txBody>
      </p:sp>
    </p:spTree>
    <p:extLst>
      <p:ext uri="{BB962C8B-B14F-4D97-AF65-F5344CB8AC3E}">
        <p14:creationId xmlns:p14="http://schemas.microsoft.com/office/powerpoint/2010/main" val="258757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9EB09-4995-FAA2-A210-5BB59EFE9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2576-F2F6-764F-7FF0-CA53D01D4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5101"/>
          </a:xfrm>
        </p:spPr>
        <p:txBody>
          <a:bodyPr/>
          <a:lstStyle/>
          <a:p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Calibri" panose="020F0502020204030204" pitchFamily="34" charset="0"/>
              </a:rPr>
              <a:t>Evaporation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ABC471A-E47E-B717-AA1E-D399A408EA7B}"/>
              </a:ext>
            </a:extLst>
          </p:cNvPr>
          <p:cNvSpPr txBox="1">
            <a:spLocks/>
          </p:cNvSpPr>
          <p:nvPr/>
        </p:nvSpPr>
        <p:spPr>
          <a:xfrm>
            <a:off x="838200" y="1525066"/>
            <a:ext cx="4616570" cy="41338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Evaporation = liquid → gas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Three Requirements: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Available energy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Available water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Vertical moisture gradient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Latent heat of vaporization: ~600 calories/gram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335D9-E577-D266-B51E-2415A2309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784" y="1525066"/>
            <a:ext cx="5502215" cy="52783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Energy breaks hydrogen bonds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Latent heat is stored in vapor, released as </a:t>
            </a:r>
            <a:r>
              <a:rPr lang="en-US" b="1" dirty="0">
                <a:latin typeface="Arial Narrow" panose="020B0606020202030204" pitchFamily="34" charset="0"/>
              </a:rPr>
              <a:t>sensible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b="1" dirty="0">
                <a:latin typeface="Arial Narrow" panose="020B0606020202030204" pitchFamily="34" charset="0"/>
              </a:rPr>
              <a:t>heat</a:t>
            </a:r>
            <a:r>
              <a:rPr lang="en-US" dirty="0">
                <a:latin typeface="Arial Narrow" panose="020B0606020202030204" pitchFamily="34" charset="0"/>
              </a:rPr>
              <a:t> during </a:t>
            </a:r>
            <a:r>
              <a:rPr lang="en-US" b="1" dirty="0">
                <a:latin typeface="Arial Narrow" panose="020B0606020202030204" pitchFamily="34" charset="0"/>
              </a:rPr>
              <a:t>condensation</a:t>
            </a:r>
            <a:r>
              <a:rPr lang="en-US" dirty="0">
                <a:latin typeface="Arial Narrow" panose="020B0606020202030204" pitchFamily="34" charset="0"/>
              </a:rPr>
              <a:t> → </a:t>
            </a:r>
            <a:r>
              <a:rPr lang="en-US" b="1" dirty="0">
                <a:latin typeface="Arial Narrow" panose="020B0606020202030204" pitchFamily="34" charset="0"/>
              </a:rPr>
              <a:t>warms</a:t>
            </a:r>
            <a:r>
              <a:rPr lang="en-US" dirty="0">
                <a:latin typeface="Arial Narrow" panose="020B0606020202030204" pitchFamily="34" charset="0"/>
              </a:rPr>
              <a:t> the air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Arial Narrow" panose="020B0606020202030204" pitchFamily="34" charset="0"/>
              </a:rPr>
              <a:t> Common examples: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Sweating → body uses heat to cool via evaporation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800" dirty="0">
                <a:latin typeface="Arial Narrow" panose="020B0606020202030204" pitchFamily="34" charset="0"/>
              </a:rPr>
              <a:t> Feeling cold after shower/swim = body heat used to evaporate water</a:t>
            </a:r>
          </a:p>
        </p:txBody>
      </p:sp>
    </p:spTree>
    <p:extLst>
      <p:ext uri="{BB962C8B-B14F-4D97-AF65-F5344CB8AC3E}">
        <p14:creationId xmlns:p14="http://schemas.microsoft.com/office/powerpoint/2010/main" val="614973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3300</Words>
  <Application>Microsoft Office PowerPoint</Application>
  <PresentationFormat>Widescreen</PresentationFormat>
  <Paragraphs>420</Paragraphs>
  <Slides>51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Arial</vt:lpstr>
      <vt:lpstr>Arial Narrow</vt:lpstr>
      <vt:lpstr>Calibri</vt:lpstr>
      <vt:lpstr>Calibri Light</vt:lpstr>
      <vt:lpstr>Wingdings</vt:lpstr>
      <vt:lpstr>Office Theme</vt:lpstr>
      <vt:lpstr>Lesson 6 Water and Atmospheric Moisture</vt:lpstr>
      <vt:lpstr>Weekly readings:</vt:lpstr>
      <vt:lpstr>Learning Objectives</vt:lpstr>
      <vt:lpstr>Outline</vt:lpstr>
      <vt:lpstr>Water</vt:lpstr>
      <vt:lpstr>Water Phase Changes</vt:lpstr>
      <vt:lpstr>Where is Earth's water located?*</vt:lpstr>
      <vt:lpstr>The basic hydrologic (water) cycle</vt:lpstr>
      <vt:lpstr>Evaporation</vt:lpstr>
      <vt:lpstr>Transpiration</vt:lpstr>
      <vt:lpstr>Humidity</vt:lpstr>
      <vt:lpstr>Humidity and Temperature</vt:lpstr>
      <vt:lpstr>Dew Point</vt:lpstr>
      <vt:lpstr>Absolute Humidity &amp;  Specific Humidity</vt:lpstr>
      <vt:lpstr>Condensation</vt:lpstr>
      <vt:lpstr>Condensation Cont’d</vt:lpstr>
      <vt:lpstr>Adiabatic Cooling &amp; Uplift</vt:lpstr>
      <vt:lpstr>Adiabatic Cooling &amp; Uplift Cont’d</vt:lpstr>
      <vt:lpstr>Quick Review on Temperature and Elevation</vt:lpstr>
      <vt:lpstr>Adiabatic Temperature Change</vt:lpstr>
      <vt:lpstr>Dry vs. Saturated Adiabatic Rates</vt:lpstr>
      <vt:lpstr>Air Stability</vt:lpstr>
      <vt:lpstr>Physics Behind Rising Air</vt:lpstr>
      <vt:lpstr>Rising &amp; Sinking Air</vt:lpstr>
      <vt:lpstr>Stable Air Conditions</vt:lpstr>
      <vt:lpstr>Unstable Air Conditions</vt:lpstr>
      <vt:lpstr>Stable  vs. Unstable  Air</vt:lpstr>
      <vt:lpstr>Practice:</vt:lpstr>
      <vt:lpstr>The Role of Clouds in Weather</vt:lpstr>
      <vt:lpstr>How Clouds Form</vt:lpstr>
      <vt:lpstr>Cloud Identification </vt:lpstr>
      <vt:lpstr>Cloud Classification by Altitude</vt:lpstr>
      <vt:lpstr>High-Level Clouds</vt:lpstr>
      <vt:lpstr>Middle-Level Clouds</vt:lpstr>
      <vt:lpstr>Low-Level Clouds</vt:lpstr>
      <vt:lpstr>Vertically Developed Clouds</vt:lpstr>
      <vt:lpstr>Fog</vt:lpstr>
      <vt:lpstr>Radiation Fog</vt:lpstr>
      <vt:lpstr>Advection Fog</vt:lpstr>
      <vt:lpstr>Steam &amp; Upslope Fog</vt:lpstr>
      <vt:lpstr>Summary of Fog Types</vt:lpstr>
      <vt:lpstr>Geographical Distribution  of Fogs </vt:lpstr>
      <vt:lpstr>Precipitation</vt:lpstr>
      <vt:lpstr>Collision-Coalescence Model</vt:lpstr>
      <vt:lpstr>Ice-Crystal (Bergeron) Process</vt:lpstr>
      <vt:lpstr>Snow or Rain?</vt:lpstr>
      <vt:lpstr>Summary of Precipitation Formation</vt:lpstr>
      <vt:lpstr>Rain, Snow, Sleet</vt:lpstr>
      <vt:lpstr>Freezing Rain &amp; Hail</vt:lpstr>
      <vt:lpstr>Global Patterns of Precipitation</vt:lpstr>
      <vt:lpstr>Seasonal migration of surface wind and pressure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meimei lin</cp:lastModifiedBy>
  <cp:revision>14</cp:revision>
  <dcterms:created xsi:type="dcterms:W3CDTF">2025-05-17T20:19:24Z</dcterms:created>
  <dcterms:modified xsi:type="dcterms:W3CDTF">2025-08-12T00:12:03Z</dcterms:modified>
</cp:coreProperties>
</file>