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1" r:id="rId1"/>
  </p:sldMasterIdLst>
  <p:notesMasterIdLst>
    <p:notesMasterId r:id="rId40"/>
  </p:notesMasterIdLst>
  <p:sldIdLst>
    <p:sldId id="537" r:id="rId2"/>
    <p:sldId id="538" r:id="rId3"/>
    <p:sldId id="386" r:id="rId4"/>
    <p:sldId id="547" r:id="rId5"/>
    <p:sldId id="539" r:id="rId6"/>
    <p:sldId id="540" r:id="rId7"/>
    <p:sldId id="558" r:id="rId8"/>
    <p:sldId id="556" r:id="rId9"/>
    <p:sldId id="559" r:id="rId10"/>
    <p:sldId id="541" r:id="rId11"/>
    <p:sldId id="542" r:id="rId12"/>
    <p:sldId id="543" r:id="rId13"/>
    <p:sldId id="545" r:id="rId14"/>
    <p:sldId id="560" r:id="rId15"/>
    <p:sldId id="561" r:id="rId16"/>
    <p:sldId id="562" r:id="rId17"/>
    <p:sldId id="564" r:id="rId18"/>
    <p:sldId id="565" r:id="rId19"/>
    <p:sldId id="566" r:id="rId20"/>
    <p:sldId id="577" r:id="rId21"/>
    <p:sldId id="574" r:id="rId22"/>
    <p:sldId id="549" r:id="rId23"/>
    <p:sldId id="568" r:id="rId24"/>
    <p:sldId id="550" r:id="rId25"/>
    <p:sldId id="551" r:id="rId26"/>
    <p:sldId id="569" r:id="rId27"/>
    <p:sldId id="570" r:id="rId28"/>
    <p:sldId id="571" r:id="rId29"/>
    <p:sldId id="552" r:id="rId30"/>
    <p:sldId id="572" r:id="rId31"/>
    <p:sldId id="554" r:id="rId32"/>
    <p:sldId id="573" r:id="rId33"/>
    <p:sldId id="576" r:id="rId34"/>
    <p:sldId id="578" r:id="rId35"/>
    <p:sldId id="580" r:id="rId36"/>
    <p:sldId id="579" r:id="rId37"/>
    <p:sldId id="581" r:id="rId38"/>
    <p:sldId id="582"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238" autoAdjust="0"/>
  </p:normalViewPr>
  <p:slideViewPr>
    <p:cSldViewPr snapToGrid="0">
      <p:cViewPr varScale="1">
        <p:scale>
          <a:sx n="153" d="100"/>
          <a:sy n="153" d="100"/>
        </p:scale>
        <p:origin x="576" y="1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C040DE-058D-4E45-B562-7453754B917C}" type="datetimeFigureOut">
              <a:rPr lang="en-US" smtClean="0"/>
              <a:t>8/10/2025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9EDD54-0F8C-4169-A6FF-2F63DF2ACC48}" type="slidenum">
              <a:rPr lang="en-US" smtClean="0"/>
              <a:t>‹#›</a:t>
            </a:fld>
            <a:endParaRPr lang="en-US"/>
          </a:p>
        </p:txBody>
      </p:sp>
    </p:spTree>
    <p:extLst>
      <p:ext uri="{BB962C8B-B14F-4D97-AF65-F5344CB8AC3E}">
        <p14:creationId xmlns:p14="http://schemas.microsoft.com/office/powerpoint/2010/main" val="3547834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1</a:t>
            </a:fld>
            <a:endParaRPr lang="en-US"/>
          </a:p>
        </p:txBody>
      </p:sp>
    </p:spTree>
    <p:extLst>
      <p:ext uri="{BB962C8B-B14F-4D97-AF65-F5344CB8AC3E}">
        <p14:creationId xmlns:p14="http://schemas.microsoft.com/office/powerpoint/2010/main" val="3731743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228D8D-C0A5-66FF-0AD6-B05393B098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EE57AD-B621-56D5-A1DF-CFB41D3430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BA1071-0212-B2FE-8F0D-FD56DB3A3487}"/>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31FC69C3-E45D-4B1A-B7CE-C69B5322E78D}"/>
              </a:ext>
            </a:extLst>
          </p:cNvPr>
          <p:cNvSpPr>
            <a:spLocks noGrp="1"/>
          </p:cNvSpPr>
          <p:nvPr>
            <p:ph type="sldNum" sz="quarter" idx="5"/>
          </p:nvPr>
        </p:nvSpPr>
        <p:spPr/>
        <p:txBody>
          <a:bodyPr/>
          <a:lstStyle/>
          <a:p>
            <a:fld id="{279EDD54-0F8C-4169-A6FF-2F63DF2ACC48}" type="slidenum">
              <a:rPr lang="en-US" smtClean="0"/>
              <a:t>10</a:t>
            </a:fld>
            <a:endParaRPr lang="en-US"/>
          </a:p>
        </p:txBody>
      </p:sp>
    </p:spTree>
    <p:extLst>
      <p:ext uri="{BB962C8B-B14F-4D97-AF65-F5344CB8AC3E}">
        <p14:creationId xmlns:p14="http://schemas.microsoft.com/office/powerpoint/2010/main" val="31348467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C51FC0-BE42-3D0F-94E6-EFD29A05DF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DC658D-1404-7DEA-2DBA-A01AE23351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535CBA-E333-8B7C-337D-4E56F5B46E07}"/>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D754ECCB-A21F-4A0D-A610-E73C7A3852B3}"/>
              </a:ext>
            </a:extLst>
          </p:cNvPr>
          <p:cNvSpPr>
            <a:spLocks noGrp="1"/>
          </p:cNvSpPr>
          <p:nvPr>
            <p:ph type="sldNum" sz="quarter" idx="5"/>
          </p:nvPr>
        </p:nvSpPr>
        <p:spPr/>
        <p:txBody>
          <a:bodyPr/>
          <a:lstStyle/>
          <a:p>
            <a:fld id="{279EDD54-0F8C-4169-A6FF-2F63DF2ACC48}" type="slidenum">
              <a:rPr lang="en-US" smtClean="0"/>
              <a:t>11</a:t>
            </a:fld>
            <a:endParaRPr lang="en-US"/>
          </a:p>
        </p:txBody>
      </p:sp>
    </p:spTree>
    <p:extLst>
      <p:ext uri="{BB962C8B-B14F-4D97-AF65-F5344CB8AC3E}">
        <p14:creationId xmlns:p14="http://schemas.microsoft.com/office/powerpoint/2010/main" val="12152207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58678F-FFB9-BD3E-BF0A-E659634222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EDDF02-4F66-A814-7BD5-3FF378084D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65860F-AF8D-EB51-BE60-E2C8CCAC5086}"/>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01F7AB0B-67F6-A511-B954-3A6AE9FAC0E5}"/>
              </a:ext>
            </a:extLst>
          </p:cNvPr>
          <p:cNvSpPr>
            <a:spLocks noGrp="1"/>
          </p:cNvSpPr>
          <p:nvPr>
            <p:ph type="sldNum" sz="quarter" idx="5"/>
          </p:nvPr>
        </p:nvSpPr>
        <p:spPr/>
        <p:txBody>
          <a:bodyPr/>
          <a:lstStyle/>
          <a:p>
            <a:fld id="{279EDD54-0F8C-4169-A6FF-2F63DF2ACC48}" type="slidenum">
              <a:rPr lang="en-US" smtClean="0"/>
              <a:t>12</a:t>
            </a:fld>
            <a:endParaRPr lang="en-US"/>
          </a:p>
        </p:txBody>
      </p:sp>
    </p:spTree>
    <p:extLst>
      <p:ext uri="{BB962C8B-B14F-4D97-AF65-F5344CB8AC3E}">
        <p14:creationId xmlns:p14="http://schemas.microsoft.com/office/powerpoint/2010/main" val="15717253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C1D38C-050E-4689-8205-311C32271C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B74A3A-C1CA-F84F-5BDA-DDF9CD3212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46E1B4-7951-1334-E5FE-38E68CF5FC0B}"/>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0249F9BE-D0BF-8B15-6C73-A416E0F71B34}"/>
              </a:ext>
            </a:extLst>
          </p:cNvPr>
          <p:cNvSpPr>
            <a:spLocks noGrp="1"/>
          </p:cNvSpPr>
          <p:nvPr>
            <p:ph type="sldNum" sz="quarter" idx="5"/>
          </p:nvPr>
        </p:nvSpPr>
        <p:spPr/>
        <p:txBody>
          <a:bodyPr/>
          <a:lstStyle/>
          <a:p>
            <a:fld id="{279EDD54-0F8C-4169-A6FF-2F63DF2ACC48}" type="slidenum">
              <a:rPr lang="en-US" smtClean="0"/>
              <a:t>13</a:t>
            </a:fld>
            <a:endParaRPr lang="en-US"/>
          </a:p>
        </p:txBody>
      </p:sp>
    </p:spTree>
    <p:extLst>
      <p:ext uri="{BB962C8B-B14F-4D97-AF65-F5344CB8AC3E}">
        <p14:creationId xmlns:p14="http://schemas.microsoft.com/office/powerpoint/2010/main" val="1103708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065429-5838-951F-ADF7-32127B606F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267BAF-B026-60DC-B95A-61BEAE9DC3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C2C384-F1DB-6F4A-D06F-5F9110B405F4}"/>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759F299B-0F67-B813-7695-6E212239029A}"/>
              </a:ext>
            </a:extLst>
          </p:cNvPr>
          <p:cNvSpPr>
            <a:spLocks noGrp="1"/>
          </p:cNvSpPr>
          <p:nvPr>
            <p:ph type="sldNum" sz="quarter" idx="5"/>
          </p:nvPr>
        </p:nvSpPr>
        <p:spPr/>
        <p:txBody>
          <a:bodyPr/>
          <a:lstStyle/>
          <a:p>
            <a:fld id="{279EDD54-0F8C-4169-A6FF-2F63DF2ACC48}" type="slidenum">
              <a:rPr lang="en-US" smtClean="0"/>
              <a:t>14</a:t>
            </a:fld>
            <a:endParaRPr lang="en-US"/>
          </a:p>
        </p:txBody>
      </p:sp>
    </p:spTree>
    <p:extLst>
      <p:ext uri="{BB962C8B-B14F-4D97-AF65-F5344CB8AC3E}">
        <p14:creationId xmlns:p14="http://schemas.microsoft.com/office/powerpoint/2010/main" val="39859221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172CCF-CFB3-3C83-1625-5085822A6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4A0467-9A91-0606-41DB-9D8242B6E2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602C9E-117F-DEF1-7218-1B9236D0EF1F}"/>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6C595320-9593-7A20-2310-0C6BFC5A0475}"/>
              </a:ext>
            </a:extLst>
          </p:cNvPr>
          <p:cNvSpPr>
            <a:spLocks noGrp="1"/>
          </p:cNvSpPr>
          <p:nvPr>
            <p:ph type="sldNum" sz="quarter" idx="5"/>
          </p:nvPr>
        </p:nvSpPr>
        <p:spPr/>
        <p:txBody>
          <a:bodyPr/>
          <a:lstStyle/>
          <a:p>
            <a:fld id="{279EDD54-0F8C-4169-A6FF-2F63DF2ACC48}" type="slidenum">
              <a:rPr lang="en-US" smtClean="0"/>
              <a:t>15</a:t>
            </a:fld>
            <a:endParaRPr lang="en-US"/>
          </a:p>
        </p:txBody>
      </p:sp>
    </p:spTree>
    <p:extLst>
      <p:ext uri="{BB962C8B-B14F-4D97-AF65-F5344CB8AC3E}">
        <p14:creationId xmlns:p14="http://schemas.microsoft.com/office/powerpoint/2010/main" val="6294056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B2FF3E-A95F-ADF1-C8A2-80E304A4CD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19657D-535C-7C4E-1F52-BBCA5DCB1F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7C05D6-F845-696B-D2C2-8B49925CC603}"/>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F428F241-AD03-AABC-50C1-D0E13BABA2DB}"/>
              </a:ext>
            </a:extLst>
          </p:cNvPr>
          <p:cNvSpPr>
            <a:spLocks noGrp="1"/>
          </p:cNvSpPr>
          <p:nvPr>
            <p:ph type="sldNum" sz="quarter" idx="5"/>
          </p:nvPr>
        </p:nvSpPr>
        <p:spPr/>
        <p:txBody>
          <a:bodyPr/>
          <a:lstStyle/>
          <a:p>
            <a:fld id="{279EDD54-0F8C-4169-A6FF-2F63DF2ACC48}" type="slidenum">
              <a:rPr lang="en-US" smtClean="0"/>
              <a:t>17</a:t>
            </a:fld>
            <a:endParaRPr lang="en-US"/>
          </a:p>
        </p:txBody>
      </p:sp>
    </p:spTree>
    <p:extLst>
      <p:ext uri="{BB962C8B-B14F-4D97-AF65-F5344CB8AC3E}">
        <p14:creationId xmlns:p14="http://schemas.microsoft.com/office/powerpoint/2010/main" val="25600886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7EF695-B4BD-681E-B760-51AFFC4BDF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551490-6E85-52D4-3065-646D3CDF59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E2C63D-852B-2005-A148-37EA1439EEE4}"/>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397700AC-6B8D-0B04-4096-7BF5D33A969D}"/>
              </a:ext>
            </a:extLst>
          </p:cNvPr>
          <p:cNvSpPr>
            <a:spLocks noGrp="1"/>
          </p:cNvSpPr>
          <p:nvPr>
            <p:ph type="sldNum" sz="quarter" idx="5"/>
          </p:nvPr>
        </p:nvSpPr>
        <p:spPr/>
        <p:txBody>
          <a:bodyPr/>
          <a:lstStyle/>
          <a:p>
            <a:fld id="{279EDD54-0F8C-4169-A6FF-2F63DF2ACC48}" type="slidenum">
              <a:rPr lang="en-US" smtClean="0"/>
              <a:t>18</a:t>
            </a:fld>
            <a:endParaRPr lang="en-US"/>
          </a:p>
        </p:txBody>
      </p:sp>
    </p:spTree>
    <p:extLst>
      <p:ext uri="{BB962C8B-B14F-4D97-AF65-F5344CB8AC3E}">
        <p14:creationId xmlns:p14="http://schemas.microsoft.com/office/powerpoint/2010/main" val="37150378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994726-81BC-272B-CA79-1FDAB38FD9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D442FA-AA5F-640E-603F-22699007E1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032CDF-B1F6-0DF6-C064-861E23085D73}"/>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A655CB30-64B3-1664-4E90-1C52A5B8A4BC}"/>
              </a:ext>
            </a:extLst>
          </p:cNvPr>
          <p:cNvSpPr>
            <a:spLocks noGrp="1"/>
          </p:cNvSpPr>
          <p:nvPr>
            <p:ph type="sldNum" sz="quarter" idx="5"/>
          </p:nvPr>
        </p:nvSpPr>
        <p:spPr/>
        <p:txBody>
          <a:bodyPr/>
          <a:lstStyle/>
          <a:p>
            <a:fld id="{279EDD54-0F8C-4169-A6FF-2F63DF2ACC48}" type="slidenum">
              <a:rPr lang="en-US" smtClean="0"/>
              <a:t>19</a:t>
            </a:fld>
            <a:endParaRPr lang="en-US"/>
          </a:p>
        </p:txBody>
      </p:sp>
    </p:spTree>
    <p:extLst>
      <p:ext uri="{BB962C8B-B14F-4D97-AF65-F5344CB8AC3E}">
        <p14:creationId xmlns:p14="http://schemas.microsoft.com/office/powerpoint/2010/main" val="33357073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0BBBC-69AD-88C2-190F-507D2A55D7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E75A73-3A7A-D96F-0413-D5FA34D701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2AF261-02F1-29B0-125A-0B5CFA8B1F03}"/>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5047A5B1-4B6B-6AB5-CA44-0870839FFCA0}"/>
              </a:ext>
            </a:extLst>
          </p:cNvPr>
          <p:cNvSpPr>
            <a:spLocks noGrp="1"/>
          </p:cNvSpPr>
          <p:nvPr>
            <p:ph type="sldNum" sz="quarter" idx="5"/>
          </p:nvPr>
        </p:nvSpPr>
        <p:spPr/>
        <p:txBody>
          <a:bodyPr/>
          <a:lstStyle/>
          <a:p>
            <a:fld id="{279EDD54-0F8C-4169-A6FF-2F63DF2ACC48}" type="slidenum">
              <a:rPr lang="en-US" smtClean="0"/>
              <a:t>20</a:t>
            </a:fld>
            <a:endParaRPr lang="en-US"/>
          </a:p>
        </p:txBody>
      </p:sp>
    </p:spTree>
    <p:extLst>
      <p:ext uri="{BB962C8B-B14F-4D97-AF65-F5344CB8AC3E}">
        <p14:creationId xmlns:p14="http://schemas.microsoft.com/office/powerpoint/2010/main" val="125495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4B0A9-BAA6-2443-B6F9-94A1213436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FD87E3-E6CF-6674-EFD5-DB6352BD15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54A6C0-ACD5-49F5-DCB4-50ED5781C97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467B4C7-7A90-E17E-0820-5523F5E25C9B}"/>
              </a:ext>
            </a:extLst>
          </p:cNvPr>
          <p:cNvSpPr>
            <a:spLocks noGrp="1"/>
          </p:cNvSpPr>
          <p:nvPr>
            <p:ph type="sldNum" sz="quarter" idx="5"/>
          </p:nvPr>
        </p:nvSpPr>
        <p:spPr/>
        <p:txBody>
          <a:bodyPr/>
          <a:lstStyle/>
          <a:p>
            <a:fld id="{279EDD54-0F8C-4169-A6FF-2F63DF2ACC48}" type="slidenum">
              <a:rPr lang="en-US" smtClean="0"/>
              <a:t>2</a:t>
            </a:fld>
            <a:endParaRPr lang="en-US"/>
          </a:p>
        </p:txBody>
      </p:sp>
    </p:spTree>
    <p:extLst>
      <p:ext uri="{BB962C8B-B14F-4D97-AF65-F5344CB8AC3E}">
        <p14:creationId xmlns:p14="http://schemas.microsoft.com/office/powerpoint/2010/main" val="16480207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85572-8653-9156-23E7-3091048619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0231F9-02D6-1A6B-9ACF-740774C229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BD41D6-13FC-964A-9FA9-C3B6599D262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8E98E5D-55B7-325C-9396-471F2B99FE76}"/>
              </a:ext>
            </a:extLst>
          </p:cNvPr>
          <p:cNvSpPr>
            <a:spLocks noGrp="1"/>
          </p:cNvSpPr>
          <p:nvPr>
            <p:ph type="sldNum" sz="quarter" idx="5"/>
          </p:nvPr>
        </p:nvSpPr>
        <p:spPr/>
        <p:txBody>
          <a:bodyPr/>
          <a:lstStyle/>
          <a:p>
            <a:fld id="{279EDD54-0F8C-4169-A6FF-2F63DF2ACC48}" type="slidenum">
              <a:rPr lang="en-US" smtClean="0"/>
              <a:t>21</a:t>
            </a:fld>
            <a:endParaRPr lang="en-US"/>
          </a:p>
        </p:txBody>
      </p:sp>
    </p:spTree>
    <p:extLst>
      <p:ext uri="{BB962C8B-B14F-4D97-AF65-F5344CB8AC3E}">
        <p14:creationId xmlns:p14="http://schemas.microsoft.com/office/powerpoint/2010/main" val="21465460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3D8A12-DEE4-11E0-CFB7-24BF0D82F6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EDF41C-F948-43D8-EE27-E6CA76DA0F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C8F1C1-C32C-232E-EC68-129ACBEE9FB3}"/>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DFDD7B93-B850-D27D-BB4C-2F740D607620}"/>
              </a:ext>
            </a:extLst>
          </p:cNvPr>
          <p:cNvSpPr>
            <a:spLocks noGrp="1"/>
          </p:cNvSpPr>
          <p:nvPr>
            <p:ph type="sldNum" sz="quarter" idx="5"/>
          </p:nvPr>
        </p:nvSpPr>
        <p:spPr/>
        <p:txBody>
          <a:bodyPr/>
          <a:lstStyle/>
          <a:p>
            <a:fld id="{279EDD54-0F8C-4169-A6FF-2F63DF2ACC48}" type="slidenum">
              <a:rPr lang="en-US" smtClean="0"/>
              <a:t>22</a:t>
            </a:fld>
            <a:endParaRPr lang="en-US"/>
          </a:p>
        </p:txBody>
      </p:sp>
    </p:spTree>
    <p:extLst>
      <p:ext uri="{BB962C8B-B14F-4D97-AF65-F5344CB8AC3E}">
        <p14:creationId xmlns:p14="http://schemas.microsoft.com/office/powerpoint/2010/main" val="4254912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F3096-1E9F-DD33-6645-1A3F11ED52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805E68-50A5-4C12-29D8-465CE9317A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2715E5-4C2F-54D9-0827-E1500A822C34}"/>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68A884EB-1862-700F-B8CF-17306F18A008}"/>
              </a:ext>
            </a:extLst>
          </p:cNvPr>
          <p:cNvSpPr>
            <a:spLocks noGrp="1"/>
          </p:cNvSpPr>
          <p:nvPr>
            <p:ph type="sldNum" sz="quarter" idx="5"/>
          </p:nvPr>
        </p:nvSpPr>
        <p:spPr/>
        <p:txBody>
          <a:bodyPr/>
          <a:lstStyle/>
          <a:p>
            <a:fld id="{279EDD54-0F8C-4169-A6FF-2F63DF2ACC48}" type="slidenum">
              <a:rPr lang="en-US" smtClean="0"/>
              <a:t>23</a:t>
            </a:fld>
            <a:endParaRPr lang="en-US"/>
          </a:p>
        </p:txBody>
      </p:sp>
    </p:spTree>
    <p:extLst>
      <p:ext uri="{BB962C8B-B14F-4D97-AF65-F5344CB8AC3E}">
        <p14:creationId xmlns:p14="http://schemas.microsoft.com/office/powerpoint/2010/main" val="4354244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06F6B3-729E-40B8-C11D-AECFE09869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934D00-DC14-58E2-4948-7BF84FD497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EF0F8F-6740-EED2-8EF4-F3D91B68D83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A372E45-AC5A-793B-F87F-FD1C4769B4A2}"/>
              </a:ext>
            </a:extLst>
          </p:cNvPr>
          <p:cNvSpPr>
            <a:spLocks noGrp="1"/>
          </p:cNvSpPr>
          <p:nvPr>
            <p:ph type="sldNum" sz="quarter" idx="5"/>
          </p:nvPr>
        </p:nvSpPr>
        <p:spPr/>
        <p:txBody>
          <a:bodyPr/>
          <a:lstStyle/>
          <a:p>
            <a:fld id="{279EDD54-0F8C-4169-A6FF-2F63DF2ACC48}" type="slidenum">
              <a:rPr lang="en-US" smtClean="0"/>
              <a:t>24</a:t>
            </a:fld>
            <a:endParaRPr lang="en-US"/>
          </a:p>
        </p:txBody>
      </p:sp>
    </p:spTree>
    <p:extLst>
      <p:ext uri="{BB962C8B-B14F-4D97-AF65-F5344CB8AC3E}">
        <p14:creationId xmlns:p14="http://schemas.microsoft.com/office/powerpoint/2010/main" val="36294412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61D4C1-611A-DAE8-017A-753627C138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ACC878-2857-6A91-C1F8-6729EC69C4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6CA2DC-3A7C-408D-BBD0-D35EEF24A30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4110CE7-1609-B5EC-2A07-F70CDB55C251}"/>
              </a:ext>
            </a:extLst>
          </p:cNvPr>
          <p:cNvSpPr>
            <a:spLocks noGrp="1"/>
          </p:cNvSpPr>
          <p:nvPr>
            <p:ph type="sldNum" sz="quarter" idx="5"/>
          </p:nvPr>
        </p:nvSpPr>
        <p:spPr/>
        <p:txBody>
          <a:bodyPr/>
          <a:lstStyle/>
          <a:p>
            <a:fld id="{279EDD54-0F8C-4169-A6FF-2F63DF2ACC48}" type="slidenum">
              <a:rPr lang="en-US" smtClean="0"/>
              <a:t>25</a:t>
            </a:fld>
            <a:endParaRPr lang="en-US"/>
          </a:p>
        </p:txBody>
      </p:sp>
    </p:spTree>
    <p:extLst>
      <p:ext uri="{BB962C8B-B14F-4D97-AF65-F5344CB8AC3E}">
        <p14:creationId xmlns:p14="http://schemas.microsoft.com/office/powerpoint/2010/main" val="20953143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4322A5-7E6E-2A3A-9DF4-A241D4F835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7AEBB8-F3FA-710F-9771-19FA5E64C7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D4AD08-C399-227E-BD42-67C95A0E610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BCAC0C0-D516-FDE7-0CA7-8E03ACA4F232}"/>
              </a:ext>
            </a:extLst>
          </p:cNvPr>
          <p:cNvSpPr>
            <a:spLocks noGrp="1"/>
          </p:cNvSpPr>
          <p:nvPr>
            <p:ph type="sldNum" sz="quarter" idx="5"/>
          </p:nvPr>
        </p:nvSpPr>
        <p:spPr/>
        <p:txBody>
          <a:bodyPr/>
          <a:lstStyle/>
          <a:p>
            <a:fld id="{279EDD54-0F8C-4169-A6FF-2F63DF2ACC48}" type="slidenum">
              <a:rPr lang="en-US" smtClean="0"/>
              <a:t>26</a:t>
            </a:fld>
            <a:endParaRPr lang="en-US"/>
          </a:p>
        </p:txBody>
      </p:sp>
    </p:spTree>
    <p:extLst>
      <p:ext uri="{BB962C8B-B14F-4D97-AF65-F5344CB8AC3E}">
        <p14:creationId xmlns:p14="http://schemas.microsoft.com/office/powerpoint/2010/main" val="4853986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7AB942-DDF7-197C-D984-CBEDCFF143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BBB591-6CE4-FEEA-07CD-8DFACE7168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3D96A1-AB7C-12C8-6401-11FB761A8AD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A8BD22D-E73C-8090-33EE-98B9E1740064}"/>
              </a:ext>
            </a:extLst>
          </p:cNvPr>
          <p:cNvSpPr>
            <a:spLocks noGrp="1"/>
          </p:cNvSpPr>
          <p:nvPr>
            <p:ph type="sldNum" sz="quarter" idx="5"/>
          </p:nvPr>
        </p:nvSpPr>
        <p:spPr/>
        <p:txBody>
          <a:bodyPr/>
          <a:lstStyle/>
          <a:p>
            <a:fld id="{279EDD54-0F8C-4169-A6FF-2F63DF2ACC48}" type="slidenum">
              <a:rPr lang="en-US" smtClean="0"/>
              <a:t>27</a:t>
            </a:fld>
            <a:endParaRPr lang="en-US"/>
          </a:p>
        </p:txBody>
      </p:sp>
    </p:spTree>
    <p:extLst>
      <p:ext uri="{BB962C8B-B14F-4D97-AF65-F5344CB8AC3E}">
        <p14:creationId xmlns:p14="http://schemas.microsoft.com/office/powerpoint/2010/main" val="23602278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7D99A0-E658-37EF-E7E3-B24AA2EBBA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61C51C-EB66-FBD3-0E04-70E84F7F92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D7BCD8-6B11-FC5C-184E-B5B136FAF78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EE8020E-8D12-5001-3B73-BD3980D8857F}"/>
              </a:ext>
            </a:extLst>
          </p:cNvPr>
          <p:cNvSpPr>
            <a:spLocks noGrp="1"/>
          </p:cNvSpPr>
          <p:nvPr>
            <p:ph type="sldNum" sz="quarter" idx="5"/>
          </p:nvPr>
        </p:nvSpPr>
        <p:spPr/>
        <p:txBody>
          <a:bodyPr/>
          <a:lstStyle/>
          <a:p>
            <a:fld id="{279EDD54-0F8C-4169-A6FF-2F63DF2ACC48}" type="slidenum">
              <a:rPr lang="en-US" smtClean="0"/>
              <a:t>28</a:t>
            </a:fld>
            <a:endParaRPr lang="en-US"/>
          </a:p>
        </p:txBody>
      </p:sp>
    </p:spTree>
    <p:extLst>
      <p:ext uri="{BB962C8B-B14F-4D97-AF65-F5344CB8AC3E}">
        <p14:creationId xmlns:p14="http://schemas.microsoft.com/office/powerpoint/2010/main" val="41536845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29</a:t>
            </a:fld>
            <a:endParaRPr lang="en-US"/>
          </a:p>
        </p:txBody>
      </p:sp>
    </p:spTree>
    <p:extLst>
      <p:ext uri="{BB962C8B-B14F-4D97-AF65-F5344CB8AC3E}">
        <p14:creationId xmlns:p14="http://schemas.microsoft.com/office/powerpoint/2010/main" val="23546027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78879-CA02-E555-D1DB-5EB7DB883F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E7DA18-B72E-BFD6-D5AF-DA9EB44495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CA4FF2-8F39-96C5-E695-F6B565E9AC32}"/>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27271BD4-7DB0-179A-083E-B6F7B0EC3463}"/>
              </a:ext>
            </a:extLst>
          </p:cNvPr>
          <p:cNvSpPr>
            <a:spLocks noGrp="1"/>
          </p:cNvSpPr>
          <p:nvPr>
            <p:ph type="sldNum" sz="quarter" idx="5"/>
          </p:nvPr>
        </p:nvSpPr>
        <p:spPr/>
        <p:txBody>
          <a:bodyPr/>
          <a:lstStyle/>
          <a:p>
            <a:fld id="{279EDD54-0F8C-4169-A6FF-2F63DF2ACC48}" type="slidenum">
              <a:rPr lang="en-US" smtClean="0"/>
              <a:t>31</a:t>
            </a:fld>
            <a:endParaRPr lang="en-US"/>
          </a:p>
        </p:txBody>
      </p:sp>
    </p:spTree>
    <p:extLst>
      <p:ext uri="{BB962C8B-B14F-4D97-AF65-F5344CB8AC3E}">
        <p14:creationId xmlns:p14="http://schemas.microsoft.com/office/powerpoint/2010/main" val="16698569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3</a:t>
            </a:fld>
            <a:endParaRPr lang="en-US"/>
          </a:p>
        </p:txBody>
      </p:sp>
    </p:spTree>
    <p:extLst>
      <p:ext uri="{BB962C8B-B14F-4D97-AF65-F5344CB8AC3E}">
        <p14:creationId xmlns:p14="http://schemas.microsoft.com/office/powerpoint/2010/main" val="26226098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E38C02-FD4D-01DD-8681-BEF3991703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5635A6-7639-DD62-0A45-D2CB57CD22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522349-EB42-79C1-C6D8-EEF19B885FCC}"/>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25C0C4E4-5A8B-2063-83E8-113476A5C5EB}"/>
              </a:ext>
            </a:extLst>
          </p:cNvPr>
          <p:cNvSpPr>
            <a:spLocks noGrp="1"/>
          </p:cNvSpPr>
          <p:nvPr>
            <p:ph type="sldNum" sz="quarter" idx="5"/>
          </p:nvPr>
        </p:nvSpPr>
        <p:spPr/>
        <p:txBody>
          <a:bodyPr/>
          <a:lstStyle/>
          <a:p>
            <a:fld id="{279EDD54-0F8C-4169-A6FF-2F63DF2ACC48}" type="slidenum">
              <a:rPr lang="en-US" smtClean="0"/>
              <a:t>32</a:t>
            </a:fld>
            <a:endParaRPr lang="en-US"/>
          </a:p>
        </p:txBody>
      </p:sp>
    </p:spTree>
    <p:extLst>
      <p:ext uri="{BB962C8B-B14F-4D97-AF65-F5344CB8AC3E}">
        <p14:creationId xmlns:p14="http://schemas.microsoft.com/office/powerpoint/2010/main" val="3358838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0EA0A2-1F82-1074-091B-BAEA10D7C8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067119-70F0-F81F-D15D-2F1C67A797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1BEB4C-6477-8534-9262-34C2D313C546}"/>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3936C753-827C-BFB7-D5B8-AEB3349AC861}"/>
              </a:ext>
            </a:extLst>
          </p:cNvPr>
          <p:cNvSpPr>
            <a:spLocks noGrp="1"/>
          </p:cNvSpPr>
          <p:nvPr>
            <p:ph type="sldNum" sz="quarter" idx="5"/>
          </p:nvPr>
        </p:nvSpPr>
        <p:spPr/>
        <p:txBody>
          <a:bodyPr/>
          <a:lstStyle/>
          <a:p>
            <a:fld id="{279EDD54-0F8C-4169-A6FF-2F63DF2ACC48}" type="slidenum">
              <a:rPr lang="en-US" smtClean="0"/>
              <a:t>33</a:t>
            </a:fld>
            <a:endParaRPr lang="en-US"/>
          </a:p>
        </p:txBody>
      </p:sp>
    </p:spTree>
    <p:extLst>
      <p:ext uri="{BB962C8B-B14F-4D97-AF65-F5344CB8AC3E}">
        <p14:creationId xmlns:p14="http://schemas.microsoft.com/office/powerpoint/2010/main" val="32393109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13D55-1415-5C3D-2043-ACE0D54FAC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17E88A-8190-E348-03B0-F4FB256CEF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C7D773-6CB1-054B-FF2C-77E275B46625}"/>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75421202-630B-04DE-6318-094A22DF3311}"/>
              </a:ext>
            </a:extLst>
          </p:cNvPr>
          <p:cNvSpPr>
            <a:spLocks noGrp="1"/>
          </p:cNvSpPr>
          <p:nvPr>
            <p:ph type="sldNum" sz="quarter" idx="5"/>
          </p:nvPr>
        </p:nvSpPr>
        <p:spPr/>
        <p:txBody>
          <a:bodyPr/>
          <a:lstStyle/>
          <a:p>
            <a:fld id="{279EDD54-0F8C-4169-A6FF-2F63DF2ACC48}" type="slidenum">
              <a:rPr lang="en-US" smtClean="0"/>
              <a:t>34</a:t>
            </a:fld>
            <a:endParaRPr lang="en-US"/>
          </a:p>
        </p:txBody>
      </p:sp>
    </p:spTree>
    <p:extLst>
      <p:ext uri="{BB962C8B-B14F-4D97-AF65-F5344CB8AC3E}">
        <p14:creationId xmlns:p14="http://schemas.microsoft.com/office/powerpoint/2010/main" val="33124067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88A02-213C-EF9A-30C8-7EAA7E8D0A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C808D-DB27-4A70-3147-3AE0E3C78F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0887A1-9795-C017-BFB3-78AA4C168B39}"/>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081B7F3C-1013-1DF6-4072-F6682A164F99}"/>
              </a:ext>
            </a:extLst>
          </p:cNvPr>
          <p:cNvSpPr>
            <a:spLocks noGrp="1"/>
          </p:cNvSpPr>
          <p:nvPr>
            <p:ph type="sldNum" sz="quarter" idx="5"/>
          </p:nvPr>
        </p:nvSpPr>
        <p:spPr/>
        <p:txBody>
          <a:bodyPr/>
          <a:lstStyle/>
          <a:p>
            <a:fld id="{279EDD54-0F8C-4169-A6FF-2F63DF2ACC48}" type="slidenum">
              <a:rPr lang="en-US" smtClean="0"/>
              <a:t>35</a:t>
            </a:fld>
            <a:endParaRPr lang="en-US"/>
          </a:p>
        </p:txBody>
      </p:sp>
    </p:spTree>
    <p:extLst>
      <p:ext uri="{BB962C8B-B14F-4D97-AF65-F5344CB8AC3E}">
        <p14:creationId xmlns:p14="http://schemas.microsoft.com/office/powerpoint/2010/main" val="2708201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B70395-44E9-CF63-9C0D-E7C4ACA899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EEEDD9-A22F-EB9D-A75B-F7302EA991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E8C341-64BB-44AC-8530-0E421004E17F}"/>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33FF7CF9-C501-4A90-918A-7D41D6635A87}"/>
              </a:ext>
            </a:extLst>
          </p:cNvPr>
          <p:cNvSpPr>
            <a:spLocks noGrp="1"/>
          </p:cNvSpPr>
          <p:nvPr>
            <p:ph type="sldNum" sz="quarter" idx="5"/>
          </p:nvPr>
        </p:nvSpPr>
        <p:spPr/>
        <p:txBody>
          <a:bodyPr/>
          <a:lstStyle/>
          <a:p>
            <a:fld id="{279EDD54-0F8C-4169-A6FF-2F63DF2ACC48}" type="slidenum">
              <a:rPr lang="en-US" smtClean="0"/>
              <a:t>36</a:t>
            </a:fld>
            <a:endParaRPr lang="en-US"/>
          </a:p>
        </p:txBody>
      </p:sp>
    </p:spTree>
    <p:extLst>
      <p:ext uri="{BB962C8B-B14F-4D97-AF65-F5344CB8AC3E}">
        <p14:creationId xmlns:p14="http://schemas.microsoft.com/office/powerpoint/2010/main" val="28373061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67DAE2-7ECB-1C44-CDB6-9303CECA22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2A1E9A-9668-5D35-BD57-19BC324768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FDBC19-D12F-8DDB-A45D-061905D53123}"/>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B42499FC-4A5B-42BC-9E51-3F7D9CBCBEE9}"/>
              </a:ext>
            </a:extLst>
          </p:cNvPr>
          <p:cNvSpPr>
            <a:spLocks noGrp="1"/>
          </p:cNvSpPr>
          <p:nvPr>
            <p:ph type="sldNum" sz="quarter" idx="5"/>
          </p:nvPr>
        </p:nvSpPr>
        <p:spPr/>
        <p:txBody>
          <a:bodyPr/>
          <a:lstStyle/>
          <a:p>
            <a:fld id="{279EDD54-0F8C-4169-A6FF-2F63DF2ACC48}" type="slidenum">
              <a:rPr lang="en-US" smtClean="0"/>
              <a:t>37</a:t>
            </a:fld>
            <a:endParaRPr lang="en-US"/>
          </a:p>
        </p:txBody>
      </p:sp>
    </p:spTree>
    <p:extLst>
      <p:ext uri="{BB962C8B-B14F-4D97-AF65-F5344CB8AC3E}">
        <p14:creationId xmlns:p14="http://schemas.microsoft.com/office/powerpoint/2010/main" val="29312681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C8B97-4CA4-6EE7-9C4E-40C80F5684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F97C6C-1D89-58E1-B6F7-EBEFAD9396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A1371E-8CAB-2CF0-F36A-FAA372B182DC}"/>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BD548028-4AB9-CFDB-4269-25C3113EE362}"/>
              </a:ext>
            </a:extLst>
          </p:cNvPr>
          <p:cNvSpPr>
            <a:spLocks noGrp="1"/>
          </p:cNvSpPr>
          <p:nvPr>
            <p:ph type="sldNum" sz="quarter" idx="5"/>
          </p:nvPr>
        </p:nvSpPr>
        <p:spPr/>
        <p:txBody>
          <a:bodyPr/>
          <a:lstStyle/>
          <a:p>
            <a:fld id="{279EDD54-0F8C-4169-A6FF-2F63DF2ACC48}" type="slidenum">
              <a:rPr lang="en-US" smtClean="0"/>
              <a:t>38</a:t>
            </a:fld>
            <a:endParaRPr lang="en-US"/>
          </a:p>
        </p:txBody>
      </p:sp>
    </p:spTree>
    <p:extLst>
      <p:ext uri="{BB962C8B-B14F-4D97-AF65-F5344CB8AC3E}">
        <p14:creationId xmlns:p14="http://schemas.microsoft.com/office/powerpoint/2010/main" val="17204879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0B09ED-F44B-58D2-3DCE-E5D510340F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6681D4-9550-05E8-7438-3CEEC44FCA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4010A9-DB22-51A2-5476-1804B01E067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C4F0BF3-2834-0C44-6608-B4A8BC5A670A}"/>
              </a:ext>
            </a:extLst>
          </p:cNvPr>
          <p:cNvSpPr>
            <a:spLocks noGrp="1"/>
          </p:cNvSpPr>
          <p:nvPr>
            <p:ph type="sldNum" sz="quarter" idx="5"/>
          </p:nvPr>
        </p:nvSpPr>
        <p:spPr/>
        <p:txBody>
          <a:bodyPr/>
          <a:lstStyle/>
          <a:p>
            <a:fld id="{279EDD54-0F8C-4169-A6FF-2F63DF2ACC48}" type="slidenum">
              <a:rPr lang="en-US" smtClean="0"/>
              <a:t>4</a:t>
            </a:fld>
            <a:endParaRPr lang="en-US"/>
          </a:p>
        </p:txBody>
      </p:sp>
    </p:spTree>
    <p:extLst>
      <p:ext uri="{BB962C8B-B14F-4D97-AF65-F5344CB8AC3E}">
        <p14:creationId xmlns:p14="http://schemas.microsoft.com/office/powerpoint/2010/main" val="1871619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E4BD7-795A-F6AA-971C-C77BEF9169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F40F99-6A01-1728-8ECE-C8BCDD74C3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29BB23-7F41-FDF4-CA47-D5F4F5EE345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8AF4EEE-2965-A270-6191-3B240BF1DB67}"/>
              </a:ext>
            </a:extLst>
          </p:cNvPr>
          <p:cNvSpPr>
            <a:spLocks noGrp="1"/>
          </p:cNvSpPr>
          <p:nvPr>
            <p:ph type="sldNum" sz="quarter" idx="5"/>
          </p:nvPr>
        </p:nvSpPr>
        <p:spPr/>
        <p:txBody>
          <a:bodyPr/>
          <a:lstStyle/>
          <a:p>
            <a:fld id="{279EDD54-0F8C-4169-A6FF-2F63DF2ACC48}" type="slidenum">
              <a:rPr lang="en-US" smtClean="0"/>
              <a:t>5</a:t>
            </a:fld>
            <a:endParaRPr lang="en-US"/>
          </a:p>
        </p:txBody>
      </p:sp>
    </p:spTree>
    <p:extLst>
      <p:ext uri="{BB962C8B-B14F-4D97-AF65-F5344CB8AC3E}">
        <p14:creationId xmlns:p14="http://schemas.microsoft.com/office/powerpoint/2010/main" val="10803292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44936F-99D9-819D-9C22-D5408FF0A9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117E40-1816-02CF-A699-0DA10785BA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F615A5-971C-7458-5514-FB99BB427C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01AA869-02EB-33A7-EF37-57EC936A52FE}"/>
              </a:ext>
            </a:extLst>
          </p:cNvPr>
          <p:cNvSpPr>
            <a:spLocks noGrp="1"/>
          </p:cNvSpPr>
          <p:nvPr>
            <p:ph type="sldNum" sz="quarter" idx="5"/>
          </p:nvPr>
        </p:nvSpPr>
        <p:spPr/>
        <p:txBody>
          <a:bodyPr/>
          <a:lstStyle/>
          <a:p>
            <a:fld id="{279EDD54-0F8C-4169-A6FF-2F63DF2ACC48}" type="slidenum">
              <a:rPr lang="en-US" smtClean="0"/>
              <a:t>6</a:t>
            </a:fld>
            <a:endParaRPr lang="en-US"/>
          </a:p>
        </p:txBody>
      </p:sp>
    </p:spTree>
    <p:extLst>
      <p:ext uri="{BB962C8B-B14F-4D97-AF65-F5344CB8AC3E}">
        <p14:creationId xmlns:p14="http://schemas.microsoft.com/office/powerpoint/2010/main" val="8891619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3291F1-17D8-E001-3FBA-87BBBFF90E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C513F9-004F-FC7D-DF29-D5877DD7BF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81C0C3-2CA2-51D8-F450-E9630D23929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FC65590-7D7A-8DA1-B0D1-B6E49E83AC9B}"/>
              </a:ext>
            </a:extLst>
          </p:cNvPr>
          <p:cNvSpPr>
            <a:spLocks noGrp="1"/>
          </p:cNvSpPr>
          <p:nvPr>
            <p:ph type="sldNum" sz="quarter" idx="5"/>
          </p:nvPr>
        </p:nvSpPr>
        <p:spPr/>
        <p:txBody>
          <a:bodyPr/>
          <a:lstStyle/>
          <a:p>
            <a:fld id="{279EDD54-0F8C-4169-A6FF-2F63DF2ACC48}" type="slidenum">
              <a:rPr lang="en-US" smtClean="0"/>
              <a:t>7</a:t>
            </a:fld>
            <a:endParaRPr lang="en-US"/>
          </a:p>
        </p:txBody>
      </p:sp>
    </p:spTree>
    <p:extLst>
      <p:ext uri="{BB962C8B-B14F-4D97-AF65-F5344CB8AC3E}">
        <p14:creationId xmlns:p14="http://schemas.microsoft.com/office/powerpoint/2010/main" val="12028506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DFE85B-E55B-8CA9-23E3-4D3B3B8CA3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727F01-366E-2A38-963E-AA7A72E1FA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D8BCBC-E910-F8A9-5D4C-A32B68EAA98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571A1DF-20B7-2F5F-0042-5D60DDEE218D}"/>
              </a:ext>
            </a:extLst>
          </p:cNvPr>
          <p:cNvSpPr>
            <a:spLocks noGrp="1"/>
          </p:cNvSpPr>
          <p:nvPr>
            <p:ph type="sldNum" sz="quarter" idx="5"/>
          </p:nvPr>
        </p:nvSpPr>
        <p:spPr/>
        <p:txBody>
          <a:bodyPr/>
          <a:lstStyle/>
          <a:p>
            <a:fld id="{279EDD54-0F8C-4169-A6FF-2F63DF2ACC48}" type="slidenum">
              <a:rPr lang="en-US" smtClean="0"/>
              <a:t>8</a:t>
            </a:fld>
            <a:endParaRPr lang="en-US"/>
          </a:p>
        </p:txBody>
      </p:sp>
    </p:spTree>
    <p:extLst>
      <p:ext uri="{BB962C8B-B14F-4D97-AF65-F5344CB8AC3E}">
        <p14:creationId xmlns:p14="http://schemas.microsoft.com/office/powerpoint/2010/main" val="19233018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4A604D-E5CB-5F7E-759A-1E2EEA3C92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1459C7-DB37-96DD-1201-ED7120183B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B7F177-7AFC-2AED-605E-874471C77EC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AA64CA4-4226-8E1F-4A89-4A23CE3D7EB2}"/>
              </a:ext>
            </a:extLst>
          </p:cNvPr>
          <p:cNvSpPr>
            <a:spLocks noGrp="1"/>
          </p:cNvSpPr>
          <p:nvPr>
            <p:ph type="sldNum" sz="quarter" idx="5"/>
          </p:nvPr>
        </p:nvSpPr>
        <p:spPr/>
        <p:txBody>
          <a:bodyPr/>
          <a:lstStyle/>
          <a:p>
            <a:fld id="{279EDD54-0F8C-4169-A6FF-2F63DF2ACC48}" type="slidenum">
              <a:rPr lang="en-US" smtClean="0"/>
              <a:t>9</a:t>
            </a:fld>
            <a:endParaRPr lang="en-US"/>
          </a:p>
        </p:txBody>
      </p:sp>
    </p:spTree>
    <p:extLst>
      <p:ext uri="{BB962C8B-B14F-4D97-AF65-F5344CB8AC3E}">
        <p14:creationId xmlns:p14="http://schemas.microsoft.com/office/powerpoint/2010/main" val="6246482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E222467-5C0A-434B-98D7-3F7FBA920F7A}" type="datetimeFigureOut">
              <a:rPr lang="en-US" smtClean="0"/>
              <a:t>8/10/2025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592294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494073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4253093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210892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E222467-5C0A-434B-98D7-3F7FBA920F7A}" type="datetimeFigureOut">
              <a:rPr lang="en-US" smtClean="0"/>
              <a:t>8/10/2025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613849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E222467-5C0A-434B-98D7-3F7FBA920F7A}" type="datetimeFigureOut">
              <a:rPr lang="en-US" smtClean="0"/>
              <a:t>8/10/2025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253923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E222467-5C0A-434B-98D7-3F7FBA920F7A}" type="datetimeFigureOut">
              <a:rPr lang="en-US" smtClean="0"/>
              <a:t>8/10/2025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358214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E222467-5C0A-434B-98D7-3F7FBA920F7A}" type="datetimeFigureOut">
              <a:rPr lang="en-US" smtClean="0"/>
              <a:t>8/10/2025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5098985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222467-5C0A-434B-98D7-3F7FBA920F7A}" type="datetimeFigureOut">
              <a:rPr lang="en-US" smtClean="0"/>
              <a:t>8/10/2025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799757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222467-5C0A-434B-98D7-3F7FBA920F7A}" type="datetimeFigureOut">
              <a:rPr lang="en-US" smtClean="0"/>
              <a:t>8/10/2025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1404465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222467-5C0A-434B-98D7-3F7FBA920F7A}" type="datetimeFigureOut">
              <a:rPr lang="en-US" smtClean="0"/>
              <a:t>8/10/2025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1308632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222467-5C0A-434B-98D7-3F7FBA920F7A}" type="datetimeFigureOut">
              <a:rPr lang="en-US" smtClean="0"/>
              <a:t>8/10/2025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EDC56B-E26B-4822-B4AF-AE33D7912833}" type="slidenum">
              <a:rPr lang="en-US" smtClean="0"/>
              <a:t>‹#›</a:t>
            </a:fld>
            <a:endParaRPr lang="en-US"/>
          </a:p>
        </p:txBody>
      </p:sp>
    </p:spTree>
    <p:extLst>
      <p:ext uri="{BB962C8B-B14F-4D97-AF65-F5344CB8AC3E}">
        <p14:creationId xmlns:p14="http://schemas.microsoft.com/office/powerpoint/2010/main" val="2063001232"/>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hyperlink" Target="https://science.nasa.gov/universe/galaxies/" TargetMode="External"/><Relationship Id="rId7" Type="http://schemas.openxmlformats.org/officeDocument/2006/relationships/hyperlink" Target="https://www.youtube.com/watch?v=WgHmqv_-UbQ"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svs.gsfc.nasa.gov/14366/" TargetMode="External"/><Relationship Id="rId5" Type="http://schemas.openxmlformats.org/officeDocument/2006/relationships/hyperlink" Target="https://www.youtube.com/watch?v=libKVRa01L8" TargetMode="External"/><Relationship Id="rId4" Type="http://schemas.openxmlformats.org/officeDocument/2006/relationships/hyperlink" Target="https://www.youtube.com/watch?v=HdPzOWlLrbE"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youtube.com/watch?v=WgHmqv_-UbQ"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s://mynasadata.larc.nasa.gov/node/1008"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hyperlink" Target="https://svs.gsfc.nasa.gov/14366/"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hyperlink" Target="https://earthobservatory.nasa.gov/"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hyperlink" Target="https://earthobservatory.nasa.gov/"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HdPzOWlLrbE"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www.youtube.com/watch?v=libKVRa01L8"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07464" y="351112"/>
            <a:ext cx="10377072" cy="710882"/>
          </a:xfrm>
          <a:noFill/>
          <a:ln w="12700">
            <a:solidFill>
              <a:srgbClr val="0070C0"/>
            </a:solidFill>
          </a:ln>
        </p:spPr>
        <p:style>
          <a:lnRef idx="1">
            <a:schemeClr val="accent6"/>
          </a:lnRef>
          <a:fillRef idx="2">
            <a:schemeClr val="accent6"/>
          </a:fillRef>
          <a:effectRef idx="1">
            <a:schemeClr val="accent6"/>
          </a:effectRef>
          <a:fontRef idx="minor">
            <a:schemeClr val="dk1"/>
          </a:fontRef>
        </p:style>
        <p:txBody>
          <a:bodyPr>
            <a:noAutofit/>
          </a:bodyPr>
          <a:lstStyle/>
          <a:p>
            <a:pPr>
              <a:lnSpc>
                <a:spcPct val="100000"/>
              </a:lnSpc>
            </a:pPr>
            <a:r>
              <a:rPr lang="en-US" sz="4000" dirty="0">
                <a:latin typeface="Arial Narrow" panose="020B0606020202030204" pitchFamily="34" charset="0"/>
                <a:cs typeface="Arial" panose="020B0604020202020204" pitchFamily="34" charset="0"/>
              </a:rPr>
              <a:t>Solar energy, Earth-sun relationships, and the seasons</a:t>
            </a:r>
          </a:p>
        </p:txBody>
      </p:sp>
      <p:pic>
        <p:nvPicPr>
          <p:cNvPr id="1026" name="Picture 2" descr="Hubble Space Telescope image of a barred spiral galaxy, showing a bright central bar with spiral arms extending outward and dotted with blue star-forming regions.">
            <a:extLst>
              <a:ext uri="{FF2B5EF4-FFF2-40B4-BE49-F238E27FC236}">
                <a16:creationId xmlns:a16="http://schemas.microsoft.com/office/drawing/2014/main" id="{81E29256-E365-D7CB-97A0-12BD5F762E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17352" y="1273884"/>
            <a:ext cx="7895333" cy="450506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34FE17A8-CC7B-3DC7-FB1E-781DFE678E00}"/>
              </a:ext>
            </a:extLst>
          </p:cNvPr>
          <p:cNvSpPr txBox="1"/>
          <p:nvPr/>
        </p:nvSpPr>
        <p:spPr>
          <a:xfrm>
            <a:off x="4720974" y="5801057"/>
            <a:ext cx="5563457" cy="400110"/>
          </a:xfrm>
          <a:prstGeom prst="rect">
            <a:avLst/>
          </a:prstGeom>
          <a:noFill/>
        </p:spPr>
        <p:txBody>
          <a:bodyPr wrap="square" rtlCol="0">
            <a:spAutoFit/>
          </a:bodyPr>
          <a:lstStyle/>
          <a:p>
            <a:r>
              <a:rPr lang="en-US" sz="1000" dirty="0"/>
              <a:t>Image Credit: NASA, ESA, and The Hubble Heritage Team (</a:t>
            </a:r>
            <a:r>
              <a:rPr lang="en-US" sz="1000" dirty="0" err="1"/>
              <a:t>STScI</a:t>
            </a:r>
            <a:r>
              <a:rPr lang="en-US" sz="1000" dirty="0"/>
              <a:t>/AURA); Acknowledgment: P. Knezek (WIYN). The grandeur of NGC 1300, a barred spiral galaxy, is clear in this Hubble Space Telescope image.</a:t>
            </a:r>
          </a:p>
        </p:txBody>
      </p:sp>
      <p:sp>
        <p:nvSpPr>
          <p:cNvPr id="11" name="Title 1"/>
          <p:cNvSpPr txBox="1">
            <a:spLocks/>
          </p:cNvSpPr>
          <p:nvPr/>
        </p:nvSpPr>
        <p:spPr>
          <a:xfrm>
            <a:off x="573453" y="6498154"/>
            <a:ext cx="11383133" cy="27801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US" sz="1400" dirty="0">
                <a:latin typeface="Arial Narrow" panose="020B0606020202030204" pitchFamily="34" charset="0"/>
                <a:cs typeface="Times New Roman" panose="02020603050405020304" pitchFamily="18" charset="0"/>
              </a:rPr>
              <a:t>GEOG1111 Physical Geography</a:t>
            </a:r>
          </a:p>
        </p:txBody>
      </p:sp>
    </p:spTree>
    <p:extLst>
      <p:ext uri="{BB962C8B-B14F-4D97-AF65-F5344CB8AC3E}">
        <p14:creationId xmlns:p14="http://schemas.microsoft.com/office/powerpoint/2010/main" val="42295739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09D6CD-1C29-E6B2-C299-5125F1ADD9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793BEB-0AC0-CC10-DEEE-2183EAD679FC}"/>
              </a:ext>
            </a:extLst>
          </p:cNvPr>
          <p:cNvSpPr>
            <a:spLocks noGrp="1"/>
          </p:cNvSpPr>
          <p:nvPr>
            <p:ph type="title"/>
          </p:nvPr>
        </p:nvSpPr>
        <p:spPr>
          <a:xfrm>
            <a:off x="838200" y="365125"/>
            <a:ext cx="10515600"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Earth’s Revolution</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3ADF062-7D34-9DEA-5F2E-BD6CD359BB36}"/>
              </a:ext>
            </a:extLst>
          </p:cNvPr>
          <p:cNvSpPr>
            <a:spLocks noGrp="1"/>
          </p:cNvSpPr>
          <p:nvPr>
            <p:ph idx="1"/>
          </p:nvPr>
        </p:nvSpPr>
        <p:spPr>
          <a:xfrm>
            <a:off x="838200" y="1458930"/>
            <a:ext cx="3951083" cy="4718033"/>
          </a:xfrm>
        </p:spPr>
        <p:txBody>
          <a:bodyPr>
            <a:normAutofit/>
          </a:bodyPr>
          <a:lstStyle/>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In </a:t>
            </a:r>
            <a:r>
              <a:rPr lang="en-US" sz="3200" b="1" dirty="0">
                <a:latin typeface="Arial Narrow" panose="020B0606020202030204" pitchFamily="34" charset="0"/>
              </a:rPr>
              <a:t>counter-clockwise</a:t>
            </a:r>
            <a:r>
              <a:rPr lang="en-US" sz="3200" dirty="0">
                <a:latin typeface="Arial Narrow" panose="020B0606020202030204" pitchFamily="34" charset="0"/>
              </a:rPr>
              <a:t> direction, </a:t>
            </a:r>
            <a:r>
              <a:rPr lang="en-US" sz="3200" b="1" dirty="0">
                <a:latin typeface="Arial Narrow" panose="020B0606020202030204" pitchFamily="34" charset="0"/>
              </a:rPr>
              <a:t>1 year</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The path is </a:t>
            </a:r>
            <a:r>
              <a:rPr lang="en-US" sz="3200" b="1" dirty="0">
                <a:latin typeface="Arial Narrow" panose="020B0606020202030204" pitchFamily="34" charset="0"/>
              </a:rPr>
              <a:t>elliptical</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Orbits on the </a:t>
            </a:r>
            <a:r>
              <a:rPr lang="en-US" sz="3200" b="1" dirty="0">
                <a:latin typeface="Arial Narrow" panose="020B0606020202030204" pitchFamily="34" charset="0"/>
              </a:rPr>
              <a:t>plane of the ecliptic</a:t>
            </a:r>
          </a:p>
        </p:txBody>
      </p:sp>
      <p:pic>
        <p:nvPicPr>
          <p:cNvPr id="7" name="Picture 6" descr="Diagram showing Earth’s tilt and orbit around the Sun during the four seasons: winter solstice, vernal equinox, summer solstice, and autumnal equinox, with dates and illumination patterns.">
            <a:extLst>
              <a:ext uri="{FF2B5EF4-FFF2-40B4-BE49-F238E27FC236}">
                <a16:creationId xmlns:a16="http://schemas.microsoft.com/office/drawing/2014/main" id="{4F95C2EC-A57A-CC6B-FC40-4C1C4082AC80}"/>
              </a:ext>
            </a:extLst>
          </p:cNvPr>
          <p:cNvPicPr>
            <a:picLocks noChangeAspect="1"/>
          </p:cNvPicPr>
          <p:nvPr/>
        </p:nvPicPr>
        <p:blipFill>
          <a:blip r:embed="rId3"/>
          <a:stretch>
            <a:fillRect/>
          </a:stretch>
        </p:blipFill>
        <p:spPr>
          <a:xfrm>
            <a:off x="5341545" y="52057"/>
            <a:ext cx="6658145" cy="4496326"/>
          </a:xfrm>
          <a:prstGeom prst="rect">
            <a:avLst/>
          </a:prstGeom>
        </p:spPr>
      </p:pic>
      <p:pic>
        <p:nvPicPr>
          <p:cNvPr id="9" name="Picture 8" descr="Diagram of Earth’s elliptical orbit showing perihelion in January at 147.1 million km (94.1 million miles) and aphelion in July at 152.1 million km (94.5 million miles) from the Sun.">
            <a:extLst>
              <a:ext uri="{FF2B5EF4-FFF2-40B4-BE49-F238E27FC236}">
                <a16:creationId xmlns:a16="http://schemas.microsoft.com/office/drawing/2014/main" id="{5799E39F-891D-CB38-144F-7FF2021590D0}"/>
              </a:ext>
            </a:extLst>
          </p:cNvPr>
          <p:cNvPicPr>
            <a:picLocks noChangeAspect="1"/>
          </p:cNvPicPr>
          <p:nvPr/>
        </p:nvPicPr>
        <p:blipFill>
          <a:blip r:embed="rId4"/>
          <a:srcRect l="2715" t="10370"/>
          <a:stretch/>
        </p:blipFill>
        <p:spPr>
          <a:xfrm>
            <a:off x="226336" y="4627087"/>
            <a:ext cx="6733921" cy="2123038"/>
          </a:xfrm>
          <a:prstGeom prst="rect">
            <a:avLst/>
          </a:prstGeom>
        </p:spPr>
      </p:pic>
      <p:sp>
        <p:nvSpPr>
          <p:cNvPr id="6" name="Title 1">
            <a:extLst>
              <a:ext uri="{FF2B5EF4-FFF2-40B4-BE49-F238E27FC236}">
                <a16:creationId xmlns:a16="http://schemas.microsoft.com/office/drawing/2014/main" id="{FF963D8B-F9C1-7B9D-F751-625C9868BF3F}"/>
              </a:ext>
            </a:extLst>
          </p:cNvPr>
          <p:cNvSpPr txBox="1">
            <a:spLocks/>
          </p:cNvSpPr>
          <p:nvPr/>
        </p:nvSpPr>
        <p:spPr>
          <a:xfrm>
            <a:off x="7572121" y="4734962"/>
            <a:ext cx="4467578" cy="24553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 5.27 from Physical Geography by J. Patrich, licensed under CC BY 4.0.</a:t>
            </a:r>
          </a:p>
        </p:txBody>
      </p:sp>
      <p:sp>
        <p:nvSpPr>
          <p:cNvPr id="10" name="Title 1">
            <a:extLst>
              <a:ext uri="{FF2B5EF4-FFF2-40B4-BE49-F238E27FC236}">
                <a16:creationId xmlns:a16="http://schemas.microsoft.com/office/drawing/2014/main" id="{8AC8F337-1A5C-B1AA-A6C1-5D119D58ADBB}"/>
              </a:ext>
            </a:extLst>
          </p:cNvPr>
          <p:cNvSpPr txBox="1">
            <a:spLocks/>
          </p:cNvSpPr>
          <p:nvPr/>
        </p:nvSpPr>
        <p:spPr>
          <a:xfrm>
            <a:off x="7152544" y="6504591"/>
            <a:ext cx="4467578" cy="24553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 5.28 from Physical Geography by J. Patrich, licensed under CC BY 4.0.</a:t>
            </a:r>
          </a:p>
        </p:txBody>
      </p:sp>
    </p:spTree>
    <p:extLst>
      <p:ext uri="{BB962C8B-B14F-4D97-AF65-F5344CB8AC3E}">
        <p14:creationId xmlns:p14="http://schemas.microsoft.com/office/powerpoint/2010/main" val="9045014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23CFCC-F336-BEE8-E75B-EFAEF9D637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41DE9-0EF6-E56A-E8EB-1A9DB278D5BB}"/>
              </a:ext>
            </a:extLst>
          </p:cNvPr>
          <p:cNvSpPr>
            <a:spLocks noGrp="1"/>
          </p:cNvSpPr>
          <p:nvPr>
            <p:ph type="title"/>
          </p:nvPr>
        </p:nvSpPr>
        <p:spPr>
          <a:xfrm>
            <a:off x="421740" y="129285"/>
            <a:ext cx="10515600" cy="1015101"/>
          </a:xfrm>
        </p:spPr>
        <p:txBody>
          <a:bodyPr>
            <a:normAutofit/>
          </a:bodyPr>
          <a:lstStyle/>
          <a:p>
            <a:r>
              <a:rPr lang="en-US" dirty="0">
                <a:latin typeface="Arial Narrow" panose="020B0606020202030204" pitchFamily="34" charset="0"/>
                <a:ea typeface="Arial" pitchFamily="-84" charset="0"/>
                <a:cs typeface="Arial" pitchFamily="-84" charset="0"/>
              </a:rPr>
              <a:t>Solar Energy = Radiant Energy</a:t>
            </a:r>
            <a:endParaRPr lang="en-US" dirty="0">
              <a:latin typeface="Arial Narrow" panose="020B0606020202030204" pitchFamily="34" charset="0"/>
            </a:endParaRPr>
          </a:p>
        </p:txBody>
      </p:sp>
      <p:grpSp>
        <p:nvGrpSpPr>
          <p:cNvPr id="7" name="Group 6" descr="Diagram showing the Sun providing energy to Earth, which drives atmospheric circulation patterns and supports biodiversity.">
            <a:extLst>
              <a:ext uri="{FF2B5EF4-FFF2-40B4-BE49-F238E27FC236}">
                <a16:creationId xmlns:a16="http://schemas.microsoft.com/office/drawing/2014/main" id="{E53542EB-9C86-B574-CE02-BF56AF10A3B7}"/>
              </a:ext>
            </a:extLst>
          </p:cNvPr>
          <p:cNvGrpSpPr/>
          <p:nvPr/>
        </p:nvGrpSpPr>
        <p:grpSpPr>
          <a:xfrm>
            <a:off x="350391" y="546525"/>
            <a:ext cx="11735598" cy="4397086"/>
            <a:chOff x="323850" y="116985"/>
            <a:chExt cx="11735598" cy="4397086"/>
          </a:xfrm>
        </p:grpSpPr>
        <p:pic>
          <p:nvPicPr>
            <p:cNvPr id="8" name="Picture 7">
              <a:extLst>
                <a:ext uri="{FF2B5EF4-FFF2-40B4-BE49-F238E27FC236}">
                  <a16:creationId xmlns:a16="http://schemas.microsoft.com/office/drawing/2014/main" id="{B2396255-2361-90D3-64E6-FF15B3E35322}"/>
                </a:ext>
              </a:extLst>
            </p:cNvPr>
            <p:cNvPicPr>
              <a:picLocks noChangeAspect="1"/>
            </p:cNvPicPr>
            <p:nvPr/>
          </p:nvPicPr>
          <p:blipFill>
            <a:blip r:embed="rId3"/>
            <a:stretch>
              <a:fillRect/>
            </a:stretch>
          </p:blipFill>
          <p:spPr>
            <a:xfrm>
              <a:off x="323850" y="1211283"/>
              <a:ext cx="2074966" cy="2082234"/>
            </a:xfrm>
            <a:prstGeom prst="rect">
              <a:avLst/>
            </a:prstGeom>
          </p:spPr>
        </p:pic>
        <p:pic>
          <p:nvPicPr>
            <p:cNvPr id="9" name="Picture 8">
              <a:extLst>
                <a:ext uri="{FF2B5EF4-FFF2-40B4-BE49-F238E27FC236}">
                  <a16:creationId xmlns:a16="http://schemas.microsoft.com/office/drawing/2014/main" id="{D04CB466-8A12-0D0B-40AB-A59CE40167A5}"/>
                </a:ext>
              </a:extLst>
            </p:cNvPr>
            <p:cNvPicPr>
              <a:picLocks noChangeAspect="1"/>
            </p:cNvPicPr>
            <p:nvPr/>
          </p:nvPicPr>
          <p:blipFill>
            <a:blip r:embed="rId4"/>
            <a:stretch>
              <a:fillRect/>
            </a:stretch>
          </p:blipFill>
          <p:spPr>
            <a:xfrm>
              <a:off x="8348028" y="116985"/>
              <a:ext cx="2212215" cy="2084832"/>
            </a:xfrm>
            <a:prstGeom prst="rect">
              <a:avLst/>
            </a:prstGeom>
          </p:spPr>
        </p:pic>
        <p:sp>
          <p:nvSpPr>
            <p:cNvPr id="10" name="Right Arrow 5">
              <a:extLst>
                <a:ext uri="{FF2B5EF4-FFF2-40B4-BE49-F238E27FC236}">
                  <a16:creationId xmlns:a16="http://schemas.microsoft.com/office/drawing/2014/main" id="{E90BBCF6-896F-FF31-0EF0-C837648EB77E}"/>
                </a:ext>
              </a:extLst>
            </p:cNvPr>
            <p:cNvSpPr/>
            <p:nvPr/>
          </p:nvSpPr>
          <p:spPr>
            <a:xfrm>
              <a:off x="2523864" y="1505968"/>
              <a:ext cx="1467024" cy="1391699"/>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8E0CF1EC-D86C-8E9B-041D-33BD148120DC}"/>
                </a:ext>
              </a:extLst>
            </p:cNvPr>
            <p:cNvPicPr>
              <a:picLocks noChangeAspect="1"/>
            </p:cNvPicPr>
            <p:nvPr/>
          </p:nvPicPr>
          <p:blipFill>
            <a:blip r:embed="rId5"/>
            <a:stretch>
              <a:fillRect/>
            </a:stretch>
          </p:blipFill>
          <p:spPr>
            <a:xfrm>
              <a:off x="8382414" y="2429239"/>
              <a:ext cx="2143442" cy="2084832"/>
            </a:xfrm>
            <a:prstGeom prst="rect">
              <a:avLst/>
            </a:prstGeom>
          </p:spPr>
        </p:pic>
        <p:sp>
          <p:nvSpPr>
            <p:cNvPr id="12" name="Right Arrow 12">
              <a:extLst>
                <a:ext uri="{FF2B5EF4-FFF2-40B4-BE49-F238E27FC236}">
                  <a16:creationId xmlns:a16="http://schemas.microsoft.com/office/drawing/2014/main" id="{355B052A-8C95-11D6-E761-66EEBAF3B36B}"/>
                </a:ext>
              </a:extLst>
            </p:cNvPr>
            <p:cNvSpPr/>
            <p:nvPr/>
          </p:nvSpPr>
          <p:spPr>
            <a:xfrm rot="20476156">
              <a:off x="6588003" y="1417524"/>
              <a:ext cx="1458172" cy="595938"/>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3" name="Right Arrow 13">
              <a:extLst>
                <a:ext uri="{FF2B5EF4-FFF2-40B4-BE49-F238E27FC236}">
                  <a16:creationId xmlns:a16="http://schemas.microsoft.com/office/drawing/2014/main" id="{89E0F095-DB99-2493-0D6E-607AB5C203AD}"/>
                </a:ext>
              </a:extLst>
            </p:cNvPr>
            <p:cNvSpPr/>
            <p:nvPr/>
          </p:nvSpPr>
          <p:spPr>
            <a:xfrm rot="1673729">
              <a:off x="6588003" y="2735726"/>
              <a:ext cx="1458172" cy="595938"/>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4" name="TextBox 13">
              <a:extLst>
                <a:ext uri="{FF2B5EF4-FFF2-40B4-BE49-F238E27FC236}">
                  <a16:creationId xmlns:a16="http://schemas.microsoft.com/office/drawing/2014/main" id="{B10C4354-FC1A-B8AD-0C4D-CADB36BDE1B8}"/>
                </a:ext>
              </a:extLst>
            </p:cNvPr>
            <p:cNvSpPr txBox="1"/>
            <p:nvPr/>
          </p:nvSpPr>
          <p:spPr>
            <a:xfrm>
              <a:off x="10675917" y="2118963"/>
              <a:ext cx="1383531" cy="400110"/>
            </a:xfrm>
            <a:prstGeom prst="rect">
              <a:avLst/>
            </a:prstGeom>
            <a:noFill/>
          </p:spPr>
          <p:txBody>
            <a:bodyPr wrap="square" rtlCol="0">
              <a:spAutoFit/>
            </a:bodyPr>
            <a:lstStyle/>
            <a:p>
              <a:r>
                <a:rPr lang="en-US" sz="2000" b="1" dirty="0">
                  <a:latin typeface="Arial Narrow" panose="020B0606020202030204" pitchFamily="34" charset="0"/>
                </a:rPr>
                <a:t>Processes</a:t>
              </a:r>
            </a:p>
          </p:txBody>
        </p:sp>
        <p:pic>
          <p:nvPicPr>
            <p:cNvPr id="15" name="Picture 2">
              <a:extLst>
                <a:ext uri="{FF2B5EF4-FFF2-40B4-BE49-F238E27FC236}">
                  <a16:creationId xmlns:a16="http://schemas.microsoft.com/office/drawing/2014/main" id="{F8052285-BB60-2665-3DD9-C8F67966CA9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90888" y="1006840"/>
              <a:ext cx="2525197" cy="2525197"/>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TextBox 15">
            <a:extLst>
              <a:ext uri="{FF2B5EF4-FFF2-40B4-BE49-F238E27FC236}">
                <a16:creationId xmlns:a16="http://schemas.microsoft.com/office/drawing/2014/main" id="{53CDFD26-9C25-B814-0151-DBDF19C5E967}"/>
              </a:ext>
            </a:extLst>
          </p:cNvPr>
          <p:cNvSpPr txBox="1"/>
          <p:nvPr/>
        </p:nvSpPr>
        <p:spPr>
          <a:xfrm>
            <a:off x="350391" y="4943611"/>
            <a:ext cx="10921642" cy="1785104"/>
          </a:xfrm>
          <a:prstGeom prst="rect">
            <a:avLst/>
          </a:prstGeom>
          <a:noFill/>
        </p:spPr>
        <p:txBody>
          <a:bodyPr wrap="square" rtlCol="0">
            <a:spAutoFit/>
          </a:bodyPr>
          <a:lstStyle/>
          <a:p>
            <a:pPr marL="457200" indent="-457200">
              <a:buFont typeface="Wingdings" panose="05000000000000000000" pitchFamily="2" charset="2"/>
              <a:buChar char="q"/>
            </a:pPr>
            <a:r>
              <a:rPr lang="en-US" sz="2200" dirty="0">
                <a:latin typeface="Arial Narrow" panose="020B0606020202030204" pitchFamily="34" charset="0"/>
              </a:rPr>
              <a:t>Energy from the Sun is produced through </a:t>
            </a:r>
            <a:r>
              <a:rPr lang="en-US" sz="2200" b="1" dirty="0">
                <a:latin typeface="Arial Narrow" panose="020B0606020202030204" pitchFamily="34" charset="0"/>
              </a:rPr>
              <a:t>nuclear fusion</a:t>
            </a:r>
            <a:r>
              <a:rPr lang="en-US" sz="2200" dirty="0">
                <a:latin typeface="Arial Narrow" panose="020B0606020202030204" pitchFamily="34" charset="0"/>
              </a:rPr>
              <a:t>, where hydrogen nuclei combine to form helium, releasing a tremendous amount of energy.</a:t>
            </a:r>
          </a:p>
          <a:p>
            <a:pPr marL="457200" indent="-457200">
              <a:buFont typeface="Wingdings" panose="05000000000000000000" pitchFamily="2" charset="2"/>
              <a:buChar char="q"/>
            </a:pPr>
            <a:r>
              <a:rPr lang="en-US" sz="2200" dirty="0">
                <a:latin typeface="Arial Narrow" panose="020B0606020202030204" pitchFamily="34" charset="0"/>
              </a:rPr>
              <a:t>This solar energy powers nearly all </a:t>
            </a:r>
            <a:r>
              <a:rPr lang="en-US" sz="2200" b="1" dirty="0">
                <a:latin typeface="Arial Narrow" panose="020B0606020202030204" pitchFamily="34" charset="0"/>
              </a:rPr>
              <a:t>processes</a:t>
            </a:r>
            <a:r>
              <a:rPr lang="en-US" sz="2200" dirty="0">
                <a:latin typeface="Arial Narrow" panose="020B0606020202030204" pitchFamily="34" charset="0"/>
              </a:rPr>
              <a:t> on Earth and significantly affects our everyday lives.</a:t>
            </a:r>
          </a:p>
          <a:p>
            <a:pPr marL="457200" indent="-457200">
              <a:buFont typeface="Wingdings" panose="05000000000000000000" pitchFamily="2" charset="2"/>
              <a:buChar char="q"/>
            </a:pPr>
            <a:r>
              <a:rPr lang="en-US" sz="2200" dirty="0">
                <a:latin typeface="Arial Narrow" panose="020B0606020202030204" pitchFamily="34" charset="0"/>
              </a:rPr>
              <a:t>Combined with Earth’s tilt and rotation, it results in </a:t>
            </a:r>
            <a:r>
              <a:rPr lang="en-US" sz="2200" b="1" dirty="0">
                <a:latin typeface="Arial Narrow" panose="020B0606020202030204" pitchFamily="34" charset="0"/>
              </a:rPr>
              <a:t>daily</a:t>
            </a:r>
            <a:r>
              <a:rPr lang="en-US" sz="2200" dirty="0">
                <a:latin typeface="Arial Narrow" panose="020B0606020202030204" pitchFamily="34" charset="0"/>
              </a:rPr>
              <a:t>, </a:t>
            </a:r>
            <a:r>
              <a:rPr lang="en-US" sz="2200" b="1" dirty="0">
                <a:latin typeface="Arial Narrow" panose="020B0606020202030204" pitchFamily="34" charset="0"/>
              </a:rPr>
              <a:t>seasonal</a:t>
            </a:r>
            <a:r>
              <a:rPr lang="en-US" sz="2200" dirty="0">
                <a:latin typeface="Arial Narrow" panose="020B0606020202030204" pitchFamily="34" charset="0"/>
              </a:rPr>
              <a:t>, and </a:t>
            </a:r>
            <a:r>
              <a:rPr lang="en-US" sz="2200" b="1" dirty="0">
                <a:latin typeface="Arial Narrow" panose="020B0606020202030204" pitchFamily="34" charset="0"/>
              </a:rPr>
              <a:t>yearly</a:t>
            </a:r>
            <a:r>
              <a:rPr lang="en-US" sz="2200" dirty="0">
                <a:latin typeface="Arial Narrow" panose="020B0606020202030204" pitchFamily="34" charset="0"/>
              </a:rPr>
              <a:t> </a:t>
            </a:r>
            <a:r>
              <a:rPr lang="en-US" sz="2200" b="1" dirty="0">
                <a:latin typeface="Arial Narrow" panose="020B0606020202030204" pitchFamily="34" charset="0"/>
              </a:rPr>
              <a:t>variations</a:t>
            </a:r>
            <a:r>
              <a:rPr lang="en-US" sz="2200" dirty="0">
                <a:latin typeface="Arial Narrow" panose="020B0606020202030204" pitchFamily="34" charset="0"/>
              </a:rPr>
              <a:t> in sunlight, including changes in </a:t>
            </a:r>
            <a:r>
              <a:rPr lang="en-US" sz="2200" b="1" dirty="0">
                <a:latin typeface="Arial Narrow" panose="020B0606020202030204" pitchFamily="34" charset="0"/>
              </a:rPr>
              <a:t>day length </a:t>
            </a:r>
            <a:r>
              <a:rPr lang="en-US" sz="2200" dirty="0">
                <a:latin typeface="Arial Narrow" panose="020B0606020202030204" pitchFamily="34" charset="0"/>
              </a:rPr>
              <a:t>and the </a:t>
            </a:r>
            <a:r>
              <a:rPr lang="en-US" sz="2200" b="1" dirty="0">
                <a:latin typeface="Arial Narrow" panose="020B0606020202030204" pitchFamily="34" charset="0"/>
              </a:rPr>
              <a:t>angle</a:t>
            </a:r>
            <a:r>
              <a:rPr lang="en-US" sz="2200" dirty="0">
                <a:latin typeface="Arial Narrow" panose="020B0606020202030204" pitchFamily="34" charset="0"/>
              </a:rPr>
              <a:t> of the Sun.</a:t>
            </a:r>
          </a:p>
        </p:txBody>
      </p:sp>
    </p:spTree>
    <p:extLst>
      <p:ext uri="{BB962C8B-B14F-4D97-AF65-F5344CB8AC3E}">
        <p14:creationId xmlns:p14="http://schemas.microsoft.com/office/powerpoint/2010/main" val="39376026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F3062-FB21-9161-1E12-34071A1F95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500DBE-30F1-098F-9D33-8E82A759354B}"/>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Energy as Electromagnetic Radiation</a:t>
            </a:r>
          </a:p>
        </p:txBody>
      </p:sp>
      <p:sp>
        <p:nvSpPr>
          <p:cNvPr id="3" name="Content Placeholder 2">
            <a:extLst>
              <a:ext uri="{FF2B5EF4-FFF2-40B4-BE49-F238E27FC236}">
                <a16:creationId xmlns:a16="http://schemas.microsoft.com/office/drawing/2014/main" id="{EBF74249-1E46-7629-0B01-C1858BD9C478}"/>
              </a:ext>
            </a:extLst>
          </p:cNvPr>
          <p:cNvSpPr>
            <a:spLocks noGrp="1"/>
          </p:cNvSpPr>
          <p:nvPr>
            <p:ph idx="1"/>
          </p:nvPr>
        </p:nvSpPr>
        <p:spPr>
          <a:xfrm>
            <a:off x="838200" y="1458930"/>
            <a:ext cx="10275277" cy="4718033"/>
          </a:xfrm>
        </p:spPr>
        <p:txBody>
          <a:bodyPr>
            <a:normAutofit/>
          </a:bodyPr>
          <a:lstStyle/>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Transported as </a:t>
            </a:r>
            <a:r>
              <a:rPr lang="en-US" sz="3200" b="1" dirty="0">
                <a:latin typeface="Arial Narrow" panose="020B0606020202030204" pitchFamily="34" charset="0"/>
              </a:rPr>
              <a:t>waves</a:t>
            </a:r>
            <a:r>
              <a:rPr lang="en-US" sz="3200" dirty="0">
                <a:latin typeface="Arial Narrow" panose="020B0606020202030204" pitchFamily="34" charset="0"/>
              </a:rPr>
              <a:t> at the </a:t>
            </a:r>
            <a:r>
              <a:rPr lang="en-US" sz="3200" b="1" dirty="0">
                <a:latin typeface="Arial Narrow" panose="020B0606020202030204" pitchFamily="34" charset="0"/>
              </a:rPr>
              <a:t>speed of light </a:t>
            </a:r>
            <a:r>
              <a:rPr lang="en-US" sz="3200" dirty="0">
                <a:latin typeface="Arial Narrow" panose="020B0606020202030204" pitchFamily="34" charset="0"/>
              </a:rPr>
              <a:t>to Earth.</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Wavelength</a:t>
            </a:r>
            <a:r>
              <a:rPr lang="en-US" sz="3200" dirty="0">
                <a:latin typeface="Arial Narrow" panose="020B0606020202030204" pitchFamily="34" charset="0"/>
              </a:rPr>
              <a:t>: the distance between corresponding points on any two successive waves (measured in micrometers).</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Frequency</a:t>
            </a:r>
            <a:r>
              <a:rPr lang="en-US" sz="3200" dirty="0">
                <a:latin typeface="Arial Narrow" panose="020B0606020202030204" pitchFamily="34" charset="0"/>
              </a:rPr>
              <a:t>: the number of waves passing a fixed point in 1 second.</a:t>
            </a:r>
          </a:p>
        </p:txBody>
      </p:sp>
      <p:pic>
        <p:nvPicPr>
          <p:cNvPr id="5" name="Picture 4" descr="Diagram of a wave showing wavelength as the horizontal distance between crests and amplitude as the vertical height from the midpoint to a crest.">
            <a:extLst>
              <a:ext uri="{FF2B5EF4-FFF2-40B4-BE49-F238E27FC236}">
                <a16:creationId xmlns:a16="http://schemas.microsoft.com/office/drawing/2014/main" id="{9F2014FE-C83D-9958-5B14-6B89B0DFFF9C}"/>
              </a:ext>
            </a:extLst>
          </p:cNvPr>
          <p:cNvPicPr>
            <a:picLocks noChangeAspect="1"/>
          </p:cNvPicPr>
          <p:nvPr/>
        </p:nvPicPr>
        <p:blipFill>
          <a:blip r:embed="rId3"/>
          <a:stretch>
            <a:fillRect/>
          </a:stretch>
        </p:blipFill>
        <p:spPr>
          <a:xfrm>
            <a:off x="838199" y="4496771"/>
            <a:ext cx="4231741" cy="1996104"/>
          </a:xfrm>
          <a:prstGeom prst="rect">
            <a:avLst/>
          </a:prstGeom>
        </p:spPr>
      </p:pic>
      <p:sp>
        <p:nvSpPr>
          <p:cNvPr id="10" name="Title 1">
            <a:extLst>
              <a:ext uri="{FF2B5EF4-FFF2-40B4-BE49-F238E27FC236}">
                <a16:creationId xmlns:a16="http://schemas.microsoft.com/office/drawing/2014/main" id="{1BE82137-7EC5-DDEA-C363-406F4DBB9D32}"/>
              </a:ext>
            </a:extLst>
          </p:cNvPr>
          <p:cNvSpPr txBox="1">
            <a:spLocks/>
          </p:cNvSpPr>
          <p:nvPr/>
        </p:nvSpPr>
        <p:spPr>
          <a:xfrm>
            <a:off x="640440" y="6577542"/>
            <a:ext cx="5552130"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 4.1.1.1 from Introduction to Physical Geography by M. Ritter, licensed under CC BY-NC-SA 4.0.</a:t>
            </a:r>
          </a:p>
        </p:txBody>
      </p:sp>
      <p:pic>
        <p:nvPicPr>
          <p:cNvPr id="6" name="Picture 5" descr="Diagram of the electromagnetic spectrum showing wavelength ranges from gamma rays to long radio waves, including visible light from violet to red, and differentiating short-wave and long-wave radiation.">
            <a:extLst>
              <a:ext uri="{FF2B5EF4-FFF2-40B4-BE49-F238E27FC236}">
                <a16:creationId xmlns:a16="http://schemas.microsoft.com/office/drawing/2014/main" id="{96E99DA6-3FE4-0A07-199D-04C86CC44F8C}"/>
              </a:ext>
            </a:extLst>
          </p:cNvPr>
          <p:cNvPicPr>
            <a:picLocks noChangeAspect="1"/>
          </p:cNvPicPr>
          <p:nvPr/>
        </p:nvPicPr>
        <p:blipFill>
          <a:blip r:embed="rId4"/>
          <a:stretch>
            <a:fillRect/>
          </a:stretch>
        </p:blipFill>
        <p:spPr>
          <a:xfrm>
            <a:off x="6749172" y="3977592"/>
            <a:ext cx="4649973" cy="2590995"/>
          </a:xfrm>
          <a:prstGeom prst="rect">
            <a:avLst/>
          </a:prstGeom>
        </p:spPr>
      </p:pic>
      <p:sp>
        <p:nvSpPr>
          <p:cNvPr id="7" name="Title 1">
            <a:extLst>
              <a:ext uri="{FF2B5EF4-FFF2-40B4-BE49-F238E27FC236}">
                <a16:creationId xmlns:a16="http://schemas.microsoft.com/office/drawing/2014/main" id="{84A32343-4FA8-469F-F136-9A25CB543C68}"/>
              </a:ext>
            </a:extLst>
          </p:cNvPr>
          <p:cNvSpPr txBox="1">
            <a:spLocks/>
          </p:cNvSpPr>
          <p:nvPr/>
        </p:nvSpPr>
        <p:spPr>
          <a:xfrm>
            <a:off x="6469362" y="6568588"/>
            <a:ext cx="5722637"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 1-1 from The Environment of the Earth's Surface by J. Southard, licensed under CC BY-NC-SA 4.0.</a:t>
            </a:r>
          </a:p>
        </p:txBody>
      </p:sp>
    </p:spTree>
    <p:extLst>
      <p:ext uri="{BB962C8B-B14F-4D97-AF65-F5344CB8AC3E}">
        <p14:creationId xmlns:p14="http://schemas.microsoft.com/office/powerpoint/2010/main" val="19076976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584931-1D9A-439B-B8B2-F52CAC8E28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F8267F-0C8E-8DD5-577A-F6DFF491985C}"/>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Wein's Law</a:t>
            </a:r>
            <a:endParaRPr lang="en-US" dirty="0">
              <a:latin typeface="Arial Narrow" panose="020B0606020202030204" pitchFamily="34" charset="0"/>
            </a:endParaRPr>
          </a:p>
        </p:txBody>
      </p:sp>
      <p:pic>
        <p:nvPicPr>
          <p:cNvPr id="7" name="Picture 6" descr="Graph showing radiation intensity versus wavelength, with a peak in shortwave radiation from the Sun around visible light and a smaller peak in longwave radiation emitted from Earth.">
            <a:extLst>
              <a:ext uri="{FF2B5EF4-FFF2-40B4-BE49-F238E27FC236}">
                <a16:creationId xmlns:a16="http://schemas.microsoft.com/office/drawing/2014/main" id="{A704CAA3-FF62-F637-38C0-2FAAF318E8CB}"/>
              </a:ext>
            </a:extLst>
          </p:cNvPr>
          <p:cNvPicPr>
            <a:picLocks noChangeAspect="1"/>
          </p:cNvPicPr>
          <p:nvPr/>
        </p:nvPicPr>
        <p:blipFill>
          <a:blip r:embed="rId3"/>
          <a:stretch>
            <a:fillRect/>
          </a:stretch>
        </p:blipFill>
        <p:spPr>
          <a:xfrm>
            <a:off x="5581477" y="3150606"/>
            <a:ext cx="6492287" cy="3168713"/>
          </a:xfrm>
          <a:prstGeom prst="rect">
            <a:avLst/>
          </a:prstGeom>
        </p:spPr>
      </p:pic>
      <p:sp>
        <p:nvSpPr>
          <p:cNvPr id="3" name="Content Placeholder 2">
            <a:extLst>
              <a:ext uri="{FF2B5EF4-FFF2-40B4-BE49-F238E27FC236}">
                <a16:creationId xmlns:a16="http://schemas.microsoft.com/office/drawing/2014/main" id="{0377CB79-4762-A65E-A0A4-7806FD72323D}"/>
              </a:ext>
            </a:extLst>
          </p:cNvPr>
          <p:cNvSpPr>
            <a:spLocks noGrp="1"/>
          </p:cNvSpPr>
          <p:nvPr>
            <p:ph idx="1"/>
          </p:nvPr>
        </p:nvSpPr>
        <p:spPr>
          <a:xfrm>
            <a:off x="838201" y="1458930"/>
            <a:ext cx="10827618" cy="5033945"/>
          </a:xfrm>
        </p:spPr>
        <p:txBody>
          <a:bodyPr>
            <a:normAutofit fontScale="85000" lnSpcReduction="20000"/>
          </a:bodyPr>
          <a:lstStyle/>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The maximum wavelength at which a body emits radiation depends on its </a:t>
            </a:r>
            <a:r>
              <a:rPr lang="en-US" sz="3200" b="1" dirty="0">
                <a:latin typeface="Arial Narrow" panose="020B0606020202030204" pitchFamily="34" charset="0"/>
              </a:rPr>
              <a:t>temperature</a:t>
            </a:r>
            <a:r>
              <a:rPr lang="en-US" sz="32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The peak wavelength of radiation emission is </a:t>
            </a:r>
            <a:r>
              <a:rPr lang="en-US" sz="3200" b="1" dirty="0">
                <a:latin typeface="Arial Narrow" panose="020B0606020202030204" pitchFamily="34" charset="0"/>
              </a:rPr>
              <a:t>inversely</a:t>
            </a:r>
            <a:r>
              <a:rPr lang="en-US" sz="3200" dirty="0">
                <a:latin typeface="Arial Narrow" panose="020B0606020202030204" pitchFamily="34" charset="0"/>
              </a:rPr>
              <a:t> related to the temperature of the emitting body. That</a:t>
            </a:r>
          </a:p>
          <a:p>
            <a:pPr marL="0" indent="0">
              <a:lnSpc>
                <a:spcPct val="100000"/>
              </a:lnSpc>
              <a:spcBef>
                <a:spcPts val="600"/>
              </a:spcBef>
              <a:spcAft>
                <a:spcPts val="600"/>
              </a:spcAft>
              <a:buNone/>
            </a:pPr>
            <a:r>
              <a:rPr lang="en-US" sz="3200" dirty="0">
                <a:latin typeface="Arial Narrow" panose="020B0606020202030204" pitchFamily="34" charset="0"/>
              </a:rPr>
              <a:t>   is, the </a:t>
            </a:r>
            <a:r>
              <a:rPr lang="en-US" sz="3200" b="1" i="1" dirty="0">
                <a:latin typeface="Arial Narrow" panose="020B0606020202030204" pitchFamily="34" charset="0"/>
              </a:rPr>
              <a:t>hotter</a:t>
            </a:r>
            <a:r>
              <a:rPr lang="en-US" sz="3200" dirty="0">
                <a:latin typeface="Arial Narrow" panose="020B0606020202030204" pitchFamily="34" charset="0"/>
              </a:rPr>
              <a:t> the body, the </a:t>
            </a:r>
            <a:r>
              <a:rPr lang="en-US" sz="3200" b="1" i="1" dirty="0">
                <a:latin typeface="Arial Narrow" panose="020B0606020202030204" pitchFamily="34" charset="0"/>
              </a:rPr>
              <a:t>shorter</a:t>
            </a:r>
            <a:r>
              <a:rPr lang="en-US" sz="3200" dirty="0">
                <a:latin typeface="Arial Narrow" panose="020B0606020202030204" pitchFamily="34" charset="0"/>
              </a:rPr>
              <a:t> the </a:t>
            </a:r>
          </a:p>
          <a:p>
            <a:pPr marL="0" indent="0">
              <a:lnSpc>
                <a:spcPct val="100000"/>
              </a:lnSpc>
              <a:spcBef>
                <a:spcPts val="600"/>
              </a:spcBef>
              <a:spcAft>
                <a:spcPts val="600"/>
              </a:spcAft>
              <a:buNone/>
            </a:pPr>
            <a:r>
              <a:rPr lang="en-US" sz="3200" dirty="0">
                <a:latin typeface="Arial Narrow" panose="020B0606020202030204" pitchFamily="34" charset="0"/>
              </a:rPr>
              <a:t>   wavelength of peak emission.</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The </a:t>
            </a:r>
            <a:r>
              <a:rPr lang="en-US" sz="3200" b="1" dirty="0">
                <a:latin typeface="Arial Narrow" panose="020B0606020202030204" pitchFamily="34" charset="0"/>
              </a:rPr>
              <a:t>Sun</a:t>
            </a:r>
            <a:r>
              <a:rPr lang="en-US" sz="3200" dirty="0">
                <a:latin typeface="Arial Narrow" panose="020B0606020202030204" pitchFamily="34" charset="0"/>
              </a:rPr>
              <a:t> being a much </a:t>
            </a:r>
            <a:r>
              <a:rPr lang="en-US" sz="3200" b="1" dirty="0">
                <a:latin typeface="Arial Narrow" panose="020B0606020202030204" pitchFamily="34" charset="0"/>
              </a:rPr>
              <a:t>hotter</a:t>
            </a:r>
            <a:r>
              <a:rPr lang="en-US" sz="3200" dirty="0">
                <a:latin typeface="Arial Narrow" panose="020B0606020202030204" pitchFamily="34" charset="0"/>
              </a:rPr>
              <a:t> body </a:t>
            </a:r>
          </a:p>
          <a:p>
            <a:pPr marL="0" indent="0">
              <a:lnSpc>
                <a:spcPct val="100000"/>
              </a:lnSpc>
              <a:spcBef>
                <a:spcPts val="600"/>
              </a:spcBef>
              <a:spcAft>
                <a:spcPts val="600"/>
              </a:spcAft>
              <a:buNone/>
            </a:pPr>
            <a:r>
              <a:rPr lang="en-US" sz="3200" dirty="0">
                <a:latin typeface="Arial Narrow" panose="020B0606020202030204" pitchFamily="34" charset="0"/>
              </a:rPr>
              <a:t>    emits primarily </a:t>
            </a:r>
            <a:r>
              <a:rPr lang="en-US" sz="3200" b="1" dirty="0">
                <a:latin typeface="Arial Narrow" panose="020B0606020202030204" pitchFamily="34" charset="0"/>
              </a:rPr>
              <a:t>shortwave</a:t>
            </a:r>
            <a:r>
              <a:rPr lang="en-US" sz="3200" dirty="0">
                <a:latin typeface="Arial Narrow" panose="020B0606020202030204" pitchFamily="34" charset="0"/>
              </a:rPr>
              <a:t> radiation, while </a:t>
            </a:r>
          </a:p>
          <a:p>
            <a:pPr marL="0" indent="0">
              <a:lnSpc>
                <a:spcPct val="100000"/>
              </a:lnSpc>
              <a:spcBef>
                <a:spcPts val="600"/>
              </a:spcBef>
              <a:spcAft>
                <a:spcPts val="600"/>
              </a:spcAft>
              <a:buNone/>
            </a:pPr>
            <a:r>
              <a:rPr lang="en-US" sz="3200" dirty="0">
                <a:latin typeface="Arial Narrow" panose="020B0606020202030204" pitchFamily="34" charset="0"/>
              </a:rPr>
              <a:t>    the </a:t>
            </a:r>
            <a:r>
              <a:rPr lang="en-US" sz="3200" b="1" dirty="0">
                <a:latin typeface="Arial Narrow" panose="020B0606020202030204" pitchFamily="34" charset="0"/>
              </a:rPr>
              <a:t>cooler</a:t>
            </a:r>
            <a:r>
              <a:rPr lang="en-US" sz="3200" dirty="0">
                <a:latin typeface="Arial Narrow" panose="020B0606020202030204" pitchFamily="34" charset="0"/>
              </a:rPr>
              <a:t> </a:t>
            </a:r>
            <a:r>
              <a:rPr lang="en-US" sz="3200" b="1" dirty="0">
                <a:latin typeface="Arial Narrow" panose="020B0606020202030204" pitchFamily="34" charset="0"/>
              </a:rPr>
              <a:t>Earth</a:t>
            </a:r>
            <a:r>
              <a:rPr lang="en-US" sz="3200" dirty="0">
                <a:latin typeface="Arial Narrow" panose="020B0606020202030204" pitchFamily="34" charset="0"/>
              </a:rPr>
              <a:t> emits </a:t>
            </a:r>
            <a:r>
              <a:rPr lang="en-US" sz="3200" b="1" dirty="0">
                <a:latin typeface="Arial Narrow" panose="020B0606020202030204" pitchFamily="34" charset="0"/>
              </a:rPr>
              <a:t>longwave</a:t>
            </a:r>
            <a:r>
              <a:rPr lang="en-US" sz="3200" dirty="0">
                <a:latin typeface="Arial Narrow" panose="020B0606020202030204" pitchFamily="34" charset="0"/>
              </a:rPr>
              <a:t> radiation. </a:t>
            </a:r>
          </a:p>
          <a:p>
            <a:pPr marL="0" indent="0">
              <a:lnSpc>
                <a:spcPct val="100000"/>
              </a:lnSpc>
              <a:spcBef>
                <a:spcPts val="600"/>
              </a:spcBef>
              <a:spcAft>
                <a:spcPts val="600"/>
              </a:spcAft>
              <a:buNone/>
            </a:pPr>
            <a:r>
              <a:rPr lang="en-US" sz="3200" dirty="0">
                <a:latin typeface="Arial Narrow" panose="020B0606020202030204" pitchFamily="34" charset="0"/>
              </a:rPr>
              <a:t>    The division between them occurs around </a:t>
            </a:r>
          </a:p>
          <a:p>
            <a:pPr marL="0" indent="0">
              <a:lnSpc>
                <a:spcPct val="100000"/>
              </a:lnSpc>
              <a:spcBef>
                <a:spcPts val="600"/>
              </a:spcBef>
              <a:spcAft>
                <a:spcPts val="600"/>
              </a:spcAft>
              <a:buNone/>
            </a:pPr>
            <a:r>
              <a:rPr lang="en-US" sz="3200" dirty="0">
                <a:latin typeface="Arial Narrow" panose="020B0606020202030204" pitchFamily="34" charset="0"/>
              </a:rPr>
              <a:t>     3 micrometers.</a:t>
            </a:r>
          </a:p>
        </p:txBody>
      </p:sp>
      <p:sp>
        <p:nvSpPr>
          <p:cNvPr id="8" name="Title 1">
            <a:extLst>
              <a:ext uri="{FF2B5EF4-FFF2-40B4-BE49-F238E27FC236}">
                <a16:creationId xmlns:a16="http://schemas.microsoft.com/office/drawing/2014/main" id="{0F313335-203B-7A9F-9488-AEE9DF643C80}"/>
              </a:ext>
            </a:extLst>
          </p:cNvPr>
          <p:cNvSpPr txBox="1">
            <a:spLocks/>
          </p:cNvSpPr>
          <p:nvPr/>
        </p:nvSpPr>
        <p:spPr>
          <a:xfrm>
            <a:off x="6469363" y="6515708"/>
            <a:ext cx="5722637"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 1-2 from The Environment of the Earth's Surface by J. Southard, licensed under CC BY-NC-SA 4.0.</a:t>
            </a:r>
          </a:p>
        </p:txBody>
      </p:sp>
    </p:spTree>
    <p:extLst>
      <p:ext uri="{BB962C8B-B14F-4D97-AF65-F5344CB8AC3E}">
        <p14:creationId xmlns:p14="http://schemas.microsoft.com/office/powerpoint/2010/main" val="14500384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3B194F-7D52-8F27-650D-8CAC87D5CA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3C0E869-249F-7E7C-65AD-30E4229E7417}"/>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Stefan-Boltzmann's Law</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7D205B7D-D982-5005-E22C-D13E6E431B1A}"/>
              </a:ext>
            </a:extLst>
          </p:cNvPr>
          <p:cNvSpPr>
            <a:spLocks noGrp="1"/>
          </p:cNvSpPr>
          <p:nvPr>
            <p:ph idx="1"/>
          </p:nvPr>
        </p:nvSpPr>
        <p:spPr>
          <a:xfrm>
            <a:off x="838201" y="1458930"/>
            <a:ext cx="10827618" cy="5033945"/>
          </a:xfrm>
        </p:spPr>
        <p:txBody>
          <a:bodyPr>
            <a:normAutofit/>
          </a:bodyPr>
          <a:lstStyle/>
          <a:p>
            <a:pPr>
              <a:lnSpc>
                <a:spcPct val="100000"/>
              </a:lnSpc>
              <a:spcBef>
                <a:spcPts val="600"/>
              </a:spcBef>
              <a:spcAft>
                <a:spcPts val="600"/>
              </a:spcAft>
              <a:buFont typeface="Wingdings" panose="05000000000000000000" pitchFamily="2" charset="2"/>
              <a:buChar char="q"/>
            </a:pPr>
            <a:r>
              <a:rPr lang="en-US" sz="3100" dirty="0">
                <a:latin typeface="Arial Narrow" panose="020B0606020202030204" pitchFamily="34" charset="0"/>
              </a:rPr>
              <a:t> The total energy emitted by a </a:t>
            </a:r>
            <a:r>
              <a:rPr lang="en-US" sz="3100" b="1" dirty="0">
                <a:latin typeface="Arial Narrow" panose="020B0606020202030204" pitchFamily="34" charset="0"/>
              </a:rPr>
              <a:t>black body </a:t>
            </a:r>
            <a:r>
              <a:rPr lang="en-US" sz="3100" dirty="0">
                <a:latin typeface="Arial Narrow" panose="020B0606020202030204" pitchFamily="34" charset="0"/>
              </a:rPr>
              <a:t>is </a:t>
            </a:r>
            <a:r>
              <a:rPr lang="en-US" sz="3100" b="1" dirty="0">
                <a:latin typeface="Arial Narrow" panose="020B0606020202030204" pitchFamily="34" charset="0"/>
              </a:rPr>
              <a:t>proportional</a:t>
            </a:r>
            <a:r>
              <a:rPr lang="en-US" sz="3100" dirty="0">
                <a:latin typeface="Arial Narrow" panose="020B0606020202030204" pitchFamily="34" charset="0"/>
              </a:rPr>
              <a:t> the </a:t>
            </a:r>
            <a:r>
              <a:rPr lang="en-US" sz="3100" b="1" dirty="0">
                <a:latin typeface="Arial Narrow" panose="020B0606020202030204" pitchFamily="34" charset="0"/>
              </a:rPr>
              <a:t>4th power </a:t>
            </a:r>
            <a:r>
              <a:rPr lang="en-US" sz="3100" dirty="0">
                <a:latin typeface="Arial Narrow" panose="020B0606020202030204" pitchFamily="34" charset="0"/>
              </a:rPr>
              <a:t>of its absolute temperature.</a:t>
            </a:r>
          </a:p>
          <a:p>
            <a:pPr lvl="1">
              <a:lnSpc>
                <a:spcPct val="100000"/>
              </a:lnSpc>
              <a:spcBef>
                <a:spcPts val="600"/>
              </a:spcBef>
              <a:spcAft>
                <a:spcPts val="600"/>
              </a:spcAft>
              <a:buFont typeface="Wingdings" panose="05000000000000000000" pitchFamily="2" charset="2"/>
              <a:buChar char="q"/>
            </a:pPr>
            <a:r>
              <a:rPr lang="en-US" sz="3100" dirty="0">
                <a:latin typeface="Arial Narrow" panose="020B0606020202030204" pitchFamily="34" charset="0"/>
              </a:rPr>
              <a:t> Black bodies: Substances that emit the maximum amount of radiation for their temperature in all wavelengths.</a:t>
            </a:r>
          </a:p>
          <a:p>
            <a:pPr lvl="1">
              <a:lnSpc>
                <a:spcPct val="100000"/>
              </a:lnSpc>
              <a:spcBef>
                <a:spcPts val="600"/>
              </a:spcBef>
              <a:spcAft>
                <a:spcPts val="600"/>
              </a:spcAft>
              <a:buFont typeface="Wingdings" panose="05000000000000000000" pitchFamily="2" charset="2"/>
              <a:buChar char="q"/>
            </a:pPr>
            <a:r>
              <a:rPr lang="en-US" sz="3100" dirty="0">
                <a:latin typeface="Arial Narrow" panose="020B0606020202030204" pitchFamily="34" charset="0"/>
              </a:rPr>
              <a:t> E = </a:t>
            </a:r>
            <a:r>
              <a:rPr lang="el-GR" sz="3100" dirty="0">
                <a:latin typeface="Arial Narrow" panose="020B0606020202030204" pitchFamily="34" charset="0"/>
              </a:rPr>
              <a:t>σ</a:t>
            </a:r>
            <a:r>
              <a:rPr lang="en-US" sz="3100" dirty="0">
                <a:latin typeface="Arial Narrow" panose="020B0606020202030204" pitchFamily="34" charset="0"/>
              </a:rPr>
              <a:t>T</a:t>
            </a:r>
            <a:r>
              <a:rPr lang="en-US" sz="3100" baseline="30000" dirty="0">
                <a:latin typeface="Arial Narrow" panose="020B0606020202030204" pitchFamily="34" charset="0"/>
              </a:rPr>
              <a:t>4</a:t>
            </a:r>
            <a:r>
              <a:rPr lang="en-US" sz="3100" dirty="0">
                <a:latin typeface="Arial Narrow" panose="020B0606020202030204" pitchFamily="34" charset="0"/>
              </a:rPr>
              <a:t>, where Ε is energy emitted per second from a unit are of a black body with a temperature of T(in Kelvin) and is the Stefan-</a:t>
            </a:r>
            <a:r>
              <a:rPr lang="en-US" sz="3100" dirty="0" err="1">
                <a:latin typeface="Arial Narrow" panose="020B0606020202030204" pitchFamily="34" charset="0"/>
              </a:rPr>
              <a:t>Bloltzmann</a:t>
            </a:r>
            <a:r>
              <a:rPr lang="en-US" sz="3100" dirty="0">
                <a:latin typeface="Arial Narrow" panose="020B0606020202030204" pitchFamily="34" charset="0"/>
              </a:rPr>
              <a:t> constant of 5.670 X 10</a:t>
            </a:r>
            <a:r>
              <a:rPr lang="en-US" sz="3100" baseline="30000" dirty="0">
                <a:latin typeface="Arial Narrow" panose="020B0606020202030204" pitchFamily="34" charset="0"/>
              </a:rPr>
              <a:t>-8</a:t>
            </a:r>
            <a:r>
              <a:rPr lang="en-US" sz="3100" dirty="0">
                <a:latin typeface="Arial Narrow" panose="020B0606020202030204" pitchFamily="34" charset="0"/>
              </a:rPr>
              <a:t> J K</a:t>
            </a:r>
            <a:r>
              <a:rPr lang="en-US" sz="3100" baseline="30000" dirty="0">
                <a:latin typeface="Arial Narrow" panose="020B0606020202030204" pitchFamily="34" charset="0"/>
              </a:rPr>
              <a:t>-4</a:t>
            </a:r>
            <a:r>
              <a:rPr lang="en-US" sz="3100" dirty="0">
                <a:latin typeface="Arial Narrow" panose="020B0606020202030204" pitchFamily="34" charset="0"/>
              </a:rPr>
              <a:t> m</a:t>
            </a:r>
            <a:r>
              <a:rPr lang="en-US" sz="3100" baseline="30000" dirty="0">
                <a:latin typeface="Arial Narrow" panose="020B0606020202030204" pitchFamily="34" charset="0"/>
              </a:rPr>
              <a:t>-2</a:t>
            </a:r>
            <a:r>
              <a:rPr lang="en-US" sz="3100" dirty="0">
                <a:latin typeface="Arial Narrow" panose="020B0606020202030204" pitchFamily="34" charset="0"/>
              </a:rPr>
              <a:t>s</a:t>
            </a:r>
            <a:r>
              <a:rPr lang="en-US" sz="3100" baseline="30000" dirty="0">
                <a:latin typeface="Arial Narrow" panose="020B0606020202030204" pitchFamily="34" charset="0"/>
              </a:rPr>
              <a:t>-1</a:t>
            </a:r>
            <a:r>
              <a:rPr lang="en-US" sz="3100" dirty="0">
                <a:latin typeface="Arial Narrow" panose="020B0606020202030204" pitchFamily="34" charset="0"/>
              </a:rPr>
              <a:t>.</a:t>
            </a:r>
          </a:p>
        </p:txBody>
      </p:sp>
      <p:pic>
        <p:nvPicPr>
          <p:cNvPr id="7" name="Picture 6" descr="Diagram illustrating the inverse square law, showing how light intensity from a source decreases as distance increases, spreading over larger areas at 2d and 3d compared to distance d.">
            <a:extLst>
              <a:ext uri="{FF2B5EF4-FFF2-40B4-BE49-F238E27FC236}">
                <a16:creationId xmlns:a16="http://schemas.microsoft.com/office/drawing/2014/main" id="{9720FF41-F2CD-380D-6AE0-C39B062C0A29}"/>
              </a:ext>
            </a:extLst>
          </p:cNvPr>
          <p:cNvPicPr>
            <a:picLocks noChangeAspect="1"/>
          </p:cNvPicPr>
          <p:nvPr/>
        </p:nvPicPr>
        <p:blipFill>
          <a:blip r:embed="rId3"/>
          <a:stretch>
            <a:fillRect/>
          </a:stretch>
        </p:blipFill>
        <p:spPr>
          <a:xfrm>
            <a:off x="8843313" y="4886242"/>
            <a:ext cx="2635385" cy="1606633"/>
          </a:xfrm>
          <a:prstGeom prst="rect">
            <a:avLst/>
          </a:prstGeom>
        </p:spPr>
      </p:pic>
      <p:sp>
        <p:nvSpPr>
          <p:cNvPr id="6" name="Title 1">
            <a:extLst>
              <a:ext uri="{FF2B5EF4-FFF2-40B4-BE49-F238E27FC236}">
                <a16:creationId xmlns:a16="http://schemas.microsoft.com/office/drawing/2014/main" id="{43ED3291-ECFF-1002-AD0B-E72F23020468}"/>
              </a:ext>
            </a:extLst>
          </p:cNvPr>
          <p:cNvSpPr txBox="1">
            <a:spLocks/>
          </p:cNvSpPr>
          <p:nvPr/>
        </p:nvSpPr>
        <p:spPr>
          <a:xfrm>
            <a:off x="6856602" y="6492875"/>
            <a:ext cx="5335398"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 from Introduction to Physical Geography by M. Ritter, licensed under CC BY-NC-SA 4.0.</a:t>
            </a:r>
          </a:p>
        </p:txBody>
      </p:sp>
    </p:spTree>
    <p:extLst>
      <p:ext uri="{BB962C8B-B14F-4D97-AF65-F5344CB8AC3E}">
        <p14:creationId xmlns:p14="http://schemas.microsoft.com/office/powerpoint/2010/main" val="1852240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E33FD8-961D-AD8B-0A8C-66F728988A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AC6715-AE17-B50A-0C74-F77D94867434}"/>
              </a:ext>
            </a:extLst>
          </p:cNvPr>
          <p:cNvSpPr>
            <a:spLocks noGrp="1"/>
          </p:cNvSpPr>
          <p:nvPr>
            <p:ph type="title"/>
          </p:nvPr>
        </p:nvSpPr>
        <p:spPr>
          <a:xfrm>
            <a:off x="682191" y="365125"/>
            <a:ext cx="10515600" cy="1015101"/>
          </a:xfrm>
        </p:spPr>
        <p:txBody>
          <a:bodyPr/>
          <a:lstStyle/>
          <a:p>
            <a:r>
              <a:rPr kumimoji="0" lang="en-US" sz="4400" i="0" u="none" strike="noStrike" kern="1200" cap="none" spc="0" normalizeH="0" baseline="0" noProof="0">
                <a:ln>
                  <a:noFill/>
                </a:ln>
                <a:solidFill>
                  <a:srgbClr val="000000"/>
                </a:solidFill>
                <a:effectLst/>
                <a:uLnTx/>
                <a:uFillTx/>
                <a:latin typeface="Arial Narrow" panose="020B0606020202030204" pitchFamily="34" charset="0"/>
                <a:cs typeface="Calibri" panose="020F0502020204030204" pitchFamily="34" charset="0"/>
              </a:rPr>
              <a:t>Selective Absorption by the Atmosphere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1CFDEA85-D49C-42C7-D118-8798744719A4}"/>
              </a:ext>
            </a:extLst>
          </p:cNvPr>
          <p:cNvSpPr>
            <a:spLocks noGrp="1"/>
          </p:cNvSpPr>
          <p:nvPr>
            <p:ph idx="1"/>
          </p:nvPr>
        </p:nvSpPr>
        <p:spPr>
          <a:xfrm>
            <a:off x="763674" y="1380226"/>
            <a:ext cx="5555646" cy="5399070"/>
          </a:xfrm>
        </p:spPr>
        <p:txBody>
          <a:bodyPr>
            <a:norm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Atmospheric gases are selective absorbers of radiation.</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Selective absorption by individual gases and the entire atmosphere varies across the electromagnetic spectrum.</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The atmosphere shows very </a:t>
            </a:r>
            <a:r>
              <a:rPr lang="en-US" sz="2400" b="1" dirty="0">
                <a:latin typeface="Arial Narrow" panose="020B0606020202030204" pitchFamily="34" charset="0"/>
              </a:rPr>
              <a:t>little </a:t>
            </a:r>
            <a:r>
              <a:rPr lang="en-US" sz="2400" dirty="0">
                <a:latin typeface="Arial Narrow" panose="020B0606020202030204" pitchFamily="34" charset="0"/>
              </a:rPr>
              <a:t>absorption in the </a:t>
            </a:r>
            <a:r>
              <a:rPr lang="en-US" sz="2400" b="1" dirty="0">
                <a:latin typeface="Arial Narrow" panose="020B0606020202030204" pitchFamily="34" charset="0"/>
              </a:rPr>
              <a:t>shortwave</a:t>
            </a:r>
            <a:r>
              <a:rPr lang="en-US" sz="2400" dirty="0">
                <a:latin typeface="Arial Narrow" panose="020B0606020202030204" pitchFamily="34" charset="0"/>
              </a:rPr>
              <a:t> part of the spectrum, especially in the </a:t>
            </a:r>
            <a:r>
              <a:rPr lang="en-US" sz="2400" b="1" dirty="0">
                <a:latin typeface="Arial Narrow" panose="020B0606020202030204" pitchFamily="34" charset="0"/>
              </a:rPr>
              <a:t>visible light </a:t>
            </a:r>
            <a:r>
              <a:rPr lang="en-US" sz="2400" dirty="0">
                <a:latin typeface="Arial Narrow" panose="020B0606020202030204" pitchFamily="34" charset="0"/>
              </a:rPr>
              <a:t>band, which is the </a:t>
            </a:r>
            <a:r>
              <a:rPr lang="en-US" sz="2400" b="1" dirty="0">
                <a:latin typeface="Arial Narrow" panose="020B0606020202030204" pitchFamily="34" charset="0"/>
              </a:rPr>
              <a:t>Sun</a:t>
            </a:r>
            <a:r>
              <a:rPr lang="en-US" sz="2400" dirty="0">
                <a:latin typeface="Arial Narrow" panose="020B0606020202030204" pitchFamily="34" charset="0"/>
              </a:rPr>
              <a:t>’s main emission range.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The atmosphere absorbs much </a:t>
            </a:r>
            <a:r>
              <a:rPr lang="en-US" sz="2400" b="1" dirty="0">
                <a:latin typeface="Arial Narrow" panose="020B0606020202030204" pitchFamily="34" charset="0"/>
              </a:rPr>
              <a:t>more</a:t>
            </a:r>
            <a:r>
              <a:rPr lang="en-US" sz="2400" dirty="0">
                <a:latin typeface="Arial Narrow" panose="020B0606020202030204" pitchFamily="34" charset="0"/>
              </a:rPr>
              <a:t> effectively in the </a:t>
            </a:r>
            <a:r>
              <a:rPr lang="en-US" sz="2400" b="1" dirty="0">
                <a:latin typeface="Arial Narrow" panose="020B0606020202030204" pitchFamily="34" charset="0"/>
              </a:rPr>
              <a:t>longwave</a:t>
            </a:r>
            <a:r>
              <a:rPr lang="en-US" sz="2400" dirty="0">
                <a:latin typeface="Arial Narrow" panose="020B0606020202030204" pitchFamily="34" charset="0"/>
              </a:rPr>
              <a:t> part of the spectrum, where </a:t>
            </a:r>
            <a:r>
              <a:rPr lang="en-US" sz="2400" b="1" dirty="0">
                <a:latin typeface="Arial Narrow" panose="020B0606020202030204" pitchFamily="34" charset="0"/>
              </a:rPr>
              <a:t>Earth</a:t>
            </a:r>
            <a:r>
              <a:rPr lang="en-US" sz="2400" dirty="0">
                <a:latin typeface="Arial Narrow" panose="020B0606020202030204" pitchFamily="34" charset="0"/>
              </a:rPr>
              <a:t> emits the most radiation (around 10 micrometers).</a:t>
            </a:r>
          </a:p>
        </p:txBody>
      </p:sp>
      <p:sp>
        <p:nvSpPr>
          <p:cNvPr id="6" name="Title 1">
            <a:extLst>
              <a:ext uri="{FF2B5EF4-FFF2-40B4-BE49-F238E27FC236}">
                <a16:creationId xmlns:a16="http://schemas.microsoft.com/office/drawing/2014/main" id="{137D083F-C61A-242D-02D1-DF7B4722B426}"/>
              </a:ext>
            </a:extLst>
          </p:cNvPr>
          <p:cNvSpPr txBox="1">
            <a:spLocks/>
          </p:cNvSpPr>
          <p:nvPr/>
        </p:nvSpPr>
        <p:spPr>
          <a:xfrm>
            <a:off x="6840466" y="4990000"/>
            <a:ext cx="5335398"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 from Introduction to Physical Geography by M. Ritter, licensed under CC BY-NC-SA 4.0.</a:t>
            </a:r>
          </a:p>
        </p:txBody>
      </p:sp>
      <p:pic>
        <p:nvPicPr>
          <p:cNvPr id="5" name="Picture 4" descr="Graph showing absorption of radiation by the atmosphere and gases O₂ and O₃, CO₂, and H₂O across wavelengths, highlighting absorption peaks and infrared windows.">
            <a:extLst>
              <a:ext uri="{FF2B5EF4-FFF2-40B4-BE49-F238E27FC236}">
                <a16:creationId xmlns:a16="http://schemas.microsoft.com/office/drawing/2014/main" id="{72ACB078-81D9-2D5E-2B53-F06595463787}"/>
              </a:ext>
            </a:extLst>
          </p:cNvPr>
          <p:cNvPicPr>
            <a:picLocks noChangeAspect="1"/>
          </p:cNvPicPr>
          <p:nvPr/>
        </p:nvPicPr>
        <p:blipFill>
          <a:blip r:embed="rId3"/>
          <a:stretch>
            <a:fillRect/>
          </a:stretch>
        </p:blipFill>
        <p:spPr>
          <a:xfrm>
            <a:off x="6763472" y="1851874"/>
            <a:ext cx="5354068" cy="2877301"/>
          </a:xfrm>
          <a:prstGeom prst="rect">
            <a:avLst/>
          </a:prstGeom>
        </p:spPr>
      </p:pic>
    </p:spTree>
    <p:extLst>
      <p:ext uri="{BB962C8B-B14F-4D97-AF65-F5344CB8AC3E}">
        <p14:creationId xmlns:p14="http://schemas.microsoft.com/office/powerpoint/2010/main" val="22655627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F8D3EED-891B-2572-362F-26D7B159613A}"/>
              </a:ext>
              <a:ext uri="{C183D7F6-B498-43B3-948B-1728B52AA6E4}">
                <adec:decorative xmlns:adec="http://schemas.microsoft.com/office/drawing/2017/decorative" val="1"/>
              </a:ext>
            </a:extLst>
          </p:cNvPr>
          <p:cNvSpPr txBox="1">
            <a:spLocks noGrp="1"/>
          </p:cNvSpPr>
          <p:nvPr>
            <p:ph type="title" idx="4294967295"/>
          </p:nvPr>
        </p:nvSpPr>
        <p:spPr>
          <a:xfrm>
            <a:off x="6921537" y="5811572"/>
            <a:ext cx="4467578" cy="245534"/>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Arial Narrow" panose="020B0606020202030204" pitchFamily="34" charset="0"/>
                <a:ea typeface="+mj-ea"/>
                <a:cs typeface="Times New Roman" panose="02020603050405020304" pitchFamily="18" charset="0"/>
              </a:rPr>
              <a:t>Source: Figure from Physical Geography by J. Patrich, licensed under CC BY 4.0.</a:t>
            </a:r>
          </a:p>
        </p:txBody>
      </p:sp>
      <p:pic>
        <p:nvPicPr>
          <p:cNvPr id="5" name="Picture 4" descr="Diagram showing the Sun emitting UVA, UVB, and UVC light toward Earth, with the ozone layer blocking most UVC and some UVB radiation.">
            <a:extLst>
              <a:ext uri="{FF2B5EF4-FFF2-40B4-BE49-F238E27FC236}">
                <a16:creationId xmlns:a16="http://schemas.microsoft.com/office/drawing/2014/main" id="{7E39A0D5-3197-DCE3-A5AA-14F8FE207E93}"/>
              </a:ext>
            </a:extLst>
          </p:cNvPr>
          <p:cNvPicPr>
            <a:picLocks noChangeAspect="1"/>
          </p:cNvPicPr>
          <p:nvPr/>
        </p:nvPicPr>
        <p:blipFill>
          <a:blip r:embed="rId2"/>
          <a:stretch>
            <a:fillRect/>
          </a:stretch>
        </p:blipFill>
        <p:spPr>
          <a:xfrm>
            <a:off x="1374502" y="1309015"/>
            <a:ext cx="9751004" cy="4239970"/>
          </a:xfrm>
          <a:prstGeom prst="rect">
            <a:avLst/>
          </a:prstGeom>
        </p:spPr>
      </p:pic>
    </p:spTree>
    <p:extLst>
      <p:ext uri="{BB962C8B-B14F-4D97-AF65-F5344CB8AC3E}">
        <p14:creationId xmlns:p14="http://schemas.microsoft.com/office/powerpoint/2010/main" val="16672996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C53DF2-EE08-3639-870B-F25C374F55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5DAE4E-4A75-A732-A9FE-0E7C5C76DAC9}"/>
              </a:ext>
            </a:extLst>
          </p:cNvPr>
          <p:cNvSpPr>
            <a:spLocks noGrp="1"/>
          </p:cNvSpPr>
          <p:nvPr>
            <p:ph type="title"/>
          </p:nvPr>
        </p:nvSpPr>
        <p:spPr>
          <a:xfrm>
            <a:off x="682191"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The Greenhouse Effect</a:t>
            </a:r>
            <a:endParaRPr lang="en-US" dirty="0">
              <a:latin typeface="Arial Narrow" panose="020B0606020202030204" pitchFamily="34" charset="0"/>
            </a:endParaRPr>
          </a:p>
        </p:txBody>
      </p:sp>
      <p:pic>
        <p:nvPicPr>
          <p:cNvPr id="9" name="Picture 8" descr="Diagram of the greenhouse effect showing solar radiation entering Earth’s atmosphere, some reflected, most absorbed by the surface, and infrared radiation emitted and re-emitted by greenhouse gases, warming the surface and lower atmosphere.">
            <a:extLst>
              <a:ext uri="{FF2B5EF4-FFF2-40B4-BE49-F238E27FC236}">
                <a16:creationId xmlns:a16="http://schemas.microsoft.com/office/drawing/2014/main" id="{5873FA0C-95CC-0F17-0EE2-47805F5D4C61}"/>
              </a:ext>
            </a:extLst>
          </p:cNvPr>
          <p:cNvPicPr>
            <a:picLocks noChangeAspect="1"/>
          </p:cNvPicPr>
          <p:nvPr/>
        </p:nvPicPr>
        <p:blipFill>
          <a:blip r:embed="rId3"/>
          <a:stretch>
            <a:fillRect/>
          </a:stretch>
        </p:blipFill>
        <p:spPr>
          <a:xfrm>
            <a:off x="2822088" y="1256627"/>
            <a:ext cx="6889801" cy="5236248"/>
          </a:xfrm>
          <a:prstGeom prst="rect">
            <a:avLst/>
          </a:prstGeom>
        </p:spPr>
      </p:pic>
      <p:sp>
        <p:nvSpPr>
          <p:cNvPr id="10" name="Title 1">
            <a:extLst>
              <a:ext uri="{FF2B5EF4-FFF2-40B4-BE49-F238E27FC236}">
                <a16:creationId xmlns:a16="http://schemas.microsoft.com/office/drawing/2014/main" id="{2B6C383A-DE7D-721C-2AF6-2D1A2D4618EB}"/>
              </a:ext>
            </a:extLst>
          </p:cNvPr>
          <p:cNvSpPr txBox="1">
            <a:spLocks/>
          </p:cNvSpPr>
          <p:nvPr/>
        </p:nvSpPr>
        <p:spPr>
          <a:xfrm>
            <a:off x="5458497" y="6612466"/>
            <a:ext cx="4467578" cy="24553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 from Physical Geography by J. Patrich, licensed under CC BY 4.0.</a:t>
            </a:r>
          </a:p>
        </p:txBody>
      </p:sp>
    </p:spTree>
    <p:extLst>
      <p:ext uri="{BB962C8B-B14F-4D97-AF65-F5344CB8AC3E}">
        <p14:creationId xmlns:p14="http://schemas.microsoft.com/office/powerpoint/2010/main" val="15221120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97CBB-06AA-E574-4A26-C6889D0B67E4}"/>
            </a:ext>
          </a:extLst>
        </p:cNvPr>
        <p:cNvGrpSpPr/>
        <p:nvPr/>
      </p:nvGrpSpPr>
      <p:grpSpPr>
        <a:xfrm>
          <a:off x="0" y="0"/>
          <a:ext cx="0" cy="0"/>
          <a:chOff x="0" y="0"/>
          <a:chExt cx="0" cy="0"/>
        </a:xfrm>
      </p:grpSpPr>
      <p:sp>
        <p:nvSpPr>
          <p:cNvPr id="5" name="Rectangle 2">
            <a:extLst>
              <a:ext uri="{FF2B5EF4-FFF2-40B4-BE49-F238E27FC236}">
                <a16:creationId xmlns:a16="http://schemas.microsoft.com/office/drawing/2014/main" id="{400667F2-765C-D759-014F-A5A173B7FEBA}"/>
              </a:ext>
            </a:extLst>
          </p:cNvPr>
          <p:cNvSpPr txBox="1">
            <a:spLocks noGrp="1" noChangeArrowheads="1"/>
          </p:cNvSpPr>
          <p:nvPr>
            <p:ph type="title" idx="4294967295"/>
          </p:nvPr>
        </p:nvSpPr>
        <p:spPr>
          <a:xfrm>
            <a:off x="323849" y="247650"/>
            <a:ext cx="9259537" cy="5842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tx1"/>
                </a:solidFill>
                <a:effectLst/>
                <a:uLnTx/>
                <a:uFillTx/>
                <a:latin typeface="Arial Narrow" panose="020B0606020202030204" pitchFamily="34" charset="0"/>
                <a:ea typeface="Arial" pitchFamily="-84" charset="0"/>
                <a:cs typeface="Arial" pitchFamily="-84" charset="0"/>
              </a:rPr>
              <a:t>Insolation: Incoming solar radiation</a:t>
            </a:r>
          </a:p>
        </p:txBody>
      </p:sp>
      <p:pic>
        <p:nvPicPr>
          <p:cNvPr id="7" name="Picture 6" descr="Diagram of Earth showing two parallel rays of sunlight, with Ray A hitting near the equator and Ray B hitting at a lower angle toward higher latitudes.">
            <a:extLst>
              <a:ext uri="{FF2B5EF4-FFF2-40B4-BE49-F238E27FC236}">
                <a16:creationId xmlns:a16="http://schemas.microsoft.com/office/drawing/2014/main" id="{5178A066-D214-CC6D-40BB-0704F44BB70A}"/>
              </a:ext>
            </a:extLst>
          </p:cNvPr>
          <p:cNvPicPr>
            <a:picLocks noChangeAspect="1"/>
          </p:cNvPicPr>
          <p:nvPr/>
        </p:nvPicPr>
        <p:blipFill>
          <a:blip r:embed="rId3"/>
          <a:stretch>
            <a:fillRect/>
          </a:stretch>
        </p:blipFill>
        <p:spPr>
          <a:xfrm>
            <a:off x="2363747" y="3435250"/>
            <a:ext cx="5336463" cy="3175100"/>
          </a:xfrm>
          <a:prstGeom prst="rect">
            <a:avLst/>
          </a:prstGeom>
        </p:spPr>
      </p:pic>
      <p:sp>
        <p:nvSpPr>
          <p:cNvPr id="8" name="Title 1">
            <a:extLst>
              <a:ext uri="{FF2B5EF4-FFF2-40B4-BE49-F238E27FC236}">
                <a16:creationId xmlns:a16="http://schemas.microsoft.com/office/drawing/2014/main" id="{8E12A8C1-23AD-5105-FC53-DA84F55933C5}"/>
              </a:ext>
            </a:extLst>
          </p:cNvPr>
          <p:cNvSpPr txBox="1">
            <a:spLocks/>
          </p:cNvSpPr>
          <p:nvPr/>
        </p:nvSpPr>
        <p:spPr>
          <a:xfrm>
            <a:off x="5310049" y="6577542"/>
            <a:ext cx="5672376"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 2.1.5.4 from Introduction to Physical Geography by M. Ritter, licensed under CC BY-NC-SA 4.0.</a:t>
            </a:r>
          </a:p>
        </p:txBody>
      </p:sp>
      <p:sp>
        <p:nvSpPr>
          <p:cNvPr id="6" name="TextBox 5">
            <a:extLst>
              <a:ext uri="{FF2B5EF4-FFF2-40B4-BE49-F238E27FC236}">
                <a16:creationId xmlns:a16="http://schemas.microsoft.com/office/drawing/2014/main" id="{59CF309B-03B9-C657-70A4-47964307BD13}"/>
              </a:ext>
            </a:extLst>
          </p:cNvPr>
          <p:cNvSpPr txBox="1"/>
          <p:nvPr/>
        </p:nvSpPr>
        <p:spPr>
          <a:xfrm>
            <a:off x="323849" y="965260"/>
            <a:ext cx="11197591" cy="3539430"/>
          </a:xfrm>
          <a:prstGeom prst="rect">
            <a:avLst/>
          </a:prstGeom>
          <a:noFill/>
        </p:spPr>
        <p:txBody>
          <a:bodyPr wrap="square" rtlCol="0">
            <a:spAutoFit/>
          </a:bodyPr>
          <a:lstStyle/>
          <a:p>
            <a:pPr marL="457200" indent="-457200">
              <a:buFont typeface="Wingdings" panose="05000000000000000000" pitchFamily="2" charset="2"/>
              <a:buChar char="q"/>
            </a:pPr>
            <a:r>
              <a:rPr lang="en-US" sz="2800" dirty="0">
                <a:latin typeface="Arial Narrow" panose="020B0606020202030204" pitchFamily="34" charset="0"/>
              </a:rPr>
              <a:t>The rate of radiation arrives at Earth’s atmosphere and horizontal surface (W/m</a:t>
            </a:r>
            <a:r>
              <a:rPr lang="en-US" sz="2800" baseline="30000" dirty="0">
                <a:latin typeface="Arial Narrow" panose="020B0606020202030204" pitchFamily="34" charset="0"/>
              </a:rPr>
              <a:t>2</a:t>
            </a:r>
            <a:r>
              <a:rPr lang="en-US" sz="2800" dirty="0">
                <a:latin typeface="Arial Narrow" panose="020B0606020202030204" pitchFamily="34" charset="0"/>
              </a:rPr>
              <a:t>).</a:t>
            </a:r>
          </a:p>
          <a:p>
            <a:pPr marL="457200" indent="-457200">
              <a:buFont typeface="Wingdings" panose="05000000000000000000" pitchFamily="2" charset="2"/>
              <a:buChar char="q"/>
            </a:pPr>
            <a:r>
              <a:rPr lang="en-US" sz="2800" b="1" dirty="0">
                <a:latin typeface="Arial Narrow" panose="020B0606020202030204" pitchFamily="34" charset="0"/>
              </a:rPr>
              <a:t>Solar constant</a:t>
            </a:r>
            <a:r>
              <a:rPr lang="en-US" sz="2800" dirty="0">
                <a:latin typeface="Arial Narrow" panose="020B0606020202030204" pitchFamily="34" charset="0"/>
              </a:rPr>
              <a:t>: The average insolation Earth received at the top of the atmosphere (1368 W/m</a:t>
            </a:r>
            <a:r>
              <a:rPr lang="en-US" sz="2800" baseline="30000" dirty="0">
                <a:latin typeface="Arial Narrow" panose="020B0606020202030204" pitchFamily="34" charset="0"/>
              </a:rPr>
              <a:t>2</a:t>
            </a:r>
            <a:r>
              <a:rPr lang="en-US" sz="2800" dirty="0">
                <a:latin typeface="Arial Narrow" panose="020B0606020202030204" pitchFamily="34" charset="0"/>
              </a:rPr>
              <a:t>).</a:t>
            </a:r>
          </a:p>
          <a:p>
            <a:pPr marL="457200" indent="-457200">
              <a:buFont typeface="Wingdings" panose="05000000000000000000" pitchFamily="2" charset="2"/>
              <a:buChar char="q"/>
            </a:pPr>
            <a:r>
              <a:rPr lang="en-US" sz="2800" dirty="0">
                <a:latin typeface="Arial Narrow" panose="020B0606020202030204" pitchFamily="34" charset="0"/>
              </a:rPr>
              <a:t>The actual amount received varies from place to place and day to day.</a:t>
            </a:r>
          </a:p>
          <a:p>
            <a:pPr marL="914400" lvl="1" indent="-457200">
              <a:buFont typeface="Wingdings" panose="05000000000000000000" pitchFamily="2" charset="2"/>
              <a:buChar char="q"/>
            </a:pPr>
            <a:r>
              <a:rPr lang="en-US" sz="2800" dirty="0">
                <a:latin typeface="Arial Narrow" panose="020B0606020202030204" pitchFamily="34" charset="0"/>
              </a:rPr>
              <a:t>Tropics receive more concentrated insolation due to Earth’s curvature.</a:t>
            </a:r>
          </a:p>
          <a:p>
            <a:pPr marL="914400" lvl="1" indent="-457200">
              <a:buFont typeface="Wingdings" panose="05000000000000000000" pitchFamily="2" charset="2"/>
              <a:buChar char="q"/>
            </a:pPr>
            <a:r>
              <a:rPr lang="en-US" sz="2800" dirty="0">
                <a:latin typeface="Arial Narrow" panose="020B0606020202030204" pitchFamily="34" charset="0"/>
              </a:rPr>
              <a:t>Tropics receive 2.5 times more energy than the poles.</a:t>
            </a:r>
          </a:p>
          <a:p>
            <a:pPr marL="914400" lvl="1" indent="-457200">
              <a:buFont typeface="Wingdings" panose="05000000000000000000" pitchFamily="2" charset="2"/>
              <a:buChar char="q"/>
            </a:pPr>
            <a:r>
              <a:rPr lang="en-US" sz="2800" b="1" dirty="0">
                <a:latin typeface="Arial Narrow" panose="020B0606020202030204" pitchFamily="34" charset="0"/>
              </a:rPr>
              <a:t>Subsolar point</a:t>
            </a:r>
            <a:r>
              <a:rPr lang="en-US" sz="2800" dirty="0">
                <a:latin typeface="Arial Narrow" panose="020B0606020202030204" pitchFamily="34" charset="0"/>
              </a:rPr>
              <a:t>: a location when  the sun is “directly” overhead at nearly 90° angle.</a:t>
            </a:r>
          </a:p>
        </p:txBody>
      </p:sp>
    </p:spTree>
    <p:extLst>
      <p:ext uri="{BB962C8B-B14F-4D97-AF65-F5344CB8AC3E}">
        <p14:creationId xmlns:p14="http://schemas.microsoft.com/office/powerpoint/2010/main" val="1701574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45C221-729B-4E93-CB07-66BF9D9583EC}"/>
            </a:ext>
          </a:extLst>
        </p:cNvPr>
        <p:cNvGrpSpPr/>
        <p:nvPr/>
      </p:nvGrpSpPr>
      <p:grpSpPr>
        <a:xfrm>
          <a:off x="0" y="0"/>
          <a:ext cx="0" cy="0"/>
          <a:chOff x="0" y="0"/>
          <a:chExt cx="0" cy="0"/>
        </a:xfrm>
      </p:grpSpPr>
      <p:sp>
        <p:nvSpPr>
          <p:cNvPr id="5" name="Rectangle 2">
            <a:extLst>
              <a:ext uri="{FF2B5EF4-FFF2-40B4-BE49-F238E27FC236}">
                <a16:creationId xmlns:a16="http://schemas.microsoft.com/office/drawing/2014/main" id="{8A9B33B8-D491-93AD-2B84-F92421635CE1}"/>
              </a:ext>
            </a:extLst>
          </p:cNvPr>
          <p:cNvSpPr txBox="1">
            <a:spLocks noGrp="1" noChangeArrowheads="1"/>
          </p:cNvSpPr>
          <p:nvPr>
            <p:ph type="title" idx="4294967295"/>
          </p:nvPr>
        </p:nvSpPr>
        <p:spPr>
          <a:xfrm>
            <a:off x="441544" y="595769"/>
            <a:ext cx="9259537" cy="5842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tx1"/>
                </a:solidFill>
                <a:effectLst/>
                <a:uLnTx/>
                <a:uFillTx/>
                <a:latin typeface="Arial Narrow" panose="020B0606020202030204" pitchFamily="34" charset="0"/>
                <a:ea typeface="Arial" pitchFamily="-84" charset="0"/>
                <a:cs typeface="Arial" pitchFamily="-84" charset="0"/>
              </a:rPr>
              <a:t>Sun Angle and Insolation</a:t>
            </a:r>
          </a:p>
        </p:txBody>
      </p:sp>
      <p:pic>
        <p:nvPicPr>
          <p:cNvPr id="11" name="Picture 10" descr="Diagram illustrating how sun angle affects the area illuminated, comparing a vertical 1-mile beam at 90 degrees with a slanted 1-mile beam at 30 degrees, which spreads over 2 miles on the ground.">
            <a:extLst>
              <a:ext uri="{FF2B5EF4-FFF2-40B4-BE49-F238E27FC236}">
                <a16:creationId xmlns:a16="http://schemas.microsoft.com/office/drawing/2014/main" id="{7B500D74-5CE7-AAA3-FE91-B9873FFFC1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565" y="1622036"/>
            <a:ext cx="5730481" cy="4079175"/>
          </a:xfrm>
          <a:prstGeom prst="rect">
            <a:avLst/>
          </a:prstGeom>
        </p:spPr>
      </p:pic>
      <p:pic>
        <p:nvPicPr>
          <p:cNvPr id="3" name="Picture 2" descr="Diagram showing how the angle of sunlight affects the area illuminated on Earth's surface, with a higher sun angle concentrating light over a smaller area.">
            <a:extLst>
              <a:ext uri="{FF2B5EF4-FFF2-40B4-BE49-F238E27FC236}">
                <a16:creationId xmlns:a16="http://schemas.microsoft.com/office/drawing/2014/main" id="{DDE4179D-F6BA-5F35-D5F1-2B918EB40B07}"/>
              </a:ext>
            </a:extLst>
          </p:cNvPr>
          <p:cNvPicPr>
            <a:picLocks noChangeAspect="1"/>
          </p:cNvPicPr>
          <p:nvPr/>
        </p:nvPicPr>
        <p:blipFill>
          <a:blip r:embed="rId4"/>
          <a:stretch>
            <a:fillRect/>
          </a:stretch>
        </p:blipFill>
        <p:spPr>
          <a:xfrm>
            <a:off x="6625933" y="78225"/>
            <a:ext cx="5229066" cy="2661340"/>
          </a:xfrm>
          <a:prstGeom prst="rect">
            <a:avLst/>
          </a:prstGeom>
        </p:spPr>
      </p:pic>
      <p:sp>
        <p:nvSpPr>
          <p:cNvPr id="8" name="Title 1">
            <a:extLst>
              <a:ext uri="{FF2B5EF4-FFF2-40B4-BE49-F238E27FC236}">
                <a16:creationId xmlns:a16="http://schemas.microsoft.com/office/drawing/2014/main" id="{62ECF0E2-7C95-9522-7FDC-7BDAC9E9F1A9}"/>
              </a:ext>
              <a:ext uri="{C183D7F6-B498-43B3-948B-1728B52AA6E4}">
                <adec:decorative xmlns:adec="http://schemas.microsoft.com/office/drawing/2017/decorative" val="1"/>
              </a:ext>
            </a:extLst>
          </p:cNvPr>
          <p:cNvSpPr txBox="1">
            <a:spLocks/>
          </p:cNvSpPr>
          <p:nvPr/>
        </p:nvSpPr>
        <p:spPr>
          <a:xfrm>
            <a:off x="6864893" y="5981773"/>
            <a:ext cx="5672376"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Figures from Introduction to Physical Geography by M. Ritter, licensed under CC BY-NC-SA 4.0.</a:t>
            </a:r>
          </a:p>
        </p:txBody>
      </p:sp>
      <p:pic>
        <p:nvPicPr>
          <p:cNvPr id="9" name="Picture 8" descr="Diagram comparing two sun angles, A at a steep angle and B at a lower angle, showing how a lower angle spreads energy over a larger area, reducing intensity.">
            <a:extLst>
              <a:ext uri="{FF2B5EF4-FFF2-40B4-BE49-F238E27FC236}">
                <a16:creationId xmlns:a16="http://schemas.microsoft.com/office/drawing/2014/main" id="{2AF2B398-BB8E-AC19-4685-5DD6FEDF2646}"/>
              </a:ext>
            </a:extLst>
          </p:cNvPr>
          <p:cNvPicPr>
            <a:picLocks noChangeAspect="1"/>
          </p:cNvPicPr>
          <p:nvPr/>
        </p:nvPicPr>
        <p:blipFill>
          <a:blip r:embed="rId5"/>
          <a:stretch>
            <a:fillRect/>
          </a:stretch>
        </p:blipFill>
        <p:spPr>
          <a:xfrm>
            <a:off x="6594967" y="3029999"/>
            <a:ext cx="5290999" cy="2661340"/>
          </a:xfrm>
          <a:prstGeom prst="rect">
            <a:avLst/>
          </a:prstGeom>
        </p:spPr>
      </p:pic>
      <p:sp>
        <p:nvSpPr>
          <p:cNvPr id="12" name="Title 1">
            <a:extLst>
              <a:ext uri="{FF2B5EF4-FFF2-40B4-BE49-F238E27FC236}">
                <a16:creationId xmlns:a16="http://schemas.microsoft.com/office/drawing/2014/main" id="{852D3A32-0892-8DF9-2867-6F8081402457}"/>
              </a:ext>
              <a:ext uri="{C183D7F6-B498-43B3-948B-1728B52AA6E4}">
                <adec:decorative xmlns:adec="http://schemas.microsoft.com/office/drawing/2017/decorative" val="1"/>
              </a:ext>
            </a:extLst>
          </p:cNvPr>
          <p:cNvSpPr txBox="1">
            <a:spLocks/>
          </p:cNvSpPr>
          <p:nvPr/>
        </p:nvSpPr>
        <p:spPr>
          <a:xfrm>
            <a:off x="2457776" y="5942992"/>
            <a:ext cx="3508457" cy="54260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Project effect from Wikipedia. One sunbeam one mile wide shines on the ground at a 90° angle, and another at a 30° angle. The oblique sunbeam distributes its light energy over twice as much area.</a:t>
            </a:r>
          </a:p>
        </p:txBody>
      </p:sp>
    </p:spTree>
    <p:extLst>
      <p:ext uri="{BB962C8B-B14F-4D97-AF65-F5344CB8AC3E}">
        <p14:creationId xmlns:p14="http://schemas.microsoft.com/office/powerpoint/2010/main" val="41532658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35F5E-3F56-F655-5054-786F7C8901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0E99F5-9765-2E48-856A-082B923CDFEE}"/>
              </a:ext>
            </a:extLst>
          </p:cNvPr>
          <p:cNvSpPr>
            <a:spLocks noGrp="1"/>
          </p:cNvSpPr>
          <p:nvPr>
            <p:ph type="title"/>
          </p:nvPr>
        </p:nvSpPr>
        <p:spPr>
          <a:xfrm>
            <a:off x="838200" y="365125"/>
            <a:ext cx="10515600" cy="1015101"/>
          </a:xfrm>
        </p:spPr>
        <p:txBody>
          <a:bodyPr/>
          <a:lstStyle/>
          <a:p>
            <a:r>
              <a:rPr lang="en-US" dirty="0">
                <a:latin typeface="Arial Narrow" panose="020B0606020202030204" pitchFamily="34" charset="0"/>
              </a:rPr>
              <a:t>Weekly readings and learning resources:</a:t>
            </a:r>
          </a:p>
        </p:txBody>
      </p:sp>
      <p:sp>
        <p:nvSpPr>
          <p:cNvPr id="3" name="Content Placeholder 2">
            <a:extLst>
              <a:ext uri="{FF2B5EF4-FFF2-40B4-BE49-F238E27FC236}">
                <a16:creationId xmlns:a16="http://schemas.microsoft.com/office/drawing/2014/main" id="{B5EEDCEA-197A-DCB1-21F5-8595D0E1205E}"/>
              </a:ext>
            </a:extLst>
          </p:cNvPr>
          <p:cNvSpPr>
            <a:spLocks noGrp="1"/>
          </p:cNvSpPr>
          <p:nvPr>
            <p:ph idx="1"/>
          </p:nvPr>
        </p:nvSpPr>
        <p:spPr>
          <a:xfrm>
            <a:off x="838199" y="1458930"/>
            <a:ext cx="10515600" cy="4718033"/>
          </a:xfrm>
        </p:spPr>
        <p:txBody>
          <a:bodyPr>
            <a:normAutofit fontScale="92500" lnSpcReduction="20000"/>
          </a:bodyPr>
          <a:lstStyle/>
          <a:p>
            <a:pPr>
              <a:lnSpc>
                <a:spcPct val="110000"/>
              </a:lnSpc>
              <a:spcBef>
                <a:spcPts val="600"/>
              </a:spcBef>
              <a:spcAft>
                <a:spcPts val="600"/>
              </a:spcAft>
            </a:pPr>
            <a:r>
              <a:rPr lang="en-US" sz="3200" dirty="0">
                <a:latin typeface="Arial Narrow" panose="020B0606020202030204" pitchFamily="34" charset="0"/>
              </a:rPr>
              <a:t>Read Ritter Chapter 2 (2.1, 2.2), Chapter 4 (4.1, 4.2), and </a:t>
            </a:r>
            <a:r>
              <a:rPr lang="en-US" sz="3200" dirty="0" err="1">
                <a:latin typeface="Arial Narrow" panose="020B0606020202030204" pitchFamily="34" charset="0"/>
              </a:rPr>
              <a:t>Patrich</a:t>
            </a:r>
            <a:r>
              <a:rPr lang="en-US" sz="3200" dirty="0">
                <a:latin typeface="Arial Narrow" panose="020B0606020202030204" pitchFamily="34" charset="0"/>
              </a:rPr>
              <a:t> Units 2 (pp. 22-38) and 5 (pp. 66-75)</a:t>
            </a:r>
          </a:p>
          <a:p>
            <a:pPr>
              <a:lnSpc>
                <a:spcPct val="110000"/>
              </a:lnSpc>
              <a:spcBef>
                <a:spcPts val="600"/>
              </a:spcBef>
              <a:spcAft>
                <a:spcPts val="600"/>
              </a:spcAft>
            </a:pPr>
            <a:r>
              <a:rPr lang="en-US" sz="3200" dirty="0">
                <a:latin typeface="Arial Narrow" panose="020B0606020202030204" pitchFamily="34" charset="0"/>
              </a:rPr>
              <a:t>Additional learning resources: </a:t>
            </a:r>
          </a:p>
          <a:p>
            <a:pPr lvl="1">
              <a:lnSpc>
                <a:spcPct val="110000"/>
              </a:lnSpc>
              <a:spcBef>
                <a:spcPts val="600"/>
              </a:spcBef>
              <a:spcAft>
                <a:spcPts val="600"/>
              </a:spcAft>
            </a:pPr>
            <a:r>
              <a:rPr lang="en-US" sz="2800" dirty="0">
                <a:latin typeface="Arial Narrow" panose="020B0606020202030204" pitchFamily="34" charset="0"/>
              </a:rPr>
              <a:t>Galaxy Basics: </a:t>
            </a:r>
            <a:r>
              <a:rPr lang="en-US" sz="2800" dirty="0">
                <a:latin typeface="Arial Narrow" panose="020B0606020202030204" pitchFamily="34" charset="0"/>
                <a:hlinkClick r:id="rId3"/>
              </a:rPr>
              <a:t>https://science.nasa.gov/universe/galaxies/</a:t>
            </a:r>
            <a:r>
              <a:rPr lang="en-US" sz="2800" dirty="0">
                <a:latin typeface="Arial Narrow" panose="020B0606020202030204" pitchFamily="34" charset="0"/>
              </a:rPr>
              <a:t> </a:t>
            </a:r>
          </a:p>
          <a:p>
            <a:pPr lvl="1">
              <a:lnSpc>
                <a:spcPct val="110000"/>
              </a:lnSpc>
              <a:spcBef>
                <a:spcPts val="600"/>
              </a:spcBef>
              <a:spcAft>
                <a:spcPts val="600"/>
              </a:spcAft>
            </a:pPr>
            <a:r>
              <a:rPr lang="en-US" sz="2800" dirty="0">
                <a:latin typeface="Arial Narrow" panose="020B0606020202030204" pitchFamily="34" charset="0"/>
              </a:rPr>
              <a:t>Origins of the Universe: </a:t>
            </a:r>
            <a:r>
              <a:rPr lang="en-US" sz="2800" dirty="0">
                <a:latin typeface="Arial Narrow" panose="020B0606020202030204" pitchFamily="34" charset="0"/>
                <a:hlinkClick r:id="rId4"/>
              </a:rPr>
              <a:t>https://www.youtube.com/watch?v=HdPzOWlLrbE</a:t>
            </a:r>
            <a:r>
              <a:rPr lang="en-US" sz="2800" dirty="0">
                <a:latin typeface="Arial Narrow" panose="020B0606020202030204" pitchFamily="34" charset="0"/>
              </a:rPr>
              <a:t>  </a:t>
            </a:r>
          </a:p>
          <a:p>
            <a:pPr lvl="1">
              <a:lnSpc>
                <a:spcPct val="110000"/>
              </a:lnSpc>
              <a:spcBef>
                <a:spcPts val="600"/>
              </a:spcBef>
              <a:spcAft>
                <a:spcPts val="600"/>
              </a:spcAft>
            </a:pPr>
            <a:r>
              <a:rPr lang="en-US" sz="2800" dirty="0">
                <a:latin typeface="Arial Narrow" panose="020B0606020202030204" pitchFamily="34" charset="0"/>
              </a:rPr>
              <a:t>Solar System: </a:t>
            </a:r>
            <a:r>
              <a:rPr lang="en-US" sz="2800" dirty="0">
                <a:latin typeface="Arial Narrow" panose="020B0606020202030204" pitchFamily="34" charset="0"/>
                <a:hlinkClick r:id="rId5"/>
              </a:rPr>
              <a:t>https://www.youtube.com/watch?v=libKVRa01L8</a:t>
            </a:r>
            <a:r>
              <a:rPr lang="en-US" sz="2800" dirty="0">
                <a:latin typeface="Arial Narrow" panose="020B0606020202030204" pitchFamily="34" charset="0"/>
              </a:rPr>
              <a:t> </a:t>
            </a:r>
          </a:p>
          <a:p>
            <a:pPr lvl="1">
              <a:lnSpc>
                <a:spcPct val="110000"/>
              </a:lnSpc>
              <a:spcBef>
                <a:spcPts val="600"/>
              </a:spcBef>
              <a:spcAft>
                <a:spcPts val="600"/>
              </a:spcAft>
            </a:pPr>
            <a:r>
              <a:rPr lang="en-US" sz="2800" dirty="0">
                <a:latin typeface="Arial Narrow" panose="020B0606020202030204" pitchFamily="34" charset="0"/>
              </a:rPr>
              <a:t>Solstice Animations: </a:t>
            </a:r>
            <a:r>
              <a:rPr lang="en-US" sz="2800" dirty="0">
                <a:latin typeface="Arial Narrow" panose="020B0606020202030204" pitchFamily="34" charset="0"/>
                <a:hlinkClick r:id="rId6"/>
              </a:rPr>
              <a:t>https://svs.gsfc.nasa.gov/14366/</a:t>
            </a:r>
            <a:r>
              <a:rPr lang="en-US" sz="2800" dirty="0">
                <a:latin typeface="Arial Narrow" panose="020B0606020202030204" pitchFamily="34" charset="0"/>
              </a:rPr>
              <a:t> </a:t>
            </a:r>
          </a:p>
          <a:p>
            <a:pPr lvl="1">
              <a:lnSpc>
                <a:spcPct val="110000"/>
              </a:lnSpc>
              <a:spcBef>
                <a:spcPts val="600"/>
              </a:spcBef>
              <a:spcAft>
                <a:spcPts val="600"/>
              </a:spcAft>
            </a:pPr>
            <a:r>
              <a:rPr lang="en-US" sz="2800" dirty="0">
                <a:latin typeface="Arial Narrow" panose="020B0606020202030204" pitchFamily="34" charset="0"/>
              </a:rPr>
              <a:t>Why do we have different seasons? </a:t>
            </a:r>
            <a:r>
              <a:rPr lang="en-US" sz="2800" dirty="0">
                <a:latin typeface="Arial Narrow" panose="020B0606020202030204" pitchFamily="34" charset="0"/>
                <a:hlinkClick r:id="rId7"/>
              </a:rPr>
              <a:t>https://www.youtube.com/watch?v=WgHmqv_-UbQ</a:t>
            </a:r>
            <a:r>
              <a:rPr lang="en-US" sz="2800" dirty="0">
                <a:latin typeface="Arial Narrow" panose="020B0606020202030204" pitchFamily="34" charset="0"/>
              </a:rPr>
              <a:t> </a:t>
            </a:r>
          </a:p>
          <a:p>
            <a:pPr lvl="1">
              <a:lnSpc>
                <a:spcPct val="110000"/>
              </a:lnSpc>
              <a:spcBef>
                <a:spcPts val="600"/>
              </a:spcBef>
              <a:spcAft>
                <a:spcPts val="600"/>
              </a:spcAft>
            </a:pPr>
            <a:endParaRPr lang="en-US" sz="2800" dirty="0">
              <a:latin typeface="Arial Narrow" panose="020B0606020202030204" pitchFamily="34" charset="0"/>
            </a:endParaRPr>
          </a:p>
        </p:txBody>
      </p:sp>
    </p:spTree>
    <p:extLst>
      <p:ext uri="{BB962C8B-B14F-4D97-AF65-F5344CB8AC3E}">
        <p14:creationId xmlns:p14="http://schemas.microsoft.com/office/powerpoint/2010/main" val="42924808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6F03D-1971-A718-96F9-11D1ED8CD5B5}"/>
            </a:ext>
          </a:extLst>
        </p:cNvPr>
        <p:cNvGrpSpPr/>
        <p:nvPr/>
      </p:nvGrpSpPr>
      <p:grpSpPr>
        <a:xfrm>
          <a:off x="0" y="0"/>
          <a:ext cx="0" cy="0"/>
          <a:chOff x="0" y="0"/>
          <a:chExt cx="0" cy="0"/>
        </a:xfrm>
      </p:grpSpPr>
      <p:sp>
        <p:nvSpPr>
          <p:cNvPr id="6" name="Content Placeholder 2">
            <a:extLst>
              <a:ext uri="{FF2B5EF4-FFF2-40B4-BE49-F238E27FC236}">
                <a16:creationId xmlns:a16="http://schemas.microsoft.com/office/drawing/2014/main" id="{5E24AC28-2C05-0271-6535-C369FC7F8125}"/>
              </a:ext>
            </a:extLst>
          </p:cNvPr>
          <p:cNvSpPr>
            <a:spLocks noGrp="1"/>
          </p:cNvSpPr>
          <p:nvPr>
            <p:ph type="title" idx="4294967295"/>
          </p:nvPr>
        </p:nvSpPr>
        <p:spPr>
          <a:xfrm>
            <a:off x="684213" y="1266825"/>
            <a:ext cx="3109912" cy="4792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32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This diagram illustrates how sunlight is spread over a greater area in the polar regions. In addition to the density of incident light, the dissipation of light in the atmosphere is greater when it falls at a shallow angle.</a:t>
            </a:r>
          </a:p>
        </p:txBody>
      </p:sp>
      <p:pic>
        <p:nvPicPr>
          <p:cNvPr id="4" name="Picture 3" descr="Diagram showing how sunlight at high latitudes (a) travels a longer distance through the atmosphere and spreads over a larger surface area, while sunlight near the equator (b) travels a shorter distance and covers a smaller, more concentrated area.">
            <a:extLst>
              <a:ext uri="{FF2B5EF4-FFF2-40B4-BE49-F238E27FC236}">
                <a16:creationId xmlns:a16="http://schemas.microsoft.com/office/drawing/2014/main" id="{E0F4A25B-5969-0F24-9900-2C5D7445B517}"/>
              </a:ext>
            </a:extLst>
          </p:cNvPr>
          <p:cNvPicPr>
            <a:picLocks noChangeAspect="1"/>
          </p:cNvPicPr>
          <p:nvPr/>
        </p:nvPicPr>
        <p:blipFill>
          <a:blip r:embed="rId3"/>
          <a:stretch>
            <a:fillRect/>
          </a:stretch>
        </p:blipFill>
        <p:spPr>
          <a:xfrm>
            <a:off x="4127490" y="494830"/>
            <a:ext cx="7569589" cy="5588287"/>
          </a:xfrm>
          <a:prstGeom prst="rect">
            <a:avLst/>
          </a:prstGeom>
        </p:spPr>
      </p:pic>
      <p:sp>
        <p:nvSpPr>
          <p:cNvPr id="12" name="Title 1">
            <a:extLst>
              <a:ext uri="{FF2B5EF4-FFF2-40B4-BE49-F238E27FC236}">
                <a16:creationId xmlns:a16="http://schemas.microsoft.com/office/drawing/2014/main" id="{2B09D398-A389-5852-CCDA-47B5542D3B36}"/>
              </a:ext>
              <a:ext uri="{C183D7F6-B498-43B3-948B-1728B52AA6E4}">
                <adec:decorative xmlns:adec="http://schemas.microsoft.com/office/drawing/2017/decorative" val="1"/>
              </a:ext>
            </a:extLst>
          </p:cNvPr>
          <p:cNvSpPr txBox="1">
            <a:spLocks/>
          </p:cNvSpPr>
          <p:nvPr/>
        </p:nvSpPr>
        <p:spPr>
          <a:xfrm>
            <a:off x="10630038" y="6248295"/>
            <a:ext cx="1299412" cy="22974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Wikipedia.</a:t>
            </a:r>
          </a:p>
        </p:txBody>
      </p:sp>
    </p:spTree>
    <p:extLst>
      <p:ext uri="{BB962C8B-B14F-4D97-AF65-F5344CB8AC3E}">
        <p14:creationId xmlns:p14="http://schemas.microsoft.com/office/powerpoint/2010/main" val="19411642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AE7548-A729-26B3-6CCE-73B5567CC7B8}"/>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373B4691-90DA-7481-1574-55982992FDDB}"/>
              </a:ext>
            </a:extLst>
          </p:cNvPr>
          <p:cNvSpPr txBox="1">
            <a:spLocks noGrp="1"/>
          </p:cNvSpPr>
          <p:nvPr>
            <p:ph type="title" idx="4294967295"/>
          </p:nvPr>
        </p:nvSpPr>
        <p:spPr>
          <a:xfrm>
            <a:off x="7948942" y="6531722"/>
            <a:ext cx="3376943" cy="280458"/>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Arial Narrow" panose="020B0606020202030204" pitchFamily="34" charset="0"/>
                <a:ea typeface="+mj-ea"/>
                <a:cs typeface="Times New Roman" panose="02020603050405020304" pitchFamily="18" charset="0"/>
              </a:rPr>
              <a:t>Source: Global map of global horizontal radiation from Wikipedia.</a:t>
            </a:r>
          </a:p>
        </p:txBody>
      </p:sp>
      <p:pic>
        <p:nvPicPr>
          <p:cNvPr id="3" name="Picture 2" descr="Global map showing long-term average of global horizontal irradiation (GHI) in kWh/m², with higher solar energy potential in red and pink areas near the equator and deserts, and lower potential in green and blue areas near the poles.">
            <a:extLst>
              <a:ext uri="{FF2B5EF4-FFF2-40B4-BE49-F238E27FC236}">
                <a16:creationId xmlns:a16="http://schemas.microsoft.com/office/drawing/2014/main" id="{54E9131E-39AA-CC05-5A6B-DCBB53DFAD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7700" y="394377"/>
            <a:ext cx="10218185" cy="6069245"/>
          </a:xfrm>
          <a:prstGeom prst="rect">
            <a:avLst/>
          </a:prstGeom>
        </p:spPr>
      </p:pic>
    </p:spTree>
    <p:extLst>
      <p:ext uri="{BB962C8B-B14F-4D97-AF65-F5344CB8AC3E}">
        <p14:creationId xmlns:p14="http://schemas.microsoft.com/office/powerpoint/2010/main" val="31910997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66A2D-C6FF-CF6C-10D7-A7C1AA22DD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8E49898-F1C2-1DDF-A7F0-27319F79BDF7}"/>
              </a:ext>
            </a:extLst>
          </p:cNvPr>
          <p:cNvSpPr>
            <a:spLocks noGrp="1"/>
          </p:cNvSpPr>
          <p:nvPr>
            <p:ph type="title"/>
          </p:nvPr>
        </p:nvSpPr>
        <p:spPr>
          <a:xfrm>
            <a:off x="838200" y="365125"/>
            <a:ext cx="10515600" cy="1015101"/>
          </a:xfrm>
        </p:spPr>
        <p:txBody>
          <a:bodyPr>
            <a:normAutofit fontScale="90000"/>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Why Do We Have Different Seasons? | California Academy of Sciences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5FB5CBC8-7E26-8BBA-D5E5-5624C84EE010}"/>
              </a:ext>
            </a:extLst>
          </p:cNvPr>
          <p:cNvSpPr>
            <a:spLocks noGrp="1"/>
          </p:cNvSpPr>
          <p:nvPr>
            <p:ph idx="1"/>
          </p:nvPr>
        </p:nvSpPr>
        <p:spPr>
          <a:xfrm>
            <a:off x="838199" y="1810693"/>
            <a:ext cx="10673863" cy="1295922"/>
          </a:xfrm>
        </p:spPr>
        <p:txBody>
          <a:bodyPr>
            <a:normAutofit/>
          </a:bodyPr>
          <a:lstStyle/>
          <a:p>
            <a:pPr marL="0" indent="0">
              <a:lnSpc>
                <a:spcPct val="100000"/>
              </a:lnSpc>
              <a:spcBef>
                <a:spcPts val="600"/>
              </a:spcBef>
              <a:spcAft>
                <a:spcPts val="600"/>
              </a:spcAft>
              <a:buNone/>
            </a:pPr>
            <a:r>
              <a:rPr lang="en-US" sz="2700" dirty="0">
                <a:latin typeface="Arial Narrow" panose="020B0606020202030204" pitchFamily="34" charset="0"/>
                <a:hlinkClick r:id="rId3"/>
              </a:rPr>
              <a:t>https://www.youtube.com/watch?v=WgHmqv_-UbQ</a:t>
            </a:r>
            <a:endParaRPr lang="en-US" sz="2700" dirty="0">
              <a:latin typeface="Arial Narrow" panose="020B0606020202030204" pitchFamily="34" charset="0"/>
            </a:endParaRPr>
          </a:p>
        </p:txBody>
      </p:sp>
      <p:pic>
        <p:nvPicPr>
          <p:cNvPr id="5" name="Picture 4" descr="Diagram showing Earth's position during December and June solstices with the circle of illumination. In December, the Southern Hemisphere is tilted toward the Sun, giving the Antarctic Circle (66.5°S) 24 hours of daylight and the Arctic Circle (66.5°N) 0 hours. Day lengths are labeled for 40°N (9.1 hours), 23.5°N (12 hours), 23.5°S (13.2 hours), and 40°S (14.9 hours). In June, the Northern Hemisphere is tilted toward the Sun, giving the Arctic Circle 24 hours of daylight and the Antarctic Circle 0 hours, with reversed day lengths for corresponding latitudes. The Equator always has 12 hours of day and 12 hours of night.">
            <a:extLst>
              <a:ext uri="{FF2B5EF4-FFF2-40B4-BE49-F238E27FC236}">
                <a16:creationId xmlns:a16="http://schemas.microsoft.com/office/drawing/2014/main" id="{3D906E30-825A-FA8D-C699-58E582CEF0F7}"/>
              </a:ext>
            </a:extLst>
          </p:cNvPr>
          <p:cNvPicPr>
            <a:picLocks noChangeAspect="1"/>
          </p:cNvPicPr>
          <p:nvPr/>
        </p:nvPicPr>
        <p:blipFill>
          <a:blip r:embed="rId4"/>
          <a:stretch>
            <a:fillRect/>
          </a:stretch>
        </p:blipFill>
        <p:spPr>
          <a:xfrm>
            <a:off x="1431405" y="2575563"/>
            <a:ext cx="9329190" cy="4074090"/>
          </a:xfrm>
          <a:prstGeom prst="rect">
            <a:avLst/>
          </a:prstGeom>
        </p:spPr>
      </p:pic>
    </p:spTree>
    <p:extLst>
      <p:ext uri="{BB962C8B-B14F-4D97-AF65-F5344CB8AC3E}">
        <p14:creationId xmlns:p14="http://schemas.microsoft.com/office/powerpoint/2010/main" val="10074846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B05759-0A2B-EE45-B649-20C269C4623E}"/>
            </a:ext>
          </a:extLst>
        </p:cNvPr>
        <p:cNvGrpSpPr/>
        <p:nvPr/>
      </p:nvGrpSpPr>
      <p:grpSpPr>
        <a:xfrm>
          <a:off x="0" y="0"/>
          <a:ext cx="0" cy="0"/>
          <a:chOff x="0" y="0"/>
          <a:chExt cx="0" cy="0"/>
        </a:xfrm>
      </p:grpSpPr>
      <p:sp>
        <p:nvSpPr>
          <p:cNvPr id="12" name="Title 1">
            <a:extLst>
              <a:ext uri="{FF2B5EF4-FFF2-40B4-BE49-F238E27FC236}">
                <a16:creationId xmlns:a16="http://schemas.microsoft.com/office/drawing/2014/main" id="{EF3EBB29-3F9E-2AB4-080C-A8DC9C14B466}"/>
              </a:ext>
              <a:ext uri="{C183D7F6-B498-43B3-948B-1728B52AA6E4}">
                <adec:decorative xmlns:adec="http://schemas.microsoft.com/office/drawing/2017/decorative" val="0"/>
              </a:ext>
            </a:extLst>
          </p:cNvPr>
          <p:cNvSpPr txBox="1">
            <a:spLocks noGrp="1"/>
          </p:cNvSpPr>
          <p:nvPr>
            <p:ph type="title" idx="4294967295"/>
          </p:nvPr>
        </p:nvSpPr>
        <p:spPr>
          <a:xfrm>
            <a:off x="8745802" y="6050133"/>
            <a:ext cx="2583424" cy="280458"/>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Arial Narrow" panose="020B0606020202030204" pitchFamily="34" charset="0"/>
                <a:ea typeface="+mj-ea"/>
                <a:cs typeface="Times New Roman" panose="02020603050405020304" pitchFamily="18" charset="0"/>
              </a:rPr>
              <a:t>Source: https://spaceplace.nasa.gov/seasons/en/</a:t>
            </a:r>
          </a:p>
        </p:txBody>
      </p:sp>
      <p:pic>
        <p:nvPicPr>
          <p:cNvPr id="9" name="Picture 8" descr="Diagram showing Earth's tilted axis and orbit around the Sun, explaining seasons. Four positions are illustrated:&#10;&#10;December: Southern Hemisphere tilted toward the Sun, receiving direct sunlight (summer), while the Northern Hemisphere receives indirect sunlight (winter).&#10;&#10;March: Sunlight is distributed equally between hemispheres, marking spring in the Northern Hemisphere and fall in the Southern Hemisphere.&#10;&#10;June: Northern Hemisphere tilted toward the Sun, receiving direct sunlight (summer), while the Southern Hemisphere receives indirect sunlight (winter).&#10;&#10;September: Sunlight is distributed equally between hemispheres, marking fall in the Northern Hemisphere and spring in the Southern Hemisphere.">
            <a:extLst>
              <a:ext uri="{FF2B5EF4-FFF2-40B4-BE49-F238E27FC236}">
                <a16:creationId xmlns:a16="http://schemas.microsoft.com/office/drawing/2014/main" id="{B418F9A8-4A4B-3E36-80CD-F24E3FC3E59B}"/>
              </a:ext>
            </a:extLst>
          </p:cNvPr>
          <p:cNvPicPr>
            <a:picLocks noChangeAspect="1"/>
          </p:cNvPicPr>
          <p:nvPr/>
        </p:nvPicPr>
        <p:blipFill>
          <a:blip r:embed="rId3"/>
          <a:stretch>
            <a:fillRect/>
          </a:stretch>
        </p:blipFill>
        <p:spPr>
          <a:xfrm>
            <a:off x="688520" y="273569"/>
            <a:ext cx="4836380" cy="6057022"/>
          </a:xfrm>
          <a:prstGeom prst="rect">
            <a:avLst/>
          </a:prstGeom>
        </p:spPr>
      </p:pic>
      <p:pic>
        <p:nvPicPr>
          <p:cNvPr id="11" name="Picture 10" descr="Diagram of Earth's elliptical orbit around the Sun showing aphelion and perihelion. At aphelion, around July 5, Earth is farthest from the Sun at about 94,500,000 miles. At perihelion, around January 4, Earth is closest to the Sun at about 91,400,000 miles. The Sun is at the center, with the Earth's orbit marked by a yellow dashed line. A labeled Earth with a North Pole flag is shown along the orbit.">
            <a:extLst>
              <a:ext uri="{FF2B5EF4-FFF2-40B4-BE49-F238E27FC236}">
                <a16:creationId xmlns:a16="http://schemas.microsoft.com/office/drawing/2014/main" id="{B14DD8DE-5208-3046-4C11-F14D37142C9D}"/>
              </a:ext>
            </a:extLst>
          </p:cNvPr>
          <p:cNvPicPr>
            <a:picLocks noChangeAspect="1"/>
          </p:cNvPicPr>
          <p:nvPr/>
        </p:nvPicPr>
        <p:blipFill>
          <a:blip r:embed="rId4"/>
          <a:stretch>
            <a:fillRect/>
          </a:stretch>
        </p:blipFill>
        <p:spPr>
          <a:xfrm>
            <a:off x="6483927" y="793701"/>
            <a:ext cx="4845299" cy="5016758"/>
          </a:xfrm>
          <a:prstGeom prst="rect">
            <a:avLst/>
          </a:prstGeom>
        </p:spPr>
      </p:pic>
    </p:spTree>
    <p:extLst>
      <p:ext uri="{BB962C8B-B14F-4D97-AF65-F5344CB8AC3E}">
        <p14:creationId xmlns:p14="http://schemas.microsoft.com/office/powerpoint/2010/main" val="19675682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D4766-9BA6-3764-6293-8DF01CA197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50FCF8-E040-8962-9298-A109BD1AC5D7}"/>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Equinoxes: March &amp; September</a:t>
            </a:r>
          </a:p>
        </p:txBody>
      </p:sp>
      <p:sp>
        <p:nvSpPr>
          <p:cNvPr id="3" name="Content Placeholder 2">
            <a:extLst>
              <a:ext uri="{FF2B5EF4-FFF2-40B4-BE49-F238E27FC236}">
                <a16:creationId xmlns:a16="http://schemas.microsoft.com/office/drawing/2014/main" id="{C0377BC0-9524-0C9A-E01E-543D05511227}"/>
              </a:ext>
            </a:extLst>
          </p:cNvPr>
          <p:cNvSpPr>
            <a:spLocks noGrp="1"/>
          </p:cNvSpPr>
          <p:nvPr>
            <p:ph idx="1"/>
          </p:nvPr>
        </p:nvSpPr>
        <p:spPr>
          <a:xfrm>
            <a:off x="838200" y="1458930"/>
            <a:ext cx="4593880" cy="5033945"/>
          </a:xfrm>
        </p:spPr>
        <p:txBody>
          <a:bodyPr>
            <a:normAutofit/>
          </a:bodyPr>
          <a:lstStyle/>
          <a:p>
            <a:pPr>
              <a:lnSpc>
                <a:spcPct val="100000"/>
              </a:lnSpc>
              <a:spcBef>
                <a:spcPts val="0"/>
              </a:spcBef>
              <a:buFont typeface="Wingdings" panose="05000000000000000000" pitchFamily="2" charset="2"/>
              <a:buChar char="q"/>
            </a:pPr>
            <a:r>
              <a:rPr lang="en-US" sz="3200" dirty="0">
                <a:latin typeface="Arial Narrow" panose="020B0606020202030204" pitchFamily="34" charset="0"/>
              </a:rPr>
              <a:t> Circle of illumination</a:t>
            </a:r>
          </a:p>
          <a:p>
            <a:pPr marL="0" indent="0">
              <a:lnSpc>
                <a:spcPct val="100000"/>
              </a:lnSpc>
              <a:spcBef>
                <a:spcPts val="0"/>
              </a:spcBef>
              <a:buNone/>
            </a:pPr>
            <a:r>
              <a:rPr lang="en-US" sz="3200" dirty="0">
                <a:latin typeface="Arial Narrow" panose="020B0606020202030204" pitchFamily="34" charset="0"/>
              </a:rPr>
              <a:t>touches both poles</a:t>
            </a:r>
          </a:p>
          <a:p>
            <a:pPr marL="0" indent="0">
              <a:lnSpc>
                <a:spcPct val="100000"/>
              </a:lnSpc>
              <a:spcBef>
                <a:spcPts val="0"/>
              </a:spcBef>
              <a:buNone/>
            </a:pPr>
            <a:endParaRPr lang="en-US" sz="3200" dirty="0">
              <a:latin typeface="Arial Narrow" panose="020B0606020202030204" pitchFamily="34" charset="0"/>
            </a:endParaRPr>
          </a:p>
          <a:p>
            <a:pPr>
              <a:lnSpc>
                <a:spcPct val="100000"/>
              </a:lnSpc>
              <a:spcBef>
                <a:spcPts val="0"/>
              </a:spcBef>
              <a:buFont typeface="Wingdings" panose="05000000000000000000" pitchFamily="2" charset="2"/>
              <a:buChar char="q"/>
            </a:pPr>
            <a:r>
              <a:rPr lang="en-US" sz="3200" dirty="0">
                <a:latin typeface="Arial Narrow" panose="020B0606020202030204" pitchFamily="34" charset="0"/>
              </a:rPr>
              <a:t> Subsolar point at  equator </a:t>
            </a:r>
          </a:p>
          <a:p>
            <a:pPr marL="0" indent="0">
              <a:lnSpc>
                <a:spcPct val="100000"/>
              </a:lnSpc>
              <a:spcBef>
                <a:spcPts val="0"/>
              </a:spcBef>
              <a:buNone/>
            </a:pPr>
            <a:endParaRPr lang="en-US" sz="3200" dirty="0">
              <a:latin typeface="Arial Narrow" panose="020B0606020202030204" pitchFamily="34" charset="0"/>
            </a:endParaRPr>
          </a:p>
          <a:p>
            <a:pPr>
              <a:lnSpc>
                <a:spcPct val="100000"/>
              </a:lnSpc>
              <a:spcBef>
                <a:spcPts val="0"/>
              </a:spcBef>
              <a:buFont typeface="Wingdings" panose="05000000000000000000" pitchFamily="2" charset="2"/>
              <a:buChar char="q"/>
            </a:pPr>
            <a:r>
              <a:rPr lang="en-US" sz="3200" dirty="0">
                <a:latin typeface="Arial Narrow" panose="020B0606020202030204" pitchFamily="34" charset="0"/>
              </a:rPr>
              <a:t> 12 hours of sunlight &amp; 12 hours of darkness EVERYWHERE</a:t>
            </a:r>
          </a:p>
        </p:txBody>
      </p:sp>
      <p:pic>
        <p:nvPicPr>
          <p:cNvPr id="5" name="Picture 4" descr="Illustration of Earth's orbit showing the March Equinox and September Equinox positions. The Sun is in the center, with Earth positioned on opposite sides of its orbit for each equinox. Both hemispheres receive nearly equal daylight, represented by vertical arrows indicating Earth's axis. The orbit path is shown as a white elliptical line against a starry background.">
            <a:extLst>
              <a:ext uri="{FF2B5EF4-FFF2-40B4-BE49-F238E27FC236}">
                <a16:creationId xmlns:a16="http://schemas.microsoft.com/office/drawing/2014/main" id="{959E6A3F-C4C3-5A5D-8B1C-9721D541EBC2}"/>
              </a:ext>
            </a:extLst>
          </p:cNvPr>
          <p:cNvPicPr>
            <a:picLocks noChangeAspect="1"/>
          </p:cNvPicPr>
          <p:nvPr/>
        </p:nvPicPr>
        <p:blipFill>
          <a:blip r:embed="rId3"/>
          <a:stretch>
            <a:fillRect/>
          </a:stretch>
        </p:blipFill>
        <p:spPr>
          <a:xfrm>
            <a:off x="5573692" y="1599559"/>
            <a:ext cx="6359091" cy="3991155"/>
          </a:xfrm>
          <a:prstGeom prst="rect">
            <a:avLst/>
          </a:prstGeom>
        </p:spPr>
      </p:pic>
      <p:sp>
        <p:nvSpPr>
          <p:cNvPr id="6" name="Title 1">
            <a:extLst>
              <a:ext uri="{FF2B5EF4-FFF2-40B4-BE49-F238E27FC236}">
                <a16:creationId xmlns:a16="http://schemas.microsoft.com/office/drawing/2014/main" id="{5AC276BA-6310-9712-3F70-BF3B517424D6}"/>
              </a:ext>
            </a:extLst>
          </p:cNvPr>
          <p:cNvSpPr txBox="1">
            <a:spLocks/>
          </p:cNvSpPr>
          <p:nvPr/>
        </p:nvSpPr>
        <p:spPr>
          <a:xfrm>
            <a:off x="9349359" y="5810047"/>
            <a:ext cx="2583424"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https://spaceplace.nasa.gov/seasons/en/</a:t>
            </a:r>
          </a:p>
        </p:txBody>
      </p:sp>
      <p:sp>
        <p:nvSpPr>
          <p:cNvPr id="7" name="Title 1">
            <a:extLst>
              <a:ext uri="{FF2B5EF4-FFF2-40B4-BE49-F238E27FC236}">
                <a16:creationId xmlns:a16="http://schemas.microsoft.com/office/drawing/2014/main" id="{5F359898-C4D5-362C-5BDA-AB7E02CA2774}"/>
              </a:ext>
            </a:extLst>
          </p:cNvPr>
          <p:cNvSpPr txBox="1">
            <a:spLocks/>
          </p:cNvSpPr>
          <p:nvPr/>
        </p:nvSpPr>
        <p:spPr>
          <a:xfrm>
            <a:off x="6167747" y="6167149"/>
            <a:ext cx="2777077" cy="4599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400" dirty="0">
                <a:latin typeface="Arial Narrow" panose="020B0606020202030204" pitchFamily="34" charset="0"/>
                <a:cs typeface="Times New Roman" panose="02020603050405020304" pitchFamily="18" charset="0"/>
                <a:hlinkClick r:id="rId4"/>
              </a:rPr>
              <a:t>Equinoxes Animations</a:t>
            </a:r>
            <a:endParaRPr lang="en-US" sz="2400" dirty="0">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1023804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90AC1-D260-0821-463E-5D178EAACFB3}"/>
            </a:ext>
          </a:extLst>
        </p:cNvPr>
        <p:cNvGrpSpPr/>
        <p:nvPr/>
      </p:nvGrpSpPr>
      <p:grpSpPr>
        <a:xfrm>
          <a:off x="0" y="0"/>
          <a:ext cx="0" cy="0"/>
          <a:chOff x="0" y="0"/>
          <a:chExt cx="0" cy="0"/>
        </a:xfrm>
      </p:grpSpPr>
      <p:pic>
        <p:nvPicPr>
          <p:cNvPr id="9" name="Picture 8" descr="Illustration of Earth showing sunlight hitting one half of the planet while the other half is in darkness. Labels mark the Arctic Circle, Tropic of Cancer, Equator, Tropic of Capricorn, and Antarctic Circle. The Earth’s axis is shown vertically, and sun rays are coming from the left, illuminating the day side. The image represents equal daylight and nighttime across all latitudes.">
            <a:extLst>
              <a:ext uri="{FF2B5EF4-FFF2-40B4-BE49-F238E27FC236}">
                <a16:creationId xmlns:a16="http://schemas.microsoft.com/office/drawing/2014/main" id="{082A7E05-D2A6-DF11-AF5C-7F7B61E479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133" y="0"/>
            <a:ext cx="10447734" cy="6858000"/>
          </a:xfrm>
          <a:prstGeom prst="rect">
            <a:avLst/>
          </a:prstGeom>
        </p:spPr>
      </p:pic>
      <p:sp>
        <p:nvSpPr>
          <p:cNvPr id="10" name="Title 1">
            <a:extLst>
              <a:ext uri="{FF2B5EF4-FFF2-40B4-BE49-F238E27FC236}">
                <a16:creationId xmlns:a16="http://schemas.microsoft.com/office/drawing/2014/main" id="{69628CAD-D5B6-8540-1699-BACB57009DD4}"/>
              </a:ext>
            </a:extLst>
          </p:cNvPr>
          <p:cNvSpPr txBox="1">
            <a:spLocks noGrp="1"/>
          </p:cNvSpPr>
          <p:nvPr>
            <p:ph type="title" idx="4294967295"/>
          </p:nvPr>
        </p:nvSpPr>
        <p:spPr>
          <a:xfrm>
            <a:off x="7831248" y="6502237"/>
            <a:ext cx="4137433" cy="280458"/>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Arial Narrow" panose="020B0606020202030204" pitchFamily="34" charset="0"/>
                <a:ea typeface="+mj-ea"/>
                <a:cs typeface="Times New Roman" panose="02020603050405020304" pitchFamily="18" charset="0"/>
              </a:rPr>
              <a:t>Source: Illumination of Earth by the Sun on the day of an equinox from Wikipedia.</a:t>
            </a:r>
          </a:p>
        </p:txBody>
      </p:sp>
    </p:spTree>
    <p:extLst>
      <p:ext uri="{BB962C8B-B14F-4D97-AF65-F5344CB8AC3E}">
        <p14:creationId xmlns:p14="http://schemas.microsoft.com/office/powerpoint/2010/main" val="9008934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C53592-0497-D97C-0B9F-FA506974EA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D2F68C-8539-0A1D-778B-0C7DF63F172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Solstices: June &amp; December</a:t>
            </a:r>
          </a:p>
        </p:txBody>
      </p:sp>
      <p:sp>
        <p:nvSpPr>
          <p:cNvPr id="3" name="Content Placeholder 2">
            <a:extLst>
              <a:ext uri="{FF2B5EF4-FFF2-40B4-BE49-F238E27FC236}">
                <a16:creationId xmlns:a16="http://schemas.microsoft.com/office/drawing/2014/main" id="{42C37029-43C9-98D0-0EEF-D2375E306CE2}"/>
              </a:ext>
            </a:extLst>
          </p:cNvPr>
          <p:cNvSpPr>
            <a:spLocks noGrp="1"/>
          </p:cNvSpPr>
          <p:nvPr>
            <p:ph idx="1"/>
          </p:nvPr>
        </p:nvSpPr>
        <p:spPr>
          <a:xfrm>
            <a:off x="838200" y="1458930"/>
            <a:ext cx="4593880" cy="5033945"/>
          </a:xfrm>
        </p:spPr>
        <p:txBody>
          <a:bodyPr>
            <a:normAutofit lnSpcReduction="10000"/>
          </a:bodyPr>
          <a:lstStyle/>
          <a:p>
            <a:pPr>
              <a:lnSpc>
                <a:spcPct val="100000"/>
              </a:lnSpc>
              <a:spcBef>
                <a:spcPts val="0"/>
              </a:spcBef>
              <a:buFont typeface="Wingdings" panose="05000000000000000000" pitchFamily="2" charset="2"/>
              <a:buChar char="q"/>
            </a:pPr>
            <a:r>
              <a:rPr lang="en-US" sz="3200" dirty="0">
                <a:latin typeface="Arial Narrow" panose="020B0606020202030204" pitchFamily="34" charset="0"/>
              </a:rPr>
              <a:t> June 22: subsolar point at 23.5°N (Tropic of Cancer); locations north of the equator have day lengths greater than 12 </a:t>
            </a:r>
            <a:r>
              <a:rPr lang="en-US" sz="3200" dirty="0" err="1">
                <a:latin typeface="Arial Narrow" panose="020B0606020202030204" pitchFamily="34" charset="0"/>
              </a:rPr>
              <a:t>hrs</a:t>
            </a:r>
            <a:r>
              <a:rPr lang="en-US" sz="3200" dirty="0">
                <a:latin typeface="Arial Narrow" panose="020B0606020202030204" pitchFamily="34" charset="0"/>
              </a:rPr>
              <a:t>; locations south of the equator have day lengths less than 12 hrs.</a:t>
            </a:r>
          </a:p>
          <a:p>
            <a:pPr>
              <a:lnSpc>
                <a:spcPct val="100000"/>
              </a:lnSpc>
              <a:spcBef>
                <a:spcPts val="0"/>
              </a:spcBef>
              <a:buFont typeface="Wingdings" panose="05000000000000000000" pitchFamily="2" charset="2"/>
              <a:buChar char="q"/>
            </a:pPr>
            <a:r>
              <a:rPr lang="en-US" sz="3200" dirty="0">
                <a:latin typeface="Arial Narrow" panose="020B0606020202030204" pitchFamily="34" charset="0"/>
              </a:rPr>
              <a:t> Dec. 22: subsolar point at 23.5°S (Tropic of Capricorn); the opposite.</a:t>
            </a:r>
          </a:p>
        </p:txBody>
      </p:sp>
      <p:pic>
        <p:nvPicPr>
          <p:cNvPr id="7" name="Picture 6" descr="Diagram showing Earth's orbit around the Sun with positions for the June Solstice and December Solstice. During the June Solstice, Earth's North Pole tilts toward the Sun, giving the Northern Hemisphere more daylight. During the December Solstice, Earth's South Pole tilts toward the Sun, giving the Southern Hemisphere more daylight. The Sun is positioned at the center, with Earth's tilted axis illustrated in both positions.">
            <a:extLst>
              <a:ext uri="{FF2B5EF4-FFF2-40B4-BE49-F238E27FC236}">
                <a16:creationId xmlns:a16="http://schemas.microsoft.com/office/drawing/2014/main" id="{F046AAE3-62D3-8FD3-FD7F-8709BFF47673}"/>
              </a:ext>
            </a:extLst>
          </p:cNvPr>
          <p:cNvPicPr>
            <a:picLocks noChangeAspect="1"/>
          </p:cNvPicPr>
          <p:nvPr/>
        </p:nvPicPr>
        <p:blipFill>
          <a:blip r:embed="rId3"/>
          <a:stretch>
            <a:fillRect/>
          </a:stretch>
        </p:blipFill>
        <p:spPr>
          <a:xfrm>
            <a:off x="5558899" y="1594732"/>
            <a:ext cx="6499266" cy="4054630"/>
          </a:xfrm>
          <a:prstGeom prst="rect">
            <a:avLst/>
          </a:prstGeom>
        </p:spPr>
      </p:pic>
      <p:sp>
        <p:nvSpPr>
          <p:cNvPr id="8" name="Title 1">
            <a:extLst>
              <a:ext uri="{FF2B5EF4-FFF2-40B4-BE49-F238E27FC236}">
                <a16:creationId xmlns:a16="http://schemas.microsoft.com/office/drawing/2014/main" id="{D588B414-F584-C35E-7DB8-09F82708E7A3}"/>
              </a:ext>
            </a:extLst>
          </p:cNvPr>
          <p:cNvSpPr txBox="1">
            <a:spLocks/>
          </p:cNvSpPr>
          <p:nvPr/>
        </p:nvSpPr>
        <p:spPr>
          <a:xfrm>
            <a:off x="6167747" y="6167149"/>
            <a:ext cx="2445945" cy="43282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400" dirty="0">
                <a:latin typeface="Arial Narrow" panose="020B0606020202030204" pitchFamily="34" charset="0"/>
                <a:cs typeface="Times New Roman" panose="02020603050405020304" pitchFamily="18" charset="0"/>
                <a:hlinkClick r:id="rId4"/>
              </a:rPr>
              <a:t>Solstice Animations</a:t>
            </a:r>
            <a:endParaRPr lang="en-US" sz="2400" dirty="0">
              <a:latin typeface="Arial Narrow" panose="020B0606020202030204" pitchFamily="34" charset="0"/>
              <a:cs typeface="Times New Roman" panose="02020603050405020304" pitchFamily="18" charset="0"/>
            </a:endParaRPr>
          </a:p>
        </p:txBody>
      </p:sp>
      <p:sp>
        <p:nvSpPr>
          <p:cNvPr id="6" name="Title 1">
            <a:extLst>
              <a:ext uri="{FF2B5EF4-FFF2-40B4-BE49-F238E27FC236}">
                <a16:creationId xmlns:a16="http://schemas.microsoft.com/office/drawing/2014/main" id="{A8DB8DC7-E6BC-D600-49C0-8D1D55D74ECF}"/>
              </a:ext>
            </a:extLst>
          </p:cNvPr>
          <p:cNvSpPr txBox="1">
            <a:spLocks/>
          </p:cNvSpPr>
          <p:nvPr/>
        </p:nvSpPr>
        <p:spPr>
          <a:xfrm>
            <a:off x="9349359" y="5723639"/>
            <a:ext cx="2583424"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https://spaceplace.nasa.gov/seasons/en/</a:t>
            </a:r>
          </a:p>
        </p:txBody>
      </p:sp>
    </p:spTree>
    <p:extLst>
      <p:ext uri="{BB962C8B-B14F-4D97-AF65-F5344CB8AC3E}">
        <p14:creationId xmlns:p14="http://schemas.microsoft.com/office/powerpoint/2010/main" val="36508649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48712B-2ED6-FD37-1748-7745E8B40E42}"/>
            </a:ext>
          </a:extLst>
        </p:cNvPr>
        <p:cNvGrpSpPr/>
        <p:nvPr/>
      </p:nvGrpSpPr>
      <p:grpSpPr>
        <a:xfrm>
          <a:off x="0" y="0"/>
          <a:ext cx="0" cy="0"/>
          <a:chOff x="0" y="0"/>
          <a:chExt cx="0" cy="0"/>
        </a:xfrm>
      </p:grpSpPr>
      <p:pic>
        <p:nvPicPr>
          <p:cNvPr id="3" name="Picture 2" descr="Illustration of Earth showing the division between daylight and nighttime, with the Sun’s rays striking the left side. Labels indicate the Arctic Circle, Tropic of Cancer, Equator, Tropic of Capricorn, and Antarctic Circle. The Earth’s axis is tilted, showing Asia, Australia, and parts of Africa in daylight while the Pacific Ocean and parts of Oceania are in darkness.">
            <a:extLst>
              <a:ext uri="{FF2B5EF4-FFF2-40B4-BE49-F238E27FC236}">
                <a16:creationId xmlns:a16="http://schemas.microsoft.com/office/drawing/2014/main" id="{BF2F01A8-DFB2-962B-980F-688B28172D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133" y="0"/>
            <a:ext cx="10447734" cy="6858000"/>
          </a:xfrm>
          <a:prstGeom prst="rect">
            <a:avLst/>
          </a:prstGeom>
        </p:spPr>
      </p:pic>
      <p:sp>
        <p:nvSpPr>
          <p:cNvPr id="10" name="Title 1">
            <a:extLst>
              <a:ext uri="{FF2B5EF4-FFF2-40B4-BE49-F238E27FC236}">
                <a16:creationId xmlns:a16="http://schemas.microsoft.com/office/drawing/2014/main" id="{861FF6E7-BB05-BA77-16BF-A87B13CE6474}"/>
              </a:ext>
            </a:extLst>
          </p:cNvPr>
          <p:cNvSpPr txBox="1">
            <a:spLocks noGrp="1"/>
          </p:cNvSpPr>
          <p:nvPr>
            <p:ph type="title" idx="4294967295"/>
          </p:nvPr>
        </p:nvSpPr>
        <p:spPr>
          <a:xfrm>
            <a:off x="7541538" y="6502237"/>
            <a:ext cx="4427144" cy="280458"/>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Arial Narrow" panose="020B0606020202030204" pitchFamily="34" charset="0"/>
                <a:ea typeface="+mj-ea"/>
                <a:cs typeface="Times New Roman" panose="02020603050405020304" pitchFamily="18" charset="0"/>
              </a:rPr>
              <a:t>Source: Illumination of Earth by the Sun on the day of the June solstice from Wikipedia.</a:t>
            </a:r>
          </a:p>
        </p:txBody>
      </p:sp>
    </p:spTree>
    <p:extLst>
      <p:ext uri="{BB962C8B-B14F-4D97-AF65-F5344CB8AC3E}">
        <p14:creationId xmlns:p14="http://schemas.microsoft.com/office/powerpoint/2010/main" val="8210893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857088-C8F5-427B-4868-D8EB8B764928}"/>
            </a:ext>
          </a:extLst>
        </p:cNvPr>
        <p:cNvGrpSpPr/>
        <p:nvPr/>
      </p:nvGrpSpPr>
      <p:grpSpPr>
        <a:xfrm>
          <a:off x="0" y="0"/>
          <a:ext cx="0" cy="0"/>
          <a:chOff x="0" y="0"/>
          <a:chExt cx="0" cy="0"/>
        </a:xfrm>
      </p:grpSpPr>
      <p:pic>
        <p:nvPicPr>
          <p:cNvPr id="4" name="Picture 3" descr="Illustration of Earth with sunlight illuminating the left side, showing the Arctic Circle, Tropic of Cancer, Equator, Tropic of Capricorn, and Antarctic Circle. The Earth's axis is tilted, and the daylight region includes parts of Africa, the Indian Ocean, and Antarctica, while Asia, Australia, and the Pacific Ocean are in nighttime.">
            <a:extLst>
              <a:ext uri="{FF2B5EF4-FFF2-40B4-BE49-F238E27FC236}">
                <a16:creationId xmlns:a16="http://schemas.microsoft.com/office/drawing/2014/main" id="{D4A52477-E5B7-C87A-F7E8-69DF924D6B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133" y="0"/>
            <a:ext cx="10447734" cy="6858000"/>
          </a:xfrm>
          <a:prstGeom prst="rect">
            <a:avLst/>
          </a:prstGeom>
        </p:spPr>
      </p:pic>
      <p:sp>
        <p:nvSpPr>
          <p:cNvPr id="10" name="Title 1">
            <a:extLst>
              <a:ext uri="{FF2B5EF4-FFF2-40B4-BE49-F238E27FC236}">
                <a16:creationId xmlns:a16="http://schemas.microsoft.com/office/drawing/2014/main" id="{DE95C08C-7425-E5DC-9B12-CB4C7618132E}"/>
              </a:ext>
            </a:extLst>
          </p:cNvPr>
          <p:cNvSpPr txBox="1">
            <a:spLocks noGrp="1"/>
          </p:cNvSpPr>
          <p:nvPr>
            <p:ph type="title" idx="4294967295"/>
          </p:nvPr>
        </p:nvSpPr>
        <p:spPr>
          <a:xfrm>
            <a:off x="7161196" y="6502237"/>
            <a:ext cx="4807486" cy="280458"/>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Arial Narrow" panose="020B0606020202030204" pitchFamily="34" charset="0"/>
                <a:ea typeface="+mj-ea"/>
                <a:cs typeface="Times New Roman" panose="02020603050405020304" pitchFamily="18" charset="0"/>
              </a:rPr>
              <a:t>Source: Illumination of Earth by the Sun on the day of the December solstice from Wikipedia.</a:t>
            </a:r>
          </a:p>
        </p:txBody>
      </p:sp>
    </p:spTree>
    <p:extLst>
      <p:ext uri="{BB962C8B-B14F-4D97-AF65-F5344CB8AC3E}">
        <p14:creationId xmlns:p14="http://schemas.microsoft.com/office/powerpoint/2010/main" val="19875612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 showing Earth's orbit around the Sun and the relationship between seasons in the Northern and Southern Hemispheres. The Sun is at the center, with Earth illustrated at four key positions: June 20/21 (Northern Hemisphere summer, Southern Hemisphere winter), September 22/23 (Northern Hemisphere autumn, Southern Hemisphere spring), December 21/22 (Northern Hemisphere winter, Southern Hemisphere summer), and March 20 (Northern Hemisphere spring, Southern Hemisphere autumn). Earth's axial tilt is shown at each position, and the seasonal labels are color-coded for each hemisphere.">
            <a:extLst>
              <a:ext uri="{FF2B5EF4-FFF2-40B4-BE49-F238E27FC236}">
                <a16:creationId xmlns:a16="http://schemas.microsoft.com/office/drawing/2014/main" id="{51DD51C6-F3D6-7BD3-ACD0-4B011EA653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627957"/>
          </a:xfrm>
          <a:prstGeom prst="rect">
            <a:avLst/>
          </a:prstGeom>
        </p:spPr>
      </p:pic>
      <p:sp>
        <p:nvSpPr>
          <p:cNvPr id="4" name="Title 1">
            <a:extLst>
              <a:ext uri="{FF2B5EF4-FFF2-40B4-BE49-F238E27FC236}">
                <a16:creationId xmlns:a16="http://schemas.microsoft.com/office/drawing/2014/main" id="{BE09772A-D412-A460-7090-71C280888B8A}"/>
              </a:ext>
            </a:extLst>
          </p:cNvPr>
          <p:cNvSpPr txBox="1">
            <a:spLocks noGrp="1"/>
          </p:cNvSpPr>
          <p:nvPr>
            <p:ph type="title" idx="4294967295"/>
          </p:nvPr>
        </p:nvSpPr>
        <p:spPr>
          <a:xfrm>
            <a:off x="10746463" y="6577542"/>
            <a:ext cx="1520984" cy="280458"/>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Arial Narrow" panose="020B0606020202030204" pitchFamily="34" charset="0"/>
                <a:ea typeface="+mj-ea"/>
                <a:cs typeface="Times New Roman" panose="02020603050405020304" pitchFamily="18" charset="0"/>
              </a:rPr>
              <a:t>Source: From Wikipedia.</a:t>
            </a:r>
          </a:p>
        </p:txBody>
      </p:sp>
    </p:spTree>
    <p:extLst>
      <p:ext uri="{BB962C8B-B14F-4D97-AF65-F5344CB8AC3E}">
        <p14:creationId xmlns:p14="http://schemas.microsoft.com/office/powerpoint/2010/main" val="29393374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35A94-CA94-78A3-4CD3-14B456FAD12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Learning Objectives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E5B8396-3568-E7E5-E165-A54356136F35}"/>
              </a:ext>
            </a:extLst>
          </p:cNvPr>
          <p:cNvSpPr>
            <a:spLocks noGrp="1"/>
          </p:cNvSpPr>
          <p:nvPr>
            <p:ph idx="1"/>
          </p:nvPr>
        </p:nvSpPr>
        <p:spPr>
          <a:xfrm>
            <a:off x="838199" y="1458930"/>
            <a:ext cx="10709953" cy="4718033"/>
          </a:xfrm>
        </p:spPr>
        <p:txBody>
          <a:bodyPr>
            <a:normAutofit lnSpcReduction="10000"/>
          </a:bodyPr>
          <a:lstStyle/>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Explain the origin and shape of the Earth.</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Explain how the Earth's orientation to and revolution around the Sun cause seasons.</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Compare and contrast energy, heat and temperature.</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Define sun angle, solar declination, day length, insolation, and describe their geographical variation through the seasons.</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Describe the Earth–Sun relationships during the annual march of the seasons.</a:t>
            </a:r>
          </a:p>
        </p:txBody>
      </p:sp>
    </p:spTree>
    <p:extLst>
      <p:ext uri="{BB962C8B-B14F-4D97-AF65-F5344CB8AC3E}">
        <p14:creationId xmlns:p14="http://schemas.microsoft.com/office/powerpoint/2010/main" val="34990136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FEB039D-802D-A60A-BD04-C304600FDC7B}"/>
              </a:ext>
            </a:extLst>
          </p:cNvPr>
          <p:cNvSpPr txBox="1">
            <a:spLocks noGrp="1"/>
          </p:cNvSpPr>
          <p:nvPr>
            <p:ph type="title" idx="4294967295"/>
          </p:nvPr>
        </p:nvSpPr>
        <p:spPr>
          <a:xfrm>
            <a:off x="5003381" y="6362329"/>
            <a:ext cx="5672376" cy="280458"/>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Arial Narrow" panose="020B0606020202030204" pitchFamily="34" charset="0"/>
                <a:ea typeface="+mj-ea"/>
                <a:cs typeface="Times New Roman" panose="02020603050405020304" pitchFamily="18" charset="0"/>
              </a:rPr>
              <a:t>Source: Table 2.1.7.1 from Introduction to Physical Geography by M. Ritter, licensed under CC BY-NC-SA 4.0.</a:t>
            </a:r>
          </a:p>
        </p:txBody>
      </p:sp>
      <p:pic>
        <p:nvPicPr>
          <p:cNvPr id="8" name="Picture 7" descr="Diagram showing Earth's tilt and position in orbit during the four key seasonal events: December 21–22 (Winter Solstice), March 20–21 (Vernal Equinox), June 20–22 (Summer Solstice), and September 22–23 (Autumnal Equinox). The Earth's axial tilt of 23.5° is indicated, and the circle of illumination shifts with the seasons.">
            <a:extLst>
              <a:ext uri="{FF2B5EF4-FFF2-40B4-BE49-F238E27FC236}">
                <a16:creationId xmlns:a16="http://schemas.microsoft.com/office/drawing/2014/main" id="{CE82A7CE-041F-1DBF-DF63-9A2CF2C022E8}"/>
              </a:ext>
            </a:extLst>
          </p:cNvPr>
          <p:cNvPicPr>
            <a:picLocks noChangeAspect="1"/>
          </p:cNvPicPr>
          <p:nvPr/>
        </p:nvPicPr>
        <p:blipFill>
          <a:blip r:embed="rId2"/>
          <a:stretch>
            <a:fillRect/>
          </a:stretch>
        </p:blipFill>
        <p:spPr>
          <a:xfrm>
            <a:off x="3417755" y="193353"/>
            <a:ext cx="5356490" cy="3530414"/>
          </a:xfrm>
          <a:prstGeom prst="rect">
            <a:avLst/>
          </a:prstGeom>
        </p:spPr>
      </p:pic>
      <p:pic>
        <p:nvPicPr>
          <p:cNvPr id="3" name="Picture 2" descr="Table summarizing Earth–Sun relations for the four seasonal events. Columns list Spring Equinox (March 21, subsolar point at 0°, tangent rays at both poles, 12-hour day length everywhere), Winter Solstice (December 22, subsolar point at 23.5°S, tangent rays at Arctic and Antarctic Circles, 24 hours of darkness at North Pole, 24 hours daylight at South Pole, 12 hours daylight at Equator), Autumnal Equinox (September 23, subsolar point at 0°, tangent rays at both poles, 12-hour day length everywhere), and Summer Solstice (June 21, subsolar point at 23.5°N, tangent rays at Arctic and Antarctic Circles, 24 hours of darkness at South Pole, 24 hours daylight at North Pole, 12 hours daylight at Equator).">
            <a:extLst>
              <a:ext uri="{FF2B5EF4-FFF2-40B4-BE49-F238E27FC236}">
                <a16:creationId xmlns:a16="http://schemas.microsoft.com/office/drawing/2014/main" id="{FDCC5A46-2FD8-49E5-851E-651408DF6CD2}"/>
              </a:ext>
            </a:extLst>
          </p:cNvPr>
          <p:cNvPicPr>
            <a:picLocks noChangeAspect="1"/>
          </p:cNvPicPr>
          <p:nvPr/>
        </p:nvPicPr>
        <p:blipFill>
          <a:blip r:embed="rId3"/>
          <a:stretch>
            <a:fillRect/>
          </a:stretch>
        </p:blipFill>
        <p:spPr>
          <a:xfrm>
            <a:off x="2044733" y="3774911"/>
            <a:ext cx="8361731" cy="2485130"/>
          </a:xfrm>
          <a:prstGeom prst="rect">
            <a:avLst/>
          </a:prstGeom>
        </p:spPr>
      </p:pic>
    </p:spTree>
    <p:extLst>
      <p:ext uri="{BB962C8B-B14F-4D97-AF65-F5344CB8AC3E}">
        <p14:creationId xmlns:p14="http://schemas.microsoft.com/office/powerpoint/2010/main" val="40320458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7E96F-15F8-8556-8CD1-F850C40BBD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833EFC-AE66-C68D-3112-3F64F93B207F}"/>
              </a:ext>
            </a:extLst>
          </p:cNvPr>
          <p:cNvSpPr>
            <a:spLocks noGrp="1"/>
          </p:cNvSpPr>
          <p:nvPr>
            <p:ph type="title"/>
          </p:nvPr>
        </p:nvSpPr>
        <p:spPr>
          <a:xfrm>
            <a:off x="838200" y="365125"/>
            <a:ext cx="10515600"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Analemma</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7C70840-E3FB-65F2-DDFD-20A8730A950F}"/>
              </a:ext>
            </a:extLst>
          </p:cNvPr>
          <p:cNvSpPr>
            <a:spLocks noGrp="1"/>
          </p:cNvSpPr>
          <p:nvPr>
            <p:ph idx="1"/>
          </p:nvPr>
        </p:nvSpPr>
        <p:spPr>
          <a:xfrm>
            <a:off x="838199" y="1458929"/>
            <a:ext cx="3849304" cy="4373979"/>
          </a:xfrm>
        </p:spPr>
        <p:txBody>
          <a:bodyPr>
            <a:normAutofit/>
          </a:bodyPr>
          <a:lstStyle/>
          <a:p>
            <a:pPr marL="0" indent="0">
              <a:lnSpc>
                <a:spcPct val="100000"/>
              </a:lnSpc>
              <a:spcBef>
                <a:spcPts val="600"/>
              </a:spcBef>
              <a:spcAft>
                <a:spcPts val="600"/>
              </a:spcAft>
              <a:buNone/>
            </a:pPr>
            <a:r>
              <a:rPr lang="en-US" sz="3200" dirty="0">
                <a:latin typeface="Arial Narrow" panose="020B0606020202030204" pitchFamily="34" charset="0"/>
              </a:rPr>
              <a:t>In astronomy, an analemma shows the Sun’s position in the sky at the same time each day over a year from a fixed location on Earth.</a:t>
            </a:r>
          </a:p>
        </p:txBody>
      </p:sp>
      <p:pic>
        <p:nvPicPr>
          <p:cNvPr id="5" name="Picture 4" descr="Graph of the analemma, a figure-eight pattern showing the Sun’s position in the sky at the same clock time over a year. Vertical axis shows solar declination from 24° north (Tropic of Cancer) to 24° south (Tropic of Capricorn). Horizontal axis shows the equation of time in minutes early or late. Months are labeled along the curve, with the upper loop representing northern hemisphere summer and the lower loop representing southern hemisphere summer.">
            <a:extLst>
              <a:ext uri="{FF2B5EF4-FFF2-40B4-BE49-F238E27FC236}">
                <a16:creationId xmlns:a16="http://schemas.microsoft.com/office/drawing/2014/main" id="{AE10EA10-16ED-4EC6-448B-44BFF21EFBCF}"/>
              </a:ext>
            </a:extLst>
          </p:cNvPr>
          <p:cNvPicPr>
            <a:picLocks noChangeAspect="1"/>
          </p:cNvPicPr>
          <p:nvPr/>
        </p:nvPicPr>
        <p:blipFill>
          <a:blip r:embed="rId3"/>
          <a:stretch>
            <a:fillRect/>
          </a:stretch>
        </p:blipFill>
        <p:spPr>
          <a:xfrm>
            <a:off x="5467311" y="208792"/>
            <a:ext cx="4995350" cy="6440415"/>
          </a:xfrm>
          <a:prstGeom prst="rect">
            <a:avLst/>
          </a:prstGeom>
        </p:spPr>
      </p:pic>
    </p:spTree>
    <p:extLst>
      <p:ext uri="{BB962C8B-B14F-4D97-AF65-F5344CB8AC3E}">
        <p14:creationId xmlns:p14="http://schemas.microsoft.com/office/powerpoint/2010/main" val="16536964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1EEA7B-883F-4B45-81CF-66F3C142B6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5209868-48B7-16D0-EA37-66E8AB1107B7}"/>
              </a:ext>
            </a:extLst>
          </p:cNvPr>
          <p:cNvSpPr>
            <a:spLocks noGrp="1"/>
          </p:cNvSpPr>
          <p:nvPr>
            <p:ph type="title"/>
          </p:nvPr>
        </p:nvSpPr>
        <p:spPr>
          <a:xfrm>
            <a:off x="838200" y="365125"/>
            <a:ext cx="10515600" cy="1015101"/>
          </a:xfrm>
        </p:spPr>
        <p:txBody>
          <a:bodyPr>
            <a:normAutofit/>
          </a:bodyPr>
          <a:lstStyle/>
          <a:p>
            <a:r>
              <a:rPr lang="en-US" dirty="0">
                <a:latin typeface="Arial Narrow" panose="020B0606020202030204" pitchFamily="34" charset="0"/>
              </a:rPr>
              <a:t>Reasons for seasons</a:t>
            </a:r>
          </a:p>
        </p:txBody>
      </p:sp>
      <p:sp>
        <p:nvSpPr>
          <p:cNvPr id="3" name="Content Placeholder 2">
            <a:extLst>
              <a:ext uri="{FF2B5EF4-FFF2-40B4-BE49-F238E27FC236}">
                <a16:creationId xmlns:a16="http://schemas.microsoft.com/office/drawing/2014/main" id="{9D2CAD7F-9879-AEB3-C1F8-25CEECE9ADEA}"/>
              </a:ext>
            </a:extLst>
          </p:cNvPr>
          <p:cNvSpPr>
            <a:spLocks noGrp="1"/>
          </p:cNvSpPr>
          <p:nvPr>
            <p:ph idx="1"/>
          </p:nvPr>
        </p:nvSpPr>
        <p:spPr>
          <a:xfrm>
            <a:off x="838199" y="1458928"/>
            <a:ext cx="4738736" cy="5399071"/>
          </a:xfrm>
        </p:spPr>
        <p:txBody>
          <a:bodyPr>
            <a:normAutofit fontScale="85000" lnSpcReduction="20000"/>
          </a:bodyPr>
          <a:lstStyle/>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Earth revolves around the Sun once a year.</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Earth rotates on its axis once every 24 hours.</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Earth's axis is tilted 23.5° relative to the plane of the ecliptic.</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The axis maintains its tilt and orientation during the orbit, with the North Pole always pointing toward the North Star.</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Due to Earth’s spherical shape, different latitudes receive varying amounts of solar energy on the same day.</a:t>
            </a:r>
          </a:p>
        </p:txBody>
      </p:sp>
      <p:pic>
        <p:nvPicPr>
          <p:cNvPr id="6" name="Picture 5" descr="Four-panel image showing the same tree in different seasons. Top left: winter, with bare branches against a snowy ground and blue sky. Top right: spring, with bright green leaves starting to fill the tree. Bottom left: summer, with dense, dark green foliage under a sunny blue sky. Bottom right: autumn, with golden-brown leaves against a clear blue sky.">
            <a:extLst>
              <a:ext uri="{FF2B5EF4-FFF2-40B4-BE49-F238E27FC236}">
                <a16:creationId xmlns:a16="http://schemas.microsoft.com/office/drawing/2014/main" id="{2828D749-0D39-D6F0-63BC-D56970B49F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07139" y="1669654"/>
            <a:ext cx="6412437" cy="4533793"/>
          </a:xfrm>
          <a:prstGeom prst="rect">
            <a:avLst/>
          </a:prstGeom>
        </p:spPr>
      </p:pic>
      <p:sp>
        <p:nvSpPr>
          <p:cNvPr id="7" name="Title 1">
            <a:extLst>
              <a:ext uri="{FF2B5EF4-FFF2-40B4-BE49-F238E27FC236}">
                <a16:creationId xmlns:a16="http://schemas.microsoft.com/office/drawing/2014/main" id="{6CABB2FD-7C46-553E-361D-A12315F49CDB}"/>
              </a:ext>
            </a:extLst>
          </p:cNvPr>
          <p:cNvSpPr txBox="1">
            <a:spLocks/>
          </p:cNvSpPr>
          <p:nvPr/>
        </p:nvSpPr>
        <p:spPr>
          <a:xfrm>
            <a:off x="6615067" y="6492875"/>
            <a:ext cx="5691612"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Four temperate and subpolar seasons: (above) winter, spring, (below) summer, autumn from Wikipedia.</a:t>
            </a:r>
          </a:p>
        </p:txBody>
      </p:sp>
    </p:spTree>
    <p:extLst>
      <p:ext uri="{BB962C8B-B14F-4D97-AF65-F5344CB8AC3E}">
        <p14:creationId xmlns:p14="http://schemas.microsoft.com/office/powerpoint/2010/main" val="2368180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0FB361-B67E-D3C0-59A4-72E1F768F2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503DBC-6B1C-17FE-F6CC-5591AB263667}"/>
              </a:ext>
            </a:extLst>
          </p:cNvPr>
          <p:cNvSpPr>
            <a:spLocks noGrp="1"/>
          </p:cNvSpPr>
          <p:nvPr>
            <p:ph type="title"/>
          </p:nvPr>
        </p:nvSpPr>
        <p:spPr>
          <a:xfrm>
            <a:off x="838199" y="365125"/>
            <a:ext cx="3190592" cy="1015101"/>
          </a:xfrm>
        </p:spPr>
        <p:txBody>
          <a:bodyPr>
            <a:normAutofit fontScale="90000"/>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Daily-peak Insolation</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DC8A1404-3B44-1E9A-9023-513BBDBA6081}"/>
              </a:ext>
            </a:extLst>
          </p:cNvPr>
          <p:cNvSpPr>
            <a:spLocks noGrp="1"/>
          </p:cNvSpPr>
          <p:nvPr>
            <p:ph idx="1"/>
          </p:nvPr>
        </p:nvSpPr>
        <p:spPr>
          <a:xfrm>
            <a:off x="838199" y="1928389"/>
            <a:ext cx="2848277" cy="3795878"/>
          </a:xfrm>
        </p:spPr>
        <p:txBody>
          <a:bodyPr>
            <a:normAutofit fontScale="85000" lnSpcReduction="10000"/>
          </a:bodyPr>
          <a:lstStyle/>
          <a:p>
            <a:pPr marL="0" indent="0">
              <a:lnSpc>
                <a:spcPct val="100000"/>
              </a:lnSpc>
              <a:spcBef>
                <a:spcPts val="600"/>
              </a:spcBef>
              <a:spcAft>
                <a:spcPts val="600"/>
              </a:spcAft>
              <a:buNone/>
            </a:pPr>
            <a:r>
              <a:rPr lang="en-US" sz="3200" dirty="0">
                <a:latin typeface="Arial Narrow" panose="020B0606020202030204" pitchFamily="34" charset="0"/>
              </a:rPr>
              <a:t>This graph shows a very simple approximation of relative solar-noon heating on Earth as a function of season and latitude, as resulting from the geometry of the sun elevation angle.</a:t>
            </a:r>
          </a:p>
        </p:txBody>
      </p:sp>
      <p:sp>
        <p:nvSpPr>
          <p:cNvPr id="7" name="Title 1">
            <a:extLst>
              <a:ext uri="{FF2B5EF4-FFF2-40B4-BE49-F238E27FC236}">
                <a16:creationId xmlns:a16="http://schemas.microsoft.com/office/drawing/2014/main" id="{2FE5FECF-86D7-9468-0642-5B0D357A1AEC}"/>
              </a:ext>
            </a:extLst>
          </p:cNvPr>
          <p:cNvSpPr txBox="1">
            <a:spLocks/>
          </p:cNvSpPr>
          <p:nvPr/>
        </p:nvSpPr>
        <p:spPr>
          <a:xfrm>
            <a:off x="10411420" y="6492875"/>
            <a:ext cx="1430448"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From Wikipedia.</a:t>
            </a:r>
          </a:p>
        </p:txBody>
      </p:sp>
      <p:pic>
        <p:nvPicPr>
          <p:cNvPr id="5" name="Picture 4" descr="Line graph showing approximate relative daily-peak insolation versus season at different latitudes. The x-axis represents seasons from winter through fall, and the y-axis shows relative daily-peak heating from 0 to 1. Lines represent the Equator (blue), Tropic circle (orange), mid-latitude (green), Arctic circle (red), and pole (purple, with dashed lines for maximum and minimum tilt). Equatorial insolation stays nearly constant year-round, while higher latitudes show greater seasonal variation, with peaks in summer and lows in winter.">
            <a:extLst>
              <a:ext uri="{FF2B5EF4-FFF2-40B4-BE49-F238E27FC236}">
                <a16:creationId xmlns:a16="http://schemas.microsoft.com/office/drawing/2014/main" id="{5AC6625A-E1ED-DA1F-A7A8-84C753B2A42E}"/>
              </a:ext>
            </a:extLst>
          </p:cNvPr>
          <p:cNvPicPr>
            <a:picLocks noChangeAspect="1"/>
          </p:cNvPicPr>
          <p:nvPr/>
        </p:nvPicPr>
        <p:blipFill>
          <a:blip r:embed="rId3"/>
          <a:stretch>
            <a:fillRect/>
          </a:stretch>
        </p:blipFill>
        <p:spPr>
          <a:xfrm>
            <a:off x="3686476" y="99199"/>
            <a:ext cx="8254980" cy="6393676"/>
          </a:xfrm>
          <a:prstGeom prst="rect">
            <a:avLst/>
          </a:prstGeom>
        </p:spPr>
      </p:pic>
    </p:spTree>
    <p:extLst>
      <p:ext uri="{BB962C8B-B14F-4D97-AF65-F5344CB8AC3E}">
        <p14:creationId xmlns:p14="http://schemas.microsoft.com/office/powerpoint/2010/main" val="16012496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5CA7C-2000-C38C-F8D0-F522C28A94C6}"/>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7EBF5881-35DB-5A13-9403-016C1D2B912E}"/>
              </a:ext>
            </a:extLst>
          </p:cNvPr>
          <p:cNvSpPr txBox="1">
            <a:spLocks noGrp="1"/>
          </p:cNvSpPr>
          <p:nvPr>
            <p:ph type="title" idx="4294967295"/>
          </p:nvPr>
        </p:nvSpPr>
        <p:spPr>
          <a:xfrm>
            <a:off x="8017050" y="6510175"/>
            <a:ext cx="2272355" cy="280458"/>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050" b="0" i="0" u="none" strike="noStrike" kern="1200" cap="none" spc="0" normalizeH="0" baseline="0" noProof="0" dirty="0">
                <a:ln>
                  <a:noFill/>
                </a:ln>
                <a:solidFill>
                  <a:schemeClr val="tx1"/>
                </a:solidFill>
                <a:effectLst/>
                <a:uLnTx/>
                <a:uFillTx/>
                <a:latin typeface="Arial Narrow" panose="020B0606020202030204" pitchFamily="34" charset="0"/>
                <a:ea typeface="+mj-ea"/>
                <a:cs typeface="Times New Roman" panose="02020603050405020304" pitchFamily="18" charset="0"/>
              </a:rPr>
              <a:t>Source: https://earthobservatory.nasa.gov/.</a:t>
            </a:r>
          </a:p>
        </p:txBody>
      </p:sp>
      <p:pic>
        <p:nvPicPr>
          <p:cNvPr id="11" name="Picture 10" descr="Graph showing solar energy received at Earth's surface by time of day for different latitudes (Equator, 23.5° N/S, 45° N/S, and Arctic/Antarctic Circle) during the equinox. The x-axis represents time from 06:00 to 18:00, and the y-axis represents energy. Curves peak at noon, with the Equator receiving the highest energy and polar regions the lowest. Below the graph, five shadow diagrams (A–E) depict how the Sun’s angle and shadow length change from sunrise to sunset, with the shortest shadow at noon.">
            <a:extLst>
              <a:ext uri="{FF2B5EF4-FFF2-40B4-BE49-F238E27FC236}">
                <a16:creationId xmlns:a16="http://schemas.microsoft.com/office/drawing/2014/main" id="{18ECC1AC-267D-2E49-6168-59155DDF8FF5}"/>
              </a:ext>
            </a:extLst>
          </p:cNvPr>
          <p:cNvPicPr>
            <a:picLocks noChangeAspect="1"/>
          </p:cNvPicPr>
          <p:nvPr/>
        </p:nvPicPr>
        <p:blipFill>
          <a:blip r:embed="rId3"/>
          <a:stretch>
            <a:fillRect/>
          </a:stretch>
        </p:blipFill>
        <p:spPr>
          <a:xfrm>
            <a:off x="2231906" y="207596"/>
            <a:ext cx="8057499" cy="6285279"/>
          </a:xfrm>
          <a:prstGeom prst="rect">
            <a:avLst/>
          </a:prstGeom>
        </p:spPr>
      </p:pic>
    </p:spTree>
    <p:extLst>
      <p:ext uri="{BB962C8B-B14F-4D97-AF65-F5344CB8AC3E}">
        <p14:creationId xmlns:p14="http://schemas.microsoft.com/office/powerpoint/2010/main" val="1858388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105D8A-E928-D6C9-8C6F-F06A846975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C32F28B-9086-8C29-532F-BC2350613DFC}"/>
              </a:ext>
            </a:extLst>
          </p:cNvPr>
          <p:cNvSpPr>
            <a:spLocks noGrp="1"/>
          </p:cNvSpPr>
          <p:nvPr>
            <p:ph type="title"/>
          </p:nvPr>
        </p:nvSpPr>
        <p:spPr>
          <a:xfrm>
            <a:off x="838198" y="365125"/>
            <a:ext cx="5897579"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Heating Imbalances</a:t>
            </a:r>
            <a:endParaRPr lang="en-US" dirty="0">
              <a:latin typeface="Arial Narrow" panose="020B0606020202030204" pitchFamily="34" charset="0"/>
            </a:endParaRPr>
          </a:p>
        </p:txBody>
      </p:sp>
      <p:pic>
        <p:nvPicPr>
          <p:cNvPr id="6" name="Picture 5" descr="Graph showing annual variation in peak solar energy at different latitudes. The x-axis represents months (January–December) and the y-axis represents energy. The gray line (Equator) shows minimal variation year-round. Blue lines represent northern latitudes (23.5° N, 45° N, 60° N) with peaks in June–July and lows in December–January. Green lines represent southern latitudes (23.5° S, 45° S, 60° S) with peaks in December–January and lows in June–July. Higher latitudes show greater seasonal changes in peak solar energy.">
            <a:extLst>
              <a:ext uri="{FF2B5EF4-FFF2-40B4-BE49-F238E27FC236}">
                <a16:creationId xmlns:a16="http://schemas.microsoft.com/office/drawing/2014/main" id="{F273C5FA-8B9B-99F5-69CA-2EEFB8F1B651}"/>
              </a:ext>
            </a:extLst>
          </p:cNvPr>
          <p:cNvPicPr>
            <a:picLocks noChangeAspect="1"/>
          </p:cNvPicPr>
          <p:nvPr/>
        </p:nvPicPr>
        <p:blipFill>
          <a:blip r:embed="rId3"/>
          <a:stretch>
            <a:fillRect/>
          </a:stretch>
        </p:blipFill>
        <p:spPr>
          <a:xfrm>
            <a:off x="1014974" y="1499617"/>
            <a:ext cx="9794864" cy="4550512"/>
          </a:xfrm>
          <a:prstGeom prst="rect">
            <a:avLst/>
          </a:prstGeom>
        </p:spPr>
      </p:pic>
      <p:sp>
        <p:nvSpPr>
          <p:cNvPr id="10" name="Title 1">
            <a:extLst>
              <a:ext uri="{FF2B5EF4-FFF2-40B4-BE49-F238E27FC236}">
                <a16:creationId xmlns:a16="http://schemas.microsoft.com/office/drawing/2014/main" id="{2C5F0747-00AE-EBC3-E0AB-139B8BB4CCA1}"/>
              </a:ext>
            </a:extLst>
          </p:cNvPr>
          <p:cNvSpPr txBox="1">
            <a:spLocks/>
          </p:cNvSpPr>
          <p:nvPr/>
        </p:nvSpPr>
        <p:spPr>
          <a:xfrm>
            <a:off x="8415403" y="6169520"/>
            <a:ext cx="2272355"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https://earthobservatory.nasa.gov/.</a:t>
            </a:r>
          </a:p>
        </p:txBody>
      </p:sp>
    </p:spTree>
    <p:extLst>
      <p:ext uri="{BB962C8B-B14F-4D97-AF65-F5344CB8AC3E}">
        <p14:creationId xmlns:p14="http://schemas.microsoft.com/office/powerpoint/2010/main" val="21409400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3614F6-11CF-6674-A3DD-0B2ABEFCE0DB}"/>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543B86B9-186E-94AC-DD54-AFAB784ED045}"/>
              </a:ext>
            </a:extLst>
          </p:cNvPr>
          <p:cNvSpPr txBox="1">
            <a:spLocks noGrp="1"/>
          </p:cNvSpPr>
          <p:nvPr>
            <p:ph type="title" idx="4294967295"/>
          </p:nvPr>
        </p:nvSpPr>
        <p:spPr>
          <a:xfrm>
            <a:off x="303907" y="260304"/>
            <a:ext cx="2559434" cy="2330646"/>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4000" dirty="0">
                <a:solidFill>
                  <a:srgbClr val="000000"/>
                </a:solidFill>
                <a:latin typeface="Arial Narrow" panose="020B0606020202030204" pitchFamily="34" charset="0"/>
                <a:cs typeface="Calibri" panose="020F0502020204030204" pitchFamily="34" charset="0"/>
              </a:rPr>
              <a:t>Heating Imbalances Heat </a:t>
            </a:r>
            <a:br>
              <a:rPr lang="en-US" sz="4000" dirty="0">
                <a:solidFill>
                  <a:srgbClr val="000000"/>
                </a:solidFill>
                <a:latin typeface="Arial Narrow" panose="020B0606020202030204" pitchFamily="34" charset="0"/>
                <a:cs typeface="Calibri" panose="020F0502020204030204" pitchFamily="34" charset="0"/>
              </a:rPr>
            </a:br>
            <a:r>
              <a:rPr lang="en-US" sz="4000" dirty="0">
                <a:solidFill>
                  <a:srgbClr val="000000"/>
                </a:solidFill>
                <a:latin typeface="Arial Narrow" panose="020B0606020202030204" pitchFamily="34" charset="0"/>
                <a:cs typeface="Calibri" panose="020F0502020204030204" pitchFamily="34" charset="0"/>
              </a:rPr>
              <a:t>Map</a:t>
            </a:r>
          </a:p>
        </p:txBody>
      </p:sp>
      <p:pic>
        <p:nvPicPr>
          <p:cNvPr id="12" name="Picture 11" descr="Heat map showing total daily incoming solar energy (in megajoules per square meter) by latitude and month. Latitude ranges from Arctic Circle (66.6° N) to Antarctic Circle (66.6° S), with the Equator at center. Pale pink indicates highest energy, black indicates no light. High latitudes receive maximum energy in their respective summers (long days) and no energy in winter. The Tropics and Equator receive moderate, consistent energy year-round. Southern Hemisphere gets slightly more summer energy in December–January than the Northern Hemisphere in June–July due to Earth's elliptical orbit.">
            <a:extLst>
              <a:ext uri="{FF2B5EF4-FFF2-40B4-BE49-F238E27FC236}">
                <a16:creationId xmlns:a16="http://schemas.microsoft.com/office/drawing/2014/main" id="{4898A129-88BC-8A3A-C7C9-B9BFD99326B9}"/>
              </a:ext>
            </a:extLst>
          </p:cNvPr>
          <p:cNvPicPr>
            <a:picLocks noChangeAspect="1"/>
          </p:cNvPicPr>
          <p:nvPr/>
        </p:nvPicPr>
        <p:blipFill>
          <a:blip r:embed="rId3"/>
          <a:stretch>
            <a:fillRect/>
          </a:stretch>
        </p:blipFill>
        <p:spPr>
          <a:xfrm>
            <a:off x="2662047" y="207551"/>
            <a:ext cx="8655263" cy="6065811"/>
          </a:xfrm>
          <a:prstGeom prst="rect">
            <a:avLst/>
          </a:prstGeom>
        </p:spPr>
      </p:pic>
      <p:sp>
        <p:nvSpPr>
          <p:cNvPr id="3" name="Title 1">
            <a:extLst>
              <a:ext uri="{FF2B5EF4-FFF2-40B4-BE49-F238E27FC236}">
                <a16:creationId xmlns:a16="http://schemas.microsoft.com/office/drawing/2014/main" id="{70F3F275-C7AE-241A-388C-90DCC821E072}"/>
              </a:ext>
            </a:extLst>
          </p:cNvPr>
          <p:cNvSpPr txBox="1">
            <a:spLocks/>
          </p:cNvSpPr>
          <p:nvPr/>
        </p:nvSpPr>
        <p:spPr>
          <a:xfrm>
            <a:off x="8719279" y="6273362"/>
            <a:ext cx="2272355" cy="280458"/>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defRPr/>
            </a:pPr>
            <a:r>
              <a:rPr lang="en-US" sz="1050" dirty="0">
                <a:latin typeface="Arial Narrow" panose="020B0606020202030204" pitchFamily="34" charset="0"/>
                <a:cs typeface="Times New Roman" panose="02020603050405020304" pitchFamily="18" charset="0"/>
              </a:rPr>
              <a:t>Source: https://earthobservatory.nasa.gov/.</a:t>
            </a:r>
          </a:p>
        </p:txBody>
      </p:sp>
    </p:spTree>
    <p:extLst>
      <p:ext uri="{BB962C8B-B14F-4D97-AF65-F5344CB8AC3E}">
        <p14:creationId xmlns:p14="http://schemas.microsoft.com/office/powerpoint/2010/main" val="33940101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AA0C18-EC16-1C08-54EC-7C733A9A08C6}"/>
            </a:ext>
          </a:extLst>
        </p:cNvPr>
        <p:cNvGrpSpPr/>
        <p:nvPr/>
      </p:nvGrpSpPr>
      <p:grpSpPr>
        <a:xfrm>
          <a:off x="0" y="0"/>
          <a:ext cx="0" cy="0"/>
          <a:chOff x="0" y="0"/>
          <a:chExt cx="0" cy="0"/>
        </a:xfrm>
      </p:grpSpPr>
      <p:pic>
        <p:nvPicPr>
          <p:cNvPr id="3" name="Picture 2" descr="Global map showing reflected solar radiation in watts per square meter, with values ranging from 0 (dark blue) to 210 (light blue/white). Higher reflection is visible in areas with persistent cloud cover, such as the equatorial Pacific and parts of the Southern Ocean. Land areas generally show lower reflection except where snow or ice is present, such as in polar regions.">
            <a:extLst>
              <a:ext uri="{FF2B5EF4-FFF2-40B4-BE49-F238E27FC236}">
                <a16:creationId xmlns:a16="http://schemas.microsoft.com/office/drawing/2014/main" id="{E8083FDF-0937-E348-57D7-997E80395C95}"/>
              </a:ext>
            </a:extLst>
          </p:cNvPr>
          <p:cNvPicPr>
            <a:picLocks noChangeAspect="1"/>
          </p:cNvPicPr>
          <p:nvPr/>
        </p:nvPicPr>
        <p:blipFill>
          <a:blip r:embed="rId3"/>
          <a:stretch>
            <a:fillRect/>
          </a:stretch>
        </p:blipFill>
        <p:spPr>
          <a:xfrm>
            <a:off x="2008825" y="2072217"/>
            <a:ext cx="8391629" cy="4645554"/>
          </a:xfrm>
          <a:prstGeom prst="rect">
            <a:avLst/>
          </a:prstGeom>
        </p:spPr>
      </p:pic>
      <p:sp>
        <p:nvSpPr>
          <p:cNvPr id="4" name="Content Placeholder 2">
            <a:extLst>
              <a:ext uri="{FF2B5EF4-FFF2-40B4-BE49-F238E27FC236}">
                <a16:creationId xmlns:a16="http://schemas.microsoft.com/office/drawing/2014/main" id="{EA51F85E-A76D-9448-12ED-E04FB2BE0B15}"/>
              </a:ext>
            </a:extLst>
          </p:cNvPr>
          <p:cNvSpPr>
            <a:spLocks noGrp="1"/>
          </p:cNvSpPr>
          <p:nvPr>
            <p:ph type="title" idx="4294967295"/>
          </p:nvPr>
        </p:nvSpPr>
        <p:spPr>
          <a:xfrm>
            <a:off x="815975" y="288925"/>
            <a:ext cx="10560050" cy="193833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32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The amount of sunlight the Earth absorbs depends on the </a:t>
            </a:r>
            <a:r>
              <a:rPr kumimoji="0" lang="en-US" sz="3200" b="0" i="0" u="none" strike="noStrike" kern="1200" cap="none" spc="0" normalizeH="0" baseline="0" noProof="0" dirty="0" err="1">
                <a:ln>
                  <a:noFill/>
                </a:ln>
                <a:solidFill>
                  <a:schemeClr val="tx1"/>
                </a:solidFill>
                <a:effectLst/>
                <a:uLnTx/>
                <a:uFillTx/>
                <a:latin typeface="Arial Narrow" panose="020B0606020202030204" pitchFamily="34" charset="0"/>
                <a:ea typeface="+mn-ea"/>
                <a:cs typeface="+mn-cs"/>
              </a:rPr>
              <a:t>reflectivness</a:t>
            </a:r>
            <a:r>
              <a:rPr kumimoji="0" lang="en-US" sz="32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 of the atmosphere and the ground surface. This satellite map shows the amount of solar radiation reflected during September 2008. Along the equator, clouds reflected a large proportion of sunlight, while the pale sands of the Sahara caused the high </a:t>
            </a:r>
            <a:r>
              <a:rPr kumimoji="0" lang="en-US" sz="3200" b="0" i="0" u="none" strike="noStrike" kern="1200" cap="none" spc="0" normalizeH="0" baseline="0" noProof="0" dirty="0" err="1">
                <a:ln>
                  <a:noFill/>
                </a:ln>
                <a:solidFill>
                  <a:schemeClr val="tx1"/>
                </a:solidFill>
                <a:effectLst/>
                <a:uLnTx/>
                <a:uFillTx/>
                <a:latin typeface="Arial Narrow" panose="020B0606020202030204" pitchFamily="34" charset="0"/>
                <a:ea typeface="+mn-ea"/>
                <a:cs typeface="+mn-cs"/>
              </a:rPr>
              <a:t>reflectivness</a:t>
            </a:r>
            <a:r>
              <a:rPr kumimoji="0" lang="en-US" sz="32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 in North Africa. Neither pole is receiving much incoming sunlight at this time of year, so they reflect little energy even though both are ice-covered.</a:t>
            </a:r>
          </a:p>
        </p:txBody>
      </p:sp>
      <p:sp>
        <p:nvSpPr>
          <p:cNvPr id="10" name="Title 1">
            <a:extLst>
              <a:ext uri="{FF2B5EF4-FFF2-40B4-BE49-F238E27FC236}">
                <a16:creationId xmlns:a16="http://schemas.microsoft.com/office/drawing/2014/main" id="{0A902A57-CFF8-D7D2-339F-AC594CBA40C3}"/>
              </a:ext>
            </a:extLst>
          </p:cNvPr>
          <p:cNvSpPr txBox="1">
            <a:spLocks/>
          </p:cNvSpPr>
          <p:nvPr/>
        </p:nvSpPr>
        <p:spPr>
          <a:xfrm>
            <a:off x="6553313" y="6654297"/>
            <a:ext cx="5040588" cy="20370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a:t>
            </a:r>
            <a:r>
              <a:rPr lang="en-US" sz="1050" dirty="0">
                <a:latin typeface="Arial Narrow" panose="020B0606020202030204" pitchFamily="34" charset="0"/>
                <a:cs typeface="Times New Roman" panose="02020603050405020304" pitchFamily="18" charset="0"/>
                <a:hlinkClick r:id="rId4"/>
              </a:rPr>
              <a:t>https://earthobservatory.nasa.gov/</a:t>
            </a:r>
            <a:r>
              <a:rPr lang="en-US" sz="1050" dirty="0">
                <a:latin typeface="Arial Narrow" panose="020B0606020202030204" pitchFamily="34" charset="0"/>
                <a:cs typeface="Times New Roman" panose="02020603050405020304" pitchFamily="18" charset="0"/>
              </a:rPr>
              <a:t>. NASA map by Robert Simmon, based on CERES data </a:t>
            </a:r>
          </a:p>
        </p:txBody>
      </p:sp>
    </p:spTree>
    <p:extLst>
      <p:ext uri="{BB962C8B-B14F-4D97-AF65-F5344CB8AC3E}">
        <p14:creationId xmlns:p14="http://schemas.microsoft.com/office/powerpoint/2010/main" val="3157572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805CC6-AFA3-CD6E-00DF-A780D006FA61}"/>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41486499-BCA4-768B-EC3C-00EAFC79C407}"/>
              </a:ext>
            </a:extLst>
          </p:cNvPr>
          <p:cNvSpPr>
            <a:spLocks noGrp="1"/>
          </p:cNvSpPr>
          <p:nvPr>
            <p:ph type="title" idx="4294967295"/>
          </p:nvPr>
        </p:nvSpPr>
        <p:spPr>
          <a:xfrm>
            <a:off x="815975" y="288925"/>
            <a:ext cx="10560050" cy="193833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32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This map of </a:t>
            </a:r>
            <a:r>
              <a:rPr kumimoji="0" lang="en-US" sz="3200" b="1"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net radiation </a:t>
            </a:r>
            <a:r>
              <a:rPr kumimoji="0" lang="en-US" sz="32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a:t>
            </a:r>
            <a:r>
              <a:rPr kumimoji="0" lang="en-US" sz="3200" b="1"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incoming sunlight minus reflected light and outgoing heat</a:t>
            </a:r>
            <a:r>
              <a:rPr kumimoji="0" lang="en-US" sz="32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 shows global energy imbalances in September 2008, the month of an equinox. Areas around the equator absorbed about 200 watts per square meter more on average (orange and red) than they reflected or radiated. Areas near the poles reflected and/or radiated about 200 more watts per square meter (green and blue) than they absorbed. Mid-latitudes were roughly in balance. </a:t>
            </a:r>
          </a:p>
        </p:txBody>
      </p:sp>
      <p:pic>
        <p:nvPicPr>
          <p:cNvPr id="5" name="Picture 4" descr="Global map showing net radiation in watts per square meter, with values ranging from -280 (blue/green) to 280 (orange/red). Equatorial regions display high positive net radiation, while polar regions, especially Antarctica, show strong negative values. Mid-latitudes transition between positive and negative values depending on season and location.">
            <a:extLst>
              <a:ext uri="{FF2B5EF4-FFF2-40B4-BE49-F238E27FC236}">
                <a16:creationId xmlns:a16="http://schemas.microsoft.com/office/drawing/2014/main" id="{42EB88C5-4148-831B-5D8B-492A9814DCE1}"/>
              </a:ext>
            </a:extLst>
          </p:cNvPr>
          <p:cNvPicPr>
            <a:picLocks noChangeAspect="1"/>
          </p:cNvPicPr>
          <p:nvPr/>
        </p:nvPicPr>
        <p:blipFill>
          <a:blip r:embed="rId3"/>
          <a:stretch>
            <a:fillRect/>
          </a:stretch>
        </p:blipFill>
        <p:spPr>
          <a:xfrm>
            <a:off x="2340742" y="2288930"/>
            <a:ext cx="7510513" cy="4279358"/>
          </a:xfrm>
          <a:prstGeom prst="rect">
            <a:avLst/>
          </a:prstGeom>
        </p:spPr>
      </p:pic>
      <p:sp>
        <p:nvSpPr>
          <p:cNvPr id="10" name="Title 1">
            <a:extLst>
              <a:ext uri="{FF2B5EF4-FFF2-40B4-BE49-F238E27FC236}">
                <a16:creationId xmlns:a16="http://schemas.microsoft.com/office/drawing/2014/main" id="{63F5FDDA-CB13-1F8F-D887-D1598A44F89A}"/>
              </a:ext>
            </a:extLst>
          </p:cNvPr>
          <p:cNvSpPr txBox="1">
            <a:spLocks/>
          </p:cNvSpPr>
          <p:nvPr/>
        </p:nvSpPr>
        <p:spPr>
          <a:xfrm>
            <a:off x="6553313" y="6654297"/>
            <a:ext cx="5040588" cy="20370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a:t>
            </a:r>
            <a:r>
              <a:rPr lang="en-US" sz="1050" dirty="0">
                <a:latin typeface="Arial Narrow" panose="020B0606020202030204" pitchFamily="34" charset="0"/>
                <a:cs typeface="Times New Roman" panose="02020603050405020304" pitchFamily="18" charset="0"/>
                <a:hlinkClick r:id="rId4"/>
              </a:rPr>
              <a:t>https://earthobservatory.nasa.gov/</a:t>
            </a:r>
            <a:r>
              <a:rPr lang="en-US" sz="1050" dirty="0">
                <a:latin typeface="Arial Narrow" panose="020B0606020202030204" pitchFamily="34" charset="0"/>
                <a:cs typeface="Times New Roman" panose="02020603050405020304" pitchFamily="18" charset="0"/>
              </a:rPr>
              <a:t>. NASA map by Robert Simmon, based on CERES data </a:t>
            </a:r>
          </a:p>
        </p:txBody>
      </p:sp>
    </p:spTree>
    <p:extLst>
      <p:ext uri="{BB962C8B-B14F-4D97-AF65-F5344CB8AC3E}">
        <p14:creationId xmlns:p14="http://schemas.microsoft.com/office/powerpoint/2010/main" val="24213766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545C7-81B5-ECDF-E06A-171C67A630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CDA73F-E44B-97F8-5106-0BE2ED8DBA32}"/>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For Today</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D8B35DB-36A2-E74F-DF80-24DFC90DA488}"/>
              </a:ext>
            </a:extLst>
          </p:cNvPr>
          <p:cNvSpPr>
            <a:spLocks noGrp="1"/>
          </p:cNvSpPr>
          <p:nvPr>
            <p:ph idx="1"/>
          </p:nvPr>
        </p:nvSpPr>
        <p:spPr>
          <a:xfrm>
            <a:off x="838199" y="1458930"/>
            <a:ext cx="10709953" cy="4718033"/>
          </a:xfrm>
        </p:spPr>
        <p:txBody>
          <a:bodyPr>
            <a:noAutofit/>
          </a:bodyPr>
          <a:lstStyle/>
          <a:p>
            <a:pPr>
              <a:lnSpc>
                <a:spcPct val="11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The Solar System</a:t>
            </a:r>
            <a:endParaRPr lang="en-US" sz="2800" dirty="0">
              <a:latin typeface="Arial Narrow" panose="020B0606020202030204" pitchFamily="34" charset="0"/>
            </a:endParaRPr>
          </a:p>
          <a:p>
            <a:pPr>
              <a:lnSpc>
                <a:spcPct val="110000"/>
              </a:lnSpc>
              <a:spcBef>
                <a:spcPts val="600"/>
              </a:spcBef>
              <a:spcAft>
                <a:spcPts val="600"/>
              </a:spcAft>
              <a:buFont typeface="Wingdings" panose="05000000000000000000" pitchFamily="2" charset="2"/>
              <a:buChar char="q"/>
            </a:pPr>
            <a:r>
              <a:rPr lang="en-US" dirty="0">
                <a:latin typeface="Arial Narrow" panose="020B0606020202030204" pitchFamily="34" charset="0"/>
              </a:rPr>
              <a:t> Solar Energy: From Sun to Earth</a:t>
            </a:r>
          </a:p>
          <a:p>
            <a:pPr lvl="1">
              <a:lnSpc>
                <a:spcPct val="11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Radiant Energy Flows</a:t>
            </a:r>
          </a:p>
          <a:p>
            <a:pPr lvl="1">
              <a:lnSpc>
                <a:spcPct val="11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Incoming Energy at the Top of the Atmosphere</a:t>
            </a:r>
          </a:p>
          <a:p>
            <a:pPr>
              <a:lnSpc>
                <a:spcPct val="11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The Seasons</a:t>
            </a:r>
          </a:p>
          <a:p>
            <a:pPr lvl="1">
              <a:lnSpc>
                <a:spcPct val="11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Seasonality</a:t>
            </a:r>
          </a:p>
          <a:p>
            <a:pPr lvl="1">
              <a:lnSpc>
                <a:spcPct val="11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Reasons for Seasons</a:t>
            </a:r>
          </a:p>
          <a:p>
            <a:pPr lvl="1">
              <a:lnSpc>
                <a:spcPct val="11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Annual March of the Seasons</a:t>
            </a:r>
          </a:p>
        </p:txBody>
      </p:sp>
    </p:spTree>
    <p:extLst>
      <p:ext uri="{BB962C8B-B14F-4D97-AF65-F5344CB8AC3E}">
        <p14:creationId xmlns:p14="http://schemas.microsoft.com/office/powerpoint/2010/main" val="10986814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406EFB-4997-3291-7E3F-3C66D856D8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0A1E6C-829E-1809-5368-6210472884B9}"/>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Solar System Formation</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3399065-66B5-F051-4270-7F1148E4AC76}"/>
              </a:ext>
            </a:extLst>
          </p:cNvPr>
          <p:cNvSpPr>
            <a:spLocks noGrp="1"/>
          </p:cNvSpPr>
          <p:nvPr>
            <p:ph idx="1"/>
          </p:nvPr>
        </p:nvSpPr>
        <p:spPr>
          <a:xfrm>
            <a:off x="838200" y="1458930"/>
            <a:ext cx="10515600" cy="4718033"/>
          </a:xfrm>
        </p:spPr>
        <p:txBody>
          <a:bodyPr>
            <a:normAutofit/>
          </a:bodyPr>
          <a:lstStyle/>
          <a:p>
            <a:pPr marL="0" indent="0">
              <a:lnSpc>
                <a:spcPct val="100000"/>
              </a:lnSpc>
              <a:spcBef>
                <a:spcPts val="600"/>
              </a:spcBef>
              <a:spcAft>
                <a:spcPts val="600"/>
              </a:spcAft>
              <a:buNone/>
            </a:pPr>
            <a:r>
              <a:rPr lang="en-US" sz="3200" dirty="0">
                <a:latin typeface="Arial Narrow" panose="020B0606020202030204" pitchFamily="34" charset="0"/>
              </a:rPr>
              <a:t>Origins of the Universe 101 | National Geographic: </a:t>
            </a:r>
            <a:r>
              <a:rPr lang="en-US" sz="3200" dirty="0">
                <a:latin typeface="Arial Narrow" panose="020B0606020202030204" pitchFamily="34" charset="0"/>
                <a:hlinkClick r:id="rId3"/>
              </a:rPr>
              <a:t>https://www.youtube.com/watch?v=HdPzOWlLrbE</a:t>
            </a:r>
            <a:r>
              <a:rPr lang="en-US" sz="3200" dirty="0">
                <a:latin typeface="Arial Narrow" panose="020B0606020202030204" pitchFamily="34" charset="0"/>
              </a:rPr>
              <a:t>  </a:t>
            </a:r>
          </a:p>
          <a:p>
            <a:pPr marL="0" indent="0">
              <a:lnSpc>
                <a:spcPct val="100000"/>
              </a:lnSpc>
              <a:spcBef>
                <a:spcPts val="600"/>
              </a:spcBef>
              <a:spcAft>
                <a:spcPts val="600"/>
              </a:spcAft>
              <a:buNone/>
            </a:pPr>
            <a:r>
              <a:rPr lang="en-US" sz="3200" dirty="0">
                <a:latin typeface="Arial Narrow" panose="020B0606020202030204" pitchFamily="34" charset="0"/>
              </a:rPr>
              <a:t>Solar System 101 | National Geographic: </a:t>
            </a:r>
            <a:r>
              <a:rPr lang="en-US" sz="3200" dirty="0">
                <a:latin typeface="Arial Narrow" panose="020B0606020202030204" pitchFamily="34" charset="0"/>
                <a:hlinkClick r:id="rId4"/>
              </a:rPr>
              <a:t>https://www.youtube.com/watch?v=libKVRa01L8</a:t>
            </a:r>
            <a:r>
              <a:rPr lang="en-US" sz="3200" dirty="0">
                <a:latin typeface="Arial Narrow" panose="020B0606020202030204" pitchFamily="34" charset="0"/>
              </a:rPr>
              <a:t> </a:t>
            </a:r>
          </a:p>
          <a:p>
            <a:pPr marL="0" indent="0">
              <a:lnSpc>
                <a:spcPct val="100000"/>
              </a:lnSpc>
              <a:spcBef>
                <a:spcPts val="600"/>
              </a:spcBef>
              <a:spcAft>
                <a:spcPts val="600"/>
              </a:spcAft>
              <a:buNone/>
            </a:pPr>
            <a:r>
              <a:rPr lang="en-US" sz="3200" dirty="0">
                <a:latin typeface="Arial Narrow" panose="020B0606020202030204" pitchFamily="34" charset="0"/>
              </a:rPr>
              <a:t> </a:t>
            </a:r>
          </a:p>
          <a:p>
            <a:pPr marL="0" indent="0">
              <a:lnSpc>
                <a:spcPct val="100000"/>
              </a:lnSpc>
              <a:spcBef>
                <a:spcPts val="600"/>
              </a:spcBef>
              <a:spcAft>
                <a:spcPts val="600"/>
              </a:spcAft>
              <a:buNone/>
            </a:pPr>
            <a:r>
              <a:rPr lang="en-US" sz="3200" dirty="0">
                <a:latin typeface="Arial Narrow" panose="020B0606020202030204" pitchFamily="34" charset="0"/>
              </a:rPr>
              <a:t>Gravity, the mutual attracting force of mass, caused a cloud of gas and dust to collapse into our solar system. This is called the planetesimal hypothesis or dust-cloud hypothesis.</a:t>
            </a:r>
          </a:p>
        </p:txBody>
      </p:sp>
    </p:spTree>
    <p:extLst>
      <p:ext uri="{BB962C8B-B14F-4D97-AF65-F5344CB8AC3E}">
        <p14:creationId xmlns:p14="http://schemas.microsoft.com/office/powerpoint/2010/main" val="42697605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210FF-1FCA-9AEB-3BB4-1A40369370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C88C4E-EF1C-DFD4-C8FF-C61E12C7AAB3}"/>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The Solar System</a:t>
            </a:r>
          </a:p>
        </p:txBody>
      </p:sp>
      <p:sp>
        <p:nvSpPr>
          <p:cNvPr id="3" name="Content Placeholder 2">
            <a:extLst>
              <a:ext uri="{FF2B5EF4-FFF2-40B4-BE49-F238E27FC236}">
                <a16:creationId xmlns:a16="http://schemas.microsoft.com/office/drawing/2014/main" id="{91F17B10-A924-E1C0-184A-EABB21452769}"/>
              </a:ext>
            </a:extLst>
          </p:cNvPr>
          <p:cNvSpPr>
            <a:spLocks noGrp="1"/>
          </p:cNvSpPr>
          <p:nvPr>
            <p:ph idx="1"/>
          </p:nvPr>
        </p:nvSpPr>
        <p:spPr>
          <a:xfrm>
            <a:off x="838200" y="1458930"/>
            <a:ext cx="5611927" cy="4718033"/>
          </a:xfrm>
        </p:spPr>
        <p:txBody>
          <a:bodyPr>
            <a:normAutofit lnSpcReduction="10000"/>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Galaxies are the biggest groups of stars and can contain many billions of stars. </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Every star that is visible in the night sky is part of the Milky Way Galaxy.</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The Milky Way Galaxy is a typical spiral galaxy containing about 100 billion to 400 billion stars. </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Our Solar System is part of the Milky Way Galaxy.</a:t>
            </a:r>
          </a:p>
        </p:txBody>
      </p:sp>
      <p:pic>
        <p:nvPicPr>
          <p:cNvPr id="5" name="Picture 4" descr="Illustration of the Milky Way galaxy with labeled spiral arms and the Sun’s location, overlaid with a red coordinate grid marking 0°, 90°, 180°, and 270°, showing clockwise rotation.">
            <a:extLst>
              <a:ext uri="{FF2B5EF4-FFF2-40B4-BE49-F238E27FC236}">
                <a16:creationId xmlns:a16="http://schemas.microsoft.com/office/drawing/2014/main" id="{A29C4E24-5A60-B01B-8C76-7174BF31E05F}"/>
              </a:ext>
            </a:extLst>
          </p:cNvPr>
          <p:cNvPicPr>
            <a:picLocks noChangeAspect="1"/>
          </p:cNvPicPr>
          <p:nvPr/>
        </p:nvPicPr>
        <p:blipFill>
          <a:blip r:embed="rId3"/>
          <a:stretch>
            <a:fillRect/>
          </a:stretch>
        </p:blipFill>
        <p:spPr>
          <a:xfrm>
            <a:off x="6308602" y="1380226"/>
            <a:ext cx="5883398" cy="4343559"/>
          </a:xfrm>
          <a:prstGeom prst="rect">
            <a:avLst/>
          </a:prstGeom>
        </p:spPr>
      </p:pic>
      <p:sp>
        <p:nvSpPr>
          <p:cNvPr id="6" name="Title 1">
            <a:extLst>
              <a:ext uri="{FF2B5EF4-FFF2-40B4-BE49-F238E27FC236}">
                <a16:creationId xmlns:a16="http://schemas.microsoft.com/office/drawing/2014/main" id="{603C8AB9-24CE-A787-8941-B61573FD14A8}"/>
              </a:ext>
            </a:extLst>
          </p:cNvPr>
          <p:cNvSpPr txBox="1">
            <a:spLocks/>
          </p:cNvSpPr>
          <p:nvPr/>
        </p:nvSpPr>
        <p:spPr>
          <a:xfrm>
            <a:off x="7078133" y="5931429"/>
            <a:ext cx="4467578" cy="24553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 2.17 from Physical Geography by J. Patrich, licensed under CC BY 4.0.</a:t>
            </a:r>
          </a:p>
        </p:txBody>
      </p:sp>
    </p:spTree>
    <p:extLst>
      <p:ext uri="{BB962C8B-B14F-4D97-AF65-F5344CB8AC3E}">
        <p14:creationId xmlns:p14="http://schemas.microsoft.com/office/powerpoint/2010/main" val="32059803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E0EF47-5065-870E-7611-1A38E31ECA0F}"/>
            </a:ext>
          </a:extLst>
        </p:cNvPr>
        <p:cNvGrpSpPr/>
        <p:nvPr/>
      </p:nvGrpSpPr>
      <p:grpSpPr>
        <a:xfrm>
          <a:off x="0" y="0"/>
          <a:ext cx="0" cy="0"/>
          <a:chOff x="0" y="0"/>
          <a:chExt cx="0" cy="0"/>
        </a:xfrm>
      </p:grpSpPr>
      <p:sp>
        <p:nvSpPr>
          <p:cNvPr id="15" name="Content Placeholder 2">
            <a:extLst>
              <a:ext uri="{FF2B5EF4-FFF2-40B4-BE49-F238E27FC236}">
                <a16:creationId xmlns:a16="http://schemas.microsoft.com/office/drawing/2014/main" id="{F7C7A1E3-D5C6-39A2-2B6A-6C606953CAE2}"/>
              </a:ext>
            </a:extLst>
          </p:cNvPr>
          <p:cNvSpPr>
            <a:spLocks noGrp="1"/>
          </p:cNvSpPr>
          <p:nvPr>
            <p:ph type="title" idx="4294967295"/>
          </p:nvPr>
        </p:nvSpPr>
        <p:spPr>
          <a:xfrm>
            <a:off x="5722938" y="182563"/>
            <a:ext cx="6281737" cy="36671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228600" marR="0" lvl="0" indent="-2286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 Eight planets orbit around the Sun, Earth is the third planet from the Sun. </a:t>
            </a:r>
          </a:p>
          <a:p>
            <a:pPr marL="228600" marR="0" lvl="0" indent="-2286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 Earth’s orbit around Sun changes and is </a:t>
            </a:r>
            <a:r>
              <a:rPr kumimoji="0" lang="en-US" sz="2800" b="1"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elliptical</a:t>
            </a:r>
            <a:r>
              <a:rPr kumimoji="0" lang="en-US" sz="28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 presently, not circular.</a:t>
            </a:r>
          </a:p>
          <a:p>
            <a:pPr marL="228600" marR="0" lvl="0" indent="-2286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 </a:t>
            </a:r>
            <a:r>
              <a:rPr kumimoji="0" lang="en-US" sz="2800" b="1"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Perihelion</a:t>
            </a:r>
            <a:r>
              <a:rPr kumimoji="0" lang="en-US" sz="28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 Earth is closest to Sun on Jan.3.</a:t>
            </a:r>
          </a:p>
          <a:p>
            <a:pPr marL="228600" marR="0" lvl="0" indent="-2286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 </a:t>
            </a:r>
            <a:r>
              <a:rPr kumimoji="0" lang="en-US" sz="2800" b="1"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Aphelion</a:t>
            </a:r>
            <a:r>
              <a:rPr kumimoji="0" lang="en-US" sz="28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 Earth is farthest from Sun on July 4.</a:t>
            </a:r>
          </a:p>
        </p:txBody>
      </p:sp>
      <p:pic>
        <p:nvPicPr>
          <p:cNvPr id="10" name="Picture 9" descr="Illustration of the solar system showing the Sun on the left, followed by planets Mercury through Neptune, and dwarf planets Ceres, Pluto, Haumea, Makemake, and Eris.">
            <a:extLst>
              <a:ext uri="{FF2B5EF4-FFF2-40B4-BE49-F238E27FC236}">
                <a16:creationId xmlns:a16="http://schemas.microsoft.com/office/drawing/2014/main" id="{1E88A158-DFDA-A770-B807-5FF5C23063FF}"/>
              </a:ext>
            </a:extLst>
          </p:cNvPr>
          <p:cNvPicPr>
            <a:picLocks noChangeAspect="1"/>
          </p:cNvPicPr>
          <p:nvPr/>
        </p:nvPicPr>
        <p:blipFill>
          <a:blip r:embed="rId3"/>
          <a:stretch>
            <a:fillRect/>
          </a:stretch>
        </p:blipFill>
        <p:spPr>
          <a:xfrm>
            <a:off x="25876" y="0"/>
            <a:ext cx="5613464" cy="3429000"/>
          </a:xfrm>
          <a:prstGeom prst="rect">
            <a:avLst/>
          </a:prstGeom>
        </p:spPr>
      </p:pic>
      <p:sp>
        <p:nvSpPr>
          <p:cNvPr id="11" name="Title 1">
            <a:extLst>
              <a:ext uri="{FF2B5EF4-FFF2-40B4-BE49-F238E27FC236}">
                <a16:creationId xmlns:a16="http://schemas.microsoft.com/office/drawing/2014/main" id="{BC8590F8-A2EB-C096-0D13-CE3880C5EE77}"/>
              </a:ext>
            </a:extLst>
          </p:cNvPr>
          <p:cNvSpPr txBox="1">
            <a:spLocks/>
          </p:cNvSpPr>
          <p:nvPr/>
        </p:nvSpPr>
        <p:spPr>
          <a:xfrm>
            <a:off x="187916" y="3707952"/>
            <a:ext cx="5746044" cy="24835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 2.1.1.1 from Introduction to Physical Geography by M. Ritter, licensed under CC BY-NC-SA 4.0.</a:t>
            </a:r>
          </a:p>
        </p:txBody>
      </p:sp>
      <p:pic>
        <p:nvPicPr>
          <p:cNvPr id="13" name="Picture 12" descr="Diagram of Earth’s elliptical orbit around the Sun, showing aphelion on July 4 at 152.5 million km (94.5 million miles) and perihelion on January 3 at 147.5 million km (91.5 million miles).">
            <a:extLst>
              <a:ext uri="{FF2B5EF4-FFF2-40B4-BE49-F238E27FC236}">
                <a16:creationId xmlns:a16="http://schemas.microsoft.com/office/drawing/2014/main" id="{DCFB8B72-291A-390F-8EBC-BAB6755C61FF}"/>
              </a:ext>
            </a:extLst>
          </p:cNvPr>
          <p:cNvPicPr>
            <a:picLocks noChangeAspect="1"/>
          </p:cNvPicPr>
          <p:nvPr/>
        </p:nvPicPr>
        <p:blipFill>
          <a:blip r:embed="rId4"/>
          <a:stretch>
            <a:fillRect/>
          </a:stretch>
        </p:blipFill>
        <p:spPr>
          <a:xfrm>
            <a:off x="5075374" y="3956307"/>
            <a:ext cx="6928710" cy="2546093"/>
          </a:xfrm>
          <a:prstGeom prst="rect">
            <a:avLst/>
          </a:prstGeom>
        </p:spPr>
      </p:pic>
      <p:sp>
        <p:nvSpPr>
          <p:cNvPr id="14" name="Title 1">
            <a:extLst>
              <a:ext uri="{FF2B5EF4-FFF2-40B4-BE49-F238E27FC236}">
                <a16:creationId xmlns:a16="http://schemas.microsoft.com/office/drawing/2014/main" id="{63F0FA75-728F-4173-A265-77DE6CE355FE}"/>
              </a:ext>
            </a:extLst>
          </p:cNvPr>
          <p:cNvSpPr txBox="1">
            <a:spLocks/>
          </p:cNvSpPr>
          <p:nvPr/>
        </p:nvSpPr>
        <p:spPr>
          <a:xfrm>
            <a:off x="5933960" y="6609645"/>
            <a:ext cx="5746044" cy="24835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 2.1.5.1 from Introduction to Physical Geography by M. Ritter, licensed under CC BY-NC-SA 4.0.</a:t>
            </a:r>
          </a:p>
        </p:txBody>
      </p:sp>
    </p:spTree>
    <p:extLst>
      <p:ext uri="{BB962C8B-B14F-4D97-AF65-F5344CB8AC3E}">
        <p14:creationId xmlns:p14="http://schemas.microsoft.com/office/powerpoint/2010/main" val="15122044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8AC6C1-3F4A-BA5A-FD78-589B1784A8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344D32-AA74-628D-A9DD-0DE3B538C65C}"/>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Plane of the Ecliptic</a:t>
            </a:r>
          </a:p>
        </p:txBody>
      </p:sp>
      <p:sp>
        <p:nvSpPr>
          <p:cNvPr id="3" name="Content Placeholder 2">
            <a:extLst>
              <a:ext uri="{FF2B5EF4-FFF2-40B4-BE49-F238E27FC236}">
                <a16:creationId xmlns:a16="http://schemas.microsoft.com/office/drawing/2014/main" id="{17460E26-29E9-CF80-CF35-AF7C5DD1A37B}"/>
              </a:ext>
            </a:extLst>
          </p:cNvPr>
          <p:cNvSpPr>
            <a:spLocks noGrp="1"/>
          </p:cNvSpPr>
          <p:nvPr>
            <p:ph idx="1"/>
          </p:nvPr>
        </p:nvSpPr>
        <p:spPr>
          <a:xfrm>
            <a:off x="838200" y="1458930"/>
            <a:ext cx="5611927" cy="4718033"/>
          </a:xfrm>
        </p:spPr>
        <p:txBody>
          <a:bodyPr>
            <a:normAutofit fontScale="92500" lnSpcReduction="20000"/>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The </a:t>
            </a:r>
            <a:r>
              <a:rPr lang="en-US" b="1" dirty="0">
                <a:latin typeface="Arial Narrow" panose="020B0606020202030204" pitchFamily="34" charset="0"/>
              </a:rPr>
              <a:t>plane of the ecliptic </a:t>
            </a:r>
            <a:r>
              <a:rPr lang="en-US" dirty="0">
                <a:latin typeface="Arial Narrow" panose="020B0606020202030204" pitchFamily="34" charset="0"/>
              </a:rPr>
              <a:t>(also known as the "Earth-Sun plane") is a plane that cuts through the center of the Earth and the Sun in which the Earth </a:t>
            </a:r>
            <a:r>
              <a:rPr lang="en-US" b="1" dirty="0">
                <a:latin typeface="Arial Narrow" panose="020B0606020202030204" pitchFamily="34" charset="0"/>
              </a:rPr>
              <a:t>revolves</a:t>
            </a:r>
            <a:r>
              <a:rPr lang="en-US" dirty="0">
                <a:latin typeface="Arial Narrow" panose="020B0606020202030204" pitchFamily="34" charset="0"/>
              </a:rPr>
              <a:t> around the Sun. </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The Earth's axis of rotation (called the "</a:t>
            </a:r>
            <a:r>
              <a:rPr lang="en-US" b="1" dirty="0">
                <a:latin typeface="Arial Narrow" panose="020B0606020202030204" pitchFamily="34" charset="0"/>
              </a:rPr>
              <a:t>axial tilt</a:t>
            </a:r>
            <a:r>
              <a:rPr lang="en-US" dirty="0">
                <a:latin typeface="Arial Narrow" panose="020B0606020202030204" pitchFamily="34" charset="0"/>
              </a:rPr>
              <a:t>") is tilted 23.5 degrees from being perpendicular to the plane of the ecliptic. </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The axis remains pointing in the same direction as the Earth revolves around the Sun, pointing toward the star Polaris, called “</a:t>
            </a:r>
            <a:r>
              <a:rPr lang="en-US" b="1" dirty="0">
                <a:latin typeface="Arial Narrow" panose="020B0606020202030204" pitchFamily="34" charset="0"/>
              </a:rPr>
              <a:t>parallelism</a:t>
            </a:r>
            <a:r>
              <a:rPr lang="en-US" dirty="0">
                <a:latin typeface="Arial Narrow" panose="020B0606020202030204" pitchFamily="34" charset="0"/>
              </a:rPr>
              <a:t>”.</a:t>
            </a:r>
          </a:p>
        </p:txBody>
      </p:sp>
      <p:pic>
        <p:nvPicPr>
          <p:cNvPr id="10" name="Picture 9" descr="Diagram showing Earth’s tilt and position around the Sun during the four seasons: vernal equinox, summer solstice, autumnal equinox, and winter solstice.">
            <a:extLst>
              <a:ext uri="{FF2B5EF4-FFF2-40B4-BE49-F238E27FC236}">
                <a16:creationId xmlns:a16="http://schemas.microsoft.com/office/drawing/2014/main" id="{01574229-9FDB-B8EA-38CB-9D26ED227758}"/>
              </a:ext>
            </a:extLst>
          </p:cNvPr>
          <p:cNvPicPr>
            <a:picLocks noChangeAspect="1"/>
          </p:cNvPicPr>
          <p:nvPr/>
        </p:nvPicPr>
        <p:blipFill>
          <a:blip r:embed="rId3"/>
          <a:stretch>
            <a:fillRect/>
          </a:stretch>
        </p:blipFill>
        <p:spPr>
          <a:xfrm>
            <a:off x="7165174" y="84667"/>
            <a:ext cx="4631897" cy="3259187"/>
          </a:xfrm>
          <a:prstGeom prst="rect">
            <a:avLst/>
          </a:prstGeom>
        </p:spPr>
      </p:pic>
      <p:sp>
        <p:nvSpPr>
          <p:cNvPr id="11" name="Title 1">
            <a:extLst>
              <a:ext uri="{FF2B5EF4-FFF2-40B4-BE49-F238E27FC236}">
                <a16:creationId xmlns:a16="http://schemas.microsoft.com/office/drawing/2014/main" id="{4DAF6477-7F01-8A3F-6FFF-19213531D61E}"/>
              </a:ext>
            </a:extLst>
          </p:cNvPr>
          <p:cNvSpPr txBox="1">
            <a:spLocks/>
          </p:cNvSpPr>
          <p:nvPr/>
        </p:nvSpPr>
        <p:spPr>
          <a:xfrm>
            <a:off x="6660444" y="3343854"/>
            <a:ext cx="5531556"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 2.1.5.3 from Introduction to Physical Geography by M. Ritter, licensed under CC BY-NC-SA 4.0.</a:t>
            </a:r>
          </a:p>
        </p:txBody>
      </p:sp>
      <p:pic>
        <p:nvPicPr>
          <p:cNvPr id="7" name="Picture 6" descr="Diagram of the plane of the ecliptic showing Earth’s tilted orbit around the Sun within a flat, disk-shaped plane.">
            <a:extLst>
              <a:ext uri="{FF2B5EF4-FFF2-40B4-BE49-F238E27FC236}">
                <a16:creationId xmlns:a16="http://schemas.microsoft.com/office/drawing/2014/main" id="{7678661D-0FE5-9962-26FC-031BDD30D86B}"/>
              </a:ext>
            </a:extLst>
          </p:cNvPr>
          <p:cNvPicPr>
            <a:picLocks noChangeAspect="1"/>
          </p:cNvPicPr>
          <p:nvPr/>
        </p:nvPicPr>
        <p:blipFill>
          <a:blip r:embed="rId4"/>
          <a:stretch>
            <a:fillRect/>
          </a:stretch>
        </p:blipFill>
        <p:spPr>
          <a:xfrm>
            <a:off x="6837906" y="3817946"/>
            <a:ext cx="5354094" cy="2460658"/>
          </a:xfrm>
          <a:prstGeom prst="rect">
            <a:avLst/>
          </a:prstGeom>
        </p:spPr>
      </p:pic>
      <p:sp>
        <p:nvSpPr>
          <p:cNvPr id="8" name="Title 1">
            <a:extLst>
              <a:ext uri="{FF2B5EF4-FFF2-40B4-BE49-F238E27FC236}">
                <a16:creationId xmlns:a16="http://schemas.microsoft.com/office/drawing/2014/main" id="{882C3259-F02F-9D1F-39FB-DF90920D7D6A}"/>
              </a:ext>
            </a:extLst>
          </p:cNvPr>
          <p:cNvSpPr txBox="1">
            <a:spLocks/>
          </p:cNvSpPr>
          <p:nvPr/>
        </p:nvSpPr>
        <p:spPr>
          <a:xfrm>
            <a:off x="6660444" y="6492875"/>
            <a:ext cx="5531556"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 2.1.5.2 from Introduction to Physical Geography by M. Ritter, licensed under CC BY-NC-SA 4.0.</a:t>
            </a:r>
          </a:p>
        </p:txBody>
      </p:sp>
    </p:spTree>
    <p:extLst>
      <p:ext uri="{BB962C8B-B14F-4D97-AF65-F5344CB8AC3E}">
        <p14:creationId xmlns:p14="http://schemas.microsoft.com/office/powerpoint/2010/main" val="1078873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B123E2-1C14-0D20-418F-F3B889C98C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A91C05-0F42-44B6-26A5-F492744F5CFB}"/>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Earth’s Rotation</a:t>
            </a:r>
          </a:p>
        </p:txBody>
      </p:sp>
      <p:sp>
        <p:nvSpPr>
          <p:cNvPr id="3" name="Content Placeholder 2">
            <a:extLst>
              <a:ext uri="{FF2B5EF4-FFF2-40B4-BE49-F238E27FC236}">
                <a16:creationId xmlns:a16="http://schemas.microsoft.com/office/drawing/2014/main" id="{4EB2E0D6-B074-B75F-244E-5AD7F5DF255C}"/>
              </a:ext>
            </a:extLst>
          </p:cNvPr>
          <p:cNvSpPr>
            <a:spLocks noGrp="1"/>
          </p:cNvSpPr>
          <p:nvPr>
            <p:ph idx="1"/>
          </p:nvPr>
        </p:nvSpPr>
        <p:spPr>
          <a:xfrm>
            <a:off x="838200" y="1458930"/>
            <a:ext cx="5788378" cy="5201514"/>
          </a:xfrm>
        </p:spPr>
        <p:txBody>
          <a:bodyPr>
            <a:normAutofit fontScale="92500" lnSpcReduction="20000"/>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Earth </a:t>
            </a:r>
            <a:r>
              <a:rPr lang="en-US" b="1" dirty="0">
                <a:latin typeface="Arial Narrow" panose="020B0606020202030204" pitchFamily="34" charset="0"/>
              </a:rPr>
              <a:t>rotates</a:t>
            </a:r>
            <a:r>
              <a:rPr lang="en-US" dirty="0">
                <a:latin typeface="Arial Narrow" panose="020B0606020202030204" pitchFamily="34" charset="0"/>
              </a:rPr>
              <a:t> once on its axis about every </a:t>
            </a:r>
            <a:r>
              <a:rPr lang="en-US" b="1" dirty="0">
                <a:latin typeface="Arial Narrow" panose="020B0606020202030204" pitchFamily="34" charset="0"/>
              </a:rPr>
              <a:t>24 hours</a:t>
            </a:r>
            <a:r>
              <a:rPr lang="en-US" dirty="0">
                <a:latin typeface="Arial Narrow" panose="020B0606020202030204" pitchFamily="34" charset="0"/>
              </a:rPr>
              <a:t>. </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Viewed from </a:t>
            </a:r>
            <a:r>
              <a:rPr lang="en-US" b="1" dirty="0">
                <a:latin typeface="Arial Narrow" panose="020B0606020202030204" pitchFamily="34" charset="0"/>
              </a:rPr>
              <a:t>above</a:t>
            </a:r>
            <a:r>
              <a:rPr lang="en-US" dirty="0">
                <a:latin typeface="Arial Narrow" panose="020B0606020202030204" pitchFamily="34" charset="0"/>
              </a:rPr>
              <a:t> the North Pole, Earth spins </a:t>
            </a:r>
            <a:r>
              <a:rPr lang="en-US" b="1" dirty="0">
                <a:latin typeface="Arial Narrow" panose="020B0606020202030204" pitchFamily="34" charset="0"/>
              </a:rPr>
              <a:t>counterclockwise</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Rotation causes the Sun to appear to </a:t>
            </a:r>
            <a:r>
              <a:rPr lang="en-US" b="1" dirty="0">
                <a:latin typeface="Arial Narrow" panose="020B0606020202030204" pitchFamily="34" charset="0"/>
              </a:rPr>
              <a:t>rise</a:t>
            </a:r>
            <a:r>
              <a:rPr lang="en-US" dirty="0">
                <a:latin typeface="Arial Narrow" panose="020B0606020202030204" pitchFamily="34" charset="0"/>
              </a:rPr>
              <a:t> in the </a:t>
            </a:r>
            <a:r>
              <a:rPr lang="en-US" b="1" dirty="0">
                <a:latin typeface="Arial Narrow" panose="020B0606020202030204" pitchFamily="34" charset="0"/>
              </a:rPr>
              <a:t>east</a:t>
            </a:r>
            <a:r>
              <a:rPr lang="en-US" dirty="0">
                <a:latin typeface="Arial Narrow" panose="020B0606020202030204" pitchFamily="34" charset="0"/>
              </a:rPr>
              <a:t> and </a:t>
            </a:r>
            <a:r>
              <a:rPr lang="en-US" b="1" dirty="0">
                <a:latin typeface="Arial Narrow" panose="020B0606020202030204" pitchFamily="34" charset="0"/>
              </a:rPr>
              <a:t>set</a:t>
            </a:r>
            <a:r>
              <a:rPr lang="en-US" dirty="0">
                <a:latin typeface="Arial Narrow" panose="020B0606020202030204" pitchFamily="34" charset="0"/>
              </a:rPr>
              <a:t> in the </a:t>
            </a:r>
            <a:r>
              <a:rPr lang="en-US" b="1" dirty="0">
                <a:latin typeface="Arial Narrow" panose="020B0606020202030204" pitchFamily="34" charset="0"/>
              </a:rPr>
              <a:t>west</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Day</a:t>
            </a:r>
            <a:r>
              <a:rPr lang="en-US" dirty="0">
                <a:latin typeface="Arial Narrow" panose="020B0606020202030204" pitchFamily="34" charset="0"/>
              </a:rPr>
              <a:t> and </a:t>
            </a:r>
            <a:r>
              <a:rPr lang="en-US" b="1" dirty="0">
                <a:latin typeface="Arial Narrow" panose="020B0606020202030204" pitchFamily="34" charset="0"/>
              </a:rPr>
              <a:t>night</a:t>
            </a:r>
            <a:r>
              <a:rPr lang="en-US" dirty="0">
                <a:latin typeface="Arial Narrow" panose="020B0606020202030204" pitchFamily="34" charset="0"/>
              </a:rPr>
              <a:t> cycle results from Earth’s rotation: the </a:t>
            </a:r>
            <a:r>
              <a:rPr lang="en-US" b="1" dirty="0">
                <a:latin typeface="Arial Narrow" panose="020B0606020202030204" pitchFamily="34" charset="0"/>
              </a:rPr>
              <a:t>side facing </a:t>
            </a:r>
            <a:r>
              <a:rPr lang="en-US" dirty="0">
                <a:latin typeface="Arial Narrow" panose="020B0606020202030204" pitchFamily="34" charset="0"/>
              </a:rPr>
              <a:t>the Sun experiences </a:t>
            </a:r>
            <a:r>
              <a:rPr lang="en-US" b="1" dirty="0">
                <a:latin typeface="Arial Narrow" panose="020B0606020202030204" pitchFamily="34" charset="0"/>
              </a:rPr>
              <a:t>daylight</a:t>
            </a:r>
            <a:r>
              <a:rPr lang="en-US" dirty="0">
                <a:latin typeface="Arial Narrow" panose="020B0606020202030204" pitchFamily="34" charset="0"/>
              </a:rPr>
              <a:t>, the </a:t>
            </a:r>
            <a:r>
              <a:rPr lang="en-US" b="1" dirty="0">
                <a:latin typeface="Arial Narrow" panose="020B0606020202030204" pitchFamily="34" charset="0"/>
              </a:rPr>
              <a:t>opposite</a:t>
            </a:r>
            <a:r>
              <a:rPr lang="en-US" dirty="0">
                <a:latin typeface="Arial Narrow" panose="020B0606020202030204" pitchFamily="34" charset="0"/>
              </a:rPr>
              <a:t> side experiences </a:t>
            </a:r>
            <a:r>
              <a:rPr lang="en-US" b="1" dirty="0">
                <a:latin typeface="Arial Narrow" panose="020B0606020202030204" pitchFamily="34" charset="0"/>
              </a:rPr>
              <a:t>night</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Different locations experience sunrise and sunset at different times.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Daylight hours </a:t>
            </a:r>
            <a:r>
              <a:rPr lang="en-US" b="1" dirty="0">
                <a:latin typeface="Arial Narrow" panose="020B0606020202030204" pitchFamily="34" charset="0"/>
              </a:rPr>
              <a:t>vary</a:t>
            </a:r>
            <a:r>
              <a:rPr lang="en-US" dirty="0">
                <a:latin typeface="Arial Narrow" panose="020B0606020202030204" pitchFamily="34" charset="0"/>
              </a:rPr>
              <a:t> by season and latitude.</a:t>
            </a:r>
          </a:p>
        </p:txBody>
      </p:sp>
      <p:pic>
        <p:nvPicPr>
          <p:cNvPr id="4" name="Picture 3" descr="Illustration of Earth showing its rotation from west to east, with arrows indicating the directions of north, south, east, and west.">
            <a:extLst>
              <a:ext uri="{FF2B5EF4-FFF2-40B4-BE49-F238E27FC236}">
                <a16:creationId xmlns:a16="http://schemas.microsoft.com/office/drawing/2014/main" id="{8E213532-3B52-95C6-09D3-BFBB2AD6019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95817" y="140772"/>
            <a:ext cx="3058873" cy="3069103"/>
          </a:xfrm>
          <a:prstGeom prst="rect">
            <a:avLst/>
          </a:prstGeom>
        </p:spPr>
      </p:pic>
      <p:pic>
        <p:nvPicPr>
          <p:cNvPr id="5" name="Picture 4" descr="Illustration of Earth's rotation showing the axis tilted through the North and South Poles, with additional top-down views of each pole indicating the rotation direction.">
            <a:extLst>
              <a:ext uri="{FF2B5EF4-FFF2-40B4-BE49-F238E27FC236}">
                <a16:creationId xmlns:a16="http://schemas.microsoft.com/office/drawing/2014/main" id="{877C3B9F-A96E-E8B4-2901-EC2E61A61550}"/>
              </a:ext>
            </a:extLst>
          </p:cNvPr>
          <p:cNvPicPr>
            <a:picLocks noChangeAspect="1"/>
          </p:cNvPicPr>
          <p:nvPr/>
        </p:nvPicPr>
        <p:blipFill>
          <a:blip r:embed="rId4"/>
          <a:stretch>
            <a:fillRect/>
          </a:stretch>
        </p:blipFill>
        <p:spPr>
          <a:xfrm>
            <a:off x="6478814" y="3429000"/>
            <a:ext cx="4874986" cy="3416380"/>
          </a:xfrm>
          <a:prstGeom prst="rect">
            <a:avLst/>
          </a:prstGeom>
        </p:spPr>
      </p:pic>
    </p:spTree>
    <p:extLst>
      <p:ext uri="{BB962C8B-B14F-4D97-AF65-F5344CB8AC3E}">
        <p14:creationId xmlns:p14="http://schemas.microsoft.com/office/powerpoint/2010/main" val="3807286239"/>
      </p:ext>
    </p:extLst>
  </p:cSld>
  <p:clrMapOvr>
    <a:masterClrMapping/>
  </p:clrMapOvr>
</p:sld>
</file>

<file path=ppt/theme/theme1.xml><?xml version="1.0" encoding="utf-8"?>
<a:theme xmlns:a="http://schemas.openxmlformats.org/drawingml/2006/main" name="Office Them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43</TotalTime>
  <Words>2304</Words>
  <Application>Microsoft Office PowerPoint</Application>
  <PresentationFormat>Widescreen</PresentationFormat>
  <Paragraphs>191</Paragraphs>
  <Slides>38</Slides>
  <Notes>36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Arial Narrow</vt:lpstr>
      <vt:lpstr>Calibri</vt:lpstr>
      <vt:lpstr>Calibri Light</vt:lpstr>
      <vt:lpstr>Wingdings</vt:lpstr>
      <vt:lpstr>Office Theme</vt:lpstr>
      <vt:lpstr>Solar energy, Earth-sun relationships, and the seasons</vt:lpstr>
      <vt:lpstr>Weekly readings and learning resources:</vt:lpstr>
      <vt:lpstr>Learning Objectives</vt:lpstr>
      <vt:lpstr>For Today</vt:lpstr>
      <vt:lpstr>Solar System Formation</vt:lpstr>
      <vt:lpstr>The Solar System</vt:lpstr>
      <vt:lpstr> Eight planets orbit around the Sun, Earth is the third planet from the Sun.   Earth’s orbit around Sun changes and is elliptical presently, not circular.  Perihelion: Earth is closest to Sun on Jan.3.  Aphelion: Earth is farthest from Sun on July 4.</vt:lpstr>
      <vt:lpstr>Plane of the Ecliptic</vt:lpstr>
      <vt:lpstr>Earth’s Rotation</vt:lpstr>
      <vt:lpstr>Earth’s Revolution</vt:lpstr>
      <vt:lpstr>Solar Energy = Radiant Energy</vt:lpstr>
      <vt:lpstr>Energy as Electromagnetic Radiation</vt:lpstr>
      <vt:lpstr>Wein's Law</vt:lpstr>
      <vt:lpstr>Stefan-Boltzmann's Law</vt:lpstr>
      <vt:lpstr>Selective Absorption by the Atmosphere</vt:lpstr>
      <vt:lpstr>Source: Figure from Physical Geography by J. Patrich, licensed under CC BY 4.0.</vt:lpstr>
      <vt:lpstr>The Greenhouse Effect</vt:lpstr>
      <vt:lpstr>Insolation: Incoming solar radiation</vt:lpstr>
      <vt:lpstr>Sun Angle and Insolation</vt:lpstr>
      <vt:lpstr>This diagram illustrates how sunlight is spread over a greater area in the polar regions. In addition to the density of incident light, the dissipation of light in the atmosphere is greater when it falls at a shallow angle.</vt:lpstr>
      <vt:lpstr>Source: Global map of global horizontal radiation from Wikipedia.</vt:lpstr>
      <vt:lpstr>Why Do We Have Different Seasons? | California Academy of Sciences</vt:lpstr>
      <vt:lpstr>Source: https://spaceplace.nasa.gov/seasons/en/</vt:lpstr>
      <vt:lpstr>Equinoxes: March &amp; September</vt:lpstr>
      <vt:lpstr>Source: Illumination of Earth by the Sun on the day of an equinox from Wikipedia.</vt:lpstr>
      <vt:lpstr>Solstices: June &amp; December</vt:lpstr>
      <vt:lpstr>Source: Illumination of Earth by the Sun on the day of the June solstice from Wikipedia.</vt:lpstr>
      <vt:lpstr>Source: Illumination of Earth by the Sun on the day of the December solstice from Wikipedia.</vt:lpstr>
      <vt:lpstr>Source: From Wikipedia.</vt:lpstr>
      <vt:lpstr>Source: Table 2.1.7.1 from Introduction to Physical Geography by M. Ritter, licensed under CC BY-NC-SA 4.0.</vt:lpstr>
      <vt:lpstr>Analemma</vt:lpstr>
      <vt:lpstr>Reasons for seasons</vt:lpstr>
      <vt:lpstr>Daily-peak Insolation</vt:lpstr>
      <vt:lpstr>Source: https://earthobservatory.nasa.gov/.</vt:lpstr>
      <vt:lpstr>Heating Imbalances</vt:lpstr>
      <vt:lpstr>Heating Imbalances Heat  Map</vt:lpstr>
      <vt:lpstr>The amount of sunlight the Earth absorbs depends on the reflectivness of the atmosphere and the ground surface. This satellite map shows the amount of solar radiation reflected during September 2008. Along the equator, clouds reflected a large proportion of sunlight, while the pale sands of the Sahara caused the high reflectivness in North Africa. Neither pole is receiving much incoming sunlight at this time of year, so they reflect little energy even though both are ice-covered.</vt:lpstr>
      <vt:lpstr>This map of net radiation (incoming sunlight minus reflected light and outgoing heat) shows global energy imbalances in September 2008, the month of an equinox. Areas around the equator absorbed about 200 watts per square meter more on average (orange and red) than they reflected or radiated. Areas near the poles reflected and/or radiated about 200 more watts per square meter (green and blue) than they absorbed. Mid-latitudes were roughly in balance.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meimei lin</cp:lastModifiedBy>
  <cp:revision>22</cp:revision>
  <dcterms:created xsi:type="dcterms:W3CDTF">2025-05-14T23:34:11Z</dcterms:created>
  <dcterms:modified xsi:type="dcterms:W3CDTF">2025-08-11T03:07:17Z</dcterms:modified>
</cp:coreProperties>
</file>