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ink/ink1.xml" ContentType="application/inkml+xml"/>
  <Override PartName="/ppt/notesSlides/notesSlide32.xml" ContentType="application/vnd.openxmlformats-officedocument.presentationml.notesSlide+xml"/>
  <Override PartName="/ppt/ink/ink2.xml" ContentType="application/inkml+xml"/>
  <Override PartName="/ppt/ink/ink3.xml" ContentType="application/inkml+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91" r:id="rId1"/>
  </p:sldMasterIdLst>
  <p:notesMasterIdLst>
    <p:notesMasterId r:id="rId56"/>
  </p:notesMasterIdLst>
  <p:sldIdLst>
    <p:sldId id="537" r:id="rId2"/>
    <p:sldId id="538" r:id="rId3"/>
    <p:sldId id="386" r:id="rId4"/>
    <p:sldId id="656" r:id="rId5"/>
    <p:sldId id="616" r:id="rId6"/>
    <p:sldId id="617" r:id="rId7"/>
    <p:sldId id="618" r:id="rId8"/>
    <p:sldId id="619" r:id="rId9"/>
    <p:sldId id="657" r:id="rId10"/>
    <p:sldId id="620" r:id="rId11"/>
    <p:sldId id="658" r:id="rId12"/>
    <p:sldId id="659" r:id="rId13"/>
    <p:sldId id="621" r:id="rId14"/>
    <p:sldId id="662" r:id="rId15"/>
    <p:sldId id="664" r:id="rId16"/>
    <p:sldId id="666" r:id="rId17"/>
    <p:sldId id="667" r:id="rId18"/>
    <p:sldId id="668" r:id="rId19"/>
    <p:sldId id="665" r:id="rId20"/>
    <p:sldId id="660" r:id="rId21"/>
    <p:sldId id="622" r:id="rId22"/>
    <p:sldId id="661" r:id="rId23"/>
    <p:sldId id="623" r:id="rId24"/>
    <p:sldId id="669" r:id="rId25"/>
    <p:sldId id="624" r:id="rId26"/>
    <p:sldId id="671" r:id="rId27"/>
    <p:sldId id="670" r:id="rId28"/>
    <p:sldId id="672" r:id="rId29"/>
    <p:sldId id="679" r:id="rId30"/>
    <p:sldId id="625" r:id="rId31"/>
    <p:sldId id="681" r:id="rId32"/>
    <p:sldId id="686" r:id="rId33"/>
    <p:sldId id="677" r:id="rId34"/>
    <p:sldId id="678" r:id="rId35"/>
    <p:sldId id="680" r:id="rId36"/>
    <p:sldId id="674" r:id="rId37"/>
    <p:sldId id="675" r:id="rId38"/>
    <p:sldId id="676" r:id="rId39"/>
    <p:sldId id="626" r:id="rId40"/>
    <p:sldId id="627" r:id="rId41"/>
    <p:sldId id="539" r:id="rId42"/>
    <p:sldId id="585" r:id="rId43"/>
    <p:sldId id="629" r:id="rId44"/>
    <p:sldId id="630" r:id="rId45"/>
    <p:sldId id="636" r:id="rId46"/>
    <p:sldId id="682" r:id="rId47"/>
    <p:sldId id="683" r:id="rId48"/>
    <p:sldId id="684" r:id="rId49"/>
    <p:sldId id="685" r:id="rId50"/>
    <p:sldId id="588" r:id="rId51"/>
    <p:sldId id="687" r:id="rId52"/>
    <p:sldId id="688" r:id="rId53"/>
    <p:sldId id="689" r:id="rId54"/>
    <p:sldId id="690" r:id="rId5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247" autoAdjust="0"/>
  </p:normalViewPr>
  <p:slideViewPr>
    <p:cSldViewPr snapToGrid="0">
      <p:cViewPr varScale="1">
        <p:scale>
          <a:sx n="143" d="100"/>
          <a:sy n="143" d="100"/>
        </p:scale>
        <p:origin x="126" y="47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ink/ink1.xml><?xml version="1.0" encoding="utf-8"?>
<inkml:ink xmlns:inkml="http://www.w3.org/2003/InkML">
  <inkml:definitions>
    <inkml:context xml:id="ctx0">
      <inkml:inkSource xml:id="inkSrc0">
        <inkml:traceFormat>
          <inkml:channel name="X" type="integer" min="-2560" max="1920" units="cm"/>
          <inkml:channel name="Y" type="integer" max="1455" units="cm"/>
          <inkml:channel name="T" type="integer" max="2.14748E9" units="dev"/>
        </inkml:traceFormat>
        <inkml:channelProperties>
          <inkml:channelProperty channel="X" name="resolution" value="74.91639" units="1/cm"/>
          <inkml:channelProperty channel="Y" name="resolution" value="43.30357" units="1/cm"/>
          <inkml:channelProperty channel="T" name="resolution" value="1" units="1/dev"/>
        </inkml:channelProperties>
      </inkml:inkSource>
      <inkml:timestamp xml:id="ts0" timeString="2024-01-29T16:40:38.319"/>
    </inkml:context>
    <inkml:brush xml:id="br0">
      <inkml:brushProperty name="width" value="0.05292" units="cm"/>
      <inkml:brushProperty name="height" value="0.05292" units="cm"/>
      <inkml:brushProperty name="color" value="#FF0000"/>
    </inkml:brush>
  </inkml:definitions>
  <inkml:trace contextRef="#ctx0" brushRef="#br0">18137 939 0,'40'0'313,"-27"0"-298,27 0 17,-14 0-17,-13 0 1,14 0-1,-14 0-15,14 13 16,-14-13 0,13 14-1,14-14 1,0 13 0,-14 0-1,1-13 1,-14 0-1,0 0 17,0 0-17,14 13 1,-14-13 0,13 0-1,-12 14 1,-1-14-1,13 13 1,1-13 0,-14 13-1,13-13 1,-12 0 0,-1 0-16,0 0 15,14 13 1,-14 1-1,0-14 17,0 0-17,14 0 17,-14 0-17,0 0 1,0 13 15,1-13-15,12 0-1,-13 0 1,1 0 0,12 13-1,-13-13 1,14 0 15,-14 0-31,0 0 31,40 13 1,0-13-1,-40 13-16,1-13 1,12 0 0,-13 0-1,27 0 1,0 14 15,-1-1-15,-25-13-1,25 0 17,1 13-1,-14-13-15,-12 0-1,12 0 1,0 13-1,1 1 1,-1-14 0,1 0-1,-14 0 1,27 13 0,-27-13-16,13 13 15,1-13 1,13 13 15,-27 1-31,27-14 31,12 13 1,-25 0-17,-1-13 1,1 13-1,-14-13 1,27 13 0,-27-13-1,0 0 1,14 14 0,-14-14-1,0 0 1,14 13-1,-14-13 32,13 13-15,-13-13-32,1 0 15,-1 0 1,0 0-1,0 13 1,1 1 0,-1-14-1,0 0 1,0 13 0,1-13-1,12 0 1,-13 0 15,-13 13-15,27-13 15,-14 0-15,13 13-1,-12-13 1,-1 14-1,13-14 1,1 13 0,-1-13-1,-13 13 1,27 0 0,-13-13-1,12 13 1,-25 1-1,25-1 17,14 0-1,-26 0-15,-14-13-1,0 14 1,0-14-1,0 0 1,14 13 0,-14 0-1,14-13-15,-14 0 32,13 13-17,-12-13 1,25 14 15,-26-14-15,1 0-16,12 13 31,-13 0-15,1-13-1,12 0 1,-13 0-16,-13 13 15,14-13-15,-1 0 16,13 13 0,1 1-1,-1-14 1,1 13 0,-1 0-1,-13-13 1,14 0 15,-14 13-15,13-13-16,-12 0 31,-1 14-15,0-14-16,0 0 15,1 13 1,-1-13-1,0 0 1,0 13 0,0-13-1,1 0 1,12 13 0,-13-13 15,1 0-16,-1 13 17,0-13-17,0 0 1,1 0 0,-1 14-1,0-1 1,0-13-1,0 13 1,14-13 0,-14 13-1,0-13 1,1 14 0,-1-1-1,0-13-15,0 13 31,1-13 1,-14 13-17,26-13 1,-13 14 0,-13-1-1,27-13 1,-14 13-1,0 0 17,0-13-17,1 13 1,-1 1 0,0-14 15,0 13-16,1-13 17,-1 13-32,0 0 47,13 1-32,-12-14 16,-1 13-15,0 0 15,0-13-15,1 0-16,-14 13 16,13 1-1,0-14 1,13 13-1,-12 0 32,-1-13-31,-13 13 0,26 0-1,-12-13 1,-14 14-1,13-14 1,0 0 0,-13 13-1,13-13 1,1 13 46,-1 0-30,0-13-17,0 14 1,0-14 15,14 13-15,-14 13-1,0-26 1,14 13 0,-14 14-1,14-14 1,-14-13 0,0 13-1,0-13 1,-13 14-1,27-1 17,-14 0-1,13-13-15,-12 13-1,-1-13 1,0 14-1,0-1 1,0-13-16,1 13 16,-1-13-1,0 13-15,0 0 32,1-13-17,-1 14 1,0-14 15,-13 13-31,13-13 31,1 0 1,-14 13-17,13-13 16,0 0 32</inkml:trace>
  <inkml:trace contextRef="#ctx0" brushRef="#br0" timeOffset="2967.86">21841 1812 0,'14'0'203,"-1"27"-187,0-27-16,0 13 15,1 14 1,12-1 0,0 0-1,-12 1 1,12-14-1,-13 14 17,1-14-17,-1 0 1,0 14 0,0-27-1,0 13 1,-13 0-16,14-13 15,-1 13 1,0 14 0,0-27-1,-13 13 1,14 0 15,-28-13 266,1 0-266,0 0-15,0 0 0,-1 0-1,1 0 1,0 0 15,0 0-15,0-13-1,-1 13 1,1 0 0,0 0 15,0-13-31,-1 13 31,1 0-15,0-14-1,-13 14 17,12-26-17,1 26-15,-13 0 31,26-13-15,-14 13-16,1 0 16,0-13-1,0 13 1,-1 0 0,14-14-1,-13 1 1,0 13 15,0 0-15,0 0-1,13-13 1,-14 13 0</inkml:trace>
  <inkml:trace contextRef="#ctx0" brushRef="#br0" timeOffset="49135.62">22781 2619 0,'26'0'172,"27"0"-141,26 0 16,1 0-16,-14-13 1,-13 0-17,-13-14 1,-14 27-1,0-13 1,1 13 0,13-13-1,-40 0-15,13 13 16,13-27 0,1 14-16,-14 0 15,27-14 1,-27 27-16,13-39 15,1 25 1,-1-12 0,1 13-1,-14 0 17,0-14-17,14 14 1,-14 0-1,0-1 1,0 1 0,1 0-16,-14 0 15,13-14 1,13 1 0,-13-1-1,1 14 1,-1-13-1,0 12 1,-13-12 0,13 13-1,1-14 17,-14 14-32,0 0 15,13 0 1,-13-1-16,0 1 15,0-13 1,0 12 15,0 1-15,0 0 0,0 0-1,13 0 1,-13-1 46,0 1-46,0 0 0,0 0-1,0-1 1,0 1 46</inkml:trace>
  <inkml:trace contextRef="#ctx0" brushRef="#br0" timeOffset="50238.3">23760 2077 0,'-40'0'187,"0"0"-171,14 13-16,13-13 15,-1 0-15,-12 0 16,13 13 0,-14 1-1,-13-1 1,14-13 0,0 13-16,12-13 15,-25 13 1,25-13-1,-25 14 17,25-1-17,1-13 1</inkml:trace>
  <inkml:trace contextRef="#ctx0" brushRef="#br0" timeOffset="51240.63">23720 2090 0,'0'27'94,"13"52"-63,-13-53-15,0 14 0,0-13-1,13-14 1,-13 0-1,0 14 1,0-1 0,0-13-1,0 0 1,0 1 0,0-1-16,0 0 31,0 0-16,0 1 48</inkml:trace>
  <inkml:trace contextRef="#ctx0" brushRef="#br0" timeOffset="83142.95">23773 1654 0,'-13'0'157,"-1"0"-142,-12-27 16,13 14-15,-1 0 0,-12 0-1,0-14 1,-14 1 0,0-1-1,0-13 1,-12 14-1,-1-27 1,26 40-16,1 0 16,12-14-16,-25 14 15,26-14-15,-40 1 16,26 0 0,1 12-1,-27-12 1,13-1-1,0 14 17,27 0-17,-40-14 1,14 14 0,-14-13-1,39 13-15,-12-1 16,-40-12-1,39 26 1,-26-27 0,14 14-16,-1 0 15,-53-27 1,27 14 0,13-1-1,1 14 1,-1-13-1,0 12 1,0-12 15,0 13-15,26 0 0,1 13-16,-40-14 15,39 1 1,1 0-16,-1 13 15,-65-13 1,39-1 0,-13 1-1,0 0 1,-1-14 0,1 27-1,-53-39 16,80 39-15,-120-40 15,132 27-15,-39-14 0,13 27-1,14-26 1,-14 26-1,0-40 1,13 27 0,-13 0-1,27 13-15,-54-40 32,1 14-1,39 12-16,1 1 1,12 13-16,1-13 16,-1 0-16,14 13 15,0-13-15,0 13 16,-27 0 0,0-14-1,14 1 1,-1 13-16,14 0 15,0-13-15,-27 13 16,14-13-16,-14 13 16,13 0-16,1-14 15,-40 1 1,39 13-16,1 0 16,-1 0-16,-39-13 15,13 13 1,-13-13-1,13 13 17,14-14-17,-1 14 1,27 0-16,-14 0 31,-12 0-15,12 0-1,-13 0 1,27 0-16,-26 0 16,-14 0-1,26 0 1,-12 0 0,12 0-1,1 0 1,-1 0-1,-13 0 17,14 0-17,0 0 1,12 0-16,1 0 16,-13 0-1,12 0-15,-12 0 16,13 0-1,-1 0 1,-12 0 0,0 0-1,-1 0 1,14 0 0,0 0-1,-1 0 1,1 0-16,0 0 31,0 0-31,-1 14 31,-12-1-15,13 0 0,0-13-1,-14 13 1,14 1-1,0-1 1,-14 0 0,14 0-1,-14 1 17,1 12-17,13-13 1,0-13-1,-1 13-15,14 14 32,-13-27-17,13 13 1,-13-13-16,0 13 31,13 14-15,-14-27-16,14 13 15,0 0 1,-13-13-16,13 27 31,-13-14-15,13 0 0,-13 14-1,13-14 1,0 0 15,0 14-15,0-14-1,0 0 1,0 13 0,0-12-1,-13-14 1,13 13-16,0 0 31,0 0-15,0 14-1,0-1 1,0-12 15</inkml:trace>
  <inkml:trace contextRef="#ctx0" brushRef="#br0" timeOffset="84405.93">18455 503 0,'26'53'125,"1"26"-94,-14-39-15,0-27 0,-13 13-16,0-12 15,0 12 1,13-13 0,-13 1-16,14-1 15,-14 0 1,0 13-1,26-39 204,40-66-203,-39 39-1,12 0 1,-26 27-16,1 0 16,12-27-1,1 27 1,-14 0 0,0 13 46</inkml:trace>
  <inkml:trace contextRef="#ctx0" brushRef="#br0" timeOffset="113024.27">18190 18190 0,'13'0'234,"40"0"-203,-26-13 1,26 13-1,-27 0-16,1-13 1,-1 13 0,-13 0-16,0-14 15,1 14-15,-1 0 16,27 0 0,-1 0-1,-12-13 1,-1 0-1,1 13 17,26 0-17,-1-13 17,-38 13-32,-1 0 15,13 0 1,14 0-1,-27 0-15,1 0 16,12-13 0,-13 13-16,14 0 15,26-14 1,-14 14 0,-25-13-1,25 13 1,1 0-1,13 0 1,0-26 15,-40 26-31,13 0 16,27-14 0,-26 14-16,-14 0 15,66-13 1,-26 13-1,0-13 1,-13 13 0,13 0-1,-27 0 1,27-13 0,-26-1-1,26 14 1,-40 0-1,13 0-15,-12 0 16,12 0-16,14-13 31,-14 13-31,1-13 16,25 13 0,-25-13-1,13 13 1,-27 0-16,0 0 15,0-13 1,1 13-16,25 0 16,1 0-1,-27 0-15,14 0 16,-1-14 0,1 14-16,-14 0 15,26-13 1,-12 13-1,-1 0-15,27-13 16,-13-14 15,-14 27-15,14-13 0,-13 0-1,26 13 1,-14-13-1,-26-1-15,14 14 16,26 0 0,-27-13-16,-13 0 15,40 13 1,-39-13-16,-1 0 16,53-1-1,-13-12 1,0 13-1,0-1 17,-14-25-17,1 39-15,-27-14 16,27 1 0,-14 0-1,14-13-15,-27 26 16,27-27-1,-13 27-15,-14-13 16,26-14 0,-12 27-1,13-13 1,-14 0 0,1-14-1,-14 27 1,13-13 15,1 0-31,-27 0 16,26 13-1,-13-13-15,14 13 16,-1-27 0,-12 27-1,25-26 1,1 12-1,0 1 1,-14-13 0,-13 26-16,27-27 15,-14 1 1,14 13 0,0-14-1,-14 14 1,14-14-1,-40 14 1,13 13 0,40-26-1,-26-1 1,-1 1 0,0 26-1,-12-27 1,12 14-1,1-13 1,-14 12 0,13 1-1,-12 0 1,12-13 0,-13 12-16,0 1 15,14-13 1,-1-1-1,-12 1 17,-1 26-17,0-27 1,0 14 0,0 0-1,1 0 16,-14-1-15,13 14 0,-13-13-1,13 13-15,0-13 16,1 0 0,-14-1-1,13 1 1,13 0-1,-26-13 17,14 12-17,-1 1 1,0 0 0,0 0-1,-13-1-15,13 1 31,-13 0-15,14 13 0,-14-27-1,13 27 1,-13-13 0,13 13-1,-13-13 32,13 0 62,-13 0-93,14 13-16,-14-14 16,13 1-1,0 0 1,0 0 0</inkml:trace>
  <inkml:trace contextRef="#ctx0" brushRef="#br0" timeOffset="115166.65">21431 17317 0,'13'-13'109,"14"13"-93,-1-13 0,1-1-1,13 14 1,-1-13-1,-26 13-15,1-13 16,25 13 0,-25 0-16,-1 0 15,13 0 1,-12 0 0,-1-13-1,13 13 16,-13 0-15,14 0 0,-14 0-1,0 0 1,14 0 0,-14 0-16,0 0 15,14-14 1,-14 14-1,27-13 1,-14 0 0,-13 13-1,1 0 1,-1 0 0,0 0 30,0 0-30,-39 40 218,26-27-218,-13 0-16,-1 14 16,1-14-1,13 0-15,-13-13 16,13 13 0,-13 0-1,-14 27 1,1-13 15,26-14-15,-13 0-1,-1 0-15,1 14 32,0-14-17,0 0-15,-1 0 31,1 1-15,13-1 0,-13 0-1,0 0 1,-1 1 0,1-1-1,0 0 16,0 0-31,13 0 32,-13-13-32,-1 14 31,1-14 16</inkml:trace>
  <inkml:trace contextRef="#ctx0" brushRef="#br0" timeOffset="117025.08">22900 16431 0,'39'0'219,"-25"0"-204,65 0 17,-39 13-17,-1-13 1,14 13 0,-26 0-1,26 1 1,-14 12-1,14-26 1,-40 13-16,14 0 16,26-13-1,-27 14-15,40 12 32,1 1-17,-54-14 1,53 0 15,13 27 0,-52-14-15,12-13 0,1-13-1,0 27 1,-14-14-1,-12 0-15,12-13 16,14 27 0,-27-27-1,13 13 1,-26 0 0,27 14-1,-14-14 1,0-13 15,14 13-15,-14-13-1,-13 13-15,0 1 16,13-1 0,0-13-16,1 13 15</inkml:trace>
  <inkml:trace contextRef="#ctx0" brushRef="#br0" timeOffset="118747.92">23786 16536 0,'-13'0'47,"39"0"109,54 40-140,-41 0 0,-12-27-1,-14 0 1,0 1 0,0-14-1,1 13 16,-14 0 1,13 0-17,0 14 17,0-14-17,1-13 1,-14 13-1,13 0 17,-13 1-17,0-1 1,13-13 46,-92 13 95,-14-13-142,53 0 1,-13 0 0,40 0-1,-40 0-15,27 0 16,-27 0-1,27 0 1,-41 0 0,-52 0 15,66 0-15,27 0-1,-1 0 1,14 0-1</inkml:trace>
  <inkml:trace contextRef="#ctx0" brushRef="#br0" timeOffset="122878.18">24170 16960 0,'0'26'187,"-14"1"-171,-12 12-1,26-12 1,-13-1-16,-14 1 16,14 39-1,-13-26 16,-27 65 1,39-78-32,1 13 15,-26 26 1,-1 13 0,13-39-1,27-14-15,-13 1 16,-27 65-1,1-39 1,12 0 0,-12 0-1,-1 0 1,14 0 0,-27 13-1,26-26 1,-13 13-1,-12 13 17,-1-13-17,39-27-15,-25 1 16,-27 39 0,13-13-1,13-27 1,-26 14-1,13-14 1,26 14 0,-25-14-1,12-12 1,0-1 0,14 0-1,12 0-15,-25 1 31,26-1-31,-40 0 32,13 0-17,-13 0 1,13 1 0,-26-1-1,13-13 1,14 13-1,-1 0 1,27-13-16,-14 0 16,-12 14-1,-1-14 1,-13 13 0,26 0-16,-25-13 15,38 0 1,-12 0-1,-1 0 1,-65 13 15,39 1-15,0-14 0,0 0-1,13 0 1,14 0-16,-1 0 15,-25 0 1,25 0-16,1 0 16,-27 0-1,26 0-15,14 0 16,-66 13 0,52-13-1,-26 0 1,27 0 15,-14 0-15,14 0-1,-27 0 1,26 0 0,-26 13-1,40-13-15,-13 0 16,-54 0-1,27 0 1,-13 0 0,0 13-1,-13-13 1,-1 0 0,1 0-1,13 0 1,13 13 15,0-13-15,-26 0-1,65 0 1,-52 0 0,53 0-16,-13 0 15,-54 0 1,40 0-1,14 0 1,-27 0 0,0 14-1,-13-14 1,13 0 0,0 0-1,-26 0 16,-1 0 1,41 0-17,26 0-15,-14 0 16,-39 0 0,26 0-1,1 0 1,-1 0-1,-13-14 1,27 14 0,-14 0-1,13 0-15,-26 0 32,1 0-17,38 0 16,-39-13-15,14 0 0,-1 13-1,0 0 1,14-13 0,-1 0-1,14 13 1,-13-14-1,-1 14 1,1-13-16,-1 13 31,1-13-15,13 13-16,-1 0 16,-12-13-1,-1-1 1,1 1-1,13 13 17,0-13-17,-1 13-15,1-13 47,0-1-31,0 14-1,-27-13 1,27-13 0,-14 13-1,14 13 1,13-14 0,-13 1-1,0 0 16,-1 0 1,1-1-17,13 1 1,-13 0 0,13 0 15,0 0-16,-13-1 17,13 1-17,-14 0 1,14 0 15,-13-1-15,13 1 15,0 0 0,-13 0-15,13-1 0,-13 1-1,13 0 1,0 0-1,-13 0 32,13-1-15,-14 14 30,28 0 297</inkml:trace>
  <inkml:trace contextRef="#ctx0" brushRef="#br0" timeOffset="123646.84">18375 18402 0,'0'26'140,"0"93"-109,0-13 1,0-53-1,0-27 16,0-78 172,0-1-204</inkml:trace>
  <inkml:trace contextRef="#ctx0" brushRef="#br0" timeOffset="124591.72">18362 18441 0,'0'-13'32,"53"13"155,53 0-156,-53 0-15,0 0 0,13 0-1,-27 13 1,14-13 0,-26 14-1,13-1 1,39 0-1,-39-13 1,-27 13 0,0-13-1,0 0 1,1 0 0</inkml:trace>
  <inkml:trace contextRef="#ctx0" brushRef="#br0" timeOffset="-193422.45">25585 5887 0,'0'26'187,"13"14"-155,1 0-17,-14-27 1,13 13-1,-13-12 17,0 12-17,0-13 1,13-13 0,0 27-1,-13-14 16,14 0 16,-14 1 31,13-1-46,-13 0-32,13-13 31,-13 13-15,13 0-1,1 1 1,-14-1-1,13 0 1,0 0 0,-13 14-1,13-14 1,-13 0-16,40 40 31,-27-13-15,0-14 15,-13-12-15,14-1-1,-14 0 17,13 0 30,-13 1-46,0-1-1,13-13 1,-13 13 0,0 0-16,13 14 31,0-14 0,-13 0-15,14 14-1,-1-14 1,-13 0 0,0 0-16,0 1 15,13-14-15,-13 13 16,13-13-16,-13 13 15,0 0 1,14 14 15,-1-14 1,-13 0-17,13 0 1,0 14 15,-13-14-15,14 0-1,-14 0-15,0 14 16,26-1 0,-26-12-16,13 25 31,0 1-16,1-27 1,-14 14 0,0-1-1,13 1 1,-13-14 0,13 13-1,0-12 16,-13-1-31,14 26 16,-1 1 15,-13 0 1,26-14-1,-26 1-16,14-27-15,-14 26 16,0-13 0,13 1-1,0 12 1,-13 1 0,13-1-1,0 0 1,-13-12-16,14 25 31,-14 1-15,13-13-1,0-14 1,-13 13 0,0 14-1,13-14 1,1-12-16,-14-1 15,0 13 1,0-12-16,0 12 16,13-13-1,0 27 1,-13-27-16,0 14 16,13 12 15,0 1-16,-13 13 17,0-40-32,0 0 15,14 27 1,-1-27-16,-13 53 31,13-39-15,-13-1-1,0-12-15,0-1 16,13 13 0,-13-13-1,0 1 1,0-1-16,0 0 16,14 40 15,-14-26-31,0-14 31,0 13-15,0-13-1,0 1-15,0 12 16,0 1 0,0 25 15,13 15-16,-13-41 1,0 14 15,0-27-31,13 13 16,-13 1 15,0-1-15,0 1-1,0-1 17,0 1-17,0-1 1,0 14 0,0-14-1,0-12 1,13-1-1,-13 13 1,0 1 0,0-1-1,0 14 17,0-14-17,0 14-15,0-27 16,0 27-1,-13 0 1,0 13 15,13-40-15,0 0 0,13-13 155,-13-26-139</inkml:trace>
  <inkml:trace contextRef="#ctx0" brushRef="#br0" timeOffset="-191387.05">26207 8149 0,'13'13'125,"14"14"-109,-27-14-16,13 0 15,13 27 16,-12-27-15,12 27 15,-26-27-31,26 0 16,-12 27 0,-1-13 15,0-14 16,-13-79 234,27 39-265,-27-13-1,13 1 1,0-1 15,0 14-15,-13 12-16,0-12 31,14 13-15,-14-1-16,0-12 15,13 0 16,-13 12-15,13-25 250,-13 12-251,13 14-15,-13 0 16</inkml:trace>
  <inkml:trace contextRef="#ctx0" brushRef="#br0" timeOffset="-181064.69">26432 9340 0,'13'0'250,"0"0"-219,1 0 16,-1 0-31,0 0 15,0 13-15,0-13-16,14 13 31,-14-13-15,14 0-1,-1 13 1,27 1 15,-13-14-15,-27 0-1,13 0-15,14 13 16,13 0 15,26-13 1,-39 0-1,0 0-16,-14 0-15,1 0 16,39 0 0,-53 0-16,40 0 31,26 0-15,-52 0-16,-14-13 15,27 0 1,-14 13-16,14-14 15,-14 14-15,14-13 16,-14 0 0,-12 0-16,12 13 15,1-13 1,-14 13-16,26-27 31,-12 14-15,26-27 15,-40 27-31,0-13 31,1 12-15,-1 1 0,0 13-1</inkml:trace>
  <inkml:trace contextRef="#ctx0" brushRef="#br0" timeOffset="-179667.75">27305 9194 0,'13'0'172,"67"27"-156,-41-1-1,14 1 1,-26-14-16,-14-13 15,27 26 1,-14-26-16,-13 14 16,27 12-1,-14-13 17,-12-13-17,-1 0 1,-13 13 31,-27 14 78,-26-1-110,1 1 17,-15-14-17,41-13-15,13 13 16,-40-13-1,26 14 1,1-14-16,-1 0 16,1 0-1,13 0-15,0 0 16,-27 13 0,27 0-1,-1-13 32</inkml:trace>
  <inkml:trace contextRef="#ctx0" brushRef="#br0" timeOffset="-172517.45">27768 9327 0,'0'-14'141,"0"-25"-110,0 12-31,0 1 31,0-27 0,0 40-15,0-54 15,0 41-31,0 13 16,0-53-1,0-27 17,0 0-1,0 67-15,0 13-16,0-14 15,0-92 16,0 93-15,0-1-16,0 1 16,0-1-16,0 1 15,0 13-15,0-80 32,0 40-17,-13 27-15,13-1 16,-27-79 15,14 27-15,0 13-1,13 26 1,-13 1-16,13-1 0,-27-92 31,14 79 0,13-27-15,-13 14 0,-1 26-16,1 14 15,13-40 1,0 39-16,-13-52 16,-13 26-1,26-26 16,-27 13 1,27 39-32,0 1 15,-13-27 1,0 0 15,-14-13 0,27-1 1,-26 15-17,26-1 17,-27 0-1,27 26-16,-13-12 1,0-28 15,-14-12-15,14-27 15,-27-13 0,14 93-15,26-14 0,-13 0-1,13 27 1,0 0-16,-13 13 16,13-27-1,-14 14 16,14 0-15,-13-14 0,0 1-1,0 0-15,13-1 16,-27-13 0,27 27-16,-13 0 15,13-13-15,-13 12 31,13 1-15,-14 0 15</inkml:trace>
  <inkml:trace contextRef="#ctx0" brushRef="#br0" timeOffset="-171553.16">27384 6588 0,'0'66'94,"0"27"-78,0-53-16,-26 105 31,13 54 0,13-133-15,0 39 15,0-52-15,0-13 15,0-27-16,0 1 17,0-94 61,0 27-93</inkml:trace>
  <inkml:trace contextRef="#ctx0" brushRef="#br0" timeOffset="-170877.15">27358 6668 0,'53'0'93,"-13"26"-77,26 27 0,26 13 15,27 13 0,-105-52-31,52 13 31,-27-14 1,-25-13-1</inkml:trace>
  <inkml:trace contextRef="#ctx0" brushRef="#br0" timeOffset="-169288.75">27226 5913 0,'-14'-13'156,"-39"-13"-140,40-1 0,-26 14-1,25 0-15,-91-27 32,25 0-1,67 40-31,-14 0 15,14 0-15,-13-13 32,-27 0-32,26 0 15,-26 0 1,14-1 0,-1 14-1,0 0 1,14 0-16,-1 0 15,14 0 1,-13 0-16,-40 0 31,-14 0 1,14 0-1,40 0-16,-40 0 1,39 0 15,-13 0-15,-13 0 15,27 0-15,13 0-16,0 0 15,-14 0 17,14 0-32,0 0 15,-1 14-15,-12-1 32,-1 13-17,-25-13 16,25 14 1,1-14-1,12 0-15,1-13 30,13 14-30</inkml:trace>
  <inkml:trace contextRef="#ctx0" brushRef="#br0" timeOffset="-167391.58">26035 5503 0,'-26'0'141,"12"0"-110,-12 14-15,13-1-16,-1-13 15,1 13 1,-13-13-16,-14 26 31,-13 1 0,13 13-15,-12-1 15,-1 1 0,39-14-15,-25 27 15,25-39-15,14-1 0,-13 0-1,0 14 1,0-14-1,0 0 48,65-13 156,200 0-188,-199 0-31,79 13 31,-53-13 0,-52 0-31,13 0 16,12 0 0,-38 13-16,25 1 31,-12-14-15,-14 0-1,13 26 1,-12-26-1,12 13 17,-13-13 15</inkml:trace>
  <inkml:trace contextRef="#ctx0" brushRef="#br0" timeOffset="-66206.22">25585 13150 0,'13'-13'110,"40"-40"-48,-39 39-46,-1 1-16,0-13 16,0 13-16,14-40 15,-14 26 1,13 1-16,14-27 15,-13 13 1,-1-26 15,0-13 1,1 26-1,-14 13-16,0 13 1,1 1 0,25-53-1,-12-1 17,-14 27-17,13-39 1,1-1 15,-1 14-15,-26 52-1,14-12 1,-1-1-16,13-39 31,1-27-15,-1 66-1,-26 0 1,40-118 0,-27 131-1,0-52 1,14 13 0,-14-40-1,0 79 1,27-158 15,-27 79 0,0 14-15,1 12 0,-14 14 15,0 40-31,0-27 15,0 13 1,0 14-16,0-1 16,0-12-1,0 12-15,0-13 16,0-13 0,0-52 15,0 78-31,0 14 15,0-14-15,0-25 16,0-1 0,0 39-1,0-52 1,0 40 0,0-14 15,0-26 0,0 26 0,0 1-15,0-1 15,0 27-31,0-1 16,0 1-16,0 0 15,13-13 1,-13 12-16,0 1 31,0 0 16</inkml:trace>
  <inkml:trace contextRef="#ctx0" brushRef="#br0" timeOffset="-64937.19">26445 10755 0,'0'14'156,"-26"38"-140,-1 15 15,14-28-15,0-25-16,-27 38 31,0 1-15,40-26-1,-26-1 1,-1 14 15,14-27 0,13 0 1,0-26 155</inkml:trace>
  <inkml:trace contextRef="#ctx0" brushRef="#br0" timeOffset="-64051.69">26392 10914 0,'27'0'156,"78"106"-109,-38-27-16,-28-39 0,-12-27-15,-14 0 0,13 1 15,-12-1 0,-14 0 0</inkml:trace>
  <inkml:trace contextRef="#ctx0" brushRef="#br0" timeOffset="-62033.38">26458 9737 0,'40'-14'141,"-14"14"-126,1 0-15,26-13 16,-13 0-1,-14 13 1,14 0-16,13 0 31,-14-13-31,1 13 0,0 0 16,-1 0-16,41 0 31,12-13-15,-78 13-16,118 0 31,-40 0 0,-52 0-15,13 0 0,0 0-1,-13 0 1,-14 0-1,1 0-15,25 0 16,-38 0-16,65 13 31,-39-13-15,26 13 15,-53 0-15,0-13-16,1 0 15,-1 0 1,0 0 0,0 0-1,14 13 17,-14-13-1</inkml:trace>
  <inkml:trace contextRef="#ctx0" brushRef="#br0" timeOffset="-60596.8">27305 9591 0,'13'13'141,"67"27"-126,-1 0 1,-53-40 0,27 39-1,-39-39 1,-14 14-16,13-14 15,0 13 1,0-13 15,-52 13 157,-28 14-173,41-27 1,0 0 15,-1 13 16,14-13-31,0 0-16,-1 13 31,1-13 32</inkml:trace>
  <inkml:trace contextRef="#ctx0" brushRef="#br0" timeOffset="-58433.95">27953 9829 0,'0'40'204,"13"53"-173,-13-67-31,14 0 15,-14 27 1,0 14 0,0-15-1,0-25 1,0 13 0,0-27-1,0 27 16,0-27-31,0 0 16,0 27 0,0-27-1,0 27 1,0-1 0,0-25-16,0 25 15,0 1 1,-27 0-1,27 12 1,0 1 0,0-26-16,-13-14 15,0 40 1,13-40-16,0 0 16,0 1-16,-27 65 15,14-26 1,0-13-1,0-1-15,-1 27 16,1 14 0,-13-1 15,-1 1-15,14 39-1,-13-40 16,12-52-31,14-1 16,-13 14-16,0-14 16,0 40-1,-1 0 1,14-26-16,-13 0 16,0-27-16,13 53 15,-13-13 1,-1 13-1,14-26 17,-13 39-17,0-39 1,0 0 0,13-14-1,-27 40 1,14-13-1,-40 27 17,53-41-17,-26-12 1,26-1 0,-13 1-16,-14 26 31,27-40-16,-13 0 1,0 13 0,-1 1-1,1-14 1,0 0 0,0-13-16,-1 27 31,1-1-16,0-12-15,0-1 16,13 0 15,-13-13-15,13-13 46,0-14-46,0-26-16</inkml:trace>
  <inkml:trace contextRef="#ctx0" brushRef="#br0" timeOffset="-57281.1">27583 11179 0,'13'53'109,"0"-14"-93,27 94 15,-27 131 0,-13-224-31,0 0 16,13-14-16,-13 27 31,0-27-15,0-12-16,0-1 15,0 13 1,0-13 15,53-39 79,-26 13-95,12-27-15,28-13 16,-14 0-1,-14 0 1,-26 27 0,1 26-16,-1-13 15,13-27 17,-12 14-17,-1 12 1,0 14-1,-13-13-15,13 13 16,-13-13 15,-79 185 94</inkml:trace>
  <inkml:trace contextRef="#ctx0" brushRef="#br0" timeOffset="-55714.69">27345 12951 0,'-14'14'188,"1"-1"-173,-13 0 17,13 0-17,-1 1-15,1-14 16,-13 13 15,-1-13-15,1 13-1,12-13-15,-12 13 16,-27 0 15,13 1-15,1-14-1,12 0 1,-12 13 15,25-13-31,-25 0 32,12 0-17,-39 0 1,-27 0 15,1 0 0,79 0-31,-1 0 16,-12 0-16,-1 0 0,-25 0 31,25 0-15,1 0-16,12 0 15,-12 0 1,-40 0 0,0 0-1,39 0 1,-12 0 0,-67 0 15,79 0-16,-12 0 17,25 0-17</inkml:trace>
  <inkml:trace contextRef="#ctx0" brushRef="#br0" timeOffset="-54410.29">26392 12846 0,'-13'13'140,"-27"0"-124,27 13-16,0-12 16,-27-1-16,-52 53 31,12-39 0,54-27-31,-1 13 16,14-13-16,-40 26 15,0-13 17,27 1-17,12-14 1,-12 0 15,13 0 16,26 13 109,53 13-140,-26 1-1,79 26 17,-66-40-17,53 13 17,-40-26-17,-40 0 1,-13 0-16,1 14 15,-1-14 1,13 13 0,1-13-1,-14 0-15,0 0 16,1 0 0</inkml:trace>
  <inkml:trace contextRef="#ctx0" brushRef="#br0" timeOffset="15685.21">25532 5583 0,'0'-14'281,"-13"-12"-249,-13 26-17,26-13-15,-14 0 31,1-14 1,-13 1 15,12-14-16,1 40-31,0-26 15,0-1 1,0 14 0,-14-27 15,14 27-15,0-14-1,-1 1 1,-25-14 15,-1-39 0,14 39-15,12 14 15,-12-1-31,26 1 16,-27-1-1,-12-52 17,-1 0-1,-13-14-15,27 40-1,-1 0 1,-12-13 15,-1 0-15,13 0-1,1 13 1,-14 0 0,40 26-1,-26-12 1,-40-41 15,66 54-31,-14 0 16,-12 12-16,-1-52 31,1 26-15,0 27-16,12-13 15,-52-54 16,53 41-15,-27-1 0,27 14-16,0 12 15,-53-65 17,13 26-17,-13-13 16,39 26 1,-26 0-17,27 14 17,13 0-17,-14-1 16,-26-13-15,13 14 0,-39-27 31,53 40-47,12 0 15,-52-27 1,53 27-16,-13-1 31,12 1-31,1 13 16,-13-13-16,26 0 15,-14 13-15,-12-13 16,13 13 15,-14-14-31,27 1 16,-13 13-16,0 0 15,-14-26 1,14 26 0,0-14-16,-14 1 15,14 13 1,0-13 15,-13 0 0,12 13 1,1-14-17,0 14 1,13-13 0,-13 13-16,-1 0 31,14-13-16</inkml:trace>
  <inkml:trace contextRef="#ctx0" brushRef="#br0" timeOffset="16550.75">23535 3069 0,'0'80'110,"0"78"-95,0-39 16,0-53-15,0-39 0,0-14 15,0-79 125,0 0-140,0 39-1</inkml:trace>
  <inkml:trace contextRef="#ctx0" brushRef="#br0" timeOffset="17277.64">23535 3149 0,'53'0'203,"105"-27"-172,-118 27-15,0-13-16,-14 13 16,27 0-1,0 0 1,-40 0 15,0 0 32</inkml:trace>
  <inkml:trace contextRef="#ctx0" brushRef="#br0" timeOffset="18548.62">23495 2884 0,'0'-26'125,"26"-1"-109,14-13 0,13-26-1,-40 40 1,53-40-1,-13 26 1,27-13 15,12 13-15,-52 14 15,-14 13-31,41-14 16,-1 14 15,40-14-15,-40 27-1,-27 0-15,67 0 32,-40 0-17,-39 0 1,-1 0-16,40 0 15,-26 0 1,40 0 15,-41 14 1,-26-14-17,1 0 16</inkml:trace>
  <inkml:trace contextRef="#ctx0" brushRef="#br0" timeOffset="19682.06">24117 2262 0,'92'27'94,"120"65"-79,-93-26 1,-66-39 15,-40-27-31,0 13 0,-13 0 16,14-13-1,-1 14 1,-13-1 47,0 0-48,0 0-15,-13 0 16,-1-13-16,-12 14 31,13-1-15,0-13-1,-1 0 17,-12 13-1,13-13-16,-1 13-15,1 1 16,-13-14 0,13 13-1,-40 27 17,26-27-32,1 0 46,26 0-30,185-26 93</inkml:trace>
  <inkml:trace contextRef="#ctx0" brushRef="#br0" timeOffset="22035.37">24937 2461 0,'0'13'78,"13"13"-62,14 14-16,-1 0 15,27-1-15,93 80 16,26 40 0,-93-93-1,-13 0-15,13-13 16,67 93-1,-93-93 1,-27-27 15,-12 1-31,12-1 16,14 54 15,-14-28-15,54 81 15,-67-94-31,26 1 16,1 53 31,-13-67-32,12 80 1,1-40 15,0 80 0,-27-107-31,40 94 32,-27-27-1,1-54-16,12 28 1,-25-27 0,12 26-1,1-13 17,-27-26-17,0-27-15,13 40 16,0-26 15,-13-1-31,13 0 0,-13 14 31,13 13-15,-13-26 0,14 25-1,-14-12 1,13 13-1,0-40-15,-13 27 16,0 0 15,0-14-15,0-13 0,0 1-16,0-1 328,-13-13-313,0 0-15,-1 13 16,1 0 15,0 1-31,0-14 0,0 0 16,-1 0-1,-12 13 1,-1 0 15,14-13-31,-13 13 16,12-13 0,-25 13-1,12 1 1,14-14-16,0 0 15,-14 0 1,1 0 0,13 0-1,-40 13 1,-53-13 15,80 0-15,-41 0-1,54 0 1,-40 0 0,27 0-16,-14 0 15,0 0 1,14 0 0,0 0 30,-1 0-14,14 0 30,26 0 63,0 0-125</inkml:trace>
  <inkml:trace contextRef="#ctx0" brushRef="#br0" timeOffset="23322.68">25916 5239 0,'0'13'94,"-13"0"-79,13 0-15,-14 1 0,-65 65 47,39-39-31,14-27-1,-14 13 17,27-12-32,-27-1 31,14 0-16,-1 0 17,80 1 93,0-1-110,-39 0-15,25 0 16,1-13 0,-40 13-1,40-13 16,-40 14-15,13-14 0,0 0 46,0 0 48,0 0-95,27 13 16,-27 0-15,1-13 0,-1 13-1,0-13 1,0 0 15</inkml:trace>
  <inkml:trace contextRef="#ctx0" brushRef="#br0" timeOffset="28339.74">25479 13428 0,'-13'39'218,"0"-25"-202,13-1-16,0 0 16,-13 27-1,-14-14 17,1 40-17,-1 14 16,27-67-15,0 0-16,-13 0 16,0 1-1,13 12 17,-13-13-32,13 0 15,0 14 1,-27-1-1,27 1 1,-13 13 0,-14-1 15,14-12-31,-13 26 16,13-14-1,-14 14 1,-13 27 15,27-67-31,0 27 16,-14 26-1,-12 0 17,-14 0-1,40-26-16,-14-14 1,27-13-16,-26 27 16,-1-14 15,14-12-31,0 25 16,-27 1-1,40-27 1,-26 27-16,-14 26 31,0-13 0,14-13-15,13-14 0,-14 1-1,14-1-15,0-13 16,-1 1-16,14-1 15,-13 0-15,0 0 16,-13 0 0,26 14-16,-67 26 15,28-13 17,-1 12-17,0-25 1,1 13 15,12-14-15,14-13-16,0 1 15,-27 38 1,14-38 0,12-1-1,1 0-15,-27 14 16,14-14-1,0 13 1,-1-12 0,14-1-1,-27 26 1,14-12 0,-14 13-1,0-14 1,1 0 15,25-12-31,-12-1 16,13 0-16,-27 14 15,0-1 1,1-13 0,25 14-1,-25-14 1,-1 13-1,14-12 1,12-1 0,1 0-1,0-13-15,-27 40 16,1-14 15,25-26-15,1 14-1,0-1 1,0-13 0,-1 13-1,1-13 1,13 13 0,-26 0-1,12 1 16,-12-1 1</inkml:trace>
  <inkml:trace contextRef="#ctx0" brushRef="#br0" timeOffset="29427.16">23349 15941 0,'0'-13'31,"0"26"47,0 14-62,0-14-16,-13 40 16,-40 0-1,14-14 17,25-25-17,14 12 1,-13-13-1,13 0 32,13-13 31,14 0-62,-14 14 0,53-14-1,-13 0 1,53 0 15,-53 0-15,-40 0-1,0 0-15,1 0 16,12 0 15,1 0-15,-1 0 0,-13 0-16,0 0 15,1 0 79,-14 13-47,0 40-47</inkml:trace>
  <inkml:trace contextRef="#ctx0" brushRef="#br0" timeOffset="30683.2">23905 16219 0,'13'13'157,"14"53"-126,12-13 0,54 13 0,-14-13 1,-26-26-17,-26-14-15,52 0 31,80 27-15,-119-40-16,105 26 31,-105-12 1,79-14-17,-79 0-15,79 0 31,-14 0-15,28 0 15,-54 0-15,-26 0-16,-13 0 16,-14 0-1,1 0-15,-14 0 0,40-14 31,0 1-15,-40 13-16,0-13 16,27 0-1,-14-1 1,-12 14 15,-1-13 0</inkml:trace>
  <inkml:trace contextRef="#ctx0" brushRef="#br0" timeOffset="31814.1">25030 16444 0,'0'-13'62,"132"66"-31,80 66 1,-186-119-17,27 39 1,-40-25-16,14-1 31,-14-13 16,-13 13-16,0 0-31,-53 27 16,-13 13 15,39-40-31,-12 14 16,-54-1 31,67-13-32,12 0-15,-52 1 47,13-1-16,40-13-31,0 0 16,-27 13 15,14 0-15,12-13 15,41 0 63,-1 0-79,14 0-15,26-26 16</inkml:trace>
  <inkml:trace contextRef="#ctx0" brushRef="#br0" timeOffset="33920.78">25823 16589 0,'14'-39'141,"12"12"-125,-13 14-16,40-40 15,13-26 1,-13 26-1,-26 13 1,12 0-16,107-158 47,-120 158-47,27-92 31,-40 92-31,67-105 31,12-54 1,-52 120-17,0-27 1,0 0 0,-27 67-1,26-41 1,-12-39-1,-14 40 1,-13-1 0,13 41-16,-13 12 15,0-79 1,0 93 0,0-40-1,0 27-15,0-14 31,-13-26-15,13 40 0,-13-27 15,0 53-31,13-27 16,-14 14-1,-12-40 1,13 27-1,-14-1 1,-26-39 0,27 40 15,-14-14-15,14 0-1,-1 27 1,1 0-1,-14-14 1,0 1 15,1-1-15,-14 1 0,13 13-1,-26-14 1,53 14-1,-27 0 1,14-1 0,-1 14-16,14-13 15,-27 0 1,27 13-16,-13-13 31,12 13-15,-12 0 15,-1-13-15,1 13 15,-27-14-15,27 14-1,12 0 1,1 0-16,0 0 31,0 0 94,0 0-109,-1 0 15,1 0 0</inkml:trace>
  <inkml:trace contextRef="#ctx0" brushRef="#br0" timeOffset="35277.11">26075 13600 0,'-53'0'125,"26"0"-109,1 13-16,-40 0 15,39 0-15,1 0 16,-27 1-16,-53-14 31,27 26 0,26-13-15,13-13 0,14 0-1,26 14-15,-27-14 47,27 13-31,27 0 171,52 40-171,-39-27-1,66 27 1,79 80 15,-132-94-15,13 1 0,0 13 15,-26-27 0,-27-12 0,0-1 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29T14:53:05.495"/>
    </inkml:context>
    <inkml:brush xml:id="br0">
      <inkml:brushProperty name="width" value="0.05" units="cm"/>
      <inkml:brushProperty name="height" value="0.05" units="cm"/>
    </inkml:brush>
  </inkml:definitions>
  <inkml:trace contextRef="#ctx0" brushRef="#br0">0 0 24575,'0'0'-8191</inkml:trace>
</inkml:ink>
</file>

<file path=ppt/ink/ink3.xml><?xml version="1.0" encoding="utf-8"?>
<inkml:ink xmlns:inkml="http://www.w3.org/2003/InkML">
  <inkml:definitions>
    <inkml:context xml:id="ctx0">
      <inkml:inkSource xml:id="inkSrc0">
        <inkml:traceFormat>
          <inkml:channel name="X" type="integer" min="-2560" max="1920" units="cm"/>
          <inkml:channel name="Y" type="integer" max="1455" units="cm"/>
          <inkml:channel name="T" type="integer" max="2.14748E9" units="dev"/>
        </inkml:traceFormat>
        <inkml:channelProperties>
          <inkml:channelProperty channel="X" name="resolution" value="74.91639" units="1/cm"/>
          <inkml:channelProperty channel="Y" name="resolution" value="43.30357" units="1/cm"/>
          <inkml:channelProperty channel="T" name="resolution" value="1" units="1/dev"/>
        </inkml:channelProperties>
      </inkml:inkSource>
      <inkml:timestamp xml:id="ts0" timeString="2024-01-29T16:52:07.702"/>
    </inkml:context>
    <inkml:brush xml:id="br0">
      <inkml:brushProperty name="width" value="0.05292" units="cm"/>
      <inkml:brushProperty name="height" value="0.05292" units="cm"/>
      <inkml:brushProperty name="color" value="#FF0000"/>
    </inkml:brush>
  </inkml:definitions>
  <inkml:trace contextRef="#ctx0" brushRef="#br0">15796 1244 0,'0'26'203,"0"0"-187,-14 1 0,1-1 15,0 14 16,13-27-32,-13 1 1,-1-1 0,14 0-1,-13 0 1,13 0-1,-13 1 1,13-1-16,-13 13 31,13-12-15,-13-14-16,-1 26 31,1 1-15,0-14-1,13 0 17,-13 0-17,-1 0 1,1 1 0,13-1-1,-13 0 1,0 0-1,0 1 1,-1 12 0,14-13-16,-13-13 15,-13 27 1,12-14 0,-12 13-1,13-12 1,-14 12 15,1-13-31,-1 14 31,14-27-31,0 13 16,-27 13 0,40-12-1,-26-1 1,12-13-1,-12 13 1,13 0 0,-27 1-1,0-1 1,27-13 0,0 13-1,-14-13 1,14 0 15,-26 27-15,-1-27-1,13 0 1,14 0 0,-40 13-1,27-13 1,-14 0-1,14 0 1,-1 0 0,1 0-1,-1 0 1,14 0 0,0 0-1,-14 0 1,14 0 15</inkml:trace>
  <inkml:trace contextRef="#ctx0" brushRef="#br0" timeOffset="1715.86">14777 1918 0,'-40'40'172,"27"-27"-156,0 14 0,0-27-1,-14 13 1,1 0-1,-1 0 1,14 1 0,-13-14-1,12 13 1,-12-13 0,26 13-1,-13-13 48,-1 13-32,1-13 0,26 0 172,54 0-187,-28 13 0,1 1-1,-14-14 1,1 0-1,-14 0-15,27 13 32,-14-13-17,-13 0 1,14 26 0,-1-26-1,14 14 16,0-14-15,-1 13 0,-25-13-1,-1 0 32,0 0-31</inkml:trace>
  <inkml:trace contextRef="#ctx0" brushRef="#br0" timeOffset="42899.05">17132 1349 0,'-27'40'78,"-12"0"-63,25-1-15,-25 28 32,-1-1-17,14-40-15,26-13 16,-40 40 0,27-39-16,-1 12 15,-25 27 1,12-27-1,1 1 1,-1-1 0,14-12-1,-13 12 1,-14 0 15,14 1-31,12-14 0,-52 27 31,40-14-15,-14 1 0,14-27-16,26 13 15,-40 0 1,0 0 0,-13 14-1,-26-14 1,26 0-1,26 1 1,-12-14 0,26 13-16,-14 0 15,-13 0 1,14-13 0,13 0-1,0 0 1</inkml:trace>
  <inkml:trace contextRef="#ctx0" brushRef="#br0" timeOffset="43745.16">16140 1971 0,'-27'66'94,"-26"14"-63,40-67-15,-13 13 0,12-12-1,1-14 16,0 13-15,39 13 125,1 1-141,52-14 15,0 0 1,-12 0 0,12-13-1,-39 0 1,26 0-1,40 0 1,-67-13-16,1 13 16,26-13-1,-39 13 1,-14 0 0,-13-13-1,13 13 79</inkml:trace>
  <inkml:trace contextRef="#ctx0" brushRef="#br0" timeOffset="45012.38">18534 1389 0,'0'27'110,"-79"78"-79,-1 14 0,54-92-15,13-1-16,-1-12 15,1 12 1,0-13-16,-14 14 16,14-14-1,-13 27 1,13-14 0,-27 1-1,13-1 1,-12 0-1,-1 14 1,14-13-16,-14-1 16,-26 27-1,26-27 17,0 1-17,14-14-15,-14 0 16,1 14-1,-1-27 1,27 13 0,-14 0-1,14-13 1,0 0 0,-1 0-1,1 0-15,0 0 16,-13 0-1,12 0 1,1 0 0</inkml:trace>
  <inkml:trace contextRef="#ctx0" brushRef="#br0" timeOffset="46131.92">17727 1892 0,'-13'39'110,"-27"14"-95,0 27 1,14-41-1,0-12 1,12 13 0,1-27-1,0 0 17,0 0-32,-1 0 15,1-13 1,0 0-1,13 14 1,79-14 156,54 0-141,-54 0-15,0 0-1,1 0 1,-14 0 0,-26 0-1,13 0 1,-27 0-16,0 0 16,27 0-1,-26 0-15,-1 0 16,40 0-1,-13 0 1,-13-14 0,13-12 31,-40 26-32,0 0 1,-13-13 15,106-40 47</inkml:trace>
  <inkml:trace contextRef="#ctx0" brushRef="#br0" timeOffset="101359.31">15253 17859 0,'0'-26'187,"-13"-1"-156,-13-25-15,26 25 0,-27 1-1,27-1 1,-13-26-1,-27 27 1,27-14 0,0 0-1,-1 14 1,1 13 0,0-14 15,-13 1-31,12 13 15,1-1 1,-13-25 0,-27-14-1,13 0 1,-13-13 0,0-14-1,-53-12 1,53 39-1,-13-13 1,0 26 0,53 27-16,-53-14 31,13 1-15,-26-1-1,-14 1 16,27-1-15,26 14 0,-13 13-1,27 0 1,-40-13 0,26 13-1,13 0 1,14 0-1,0 0 17</inkml:trace>
  <inkml:trace contextRef="#ctx0" brushRef="#br0" timeOffset="102291.93">14102 16536 0,'-106'0'110,"-79"53"-79,106-39 0,-40-1-15,92-13-1,14 0 1,13 13 15,0 0 32,13 40-48,1-40-15,65 93 32,-39-53-17,13 0 1,-14-13 15,-39-27-15,13 13-1,27 1 1,-27 13 0,14-14-1,-27-13 1,13-13-16</inkml:trace>
  <inkml:trace contextRef="#ctx0" brushRef="#br0" timeOffset="103630.31">17317 17939 0,'0'-13'62,"-26"-27"-31,26 13-31,-27-39 32,1 27-17,-1-28 1,1 28 0,-14-14-1,0-13 1,27 52-1,-40-65 1,-13 13 0,-27-13-1,41 26 1,-41-27 0,53 41-1,-52-28 16,39 14-15,0 27 0,26 13-16,1-14 15,-1 14 1,1 0-16,-14 13 16,1-27-1,12 14-15,-13-13 16,1 26-1,12-27 1,1 27 0,13-13-1,-1 13 48</inkml:trace>
  <inkml:trace contextRef="#ctx0" brushRef="#br0" timeOffset="104497.05">16431 16748 0,'-40'0'63,"-159"0"-32,-92 0 0,186 0 0,52 0-15,106 66 109,132 119-94,-106-79-15,-39-40 0,13-13 15,-27-13-16,-13-27-15,1 27 32,12-14-17,-26-12 1</inkml:trace>
  <inkml:trace contextRef="#ctx0" brushRef="#br0" timeOffset="105609.4">19248 17780 0,'0'-13'31,"0"-14"16,0 14-32,0 0-15,-13 0 16,0-27 0,13 13-16,0 14 15,-26-66 1,-14 39-1,0-26 1,14 26 0,-1 14-1,-12-14 1,12 14 15,-39-14-15,-13-13-1,12 40-15,28-14 16,-14 1-16,0 0 16,-13 12-1,-14 1-15,-12-13 16,-80-27 0,92 26-1,28 14 1,12 13-1,13 0 1,14 0 0,0 0-1,0 0 1</inkml:trace>
  <inkml:trace contextRef="#ctx0" brushRef="#br0" timeOffset="106712.53">18309 16841 0,'-79'0'78,"39"13"-62,-39 0-16,26 0 15,-93 1 1,107-1-1,-1 0 1,13-13 0,14 0-1,-13 0 1,26 13 78,26 40-79,27 27 1,0-27 0,13-1-1,-26 1 1,0 0-1,-1-26 1,-25-14 0,-1 0-1,0-13 1,0 13 15</inkml:trace>
  <inkml:trace contextRef="#ctx0" brushRef="#br0" timeOffset="186422.24">14618 6654 0,'-13'40'125,"-13"26"-94,-1-39-15,-13 39 0,27-40-1,0 1 1,-53 78 15,0-12 0,0-27-15,13-26-16,-53 52 16,40-39 15,-53 40-15,-80 53 15,67-67-16,-133 66 17,1-12-17,171-94 1,-158 67 0,79-40-1,0-13 1,106-26-1,-1-14-15,-25 13 16,-40 1 0,-67 13 31,146-40-47,27 13 15,-1-13 1,1 0 15</inkml:trace>
  <inkml:trace contextRef="#ctx0" brushRef="#br0" timeOffset="187566.09">12012 7938 0,'0'13'63,"-79"106"-32,52-80-31,-12 14 0,-80 53 31,-53 0 1,-27-53-17,159-40-15,-26 0 32,40-13 14,39 14 79,66 39-109,-39-40 0,13 13-1,-27-13-15,107 27 32,-54-13-17,-39-14 1,26-13-1,13 0-15,14 0 16,-40 0 15,-40 0-15,14 0 15,-14 0-15,13 0 15</inkml:trace>
  <inkml:trace contextRef="#ctx0" brushRef="#br0" timeOffset="188718.43">19288 7011 0,'0'14'62,"-66"78"-46,-40 67-1,-66 79 17,40-66-17,-93 53 16,185-172-31,-132 106 32,80-93-1,-67 26-15,40-25-1,-40-1 1,106-40-16,-26 1 15,-14-1-15,14-13 16,-106 40 15,119-40-31,-1 1 16,41-14-16,13 0 16,-1 0 15,1 0-16,0 0 17,-27 0-1</inkml:trace>
  <inkml:trace contextRef="#ctx0" brushRef="#br0" timeOffset="189517.65">17343 8229 0,'-39'66'63,"-146"132"-32,118-171-15,-157 92-1,184-93 1,-13 1 0,40-14-1,-1-13 1,1 0 0,79 26 93,-26-26-93,-13 0-16,52 13 15,0-13 1,-39 0-16,0 0 15,79 0 1,53-13 15,-80 13-15,-52 0 0,-14 0 30,1 0-14,-14 0-1,186-79 16</inkml:trace>
  <inkml:trace contextRef="#ctx0" brushRef="#br0" timeOffset="190484.12">22953 6773 0,'-53'66'63,"0"54"-48,-66 52 1,0 39 0,-27 14-1,-39 26 1,-14 1-1,-12-27 1,131-133 0,-39-12-1,-53 39 1,106-66-16,-79 13 16,-80 26-1,-13-39 16,105-39-15,54-1 0,26 0-16,0-13 15,-278 40 17,199-27-17,53-13 1,52 0-1,14 0 32,13-40-31,0 14-16,27-27 16</inkml:trace>
  <inkml:trace contextRef="#ctx0" brushRef="#br0" timeOffset="191564.15">20413 8334 0,'-14'80'63,"-12"-27"-48,-1-14-15,14 1 16,-93 106 0,53-94-16,-66 68 15,-158 104 17,171-157-1,66-54-16,27-13-15,13 13 16,-13-13 15,66-13 126,13 13-142,13-13 1,40-1-1,-26 14 1,79 0 0,53 0 15,-53 0-15,-67 14-1,-12-14 1,-40 13-16,-13-13 15,105 0 1,-52 0 15,-40 0-15,0 0 0,-27 0 15,-13 0-16,0 0 17</inkml:trace>
  <inkml:trace contextRef="#ctx0" brushRef="#br0" timeOffset="-135015.4">15372 12554 0,'-13'-26'141,"-53"-53"-110,26-1-15,-66-52 31,-13 0-32,66 79 1,14 13-16,-1 0 16,-13 14-16,40 13 15,0-14 1,-40-12-1,13 25-15,-132-91 32,93 65-32,-278-119 31,277 119-15,-52 1-16,-199-80 31,186 92-31,26-26 15,-1 27 1,15-1-16,-94 1 16,-39-27-1,119 40-15,-212-27 32,146 14-17,145 26 1,-39 0 15,53 0-31,12 0 16,1 0-1</inkml:trace>
  <inkml:trace contextRef="#ctx0" brushRef="#br0" timeOffset="-134154.4">12316 10874 0,'-79'0'94,"-67"14"-78,14-1-1,-53 0 17,132 0-17,0 14 17,27-14-32,12-13 15,-25 26 16,39-12 1,106 65 46,79 27-63,-119-66 1,0-1-16,0 1 0,40 26 31,-13 0-15,39 53 0,-92-79-1,-27-40 1,-13 13-1,26 0 1,-26 1 15</inkml:trace>
  <inkml:trace contextRef="#ctx0" brushRef="#br0" timeOffset="-132917.72">19659 12502 0,'-40'-53'93,"-26"-14"-77,0-12 0,-93-106 15,-66-27 0,66 67-15,14 39-1,-226-119 17,199 146-1,-185-93-15,145 105 15,146 41-16,-26 13 17,-1 13-1,67 0-31,-54 0 31,41 0-31,-14 0 16,13-13-1,13 13 17,14 0-17</inkml:trace>
  <inkml:trace contextRef="#ctx0" brushRef="#br0" timeOffset="-132109.58">17754 10874 0,'-120'27'78,"-144"13"-47,92-14 0,66-13 1,27 14-1,13-1-15,105 53 93,14-12-109,40 25 16,66 54-1,-80-93 1,27 39-1,-67-78 1,-25-1 0,-1 0 15,0 0 0</inkml:trace>
  <inkml:trace contextRef="#ctx0" brushRef="#br0" timeOffset="-131261.5">23019 12687 0,'0'-13'0,"0"26"0,0-40 16,0 1-1,-80-93 32,-145-133-16,-290-224 1,303 304-17,27 53 1,13 13 0,-119-26 15,26 53-16,-132-14 1,291 80 0,1 13-1,25-13 17</inkml:trace>
  <inkml:trace contextRef="#ctx0" brushRef="#br0" timeOffset="-130417.41">21048 10954 0,'-67'0'94,"-52"0"-63,66 0-31,14 0 0,-80 0 32,-80 0-1,107 0 0,52 0-15,14 13-1,12-13-15,1 0 32,66 93 46,66 26-63,-53-40-15,80 67 16,12-27 15,-144-93-31,12 1 16,-13-14-16,27 13 31,0 40-15,-27-66-16,0 14 31,0-14-15</inkml:trace>
  <inkml:trace contextRef="#ctx0" brushRef="#br0" timeOffset="212861.41">16933 5226 0,'0'-53'172,"14"13"-156,-1-53 15,13 40-16,27-52 1,-26 38 15,-1 28-31,14-54 16,-27 67 0,27-14-16,-1-39 15,-25 52 1,12 1-16,14-14 15,52-66 1,-12 40 0,-1 13-1,-13 13-15,53-39 47,-26 39-31,-53 40-16,-1-13 15,41 0 1,-41 0 0,41 13-1,-27 0 1,13 0 0,-27 0-1,-25 0 1,12 0-1,-13 0 1,1 0 47</inkml:trace>
  <inkml:trace contextRef="#ctx0" brushRef="#br0" timeOffset="213860.17">18005 3836 0,'93'40'110,"65"13"-79,-105-26-15,-26-14-1,-1 0 1,14 13-1,-14-12 17,-26-1-1,0 0 78,-145 80-77,65-40-17,-25 26 1,78-66-1,-13 14 1,14-14 0,13 0-1</inkml:trace>
  <inkml:trace contextRef="#ctx0" brushRef="#br0" timeOffset="-214536.44">19182 4987 0,'0'0'31,"0"-26"79,14-80-95,12 66-15,14-65 31,66-134 1,-40 134-17,-27 38-15,41-38 16,52-41 15,-53 67-15,-39 52-16,13 1 15,66-40 1,-53 39-16,27 1 16,-14-1-1,-39 14 1,0 13 0,-14 0 15,27 0-31,-27 13 31,14 14 0,-27-27-31,-13 13 16</inkml:trace>
  <inkml:trace contextRef="#ctx0" brushRef="#br0" timeOffset="-213731.29">20122 3572 0,'158'0'94,"107"66"-63,-172-40-15,-27 1-1,-53-27-15,0 0 16,0 0-16,1 13 15,-14 0 48,0 14-16,-159 132-16,40-80-15,92-66 15,14-13-15,0 0 15</inkml:trace>
  <inkml:trace contextRef="#ctx0" brushRef="#br0" timeOffset="-212773.36">21352 5106 0,'-13'0'47,"13"-13"-16,0-66-15,39-27 0,41-53-1,26 1 1,-54 91-16,1-12 16,80-67-1,-80 80-15,13 0 16,40-26-1,-1 12 1,-65 54-16,0 13 16,26-27-1,0 27 1,-53-1 0,53 1-16,-39 13 15,13 0 16,-14 0-15</inkml:trace>
  <inkml:trace contextRef="#ctx0" brushRef="#br0" timeOffset="-211976.08">22119 3784 0,'93'0'94,"105"0"-63,-92 26-31,92 0 16,-39 1 0,-93-14-1,-52 0-15,-1-13 31,0 14 16,-79 39 16,-27-1-48,54-38 1,-80 39 0,-1 0-1,54-40 1,27 13 0,25-26-16</inkml:trace>
  <inkml:trace contextRef="#ctx0" brushRef="#br0" timeOffset="-210688.67">14116 5067 0,'13'-66'109,"13"-40"-93,1 53-16,39-93 15,-26 93 1,65-171 15,-25 118-15,-1 26-1,-13 27 1,14 14 0,-27 12-1,39-12 1,-65 39-16,52-27 16,-66 27-1,40-13 1,-40 13-16,27 0 15,-27 0 1,0 0-16,1 0 94</inkml:trace>
  <inkml:trace contextRef="#ctx0" brushRef="#br0" timeOffset="-209837.69">14790 3836 0,'66'0'47,"225"67"-16,-211-28-31,-14-25 16,-13 12-1,-27-13 1,-12 0 0,-1-13 46,-26 40-31,-67 26-15,40-39-16,14 12 16,-67 28-1,67-41 1,-1-13 15,27 14-15,-13-27-1,13 13 17</inkml:trace>
  <inkml:trace contextRef="#ctx0" brushRef="#br0" timeOffset="-208505.43">11761 5212 0,'0'-53'157,"13"14"-142,13-54 16,14 14-15,39-67 0,14 40-1,-53 40-15,26 0 16,93-79 0,-106 105-1,66-40 1,-66 54-16,66-27 15,-27-13 1,14 40 0,13-14-1,40 13 1,-27 27 0,0-13-1,-39 13 16,-14 0-15,-12 0 0,-41 0-1,0 0 1,-12 0-16,-1 0 47</inkml:trace>
  <inkml:trace contextRef="#ctx0" brushRef="#br0" timeOffset="-207530.18">13375 3876 0,'92'27'93,"107"39"-61,-107-40-17,-52 1 1,-27-14 15,0-13-31,-13 13 47,14-13-31,-107 40 77,-105 26-61,79-13-17,79-27 1,-13-12 0,0 12 15,40-13-16,-14 0 1,1 1 15,132-54 110</inkml:trace>
  <inkml:trace contextRef="#ctx0" brushRef="#br0" timeOffset="-129822.49">15412 13930 0,'13'53'156,"27"0"-140,-14 0 0,27 13-1,-13-13 1,-14-13 0,67 52-1,13-12 16,-14-1-15,-39-39 0,-13 0-1,26 12 1,-13-12 0,0 0-1,13 0 1,-26-1-1,13-12 1,-27-14-16,1 0 16,52 14-1,27 25 17,-53-25-32,79 13 31,0-1 0,-39-12-15,-14-14-1,1-13 1,-54 0 0,14 13-1,0-13 1,13 0-1,-27 0-15,0 0 16,27 0 0,-39 0 15,-1 0-15</inkml:trace>
  <inkml:trace contextRef="#ctx0" brushRef="#br0" timeOffset="-128946.51">17264 14830 0,'13'13'109,"14"14"-93,26 12-16,52 54 15,-25-53 1,-27-1 0,0-12-1,-14-27 1,-12 26-1,-14-26 1,-13 13 62,-26 1-62,-1 12-1,-92 1 1,-13-1 0,39-13-1,27-13 1,26 13-16,-13-13 16,-13 0 15,40 14-16,13-14 17</inkml:trace>
  <inkml:trace contextRef="#ctx0" brushRef="#br0" timeOffset="-127734.19">18494 14182 0,'0'13'94,"67"80"-79,-1-1 1,26 14 0,-52-40-16,39 27 15,1-27 1,-27-40-1,0 27 1,13-13-16,-27-14 16,80 27-1,80 13 32,-67-39-31,-79-1-16,13-12 15,27 12 1,-67-26-16,27 13 16,-40-13-1,1 0-15,-1 0 32,13 0-17,-12 0 16,-1 0-15,-26 0 31,-1 0-31,-12-13-16</inkml:trace>
  <inkml:trace contextRef="#ctx0" brushRef="#br0" timeOffset="-127044.15">19619 14764 0,'13'0'47,"27"39"-31,52 41-1,-52-27 1,66 39 0,-27-39-1,-13-13 1,-39-27 0,-14 0-1,0 1 1,1-14 15,-14 13-15,-40 13 31,-106 1-16,54-27-16,12 0 1,41 0 0,25 0-1</inkml:trace>
  <inkml:trace contextRef="#ctx0" brushRef="#br0" timeOffset="-126163.64">20545 14155 0,'40'27'94,"211"224"-63,-106-119 0,120 67-15,-106-120-1,-67-13 1,54-26 0,-14-27-1,40 14 1,53-14-1,-159-13 1,53 0 0,-79 0-16,-27 0 15,14 0 1</inkml:trace>
  <inkml:trace contextRef="#ctx0" brushRef="#br0" timeOffset="-125477.69">22238 14790 0,'146'80'78,"-67"-28"-63,27 1 1,0 14 0,-67-54-16,-12 13 15,-1-13 1,-26 1-1,14-14 17,-14 13 15,-14 0-32,-25 0 1,-54 14-1,40-14-15,27-13 16,-14 0-16,14 0 16,-67 0-1,67 0 1,-1 0 0,14 0-1,0 0 1,-14 0-1,14 0 17,13 13-1</inkml:trace>
  <inkml:trace contextRef="#ctx0" brushRef="#br0" timeOffset="-124332.71">11906 14089 0,'27'27'78,"92"92"-62,0-40-1,13 27 1,27 26 0,0-13-1,-1-13 1,54 0-1,-93-40 1,53 13 15,-40-26 1,1-26-17,-80-1 1,-40-26-1,13 0 1,-13 0 15,1 13 1,-1 1-17,-13-1 16</inkml:trace>
  <inkml:trace contextRef="#ctx0" brushRef="#br0" timeOffset="-123554.3">13375 14698 0,'-14'0'16,"54"26"47,66 67-48,-27-27-15,-13-13 16,14 26-16,-14-26 15,80 40 1,-133-67 0,13-13-1,-13-13 48,-13 14-16,-158 52-16,65-40-31,14-13 16,-1 14-16,-39-14 15,40 0 1,52-13-1,14 14 1,26-28 125</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C040DE-058D-4E45-B562-7453754B917C}" type="datetimeFigureOut">
              <a:rPr lang="en-US" smtClean="0"/>
              <a:t>8/11/2025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9EDD54-0F8C-4169-A6FF-2F63DF2ACC48}" type="slidenum">
              <a:rPr lang="en-US" smtClean="0"/>
              <a:t>‹#›</a:t>
            </a:fld>
            <a:endParaRPr lang="en-US"/>
          </a:p>
        </p:txBody>
      </p:sp>
    </p:spTree>
    <p:extLst>
      <p:ext uri="{BB962C8B-B14F-4D97-AF65-F5344CB8AC3E}">
        <p14:creationId xmlns:p14="http://schemas.microsoft.com/office/powerpoint/2010/main" val="35478348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9EDD54-0F8C-4169-A6FF-2F63DF2ACC48}" type="slidenum">
              <a:rPr lang="en-US" smtClean="0"/>
              <a:t>1</a:t>
            </a:fld>
            <a:endParaRPr lang="en-US"/>
          </a:p>
        </p:txBody>
      </p:sp>
    </p:spTree>
    <p:extLst>
      <p:ext uri="{BB962C8B-B14F-4D97-AF65-F5344CB8AC3E}">
        <p14:creationId xmlns:p14="http://schemas.microsoft.com/office/powerpoint/2010/main" val="37317436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2D201A-4A67-83DF-9368-95E7C38E26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319080-0315-EE1E-BD1A-CA807716BD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B7E38B-DB3F-3213-4497-CABC47CA7AB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47CEFB0D-7BC9-A352-3A89-A39E9EDCAB12}"/>
              </a:ext>
            </a:extLst>
          </p:cNvPr>
          <p:cNvSpPr>
            <a:spLocks noGrp="1"/>
          </p:cNvSpPr>
          <p:nvPr>
            <p:ph type="sldNum" sz="quarter" idx="5"/>
          </p:nvPr>
        </p:nvSpPr>
        <p:spPr/>
        <p:txBody>
          <a:bodyPr/>
          <a:lstStyle/>
          <a:p>
            <a:fld id="{279EDD54-0F8C-4169-A6FF-2F63DF2ACC48}" type="slidenum">
              <a:rPr lang="en-US" smtClean="0"/>
              <a:t>10</a:t>
            </a:fld>
            <a:endParaRPr lang="en-US"/>
          </a:p>
        </p:txBody>
      </p:sp>
    </p:spTree>
    <p:extLst>
      <p:ext uri="{BB962C8B-B14F-4D97-AF65-F5344CB8AC3E}">
        <p14:creationId xmlns:p14="http://schemas.microsoft.com/office/powerpoint/2010/main" val="11907591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5A35A3-4CC4-F3BE-FCD1-387E69BBF6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449CEA-B9D4-C390-4AF6-47139205B7E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8DF70F-A996-D2B5-88ED-3E0DC2A9CBB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84BFC540-5822-9AEF-86FA-9D5A7BEF07FB}"/>
              </a:ext>
            </a:extLst>
          </p:cNvPr>
          <p:cNvSpPr>
            <a:spLocks noGrp="1"/>
          </p:cNvSpPr>
          <p:nvPr>
            <p:ph type="sldNum" sz="quarter" idx="5"/>
          </p:nvPr>
        </p:nvSpPr>
        <p:spPr/>
        <p:txBody>
          <a:bodyPr/>
          <a:lstStyle/>
          <a:p>
            <a:fld id="{279EDD54-0F8C-4169-A6FF-2F63DF2ACC48}" type="slidenum">
              <a:rPr lang="en-US" smtClean="0"/>
              <a:t>12</a:t>
            </a:fld>
            <a:endParaRPr lang="en-US"/>
          </a:p>
        </p:txBody>
      </p:sp>
    </p:spTree>
    <p:extLst>
      <p:ext uri="{BB962C8B-B14F-4D97-AF65-F5344CB8AC3E}">
        <p14:creationId xmlns:p14="http://schemas.microsoft.com/office/powerpoint/2010/main" val="29900156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438FA6-C76B-799D-5ECB-7BB0A4B952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D59118-E16F-7914-E3CA-4390F8644A2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03E65BB-50ED-6D8E-B513-CFFA93DEF72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57CC7B2E-080A-8DFC-7323-28B73BF28382}"/>
              </a:ext>
            </a:extLst>
          </p:cNvPr>
          <p:cNvSpPr>
            <a:spLocks noGrp="1"/>
          </p:cNvSpPr>
          <p:nvPr>
            <p:ph type="sldNum" sz="quarter" idx="5"/>
          </p:nvPr>
        </p:nvSpPr>
        <p:spPr/>
        <p:txBody>
          <a:bodyPr/>
          <a:lstStyle/>
          <a:p>
            <a:fld id="{279EDD54-0F8C-4169-A6FF-2F63DF2ACC48}" type="slidenum">
              <a:rPr lang="en-US" smtClean="0"/>
              <a:t>13</a:t>
            </a:fld>
            <a:endParaRPr lang="en-US"/>
          </a:p>
        </p:txBody>
      </p:sp>
    </p:spTree>
    <p:extLst>
      <p:ext uri="{BB962C8B-B14F-4D97-AF65-F5344CB8AC3E}">
        <p14:creationId xmlns:p14="http://schemas.microsoft.com/office/powerpoint/2010/main" val="17266196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F94006-2D7C-6D22-4886-0D40AF5266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9D0118-5795-8C50-1F6E-3BCBD3ED5E8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A37BB9-8886-10BB-3EC7-43CED66E69F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DBA08F32-1C44-47D8-A566-C702EBD43E31}"/>
              </a:ext>
            </a:extLst>
          </p:cNvPr>
          <p:cNvSpPr>
            <a:spLocks noGrp="1"/>
          </p:cNvSpPr>
          <p:nvPr>
            <p:ph type="sldNum" sz="quarter" idx="5"/>
          </p:nvPr>
        </p:nvSpPr>
        <p:spPr/>
        <p:txBody>
          <a:bodyPr/>
          <a:lstStyle/>
          <a:p>
            <a:fld id="{279EDD54-0F8C-4169-A6FF-2F63DF2ACC48}" type="slidenum">
              <a:rPr lang="en-US" smtClean="0"/>
              <a:t>14</a:t>
            </a:fld>
            <a:endParaRPr lang="en-US"/>
          </a:p>
        </p:txBody>
      </p:sp>
    </p:spTree>
    <p:extLst>
      <p:ext uri="{BB962C8B-B14F-4D97-AF65-F5344CB8AC3E}">
        <p14:creationId xmlns:p14="http://schemas.microsoft.com/office/powerpoint/2010/main" val="8214234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F72A36-BE15-A2DE-D192-4B13725095D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8B2E09-8E66-6827-13AE-8178EF8B47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BD8744-2D2A-780E-F442-3EF73497DBE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0B6BD6F9-2203-F0B3-1DB7-E936E6581E70}"/>
              </a:ext>
            </a:extLst>
          </p:cNvPr>
          <p:cNvSpPr>
            <a:spLocks noGrp="1"/>
          </p:cNvSpPr>
          <p:nvPr>
            <p:ph type="sldNum" sz="quarter" idx="5"/>
          </p:nvPr>
        </p:nvSpPr>
        <p:spPr/>
        <p:txBody>
          <a:bodyPr/>
          <a:lstStyle/>
          <a:p>
            <a:fld id="{279EDD54-0F8C-4169-A6FF-2F63DF2ACC48}" type="slidenum">
              <a:rPr lang="en-US" smtClean="0"/>
              <a:t>15</a:t>
            </a:fld>
            <a:endParaRPr lang="en-US"/>
          </a:p>
        </p:txBody>
      </p:sp>
    </p:spTree>
    <p:extLst>
      <p:ext uri="{BB962C8B-B14F-4D97-AF65-F5344CB8AC3E}">
        <p14:creationId xmlns:p14="http://schemas.microsoft.com/office/powerpoint/2010/main" val="5347608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6D2628-5791-A114-7275-BEDEE5AD6A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E306DC4-024B-9D95-4F70-BC56A7B38E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305AB23-AB18-C185-4E18-83F39B50979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39B24ECE-E994-3B6C-ED95-2BCE0E5FC1FF}"/>
              </a:ext>
            </a:extLst>
          </p:cNvPr>
          <p:cNvSpPr>
            <a:spLocks noGrp="1"/>
          </p:cNvSpPr>
          <p:nvPr>
            <p:ph type="sldNum" sz="quarter" idx="5"/>
          </p:nvPr>
        </p:nvSpPr>
        <p:spPr/>
        <p:txBody>
          <a:bodyPr/>
          <a:lstStyle/>
          <a:p>
            <a:fld id="{279EDD54-0F8C-4169-A6FF-2F63DF2ACC48}" type="slidenum">
              <a:rPr lang="en-US" smtClean="0"/>
              <a:t>16</a:t>
            </a:fld>
            <a:endParaRPr lang="en-US"/>
          </a:p>
        </p:txBody>
      </p:sp>
    </p:spTree>
    <p:extLst>
      <p:ext uri="{BB962C8B-B14F-4D97-AF65-F5344CB8AC3E}">
        <p14:creationId xmlns:p14="http://schemas.microsoft.com/office/powerpoint/2010/main" val="34543115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DE44B4-44EF-0759-9DE6-E190B2053F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B857BE-059B-A3D1-5683-4C96919C1EF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5E93C70-00C9-1118-5472-2666436C8A5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3C79CE3A-B6EF-998B-9A25-DA9D630B4E7C}"/>
              </a:ext>
            </a:extLst>
          </p:cNvPr>
          <p:cNvSpPr>
            <a:spLocks noGrp="1"/>
          </p:cNvSpPr>
          <p:nvPr>
            <p:ph type="sldNum" sz="quarter" idx="5"/>
          </p:nvPr>
        </p:nvSpPr>
        <p:spPr/>
        <p:txBody>
          <a:bodyPr/>
          <a:lstStyle/>
          <a:p>
            <a:fld id="{279EDD54-0F8C-4169-A6FF-2F63DF2ACC48}" type="slidenum">
              <a:rPr lang="en-US" smtClean="0"/>
              <a:t>17</a:t>
            </a:fld>
            <a:endParaRPr lang="en-US"/>
          </a:p>
        </p:txBody>
      </p:sp>
    </p:spTree>
    <p:extLst>
      <p:ext uri="{BB962C8B-B14F-4D97-AF65-F5344CB8AC3E}">
        <p14:creationId xmlns:p14="http://schemas.microsoft.com/office/powerpoint/2010/main" val="22335318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A5F02B-9E1F-3664-964D-050423725D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CBED935-E95C-3008-58AD-1ED6FAB786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613A0FD-3870-D045-D1B6-C7BE47B6D30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7811D081-0768-A05B-E3A2-673ECD89EE7B}"/>
              </a:ext>
            </a:extLst>
          </p:cNvPr>
          <p:cNvSpPr>
            <a:spLocks noGrp="1"/>
          </p:cNvSpPr>
          <p:nvPr>
            <p:ph type="sldNum" sz="quarter" idx="5"/>
          </p:nvPr>
        </p:nvSpPr>
        <p:spPr/>
        <p:txBody>
          <a:bodyPr/>
          <a:lstStyle/>
          <a:p>
            <a:fld id="{279EDD54-0F8C-4169-A6FF-2F63DF2ACC48}" type="slidenum">
              <a:rPr lang="en-US" smtClean="0"/>
              <a:t>19</a:t>
            </a:fld>
            <a:endParaRPr lang="en-US"/>
          </a:p>
        </p:txBody>
      </p:sp>
    </p:spTree>
    <p:extLst>
      <p:ext uri="{BB962C8B-B14F-4D97-AF65-F5344CB8AC3E}">
        <p14:creationId xmlns:p14="http://schemas.microsoft.com/office/powerpoint/2010/main" val="39002140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F80A91-D3F6-495F-CF45-1DEAC6603F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0177F1-E08E-1447-D78A-2C56E719DF4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7AB7BDD-84D7-BA4C-9C75-110339815D7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B4C19873-59AE-C4F2-21BA-8192CCA762E1}"/>
              </a:ext>
            </a:extLst>
          </p:cNvPr>
          <p:cNvSpPr>
            <a:spLocks noGrp="1"/>
          </p:cNvSpPr>
          <p:nvPr>
            <p:ph type="sldNum" sz="quarter" idx="5"/>
          </p:nvPr>
        </p:nvSpPr>
        <p:spPr/>
        <p:txBody>
          <a:bodyPr/>
          <a:lstStyle/>
          <a:p>
            <a:fld id="{279EDD54-0F8C-4169-A6FF-2F63DF2ACC48}" type="slidenum">
              <a:rPr lang="en-US" smtClean="0"/>
              <a:t>20</a:t>
            </a:fld>
            <a:endParaRPr lang="en-US"/>
          </a:p>
        </p:txBody>
      </p:sp>
    </p:spTree>
    <p:extLst>
      <p:ext uri="{BB962C8B-B14F-4D97-AF65-F5344CB8AC3E}">
        <p14:creationId xmlns:p14="http://schemas.microsoft.com/office/powerpoint/2010/main" val="3139842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85705A-AC36-452A-B95D-47AFC4E97C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8F2334-1EB5-34A1-4AA6-C48FF5B430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B50598-8398-21A2-52C1-B17C40E3767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2D6E67AD-01ED-4C52-4C21-88BFD3041C32}"/>
              </a:ext>
            </a:extLst>
          </p:cNvPr>
          <p:cNvSpPr>
            <a:spLocks noGrp="1"/>
          </p:cNvSpPr>
          <p:nvPr>
            <p:ph type="sldNum" sz="quarter" idx="5"/>
          </p:nvPr>
        </p:nvSpPr>
        <p:spPr/>
        <p:txBody>
          <a:bodyPr/>
          <a:lstStyle/>
          <a:p>
            <a:fld id="{279EDD54-0F8C-4169-A6FF-2F63DF2ACC48}" type="slidenum">
              <a:rPr lang="en-US" smtClean="0"/>
              <a:t>21</a:t>
            </a:fld>
            <a:endParaRPr lang="en-US"/>
          </a:p>
        </p:txBody>
      </p:sp>
    </p:spTree>
    <p:extLst>
      <p:ext uri="{BB962C8B-B14F-4D97-AF65-F5344CB8AC3E}">
        <p14:creationId xmlns:p14="http://schemas.microsoft.com/office/powerpoint/2010/main" val="37859372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04B0A9-BAA6-2443-B6F9-94A1213436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0FD87E3-E6CF-6674-EFD5-DB6352BD15C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754A6C0-ACD5-49F5-DCB4-50ED5781C97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9467B4C7-7A90-E17E-0820-5523F5E25C9B}"/>
              </a:ext>
            </a:extLst>
          </p:cNvPr>
          <p:cNvSpPr>
            <a:spLocks noGrp="1"/>
          </p:cNvSpPr>
          <p:nvPr>
            <p:ph type="sldNum" sz="quarter" idx="5"/>
          </p:nvPr>
        </p:nvSpPr>
        <p:spPr/>
        <p:txBody>
          <a:bodyPr/>
          <a:lstStyle/>
          <a:p>
            <a:fld id="{279EDD54-0F8C-4169-A6FF-2F63DF2ACC48}" type="slidenum">
              <a:rPr lang="en-US" smtClean="0"/>
              <a:t>2</a:t>
            </a:fld>
            <a:endParaRPr lang="en-US"/>
          </a:p>
        </p:txBody>
      </p:sp>
    </p:spTree>
    <p:extLst>
      <p:ext uri="{BB962C8B-B14F-4D97-AF65-F5344CB8AC3E}">
        <p14:creationId xmlns:p14="http://schemas.microsoft.com/office/powerpoint/2010/main" val="16480207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D21F7B-BB02-2208-B251-6B0A468CC5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EEFFF0-517C-0497-A4D6-564AD27DFA3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A0C073-550C-DAEC-D16D-FAFFAB60446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4D1912EB-22BC-3B05-9985-C249237DCE72}"/>
              </a:ext>
            </a:extLst>
          </p:cNvPr>
          <p:cNvSpPr>
            <a:spLocks noGrp="1"/>
          </p:cNvSpPr>
          <p:nvPr>
            <p:ph type="sldNum" sz="quarter" idx="5"/>
          </p:nvPr>
        </p:nvSpPr>
        <p:spPr/>
        <p:txBody>
          <a:bodyPr/>
          <a:lstStyle/>
          <a:p>
            <a:fld id="{279EDD54-0F8C-4169-A6FF-2F63DF2ACC48}" type="slidenum">
              <a:rPr lang="en-US" smtClean="0"/>
              <a:t>22</a:t>
            </a:fld>
            <a:endParaRPr lang="en-US"/>
          </a:p>
        </p:txBody>
      </p:sp>
    </p:spTree>
    <p:extLst>
      <p:ext uri="{BB962C8B-B14F-4D97-AF65-F5344CB8AC3E}">
        <p14:creationId xmlns:p14="http://schemas.microsoft.com/office/powerpoint/2010/main" val="11494346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952917-C23F-9F12-6E96-A154A1DE02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6AB10CB-66D1-7B29-A493-922EE0BCEA6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376D271-EE5D-CDCB-86A6-55E03EA8928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B6501CFB-6140-EE4B-3E8D-EC58A016E009}"/>
              </a:ext>
            </a:extLst>
          </p:cNvPr>
          <p:cNvSpPr>
            <a:spLocks noGrp="1"/>
          </p:cNvSpPr>
          <p:nvPr>
            <p:ph type="sldNum" sz="quarter" idx="5"/>
          </p:nvPr>
        </p:nvSpPr>
        <p:spPr/>
        <p:txBody>
          <a:bodyPr/>
          <a:lstStyle/>
          <a:p>
            <a:fld id="{279EDD54-0F8C-4169-A6FF-2F63DF2ACC48}" type="slidenum">
              <a:rPr lang="en-US" smtClean="0"/>
              <a:t>23</a:t>
            </a:fld>
            <a:endParaRPr lang="en-US"/>
          </a:p>
        </p:txBody>
      </p:sp>
    </p:spTree>
    <p:extLst>
      <p:ext uri="{BB962C8B-B14F-4D97-AF65-F5344CB8AC3E}">
        <p14:creationId xmlns:p14="http://schemas.microsoft.com/office/powerpoint/2010/main" val="632970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B3BAD1-B431-E0EA-1394-145755B8F4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768648-30AE-0BC6-081D-188F26E81E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4063906-B76C-98A7-812B-D4EC5C6B52D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12CD00D1-751C-56F4-F7D0-0703FE86D3A2}"/>
              </a:ext>
            </a:extLst>
          </p:cNvPr>
          <p:cNvSpPr>
            <a:spLocks noGrp="1"/>
          </p:cNvSpPr>
          <p:nvPr>
            <p:ph type="sldNum" sz="quarter" idx="5"/>
          </p:nvPr>
        </p:nvSpPr>
        <p:spPr/>
        <p:txBody>
          <a:bodyPr/>
          <a:lstStyle/>
          <a:p>
            <a:fld id="{279EDD54-0F8C-4169-A6FF-2F63DF2ACC48}" type="slidenum">
              <a:rPr lang="en-US" smtClean="0"/>
              <a:t>24</a:t>
            </a:fld>
            <a:endParaRPr lang="en-US"/>
          </a:p>
        </p:txBody>
      </p:sp>
    </p:spTree>
    <p:extLst>
      <p:ext uri="{BB962C8B-B14F-4D97-AF65-F5344CB8AC3E}">
        <p14:creationId xmlns:p14="http://schemas.microsoft.com/office/powerpoint/2010/main" val="24079367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3EFB32-F5D5-2AA3-F3BF-28558897DD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C22FD9-80BE-0BD1-DA2B-DDC83F421E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94FBC82-6A9E-C8AC-BF5F-1B2B5C5D988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BA72E0A5-4478-B34B-7B5F-A43181DE5814}"/>
              </a:ext>
            </a:extLst>
          </p:cNvPr>
          <p:cNvSpPr>
            <a:spLocks noGrp="1"/>
          </p:cNvSpPr>
          <p:nvPr>
            <p:ph type="sldNum" sz="quarter" idx="5"/>
          </p:nvPr>
        </p:nvSpPr>
        <p:spPr/>
        <p:txBody>
          <a:bodyPr/>
          <a:lstStyle/>
          <a:p>
            <a:fld id="{279EDD54-0F8C-4169-A6FF-2F63DF2ACC48}" type="slidenum">
              <a:rPr lang="en-US" smtClean="0"/>
              <a:t>25</a:t>
            </a:fld>
            <a:endParaRPr lang="en-US"/>
          </a:p>
        </p:txBody>
      </p:sp>
    </p:spTree>
    <p:extLst>
      <p:ext uri="{BB962C8B-B14F-4D97-AF65-F5344CB8AC3E}">
        <p14:creationId xmlns:p14="http://schemas.microsoft.com/office/powerpoint/2010/main" val="23085875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F7A39F-7EFB-7C18-CEF3-A470D585AA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79E2A5-FB00-DDE7-78BB-A3F2CA73266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3CED336-E38A-AED8-BCCF-8C0F0D8566D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84AC4CE9-CA70-5B64-88FE-54F4BD6C5728}"/>
              </a:ext>
            </a:extLst>
          </p:cNvPr>
          <p:cNvSpPr>
            <a:spLocks noGrp="1"/>
          </p:cNvSpPr>
          <p:nvPr>
            <p:ph type="sldNum" sz="quarter" idx="5"/>
          </p:nvPr>
        </p:nvSpPr>
        <p:spPr/>
        <p:txBody>
          <a:bodyPr/>
          <a:lstStyle/>
          <a:p>
            <a:fld id="{279EDD54-0F8C-4169-A6FF-2F63DF2ACC48}" type="slidenum">
              <a:rPr lang="en-US" smtClean="0"/>
              <a:t>26</a:t>
            </a:fld>
            <a:endParaRPr lang="en-US"/>
          </a:p>
        </p:txBody>
      </p:sp>
    </p:spTree>
    <p:extLst>
      <p:ext uri="{BB962C8B-B14F-4D97-AF65-F5344CB8AC3E}">
        <p14:creationId xmlns:p14="http://schemas.microsoft.com/office/powerpoint/2010/main" val="23399672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221DD2-9441-6305-6633-ADB8C31119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A21550-6DA7-EE81-E0FE-6A114EADBC3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C871C35-2E14-17D8-7454-D364D4008B2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68EACE9D-3FCE-A6B6-4A87-E7A11D61C02C}"/>
              </a:ext>
            </a:extLst>
          </p:cNvPr>
          <p:cNvSpPr>
            <a:spLocks noGrp="1"/>
          </p:cNvSpPr>
          <p:nvPr>
            <p:ph type="sldNum" sz="quarter" idx="5"/>
          </p:nvPr>
        </p:nvSpPr>
        <p:spPr/>
        <p:txBody>
          <a:bodyPr/>
          <a:lstStyle/>
          <a:p>
            <a:fld id="{279EDD54-0F8C-4169-A6FF-2F63DF2ACC48}" type="slidenum">
              <a:rPr lang="en-US" smtClean="0"/>
              <a:t>28</a:t>
            </a:fld>
            <a:endParaRPr lang="en-US"/>
          </a:p>
        </p:txBody>
      </p:sp>
    </p:spTree>
    <p:extLst>
      <p:ext uri="{BB962C8B-B14F-4D97-AF65-F5344CB8AC3E}">
        <p14:creationId xmlns:p14="http://schemas.microsoft.com/office/powerpoint/2010/main" val="20590434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A26087-43BE-620F-11AE-F981943F00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2E141F-40CD-DDEB-C6B9-C63FFBE812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03AD68-FAB7-B374-FD4B-61937CE2A4A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7543C938-1530-58E2-C105-317F9026A062}"/>
              </a:ext>
            </a:extLst>
          </p:cNvPr>
          <p:cNvSpPr>
            <a:spLocks noGrp="1"/>
          </p:cNvSpPr>
          <p:nvPr>
            <p:ph type="sldNum" sz="quarter" idx="5"/>
          </p:nvPr>
        </p:nvSpPr>
        <p:spPr/>
        <p:txBody>
          <a:bodyPr/>
          <a:lstStyle/>
          <a:p>
            <a:fld id="{279EDD54-0F8C-4169-A6FF-2F63DF2ACC48}" type="slidenum">
              <a:rPr lang="en-US" smtClean="0"/>
              <a:t>29</a:t>
            </a:fld>
            <a:endParaRPr lang="en-US"/>
          </a:p>
        </p:txBody>
      </p:sp>
    </p:spTree>
    <p:extLst>
      <p:ext uri="{BB962C8B-B14F-4D97-AF65-F5344CB8AC3E}">
        <p14:creationId xmlns:p14="http://schemas.microsoft.com/office/powerpoint/2010/main" val="37166425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E1C3AF-F32C-D2CD-868E-0539864164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5D6D90-9D63-7725-5AF6-E984A89D213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1556AF3-44F1-8D9E-8433-2F8E8C5A701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D782FFED-1757-5F62-F070-FE5F90649593}"/>
              </a:ext>
            </a:extLst>
          </p:cNvPr>
          <p:cNvSpPr>
            <a:spLocks noGrp="1"/>
          </p:cNvSpPr>
          <p:nvPr>
            <p:ph type="sldNum" sz="quarter" idx="5"/>
          </p:nvPr>
        </p:nvSpPr>
        <p:spPr/>
        <p:txBody>
          <a:bodyPr/>
          <a:lstStyle/>
          <a:p>
            <a:fld id="{279EDD54-0F8C-4169-A6FF-2F63DF2ACC48}" type="slidenum">
              <a:rPr lang="en-US" smtClean="0"/>
              <a:t>30</a:t>
            </a:fld>
            <a:endParaRPr lang="en-US"/>
          </a:p>
        </p:txBody>
      </p:sp>
    </p:spTree>
    <p:extLst>
      <p:ext uri="{BB962C8B-B14F-4D97-AF65-F5344CB8AC3E}">
        <p14:creationId xmlns:p14="http://schemas.microsoft.com/office/powerpoint/2010/main" val="393367670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7D9730-2C1A-1116-2597-C50E36686E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2046F63-81A3-415E-D84B-CA1943ABD88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285135-DF56-6DE8-72A1-F1BCF2B962A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BA6D0296-F36C-37C6-F5AD-D072CCC066C7}"/>
              </a:ext>
            </a:extLst>
          </p:cNvPr>
          <p:cNvSpPr>
            <a:spLocks noGrp="1"/>
          </p:cNvSpPr>
          <p:nvPr>
            <p:ph type="sldNum" sz="quarter" idx="5"/>
          </p:nvPr>
        </p:nvSpPr>
        <p:spPr/>
        <p:txBody>
          <a:bodyPr/>
          <a:lstStyle/>
          <a:p>
            <a:fld id="{279EDD54-0F8C-4169-A6FF-2F63DF2ACC48}" type="slidenum">
              <a:rPr lang="en-US" smtClean="0"/>
              <a:t>34</a:t>
            </a:fld>
            <a:endParaRPr lang="en-US"/>
          </a:p>
        </p:txBody>
      </p:sp>
    </p:spTree>
    <p:extLst>
      <p:ext uri="{BB962C8B-B14F-4D97-AF65-F5344CB8AC3E}">
        <p14:creationId xmlns:p14="http://schemas.microsoft.com/office/powerpoint/2010/main" val="33645845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B50F8E-26FB-F54F-87EC-616FCFAA0FE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8DECF7-8233-B89D-EEBD-E124654EB26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F1FAD3-7D04-FD29-30C6-D5FDDD02123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6DBE39F4-41F2-A528-C81D-961F8C16645D}"/>
              </a:ext>
            </a:extLst>
          </p:cNvPr>
          <p:cNvSpPr>
            <a:spLocks noGrp="1"/>
          </p:cNvSpPr>
          <p:nvPr>
            <p:ph type="sldNum" sz="quarter" idx="5"/>
          </p:nvPr>
        </p:nvSpPr>
        <p:spPr/>
        <p:txBody>
          <a:bodyPr/>
          <a:lstStyle/>
          <a:p>
            <a:fld id="{279EDD54-0F8C-4169-A6FF-2F63DF2ACC48}" type="slidenum">
              <a:rPr lang="en-US" smtClean="0"/>
              <a:t>35</a:t>
            </a:fld>
            <a:endParaRPr lang="en-US"/>
          </a:p>
        </p:txBody>
      </p:sp>
    </p:spTree>
    <p:extLst>
      <p:ext uri="{BB962C8B-B14F-4D97-AF65-F5344CB8AC3E}">
        <p14:creationId xmlns:p14="http://schemas.microsoft.com/office/powerpoint/2010/main" val="11943571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279EDD54-0F8C-4169-A6FF-2F63DF2ACC48}" type="slidenum">
              <a:rPr lang="en-US" smtClean="0"/>
              <a:t>3</a:t>
            </a:fld>
            <a:endParaRPr lang="en-US"/>
          </a:p>
        </p:txBody>
      </p:sp>
    </p:spTree>
    <p:extLst>
      <p:ext uri="{BB962C8B-B14F-4D97-AF65-F5344CB8AC3E}">
        <p14:creationId xmlns:p14="http://schemas.microsoft.com/office/powerpoint/2010/main" val="26226098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we are going to do an in-class exercise together to sketch out global circulation patterns. Atmospheric circulation is categorized into several spatial scales: global patterns (which is primary circulation), regional winds influenced by shifting high and low-pressure systems (which is secondary circulation), aa well as local winds that occur in specific areas like valleys, mountain passes, or coastlines. Let’s start with global or primary circulation. It's important to recall how pressure, density, and temperature relate to Earth's uneven heating - with more heat at the equator and less at the poles. We will label the air pressure belts including </a:t>
            </a:r>
            <a:r>
              <a:rPr lang="en-US" sz="1200" dirty="0">
                <a:solidFill>
                  <a:schemeClr val="tx1"/>
                </a:solidFill>
              </a:rPr>
              <a:t>equatorial low, pay special attention to the ITCZ, the </a:t>
            </a:r>
            <a:r>
              <a:rPr lang="en-US" sz="1200" b="1" dirty="0" err="1">
                <a:solidFill>
                  <a:schemeClr val="tx1"/>
                </a:solidFill>
              </a:rPr>
              <a:t>I</a:t>
            </a:r>
            <a:r>
              <a:rPr lang="en-US" sz="1200" dirty="0" err="1">
                <a:solidFill>
                  <a:schemeClr val="tx1"/>
                </a:solidFill>
              </a:rPr>
              <a:t>nter</a:t>
            </a:r>
            <a:r>
              <a:rPr lang="en-US" sz="1200" b="1" dirty="0" err="1">
                <a:solidFill>
                  <a:schemeClr val="tx1"/>
                </a:solidFill>
              </a:rPr>
              <a:t>T</a:t>
            </a:r>
            <a:r>
              <a:rPr lang="en-US" sz="1200" dirty="0" err="1">
                <a:solidFill>
                  <a:schemeClr val="tx1"/>
                </a:solidFill>
              </a:rPr>
              <a:t>ropical</a:t>
            </a:r>
            <a:r>
              <a:rPr lang="en-US" sz="1200" dirty="0">
                <a:solidFill>
                  <a:schemeClr val="tx1"/>
                </a:solidFill>
              </a:rPr>
              <a:t> </a:t>
            </a:r>
            <a:r>
              <a:rPr lang="en-US" sz="1200" b="1" dirty="0">
                <a:solidFill>
                  <a:schemeClr val="tx1"/>
                </a:solidFill>
              </a:rPr>
              <a:t>C</a:t>
            </a:r>
            <a:r>
              <a:rPr lang="en-US" sz="1200" dirty="0">
                <a:solidFill>
                  <a:schemeClr val="tx1"/>
                </a:solidFill>
              </a:rPr>
              <a:t>onvergence </a:t>
            </a:r>
            <a:r>
              <a:rPr lang="en-US" sz="1200" b="1" dirty="0">
                <a:solidFill>
                  <a:schemeClr val="tx1"/>
                </a:solidFill>
              </a:rPr>
              <a:t>Z</a:t>
            </a:r>
            <a:r>
              <a:rPr lang="en-US" sz="1200" dirty="0">
                <a:solidFill>
                  <a:schemeClr val="tx1"/>
                </a:solidFill>
              </a:rPr>
              <a:t>one, in the equator, and subtropical high, subpolar low, polar high. We will also draw and label the prevailing winds, basically the dominate winds around main latitudes, including NE and SE trade winds, Westerlies, and Polar easterlies. Finally, we will also label a special type of convective cycle, called the Hadley cell. Now, pause the video and take out a notebook or an A4 paper.</a:t>
            </a:r>
          </a:p>
          <a:p>
            <a:endParaRPr lang="en-US" sz="1200" dirty="0">
              <a:solidFill>
                <a:schemeClr val="tx1"/>
              </a:solidFill>
            </a:endParaRPr>
          </a:p>
          <a:p>
            <a:endParaRPr lang="en-US" sz="1200" dirty="0">
              <a:solidFill>
                <a:schemeClr val="tx1"/>
              </a:solidFill>
            </a:endParaRPr>
          </a:p>
          <a:p>
            <a:endParaRPr lang="en-US" dirty="0"/>
          </a:p>
        </p:txBody>
      </p:sp>
      <p:sp>
        <p:nvSpPr>
          <p:cNvPr id="4" name="Slide Number Placeholder 3"/>
          <p:cNvSpPr>
            <a:spLocks noGrp="1"/>
          </p:cNvSpPr>
          <p:nvPr>
            <p:ph type="sldNum" sz="quarter" idx="5"/>
          </p:nvPr>
        </p:nvSpPr>
        <p:spPr/>
        <p:txBody>
          <a:bodyPr/>
          <a:lstStyle/>
          <a:p>
            <a:fld id="{2952C689-AB96-4274-82E3-1720DF62831B}" type="slidenum">
              <a:rPr lang="en-US" smtClean="0"/>
              <a:t>36</a:t>
            </a:fld>
            <a:endParaRPr lang="en-US"/>
          </a:p>
        </p:txBody>
      </p:sp>
    </p:spTree>
    <p:extLst>
      <p:ext uri="{BB962C8B-B14F-4D97-AF65-F5344CB8AC3E}">
        <p14:creationId xmlns:p14="http://schemas.microsoft.com/office/powerpoint/2010/main" val="231921673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pc="-1" dirty="0">
                <a:uFill>
                  <a:solidFill>
                    <a:srgbClr val="FFFFFF"/>
                  </a:solidFill>
                </a:uFill>
                <a:ea typeface="ＭＳ Ｐゴシック"/>
              </a:rPr>
              <a:t>Let’s start with the poles. At poles, its super cold. Remember that cold air is more condensed thereby exerting higher pressure. We mark here as Polar High to denote that these are high pressure cells due to cold and dry air masses. At the equator, the associated warming in this region leads to lighter, less-dense, rising air, with surface winds converging along the entire extent of the low-pressure trough. We mark it as Equatorial Low. 60 degree latitude is warmer than the 90 degree, so here is the low pressure center. We mark it Subpolar Low. Now the 30 degree latitudes are warm but cooler than the equator. So we mark it Subtropical High. </a:t>
            </a:r>
          </a:p>
          <a:p>
            <a:endParaRPr lang="en-US" spc="-1" dirty="0">
              <a:uFill>
                <a:solidFill>
                  <a:srgbClr val="FFFFFF"/>
                </a:solidFill>
              </a:uFill>
              <a:ea typeface="ＭＳ Ｐゴシック"/>
            </a:endParaRPr>
          </a:p>
          <a:p>
            <a:r>
              <a:rPr lang="en-US" spc="-1" dirty="0">
                <a:uFill>
                  <a:solidFill>
                    <a:srgbClr val="FFFFFF"/>
                  </a:solidFill>
                </a:uFill>
                <a:ea typeface="ＭＳ Ｐゴシック"/>
              </a:rPr>
              <a:t>We already learned that wind will be triggered since there is a pressure gradient. Wind moves from high (pressure) to low (pressure). We draw arrow coming from here to here. This air does not reach the equator because it gets heated up quickly around 60 degree latitude. What happens when the air is heated. Air expands in volume and weighs less, so hot air rises. More air comes in to 60 degree to replace the air, and this air cycles back, forming a convection curve. The exact same thing happens at South pole. Wind starts to blow this direction now and air gets heated up, rises and cycles back. Now, look between equator and 30 degree latitude. It is cooler over here so this cool air has higher pressure and the warm air has low pressure. Wind starts to blow towards equator from the 30 degree N. It gets hot very quickly at the equator. Air rises, this air does the same thing, more air comes in replace this air and more rises and cycles back forming another convection curve. Same thing happens at the Southern hemisphere.  The Southern hemisphere basically mirrors the Northern hemisphere. Something interesting happens in-between 60 and 30 degree latitude. Here this air being pulled down replaces the air and being pulled up here. There is another convection curve. The same things happens at the Southern hemisphere. </a:t>
            </a:r>
          </a:p>
          <a:p>
            <a:endParaRPr lang="en-US" spc="-1" dirty="0">
              <a:uFill>
                <a:solidFill>
                  <a:srgbClr val="FFFFFF"/>
                </a:solidFill>
              </a:uFill>
              <a:ea typeface="ＭＳ Ｐゴシック"/>
            </a:endParaRPr>
          </a:p>
          <a:p>
            <a:r>
              <a:rPr lang="en-US" spc="-1" dirty="0">
                <a:uFill>
                  <a:solidFill>
                    <a:srgbClr val="FFFFFF"/>
                  </a:solidFill>
                </a:uFill>
                <a:ea typeface="ＭＳ Ｐゴシック"/>
              </a:rPr>
              <a:t>Now, let’s draw the surface winds. From 90 degree here, wind blows from high to low. It’s supposed to go this way. But with Coriolis effect, wind direction deflects to the right of its moving path in the Northern hemisphere. You can imagine that you are driving a car from here to here. And now it deflects to the right of your driving direction. So the wind direction should look like this. This is moving from the East to the West. Wind is named for where it originates from. We call it Polar Easterlies. Now, let’s look at the Southern hemisphere. Due to Coriolis effect, the wind direction deflects to the left of the its moving direction. So it should look like this. This is moving from the East to the West. We also call it Polar Easterlies. Wind blows from high to low. It should be like this. But with the Coriolis effect, it deflects to the right in the Northern hemisphere and to the left in the Southern hemisphere. Here, between equator and 30 degree latitude, wind goes down like this and deflects. There are called Trade Winds. They are helpful for sailors on big sailing ships engaged in trading. The same happens in the South. Around the midlatitudes, where most of the US is located, wind blows from high to low and deflects to right in Norther hemisphere. These winds are from the West and dominate this region thereby get the name Prevailing Westerlies. The term prevailing wind refers to the predominant wind direction at a certain location. These are very important winds for us living in the midlatitude. As a result, weather in the US moves generally from West to the East. The same thing in the south, also called Westerlies. These winds in the Southern hemisphere do not get much action because there are not a lot of landmasses in the Southern hemisphere. </a:t>
            </a:r>
          </a:p>
          <a:p>
            <a:endParaRPr lang="en-US" spc="-1" dirty="0">
              <a:uFill>
                <a:solidFill>
                  <a:srgbClr val="FFFFFF"/>
                </a:solidFill>
              </a:uFill>
              <a:ea typeface="ＭＳ Ｐゴシック"/>
            </a:endParaRPr>
          </a:p>
          <a:p>
            <a:r>
              <a:rPr lang="en-US" spc="-1" dirty="0">
                <a:uFill>
                  <a:solidFill>
                    <a:srgbClr val="FFFFFF"/>
                  </a:solidFill>
                </a:uFill>
                <a:ea typeface="ＭＳ Ｐゴシック"/>
              </a:rPr>
              <a:t>Next, let’s take a look at some interesting areas. For example, the equatorial low forms the intertropical convergence zone (ITCZ), which is identified by bands of clouds along the equator. In addition, in the equatorial low, you see these winds all move out of this region. Wind does not really go across the equator very often. Air circulates in an upward direction, there is often little surface wind in the ITCZ. That’s why this region is called doldrums or stagnation because ships can get stuck here for days. Another area is around Subtropical High, it is often referred to as horse latitudes as this region is known for calm winds and little precipitation. Winds diverge and flow toward poles or equators so it often is categorized by calm winds sunny skies and little to no precipitation. According to legend, ships sailing to the New World would often become stalled for days or even weeks. Many of these ships carry horses to the America as part of their cargo. Unable to sail and resupply due to lack of wind, crews often ran out of water so to conserve water, sailors throw their horses. There are also something very interesting happen up North that really drives our weather. Around Subpolar Low, you get very cold air coming in from the poles, and warmer air comes in from the south. They meet each other which creates a very powerful wind that moves very fast from the West to the East in a wavy pattern. We called them Jet Streams. High pressure air is chasing the prevailing westerlies that is why it moves from west to east.</a:t>
            </a:r>
          </a:p>
        </p:txBody>
      </p:sp>
      <p:sp>
        <p:nvSpPr>
          <p:cNvPr id="4" name="Slide Number Placeholder 3"/>
          <p:cNvSpPr>
            <a:spLocks noGrp="1"/>
          </p:cNvSpPr>
          <p:nvPr>
            <p:ph type="sldNum" sz="quarter" idx="5"/>
          </p:nvPr>
        </p:nvSpPr>
        <p:spPr/>
        <p:txBody>
          <a:bodyPr/>
          <a:lstStyle/>
          <a:p>
            <a:fld id="{2952C689-AB96-4274-82E3-1720DF62831B}" type="slidenum">
              <a:rPr lang="en-US" smtClean="0"/>
              <a:t>37</a:t>
            </a:fld>
            <a:endParaRPr lang="en-US"/>
          </a:p>
        </p:txBody>
      </p:sp>
    </p:spTree>
    <p:extLst>
      <p:ext uri="{BB962C8B-B14F-4D97-AF65-F5344CB8AC3E}">
        <p14:creationId xmlns:p14="http://schemas.microsoft.com/office/powerpoint/2010/main" val="29856766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pc="-1" dirty="0">
                <a:uFill>
                  <a:solidFill>
                    <a:srgbClr val="FFFFFF"/>
                  </a:solidFill>
                </a:uFill>
                <a:ea typeface="ＭＳ Ｐゴシック"/>
              </a:rPr>
              <a:t>With the understanding of pressure and wind movement, let’s look into Earth's circulation patterns. Atmospheric circulation is categorized into several spatial scales: global patterns (which is primary circulation), regional winds influenced by shifting high and low-pressure systems (which is secondary circulation), aa well as local winds that occur in specific areas like valleys, mountain passes, or coastlines. Let’s start with global or primary circulation. It's important to recall how pressure, density, and temperature relate to Earth's uneven heating - with more heat at the equator and less at the poles. Now, pause the video and take out a notebook or an A4 paper, draw our Earth like the one shown here. It does not need to be perfect sphere. Just do your best. This represents our Earth on a two-dimensional flat paper. Start labeling some of the major lines including the 0</a:t>
            </a:r>
            <a:r>
              <a:rPr lang="en-US" spc="-1" baseline="30000" dirty="0">
                <a:uFill>
                  <a:solidFill>
                    <a:srgbClr val="FFFFFF"/>
                  </a:solidFill>
                </a:uFill>
                <a:ea typeface="ＭＳ Ｐゴシック"/>
              </a:rPr>
              <a:t>0 </a:t>
            </a:r>
            <a:r>
              <a:rPr lang="en-US" spc="-1" dirty="0">
                <a:uFill>
                  <a:solidFill>
                    <a:srgbClr val="FFFFFF"/>
                  </a:solidFill>
                </a:uFill>
                <a:ea typeface="ＭＳ Ｐゴシック"/>
              </a:rPr>
              <a:t>line, which represents the equator, in which it divides our Earth into two halves, the Northern and Southern hemispheres. This is an important latitude, along this region, it receives constant high Sun altitude and consistent daylength, 12 hours a day year-round, creating energy surpluses throughout the year. The next two lines are the 30</a:t>
            </a:r>
            <a:r>
              <a:rPr lang="en-US" spc="-1" baseline="30000" dirty="0">
                <a:uFill>
                  <a:solidFill>
                    <a:srgbClr val="FFFFFF"/>
                  </a:solidFill>
                </a:uFill>
                <a:ea typeface="ＭＳ Ｐゴシック"/>
              </a:rPr>
              <a:t>0</a:t>
            </a:r>
            <a:r>
              <a:rPr lang="en-US" spc="-1" dirty="0">
                <a:uFill>
                  <a:solidFill>
                    <a:srgbClr val="FFFFFF"/>
                  </a:solidFill>
                </a:uFill>
                <a:ea typeface="ＭＳ Ｐゴシック"/>
              </a:rPr>
              <a:t> N and S latitudes. This will be around the sub-tropics. The energy received is less than the equatorial region but still warmer than the midlatitude. The next two lines are the 60 degree N and S latitude. Here it is much colder than the tropics and subtropics but still warmer than the polar regions. Finally, the two poles, North and South poles, which are the 90</a:t>
            </a:r>
            <a:r>
              <a:rPr lang="en-US" spc="-1" baseline="30000" dirty="0">
                <a:uFill>
                  <a:solidFill>
                    <a:srgbClr val="FFFFFF"/>
                  </a:solidFill>
                </a:uFill>
                <a:ea typeface="ＭＳ Ｐゴシック"/>
              </a:rPr>
              <a:t>0</a:t>
            </a:r>
            <a:r>
              <a:rPr lang="en-US" spc="-1" dirty="0">
                <a:uFill>
                  <a:solidFill>
                    <a:srgbClr val="FFFFFF"/>
                  </a:solidFill>
                </a:uFill>
                <a:ea typeface="ＭＳ Ｐゴシック"/>
              </a:rPr>
              <a:t> latitudes. They are marked as points since all longitude converges over these two poles. Once you have something similar to what I have here, we will proceed with marking the high and low pressure centers. </a:t>
            </a:r>
          </a:p>
          <a:p>
            <a:endParaRPr lang="en-US" spc="-1" dirty="0">
              <a:uFill>
                <a:solidFill>
                  <a:srgbClr val="FFFFFF"/>
                </a:solidFill>
              </a:uFill>
              <a:ea typeface="ＭＳ Ｐゴシック"/>
            </a:endParaRPr>
          </a:p>
          <a:p>
            <a:r>
              <a:rPr lang="en-US" spc="-1" dirty="0">
                <a:uFill>
                  <a:solidFill>
                    <a:srgbClr val="FFFFFF"/>
                  </a:solidFill>
                </a:uFill>
                <a:ea typeface="ＭＳ Ｐゴシック"/>
              </a:rPr>
              <a:t>Let’s start with the poles. At poles, its super cold. Remember that cold air is more condensed thereby exerting higher pressure. We mark here as Polar High to denote that these are high pressure cells due to cold and dry air masses. At the equator, the associated warming in this region leads to lighter, less-dense, rising air, with surface winds converging along the entire extent of the low-pressure trough. We mark it as Equatorial Low. 60 degree latitude is warmer than the 90 degree, so here is the low pressure center. We mark it Subpolar Low. Now the 30 degree latitudes are warm but cooler than the equator. So we mark it Subtropical High. </a:t>
            </a:r>
          </a:p>
          <a:p>
            <a:endParaRPr lang="en-US" spc="-1" dirty="0">
              <a:uFill>
                <a:solidFill>
                  <a:srgbClr val="FFFFFF"/>
                </a:solidFill>
              </a:uFill>
              <a:ea typeface="ＭＳ Ｐゴシック"/>
            </a:endParaRPr>
          </a:p>
          <a:p>
            <a:r>
              <a:rPr lang="en-US" spc="-1" dirty="0">
                <a:uFill>
                  <a:solidFill>
                    <a:srgbClr val="FFFFFF"/>
                  </a:solidFill>
                </a:uFill>
                <a:ea typeface="ＭＳ Ｐゴシック"/>
              </a:rPr>
              <a:t>We already learned that wind will be triggered since there is a pressure gradient. Wind moves from high (pressure) to low (pressure). We draw arrow coming from here to here. This air does not reach the equator because it gets heated up quickly around 60 degree latitude. What happens when the air is heated. Air expands in volume and weighs less, so hot air rises. More air comes in to 60 degree to replace the air, and this air cycles back, forming a convection curve. The exact same thing happens at South pole. Wind starts to blow this direction now and air gets heated up, rises and cycles back. Now, look between equator and 30 degree latitude. It is cooler over here so this cool air has higher pressure and the warm air has low pressure. Wind starts to blow towards equator from the 30 degree N. It gets hot very quickly at the equator. Air rises, this air does the same thing, more air comes in replace this air and more rises and cycles back forming another convection curve. Same thing happens at the Southern hemisphere.  The Southern hemisphere basically mirrors the Northern hemisphere. Something interesting happens in-between 60 and 30 degree latitude. Here this air being pulled down replaces the air and being pulled up here. There is another convection curve. The same things happens at the Southern hemisphere. </a:t>
            </a:r>
          </a:p>
          <a:p>
            <a:endParaRPr lang="en-US" spc="-1" dirty="0">
              <a:uFill>
                <a:solidFill>
                  <a:srgbClr val="FFFFFF"/>
                </a:solidFill>
              </a:uFill>
              <a:ea typeface="ＭＳ Ｐゴシック"/>
            </a:endParaRPr>
          </a:p>
          <a:p>
            <a:r>
              <a:rPr lang="en-US" spc="-1" dirty="0">
                <a:uFill>
                  <a:solidFill>
                    <a:srgbClr val="FFFFFF"/>
                  </a:solidFill>
                </a:uFill>
                <a:ea typeface="ＭＳ Ｐゴシック"/>
              </a:rPr>
              <a:t>Now, let’s draw the surface winds. From 90 degree here, wind blows from high to low. It’s supposed to go this way. But with Coriolis effect, wind direction deflects to the right of its moving path in the Northern hemisphere. You can imagine that you are driving a car from here to here. And now it deflects to the right of your driving direction. So the wind direction should look like this. This is moving from the East to the West. Wind is named for where it originates from. We call it Polar Easterlies. Now, let’s look at the Southern hemisphere. Due to Coriolis effect, the wind direction deflects to the left of the its moving direction. So it should look like this. This is moving from the East to the West. We also call it Polar Easterlies. </a:t>
            </a:r>
          </a:p>
          <a:p>
            <a:endParaRPr lang="en-US" spc="-1" dirty="0">
              <a:uFill>
                <a:solidFill>
                  <a:srgbClr val="FFFFFF"/>
                </a:solidFill>
              </a:uFill>
              <a:ea typeface="ＭＳ Ｐゴシック"/>
            </a:endParaRPr>
          </a:p>
          <a:p>
            <a:r>
              <a:rPr lang="en-US" spc="-1" dirty="0">
                <a:uFill>
                  <a:solidFill>
                    <a:srgbClr val="FFFFFF"/>
                  </a:solidFill>
                </a:uFill>
                <a:ea typeface="ＭＳ Ｐゴシック"/>
              </a:rPr>
              <a:t>Wind blows from high to low. It should be like this. But with the Coriolis effect, it deflects to the right in the Northern hemisphere and to the left in the Southern hemisphere. Here, between equator and 30 degree latitude, wind goes down like this and deflects. There are called Trade Winds. They are helpful for sailors on big sailing ships engaged in trading. The same happens in the South. </a:t>
            </a:r>
          </a:p>
          <a:p>
            <a:endParaRPr lang="en-US" spc="-1" dirty="0">
              <a:uFill>
                <a:solidFill>
                  <a:srgbClr val="FFFFFF"/>
                </a:solidFill>
              </a:uFill>
              <a:ea typeface="ＭＳ Ｐゴシック"/>
            </a:endParaRPr>
          </a:p>
          <a:p>
            <a:r>
              <a:rPr lang="en-US" spc="-1" dirty="0">
                <a:uFill>
                  <a:solidFill>
                    <a:srgbClr val="FFFFFF"/>
                  </a:solidFill>
                </a:uFill>
                <a:ea typeface="ＭＳ Ｐゴシック"/>
              </a:rPr>
              <a:t>Around the midlatitudes, where most of the US is located, wind blows from high to low and deflects to right in Norther hemisphere. These winds are from the West and dominate this region thereby get the name Prevailing Westerlies. The term prevailing wind refers to the predominant wind direction at a certain location. These are very important winds for us living in the midlatitude. As a result, weather in the US moves generally from West to the East. The same thing in the south, also called Westerlies. These winds in the Southern hemisphere do not get much action because there are not a lot of landmasses in the Southern hemisphere. </a:t>
            </a:r>
          </a:p>
          <a:p>
            <a:endParaRPr lang="en-US" spc="-1" dirty="0">
              <a:uFill>
                <a:solidFill>
                  <a:srgbClr val="FFFFFF"/>
                </a:solidFill>
              </a:uFill>
              <a:ea typeface="ＭＳ Ｐゴシック"/>
            </a:endParaRPr>
          </a:p>
          <a:p>
            <a:r>
              <a:rPr lang="en-US" spc="-1" dirty="0">
                <a:uFill>
                  <a:solidFill>
                    <a:srgbClr val="FFFFFF"/>
                  </a:solidFill>
                </a:uFill>
                <a:ea typeface="ＭＳ Ｐゴシック"/>
              </a:rPr>
              <a:t>Next, let’s take a look at some interesting areas. For example, the equatorial low forms the intertropical convergence zone (ITCZ), which is identified by bands of clouds along the equator. </a:t>
            </a:r>
          </a:p>
        </p:txBody>
      </p:sp>
      <p:sp>
        <p:nvSpPr>
          <p:cNvPr id="4" name="Slide Number Placeholder 3"/>
          <p:cNvSpPr>
            <a:spLocks noGrp="1"/>
          </p:cNvSpPr>
          <p:nvPr>
            <p:ph type="sldNum" sz="quarter" idx="5"/>
          </p:nvPr>
        </p:nvSpPr>
        <p:spPr/>
        <p:txBody>
          <a:bodyPr/>
          <a:lstStyle/>
          <a:p>
            <a:fld id="{2952C689-AB96-4274-82E3-1720DF62831B}" type="slidenum">
              <a:rPr lang="en-US" smtClean="0"/>
              <a:t>38</a:t>
            </a:fld>
            <a:endParaRPr lang="en-US"/>
          </a:p>
        </p:txBody>
      </p:sp>
    </p:spTree>
    <p:extLst>
      <p:ext uri="{BB962C8B-B14F-4D97-AF65-F5344CB8AC3E}">
        <p14:creationId xmlns:p14="http://schemas.microsoft.com/office/powerpoint/2010/main" val="361996262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6FCE2C-063D-9DBD-4E9A-7432FF7E444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14CB59-F125-76F2-8FBB-E413653A81A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CDA633-D602-4554-5E28-7E89739416E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AA3765B6-EDA1-001C-3216-01A84B145EF4}"/>
              </a:ext>
            </a:extLst>
          </p:cNvPr>
          <p:cNvSpPr>
            <a:spLocks noGrp="1"/>
          </p:cNvSpPr>
          <p:nvPr>
            <p:ph type="sldNum" sz="quarter" idx="5"/>
          </p:nvPr>
        </p:nvSpPr>
        <p:spPr/>
        <p:txBody>
          <a:bodyPr/>
          <a:lstStyle/>
          <a:p>
            <a:fld id="{279EDD54-0F8C-4169-A6FF-2F63DF2ACC48}" type="slidenum">
              <a:rPr lang="en-US" smtClean="0"/>
              <a:t>39</a:t>
            </a:fld>
            <a:endParaRPr lang="en-US"/>
          </a:p>
        </p:txBody>
      </p:sp>
    </p:spTree>
    <p:extLst>
      <p:ext uri="{BB962C8B-B14F-4D97-AF65-F5344CB8AC3E}">
        <p14:creationId xmlns:p14="http://schemas.microsoft.com/office/powerpoint/2010/main" val="27938885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5B2EE9-556E-6FEA-1584-30852843E3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EDF1990-C35A-EE16-70E9-52EA544E915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0DCF87D-D118-9491-6766-F0CC42AD112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A968B09A-ED2F-54CC-820B-315A1366600D}"/>
              </a:ext>
            </a:extLst>
          </p:cNvPr>
          <p:cNvSpPr>
            <a:spLocks noGrp="1"/>
          </p:cNvSpPr>
          <p:nvPr>
            <p:ph type="sldNum" sz="quarter" idx="5"/>
          </p:nvPr>
        </p:nvSpPr>
        <p:spPr/>
        <p:txBody>
          <a:bodyPr/>
          <a:lstStyle/>
          <a:p>
            <a:fld id="{279EDD54-0F8C-4169-A6FF-2F63DF2ACC48}" type="slidenum">
              <a:rPr lang="en-US" smtClean="0"/>
              <a:t>40</a:t>
            </a:fld>
            <a:endParaRPr lang="en-US"/>
          </a:p>
        </p:txBody>
      </p:sp>
    </p:spTree>
    <p:extLst>
      <p:ext uri="{BB962C8B-B14F-4D97-AF65-F5344CB8AC3E}">
        <p14:creationId xmlns:p14="http://schemas.microsoft.com/office/powerpoint/2010/main" val="38931310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8E4BD7-795A-F6AA-971C-C77BEF9169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F40F99-6A01-1728-8ECE-C8BCDD74C35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29BB23-7F41-FDF4-CA47-D5F4F5EE345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D8AF4EEE-2965-A270-6191-3B240BF1DB67}"/>
              </a:ext>
            </a:extLst>
          </p:cNvPr>
          <p:cNvSpPr>
            <a:spLocks noGrp="1"/>
          </p:cNvSpPr>
          <p:nvPr>
            <p:ph type="sldNum" sz="quarter" idx="5"/>
          </p:nvPr>
        </p:nvSpPr>
        <p:spPr/>
        <p:txBody>
          <a:bodyPr/>
          <a:lstStyle/>
          <a:p>
            <a:fld id="{279EDD54-0F8C-4169-A6FF-2F63DF2ACC48}" type="slidenum">
              <a:rPr lang="en-US" smtClean="0"/>
              <a:t>41</a:t>
            </a:fld>
            <a:endParaRPr lang="en-US"/>
          </a:p>
        </p:txBody>
      </p:sp>
    </p:spTree>
    <p:extLst>
      <p:ext uri="{BB962C8B-B14F-4D97-AF65-F5344CB8AC3E}">
        <p14:creationId xmlns:p14="http://schemas.microsoft.com/office/powerpoint/2010/main" val="108032926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D2B3F0-9AC4-29C2-4C50-530EA25AB6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D2854AB-263F-2D86-592A-DFD73E969B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8518139-5EEE-B1C8-5D5B-15C8C6A0203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A10ED13C-E526-0ABF-11DF-93AC7A643444}"/>
              </a:ext>
            </a:extLst>
          </p:cNvPr>
          <p:cNvSpPr>
            <a:spLocks noGrp="1"/>
          </p:cNvSpPr>
          <p:nvPr>
            <p:ph type="sldNum" sz="quarter" idx="5"/>
          </p:nvPr>
        </p:nvSpPr>
        <p:spPr/>
        <p:txBody>
          <a:bodyPr/>
          <a:lstStyle/>
          <a:p>
            <a:fld id="{279EDD54-0F8C-4169-A6FF-2F63DF2ACC48}" type="slidenum">
              <a:rPr lang="en-US" smtClean="0"/>
              <a:t>42</a:t>
            </a:fld>
            <a:endParaRPr lang="en-US"/>
          </a:p>
        </p:txBody>
      </p:sp>
    </p:spTree>
    <p:extLst>
      <p:ext uri="{BB962C8B-B14F-4D97-AF65-F5344CB8AC3E}">
        <p14:creationId xmlns:p14="http://schemas.microsoft.com/office/powerpoint/2010/main" val="306709095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E31E52-D249-05D8-F424-97F51D0EED6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B609FDA-4A0B-C1FE-345D-653A42126C1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E783EA5-3AEE-45E4-47B1-1E7BDB3E6E1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16815929-C1F6-779E-F0A2-CACE263584C1}"/>
              </a:ext>
            </a:extLst>
          </p:cNvPr>
          <p:cNvSpPr>
            <a:spLocks noGrp="1"/>
          </p:cNvSpPr>
          <p:nvPr>
            <p:ph type="sldNum" sz="quarter" idx="5"/>
          </p:nvPr>
        </p:nvSpPr>
        <p:spPr/>
        <p:txBody>
          <a:bodyPr/>
          <a:lstStyle/>
          <a:p>
            <a:fld id="{279EDD54-0F8C-4169-A6FF-2F63DF2ACC48}" type="slidenum">
              <a:rPr lang="en-US" smtClean="0"/>
              <a:t>43</a:t>
            </a:fld>
            <a:endParaRPr lang="en-US"/>
          </a:p>
        </p:txBody>
      </p:sp>
    </p:spTree>
    <p:extLst>
      <p:ext uri="{BB962C8B-B14F-4D97-AF65-F5344CB8AC3E}">
        <p14:creationId xmlns:p14="http://schemas.microsoft.com/office/powerpoint/2010/main" val="98326156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D0AAC9-96F5-1481-75B0-289094A2AD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FB9EE3-7629-B905-481C-25472C7F478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D493CF8-A7A4-8F58-546E-A3EACDB3A50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953F69C8-08FD-B339-228D-F8A3B6D59715}"/>
              </a:ext>
            </a:extLst>
          </p:cNvPr>
          <p:cNvSpPr>
            <a:spLocks noGrp="1"/>
          </p:cNvSpPr>
          <p:nvPr>
            <p:ph type="sldNum" sz="quarter" idx="5"/>
          </p:nvPr>
        </p:nvSpPr>
        <p:spPr/>
        <p:txBody>
          <a:bodyPr/>
          <a:lstStyle/>
          <a:p>
            <a:fld id="{279EDD54-0F8C-4169-A6FF-2F63DF2ACC48}" type="slidenum">
              <a:rPr lang="en-US" smtClean="0"/>
              <a:t>44</a:t>
            </a:fld>
            <a:endParaRPr lang="en-US"/>
          </a:p>
        </p:txBody>
      </p:sp>
    </p:spTree>
    <p:extLst>
      <p:ext uri="{BB962C8B-B14F-4D97-AF65-F5344CB8AC3E}">
        <p14:creationId xmlns:p14="http://schemas.microsoft.com/office/powerpoint/2010/main" val="4890593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FB5901-0845-F15C-3F09-FC7A8083B7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0E21DE-4B02-DE07-2623-74D785011D2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FBC703D-BC4F-A5F7-C61A-565C725C42C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8B6544D7-D81C-B51A-9D87-0B418D2A873E}"/>
              </a:ext>
            </a:extLst>
          </p:cNvPr>
          <p:cNvSpPr>
            <a:spLocks noGrp="1"/>
          </p:cNvSpPr>
          <p:nvPr>
            <p:ph type="sldNum" sz="quarter" idx="5"/>
          </p:nvPr>
        </p:nvSpPr>
        <p:spPr/>
        <p:txBody>
          <a:bodyPr/>
          <a:lstStyle/>
          <a:p>
            <a:fld id="{279EDD54-0F8C-4169-A6FF-2F63DF2ACC48}" type="slidenum">
              <a:rPr lang="en-US" smtClean="0"/>
              <a:t>45</a:t>
            </a:fld>
            <a:endParaRPr lang="en-US"/>
          </a:p>
        </p:txBody>
      </p:sp>
    </p:spTree>
    <p:extLst>
      <p:ext uri="{BB962C8B-B14F-4D97-AF65-F5344CB8AC3E}">
        <p14:creationId xmlns:p14="http://schemas.microsoft.com/office/powerpoint/2010/main" val="37828166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8E03B1-4C0C-BC7B-5544-7B88DDF83E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002B09-10F7-7722-78C1-C5A912569D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695C3E-D841-28D3-8251-971263DCB9F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7F85E549-90EA-6A22-2B88-7AB8BE1B1B98}"/>
              </a:ext>
            </a:extLst>
          </p:cNvPr>
          <p:cNvSpPr>
            <a:spLocks noGrp="1"/>
          </p:cNvSpPr>
          <p:nvPr>
            <p:ph type="sldNum" sz="quarter" idx="5"/>
          </p:nvPr>
        </p:nvSpPr>
        <p:spPr/>
        <p:txBody>
          <a:bodyPr/>
          <a:lstStyle/>
          <a:p>
            <a:fld id="{279EDD54-0F8C-4169-A6FF-2F63DF2ACC48}" type="slidenum">
              <a:rPr lang="en-US" smtClean="0"/>
              <a:t>4</a:t>
            </a:fld>
            <a:endParaRPr lang="en-US"/>
          </a:p>
        </p:txBody>
      </p:sp>
    </p:spTree>
    <p:extLst>
      <p:ext uri="{BB962C8B-B14F-4D97-AF65-F5344CB8AC3E}">
        <p14:creationId xmlns:p14="http://schemas.microsoft.com/office/powerpoint/2010/main" val="154783762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DEB3FB-210A-5AC1-4AF5-90D9A6C07A1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7012F9-F05D-F1E8-8424-964901C393C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F5EA71-BB8C-34CC-6B3E-6EC8CBA1042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B7A1C2B2-B9D4-9F34-CA64-AADC6C6D0709}"/>
              </a:ext>
            </a:extLst>
          </p:cNvPr>
          <p:cNvSpPr>
            <a:spLocks noGrp="1"/>
          </p:cNvSpPr>
          <p:nvPr>
            <p:ph type="sldNum" sz="quarter" idx="5"/>
          </p:nvPr>
        </p:nvSpPr>
        <p:spPr/>
        <p:txBody>
          <a:bodyPr/>
          <a:lstStyle/>
          <a:p>
            <a:fld id="{279EDD54-0F8C-4169-A6FF-2F63DF2ACC48}" type="slidenum">
              <a:rPr lang="en-US" smtClean="0"/>
              <a:t>46</a:t>
            </a:fld>
            <a:endParaRPr lang="en-US"/>
          </a:p>
        </p:txBody>
      </p:sp>
    </p:spTree>
    <p:extLst>
      <p:ext uri="{BB962C8B-B14F-4D97-AF65-F5344CB8AC3E}">
        <p14:creationId xmlns:p14="http://schemas.microsoft.com/office/powerpoint/2010/main" val="186016349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879830-91BD-E6B2-7731-9A60BEFCF59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DBA6B9-529B-4923-63EB-4AE8BEF71B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F5F621C-D944-F9B5-9408-FC9B83E7075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8CB5B45D-29AC-FCF1-95F6-A0B0C407378A}"/>
              </a:ext>
            </a:extLst>
          </p:cNvPr>
          <p:cNvSpPr>
            <a:spLocks noGrp="1"/>
          </p:cNvSpPr>
          <p:nvPr>
            <p:ph type="sldNum" sz="quarter" idx="5"/>
          </p:nvPr>
        </p:nvSpPr>
        <p:spPr/>
        <p:txBody>
          <a:bodyPr/>
          <a:lstStyle/>
          <a:p>
            <a:fld id="{279EDD54-0F8C-4169-A6FF-2F63DF2ACC48}" type="slidenum">
              <a:rPr lang="en-US" smtClean="0"/>
              <a:t>47</a:t>
            </a:fld>
            <a:endParaRPr lang="en-US"/>
          </a:p>
        </p:txBody>
      </p:sp>
    </p:spTree>
    <p:extLst>
      <p:ext uri="{BB962C8B-B14F-4D97-AF65-F5344CB8AC3E}">
        <p14:creationId xmlns:p14="http://schemas.microsoft.com/office/powerpoint/2010/main" val="102460754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78EFD8-7342-9AD0-33E6-C975E6BAB9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727C3F-39C0-E6EF-6608-C4BF3E71AB3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D11BDCA-E448-2B83-C9CB-E2065BED9A6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B8777F73-A0C4-F85E-5979-5E1779FDA819}"/>
              </a:ext>
            </a:extLst>
          </p:cNvPr>
          <p:cNvSpPr>
            <a:spLocks noGrp="1"/>
          </p:cNvSpPr>
          <p:nvPr>
            <p:ph type="sldNum" sz="quarter" idx="5"/>
          </p:nvPr>
        </p:nvSpPr>
        <p:spPr/>
        <p:txBody>
          <a:bodyPr/>
          <a:lstStyle/>
          <a:p>
            <a:fld id="{279EDD54-0F8C-4169-A6FF-2F63DF2ACC48}" type="slidenum">
              <a:rPr lang="en-US" smtClean="0"/>
              <a:t>48</a:t>
            </a:fld>
            <a:endParaRPr lang="en-US"/>
          </a:p>
        </p:txBody>
      </p:sp>
    </p:spTree>
    <p:extLst>
      <p:ext uri="{BB962C8B-B14F-4D97-AF65-F5344CB8AC3E}">
        <p14:creationId xmlns:p14="http://schemas.microsoft.com/office/powerpoint/2010/main" val="349369882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DE72CB-4BD1-A3E1-F078-C82C4A4F25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28F142-B277-287D-3674-736926A680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84AAA5-EE13-03A0-1F13-087D8F9A6BF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155DB9FF-B328-BCC4-473A-49A6C841D124}"/>
              </a:ext>
            </a:extLst>
          </p:cNvPr>
          <p:cNvSpPr>
            <a:spLocks noGrp="1"/>
          </p:cNvSpPr>
          <p:nvPr>
            <p:ph type="sldNum" sz="quarter" idx="5"/>
          </p:nvPr>
        </p:nvSpPr>
        <p:spPr/>
        <p:txBody>
          <a:bodyPr/>
          <a:lstStyle/>
          <a:p>
            <a:fld id="{279EDD54-0F8C-4169-A6FF-2F63DF2ACC48}" type="slidenum">
              <a:rPr lang="en-US" smtClean="0"/>
              <a:t>49</a:t>
            </a:fld>
            <a:endParaRPr lang="en-US"/>
          </a:p>
        </p:txBody>
      </p:sp>
    </p:spTree>
    <p:extLst>
      <p:ext uri="{BB962C8B-B14F-4D97-AF65-F5344CB8AC3E}">
        <p14:creationId xmlns:p14="http://schemas.microsoft.com/office/powerpoint/2010/main" val="70441548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9A78BF-409F-49A6-C9E8-D2C42F825F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AAC099-A7AF-D2A6-0DA1-B6AD255DB8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4F68BD-969E-4AC3-2B4F-D39E5E4858E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2F23323A-0FC8-8B91-3118-CF884218935A}"/>
              </a:ext>
            </a:extLst>
          </p:cNvPr>
          <p:cNvSpPr>
            <a:spLocks noGrp="1"/>
          </p:cNvSpPr>
          <p:nvPr>
            <p:ph type="sldNum" sz="quarter" idx="5"/>
          </p:nvPr>
        </p:nvSpPr>
        <p:spPr/>
        <p:txBody>
          <a:bodyPr/>
          <a:lstStyle/>
          <a:p>
            <a:fld id="{279EDD54-0F8C-4169-A6FF-2F63DF2ACC48}" type="slidenum">
              <a:rPr lang="en-US" smtClean="0"/>
              <a:t>50</a:t>
            </a:fld>
            <a:endParaRPr lang="en-US"/>
          </a:p>
        </p:txBody>
      </p:sp>
    </p:spTree>
    <p:extLst>
      <p:ext uri="{BB962C8B-B14F-4D97-AF65-F5344CB8AC3E}">
        <p14:creationId xmlns:p14="http://schemas.microsoft.com/office/powerpoint/2010/main" val="331874454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1A554D-31BF-E3F1-25DF-B2A181FA04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C8DD400-E3D1-F3B0-3587-50875329C3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308D82-81D6-7B39-215E-893C93A3A3D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CD5D44DE-14D9-0E8B-4887-6DE13B07F877}"/>
              </a:ext>
            </a:extLst>
          </p:cNvPr>
          <p:cNvSpPr>
            <a:spLocks noGrp="1"/>
          </p:cNvSpPr>
          <p:nvPr>
            <p:ph type="sldNum" sz="quarter" idx="5"/>
          </p:nvPr>
        </p:nvSpPr>
        <p:spPr/>
        <p:txBody>
          <a:bodyPr/>
          <a:lstStyle/>
          <a:p>
            <a:fld id="{279EDD54-0F8C-4169-A6FF-2F63DF2ACC48}" type="slidenum">
              <a:rPr lang="en-US" smtClean="0"/>
              <a:t>52</a:t>
            </a:fld>
            <a:endParaRPr lang="en-US"/>
          </a:p>
        </p:txBody>
      </p:sp>
    </p:spTree>
    <p:extLst>
      <p:ext uri="{BB962C8B-B14F-4D97-AF65-F5344CB8AC3E}">
        <p14:creationId xmlns:p14="http://schemas.microsoft.com/office/powerpoint/2010/main" val="14198650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C92F12-F858-F9FD-2432-4FF88CDE576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36FF33-A353-00F4-AA49-806FF73B23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E5B78B8-E863-249E-1C07-A1D5F28E86C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84519307-17C5-2594-7126-A2B2CB72B898}"/>
              </a:ext>
            </a:extLst>
          </p:cNvPr>
          <p:cNvSpPr>
            <a:spLocks noGrp="1"/>
          </p:cNvSpPr>
          <p:nvPr>
            <p:ph type="sldNum" sz="quarter" idx="5"/>
          </p:nvPr>
        </p:nvSpPr>
        <p:spPr/>
        <p:txBody>
          <a:bodyPr/>
          <a:lstStyle/>
          <a:p>
            <a:fld id="{279EDD54-0F8C-4169-A6FF-2F63DF2ACC48}" type="slidenum">
              <a:rPr lang="en-US" smtClean="0"/>
              <a:t>5</a:t>
            </a:fld>
            <a:endParaRPr lang="en-US"/>
          </a:p>
        </p:txBody>
      </p:sp>
    </p:spTree>
    <p:extLst>
      <p:ext uri="{BB962C8B-B14F-4D97-AF65-F5344CB8AC3E}">
        <p14:creationId xmlns:p14="http://schemas.microsoft.com/office/powerpoint/2010/main" val="16878257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54FFBF-2E3D-06AC-A09A-2834FDC535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5B0996-F19F-560D-48FD-F5ADB26246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C2860EB-07B9-FE70-2B65-95DDA66D932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10866C0E-F974-69C0-5A7F-4DF52E75EAD7}"/>
              </a:ext>
            </a:extLst>
          </p:cNvPr>
          <p:cNvSpPr>
            <a:spLocks noGrp="1"/>
          </p:cNvSpPr>
          <p:nvPr>
            <p:ph type="sldNum" sz="quarter" idx="5"/>
          </p:nvPr>
        </p:nvSpPr>
        <p:spPr/>
        <p:txBody>
          <a:bodyPr/>
          <a:lstStyle/>
          <a:p>
            <a:fld id="{279EDD54-0F8C-4169-A6FF-2F63DF2ACC48}" type="slidenum">
              <a:rPr lang="en-US" smtClean="0"/>
              <a:t>6</a:t>
            </a:fld>
            <a:endParaRPr lang="en-US"/>
          </a:p>
        </p:txBody>
      </p:sp>
    </p:spTree>
    <p:extLst>
      <p:ext uri="{BB962C8B-B14F-4D97-AF65-F5344CB8AC3E}">
        <p14:creationId xmlns:p14="http://schemas.microsoft.com/office/powerpoint/2010/main" val="16613960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C73EED-986A-89A6-94BE-4D81E65DD27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BDD28E-F109-79EF-8F98-EFDDFA4DDF9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3A4518E-6794-295A-4BEE-EEB7A04820D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A76FF139-3421-FF45-9A34-D939278EB708}"/>
              </a:ext>
            </a:extLst>
          </p:cNvPr>
          <p:cNvSpPr>
            <a:spLocks noGrp="1"/>
          </p:cNvSpPr>
          <p:nvPr>
            <p:ph type="sldNum" sz="quarter" idx="5"/>
          </p:nvPr>
        </p:nvSpPr>
        <p:spPr/>
        <p:txBody>
          <a:bodyPr/>
          <a:lstStyle/>
          <a:p>
            <a:fld id="{279EDD54-0F8C-4169-A6FF-2F63DF2ACC48}" type="slidenum">
              <a:rPr lang="en-US" smtClean="0"/>
              <a:t>7</a:t>
            </a:fld>
            <a:endParaRPr lang="en-US"/>
          </a:p>
        </p:txBody>
      </p:sp>
    </p:spTree>
    <p:extLst>
      <p:ext uri="{BB962C8B-B14F-4D97-AF65-F5344CB8AC3E}">
        <p14:creationId xmlns:p14="http://schemas.microsoft.com/office/powerpoint/2010/main" val="14721480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2F7899-E994-C0EA-F587-C810621A9B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F544D6-F9F1-5CE3-3671-B50069A7CB3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F491FFE-D3E0-AC79-F18A-D34D7039AA7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AB975FCB-C53B-5378-DFEA-0924C8A62D4D}"/>
              </a:ext>
            </a:extLst>
          </p:cNvPr>
          <p:cNvSpPr>
            <a:spLocks noGrp="1"/>
          </p:cNvSpPr>
          <p:nvPr>
            <p:ph type="sldNum" sz="quarter" idx="5"/>
          </p:nvPr>
        </p:nvSpPr>
        <p:spPr/>
        <p:txBody>
          <a:bodyPr/>
          <a:lstStyle/>
          <a:p>
            <a:fld id="{279EDD54-0F8C-4169-A6FF-2F63DF2ACC48}" type="slidenum">
              <a:rPr lang="en-US" smtClean="0"/>
              <a:t>8</a:t>
            </a:fld>
            <a:endParaRPr lang="en-US"/>
          </a:p>
        </p:txBody>
      </p:sp>
    </p:spTree>
    <p:extLst>
      <p:ext uri="{BB962C8B-B14F-4D97-AF65-F5344CB8AC3E}">
        <p14:creationId xmlns:p14="http://schemas.microsoft.com/office/powerpoint/2010/main" val="40035537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C64A36-8EA0-4687-1264-A3D695263D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0FE67A-AAD4-DEAC-CD17-2F923F89B2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0B97228-5B98-8E63-CF67-1ABA1A8AA85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641320AA-DEED-3D4D-416E-E9DFC9DDE202}"/>
              </a:ext>
            </a:extLst>
          </p:cNvPr>
          <p:cNvSpPr>
            <a:spLocks noGrp="1"/>
          </p:cNvSpPr>
          <p:nvPr>
            <p:ph type="sldNum" sz="quarter" idx="5"/>
          </p:nvPr>
        </p:nvSpPr>
        <p:spPr/>
        <p:txBody>
          <a:bodyPr/>
          <a:lstStyle/>
          <a:p>
            <a:fld id="{279EDD54-0F8C-4169-A6FF-2F63DF2ACC48}" type="slidenum">
              <a:rPr lang="en-US" smtClean="0"/>
              <a:t>9</a:t>
            </a:fld>
            <a:endParaRPr lang="en-US"/>
          </a:p>
        </p:txBody>
      </p:sp>
    </p:spTree>
    <p:extLst>
      <p:ext uri="{BB962C8B-B14F-4D97-AF65-F5344CB8AC3E}">
        <p14:creationId xmlns:p14="http://schemas.microsoft.com/office/powerpoint/2010/main" val="35011105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E222467-5C0A-434B-98D7-3F7FBA920F7A}" type="datetimeFigureOut">
              <a:rPr lang="en-US" smtClean="0"/>
              <a:t>8/11/2025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35922943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E222467-5C0A-434B-98D7-3F7FBA920F7A}" type="datetimeFigureOut">
              <a:rPr lang="en-US" smtClean="0"/>
              <a:t>8/11/2025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34940734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E222467-5C0A-434B-98D7-3F7FBA920F7A}" type="datetimeFigureOut">
              <a:rPr lang="en-US" smtClean="0"/>
              <a:t>8/11/2025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42530933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E222467-5C0A-434B-98D7-3F7FBA920F7A}" type="datetimeFigureOut">
              <a:rPr lang="en-US" smtClean="0"/>
              <a:t>8/11/2025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22108928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E222467-5C0A-434B-98D7-3F7FBA920F7A}" type="datetimeFigureOut">
              <a:rPr lang="en-US" smtClean="0"/>
              <a:t>8/11/2025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6138494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E222467-5C0A-434B-98D7-3F7FBA920F7A}" type="datetimeFigureOut">
              <a:rPr lang="en-US" smtClean="0"/>
              <a:t>8/11/2025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22539234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E222467-5C0A-434B-98D7-3F7FBA920F7A}" type="datetimeFigureOut">
              <a:rPr lang="en-US" smtClean="0"/>
              <a:t>8/11/2025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23582149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E222467-5C0A-434B-98D7-3F7FBA920F7A}" type="datetimeFigureOut">
              <a:rPr lang="en-US" smtClean="0"/>
              <a:t>8/11/2025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35098985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222467-5C0A-434B-98D7-3F7FBA920F7A}" type="datetimeFigureOut">
              <a:rPr lang="en-US" smtClean="0"/>
              <a:t>8/11/2025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37997570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E222467-5C0A-434B-98D7-3F7FBA920F7A}" type="datetimeFigureOut">
              <a:rPr lang="en-US" smtClean="0"/>
              <a:t>8/11/2025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14044657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E222467-5C0A-434B-98D7-3F7FBA920F7A}" type="datetimeFigureOut">
              <a:rPr lang="en-US" smtClean="0"/>
              <a:t>8/11/2025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1308632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222467-5C0A-434B-98D7-3F7FBA920F7A}" type="datetimeFigureOut">
              <a:rPr lang="en-US" smtClean="0"/>
              <a:t>8/11/2025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EDC56B-E26B-4822-B4AF-AE33D7912833}" type="slidenum">
              <a:rPr lang="en-US" smtClean="0"/>
              <a:t>‹#›</a:t>
            </a:fld>
            <a:endParaRPr lang="en-US"/>
          </a:p>
        </p:txBody>
      </p:sp>
    </p:spTree>
    <p:extLst>
      <p:ext uri="{BB962C8B-B14F-4D97-AF65-F5344CB8AC3E}">
        <p14:creationId xmlns:p14="http://schemas.microsoft.com/office/powerpoint/2010/main" val="2063001232"/>
      </p:ext>
    </p:extLst>
  </p:cSld>
  <p:clrMap bg1="lt1" tx1="dk1" bg2="lt2" tx2="dk2" accent1="accent1" accent2="accent2" accent3="accent3" accent4="accent4" accent5="accent5" accent6="accent6" hlink="hlink" folHlink="folHlink"/>
  <p:sldLayoutIdLst>
    <p:sldLayoutId id="2147483892" r:id="rId1"/>
    <p:sldLayoutId id="2147483893" r:id="rId2"/>
    <p:sldLayoutId id="2147483894" r:id="rId3"/>
    <p:sldLayoutId id="2147483895" r:id="rId4"/>
    <p:sldLayoutId id="2147483896" r:id="rId5"/>
    <p:sldLayoutId id="2147483897" r:id="rId6"/>
    <p:sldLayoutId id="2147483898" r:id="rId7"/>
    <p:sldLayoutId id="2147483899" r:id="rId8"/>
    <p:sldLayoutId id="2147483900" r:id="rId9"/>
    <p:sldLayoutId id="2147483901" r:id="rId10"/>
    <p:sldLayoutId id="214748390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3.emf"/></Relationships>
</file>

<file path=ppt/slides/_rels/slide17.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hyperlink" Target="https://www.youtube.com/watch?v=dt_XJp77-mk" TargetMode="External"/><Relationship Id="rId4" Type="http://schemas.openxmlformats.org/officeDocument/2006/relationships/hyperlink" Target="https://www.youtube.com/watch?v=mcPs_OdQOYU"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1.xml"/><Relationship Id="rId1" Type="http://schemas.openxmlformats.org/officeDocument/2006/relationships/slideLayout" Target="../slideLayouts/slideLayout7.xml"/><Relationship Id="rId5" Type="http://schemas.openxmlformats.org/officeDocument/2006/relationships/image" Target="../media/image31.png"/><Relationship Id="rId4" Type="http://schemas.openxmlformats.org/officeDocument/2006/relationships/customXml" Target="../ink/ink1.xml"/></Relationships>
</file>

<file path=ppt/slides/_rels/slide38.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4.png"/><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customXml" Target="../ink/ink3.xml"/><Relationship Id="rId5" Type="http://schemas.openxmlformats.org/officeDocument/2006/relationships/image" Target="../media/image33.png"/><Relationship Id="rId4" Type="http://schemas.openxmlformats.org/officeDocument/2006/relationships/customXml" Target="../ink/ink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4.em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https://oceanservice.noaa.gov/facts/ninonina.html" TargetMode="External"/><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07464" y="351112"/>
            <a:ext cx="10377072" cy="706163"/>
          </a:xfrm>
          <a:noFill/>
          <a:ln w="12700">
            <a:solidFill>
              <a:srgbClr val="0070C0"/>
            </a:solidFill>
          </a:ln>
        </p:spPr>
        <p:style>
          <a:lnRef idx="1">
            <a:schemeClr val="accent6"/>
          </a:lnRef>
          <a:fillRef idx="2">
            <a:schemeClr val="accent6"/>
          </a:fillRef>
          <a:effectRef idx="1">
            <a:schemeClr val="accent6"/>
          </a:effectRef>
          <a:fontRef idx="minor">
            <a:schemeClr val="dk1"/>
          </a:fontRef>
        </p:style>
        <p:txBody>
          <a:bodyPr>
            <a:noAutofit/>
          </a:bodyPr>
          <a:lstStyle/>
          <a:p>
            <a:pPr>
              <a:lnSpc>
                <a:spcPct val="100000"/>
              </a:lnSpc>
            </a:pPr>
            <a:r>
              <a:rPr lang="en-US" sz="3600" dirty="0">
                <a:latin typeface="Arial Narrow" panose="020B0606020202030204" pitchFamily="34" charset="0"/>
                <a:cs typeface="Arial" panose="020B0604020202020204" pitchFamily="34" charset="0"/>
              </a:rPr>
              <a:t>Lesson 5 Atmospheric and oceanic circulations</a:t>
            </a:r>
          </a:p>
        </p:txBody>
      </p:sp>
      <p:sp>
        <p:nvSpPr>
          <p:cNvPr id="11" name="Title 1"/>
          <p:cNvSpPr txBox="1">
            <a:spLocks/>
          </p:cNvSpPr>
          <p:nvPr/>
        </p:nvSpPr>
        <p:spPr>
          <a:xfrm>
            <a:off x="573453" y="6498154"/>
            <a:ext cx="11383133" cy="27801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en-US" sz="1400" dirty="0">
                <a:latin typeface="Arial Narrow" panose="020B0606020202030204" pitchFamily="34" charset="0"/>
                <a:cs typeface="Times New Roman" panose="02020603050405020304" pitchFamily="18" charset="0"/>
              </a:rPr>
              <a:t>GEOG1111 Physical Geography</a:t>
            </a:r>
          </a:p>
        </p:txBody>
      </p:sp>
      <p:sp>
        <p:nvSpPr>
          <p:cNvPr id="5" name="TextBox 4">
            <a:extLst>
              <a:ext uri="{FF2B5EF4-FFF2-40B4-BE49-F238E27FC236}">
                <a16:creationId xmlns:a16="http://schemas.microsoft.com/office/drawing/2014/main" id="{34FE17A8-CC7B-3DC7-FB1E-781DFE678E00}"/>
              </a:ext>
            </a:extLst>
          </p:cNvPr>
          <p:cNvSpPr txBox="1"/>
          <p:nvPr/>
        </p:nvSpPr>
        <p:spPr>
          <a:xfrm>
            <a:off x="9830931" y="6112925"/>
            <a:ext cx="851597" cy="246221"/>
          </a:xfrm>
          <a:prstGeom prst="rect">
            <a:avLst/>
          </a:prstGeom>
          <a:noFill/>
        </p:spPr>
        <p:txBody>
          <a:bodyPr wrap="square" rtlCol="0">
            <a:spAutoFit/>
          </a:bodyPr>
          <a:lstStyle/>
          <a:p>
            <a:r>
              <a:rPr lang="en-US" sz="1000" dirty="0">
                <a:latin typeface="Arial Narrow" panose="020B0606020202030204" pitchFamily="34" charset="0"/>
              </a:rPr>
              <a:t>Credit: NOAA</a:t>
            </a:r>
          </a:p>
        </p:txBody>
      </p:sp>
      <p:pic>
        <p:nvPicPr>
          <p:cNvPr id="1026" name="Picture 2" descr="a map of the earth showing gyres in the world ocean">
            <a:extLst>
              <a:ext uri="{FF2B5EF4-FFF2-40B4-BE49-F238E27FC236}">
                <a16:creationId xmlns:a16="http://schemas.microsoft.com/office/drawing/2014/main" id="{F5C0FB72-9FF2-1D9A-2DE0-BD362F2EBE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9471" y="1196283"/>
            <a:ext cx="9173057" cy="47776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95739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A9DBB1-4309-7021-E9AF-5244E10DE1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6D8076-A432-4624-50A9-42825977ACF8}"/>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Constant Pressure Maps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C7E28047-CA0C-0971-391A-074280E6530A}"/>
              </a:ext>
            </a:extLst>
          </p:cNvPr>
          <p:cNvSpPr>
            <a:spLocks noGrp="1"/>
          </p:cNvSpPr>
          <p:nvPr>
            <p:ph idx="1"/>
          </p:nvPr>
        </p:nvSpPr>
        <p:spPr>
          <a:xfrm>
            <a:off x="838200" y="1458930"/>
            <a:ext cx="6910137"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Show the elevation of a surface where pressure is </a:t>
            </a:r>
            <a:r>
              <a:rPr lang="en-US" b="1" dirty="0">
                <a:latin typeface="Arial Narrow" panose="020B0606020202030204" pitchFamily="34" charset="0"/>
              </a:rPr>
              <a:t>constant</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Common example: </a:t>
            </a:r>
            <a:r>
              <a:rPr lang="en-US" b="1" dirty="0">
                <a:latin typeface="Arial Narrow" panose="020B0606020202030204" pitchFamily="34" charset="0"/>
              </a:rPr>
              <a:t>500 mb surface </a:t>
            </a:r>
            <a:r>
              <a:rPr lang="en-US" dirty="0">
                <a:latin typeface="Arial Narrow" panose="020B0606020202030204" pitchFamily="34" charset="0"/>
              </a:rPr>
              <a:t>=</a:t>
            </a:r>
            <a:r>
              <a:rPr lang="en-US" b="1" dirty="0">
                <a:latin typeface="Arial Narrow" panose="020B0606020202030204" pitchFamily="34" charset="0"/>
              </a:rPr>
              <a:t> </a:t>
            </a:r>
            <a:r>
              <a:rPr lang="en-US" dirty="0">
                <a:latin typeface="Arial Narrow" panose="020B0606020202030204" pitchFamily="34" charset="0"/>
              </a:rPr>
              <a:t>key level for analyzing </a:t>
            </a:r>
            <a:r>
              <a:rPr lang="en-US" b="1" dirty="0">
                <a:latin typeface="Arial Narrow" panose="020B0606020202030204" pitchFamily="34" charset="0"/>
              </a:rPr>
              <a:t>mid-atmosphere</a:t>
            </a:r>
            <a:r>
              <a:rPr lang="en-US" dirty="0">
                <a:latin typeface="Arial Narrow" panose="020B0606020202030204" pitchFamily="34" charset="0"/>
              </a:rPr>
              <a:t> patterns.</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Reveal </a:t>
            </a:r>
            <a:r>
              <a:rPr lang="en-US" b="1" dirty="0">
                <a:latin typeface="Arial Narrow" panose="020B0606020202030204" pitchFamily="34" charset="0"/>
              </a:rPr>
              <a:t>high</a:t>
            </a:r>
            <a:r>
              <a:rPr lang="en-US" dirty="0">
                <a:latin typeface="Arial Narrow" panose="020B0606020202030204" pitchFamily="34" charset="0"/>
              </a:rPr>
              <a:t> and </a:t>
            </a:r>
            <a:r>
              <a:rPr lang="en-US" b="1" dirty="0">
                <a:latin typeface="Arial Narrow" panose="020B0606020202030204" pitchFamily="34" charset="0"/>
              </a:rPr>
              <a:t>low</a:t>
            </a:r>
            <a:r>
              <a:rPr lang="en-US" dirty="0">
                <a:latin typeface="Arial Narrow" panose="020B0606020202030204" pitchFamily="34" charset="0"/>
              </a:rPr>
              <a:t> pressure areas by elevation changes.</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Higher-than-normal height = high pressure.</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Lower-than-normal height = low pressure.</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Useful for analyzing </a:t>
            </a:r>
            <a:r>
              <a:rPr lang="en-US" b="1" dirty="0">
                <a:latin typeface="Arial Narrow" panose="020B0606020202030204" pitchFamily="34" charset="0"/>
              </a:rPr>
              <a:t>upper-level </a:t>
            </a:r>
            <a:r>
              <a:rPr lang="en-US" dirty="0">
                <a:latin typeface="Arial Narrow" panose="020B0606020202030204" pitchFamily="34" charset="0"/>
              </a:rPr>
              <a:t>atmospheric patterns.</a:t>
            </a:r>
            <a:endParaRPr lang="en-US" sz="2800" dirty="0">
              <a:latin typeface="Arial Narrow" panose="020B0606020202030204" pitchFamily="34" charset="0"/>
            </a:endParaRPr>
          </a:p>
        </p:txBody>
      </p:sp>
      <p:sp>
        <p:nvSpPr>
          <p:cNvPr id="8" name="TextBox 7">
            <a:extLst>
              <a:ext uri="{FF2B5EF4-FFF2-40B4-BE49-F238E27FC236}">
                <a16:creationId xmlns:a16="http://schemas.microsoft.com/office/drawing/2014/main" id="{40E1BDE3-044F-AAFC-D41C-1116B694F90C}"/>
              </a:ext>
            </a:extLst>
          </p:cNvPr>
          <p:cNvSpPr txBox="1"/>
          <p:nvPr/>
        </p:nvSpPr>
        <p:spPr>
          <a:xfrm>
            <a:off x="8274654" y="5962189"/>
            <a:ext cx="3927195" cy="400110"/>
          </a:xfrm>
          <a:prstGeom prst="rect">
            <a:avLst/>
          </a:prstGeom>
          <a:noFill/>
        </p:spPr>
        <p:txBody>
          <a:bodyPr wrap="square">
            <a:spAutoFit/>
          </a:bodyPr>
          <a:lstStyle/>
          <a:p>
            <a:pPr algn="l"/>
            <a:r>
              <a:rPr lang="en-US" sz="1000" dirty="0">
                <a:latin typeface="Arial Narrow" panose="020B0606020202030204" pitchFamily="34" charset="0"/>
                <a:cs typeface="Times New Roman" panose="02020603050405020304" pitchFamily="18" charset="0"/>
              </a:rPr>
              <a:t>Source: Figure 6.2.4 Constant height map with isobars from Introduction to Physical Geography by M. Ritter, licensed under CC BY-NC-SA 4.0.</a:t>
            </a:r>
          </a:p>
        </p:txBody>
      </p:sp>
      <p:pic>
        <p:nvPicPr>
          <p:cNvPr id="5" name="Picture 4" descr="Diagram showing a 500 mb constant pressure surface at about 5,500 meters, midway between the surface (0 m) and the tropopause (11,000 m).">
            <a:extLst>
              <a:ext uri="{FF2B5EF4-FFF2-40B4-BE49-F238E27FC236}">
                <a16:creationId xmlns:a16="http://schemas.microsoft.com/office/drawing/2014/main" id="{1C87CD11-E74B-2CCF-AAEC-8766E3B5E97E}"/>
              </a:ext>
            </a:extLst>
          </p:cNvPr>
          <p:cNvPicPr>
            <a:picLocks noChangeAspect="1"/>
          </p:cNvPicPr>
          <p:nvPr/>
        </p:nvPicPr>
        <p:blipFill>
          <a:blip r:embed="rId3"/>
          <a:srcRect l="6483" t="9874" r="24839"/>
          <a:stretch/>
        </p:blipFill>
        <p:spPr>
          <a:xfrm>
            <a:off x="8274654" y="1617986"/>
            <a:ext cx="3681430" cy="3816656"/>
          </a:xfrm>
          <a:prstGeom prst="rect">
            <a:avLst/>
          </a:prstGeom>
        </p:spPr>
      </p:pic>
    </p:spTree>
    <p:extLst>
      <p:ext uri="{BB962C8B-B14F-4D97-AF65-F5344CB8AC3E}">
        <p14:creationId xmlns:p14="http://schemas.microsoft.com/office/powerpoint/2010/main" val="9118126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48D389-F4EF-CBB6-E7C8-3AA4607A687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F17DB06-1FB0-E3D8-E91B-6CC253DC7A61}"/>
              </a:ext>
            </a:extLst>
          </p:cNvPr>
          <p:cNvSpPr>
            <a:spLocks noGrp="1"/>
          </p:cNvSpPr>
          <p:nvPr>
            <p:ph type="title"/>
          </p:nvPr>
        </p:nvSpPr>
        <p:spPr>
          <a:xfrm>
            <a:off x="1058395" y="-5589"/>
            <a:ext cx="10515600" cy="1015101"/>
          </a:xfrm>
        </p:spPr>
        <p:txBody>
          <a:bodyPr>
            <a:normAutofit/>
          </a:bodyPr>
          <a:lstStyle/>
          <a:p>
            <a:pPr algn="ctr"/>
            <a:r>
              <a:rPr kumimoji="0" lang="en-US" sz="4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Pressure Map with Contour Lines </a:t>
            </a:r>
            <a:endParaRPr lang="en-US" sz="4000" dirty="0">
              <a:latin typeface="Arial Narrow" panose="020B0606020202030204" pitchFamily="34" charset="0"/>
            </a:endParaRPr>
          </a:p>
        </p:txBody>
      </p:sp>
      <p:pic>
        <p:nvPicPr>
          <p:cNvPr id="3" name="Picture 2" descr="Constant pressure map of North America showing contour lines of 500 mb heights, with a low-pressure center over the northwestern United States (5340 meters) and a high-pressure center over the southeastern United States.">
            <a:extLst>
              <a:ext uri="{FF2B5EF4-FFF2-40B4-BE49-F238E27FC236}">
                <a16:creationId xmlns:a16="http://schemas.microsoft.com/office/drawing/2014/main" id="{720E9C49-254E-6DF3-2727-DE0838960815}"/>
              </a:ext>
            </a:extLst>
          </p:cNvPr>
          <p:cNvPicPr>
            <a:picLocks noChangeAspect="1"/>
          </p:cNvPicPr>
          <p:nvPr/>
        </p:nvPicPr>
        <p:blipFill>
          <a:blip r:embed="rId2"/>
          <a:stretch>
            <a:fillRect/>
          </a:stretch>
        </p:blipFill>
        <p:spPr>
          <a:xfrm>
            <a:off x="2559004" y="792654"/>
            <a:ext cx="7419900" cy="5861721"/>
          </a:xfrm>
          <a:prstGeom prst="rect">
            <a:avLst/>
          </a:prstGeom>
        </p:spPr>
      </p:pic>
      <p:sp>
        <p:nvSpPr>
          <p:cNvPr id="4" name="TextBox 3">
            <a:extLst>
              <a:ext uri="{FF2B5EF4-FFF2-40B4-BE49-F238E27FC236}">
                <a16:creationId xmlns:a16="http://schemas.microsoft.com/office/drawing/2014/main" id="{DF38A157-44EC-7B93-6C0F-13474DB52996}"/>
              </a:ext>
            </a:extLst>
          </p:cNvPr>
          <p:cNvSpPr txBox="1"/>
          <p:nvPr/>
        </p:nvSpPr>
        <p:spPr>
          <a:xfrm>
            <a:off x="2434687" y="6554619"/>
            <a:ext cx="7670918" cy="246221"/>
          </a:xfrm>
          <a:prstGeom prst="rect">
            <a:avLst/>
          </a:prstGeom>
          <a:noFill/>
        </p:spPr>
        <p:txBody>
          <a:bodyPr wrap="square">
            <a:spAutoFit/>
          </a:bodyPr>
          <a:lstStyle/>
          <a:p>
            <a:pPr algn="l"/>
            <a:r>
              <a:rPr lang="en-US" sz="1000" dirty="0">
                <a:latin typeface="Arial Narrow" panose="020B0606020202030204" pitchFamily="34" charset="0"/>
                <a:cs typeface="Times New Roman" panose="02020603050405020304" pitchFamily="18" charset="0"/>
              </a:rPr>
              <a:t>Source: Figure 6.2.6 Constant pressure map with contour lines from Introduction to Physical Geography by M. Ritter, licensed under CC BY-NC-SA 4.0.</a:t>
            </a:r>
          </a:p>
        </p:txBody>
      </p:sp>
    </p:spTree>
    <p:extLst>
      <p:ext uri="{BB962C8B-B14F-4D97-AF65-F5344CB8AC3E}">
        <p14:creationId xmlns:p14="http://schemas.microsoft.com/office/powerpoint/2010/main" val="13504324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C1578F-70C1-BA09-39BD-873128E90DD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635833A-149D-31E1-7105-8C52BC591560}"/>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Temperature &amp; 500 mb Surface Height</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5BFA5F16-DB84-6F20-F178-16920E799D35}"/>
              </a:ext>
            </a:extLst>
          </p:cNvPr>
          <p:cNvSpPr>
            <a:spLocks noGrp="1"/>
          </p:cNvSpPr>
          <p:nvPr>
            <p:ph idx="1"/>
          </p:nvPr>
        </p:nvSpPr>
        <p:spPr>
          <a:xfrm>
            <a:off x="838200" y="1458930"/>
            <a:ext cx="6968706"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Warm</a:t>
            </a:r>
            <a:r>
              <a:rPr lang="en-US" dirty="0">
                <a:latin typeface="Arial Narrow" panose="020B0606020202030204" pitchFamily="34" charset="0"/>
              </a:rPr>
              <a:t> air </a:t>
            </a:r>
            <a:r>
              <a:rPr lang="en-US" b="1" dirty="0">
                <a:latin typeface="Arial Narrow" panose="020B0606020202030204" pitchFamily="34" charset="0"/>
              </a:rPr>
              <a:t>rises</a:t>
            </a:r>
            <a:r>
              <a:rPr lang="en-US" dirty="0">
                <a:latin typeface="Arial Narrow" panose="020B0606020202030204" pitchFamily="34" charset="0"/>
              </a:rPr>
              <a:t> → </a:t>
            </a:r>
            <a:r>
              <a:rPr lang="en-US" b="1" dirty="0">
                <a:latin typeface="Arial Narrow" panose="020B0606020202030204" pitchFamily="34" charset="0"/>
              </a:rPr>
              <a:t>expands</a:t>
            </a:r>
            <a:r>
              <a:rPr lang="en-US" dirty="0">
                <a:latin typeface="Arial Narrow" panose="020B0606020202030204" pitchFamily="34" charset="0"/>
              </a:rPr>
              <a:t> the air column.</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More</a:t>
            </a:r>
            <a:r>
              <a:rPr lang="en-US" sz="2800" dirty="0">
                <a:latin typeface="Arial Narrow" panose="020B0606020202030204" pitchFamily="34" charset="0"/>
              </a:rPr>
              <a:t> molecules above 5600 m → 500 mb surface is </a:t>
            </a:r>
            <a:r>
              <a:rPr lang="en-US" sz="2800" b="1" dirty="0">
                <a:latin typeface="Arial Narrow" panose="020B0606020202030204" pitchFamily="34" charset="0"/>
              </a:rPr>
              <a:t>higher</a:t>
            </a:r>
            <a:r>
              <a:rPr lang="en-US" sz="2800" dirty="0">
                <a:latin typeface="Arial Narrow" panose="020B0606020202030204" pitchFamily="34" charset="0"/>
              </a:rPr>
              <a:t> → </a:t>
            </a:r>
            <a:r>
              <a:rPr lang="en-US" sz="2800" b="1" dirty="0">
                <a:latin typeface="Arial Narrow" panose="020B0606020202030204" pitchFamily="34" charset="0"/>
              </a:rPr>
              <a:t>high</a:t>
            </a:r>
            <a:r>
              <a:rPr lang="en-US" sz="2800" dirty="0">
                <a:latin typeface="Arial Narrow" panose="020B0606020202030204" pitchFamily="34" charset="0"/>
              </a:rPr>
              <a:t> pressure </a:t>
            </a:r>
            <a:r>
              <a:rPr lang="en-US" sz="2800" b="1" dirty="0">
                <a:latin typeface="Arial Narrow" panose="020B0606020202030204" pitchFamily="34" charset="0"/>
              </a:rPr>
              <a:t>aloft</a:t>
            </a:r>
            <a:r>
              <a:rPr lang="en-US" sz="28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Cold</a:t>
            </a:r>
            <a:r>
              <a:rPr lang="en-US" dirty="0">
                <a:latin typeface="Arial Narrow" panose="020B0606020202030204" pitchFamily="34" charset="0"/>
              </a:rPr>
              <a:t> air </a:t>
            </a:r>
            <a:r>
              <a:rPr lang="en-US" b="1" dirty="0">
                <a:latin typeface="Arial Narrow" panose="020B0606020202030204" pitchFamily="34" charset="0"/>
              </a:rPr>
              <a:t>sinks</a:t>
            </a:r>
            <a:r>
              <a:rPr lang="en-US" dirty="0">
                <a:latin typeface="Arial Narrow" panose="020B0606020202030204" pitchFamily="34" charset="0"/>
              </a:rPr>
              <a:t> → </a:t>
            </a:r>
            <a:r>
              <a:rPr lang="en-US" b="1" dirty="0">
                <a:latin typeface="Arial Narrow" panose="020B0606020202030204" pitchFamily="34" charset="0"/>
              </a:rPr>
              <a:t>compresses</a:t>
            </a:r>
            <a:r>
              <a:rPr lang="en-US" dirty="0">
                <a:latin typeface="Arial Narrow" panose="020B0606020202030204" pitchFamily="34" charset="0"/>
              </a:rPr>
              <a:t> the air column.</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Fewer</a:t>
            </a:r>
            <a:r>
              <a:rPr lang="en-US" sz="2800" dirty="0">
                <a:latin typeface="Arial Narrow" panose="020B0606020202030204" pitchFamily="34" charset="0"/>
              </a:rPr>
              <a:t> molecules above 5600 m → 500 mb surface is </a:t>
            </a:r>
            <a:r>
              <a:rPr lang="en-US" sz="2800" b="1" dirty="0">
                <a:latin typeface="Arial Narrow" panose="020B0606020202030204" pitchFamily="34" charset="0"/>
              </a:rPr>
              <a:t>lower</a:t>
            </a:r>
            <a:r>
              <a:rPr lang="en-US" sz="2800" dirty="0">
                <a:latin typeface="Arial Narrow" panose="020B0606020202030204" pitchFamily="34" charset="0"/>
              </a:rPr>
              <a:t> → </a:t>
            </a:r>
            <a:r>
              <a:rPr lang="en-US" sz="2800" b="1" dirty="0">
                <a:latin typeface="Arial Narrow" panose="020B0606020202030204" pitchFamily="34" charset="0"/>
              </a:rPr>
              <a:t>low</a:t>
            </a:r>
            <a:r>
              <a:rPr lang="en-US" sz="2800" dirty="0">
                <a:latin typeface="Arial Narrow" panose="020B0606020202030204" pitchFamily="34" charset="0"/>
              </a:rPr>
              <a:t> pressure </a:t>
            </a:r>
            <a:r>
              <a:rPr lang="en-US" sz="2800" b="1" dirty="0">
                <a:latin typeface="Arial Narrow" panose="020B0606020202030204" pitchFamily="34" charset="0"/>
              </a:rPr>
              <a:t>aloft</a:t>
            </a:r>
            <a:r>
              <a:rPr lang="en-US" sz="28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Height</a:t>
            </a:r>
            <a:r>
              <a:rPr lang="en-US" dirty="0">
                <a:latin typeface="Arial Narrow" panose="020B0606020202030204" pitchFamily="34" charset="0"/>
              </a:rPr>
              <a:t> of isobaric surfaces reflects </a:t>
            </a:r>
            <a:r>
              <a:rPr lang="en-US" b="1" dirty="0">
                <a:latin typeface="Arial Narrow" panose="020B0606020202030204" pitchFamily="34" charset="0"/>
              </a:rPr>
              <a:t>thermal</a:t>
            </a:r>
            <a:r>
              <a:rPr lang="en-US" dirty="0">
                <a:latin typeface="Arial Narrow" panose="020B0606020202030204" pitchFamily="34" charset="0"/>
              </a:rPr>
              <a:t> </a:t>
            </a:r>
            <a:r>
              <a:rPr lang="en-US" b="1" dirty="0">
                <a:latin typeface="Arial Narrow" panose="020B0606020202030204" pitchFamily="34" charset="0"/>
              </a:rPr>
              <a:t>structure</a:t>
            </a:r>
            <a:r>
              <a:rPr lang="en-US" dirty="0">
                <a:latin typeface="Arial Narrow" panose="020B0606020202030204" pitchFamily="34" charset="0"/>
              </a:rPr>
              <a:t> of the atmosphere.</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Helps identify pressure patterns and forecast weather systems.</a:t>
            </a:r>
          </a:p>
        </p:txBody>
      </p:sp>
      <p:sp>
        <p:nvSpPr>
          <p:cNvPr id="8" name="TextBox 7">
            <a:extLst>
              <a:ext uri="{FF2B5EF4-FFF2-40B4-BE49-F238E27FC236}">
                <a16:creationId xmlns:a16="http://schemas.microsoft.com/office/drawing/2014/main" id="{5202D2A8-84E2-D413-D85E-8DB2C0753010}"/>
              </a:ext>
            </a:extLst>
          </p:cNvPr>
          <p:cNvSpPr txBox="1"/>
          <p:nvPr/>
        </p:nvSpPr>
        <p:spPr>
          <a:xfrm>
            <a:off x="7970808" y="4271412"/>
            <a:ext cx="4006755" cy="400110"/>
          </a:xfrm>
          <a:prstGeom prst="rect">
            <a:avLst/>
          </a:prstGeom>
          <a:noFill/>
        </p:spPr>
        <p:txBody>
          <a:bodyPr wrap="square">
            <a:spAutoFit/>
          </a:bodyPr>
          <a:lstStyle/>
          <a:p>
            <a:pPr algn="l"/>
            <a:r>
              <a:rPr lang="en-US" sz="1000" dirty="0">
                <a:latin typeface="Arial Narrow" panose="020B0606020202030204" pitchFamily="34" charset="0"/>
                <a:cs typeface="Times New Roman" panose="02020603050405020304" pitchFamily="18" charset="0"/>
              </a:rPr>
              <a:t>Source: Figure 6.2.7 Air pressure - isobaric surface height relationship from Introduction to Physical Geography by M. Ritter, licensed under CC BY-NC-SA 4.0.</a:t>
            </a:r>
          </a:p>
        </p:txBody>
      </p:sp>
      <p:pic>
        <p:nvPicPr>
          <p:cNvPr id="6" name="Picture 5" descr="Diagram showing the 500 mb isobaric surface height, with high pressure areas at greater heights and low pressure areas at lower heights around 5600 meters.">
            <a:extLst>
              <a:ext uri="{FF2B5EF4-FFF2-40B4-BE49-F238E27FC236}">
                <a16:creationId xmlns:a16="http://schemas.microsoft.com/office/drawing/2014/main" id="{56009637-51E0-6B8B-14AB-AB1801F6DD71}"/>
              </a:ext>
            </a:extLst>
          </p:cNvPr>
          <p:cNvPicPr>
            <a:picLocks noChangeAspect="1"/>
          </p:cNvPicPr>
          <p:nvPr/>
        </p:nvPicPr>
        <p:blipFill>
          <a:blip r:embed="rId3"/>
          <a:stretch>
            <a:fillRect/>
          </a:stretch>
        </p:blipFill>
        <p:spPr>
          <a:xfrm>
            <a:off x="7896291" y="1609254"/>
            <a:ext cx="3772722" cy="2301360"/>
          </a:xfrm>
          <a:prstGeom prst="rect">
            <a:avLst/>
          </a:prstGeom>
        </p:spPr>
      </p:pic>
    </p:spTree>
    <p:extLst>
      <p:ext uri="{BB962C8B-B14F-4D97-AF65-F5344CB8AC3E}">
        <p14:creationId xmlns:p14="http://schemas.microsoft.com/office/powerpoint/2010/main" val="41152769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CA9090-FF58-BEDB-09E3-73CAA40F262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2A8720E-1903-35B9-678A-B50A89369C0F}"/>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Wind</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1D95F842-1C1C-C428-E5A3-EC941A051C28}"/>
              </a:ext>
            </a:extLst>
          </p:cNvPr>
          <p:cNvSpPr>
            <a:spLocks noGrp="1"/>
          </p:cNvSpPr>
          <p:nvPr>
            <p:ph idx="1"/>
          </p:nvPr>
        </p:nvSpPr>
        <p:spPr>
          <a:xfrm>
            <a:off x="838200" y="1458930"/>
            <a:ext cx="9806796"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Wind</a:t>
            </a:r>
            <a:r>
              <a:rPr lang="en-US" dirty="0">
                <a:latin typeface="Arial Narrow" panose="020B0606020202030204" pitchFamily="34" charset="0"/>
              </a:rPr>
              <a:t> = air moving from </a:t>
            </a:r>
            <a:r>
              <a:rPr lang="en-US" b="1" dirty="0">
                <a:latin typeface="Arial Narrow" panose="020B0606020202030204" pitchFamily="34" charset="0"/>
              </a:rPr>
              <a:t>high</a:t>
            </a:r>
            <a:r>
              <a:rPr lang="en-US" dirty="0">
                <a:latin typeface="Arial Narrow" panose="020B0606020202030204" pitchFamily="34" charset="0"/>
              </a:rPr>
              <a:t> to </a:t>
            </a:r>
            <a:r>
              <a:rPr lang="en-US" b="1" dirty="0">
                <a:latin typeface="Arial Narrow" panose="020B0606020202030204" pitchFamily="34" charset="0"/>
              </a:rPr>
              <a:t>low</a:t>
            </a:r>
            <a:r>
              <a:rPr lang="en-US" dirty="0">
                <a:latin typeface="Arial Narrow" panose="020B0606020202030204" pitchFamily="34" charset="0"/>
              </a:rPr>
              <a:t> </a:t>
            </a:r>
            <a:r>
              <a:rPr lang="en-US" b="1" dirty="0">
                <a:latin typeface="Arial Narrow" panose="020B0606020202030204" pitchFamily="34" charset="0"/>
              </a:rPr>
              <a:t>pressure</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Caused by an </a:t>
            </a:r>
            <a:r>
              <a:rPr lang="en-US" b="1" dirty="0">
                <a:latin typeface="Arial Narrow" panose="020B0606020202030204" pitchFamily="34" charset="0"/>
              </a:rPr>
              <a:t>imbalance</a:t>
            </a:r>
            <a:r>
              <a:rPr lang="en-US" dirty="0">
                <a:latin typeface="Arial Narrow" panose="020B0606020202030204" pitchFamily="34" charset="0"/>
              </a:rPr>
              <a:t> in air molecule distribution.</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Three</a:t>
            </a:r>
            <a:r>
              <a:rPr lang="en-US" dirty="0">
                <a:latin typeface="Arial Narrow" panose="020B0606020202030204" pitchFamily="34" charset="0"/>
              </a:rPr>
              <a:t> </a:t>
            </a:r>
            <a:r>
              <a:rPr lang="en-US" b="1" dirty="0">
                <a:latin typeface="Arial Narrow" panose="020B0606020202030204" pitchFamily="34" charset="0"/>
              </a:rPr>
              <a:t>main</a:t>
            </a:r>
            <a:r>
              <a:rPr lang="en-US" dirty="0">
                <a:latin typeface="Arial Narrow" panose="020B0606020202030204" pitchFamily="34" charset="0"/>
              </a:rPr>
              <a:t> </a:t>
            </a:r>
            <a:r>
              <a:rPr lang="en-US" b="1" dirty="0">
                <a:latin typeface="Arial Narrow" panose="020B0606020202030204" pitchFamily="34" charset="0"/>
              </a:rPr>
              <a:t>forces</a:t>
            </a:r>
            <a:r>
              <a:rPr lang="en-US" dirty="0">
                <a:latin typeface="Arial Narrow" panose="020B0606020202030204" pitchFamily="34" charset="0"/>
              </a:rPr>
              <a:t> control wind direction and speed:</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Pressure Gradient Force </a:t>
            </a:r>
            <a:r>
              <a:rPr lang="en-US" dirty="0">
                <a:latin typeface="Arial Narrow" panose="020B0606020202030204" pitchFamily="34" charset="0"/>
              </a:rPr>
              <a:t>(</a:t>
            </a:r>
            <a:r>
              <a:rPr lang="en-US" b="1" dirty="0">
                <a:latin typeface="Arial Narrow" panose="020B0606020202030204" pitchFamily="34" charset="0"/>
              </a:rPr>
              <a:t>PGF</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Coriolis Force</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Surface Friction</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Stronger pressure differences = </a:t>
            </a:r>
            <a:r>
              <a:rPr lang="en-US" b="1" dirty="0">
                <a:latin typeface="Arial Narrow" panose="020B0606020202030204" pitchFamily="34" charset="0"/>
              </a:rPr>
              <a:t>faster</a:t>
            </a:r>
            <a:r>
              <a:rPr lang="en-US" dirty="0">
                <a:latin typeface="Arial Narrow" panose="020B0606020202030204" pitchFamily="34" charset="0"/>
              </a:rPr>
              <a:t> </a:t>
            </a:r>
            <a:r>
              <a:rPr lang="en-US" b="1" dirty="0">
                <a:latin typeface="Arial Narrow" panose="020B0606020202030204" pitchFamily="34" charset="0"/>
              </a:rPr>
              <a:t>wind</a:t>
            </a:r>
            <a:r>
              <a:rPr lang="en-US" dirty="0">
                <a:latin typeface="Arial Narrow" panose="020B0606020202030204" pitchFamily="34" charset="0"/>
              </a:rPr>
              <a:t>.</a:t>
            </a:r>
            <a:endParaRPr lang="en-US" sz="2800" dirty="0">
              <a:latin typeface="Arial Narrow" panose="020B0606020202030204" pitchFamily="34" charset="0"/>
            </a:endParaRPr>
          </a:p>
        </p:txBody>
      </p:sp>
    </p:spTree>
    <p:extLst>
      <p:ext uri="{BB962C8B-B14F-4D97-AF65-F5344CB8AC3E}">
        <p14:creationId xmlns:p14="http://schemas.microsoft.com/office/powerpoint/2010/main" val="12371154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03D63D-8184-2262-B0A7-878D9DE7E06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20DBD10-1B29-3DC6-2CAE-E1FEB2CD39B5}"/>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Wind Speed &amp; Direction Basics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682A8386-8E89-49D0-D1D9-F3E97E60C2A8}"/>
              </a:ext>
            </a:extLst>
          </p:cNvPr>
          <p:cNvSpPr>
            <a:spLocks noGrp="1"/>
          </p:cNvSpPr>
          <p:nvPr>
            <p:ph idx="1"/>
          </p:nvPr>
        </p:nvSpPr>
        <p:spPr>
          <a:xfrm>
            <a:off x="838199" y="1458930"/>
            <a:ext cx="6985959" cy="5226542"/>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Wind speed and direction are the two key measurements for weather analysis and forecasting.</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Wind </a:t>
            </a:r>
            <a:r>
              <a:rPr lang="en-US" sz="2400" b="1" dirty="0">
                <a:latin typeface="Arial Narrow" panose="020B0606020202030204" pitchFamily="34" charset="0"/>
              </a:rPr>
              <a:t>speed</a:t>
            </a:r>
            <a:r>
              <a:rPr lang="en-US" sz="2400" dirty="0">
                <a:latin typeface="Arial Narrow" panose="020B0606020202030204" pitchFamily="34" charset="0"/>
              </a:rPr>
              <a:t> = how </a:t>
            </a:r>
            <a:r>
              <a:rPr lang="en-US" sz="2400" b="1" dirty="0">
                <a:latin typeface="Arial Narrow" panose="020B0606020202030204" pitchFamily="34" charset="0"/>
              </a:rPr>
              <a:t>fast</a:t>
            </a:r>
            <a:r>
              <a:rPr lang="en-US" sz="2400" dirty="0">
                <a:latin typeface="Arial Narrow" panose="020B0606020202030204" pitchFamily="34" charset="0"/>
              </a:rPr>
              <a:t> air is moving.</a:t>
            </a:r>
          </a:p>
          <a:p>
            <a:pPr lvl="1">
              <a:lnSpc>
                <a:spcPct val="100000"/>
              </a:lnSpc>
              <a:spcBef>
                <a:spcPts val="600"/>
              </a:spcBef>
              <a:spcAft>
                <a:spcPts val="600"/>
              </a:spcAft>
              <a:buFont typeface="Wingdings" panose="05000000000000000000" pitchFamily="2" charset="2"/>
              <a:buChar char="q"/>
            </a:pPr>
            <a:r>
              <a:rPr lang="en-US" b="1" dirty="0">
                <a:latin typeface="Arial Narrow" panose="020B0606020202030204" pitchFamily="34" charset="0"/>
              </a:rPr>
              <a:t> Anemometer</a:t>
            </a:r>
            <a:r>
              <a:rPr lang="en-US" dirty="0">
                <a:latin typeface="Arial Narrow" panose="020B0606020202030204" pitchFamily="34" charset="0"/>
              </a:rPr>
              <a:t>: measures </a:t>
            </a:r>
            <a:r>
              <a:rPr lang="en-US" b="1" dirty="0">
                <a:latin typeface="Arial Narrow" panose="020B0606020202030204" pitchFamily="34" charset="0"/>
              </a:rPr>
              <a:t>wind</a:t>
            </a:r>
            <a:r>
              <a:rPr lang="en-US" dirty="0">
                <a:latin typeface="Arial Narrow" panose="020B0606020202030204" pitchFamily="34" charset="0"/>
              </a:rPr>
              <a:t> </a:t>
            </a:r>
            <a:r>
              <a:rPr lang="en-US" b="1" dirty="0">
                <a:latin typeface="Arial Narrow" panose="020B0606020202030204" pitchFamily="34" charset="0"/>
              </a:rPr>
              <a:t>speed</a:t>
            </a:r>
            <a:r>
              <a:rPr lang="en-US" dirty="0">
                <a:latin typeface="Arial Narrow" panose="020B0606020202030204" pitchFamily="34" charset="0"/>
              </a:rPr>
              <a:t>.</a:t>
            </a:r>
          </a:p>
          <a:p>
            <a:pPr lvl="2">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Rotating cups spin in response to airflow.</a:t>
            </a:r>
          </a:p>
          <a:p>
            <a:pPr lvl="2">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Output in mph, km/h, or knots.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Wind </a:t>
            </a:r>
            <a:r>
              <a:rPr lang="en-US" sz="2400" b="1" dirty="0">
                <a:latin typeface="Arial Narrow" panose="020B0606020202030204" pitchFamily="34" charset="0"/>
              </a:rPr>
              <a:t>direction</a:t>
            </a:r>
            <a:r>
              <a:rPr lang="en-US" sz="2400" dirty="0">
                <a:latin typeface="Arial Narrow" panose="020B0606020202030204" pitchFamily="34" charset="0"/>
              </a:rPr>
              <a:t> = where the </a:t>
            </a:r>
            <a:r>
              <a:rPr lang="en-US" sz="2400" b="1" dirty="0">
                <a:latin typeface="Arial Narrow" panose="020B0606020202030204" pitchFamily="34" charset="0"/>
              </a:rPr>
              <a:t>wind</a:t>
            </a:r>
            <a:r>
              <a:rPr lang="en-US" sz="2400" dirty="0">
                <a:latin typeface="Arial Narrow" panose="020B0606020202030204" pitchFamily="34" charset="0"/>
              </a:rPr>
              <a:t> </a:t>
            </a:r>
            <a:r>
              <a:rPr lang="en-US" sz="2400" b="1" dirty="0">
                <a:latin typeface="Arial Narrow" panose="020B0606020202030204" pitchFamily="34" charset="0"/>
              </a:rPr>
              <a:t>comes from</a:t>
            </a:r>
            <a:r>
              <a:rPr lang="en-US" sz="2400" dirty="0">
                <a:latin typeface="Arial Narrow" panose="020B0606020202030204" pitchFamily="34" charset="0"/>
              </a:rPr>
              <a:t>, not where it’s going.</a:t>
            </a:r>
          </a:p>
          <a:p>
            <a:pPr lvl="1">
              <a:lnSpc>
                <a:spcPct val="100000"/>
              </a:lnSpc>
              <a:spcBef>
                <a:spcPts val="600"/>
              </a:spcBef>
              <a:spcAft>
                <a:spcPts val="600"/>
              </a:spcAft>
              <a:buFont typeface="Wingdings" panose="05000000000000000000" pitchFamily="2" charset="2"/>
              <a:buChar char="q"/>
            </a:pPr>
            <a:r>
              <a:rPr lang="en-US" b="1" dirty="0">
                <a:latin typeface="Arial Narrow" panose="020B0606020202030204" pitchFamily="34" charset="0"/>
              </a:rPr>
              <a:t> Wind vane</a:t>
            </a:r>
            <a:r>
              <a:rPr lang="en-US" dirty="0">
                <a:latin typeface="Arial Narrow" panose="020B0606020202030204" pitchFamily="34" charset="0"/>
              </a:rPr>
              <a:t>: measures </a:t>
            </a:r>
            <a:r>
              <a:rPr lang="en-US" b="1" dirty="0">
                <a:latin typeface="Arial Narrow" panose="020B0606020202030204" pitchFamily="34" charset="0"/>
              </a:rPr>
              <a:t>wind</a:t>
            </a:r>
            <a:r>
              <a:rPr lang="en-US" dirty="0">
                <a:latin typeface="Arial Narrow" panose="020B0606020202030204" pitchFamily="34" charset="0"/>
              </a:rPr>
              <a:t> </a:t>
            </a:r>
            <a:r>
              <a:rPr lang="en-US" b="1" dirty="0">
                <a:latin typeface="Arial Narrow" panose="020B0606020202030204" pitchFamily="34" charset="0"/>
              </a:rPr>
              <a:t>direction</a:t>
            </a:r>
            <a:r>
              <a:rPr lang="en-US" dirty="0">
                <a:latin typeface="Arial Narrow" panose="020B0606020202030204" pitchFamily="34" charset="0"/>
              </a:rPr>
              <a:t>. </a:t>
            </a:r>
          </a:p>
          <a:p>
            <a:pPr lvl="2">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Vane aligns with wind, points to origin of airflow.</a:t>
            </a:r>
          </a:p>
        </p:txBody>
      </p:sp>
      <p:pic>
        <p:nvPicPr>
          <p:cNvPr id="5" name="Picture 4" descr="Anemometer on the right and wind vane on the left mounted on a metal pole against a clear blue sky.">
            <a:extLst>
              <a:ext uri="{FF2B5EF4-FFF2-40B4-BE49-F238E27FC236}">
                <a16:creationId xmlns:a16="http://schemas.microsoft.com/office/drawing/2014/main" id="{CF438AD9-FA03-AA5A-9F34-D816DF3A5CAB}"/>
              </a:ext>
            </a:extLst>
          </p:cNvPr>
          <p:cNvPicPr>
            <a:picLocks noChangeAspect="1"/>
          </p:cNvPicPr>
          <p:nvPr/>
        </p:nvPicPr>
        <p:blipFill>
          <a:blip r:embed="rId3"/>
          <a:stretch>
            <a:fillRect/>
          </a:stretch>
        </p:blipFill>
        <p:spPr>
          <a:xfrm>
            <a:off x="7908200" y="1617955"/>
            <a:ext cx="4030741" cy="3023056"/>
          </a:xfrm>
          <a:prstGeom prst="rect">
            <a:avLst/>
          </a:prstGeom>
        </p:spPr>
      </p:pic>
      <p:sp>
        <p:nvSpPr>
          <p:cNvPr id="6" name="TextBox 5">
            <a:extLst>
              <a:ext uri="{FF2B5EF4-FFF2-40B4-BE49-F238E27FC236}">
                <a16:creationId xmlns:a16="http://schemas.microsoft.com/office/drawing/2014/main" id="{E3686CAF-AF56-AC84-D571-15F43880C9DD}"/>
              </a:ext>
            </a:extLst>
          </p:cNvPr>
          <p:cNvSpPr txBox="1"/>
          <p:nvPr/>
        </p:nvSpPr>
        <p:spPr>
          <a:xfrm>
            <a:off x="7824158" y="4878740"/>
            <a:ext cx="4030741" cy="646331"/>
          </a:xfrm>
          <a:prstGeom prst="rect">
            <a:avLst/>
          </a:prstGeom>
          <a:noFill/>
        </p:spPr>
        <p:txBody>
          <a:bodyPr wrap="square">
            <a:spAutoFit/>
          </a:bodyPr>
          <a:lstStyle/>
          <a:p>
            <a:pPr algn="l"/>
            <a:r>
              <a:rPr lang="en-US" sz="1200" dirty="0">
                <a:latin typeface="Arial Narrow" panose="020B0606020202030204" pitchFamily="34" charset="0"/>
                <a:cs typeface="Times New Roman" panose="02020603050405020304" pitchFamily="18" charset="0"/>
              </a:rPr>
              <a:t>Source: Figure 6.3.4 Anemometer (right) and Wind Vane (left) (Courtesy NOAA, Source) from Introduction to Physical Geography by M. Ritter, licensed under CC BY-NC-SA 4.0.</a:t>
            </a:r>
          </a:p>
        </p:txBody>
      </p:sp>
    </p:spTree>
    <p:extLst>
      <p:ext uri="{BB962C8B-B14F-4D97-AF65-F5344CB8AC3E}">
        <p14:creationId xmlns:p14="http://schemas.microsoft.com/office/powerpoint/2010/main" val="3575177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5C6C56-29FC-728C-C663-46492D2DC91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5D2B40D-44D2-E470-66EA-9A9AEC13B0E2}"/>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Aerovane</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51F1C85F-E6E1-71A3-5B8A-AC6F476B5DDF}"/>
              </a:ext>
            </a:extLst>
          </p:cNvPr>
          <p:cNvSpPr>
            <a:spLocks noGrp="1"/>
          </p:cNvSpPr>
          <p:nvPr>
            <p:ph idx="1"/>
          </p:nvPr>
        </p:nvSpPr>
        <p:spPr>
          <a:xfrm>
            <a:off x="838200" y="1458930"/>
            <a:ext cx="9806796"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b="1" dirty="0">
                <a:latin typeface="Arial Narrow" panose="020B0606020202030204" pitchFamily="34" charset="0"/>
              </a:rPr>
              <a:t> Aerovane</a:t>
            </a:r>
            <a:r>
              <a:rPr lang="en-US" dirty="0">
                <a:latin typeface="Arial Narrow" panose="020B0606020202030204" pitchFamily="34" charset="0"/>
              </a:rPr>
              <a:t>: combines </a:t>
            </a:r>
            <a:r>
              <a:rPr lang="en-US" b="1" dirty="0">
                <a:latin typeface="Arial Narrow" panose="020B0606020202030204" pitchFamily="34" charset="0"/>
              </a:rPr>
              <a:t>speed</a:t>
            </a:r>
            <a:r>
              <a:rPr lang="en-US" dirty="0">
                <a:latin typeface="Arial Narrow" panose="020B0606020202030204" pitchFamily="34" charset="0"/>
              </a:rPr>
              <a:t> and </a:t>
            </a:r>
            <a:r>
              <a:rPr lang="en-US" b="1" dirty="0">
                <a:latin typeface="Arial Narrow" panose="020B0606020202030204" pitchFamily="34" charset="0"/>
              </a:rPr>
              <a:t>direction</a:t>
            </a:r>
            <a:r>
              <a:rPr lang="en-US" dirty="0">
                <a:latin typeface="Arial Narrow" panose="020B0606020202030204" pitchFamily="34" charset="0"/>
              </a:rPr>
              <a:t> in one device.</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Propeller spins for speed; vane orients to wind direction.</a:t>
            </a:r>
          </a:p>
        </p:txBody>
      </p:sp>
      <p:pic>
        <p:nvPicPr>
          <p:cNvPr id="5" name="Picture 4" descr="Aerovane mounted on a horizontal metal arm against a clear blue sky.">
            <a:extLst>
              <a:ext uri="{FF2B5EF4-FFF2-40B4-BE49-F238E27FC236}">
                <a16:creationId xmlns:a16="http://schemas.microsoft.com/office/drawing/2014/main" id="{29303172-E18C-5F6D-DA50-E2E637EA5B4F}"/>
              </a:ext>
            </a:extLst>
          </p:cNvPr>
          <p:cNvPicPr>
            <a:picLocks noChangeAspect="1"/>
          </p:cNvPicPr>
          <p:nvPr/>
        </p:nvPicPr>
        <p:blipFill>
          <a:blip r:embed="rId3"/>
          <a:stretch>
            <a:fillRect/>
          </a:stretch>
        </p:blipFill>
        <p:spPr>
          <a:xfrm>
            <a:off x="2356133" y="2715215"/>
            <a:ext cx="5157474" cy="3545763"/>
          </a:xfrm>
          <a:prstGeom prst="rect">
            <a:avLst/>
          </a:prstGeom>
        </p:spPr>
      </p:pic>
      <p:sp>
        <p:nvSpPr>
          <p:cNvPr id="6" name="TextBox 5">
            <a:extLst>
              <a:ext uri="{FF2B5EF4-FFF2-40B4-BE49-F238E27FC236}">
                <a16:creationId xmlns:a16="http://schemas.microsoft.com/office/drawing/2014/main" id="{C9BE495D-AD46-82E5-6614-EF5E1C494468}"/>
              </a:ext>
            </a:extLst>
          </p:cNvPr>
          <p:cNvSpPr txBox="1"/>
          <p:nvPr/>
        </p:nvSpPr>
        <p:spPr>
          <a:xfrm>
            <a:off x="7667052" y="5857504"/>
            <a:ext cx="4337630" cy="461665"/>
          </a:xfrm>
          <a:prstGeom prst="rect">
            <a:avLst/>
          </a:prstGeom>
          <a:noFill/>
        </p:spPr>
        <p:txBody>
          <a:bodyPr wrap="square">
            <a:spAutoFit/>
          </a:bodyPr>
          <a:lstStyle/>
          <a:p>
            <a:pPr algn="l"/>
            <a:r>
              <a:rPr lang="en-US" sz="1200" dirty="0">
                <a:latin typeface="Arial Narrow" panose="020B0606020202030204" pitchFamily="34" charset="0"/>
                <a:cs typeface="Times New Roman" panose="02020603050405020304" pitchFamily="18" charset="0"/>
              </a:rPr>
              <a:t>Source: Figure 6.3.5 Aerovane. (Courtesy NOAA Source) from Introduction to Physical Geography by M. Ritter, licensed under CC BY-NC-SA 4.0.</a:t>
            </a:r>
          </a:p>
        </p:txBody>
      </p:sp>
    </p:spTree>
    <p:extLst>
      <p:ext uri="{BB962C8B-B14F-4D97-AF65-F5344CB8AC3E}">
        <p14:creationId xmlns:p14="http://schemas.microsoft.com/office/powerpoint/2010/main" val="11531276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0D01F3-2FB5-6AB9-9DD0-E10AFA20139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9561994-28BC-4E2D-8A8B-3D5A4E5FD7D5}"/>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Mapping Wind Data</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600B175F-AAFD-8F33-19F2-3BAE6D86075D}"/>
              </a:ext>
            </a:extLst>
          </p:cNvPr>
          <p:cNvSpPr>
            <a:spLocks noGrp="1"/>
          </p:cNvSpPr>
          <p:nvPr>
            <p:ph idx="1"/>
          </p:nvPr>
        </p:nvSpPr>
        <p:spPr>
          <a:xfrm>
            <a:off x="838199" y="1787632"/>
            <a:ext cx="10660812" cy="4818794"/>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Wind data is </a:t>
            </a:r>
            <a:r>
              <a:rPr lang="en-US" b="1" dirty="0">
                <a:latin typeface="Arial Narrow" panose="020B0606020202030204" pitchFamily="34" charset="0"/>
              </a:rPr>
              <a:t>archived</a:t>
            </a:r>
            <a:r>
              <a:rPr lang="en-US" dirty="0">
                <a:latin typeface="Arial Narrow" panose="020B0606020202030204" pitchFamily="34" charset="0"/>
              </a:rPr>
              <a:t> </a:t>
            </a:r>
            <a:r>
              <a:rPr lang="en-US" b="1" dirty="0">
                <a:latin typeface="Arial Narrow" panose="020B0606020202030204" pitchFamily="34" charset="0"/>
              </a:rPr>
              <a:t>digitally</a:t>
            </a:r>
            <a:r>
              <a:rPr lang="en-US" dirty="0">
                <a:latin typeface="Arial Narrow" panose="020B0606020202030204" pitchFamily="34" charset="0"/>
              </a:rPr>
              <a:t> and </a:t>
            </a:r>
            <a:r>
              <a:rPr lang="en-US" b="1" dirty="0">
                <a:latin typeface="Arial Narrow" panose="020B0606020202030204" pitchFamily="34" charset="0"/>
              </a:rPr>
              <a:t>visualized</a:t>
            </a:r>
            <a:r>
              <a:rPr lang="en-US" dirty="0">
                <a:latin typeface="Arial Narrow" panose="020B0606020202030204" pitchFamily="34" charset="0"/>
              </a:rPr>
              <a:t> on </a:t>
            </a:r>
            <a:r>
              <a:rPr lang="en-US" b="1" dirty="0">
                <a:latin typeface="Arial Narrow" panose="020B0606020202030204" pitchFamily="34" charset="0"/>
              </a:rPr>
              <a:t>weather</a:t>
            </a:r>
            <a:r>
              <a:rPr lang="en-US" dirty="0">
                <a:latin typeface="Arial Narrow" panose="020B0606020202030204" pitchFamily="34" charset="0"/>
              </a:rPr>
              <a:t> </a:t>
            </a:r>
            <a:r>
              <a:rPr lang="en-US" b="1" dirty="0">
                <a:latin typeface="Arial Narrow" panose="020B0606020202030204" pitchFamily="34" charset="0"/>
              </a:rPr>
              <a:t>maps</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Wind </a:t>
            </a:r>
            <a:r>
              <a:rPr lang="en-US" b="1" dirty="0">
                <a:latin typeface="Arial Narrow" panose="020B0606020202030204" pitchFamily="34" charset="0"/>
              </a:rPr>
              <a:t>speed</a:t>
            </a:r>
            <a:r>
              <a:rPr lang="en-US" dirty="0">
                <a:latin typeface="Arial Narrow" panose="020B0606020202030204" pitchFamily="34" charset="0"/>
              </a:rPr>
              <a:t> shown using </a:t>
            </a:r>
            <a:r>
              <a:rPr lang="en-US" b="1" dirty="0">
                <a:latin typeface="Arial Narrow" panose="020B0606020202030204" pitchFamily="34" charset="0"/>
              </a:rPr>
              <a:t>barbs</a:t>
            </a:r>
            <a:r>
              <a:rPr lang="en-US" dirty="0">
                <a:latin typeface="Arial Narrow" panose="020B0606020202030204" pitchFamily="34" charset="0"/>
              </a:rPr>
              <a:t> or </a:t>
            </a:r>
            <a:r>
              <a:rPr lang="en-US" b="1" dirty="0">
                <a:latin typeface="Arial Narrow" panose="020B0606020202030204" pitchFamily="34" charset="0"/>
              </a:rPr>
              <a:t>flags</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Half barb = 5 knots</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Full barb = 10 knots</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Flag = 50 knots</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Wind </a:t>
            </a:r>
            <a:r>
              <a:rPr lang="en-US" b="1" dirty="0">
                <a:latin typeface="Arial Narrow" panose="020B0606020202030204" pitchFamily="34" charset="0"/>
              </a:rPr>
              <a:t>direction</a:t>
            </a:r>
            <a:r>
              <a:rPr lang="en-US" dirty="0">
                <a:latin typeface="Arial Narrow" panose="020B0606020202030204" pitchFamily="34" charset="0"/>
              </a:rPr>
              <a:t> shown as a </a:t>
            </a:r>
            <a:r>
              <a:rPr lang="en-US" b="1" dirty="0">
                <a:latin typeface="Arial Narrow" panose="020B0606020202030204" pitchFamily="34" charset="0"/>
              </a:rPr>
              <a:t>line</a:t>
            </a:r>
            <a:r>
              <a:rPr lang="en-US" dirty="0">
                <a:latin typeface="Arial Narrow" panose="020B0606020202030204" pitchFamily="34" charset="0"/>
              </a:rPr>
              <a:t> </a:t>
            </a:r>
            <a:r>
              <a:rPr lang="en-US" b="1" dirty="0">
                <a:latin typeface="Arial Narrow" panose="020B0606020202030204" pitchFamily="34" charset="0"/>
              </a:rPr>
              <a:t>pointing</a:t>
            </a:r>
            <a:r>
              <a:rPr lang="en-US" dirty="0">
                <a:latin typeface="Arial Narrow" panose="020B0606020202030204" pitchFamily="34" charset="0"/>
              </a:rPr>
              <a:t> </a:t>
            </a:r>
            <a:r>
              <a:rPr lang="en-US" b="1" dirty="0">
                <a:latin typeface="Arial Narrow" panose="020B0606020202030204" pitchFamily="34" charset="0"/>
              </a:rPr>
              <a:t>where</a:t>
            </a:r>
            <a:r>
              <a:rPr lang="en-US" dirty="0">
                <a:latin typeface="Arial Narrow" panose="020B0606020202030204" pitchFamily="34" charset="0"/>
              </a:rPr>
              <a:t> </a:t>
            </a:r>
            <a:r>
              <a:rPr lang="en-US" b="1" u="sng" dirty="0">
                <a:latin typeface="Arial Narrow" panose="020B0606020202030204" pitchFamily="34" charset="0"/>
              </a:rPr>
              <a:t>wind</a:t>
            </a:r>
            <a:r>
              <a:rPr lang="en-US" u="sng" dirty="0">
                <a:latin typeface="Arial Narrow" panose="020B0606020202030204" pitchFamily="34" charset="0"/>
              </a:rPr>
              <a:t> </a:t>
            </a:r>
            <a:r>
              <a:rPr lang="en-US" b="1" u="sng" dirty="0">
                <a:latin typeface="Arial Narrow" panose="020B0606020202030204" pitchFamily="34" charset="0"/>
              </a:rPr>
              <a:t>comes</a:t>
            </a:r>
            <a:r>
              <a:rPr lang="en-US" u="sng" dirty="0">
                <a:latin typeface="Arial Narrow" panose="020B0606020202030204" pitchFamily="34" charset="0"/>
              </a:rPr>
              <a:t> </a:t>
            </a:r>
            <a:r>
              <a:rPr lang="en-US" b="1" u="sng" dirty="0">
                <a:latin typeface="Arial Narrow" panose="020B0606020202030204" pitchFamily="34" charset="0"/>
              </a:rPr>
              <a:t>from</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Wind flows </a:t>
            </a:r>
            <a:r>
              <a:rPr lang="en-US" b="1" dirty="0">
                <a:latin typeface="Arial Narrow" panose="020B0606020202030204" pitchFamily="34" charset="0"/>
              </a:rPr>
              <a:t>clockwise</a:t>
            </a:r>
            <a:r>
              <a:rPr lang="en-US" dirty="0">
                <a:latin typeface="Arial Narrow" panose="020B0606020202030204" pitchFamily="34" charset="0"/>
              </a:rPr>
              <a:t> around </a:t>
            </a:r>
            <a:r>
              <a:rPr lang="en-US" b="1" dirty="0">
                <a:latin typeface="Arial Narrow" panose="020B0606020202030204" pitchFamily="34" charset="0"/>
              </a:rPr>
              <a:t>highs</a:t>
            </a:r>
            <a:r>
              <a:rPr lang="en-US" dirty="0">
                <a:latin typeface="Arial Narrow" panose="020B0606020202030204" pitchFamily="34" charset="0"/>
              </a:rPr>
              <a:t>, </a:t>
            </a:r>
            <a:r>
              <a:rPr lang="en-US" b="1" dirty="0">
                <a:latin typeface="Arial Narrow" panose="020B0606020202030204" pitchFamily="34" charset="0"/>
              </a:rPr>
              <a:t>counterclockwise</a:t>
            </a:r>
            <a:r>
              <a:rPr lang="en-US" dirty="0">
                <a:latin typeface="Arial Narrow" panose="020B0606020202030204" pitchFamily="34" charset="0"/>
              </a:rPr>
              <a:t> around </a:t>
            </a:r>
            <a:r>
              <a:rPr lang="en-US" b="1" dirty="0">
                <a:latin typeface="Arial Narrow" panose="020B0606020202030204" pitchFamily="34" charset="0"/>
              </a:rPr>
              <a:t>lows</a:t>
            </a:r>
            <a:r>
              <a:rPr lang="en-US" dirty="0">
                <a:latin typeface="Arial Narrow" panose="020B0606020202030204" pitchFamily="34" charset="0"/>
              </a:rPr>
              <a:t> (in the </a:t>
            </a:r>
            <a:r>
              <a:rPr lang="en-US" b="1" dirty="0">
                <a:latin typeface="Arial Narrow" panose="020B0606020202030204" pitchFamily="34" charset="0"/>
              </a:rPr>
              <a:t>Northern</a:t>
            </a:r>
            <a:r>
              <a:rPr lang="en-US" dirty="0">
                <a:latin typeface="Arial Narrow" panose="020B0606020202030204" pitchFamily="34" charset="0"/>
              </a:rPr>
              <a:t> Hemisphere).</a:t>
            </a:r>
          </a:p>
        </p:txBody>
      </p:sp>
      <p:pic>
        <p:nvPicPr>
          <p:cNvPr id="7" name="Picture 6" descr="Weather symbol showing wind direction with a circle and a line extending from it.">
            <a:extLst>
              <a:ext uri="{FF2B5EF4-FFF2-40B4-BE49-F238E27FC236}">
                <a16:creationId xmlns:a16="http://schemas.microsoft.com/office/drawing/2014/main" id="{42054751-DB33-6432-C96C-E961B2E482B0}"/>
              </a:ext>
            </a:extLst>
          </p:cNvPr>
          <p:cNvPicPr>
            <a:picLocks noChangeAspect="1"/>
          </p:cNvPicPr>
          <p:nvPr/>
        </p:nvPicPr>
        <p:blipFill>
          <a:blip r:embed="rId3"/>
          <a:stretch>
            <a:fillRect/>
          </a:stretch>
        </p:blipFill>
        <p:spPr>
          <a:xfrm>
            <a:off x="7240684" y="2469840"/>
            <a:ext cx="1717849" cy="874830"/>
          </a:xfrm>
          <a:prstGeom prst="rect">
            <a:avLst/>
          </a:prstGeom>
        </p:spPr>
      </p:pic>
      <p:sp>
        <p:nvSpPr>
          <p:cNvPr id="10" name="TextBox 9">
            <a:extLst>
              <a:ext uri="{FF2B5EF4-FFF2-40B4-BE49-F238E27FC236}">
                <a16:creationId xmlns:a16="http://schemas.microsoft.com/office/drawing/2014/main" id="{F3F40F20-CF4E-F9F9-B4B8-D5EEB4B5E1B8}"/>
              </a:ext>
            </a:extLst>
          </p:cNvPr>
          <p:cNvSpPr txBox="1"/>
          <p:nvPr/>
        </p:nvSpPr>
        <p:spPr>
          <a:xfrm>
            <a:off x="6767422" y="3374831"/>
            <a:ext cx="2958860" cy="276999"/>
          </a:xfrm>
          <a:prstGeom prst="rect">
            <a:avLst/>
          </a:prstGeom>
          <a:noFill/>
        </p:spPr>
        <p:txBody>
          <a:bodyPr wrap="square">
            <a:spAutoFit/>
          </a:bodyPr>
          <a:lstStyle/>
          <a:p>
            <a:pPr algn="l"/>
            <a:r>
              <a:rPr lang="en-US" sz="1200" dirty="0">
                <a:latin typeface="Arial Narrow" panose="020B0606020202030204" pitchFamily="34" charset="0"/>
                <a:cs typeface="Times New Roman" panose="02020603050405020304" pitchFamily="18" charset="0"/>
              </a:rPr>
              <a:t>Figure 6.3.6: Wind direction weather symbol.</a:t>
            </a:r>
          </a:p>
        </p:txBody>
      </p:sp>
      <p:pic>
        <p:nvPicPr>
          <p:cNvPr id="14" name="Picture 13" descr="Weather station wind speed symbols showing circle with varying numbers of lines or a filled triangle to indicate wind speed ranges in knots.">
            <a:extLst>
              <a:ext uri="{FF2B5EF4-FFF2-40B4-BE49-F238E27FC236}">
                <a16:creationId xmlns:a16="http://schemas.microsoft.com/office/drawing/2014/main" id="{6821D11A-4ABA-A27F-4792-3D2CB0FE185E}"/>
              </a:ext>
            </a:extLst>
          </p:cNvPr>
          <p:cNvPicPr>
            <a:picLocks noChangeAspect="1"/>
          </p:cNvPicPr>
          <p:nvPr/>
        </p:nvPicPr>
        <p:blipFill>
          <a:blip r:embed="rId4"/>
          <a:stretch>
            <a:fillRect/>
          </a:stretch>
        </p:blipFill>
        <p:spPr>
          <a:xfrm>
            <a:off x="9726282" y="2324247"/>
            <a:ext cx="1932316" cy="2018024"/>
          </a:xfrm>
          <a:prstGeom prst="rect">
            <a:avLst/>
          </a:prstGeom>
        </p:spPr>
      </p:pic>
      <p:sp>
        <p:nvSpPr>
          <p:cNvPr id="15" name="TextBox 14">
            <a:extLst>
              <a:ext uri="{FF2B5EF4-FFF2-40B4-BE49-F238E27FC236}">
                <a16:creationId xmlns:a16="http://schemas.microsoft.com/office/drawing/2014/main" id="{C4C60FF1-AB5A-E785-2B12-E18AE0B8D7FD}"/>
              </a:ext>
            </a:extLst>
          </p:cNvPr>
          <p:cNvSpPr txBox="1"/>
          <p:nvPr/>
        </p:nvSpPr>
        <p:spPr>
          <a:xfrm>
            <a:off x="9062047" y="4342271"/>
            <a:ext cx="2958860" cy="276999"/>
          </a:xfrm>
          <a:prstGeom prst="rect">
            <a:avLst/>
          </a:prstGeom>
          <a:noFill/>
        </p:spPr>
        <p:txBody>
          <a:bodyPr wrap="square">
            <a:spAutoFit/>
          </a:bodyPr>
          <a:lstStyle/>
          <a:p>
            <a:pPr algn="l"/>
            <a:r>
              <a:rPr lang="en-US" sz="1200" dirty="0">
                <a:latin typeface="Arial Narrow" panose="020B0606020202030204" pitchFamily="34" charset="0"/>
                <a:cs typeface="Times New Roman" panose="02020603050405020304" pitchFamily="18" charset="0"/>
              </a:rPr>
              <a:t>Figure 6.3.8: Wind speed. (Courtesy Wikimedia).</a:t>
            </a:r>
          </a:p>
        </p:txBody>
      </p:sp>
      <p:sp>
        <p:nvSpPr>
          <p:cNvPr id="6" name="TextBox 5">
            <a:extLst>
              <a:ext uri="{FF2B5EF4-FFF2-40B4-BE49-F238E27FC236}">
                <a16:creationId xmlns:a16="http://schemas.microsoft.com/office/drawing/2014/main" id="{6EA3E6C2-026D-6C16-77B6-4D58F4130F45}"/>
              </a:ext>
            </a:extLst>
          </p:cNvPr>
          <p:cNvSpPr txBox="1"/>
          <p:nvPr/>
        </p:nvSpPr>
        <p:spPr>
          <a:xfrm>
            <a:off x="7171426" y="6513476"/>
            <a:ext cx="5020574" cy="246221"/>
          </a:xfrm>
          <a:prstGeom prst="rect">
            <a:avLst/>
          </a:prstGeom>
          <a:noFill/>
        </p:spPr>
        <p:txBody>
          <a:bodyPr wrap="square">
            <a:spAutoFit/>
          </a:bodyPr>
          <a:lstStyle/>
          <a:p>
            <a:pPr algn="l"/>
            <a:r>
              <a:rPr lang="en-US" sz="1000" dirty="0">
                <a:latin typeface="Arial Narrow" panose="020B0606020202030204" pitchFamily="34" charset="0"/>
                <a:cs typeface="Times New Roman" panose="02020603050405020304" pitchFamily="18" charset="0"/>
              </a:rPr>
              <a:t>Source: Figures from Introduction to Physical Geography by M. Ritter, licensed under CC BY-NC-SA 4.0.</a:t>
            </a:r>
          </a:p>
        </p:txBody>
      </p:sp>
    </p:spTree>
    <p:extLst>
      <p:ext uri="{BB962C8B-B14F-4D97-AF65-F5344CB8AC3E}">
        <p14:creationId xmlns:p14="http://schemas.microsoft.com/office/powerpoint/2010/main" val="39702258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83DA60-BB9C-BFD6-D028-C3E0104217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8F31A9E-91BB-322D-7F3B-B5BF5C128A11}"/>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Mapping Wind Data Cont’d</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3B0F3424-CCB0-568B-9E34-2F1889672AAC}"/>
              </a:ext>
            </a:extLst>
          </p:cNvPr>
          <p:cNvSpPr>
            <a:spLocks noGrp="1"/>
          </p:cNvSpPr>
          <p:nvPr>
            <p:ph idx="1"/>
          </p:nvPr>
        </p:nvSpPr>
        <p:spPr>
          <a:xfrm>
            <a:off x="838199" y="1458930"/>
            <a:ext cx="6985959" cy="5226542"/>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Wind </a:t>
            </a:r>
            <a:r>
              <a:rPr lang="en-US" b="1" dirty="0">
                <a:latin typeface="Arial Narrow" panose="020B0606020202030204" pitchFamily="34" charset="0"/>
              </a:rPr>
              <a:t>speed</a:t>
            </a:r>
            <a:r>
              <a:rPr lang="en-US" dirty="0">
                <a:latin typeface="Arial Narrow" panose="020B0606020202030204" pitchFamily="34" charset="0"/>
              </a:rPr>
              <a:t> depends on </a:t>
            </a:r>
            <a:r>
              <a:rPr lang="en-US" b="1" dirty="0">
                <a:latin typeface="Arial Narrow" panose="020B0606020202030204" pitchFamily="34" charset="0"/>
              </a:rPr>
              <a:t>pressure gradient strength</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Closer</a:t>
            </a:r>
            <a:r>
              <a:rPr lang="en-US" sz="2800" dirty="0">
                <a:latin typeface="Arial Narrow" panose="020B0606020202030204" pitchFamily="34" charset="0"/>
              </a:rPr>
              <a:t> isobars = </a:t>
            </a:r>
            <a:r>
              <a:rPr lang="en-US" sz="2800" b="1" dirty="0">
                <a:latin typeface="Arial Narrow" panose="020B0606020202030204" pitchFamily="34" charset="0"/>
              </a:rPr>
              <a:t>faster</a:t>
            </a:r>
            <a:r>
              <a:rPr lang="en-US" sz="2800" dirty="0">
                <a:latin typeface="Arial Narrow" panose="020B0606020202030204" pitchFamily="34" charset="0"/>
              </a:rPr>
              <a:t> wind</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Maps</a:t>
            </a:r>
            <a:r>
              <a:rPr lang="en-US" dirty="0">
                <a:latin typeface="Arial Narrow" panose="020B0606020202030204" pitchFamily="34" charset="0"/>
              </a:rPr>
              <a:t> reveal wind behavior patterns and help track storms.</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Wind direction can be shown as:</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Compass direction (e.g., NE)</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Degrees (e.g., 45° = NE)</a:t>
            </a:r>
          </a:p>
        </p:txBody>
      </p:sp>
      <p:pic>
        <p:nvPicPr>
          <p:cNvPr id="4" name="Picture 3" descr="Wind rose chart for Louisville Standiford Field showing wind speed and frequency by direction, with most winds from the north and southwest, color-coded by speed in knots.">
            <a:extLst>
              <a:ext uri="{FF2B5EF4-FFF2-40B4-BE49-F238E27FC236}">
                <a16:creationId xmlns:a16="http://schemas.microsoft.com/office/drawing/2014/main" id="{50E64FFA-8324-67B0-63BE-791AE7FFAC8F}"/>
              </a:ext>
            </a:extLst>
          </p:cNvPr>
          <p:cNvPicPr>
            <a:picLocks noChangeAspect="1"/>
          </p:cNvPicPr>
          <p:nvPr/>
        </p:nvPicPr>
        <p:blipFill>
          <a:blip r:embed="rId3"/>
          <a:stretch>
            <a:fillRect/>
          </a:stretch>
        </p:blipFill>
        <p:spPr>
          <a:xfrm>
            <a:off x="8158555" y="1351813"/>
            <a:ext cx="3345366" cy="3557239"/>
          </a:xfrm>
          <a:prstGeom prst="rect">
            <a:avLst/>
          </a:prstGeom>
        </p:spPr>
      </p:pic>
      <p:sp>
        <p:nvSpPr>
          <p:cNvPr id="5" name="TextBox 4">
            <a:extLst>
              <a:ext uri="{FF2B5EF4-FFF2-40B4-BE49-F238E27FC236}">
                <a16:creationId xmlns:a16="http://schemas.microsoft.com/office/drawing/2014/main" id="{BEC36CA8-9EB8-A666-C244-9632B0D57F7D}"/>
              </a:ext>
            </a:extLst>
          </p:cNvPr>
          <p:cNvSpPr txBox="1"/>
          <p:nvPr/>
        </p:nvSpPr>
        <p:spPr>
          <a:xfrm>
            <a:off x="7419387" y="4997181"/>
            <a:ext cx="4772613" cy="338554"/>
          </a:xfrm>
          <a:prstGeom prst="rect">
            <a:avLst/>
          </a:prstGeom>
          <a:noFill/>
        </p:spPr>
        <p:txBody>
          <a:bodyPr wrap="square">
            <a:spAutoFit/>
          </a:bodyPr>
          <a:lstStyle/>
          <a:p>
            <a:pPr algn="l"/>
            <a:r>
              <a:rPr lang="en-US" sz="1600" dirty="0">
                <a:latin typeface="Arial Narrow" panose="020B0606020202030204" pitchFamily="34" charset="0"/>
                <a:cs typeface="Times New Roman" panose="02020603050405020304" pitchFamily="18" charset="0"/>
              </a:rPr>
              <a:t>Figure 6.3.7: A wind rose. (Courtesy NOAA NWS (Source)).</a:t>
            </a:r>
          </a:p>
        </p:txBody>
      </p:sp>
      <p:sp>
        <p:nvSpPr>
          <p:cNvPr id="6" name="TextBox 5">
            <a:extLst>
              <a:ext uri="{FF2B5EF4-FFF2-40B4-BE49-F238E27FC236}">
                <a16:creationId xmlns:a16="http://schemas.microsoft.com/office/drawing/2014/main" id="{65D63C2A-DE3C-57CB-6396-EA0532FE69C9}"/>
              </a:ext>
            </a:extLst>
          </p:cNvPr>
          <p:cNvSpPr txBox="1"/>
          <p:nvPr/>
        </p:nvSpPr>
        <p:spPr>
          <a:xfrm>
            <a:off x="7171426" y="5506187"/>
            <a:ext cx="5020574" cy="246221"/>
          </a:xfrm>
          <a:prstGeom prst="rect">
            <a:avLst/>
          </a:prstGeom>
          <a:noFill/>
        </p:spPr>
        <p:txBody>
          <a:bodyPr wrap="square">
            <a:spAutoFit/>
          </a:bodyPr>
          <a:lstStyle/>
          <a:p>
            <a:pPr algn="l"/>
            <a:r>
              <a:rPr lang="en-US" sz="1000" dirty="0">
                <a:latin typeface="Arial Narrow" panose="020B0606020202030204" pitchFamily="34" charset="0"/>
                <a:cs typeface="Times New Roman" panose="02020603050405020304" pitchFamily="18" charset="0"/>
              </a:rPr>
              <a:t>Source: Figures from Introduction to Physical Geography by M. Ritter, licensed under CC BY-NC-SA 4.0.</a:t>
            </a:r>
          </a:p>
        </p:txBody>
      </p:sp>
    </p:spTree>
    <p:extLst>
      <p:ext uri="{BB962C8B-B14F-4D97-AF65-F5344CB8AC3E}">
        <p14:creationId xmlns:p14="http://schemas.microsoft.com/office/powerpoint/2010/main" val="69990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27014E-3306-1259-26A6-D0B18C932F6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31A2A77-74C5-FDA4-CDD7-F2C10FFAE300}"/>
              </a:ext>
            </a:extLst>
          </p:cNvPr>
          <p:cNvSpPr>
            <a:spLocks noGrp="1"/>
          </p:cNvSpPr>
          <p:nvPr>
            <p:ph type="title"/>
          </p:nvPr>
        </p:nvSpPr>
        <p:spPr>
          <a:xfrm>
            <a:off x="90661" y="71449"/>
            <a:ext cx="2192001" cy="2111097"/>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Surface Weather Map </a:t>
            </a:r>
            <a:endParaRPr lang="en-US" dirty="0">
              <a:latin typeface="Arial Narrow" panose="020B0606020202030204" pitchFamily="34" charset="0"/>
            </a:endParaRPr>
          </a:p>
        </p:txBody>
      </p:sp>
      <p:pic>
        <p:nvPicPr>
          <p:cNvPr id="3" name="Picture 2" descr="Surface weather map showing high and low pressure systems, fronts, isobars, and weather station data across the central United States.">
            <a:extLst>
              <a:ext uri="{FF2B5EF4-FFF2-40B4-BE49-F238E27FC236}">
                <a16:creationId xmlns:a16="http://schemas.microsoft.com/office/drawing/2014/main" id="{DDD7AC9F-FBE5-35A7-DB67-44707829A0E6}"/>
              </a:ext>
            </a:extLst>
          </p:cNvPr>
          <p:cNvPicPr>
            <a:picLocks noChangeAspect="1"/>
          </p:cNvPicPr>
          <p:nvPr/>
        </p:nvPicPr>
        <p:blipFill>
          <a:blip r:embed="rId2"/>
          <a:stretch>
            <a:fillRect/>
          </a:stretch>
        </p:blipFill>
        <p:spPr>
          <a:xfrm>
            <a:off x="2716584" y="178203"/>
            <a:ext cx="6758831" cy="6258678"/>
          </a:xfrm>
          <a:prstGeom prst="rect">
            <a:avLst/>
          </a:prstGeom>
        </p:spPr>
      </p:pic>
      <p:sp>
        <p:nvSpPr>
          <p:cNvPr id="4" name="TextBox 3">
            <a:extLst>
              <a:ext uri="{FF2B5EF4-FFF2-40B4-BE49-F238E27FC236}">
                <a16:creationId xmlns:a16="http://schemas.microsoft.com/office/drawing/2014/main" id="{BDE3E834-2CE3-4639-383B-AEA35499ADFF}"/>
              </a:ext>
            </a:extLst>
          </p:cNvPr>
          <p:cNvSpPr txBox="1"/>
          <p:nvPr/>
        </p:nvSpPr>
        <p:spPr>
          <a:xfrm>
            <a:off x="2518913" y="6580225"/>
            <a:ext cx="7456098" cy="246221"/>
          </a:xfrm>
          <a:prstGeom prst="rect">
            <a:avLst/>
          </a:prstGeom>
          <a:noFill/>
        </p:spPr>
        <p:txBody>
          <a:bodyPr wrap="square">
            <a:spAutoFit/>
          </a:bodyPr>
          <a:lstStyle/>
          <a:p>
            <a:pPr algn="l"/>
            <a:r>
              <a:rPr lang="en-US" sz="1000" dirty="0">
                <a:latin typeface="Arial Narrow" panose="020B0606020202030204" pitchFamily="34" charset="0"/>
                <a:cs typeface="Times New Roman" panose="02020603050405020304" pitchFamily="18" charset="0"/>
              </a:rPr>
              <a:t>Source: Figure 6.3.9 Surface Weather Map (Courtesy NWS NOAA) from Introduction to Physical Geography by M. Ritter, licensed under CC BY-NC-SA 4.0.</a:t>
            </a:r>
          </a:p>
        </p:txBody>
      </p:sp>
    </p:spTree>
    <p:extLst>
      <p:ext uri="{BB962C8B-B14F-4D97-AF65-F5344CB8AC3E}">
        <p14:creationId xmlns:p14="http://schemas.microsoft.com/office/powerpoint/2010/main" val="34226170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90FAD3-1C16-4511-1FD4-C4C55F5100C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B79F7C1-367F-85F0-5A3F-D7E8D313D54D}"/>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The Beaufort Scale</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F6DF1EF2-5ACD-B89D-5007-62C11A059C16}"/>
              </a:ext>
            </a:extLst>
          </p:cNvPr>
          <p:cNvSpPr>
            <a:spLocks noGrp="1"/>
          </p:cNvSpPr>
          <p:nvPr>
            <p:ph idx="1"/>
          </p:nvPr>
        </p:nvSpPr>
        <p:spPr>
          <a:xfrm>
            <a:off x="838200" y="1458930"/>
            <a:ext cx="4837982" cy="5226542"/>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Developed in </a:t>
            </a:r>
            <a:r>
              <a:rPr lang="en-US" sz="2400" b="1" dirty="0">
                <a:latin typeface="Arial Narrow" panose="020B0606020202030204" pitchFamily="34" charset="0"/>
              </a:rPr>
              <a:t>1805</a:t>
            </a:r>
            <a:r>
              <a:rPr lang="en-US" sz="2400" dirty="0">
                <a:latin typeface="Arial Narrow" panose="020B0606020202030204" pitchFamily="34" charset="0"/>
              </a:rPr>
              <a:t> by Sir Francis Beaufort.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Qualitative</a:t>
            </a:r>
            <a:r>
              <a:rPr lang="en-US" sz="2400" dirty="0">
                <a:latin typeface="Arial Narrow" panose="020B0606020202030204" pitchFamily="34" charset="0"/>
              </a:rPr>
              <a:t> </a:t>
            </a:r>
            <a:r>
              <a:rPr lang="en-US" sz="2400" b="1" dirty="0">
                <a:latin typeface="Arial Narrow" panose="020B0606020202030204" pitchFamily="34" charset="0"/>
              </a:rPr>
              <a:t>scale</a:t>
            </a:r>
            <a:r>
              <a:rPr lang="en-US" sz="2400" dirty="0">
                <a:latin typeface="Arial Narrow" panose="020B0606020202030204" pitchFamily="34" charset="0"/>
              </a:rPr>
              <a:t>: ranks wind from </a:t>
            </a:r>
            <a:r>
              <a:rPr lang="en-US" sz="2400" b="1" dirty="0">
                <a:latin typeface="Arial Narrow" panose="020B0606020202030204" pitchFamily="34" charset="0"/>
              </a:rPr>
              <a:t>0</a:t>
            </a:r>
            <a:r>
              <a:rPr lang="en-US" sz="2400" dirty="0">
                <a:latin typeface="Arial Narrow" panose="020B0606020202030204" pitchFamily="34" charset="0"/>
              </a:rPr>
              <a:t> (</a:t>
            </a:r>
            <a:r>
              <a:rPr lang="en-US" sz="2400" b="1" dirty="0">
                <a:latin typeface="Arial Narrow" panose="020B0606020202030204" pitchFamily="34" charset="0"/>
              </a:rPr>
              <a:t>calm</a:t>
            </a:r>
            <a:r>
              <a:rPr lang="en-US" sz="2400" dirty="0">
                <a:latin typeface="Arial Narrow" panose="020B0606020202030204" pitchFamily="34" charset="0"/>
              </a:rPr>
              <a:t>) to </a:t>
            </a:r>
            <a:r>
              <a:rPr lang="en-US" sz="2400" b="1" dirty="0">
                <a:latin typeface="Arial Narrow" panose="020B0606020202030204" pitchFamily="34" charset="0"/>
              </a:rPr>
              <a:t>12</a:t>
            </a:r>
            <a:r>
              <a:rPr lang="en-US" sz="2400" dirty="0">
                <a:latin typeface="Arial Narrow" panose="020B0606020202030204" pitchFamily="34" charset="0"/>
              </a:rPr>
              <a:t> (</a:t>
            </a:r>
            <a:r>
              <a:rPr lang="en-US" sz="2400" b="1" dirty="0">
                <a:latin typeface="Arial Narrow" panose="020B0606020202030204" pitchFamily="34" charset="0"/>
              </a:rPr>
              <a:t>hurricane</a:t>
            </a:r>
            <a:r>
              <a:rPr lang="en-US" sz="2400" dirty="0">
                <a:latin typeface="Arial Narrow" panose="020B0606020202030204" pitchFamily="34" charset="0"/>
              </a:rPr>
              <a:t> </a:t>
            </a:r>
            <a:r>
              <a:rPr lang="en-US" sz="2400" b="1" dirty="0">
                <a:latin typeface="Arial Narrow" panose="020B0606020202030204" pitchFamily="34" charset="0"/>
              </a:rPr>
              <a:t>force</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Originally used to manage sails on ships.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Now helps </a:t>
            </a:r>
            <a:r>
              <a:rPr lang="en-US" sz="2400" b="1" dirty="0">
                <a:latin typeface="Arial Narrow" panose="020B0606020202030204" pitchFamily="34" charset="0"/>
              </a:rPr>
              <a:t>estimate</a:t>
            </a:r>
            <a:r>
              <a:rPr lang="en-US" sz="2400" dirty="0">
                <a:latin typeface="Arial Narrow" panose="020B0606020202030204" pitchFamily="34" charset="0"/>
              </a:rPr>
              <a:t> </a:t>
            </a:r>
            <a:r>
              <a:rPr lang="en-US" sz="2400" b="1" dirty="0">
                <a:latin typeface="Arial Narrow" panose="020B0606020202030204" pitchFamily="34" charset="0"/>
              </a:rPr>
              <a:t>wind</a:t>
            </a:r>
            <a:r>
              <a:rPr lang="en-US" sz="2400" dirty="0">
                <a:latin typeface="Arial Narrow" panose="020B0606020202030204" pitchFamily="34" charset="0"/>
              </a:rPr>
              <a:t> </a:t>
            </a:r>
            <a:r>
              <a:rPr lang="en-US" sz="2400" b="1" dirty="0">
                <a:latin typeface="Arial Narrow" panose="020B0606020202030204" pitchFamily="34" charset="0"/>
              </a:rPr>
              <a:t>strength</a:t>
            </a:r>
            <a:r>
              <a:rPr lang="en-US" sz="2400" dirty="0">
                <a:latin typeface="Arial Narrow" panose="020B0606020202030204" pitchFamily="34" charset="0"/>
              </a:rPr>
              <a:t> based on sea or land conditions.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Still used by </a:t>
            </a:r>
            <a:r>
              <a:rPr lang="en-US" sz="2400" b="1" dirty="0">
                <a:latin typeface="Arial Narrow" panose="020B0606020202030204" pitchFamily="34" charset="0"/>
              </a:rPr>
              <a:t>weather</a:t>
            </a:r>
            <a:r>
              <a:rPr lang="en-US" sz="2400" dirty="0">
                <a:latin typeface="Arial Narrow" panose="020B0606020202030204" pitchFamily="34" charset="0"/>
              </a:rPr>
              <a:t> </a:t>
            </a:r>
            <a:r>
              <a:rPr lang="en-US" sz="2400" b="1" dirty="0">
                <a:latin typeface="Arial Narrow" panose="020B0606020202030204" pitchFamily="34" charset="0"/>
              </a:rPr>
              <a:t>spotters</a:t>
            </a:r>
            <a:r>
              <a:rPr lang="en-US" sz="2400" dirty="0">
                <a:latin typeface="Arial Narrow" panose="020B0606020202030204" pitchFamily="34" charset="0"/>
              </a:rPr>
              <a:t> when instruments are unavailable.</a:t>
            </a:r>
          </a:p>
        </p:txBody>
      </p:sp>
      <p:sp>
        <p:nvSpPr>
          <p:cNvPr id="6" name="TextBox 5">
            <a:extLst>
              <a:ext uri="{FF2B5EF4-FFF2-40B4-BE49-F238E27FC236}">
                <a16:creationId xmlns:a16="http://schemas.microsoft.com/office/drawing/2014/main" id="{2FA2B049-4A13-F50A-7FD1-C1EB48209128}"/>
              </a:ext>
            </a:extLst>
          </p:cNvPr>
          <p:cNvSpPr txBox="1"/>
          <p:nvPr/>
        </p:nvSpPr>
        <p:spPr>
          <a:xfrm>
            <a:off x="6780362" y="6539041"/>
            <a:ext cx="5411638" cy="246221"/>
          </a:xfrm>
          <a:prstGeom prst="rect">
            <a:avLst/>
          </a:prstGeom>
          <a:noFill/>
        </p:spPr>
        <p:txBody>
          <a:bodyPr wrap="square">
            <a:spAutoFit/>
          </a:bodyPr>
          <a:lstStyle/>
          <a:p>
            <a:pPr algn="l"/>
            <a:r>
              <a:rPr lang="en-US" sz="1000" dirty="0">
                <a:latin typeface="Arial Narrow" panose="020B0606020202030204" pitchFamily="34" charset="0"/>
                <a:cs typeface="Times New Roman" panose="02020603050405020304" pitchFamily="18" charset="0"/>
              </a:rPr>
              <a:t>Source: Table 6.3.1 from Introduction to Physical Geography by M. Ritter, licensed under CC BY-NC-SA 4.0.</a:t>
            </a:r>
          </a:p>
        </p:txBody>
      </p:sp>
      <p:pic>
        <p:nvPicPr>
          <p:cNvPr id="7" name="Picture 6" descr="Beaufort Scale table showing wind force categories from calm to hurricane, with wind speed in miles per hour and knots, and descriptions of sea and land conditions.">
            <a:extLst>
              <a:ext uri="{FF2B5EF4-FFF2-40B4-BE49-F238E27FC236}">
                <a16:creationId xmlns:a16="http://schemas.microsoft.com/office/drawing/2014/main" id="{27BB54A0-130E-9C3B-4434-EBCACA9E089F}"/>
              </a:ext>
            </a:extLst>
          </p:cNvPr>
          <p:cNvPicPr>
            <a:picLocks noChangeAspect="1"/>
          </p:cNvPicPr>
          <p:nvPr/>
        </p:nvPicPr>
        <p:blipFill>
          <a:blip r:embed="rId3"/>
          <a:stretch>
            <a:fillRect/>
          </a:stretch>
        </p:blipFill>
        <p:spPr>
          <a:xfrm>
            <a:off x="6199517" y="872675"/>
            <a:ext cx="5816409" cy="5586814"/>
          </a:xfrm>
          <a:prstGeom prst="rect">
            <a:avLst/>
          </a:prstGeom>
        </p:spPr>
      </p:pic>
      <p:sp>
        <p:nvSpPr>
          <p:cNvPr id="8" name="TextBox 7">
            <a:extLst>
              <a:ext uri="{FF2B5EF4-FFF2-40B4-BE49-F238E27FC236}">
                <a16:creationId xmlns:a16="http://schemas.microsoft.com/office/drawing/2014/main" id="{1DAD4517-7D15-BCFE-9D48-9FE66293D03D}"/>
              </a:ext>
            </a:extLst>
          </p:cNvPr>
          <p:cNvSpPr txBox="1"/>
          <p:nvPr/>
        </p:nvSpPr>
        <p:spPr>
          <a:xfrm>
            <a:off x="6096000" y="471821"/>
            <a:ext cx="4425350" cy="338554"/>
          </a:xfrm>
          <a:prstGeom prst="rect">
            <a:avLst/>
          </a:prstGeom>
          <a:noFill/>
        </p:spPr>
        <p:txBody>
          <a:bodyPr wrap="square">
            <a:spAutoFit/>
          </a:bodyPr>
          <a:lstStyle/>
          <a:p>
            <a:pPr algn="l"/>
            <a:r>
              <a:rPr lang="en-US" sz="1600" dirty="0">
                <a:latin typeface="Arial Narrow" panose="020B0606020202030204" pitchFamily="34" charset="0"/>
                <a:cs typeface="Times New Roman" panose="02020603050405020304" pitchFamily="18" charset="0"/>
              </a:rPr>
              <a:t>Table 6.3.1 </a:t>
            </a:r>
            <a:r>
              <a:rPr lang="fr-FR" sz="1600" dirty="0">
                <a:latin typeface="Arial Narrow" panose="020B0606020202030204" pitchFamily="34" charset="0"/>
                <a:cs typeface="Times New Roman" panose="02020603050405020304" pitchFamily="18" charset="0"/>
              </a:rPr>
              <a:t>Beaufort </a:t>
            </a:r>
            <a:r>
              <a:rPr lang="fr-FR" sz="1600" dirty="0" err="1">
                <a:latin typeface="Arial Narrow" panose="020B0606020202030204" pitchFamily="34" charset="0"/>
                <a:cs typeface="Times New Roman" panose="02020603050405020304" pitchFamily="18" charset="0"/>
              </a:rPr>
              <a:t>Scale</a:t>
            </a:r>
            <a:r>
              <a:rPr lang="fr-FR" sz="1600" dirty="0">
                <a:latin typeface="Arial Narrow" panose="020B0606020202030204" pitchFamily="34" charset="0"/>
                <a:cs typeface="Times New Roman" panose="02020603050405020304" pitchFamily="18" charset="0"/>
              </a:rPr>
              <a:t> (</a:t>
            </a:r>
            <a:r>
              <a:rPr lang="fr-FR" sz="1600" dirty="0" err="1">
                <a:latin typeface="Arial Narrow" panose="020B0606020202030204" pitchFamily="34" charset="0"/>
                <a:cs typeface="Times New Roman" panose="02020603050405020304" pitchFamily="18" charset="0"/>
              </a:rPr>
              <a:t>Courtesy</a:t>
            </a:r>
            <a:r>
              <a:rPr lang="fr-FR" sz="1600" dirty="0">
                <a:latin typeface="Arial Narrow" panose="020B0606020202030204" pitchFamily="34" charset="0"/>
                <a:cs typeface="Times New Roman" panose="02020603050405020304" pitchFamily="18" charset="0"/>
              </a:rPr>
              <a:t> NOAA: Source).</a:t>
            </a:r>
            <a:r>
              <a:rPr lang="en-US" sz="1600" dirty="0">
                <a:latin typeface="Arial Narrow" panose="020B0606020202030204" pitchFamily="34" charset="0"/>
                <a:cs typeface="Times New Roman" panose="02020603050405020304" pitchFamily="18" charset="0"/>
              </a:rPr>
              <a:t> </a:t>
            </a:r>
          </a:p>
        </p:txBody>
      </p:sp>
    </p:spTree>
    <p:extLst>
      <p:ext uri="{BB962C8B-B14F-4D97-AF65-F5344CB8AC3E}">
        <p14:creationId xmlns:p14="http://schemas.microsoft.com/office/powerpoint/2010/main" val="27168773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035F5E-3F56-F655-5054-786F7C8901F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20E99F5-9765-2E48-856A-082B923CDFEE}"/>
              </a:ext>
            </a:extLst>
          </p:cNvPr>
          <p:cNvSpPr>
            <a:spLocks noGrp="1"/>
          </p:cNvSpPr>
          <p:nvPr>
            <p:ph type="title"/>
          </p:nvPr>
        </p:nvSpPr>
        <p:spPr>
          <a:xfrm>
            <a:off x="838200" y="365125"/>
            <a:ext cx="10515600" cy="1015101"/>
          </a:xfrm>
        </p:spPr>
        <p:txBody>
          <a:bodyPr/>
          <a:lstStyle/>
          <a:p>
            <a:r>
              <a:rPr lang="en-US">
                <a:latin typeface="Arial Narrow" panose="020B0606020202030204" pitchFamily="34" charset="0"/>
              </a:rPr>
              <a:t>Weekly readings: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B5EEDCEA-197A-DCB1-21F5-8595D0E1205E}"/>
              </a:ext>
            </a:extLst>
          </p:cNvPr>
          <p:cNvSpPr>
            <a:spLocks noGrp="1"/>
          </p:cNvSpPr>
          <p:nvPr>
            <p:ph idx="1"/>
          </p:nvPr>
        </p:nvSpPr>
        <p:spPr>
          <a:xfrm>
            <a:off x="838199" y="1530036"/>
            <a:ext cx="9763126" cy="5156514"/>
          </a:xfrm>
        </p:spPr>
        <p:txBody>
          <a:bodyPr>
            <a:normAutofit/>
          </a:bodyPr>
          <a:lstStyle/>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Read Ritter Chapter 6 (6.1-6.11) and Patrich Unit 6 (pp. 84-94)</a:t>
            </a:r>
          </a:p>
        </p:txBody>
      </p:sp>
    </p:spTree>
    <p:extLst>
      <p:ext uri="{BB962C8B-B14F-4D97-AF65-F5344CB8AC3E}">
        <p14:creationId xmlns:p14="http://schemas.microsoft.com/office/powerpoint/2010/main" val="42924808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44F9B1-43D3-CEAE-9495-50F91678E9E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A406C0A-6FA1-5D8D-D891-493FEB23AC08}"/>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Pressure Gradient Force (PGF)</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12A132E8-ECEB-21B5-243B-1220DEA55006}"/>
              </a:ext>
            </a:extLst>
          </p:cNvPr>
          <p:cNvSpPr>
            <a:spLocks noGrp="1"/>
          </p:cNvSpPr>
          <p:nvPr>
            <p:ph idx="1"/>
          </p:nvPr>
        </p:nvSpPr>
        <p:spPr>
          <a:xfrm>
            <a:off x="838200" y="1458930"/>
            <a:ext cx="6511506"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PGF</a:t>
            </a:r>
            <a:r>
              <a:rPr lang="en-US" sz="2400" dirty="0">
                <a:latin typeface="Arial Narrow" panose="020B0606020202030204" pitchFamily="34" charset="0"/>
              </a:rPr>
              <a:t> = change in pressure over distance.</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Driven by </a:t>
            </a:r>
            <a:r>
              <a:rPr lang="en-US" sz="2400" b="1" dirty="0">
                <a:latin typeface="Arial Narrow" panose="020B0606020202030204" pitchFamily="34" charset="0"/>
              </a:rPr>
              <a:t>uneven</a:t>
            </a:r>
            <a:r>
              <a:rPr lang="en-US" sz="2400" dirty="0">
                <a:latin typeface="Arial Narrow" panose="020B0606020202030204" pitchFamily="34" charset="0"/>
              </a:rPr>
              <a:t> </a:t>
            </a:r>
            <a:r>
              <a:rPr lang="en-US" sz="2400" b="1" dirty="0">
                <a:latin typeface="Arial Narrow" panose="020B0606020202030204" pitchFamily="34" charset="0"/>
              </a:rPr>
              <a:t>heating</a:t>
            </a:r>
            <a:r>
              <a:rPr lang="en-US" sz="2400" dirty="0">
                <a:latin typeface="Arial Narrow" panose="020B0606020202030204" pitchFamily="34" charset="0"/>
              </a:rPr>
              <a:t> of Earth’s surface.</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More</a:t>
            </a:r>
            <a:r>
              <a:rPr lang="en-US" dirty="0">
                <a:latin typeface="Arial Narrow" panose="020B0606020202030204" pitchFamily="34" charset="0"/>
              </a:rPr>
              <a:t> solar energy → air heats and rises → </a:t>
            </a:r>
            <a:r>
              <a:rPr lang="en-US" b="1" dirty="0">
                <a:latin typeface="Arial Narrow" panose="020B0606020202030204" pitchFamily="34" charset="0"/>
              </a:rPr>
              <a:t>low pressure</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Cooler</a:t>
            </a:r>
            <a:r>
              <a:rPr lang="en-US" dirty="0">
                <a:latin typeface="Arial Narrow" panose="020B0606020202030204" pitchFamily="34" charset="0"/>
              </a:rPr>
              <a:t> area → </a:t>
            </a:r>
            <a:r>
              <a:rPr lang="en-US" b="1" dirty="0">
                <a:latin typeface="Arial Narrow" panose="020B0606020202030204" pitchFamily="34" charset="0"/>
              </a:rPr>
              <a:t>high</a:t>
            </a:r>
            <a:r>
              <a:rPr lang="en-US" dirty="0">
                <a:latin typeface="Arial Narrow" panose="020B0606020202030204" pitchFamily="34" charset="0"/>
              </a:rPr>
              <a:t> pressure.</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Sequence: </a:t>
            </a:r>
            <a:r>
              <a:rPr lang="en-US" sz="2400" b="1" dirty="0">
                <a:latin typeface="Arial Narrow" panose="020B0606020202030204" pitchFamily="34" charset="0"/>
              </a:rPr>
              <a:t>Energy gradient </a:t>
            </a:r>
            <a:r>
              <a:rPr lang="en-US" sz="2400" dirty="0">
                <a:latin typeface="Arial Narrow" panose="020B0606020202030204" pitchFamily="34" charset="0"/>
              </a:rPr>
              <a:t>→ </a:t>
            </a:r>
            <a:r>
              <a:rPr lang="en-US" sz="2400" b="1" dirty="0">
                <a:latin typeface="Arial Narrow" panose="020B0606020202030204" pitchFamily="34" charset="0"/>
              </a:rPr>
              <a:t>Temp gradient </a:t>
            </a:r>
            <a:r>
              <a:rPr lang="en-US" sz="2400" dirty="0">
                <a:latin typeface="Arial Narrow" panose="020B0606020202030204" pitchFamily="34" charset="0"/>
              </a:rPr>
              <a:t>→ </a:t>
            </a:r>
            <a:r>
              <a:rPr lang="en-US" sz="2400" b="1" dirty="0">
                <a:latin typeface="Arial Narrow" panose="020B0606020202030204" pitchFamily="34" charset="0"/>
              </a:rPr>
              <a:t>Pressure gradient </a:t>
            </a:r>
            <a:r>
              <a:rPr lang="en-US" sz="2400" dirty="0">
                <a:latin typeface="Arial Narrow" panose="020B0606020202030204" pitchFamily="34" charset="0"/>
              </a:rPr>
              <a:t>→ </a:t>
            </a:r>
            <a:r>
              <a:rPr lang="en-US" sz="2400" b="1" dirty="0">
                <a:latin typeface="Arial Narrow" panose="020B0606020202030204" pitchFamily="34" charset="0"/>
              </a:rPr>
              <a:t>Wind</a:t>
            </a:r>
            <a:endParaRPr lang="en-US" sz="2400" dirty="0">
              <a:latin typeface="Arial Narrow" panose="020B0606020202030204" pitchFamily="34" charset="0"/>
            </a:endParaRP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Closer</a:t>
            </a:r>
            <a:r>
              <a:rPr lang="en-US" sz="2400" dirty="0">
                <a:latin typeface="Arial Narrow" panose="020B0606020202030204" pitchFamily="34" charset="0"/>
              </a:rPr>
              <a:t> isobars = </a:t>
            </a:r>
            <a:r>
              <a:rPr lang="en-US" sz="2400" b="1" dirty="0">
                <a:latin typeface="Arial Narrow" panose="020B0606020202030204" pitchFamily="34" charset="0"/>
              </a:rPr>
              <a:t>steeper</a:t>
            </a:r>
            <a:r>
              <a:rPr lang="en-US" sz="2400" dirty="0">
                <a:latin typeface="Arial Narrow" panose="020B0606020202030204" pitchFamily="34" charset="0"/>
              </a:rPr>
              <a:t> gradient = </a:t>
            </a:r>
            <a:r>
              <a:rPr lang="en-US" sz="2400" b="1" dirty="0">
                <a:latin typeface="Arial Narrow" panose="020B0606020202030204" pitchFamily="34" charset="0"/>
              </a:rPr>
              <a:t>faster</a:t>
            </a:r>
            <a:r>
              <a:rPr lang="en-US" sz="2400" dirty="0">
                <a:latin typeface="Arial Narrow" panose="020B0606020202030204" pitchFamily="34" charset="0"/>
              </a:rPr>
              <a:t> wind</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Example: Wind is faster between </a:t>
            </a:r>
            <a:r>
              <a:rPr lang="en-US" b="1" dirty="0">
                <a:latin typeface="Arial Narrow" panose="020B0606020202030204" pitchFamily="34" charset="0"/>
              </a:rPr>
              <a:t>closely</a:t>
            </a:r>
            <a:r>
              <a:rPr lang="en-US" dirty="0">
                <a:latin typeface="Arial Narrow" panose="020B0606020202030204" pitchFamily="34" charset="0"/>
              </a:rPr>
              <a:t> </a:t>
            </a:r>
            <a:r>
              <a:rPr lang="en-US" b="1" dirty="0">
                <a:latin typeface="Arial Narrow" panose="020B0606020202030204" pitchFamily="34" charset="0"/>
              </a:rPr>
              <a:t>spaced</a:t>
            </a:r>
            <a:r>
              <a:rPr lang="en-US" dirty="0">
                <a:latin typeface="Arial Narrow" panose="020B0606020202030204" pitchFamily="34" charset="0"/>
              </a:rPr>
              <a:t> </a:t>
            </a:r>
            <a:r>
              <a:rPr lang="en-US" b="1" dirty="0">
                <a:latin typeface="Arial Narrow" panose="020B0606020202030204" pitchFamily="34" charset="0"/>
              </a:rPr>
              <a:t>isobars</a:t>
            </a:r>
            <a:r>
              <a:rPr lang="en-US" dirty="0">
                <a:latin typeface="Arial Narrow" panose="020B0606020202030204" pitchFamily="34" charset="0"/>
              </a:rPr>
              <a:t> (A–B) than </a:t>
            </a:r>
            <a:r>
              <a:rPr lang="en-US" b="1" dirty="0">
                <a:latin typeface="Arial Narrow" panose="020B0606020202030204" pitchFamily="34" charset="0"/>
              </a:rPr>
              <a:t>widely</a:t>
            </a:r>
            <a:r>
              <a:rPr lang="en-US" dirty="0">
                <a:latin typeface="Arial Narrow" panose="020B0606020202030204" pitchFamily="34" charset="0"/>
              </a:rPr>
              <a:t> </a:t>
            </a:r>
            <a:r>
              <a:rPr lang="en-US" b="1" dirty="0">
                <a:latin typeface="Arial Narrow" panose="020B0606020202030204" pitchFamily="34" charset="0"/>
              </a:rPr>
              <a:t>spaced</a:t>
            </a:r>
            <a:r>
              <a:rPr lang="en-US" dirty="0">
                <a:latin typeface="Arial Narrow" panose="020B0606020202030204" pitchFamily="34" charset="0"/>
              </a:rPr>
              <a:t> (C–D)</a:t>
            </a:r>
          </a:p>
        </p:txBody>
      </p:sp>
      <p:sp>
        <p:nvSpPr>
          <p:cNvPr id="4" name="TextBox 3">
            <a:extLst>
              <a:ext uri="{FF2B5EF4-FFF2-40B4-BE49-F238E27FC236}">
                <a16:creationId xmlns:a16="http://schemas.microsoft.com/office/drawing/2014/main" id="{00E888C3-560B-704B-5048-5B74EC6C74A9}"/>
              </a:ext>
            </a:extLst>
          </p:cNvPr>
          <p:cNvSpPr txBox="1"/>
          <p:nvPr/>
        </p:nvSpPr>
        <p:spPr>
          <a:xfrm>
            <a:off x="7893168" y="5785297"/>
            <a:ext cx="3899141" cy="415498"/>
          </a:xfrm>
          <a:prstGeom prst="rect">
            <a:avLst/>
          </a:prstGeom>
          <a:noFill/>
        </p:spPr>
        <p:txBody>
          <a:bodyPr wrap="square">
            <a:spAutoFit/>
          </a:bodyPr>
          <a:lstStyle/>
          <a:p>
            <a:pPr algn="l"/>
            <a:r>
              <a:rPr lang="en-US" sz="1050" dirty="0">
                <a:latin typeface="Arial Narrow" panose="020B0606020202030204" pitchFamily="34" charset="0"/>
                <a:cs typeface="Times New Roman" panose="02020603050405020304" pitchFamily="18" charset="0"/>
              </a:rPr>
              <a:t>Source: Figure 6.3.1 Isobar spacing and pressure gradient from Introduction to Physical Geography by M. Ritter, licensed under CC BY-NC-SA 4.0.</a:t>
            </a:r>
          </a:p>
        </p:txBody>
      </p:sp>
      <p:pic>
        <p:nvPicPr>
          <p:cNvPr id="5" name="Picture 4" descr="Diagram comparing steep and gentle pressure gradients using isobar spacing labeled with pressure values in millibars.">
            <a:extLst>
              <a:ext uri="{FF2B5EF4-FFF2-40B4-BE49-F238E27FC236}">
                <a16:creationId xmlns:a16="http://schemas.microsoft.com/office/drawing/2014/main" id="{A7BD67B3-F63D-2FEE-73B6-03C1FF18A032}"/>
              </a:ext>
            </a:extLst>
          </p:cNvPr>
          <p:cNvPicPr>
            <a:picLocks noChangeAspect="1"/>
          </p:cNvPicPr>
          <p:nvPr/>
        </p:nvPicPr>
        <p:blipFill>
          <a:blip r:embed="rId3"/>
          <a:stretch>
            <a:fillRect/>
          </a:stretch>
        </p:blipFill>
        <p:spPr>
          <a:xfrm>
            <a:off x="7893168" y="1267769"/>
            <a:ext cx="3279861" cy="4347117"/>
          </a:xfrm>
          <a:prstGeom prst="rect">
            <a:avLst/>
          </a:prstGeom>
        </p:spPr>
      </p:pic>
    </p:spTree>
    <p:extLst>
      <p:ext uri="{BB962C8B-B14F-4D97-AF65-F5344CB8AC3E}">
        <p14:creationId xmlns:p14="http://schemas.microsoft.com/office/powerpoint/2010/main" val="13825374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BECD24-1B04-BD13-C1D7-0A83AC07759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125F4B-9F0F-3BBE-FD9B-C41836BB90A5}"/>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Coriolis Force</a:t>
            </a:r>
            <a:endParaRPr lang="en-US" dirty="0">
              <a:latin typeface="Arial Narrow" panose="020B0606020202030204" pitchFamily="34" charset="0"/>
            </a:endParaRPr>
          </a:p>
        </p:txBody>
      </p:sp>
      <p:sp>
        <p:nvSpPr>
          <p:cNvPr id="4" name="Rectangle 1">
            <a:extLst>
              <a:ext uri="{FF2B5EF4-FFF2-40B4-BE49-F238E27FC236}">
                <a16:creationId xmlns:a16="http://schemas.microsoft.com/office/drawing/2014/main" id="{DE6D79E2-8787-C1BC-83A9-9F2BCDCB6B17}"/>
              </a:ext>
            </a:extLst>
          </p:cNvPr>
          <p:cNvSpPr>
            <a:spLocks noGrp="1" noChangeArrowheads="1"/>
          </p:cNvSpPr>
          <p:nvPr>
            <p:ph idx="1"/>
          </p:nvPr>
        </p:nvSpPr>
        <p:spPr bwMode="auto">
          <a:xfrm>
            <a:off x="838200" y="1399908"/>
            <a:ext cx="4639574" cy="45550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0" algn="l" defTabSz="914400" rtl="0" eaLnBrk="0" fontAlgn="base" latinLnBrk="0" hangingPunct="0">
              <a:lnSpc>
                <a:spcPct val="100000"/>
              </a:lnSpc>
              <a:spcBef>
                <a:spcPts val="600"/>
              </a:spcBef>
              <a:spcAft>
                <a:spcPts val="600"/>
              </a:spcAft>
              <a:buClrTx/>
              <a:buSzTx/>
              <a:buFont typeface="Wingdings" panose="05000000000000000000" pitchFamily="2" charset="2"/>
              <a:buChar char="q"/>
              <a:tabLst/>
            </a:pPr>
            <a:r>
              <a:rPr kumimoji="0" lang="en-US" altLang="en-US" sz="2400" i="0" u="none" strike="noStrike" cap="none" normalizeH="0" baseline="0" dirty="0">
                <a:ln>
                  <a:noFill/>
                </a:ln>
                <a:solidFill>
                  <a:schemeClr val="tx1"/>
                </a:solidFill>
                <a:effectLst/>
                <a:latin typeface="Arial Narrow" panose="020B0606020202030204" pitchFamily="34" charset="0"/>
              </a:rPr>
              <a:t> </a:t>
            </a:r>
            <a:r>
              <a:rPr kumimoji="0" lang="en-US" altLang="en-US" sz="2400" b="1" i="0" u="none" strike="noStrike" cap="none" normalizeH="0" baseline="0" dirty="0">
                <a:ln>
                  <a:noFill/>
                </a:ln>
                <a:solidFill>
                  <a:schemeClr val="tx1"/>
                </a:solidFill>
                <a:effectLst/>
                <a:latin typeface="Arial Narrow" panose="020B0606020202030204" pitchFamily="34" charset="0"/>
              </a:rPr>
              <a:t>Coriolis</a:t>
            </a:r>
            <a:r>
              <a:rPr kumimoji="0" lang="en-US" altLang="en-US" sz="2400" i="0" u="none" strike="noStrike" cap="none" normalizeH="0" baseline="0" dirty="0">
                <a:ln>
                  <a:noFill/>
                </a:ln>
                <a:solidFill>
                  <a:schemeClr val="tx1"/>
                </a:solidFill>
                <a:effectLst/>
                <a:latin typeface="Arial Narrow" panose="020B0606020202030204" pitchFamily="34" charset="0"/>
              </a:rPr>
              <a:t> </a:t>
            </a:r>
            <a:r>
              <a:rPr kumimoji="0" lang="en-US" altLang="en-US" sz="2400" b="1" i="0" u="none" strike="noStrike" cap="none" normalizeH="0" baseline="0" dirty="0">
                <a:ln>
                  <a:noFill/>
                </a:ln>
                <a:solidFill>
                  <a:schemeClr val="tx1"/>
                </a:solidFill>
                <a:effectLst/>
                <a:latin typeface="Arial Narrow" panose="020B0606020202030204" pitchFamily="34" charset="0"/>
              </a:rPr>
              <a:t>force</a:t>
            </a:r>
            <a:r>
              <a:rPr kumimoji="0" lang="en-US" altLang="en-US" sz="2400" i="0" u="none" strike="noStrike" cap="none" normalizeH="0" baseline="0" dirty="0">
                <a:ln>
                  <a:noFill/>
                </a:ln>
                <a:solidFill>
                  <a:schemeClr val="tx1"/>
                </a:solidFill>
                <a:effectLst/>
                <a:latin typeface="Arial Narrow" panose="020B0606020202030204" pitchFamily="34" charset="0"/>
              </a:rPr>
              <a:t> = effect of Earth’s rotation on moving air.</a:t>
            </a:r>
          </a:p>
          <a:p>
            <a:pPr marR="0" lvl="0" algn="l" defTabSz="914400" rtl="0" eaLnBrk="0" fontAlgn="base" latinLnBrk="0" hangingPunct="0">
              <a:lnSpc>
                <a:spcPct val="100000"/>
              </a:lnSpc>
              <a:spcBef>
                <a:spcPts val="600"/>
              </a:spcBef>
              <a:spcAft>
                <a:spcPts val="600"/>
              </a:spcAft>
              <a:buClrTx/>
              <a:buSzTx/>
              <a:buFont typeface="Wingdings" panose="05000000000000000000" pitchFamily="2" charset="2"/>
              <a:buChar char="q"/>
              <a:tabLst/>
            </a:pPr>
            <a:r>
              <a:rPr lang="en-US" altLang="en-US" sz="2400" dirty="0">
                <a:latin typeface="Arial Narrow" panose="020B0606020202030204" pitchFamily="34" charset="0"/>
              </a:rPr>
              <a:t> </a:t>
            </a:r>
            <a:r>
              <a:rPr kumimoji="0" lang="en-US" altLang="en-US" sz="2400" i="0" u="none" strike="noStrike" cap="none" normalizeH="0" baseline="0" dirty="0">
                <a:ln>
                  <a:noFill/>
                </a:ln>
                <a:solidFill>
                  <a:schemeClr val="tx1"/>
                </a:solidFill>
                <a:effectLst/>
                <a:latin typeface="Arial Narrow" panose="020B0606020202030204" pitchFamily="34" charset="0"/>
              </a:rPr>
              <a:t>Arises because</a:t>
            </a:r>
            <a:r>
              <a:rPr lang="en-US" altLang="en-US" sz="2400" dirty="0">
                <a:latin typeface="Arial Narrow" panose="020B0606020202030204" pitchFamily="34" charset="0"/>
              </a:rPr>
              <a:t> </a:t>
            </a:r>
            <a:r>
              <a:rPr kumimoji="0" lang="en-US" altLang="en-US" sz="2400" i="0" u="none" strike="noStrike" cap="none" normalizeH="0" baseline="0" dirty="0">
                <a:ln>
                  <a:noFill/>
                </a:ln>
                <a:solidFill>
                  <a:schemeClr val="tx1"/>
                </a:solidFill>
                <a:effectLst/>
                <a:latin typeface="Arial Narrow" panose="020B0606020202030204" pitchFamily="34" charset="0"/>
              </a:rPr>
              <a:t>Earth is </a:t>
            </a:r>
            <a:r>
              <a:rPr kumimoji="0" lang="en-US" altLang="en-US" sz="2400" b="1" i="0" u="none" strike="noStrike" cap="none" normalizeH="0" baseline="0" dirty="0">
                <a:ln>
                  <a:noFill/>
                </a:ln>
                <a:solidFill>
                  <a:schemeClr val="tx1"/>
                </a:solidFill>
                <a:effectLst/>
                <a:latin typeface="Arial Narrow" panose="020B0606020202030204" pitchFamily="34" charset="0"/>
              </a:rPr>
              <a:t>rotating</a:t>
            </a:r>
            <a:r>
              <a:rPr kumimoji="0" lang="en-US" altLang="en-US" sz="2400" i="0" u="none" strike="noStrike" cap="none" normalizeH="0" baseline="0" dirty="0">
                <a:ln>
                  <a:noFill/>
                </a:ln>
                <a:solidFill>
                  <a:schemeClr val="tx1"/>
                </a:solidFill>
                <a:effectLst/>
                <a:latin typeface="Arial Narrow" panose="020B0606020202030204" pitchFamily="34" charset="0"/>
              </a:rPr>
              <a:t>, but our frame of reference is </a:t>
            </a:r>
            <a:r>
              <a:rPr kumimoji="0" lang="en-US" altLang="en-US" sz="2400" b="1" i="0" u="none" strike="noStrike" cap="none" normalizeH="0" baseline="0" dirty="0">
                <a:ln>
                  <a:noFill/>
                </a:ln>
                <a:solidFill>
                  <a:schemeClr val="tx1"/>
                </a:solidFill>
                <a:effectLst/>
                <a:latin typeface="Arial Narrow" panose="020B0606020202030204" pitchFamily="34" charset="0"/>
              </a:rPr>
              <a:t>fixed</a:t>
            </a:r>
            <a:r>
              <a:rPr kumimoji="0" lang="en-US" altLang="en-US" sz="2400" i="0" u="none" strike="noStrike" cap="none" normalizeH="0" baseline="0" dirty="0">
                <a:ln>
                  <a:noFill/>
                </a:ln>
                <a:solidFill>
                  <a:schemeClr val="tx1"/>
                </a:solidFill>
                <a:effectLst/>
                <a:latin typeface="Arial Narrow" panose="020B0606020202030204" pitchFamily="34" charset="0"/>
              </a:rPr>
              <a:t>.</a:t>
            </a:r>
          </a:p>
          <a:p>
            <a:pPr marR="0" lvl="0" algn="l" defTabSz="914400" rtl="0" eaLnBrk="0" fontAlgn="base" latinLnBrk="0" hangingPunct="0">
              <a:lnSpc>
                <a:spcPct val="100000"/>
              </a:lnSpc>
              <a:spcBef>
                <a:spcPts val="600"/>
              </a:spcBef>
              <a:spcAft>
                <a:spcPts val="600"/>
              </a:spcAft>
              <a:buClrTx/>
              <a:buSzTx/>
              <a:buFont typeface="Wingdings" panose="05000000000000000000" pitchFamily="2" charset="2"/>
              <a:buChar char="q"/>
              <a:tabLst/>
            </a:pPr>
            <a:r>
              <a:rPr lang="en-US" altLang="en-US" sz="2400" dirty="0">
                <a:latin typeface="Arial Narrow" panose="020B0606020202030204" pitchFamily="34" charset="0"/>
              </a:rPr>
              <a:t> </a:t>
            </a:r>
            <a:r>
              <a:rPr kumimoji="0" lang="en-US" altLang="en-US" sz="2400" i="0" u="none" strike="noStrike" cap="none" normalizeH="0" baseline="0" dirty="0">
                <a:ln>
                  <a:noFill/>
                </a:ln>
                <a:solidFill>
                  <a:schemeClr val="tx1"/>
                </a:solidFill>
                <a:effectLst/>
                <a:latin typeface="Arial Narrow" panose="020B0606020202030204" pitchFamily="34" charset="0"/>
              </a:rPr>
              <a:t>Amount of </a:t>
            </a:r>
            <a:r>
              <a:rPr kumimoji="0" lang="en-US" altLang="en-US" sz="2400" b="1" i="0" u="none" strike="noStrike" cap="none" normalizeH="0" baseline="0" dirty="0">
                <a:ln>
                  <a:noFill/>
                </a:ln>
                <a:solidFill>
                  <a:schemeClr val="tx1"/>
                </a:solidFill>
                <a:effectLst/>
                <a:latin typeface="Arial Narrow" panose="020B0606020202030204" pitchFamily="34" charset="0"/>
              </a:rPr>
              <a:t>deflection</a:t>
            </a:r>
            <a:r>
              <a:rPr kumimoji="0" lang="en-US" altLang="en-US" sz="2400" i="0" u="none" strike="noStrike" cap="none" normalizeH="0" baseline="0" dirty="0">
                <a:ln>
                  <a:noFill/>
                </a:ln>
                <a:solidFill>
                  <a:schemeClr val="tx1"/>
                </a:solidFill>
                <a:effectLst/>
                <a:latin typeface="Arial Narrow" panose="020B0606020202030204" pitchFamily="34" charset="0"/>
              </a:rPr>
              <a:t> </a:t>
            </a:r>
            <a:r>
              <a:rPr kumimoji="0" lang="en-US" altLang="en-US" sz="2400" b="1" i="0" u="none" strike="noStrike" cap="none" normalizeH="0" baseline="0" dirty="0">
                <a:ln>
                  <a:noFill/>
                </a:ln>
                <a:solidFill>
                  <a:schemeClr val="tx1"/>
                </a:solidFill>
                <a:effectLst/>
                <a:latin typeface="Arial Narrow" panose="020B0606020202030204" pitchFamily="34" charset="0"/>
              </a:rPr>
              <a:t>varies</a:t>
            </a:r>
            <a:r>
              <a:rPr kumimoji="0" lang="en-US" altLang="en-US" sz="2400" i="0" u="none" strike="noStrike" cap="none" normalizeH="0" baseline="0" dirty="0">
                <a:ln>
                  <a:noFill/>
                </a:ln>
                <a:solidFill>
                  <a:schemeClr val="tx1"/>
                </a:solidFill>
                <a:effectLst/>
                <a:latin typeface="Arial Narrow" panose="020B0606020202030204" pitchFamily="34" charset="0"/>
              </a:rPr>
              <a:t> with </a:t>
            </a:r>
            <a:r>
              <a:rPr kumimoji="0" lang="en-US" altLang="en-US" sz="2400" b="1" i="0" u="none" strike="noStrike" cap="none" normalizeH="0" baseline="0" dirty="0">
                <a:ln>
                  <a:noFill/>
                </a:ln>
                <a:solidFill>
                  <a:schemeClr val="tx1"/>
                </a:solidFill>
                <a:effectLst/>
                <a:latin typeface="Arial Narrow" panose="020B0606020202030204" pitchFamily="34" charset="0"/>
              </a:rPr>
              <a:t>latitude</a:t>
            </a:r>
            <a:r>
              <a:rPr kumimoji="0" lang="en-US" altLang="en-US" sz="2400" i="0" u="none" strike="noStrike" cap="none" normalizeH="0" baseline="0" dirty="0">
                <a:ln>
                  <a:noFill/>
                </a:ln>
                <a:solidFill>
                  <a:schemeClr val="tx1"/>
                </a:solidFill>
                <a:effectLst/>
                <a:latin typeface="Arial Narrow" panose="020B0606020202030204" pitchFamily="34" charset="0"/>
              </a:rPr>
              <a:t>:</a:t>
            </a:r>
          </a:p>
          <a:p>
            <a:pPr lvl="1" eaLnBrk="0" fontAlgn="base" hangingPunct="0">
              <a:lnSpc>
                <a:spcPct val="100000"/>
              </a:lnSpc>
              <a:spcBef>
                <a:spcPts val="600"/>
              </a:spcBef>
              <a:spcAft>
                <a:spcPts val="600"/>
              </a:spcAft>
              <a:buFont typeface="Wingdings" panose="05000000000000000000" pitchFamily="2" charset="2"/>
              <a:buChar char="q"/>
            </a:pPr>
            <a:r>
              <a:rPr lang="en-US" altLang="en-US" dirty="0">
                <a:latin typeface="Arial Narrow" panose="020B0606020202030204" pitchFamily="34" charset="0"/>
              </a:rPr>
              <a:t> </a:t>
            </a:r>
            <a:r>
              <a:rPr kumimoji="0" lang="en-US" altLang="en-US" b="1" i="0" u="none" strike="noStrike" cap="none" normalizeH="0" baseline="0" dirty="0">
                <a:ln>
                  <a:noFill/>
                </a:ln>
                <a:solidFill>
                  <a:schemeClr val="tx1"/>
                </a:solidFill>
                <a:effectLst/>
                <a:latin typeface="Arial Narrow" panose="020B0606020202030204" pitchFamily="34" charset="0"/>
              </a:rPr>
              <a:t>Maximum</a:t>
            </a:r>
            <a:r>
              <a:rPr kumimoji="0" lang="en-US" altLang="en-US" i="0" u="none" strike="noStrike" cap="none" normalizeH="0" baseline="0" dirty="0">
                <a:ln>
                  <a:noFill/>
                </a:ln>
                <a:solidFill>
                  <a:schemeClr val="tx1"/>
                </a:solidFill>
                <a:effectLst/>
                <a:latin typeface="Arial Narrow" panose="020B0606020202030204" pitchFamily="34" charset="0"/>
              </a:rPr>
              <a:t> at </a:t>
            </a:r>
            <a:r>
              <a:rPr kumimoji="0" lang="en-US" altLang="en-US" b="1" i="0" u="none" strike="noStrike" cap="none" normalizeH="0" baseline="0" dirty="0">
                <a:ln>
                  <a:noFill/>
                </a:ln>
                <a:solidFill>
                  <a:schemeClr val="tx1"/>
                </a:solidFill>
                <a:effectLst/>
                <a:latin typeface="Arial Narrow" panose="020B0606020202030204" pitchFamily="34" charset="0"/>
              </a:rPr>
              <a:t>poles</a:t>
            </a:r>
            <a:r>
              <a:rPr kumimoji="0" lang="en-US" altLang="en-US" i="0" u="none" strike="noStrike" cap="none" normalizeH="0" baseline="0" dirty="0">
                <a:ln>
                  <a:noFill/>
                </a:ln>
                <a:solidFill>
                  <a:schemeClr val="tx1"/>
                </a:solidFill>
                <a:effectLst/>
                <a:latin typeface="Arial Narrow" panose="020B0606020202030204" pitchFamily="34" charset="0"/>
              </a:rPr>
              <a:t>.</a:t>
            </a:r>
          </a:p>
          <a:p>
            <a:pPr lvl="1" eaLnBrk="0" fontAlgn="base" hangingPunct="0">
              <a:lnSpc>
                <a:spcPct val="100000"/>
              </a:lnSpc>
              <a:spcBef>
                <a:spcPts val="600"/>
              </a:spcBef>
              <a:spcAft>
                <a:spcPts val="600"/>
              </a:spcAft>
              <a:buFont typeface="Wingdings" panose="05000000000000000000" pitchFamily="2" charset="2"/>
              <a:buChar char="q"/>
            </a:pPr>
            <a:r>
              <a:rPr lang="en-US" altLang="en-US" dirty="0">
                <a:latin typeface="Arial Narrow" panose="020B0606020202030204" pitchFamily="34" charset="0"/>
              </a:rPr>
              <a:t> </a:t>
            </a:r>
            <a:r>
              <a:rPr kumimoji="0" lang="en-US" altLang="en-US" b="1" i="0" u="none" strike="noStrike" cap="none" normalizeH="0" baseline="0" dirty="0">
                <a:ln>
                  <a:noFill/>
                </a:ln>
                <a:solidFill>
                  <a:schemeClr val="tx1"/>
                </a:solidFill>
                <a:effectLst/>
                <a:latin typeface="Arial Narrow" panose="020B0606020202030204" pitchFamily="34" charset="0"/>
              </a:rPr>
              <a:t>Zero</a:t>
            </a:r>
            <a:r>
              <a:rPr kumimoji="0" lang="en-US" altLang="en-US" i="0" u="none" strike="noStrike" cap="none" normalizeH="0" baseline="0" dirty="0">
                <a:ln>
                  <a:noFill/>
                </a:ln>
                <a:solidFill>
                  <a:schemeClr val="tx1"/>
                </a:solidFill>
                <a:effectLst/>
                <a:latin typeface="Arial Narrow" panose="020B0606020202030204" pitchFamily="34" charset="0"/>
              </a:rPr>
              <a:t> at </a:t>
            </a:r>
            <a:r>
              <a:rPr kumimoji="0" lang="en-US" altLang="en-US" b="1" i="0" u="none" strike="noStrike" cap="none" normalizeH="0" baseline="0" dirty="0">
                <a:ln>
                  <a:noFill/>
                </a:ln>
                <a:solidFill>
                  <a:schemeClr val="tx1"/>
                </a:solidFill>
                <a:effectLst/>
                <a:latin typeface="Arial Narrow" panose="020B0606020202030204" pitchFamily="34" charset="0"/>
              </a:rPr>
              <a:t>equator</a:t>
            </a:r>
            <a:r>
              <a:rPr kumimoji="0" lang="en-US" altLang="en-US" i="0" u="none" strike="noStrike" cap="none" normalizeH="0" baseline="0" dirty="0">
                <a:ln>
                  <a:noFill/>
                </a:ln>
                <a:solidFill>
                  <a:schemeClr val="tx1"/>
                </a:solidFill>
                <a:effectLst/>
                <a:latin typeface="Arial Narrow" panose="020B0606020202030204" pitchFamily="34" charset="0"/>
              </a:rPr>
              <a:t>.</a:t>
            </a:r>
          </a:p>
          <a:p>
            <a:pPr marR="0" lvl="0" algn="l" defTabSz="914400" rtl="0" eaLnBrk="0" fontAlgn="base" latinLnBrk="0" hangingPunct="0">
              <a:lnSpc>
                <a:spcPct val="100000"/>
              </a:lnSpc>
              <a:spcBef>
                <a:spcPts val="600"/>
              </a:spcBef>
              <a:spcAft>
                <a:spcPts val="600"/>
              </a:spcAft>
              <a:buClrTx/>
              <a:buSzTx/>
              <a:buFont typeface="Wingdings" panose="05000000000000000000" pitchFamily="2" charset="2"/>
              <a:buChar char="q"/>
              <a:tabLst/>
            </a:pPr>
            <a:r>
              <a:rPr lang="en-US" altLang="en-US" sz="2400" dirty="0">
                <a:latin typeface="Arial Narrow" panose="020B0606020202030204" pitchFamily="34" charset="0"/>
              </a:rPr>
              <a:t> </a:t>
            </a:r>
            <a:r>
              <a:rPr kumimoji="0" lang="en-US" altLang="en-US" sz="2400" i="0" u="none" strike="noStrike" cap="none" normalizeH="0" baseline="0" dirty="0">
                <a:ln>
                  <a:noFill/>
                </a:ln>
                <a:solidFill>
                  <a:schemeClr val="tx1"/>
                </a:solidFill>
                <a:effectLst/>
                <a:latin typeface="Arial Narrow" panose="020B0606020202030204" pitchFamily="34" charset="0"/>
              </a:rPr>
              <a:t>Free-moving </a:t>
            </a:r>
            <a:r>
              <a:rPr kumimoji="0" lang="en-US" altLang="en-US" sz="2400" b="1" i="0" u="none" strike="noStrike" cap="none" normalizeH="0" baseline="0" dirty="0">
                <a:ln>
                  <a:noFill/>
                </a:ln>
                <a:solidFill>
                  <a:schemeClr val="tx1"/>
                </a:solidFill>
                <a:effectLst/>
                <a:latin typeface="Arial Narrow" panose="020B0606020202030204" pitchFamily="34" charset="0"/>
              </a:rPr>
              <a:t>air</a:t>
            </a:r>
            <a:r>
              <a:rPr kumimoji="0" lang="en-US" altLang="en-US" sz="2400" i="0" u="none" strike="noStrike" cap="none" normalizeH="0" baseline="0" dirty="0">
                <a:ln>
                  <a:noFill/>
                </a:ln>
                <a:solidFill>
                  <a:schemeClr val="tx1"/>
                </a:solidFill>
                <a:effectLst/>
                <a:latin typeface="Arial Narrow" panose="020B0606020202030204" pitchFamily="34" charset="0"/>
              </a:rPr>
              <a:t> appears to </a:t>
            </a:r>
            <a:r>
              <a:rPr kumimoji="0" lang="en-US" altLang="en-US" sz="2400" b="1" i="0" u="none" strike="noStrike" cap="none" normalizeH="0" baseline="0" dirty="0">
                <a:ln>
                  <a:noFill/>
                </a:ln>
                <a:solidFill>
                  <a:schemeClr val="tx1"/>
                </a:solidFill>
                <a:effectLst/>
                <a:latin typeface="Arial Narrow" panose="020B0606020202030204" pitchFamily="34" charset="0"/>
              </a:rPr>
              <a:t>curve</a:t>
            </a:r>
            <a:r>
              <a:rPr kumimoji="0" lang="en-US" altLang="en-US" sz="2400" i="0" u="none" strike="noStrike" cap="none" normalizeH="0" baseline="0" dirty="0">
                <a:ln>
                  <a:noFill/>
                </a:ln>
                <a:solidFill>
                  <a:schemeClr val="tx1"/>
                </a:solidFill>
                <a:effectLst/>
                <a:latin typeface="Arial Narrow" panose="020B0606020202030204" pitchFamily="34" charset="0"/>
              </a:rPr>
              <a:t> from its path.</a:t>
            </a:r>
          </a:p>
        </p:txBody>
      </p:sp>
      <p:sp>
        <p:nvSpPr>
          <p:cNvPr id="8" name="TextBox 7">
            <a:extLst>
              <a:ext uri="{FF2B5EF4-FFF2-40B4-BE49-F238E27FC236}">
                <a16:creationId xmlns:a16="http://schemas.microsoft.com/office/drawing/2014/main" id="{61D36836-14F0-C8E1-D041-8DACAC4C7B02}"/>
              </a:ext>
            </a:extLst>
          </p:cNvPr>
          <p:cNvSpPr txBox="1"/>
          <p:nvPr/>
        </p:nvSpPr>
        <p:spPr>
          <a:xfrm>
            <a:off x="6393612" y="5888814"/>
            <a:ext cx="4960188" cy="415498"/>
          </a:xfrm>
          <a:prstGeom prst="rect">
            <a:avLst/>
          </a:prstGeom>
          <a:noFill/>
        </p:spPr>
        <p:txBody>
          <a:bodyPr wrap="square">
            <a:spAutoFit/>
          </a:bodyPr>
          <a:lstStyle/>
          <a:p>
            <a:pPr algn="l"/>
            <a:r>
              <a:rPr lang="en-US" sz="1050" dirty="0">
                <a:latin typeface="Arial Narrow" panose="020B0606020202030204" pitchFamily="34" charset="0"/>
                <a:cs typeface="Times New Roman" panose="02020603050405020304" pitchFamily="18" charset="0"/>
              </a:rPr>
              <a:t>Source: Figure 6.3.2 The influence of the Coriolis force on wind (Courtesy NASA JPL, Source) from Introduction to Physical Geography by M. Ritter, licensed under CC BY-NC-SA 4.0.</a:t>
            </a:r>
          </a:p>
        </p:txBody>
      </p:sp>
      <p:pic>
        <p:nvPicPr>
          <p:cNvPr id="9" name="Picture 8" descr="Two globes showing the Coriolis effect on wind direction in the Southern and Northern Hemispheres due to Earth's rotation.">
            <a:extLst>
              <a:ext uri="{FF2B5EF4-FFF2-40B4-BE49-F238E27FC236}">
                <a16:creationId xmlns:a16="http://schemas.microsoft.com/office/drawing/2014/main" id="{2D047ECB-2574-4075-D485-5B1CF80568C4}"/>
              </a:ext>
            </a:extLst>
          </p:cNvPr>
          <p:cNvPicPr>
            <a:picLocks noChangeAspect="1"/>
          </p:cNvPicPr>
          <p:nvPr/>
        </p:nvPicPr>
        <p:blipFill>
          <a:blip r:embed="rId3"/>
          <a:stretch>
            <a:fillRect/>
          </a:stretch>
        </p:blipFill>
        <p:spPr>
          <a:xfrm>
            <a:off x="5642796" y="1181161"/>
            <a:ext cx="5994238" cy="4495678"/>
          </a:xfrm>
          <a:prstGeom prst="rect">
            <a:avLst/>
          </a:prstGeom>
        </p:spPr>
      </p:pic>
      <p:sp>
        <p:nvSpPr>
          <p:cNvPr id="10" name="TextBox 9">
            <a:extLst>
              <a:ext uri="{FF2B5EF4-FFF2-40B4-BE49-F238E27FC236}">
                <a16:creationId xmlns:a16="http://schemas.microsoft.com/office/drawing/2014/main" id="{85C64500-1F93-C6F1-62E9-329474F15500}"/>
              </a:ext>
            </a:extLst>
          </p:cNvPr>
          <p:cNvSpPr txBox="1"/>
          <p:nvPr/>
        </p:nvSpPr>
        <p:spPr>
          <a:xfrm>
            <a:off x="8639915" y="170376"/>
            <a:ext cx="3226278" cy="523220"/>
          </a:xfrm>
          <a:prstGeom prst="rect">
            <a:avLst/>
          </a:prstGeom>
          <a:noFill/>
        </p:spPr>
        <p:txBody>
          <a:bodyPr wrap="square">
            <a:spAutoFit/>
          </a:bodyPr>
          <a:lstStyle/>
          <a:p>
            <a:pPr algn="l"/>
            <a:r>
              <a:rPr lang="en-US" sz="2800" dirty="0">
                <a:latin typeface="Arial Narrow" panose="020B0606020202030204" pitchFamily="34" charset="0"/>
                <a:cs typeface="Times New Roman" panose="02020603050405020304" pitchFamily="18" charset="0"/>
              </a:rPr>
              <a:t>Animation </a:t>
            </a:r>
            <a:r>
              <a:rPr lang="en-US" sz="2800" dirty="0">
                <a:latin typeface="Arial Narrow" panose="020B0606020202030204" pitchFamily="34" charset="0"/>
                <a:cs typeface="Times New Roman" panose="02020603050405020304" pitchFamily="18" charset="0"/>
                <a:hlinkClick r:id="rId4"/>
              </a:rPr>
              <a:t>1</a:t>
            </a:r>
            <a:r>
              <a:rPr lang="en-US" sz="2800" dirty="0">
                <a:latin typeface="Arial Narrow" panose="020B0606020202030204" pitchFamily="34" charset="0"/>
                <a:cs typeface="Times New Roman" panose="02020603050405020304" pitchFamily="18" charset="0"/>
              </a:rPr>
              <a:t> &amp; </a:t>
            </a:r>
            <a:r>
              <a:rPr lang="en-US" sz="2800" dirty="0">
                <a:latin typeface="Arial Narrow" panose="020B0606020202030204" pitchFamily="34" charset="0"/>
                <a:cs typeface="Times New Roman" panose="02020603050405020304" pitchFamily="18" charset="0"/>
                <a:hlinkClick r:id="rId5"/>
              </a:rPr>
              <a:t>2</a:t>
            </a:r>
            <a:endParaRPr lang="en-US" sz="2800" dirty="0">
              <a:latin typeface="Arial Narrow" panose="020B0606020202030204" pitchFamily="34" charset="0"/>
              <a:cs typeface="Times New Roman" panose="02020603050405020304" pitchFamily="18" charset="0"/>
            </a:endParaRPr>
          </a:p>
        </p:txBody>
      </p:sp>
    </p:spTree>
    <p:extLst>
      <p:ext uri="{BB962C8B-B14F-4D97-AF65-F5344CB8AC3E}">
        <p14:creationId xmlns:p14="http://schemas.microsoft.com/office/powerpoint/2010/main" val="12243903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EE4304-0B70-4C9E-F430-3CCA15FA706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F2E8732-9DEF-6964-6405-FF2EA9F874B1}"/>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Friction</a:t>
            </a:r>
            <a:endParaRPr lang="en-US" dirty="0">
              <a:latin typeface="Arial Narrow" panose="020B0606020202030204" pitchFamily="34" charset="0"/>
            </a:endParaRPr>
          </a:p>
        </p:txBody>
      </p:sp>
      <p:sp>
        <p:nvSpPr>
          <p:cNvPr id="4" name="Rectangle 1">
            <a:extLst>
              <a:ext uri="{FF2B5EF4-FFF2-40B4-BE49-F238E27FC236}">
                <a16:creationId xmlns:a16="http://schemas.microsoft.com/office/drawing/2014/main" id="{E9341C81-9F24-BAE4-A087-1E046CAFBF51}"/>
              </a:ext>
            </a:extLst>
          </p:cNvPr>
          <p:cNvSpPr>
            <a:spLocks noGrp="1" noChangeArrowheads="1"/>
          </p:cNvSpPr>
          <p:nvPr>
            <p:ph idx="1"/>
          </p:nvPr>
        </p:nvSpPr>
        <p:spPr bwMode="auto">
          <a:xfrm>
            <a:off x="838200" y="1446397"/>
            <a:ext cx="5604294" cy="3508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0" algn="l" defTabSz="914400" rtl="0" eaLnBrk="0" fontAlgn="base" latinLnBrk="0" hangingPunct="0">
              <a:lnSpc>
                <a:spcPct val="100000"/>
              </a:lnSpc>
              <a:spcBef>
                <a:spcPts val="600"/>
              </a:spcBef>
              <a:spcAft>
                <a:spcPts val="600"/>
              </a:spcAft>
              <a:buClrTx/>
              <a:buSzTx/>
              <a:buFont typeface="Wingdings" panose="05000000000000000000" pitchFamily="2" charset="2"/>
              <a:buChar char="q"/>
              <a:tabLst/>
            </a:pPr>
            <a:r>
              <a:rPr kumimoji="0" lang="en-US" altLang="en-US" sz="2400" i="0" u="none" strike="noStrike" cap="none" normalizeH="0" baseline="0" dirty="0">
                <a:ln>
                  <a:noFill/>
                </a:ln>
                <a:solidFill>
                  <a:schemeClr val="tx1"/>
                </a:solidFill>
                <a:effectLst/>
                <a:latin typeface="Arial Narrow" panose="020B0606020202030204" pitchFamily="34" charset="0"/>
              </a:rPr>
              <a:t> </a:t>
            </a:r>
            <a:r>
              <a:rPr kumimoji="0" lang="en-US" altLang="en-US" sz="2400" b="1" i="0" u="none" strike="noStrike" cap="none" normalizeH="0" baseline="0" dirty="0">
                <a:ln>
                  <a:noFill/>
                </a:ln>
                <a:solidFill>
                  <a:schemeClr val="tx1"/>
                </a:solidFill>
                <a:effectLst/>
                <a:latin typeface="Arial Narrow" panose="020B0606020202030204" pitchFamily="34" charset="0"/>
              </a:rPr>
              <a:t>Friction</a:t>
            </a:r>
            <a:r>
              <a:rPr kumimoji="0" lang="en-US" altLang="en-US" sz="2400" i="0" u="none" strike="noStrike" cap="none" normalizeH="0" baseline="0" dirty="0">
                <a:ln>
                  <a:noFill/>
                </a:ln>
                <a:solidFill>
                  <a:schemeClr val="tx1"/>
                </a:solidFill>
                <a:effectLst/>
                <a:latin typeface="Arial Narrow" panose="020B0606020202030204" pitchFamily="34" charset="0"/>
              </a:rPr>
              <a:t> layer: </a:t>
            </a:r>
            <a:r>
              <a:rPr kumimoji="0" lang="en-US" altLang="en-US" sz="2400" b="1" i="0" u="none" strike="noStrike" cap="none" normalizeH="0" baseline="0" dirty="0">
                <a:ln>
                  <a:noFill/>
                </a:ln>
                <a:solidFill>
                  <a:schemeClr val="tx1"/>
                </a:solidFill>
                <a:effectLst/>
                <a:latin typeface="Arial Narrow" panose="020B0606020202030204" pitchFamily="34" charset="0"/>
              </a:rPr>
              <a:t>lowest</a:t>
            </a:r>
            <a:r>
              <a:rPr kumimoji="0" lang="en-US" altLang="en-US" sz="2400" i="0" u="none" strike="noStrike" cap="none" normalizeH="0" baseline="0" dirty="0">
                <a:ln>
                  <a:noFill/>
                </a:ln>
                <a:solidFill>
                  <a:schemeClr val="tx1"/>
                </a:solidFill>
                <a:effectLst/>
                <a:latin typeface="Arial Narrow" panose="020B0606020202030204" pitchFamily="34" charset="0"/>
              </a:rPr>
              <a:t> part of the atmosphere (</a:t>
            </a:r>
            <a:r>
              <a:rPr kumimoji="0" lang="en-US" altLang="en-US" sz="2400" b="1" i="0" u="none" strike="noStrike" cap="none" normalizeH="0" baseline="0" dirty="0">
                <a:ln>
                  <a:noFill/>
                </a:ln>
                <a:solidFill>
                  <a:schemeClr val="tx1"/>
                </a:solidFill>
                <a:effectLst/>
                <a:latin typeface="Arial Narrow" panose="020B0606020202030204" pitchFamily="34" charset="0"/>
              </a:rPr>
              <a:t>~1 km</a:t>
            </a:r>
            <a:r>
              <a:rPr kumimoji="0" lang="en-US" altLang="en-US" sz="2400" i="0" u="none" strike="noStrike" cap="none" normalizeH="0" baseline="0" dirty="0">
                <a:ln>
                  <a:noFill/>
                </a:ln>
                <a:solidFill>
                  <a:schemeClr val="tx1"/>
                </a:solidFill>
                <a:effectLst/>
                <a:latin typeface="Arial Narrow" panose="020B0606020202030204" pitchFamily="34" charset="0"/>
              </a:rPr>
              <a:t>) affected by surface friction.</a:t>
            </a:r>
          </a:p>
          <a:p>
            <a:pPr marR="0" lvl="0" algn="l" defTabSz="914400" rtl="0" eaLnBrk="0" fontAlgn="base" latinLnBrk="0" hangingPunct="0">
              <a:lnSpc>
                <a:spcPct val="100000"/>
              </a:lnSpc>
              <a:spcBef>
                <a:spcPts val="600"/>
              </a:spcBef>
              <a:spcAft>
                <a:spcPts val="600"/>
              </a:spcAft>
              <a:buClrTx/>
              <a:buSzTx/>
              <a:buFont typeface="Wingdings" panose="05000000000000000000" pitchFamily="2" charset="2"/>
              <a:buChar char="q"/>
              <a:tabLst/>
            </a:pPr>
            <a:r>
              <a:rPr kumimoji="0" lang="en-US" altLang="en-US" sz="2400" i="0" u="none" strike="noStrike" cap="none" normalizeH="0" baseline="0" dirty="0">
                <a:ln>
                  <a:noFill/>
                </a:ln>
                <a:solidFill>
                  <a:schemeClr val="tx1"/>
                </a:solidFill>
                <a:effectLst/>
                <a:latin typeface="Arial Narrow" panose="020B0606020202030204" pitchFamily="34" charset="0"/>
              </a:rPr>
              <a:t> </a:t>
            </a:r>
            <a:r>
              <a:rPr kumimoji="0" lang="en-US" altLang="en-US" sz="2400" b="1" i="0" u="none" strike="noStrike" cap="none" normalizeH="0" baseline="0" dirty="0">
                <a:ln>
                  <a:noFill/>
                </a:ln>
                <a:solidFill>
                  <a:schemeClr val="tx1"/>
                </a:solidFill>
                <a:effectLst/>
                <a:latin typeface="Arial Narrow" panose="020B0606020202030204" pitchFamily="34" charset="0"/>
              </a:rPr>
              <a:t>Friction</a:t>
            </a:r>
            <a:r>
              <a:rPr kumimoji="0" lang="en-US" altLang="en-US" sz="2400" i="0" u="none" strike="noStrike" cap="none" normalizeH="0" baseline="0" dirty="0">
                <a:ln>
                  <a:noFill/>
                </a:ln>
                <a:solidFill>
                  <a:schemeClr val="tx1"/>
                </a:solidFill>
                <a:effectLst/>
                <a:latin typeface="Arial Narrow" panose="020B0606020202030204" pitchFamily="34" charset="0"/>
              </a:rPr>
              <a:t> </a:t>
            </a:r>
            <a:r>
              <a:rPr kumimoji="0" lang="en-US" altLang="en-US" sz="2400" b="1" i="0" u="none" strike="noStrike" cap="none" normalizeH="0" baseline="0" dirty="0">
                <a:ln>
                  <a:noFill/>
                </a:ln>
                <a:solidFill>
                  <a:schemeClr val="tx1"/>
                </a:solidFill>
                <a:effectLst/>
                <a:latin typeface="Arial Narrow" panose="020B0606020202030204" pitchFamily="34" charset="0"/>
              </a:rPr>
              <a:t>slows</a:t>
            </a:r>
            <a:r>
              <a:rPr kumimoji="0" lang="en-US" altLang="en-US" sz="2400" i="0" u="none" strike="noStrike" cap="none" normalizeH="0" baseline="0" dirty="0">
                <a:ln>
                  <a:noFill/>
                </a:ln>
                <a:solidFill>
                  <a:schemeClr val="tx1"/>
                </a:solidFill>
                <a:effectLst/>
                <a:latin typeface="Arial Narrow" panose="020B0606020202030204" pitchFamily="34" charset="0"/>
              </a:rPr>
              <a:t> </a:t>
            </a:r>
            <a:r>
              <a:rPr kumimoji="0" lang="en-US" altLang="en-US" sz="2400" b="1" i="0" u="none" strike="noStrike" cap="none" normalizeH="0" baseline="0" dirty="0">
                <a:ln>
                  <a:noFill/>
                </a:ln>
                <a:solidFill>
                  <a:schemeClr val="tx1"/>
                </a:solidFill>
                <a:effectLst/>
                <a:latin typeface="Arial Narrow" panose="020B0606020202030204" pitchFamily="34" charset="0"/>
              </a:rPr>
              <a:t>wind</a:t>
            </a:r>
            <a:r>
              <a:rPr kumimoji="0" lang="en-US" altLang="en-US" sz="2400" i="0" u="none" strike="noStrike" cap="none" normalizeH="0" baseline="0" dirty="0">
                <a:ln>
                  <a:noFill/>
                </a:ln>
                <a:solidFill>
                  <a:schemeClr val="tx1"/>
                </a:solidFill>
                <a:effectLst/>
                <a:latin typeface="Arial Narrow" panose="020B0606020202030204" pitchFamily="34" charset="0"/>
              </a:rPr>
              <a:t> </a:t>
            </a:r>
            <a:r>
              <a:rPr kumimoji="0" lang="en-US" altLang="en-US" sz="2400" b="1" i="0" u="none" strike="noStrike" cap="none" normalizeH="0" baseline="0" dirty="0">
                <a:ln>
                  <a:noFill/>
                </a:ln>
                <a:solidFill>
                  <a:schemeClr val="tx1"/>
                </a:solidFill>
                <a:effectLst/>
                <a:latin typeface="Arial Narrow" panose="020B0606020202030204" pitchFamily="34" charset="0"/>
              </a:rPr>
              <a:t>speed</a:t>
            </a:r>
            <a:r>
              <a:rPr kumimoji="0" lang="en-US" altLang="en-US" sz="2400" i="0" u="none" strike="noStrike" cap="none" normalizeH="0" baseline="0" dirty="0">
                <a:ln>
                  <a:noFill/>
                </a:ln>
                <a:solidFill>
                  <a:schemeClr val="tx1"/>
                </a:solidFill>
                <a:effectLst/>
                <a:latin typeface="Arial Narrow" panose="020B0606020202030204" pitchFamily="34" charset="0"/>
              </a:rPr>
              <a:t> and </a:t>
            </a:r>
            <a:r>
              <a:rPr kumimoji="0" lang="en-US" altLang="en-US" sz="2400" b="1" i="0" u="none" strike="noStrike" cap="none" normalizeH="0" baseline="0" dirty="0">
                <a:ln>
                  <a:noFill/>
                </a:ln>
                <a:solidFill>
                  <a:schemeClr val="tx1"/>
                </a:solidFill>
                <a:effectLst/>
                <a:latin typeface="Arial Narrow" panose="020B0606020202030204" pitchFamily="34" charset="0"/>
              </a:rPr>
              <a:t>alters</a:t>
            </a:r>
            <a:r>
              <a:rPr kumimoji="0" lang="en-US" altLang="en-US" sz="2400" i="0" u="none" strike="noStrike" cap="none" normalizeH="0" baseline="0" dirty="0">
                <a:ln>
                  <a:noFill/>
                </a:ln>
                <a:solidFill>
                  <a:schemeClr val="tx1"/>
                </a:solidFill>
                <a:effectLst/>
                <a:latin typeface="Arial Narrow" panose="020B0606020202030204" pitchFamily="34" charset="0"/>
              </a:rPr>
              <a:t> its </a:t>
            </a:r>
            <a:r>
              <a:rPr kumimoji="0" lang="en-US" altLang="en-US" sz="2400" b="1" i="0" u="none" strike="noStrike" cap="none" normalizeH="0" baseline="0" dirty="0">
                <a:ln>
                  <a:noFill/>
                </a:ln>
                <a:solidFill>
                  <a:schemeClr val="tx1"/>
                </a:solidFill>
                <a:effectLst/>
                <a:latin typeface="Arial Narrow" panose="020B0606020202030204" pitchFamily="34" charset="0"/>
              </a:rPr>
              <a:t>direction</a:t>
            </a:r>
            <a:r>
              <a:rPr kumimoji="0" lang="en-US" altLang="en-US" sz="2400" i="0" u="none" strike="noStrike" cap="none" normalizeH="0" baseline="0" dirty="0">
                <a:ln>
                  <a:noFill/>
                </a:ln>
                <a:solidFill>
                  <a:schemeClr val="tx1"/>
                </a:solidFill>
                <a:effectLst/>
                <a:latin typeface="Arial Narrow" panose="020B0606020202030204" pitchFamily="34" charset="0"/>
              </a:rPr>
              <a:t> near the surface.</a:t>
            </a:r>
          </a:p>
          <a:p>
            <a:pPr marR="0" lvl="0" algn="l" defTabSz="914400" rtl="0" eaLnBrk="0" fontAlgn="base" latinLnBrk="0" hangingPunct="0">
              <a:lnSpc>
                <a:spcPct val="100000"/>
              </a:lnSpc>
              <a:spcBef>
                <a:spcPts val="600"/>
              </a:spcBef>
              <a:spcAft>
                <a:spcPts val="600"/>
              </a:spcAft>
              <a:buClrTx/>
              <a:buSzTx/>
              <a:buFont typeface="Wingdings" panose="05000000000000000000" pitchFamily="2" charset="2"/>
              <a:buChar char="q"/>
              <a:tabLst/>
            </a:pPr>
            <a:r>
              <a:rPr lang="en-US" altLang="en-US" sz="2400" dirty="0">
                <a:latin typeface="Arial Narrow" panose="020B0606020202030204" pitchFamily="34" charset="0"/>
              </a:rPr>
              <a:t> </a:t>
            </a:r>
            <a:r>
              <a:rPr kumimoji="0" lang="en-US" altLang="en-US" sz="2400" b="1" i="0" u="none" strike="noStrike" cap="none" normalizeH="0" baseline="0" dirty="0">
                <a:ln>
                  <a:noFill/>
                </a:ln>
                <a:solidFill>
                  <a:schemeClr val="tx1"/>
                </a:solidFill>
                <a:effectLst/>
                <a:latin typeface="Arial Narrow" panose="020B0606020202030204" pitchFamily="34" charset="0"/>
              </a:rPr>
              <a:t>Wind</a:t>
            </a:r>
            <a:r>
              <a:rPr kumimoji="0" lang="en-US" altLang="en-US" sz="2400" i="0" u="none" strike="noStrike" cap="none" normalizeH="0" baseline="0" dirty="0">
                <a:ln>
                  <a:noFill/>
                </a:ln>
                <a:solidFill>
                  <a:schemeClr val="tx1"/>
                </a:solidFill>
                <a:effectLst/>
                <a:latin typeface="Arial Narrow" panose="020B0606020202030204" pitchFamily="34" charset="0"/>
              </a:rPr>
              <a:t> speed </a:t>
            </a:r>
            <a:r>
              <a:rPr kumimoji="0" lang="en-US" altLang="en-US" sz="2400" b="1" i="0" u="none" strike="noStrike" cap="none" normalizeH="0" baseline="0" dirty="0">
                <a:ln>
                  <a:noFill/>
                </a:ln>
                <a:solidFill>
                  <a:schemeClr val="tx1"/>
                </a:solidFill>
                <a:effectLst/>
                <a:latin typeface="Arial Narrow" panose="020B0606020202030204" pitchFamily="34" charset="0"/>
              </a:rPr>
              <a:t>increases</a:t>
            </a:r>
            <a:r>
              <a:rPr kumimoji="0" lang="en-US" altLang="en-US" sz="2400" i="0" u="none" strike="noStrike" cap="none" normalizeH="0" baseline="0" dirty="0">
                <a:ln>
                  <a:noFill/>
                </a:ln>
                <a:solidFill>
                  <a:schemeClr val="tx1"/>
                </a:solidFill>
                <a:effectLst/>
                <a:latin typeface="Arial Narrow" panose="020B0606020202030204" pitchFamily="34" charset="0"/>
              </a:rPr>
              <a:t> with </a:t>
            </a:r>
            <a:r>
              <a:rPr kumimoji="0" lang="en-US" altLang="en-US" sz="2400" b="1" i="0" u="none" strike="noStrike" cap="none" normalizeH="0" baseline="0" dirty="0">
                <a:ln>
                  <a:noFill/>
                </a:ln>
                <a:solidFill>
                  <a:schemeClr val="tx1"/>
                </a:solidFill>
                <a:effectLst/>
                <a:latin typeface="Arial Narrow" panose="020B0606020202030204" pitchFamily="34" charset="0"/>
              </a:rPr>
              <a:t>height</a:t>
            </a:r>
            <a:r>
              <a:rPr kumimoji="0" lang="en-US" altLang="en-US" sz="2400" i="0" u="none" strike="noStrike" cap="none" normalizeH="0" baseline="0" dirty="0">
                <a:ln>
                  <a:noFill/>
                </a:ln>
                <a:solidFill>
                  <a:schemeClr val="tx1"/>
                </a:solidFill>
                <a:effectLst/>
                <a:latin typeface="Arial Narrow" panose="020B0606020202030204" pitchFamily="34" charset="0"/>
              </a:rPr>
              <a:t> as </a:t>
            </a:r>
            <a:r>
              <a:rPr kumimoji="0" lang="en-US" altLang="en-US" sz="2400" b="1" i="0" u="none" strike="noStrike" cap="none" normalizeH="0" baseline="0" dirty="0">
                <a:ln>
                  <a:noFill/>
                </a:ln>
                <a:solidFill>
                  <a:schemeClr val="tx1"/>
                </a:solidFill>
                <a:effectLst/>
                <a:latin typeface="Arial Narrow" panose="020B0606020202030204" pitchFamily="34" charset="0"/>
              </a:rPr>
              <a:t>friction</a:t>
            </a:r>
            <a:r>
              <a:rPr kumimoji="0" lang="en-US" altLang="en-US" sz="2400" i="0" u="none" strike="noStrike" cap="none" normalizeH="0" baseline="0" dirty="0">
                <a:ln>
                  <a:noFill/>
                </a:ln>
                <a:solidFill>
                  <a:schemeClr val="tx1"/>
                </a:solidFill>
                <a:effectLst/>
                <a:latin typeface="Arial Narrow" panose="020B0606020202030204" pitchFamily="34" charset="0"/>
              </a:rPr>
              <a:t> </a:t>
            </a:r>
            <a:r>
              <a:rPr kumimoji="0" lang="en-US" altLang="en-US" sz="2400" b="1" i="0" u="none" strike="noStrike" cap="none" normalizeH="0" baseline="0" dirty="0">
                <a:ln>
                  <a:noFill/>
                </a:ln>
                <a:solidFill>
                  <a:schemeClr val="tx1"/>
                </a:solidFill>
                <a:effectLst/>
                <a:latin typeface="Arial Narrow" panose="020B0606020202030204" pitchFamily="34" charset="0"/>
              </a:rPr>
              <a:t>decreases</a:t>
            </a:r>
            <a:r>
              <a:rPr kumimoji="0" lang="en-US" altLang="en-US" sz="2400" i="0" u="none" strike="noStrike" cap="none" normalizeH="0" baseline="0" dirty="0">
                <a:ln>
                  <a:noFill/>
                </a:ln>
                <a:solidFill>
                  <a:schemeClr val="tx1"/>
                </a:solidFill>
                <a:effectLst/>
                <a:latin typeface="Arial Narrow" panose="020B0606020202030204" pitchFamily="34" charset="0"/>
              </a:rPr>
              <a:t>.</a:t>
            </a:r>
          </a:p>
          <a:p>
            <a:pPr marR="0" lvl="0" algn="l" defTabSz="914400" rtl="0" eaLnBrk="0" fontAlgn="base" latinLnBrk="0" hangingPunct="0">
              <a:lnSpc>
                <a:spcPct val="100000"/>
              </a:lnSpc>
              <a:spcBef>
                <a:spcPts val="600"/>
              </a:spcBef>
              <a:spcAft>
                <a:spcPts val="600"/>
              </a:spcAft>
              <a:buClrTx/>
              <a:buSzTx/>
              <a:buFont typeface="Wingdings" panose="05000000000000000000" pitchFamily="2" charset="2"/>
              <a:buChar char="q"/>
              <a:tabLst/>
            </a:pPr>
            <a:r>
              <a:rPr lang="en-US" altLang="en-US" sz="2400" dirty="0">
                <a:latin typeface="Arial Narrow" panose="020B0606020202030204" pitchFamily="34" charset="0"/>
              </a:rPr>
              <a:t> </a:t>
            </a:r>
            <a:r>
              <a:rPr kumimoji="0" lang="en-US" altLang="en-US" sz="2400" b="1" i="0" u="none" strike="noStrike" cap="none" normalizeH="0" baseline="0" dirty="0">
                <a:ln>
                  <a:noFill/>
                </a:ln>
                <a:solidFill>
                  <a:schemeClr val="tx1"/>
                </a:solidFill>
                <a:effectLst/>
                <a:latin typeface="Arial Narrow" panose="020B0606020202030204" pitchFamily="34" charset="0"/>
              </a:rPr>
              <a:t>Surface</a:t>
            </a:r>
            <a:r>
              <a:rPr kumimoji="0" lang="en-US" altLang="en-US" sz="2400" i="0" u="none" strike="noStrike" cap="none" normalizeH="0" baseline="0" dirty="0">
                <a:ln>
                  <a:noFill/>
                </a:ln>
                <a:solidFill>
                  <a:schemeClr val="tx1"/>
                </a:solidFill>
                <a:effectLst/>
                <a:latin typeface="Arial Narrow" panose="020B0606020202030204" pitchFamily="34" charset="0"/>
              </a:rPr>
              <a:t> </a:t>
            </a:r>
            <a:r>
              <a:rPr kumimoji="0" lang="en-US" altLang="en-US" sz="2400" b="1" i="0" u="none" strike="noStrike" cap="none" normalizeH="0" baseline="0" dirty="0">
                <a:ln>
                  <a:noFill/>
                </a:ln>
                <a:solidFill>
                  <a:schemeClr val="tx1"/>
                </a:solidFill>
                <a:effectLst/>
                <a:latin typeface="Arial Narrow" panose="020B0606020202030204" pitchFamily="34" charset="0"/>
              </a:rPr>
              <a:t>features</a:t>
            </a:r>
            <a:r>
              <a:rPr kumimoji="0" lang="en-US" altLang="en-US" sz="2400" i="0" u="none" strike="noStrike" cap="none" normalizeH="0" baseline="0" dirty="0">
                <a:ln>
                  <a:noFill/>
                </a:ln>
                <a:solidFill>
                  <a:schemeClr val="tx1"/>
                </a:solidFill>
                <a:effectLst/>
                <a:latin typeface="Arial Narrow" panose="020B0606020202030204" pitchFamily="34" charset="0"/>
              </a:rPr>
              <a:t> (e.g., terrain, buildings, vegetation) </a:t>
            </a:r>
            <a:r>
              <a:rPr kumimoji="0" lang="en-US" altLang="en-US" sz="2400" b="1" i="0" u="none" strike="noStrike" cap="none" normalizeH="0" baseline="0" dirty="0">
                <a:ln>
                  <a:noFill/>
                </a:ln>
                <a:solidFill>
                  <a:schemeClr val="tx1"/>
                </a:solidFill>
                <a:effectLst/>
                <a:latin typeface="Arial Narrow" panose="020B0606020202030204" pitchFamily="34" charset="0"/>
              </a:rPr>
              <a:t>enhance</a:t>
            </a:r>
            <a:r>
              <a:rPr kumimoji="0" lang="en-US" altLang="en-US" sz="2400" i="0" u="none" strike="noStrike" cap="none" normalizeH="0" baseline="0" dirty="0">
                <a:ln>
                  <a:noFill/>
                </a:ln>
                <a:solidFill>
                  <a:schemeClr val="tx1"/>
                </a:solidFill>
                <a:effectLst/>
                <a:latin typeface="Arial Narrow" panose="020B0606020202030204" pitchFamily="34" charset="0"/>
              </a:rPr>
              <a:t> frictional effects.</a:t>
            </a:r>
          </a:p>
        </p:txBody>
      </p:sp>
      <p:sp>
        <p:nvSpPr>
          <p:cNvPr id="8" name="TextBox 7">
            <a:extLst>
              <a:ext uri="{FF2B5EF4-FFF2-40B4-BE49-F238E27FC236}">
                <a16:creationId xmlns:a16="http://schemas.microsoft.com/office/drawing/2014/main" id="{5F7ECA5A-95FF-01E2-D695-0C2BF6F776C8}"/>
              </a:ext>
            </a:extLst>
          </p:cNvPr>
          <p:cNvSpPr txBox="1"/>
          <p:nvPr/>
        </p:nvSpPr>
        <p:spPr>
          <a:xfrm>
            <a:off x="7057845" y="5155569"/>
            <a:ext cx="4018471" cy="415498"/>
          </a:xfrm>
          <a:prstGeom prst="rect">
            <a:avLst/>
          </a:prstGeom>
          <a:noFill/>
        </p:spPr>
        <p:txBody>
          <a:bodyPr wrap="square">
            <a:spAutoFit/>
          </a:bodyPr>
          <a:lstStyle/>
          <a:p>
            <a:pPr algn="l"/>
            <a:r>
              <a:rPr lang="en-US" sz="1050" dirty="0">
                <a:latin typeface="Arial Narrow" panose="020B0606020202030204" pitchFamily="34" charset="0"/>
                <a:cs typeface="Times New Roman" panose="02020603050405020304" pitchFamily="18" charset="0"/>
              </a:rPr>
              <a:t>Source: Figure 6.3.3 Friction layer from Introduction to Physical Geography by M. Ritter, licensed under CC BY-NC-SA 4.0.</a:t>
            </a:r>
          </a:p>
        </p:txBody>
      </p:sp>
      <p:pic>
        <p:nvPicPr>
          <p:cNvPr id="5" name="Picture 4" descr="Diagram showing wind speed decreasing near the surface due to friction from terrain and vegetation.">
            <a:extLst>
              <a:ext uri="{FF2B5EF4-FFF2-40B4-BE49-F238E27FC236}">
                <a16:creationId xmlns:a16="http://schemas.microsoft.com/office/drawing/2014/main" id="{3D6A7CA3-4174-D7A0-0AC3-CDD51C2CD531}"/>
              </a:ext>
            </a:extLst>
          </p:cNvPr>
          <p:cNvPicPr>
            <a:picLocks noChangeAspect="1"/>
          </p:cNvPicPr>
          <p:nvPr/>
        </p:nvPicPr>
        <p:blipFill>
          <a:blip r:embed="rId3"/>
          <a:stretch>
            <a:fillRect/>
          </a:stretch>
        </p:blipFill>
        <p:spPr>
          <a:xfrm>
            <a:off x="6442494" y="1089544"/>
            <a:ext cx="4872488" cy="3865506"/>
          </a:xfrm>
          <a:prstGeom prst="rect">
            <a:avLst/>
          </a:prstGeom>
        </p:spPr>
      </p:pic>
    </p:spTree>
    <p:extLst>
      <p:ext uri="{BB962C8B-B14F-4D97-AF65-F5344CB8AC3E}">
        <p14:creationId xmlns:p14="http://schemas.microsoft.com/office/powerpoint/2010/main" val="11252487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7569D9-C1EC-3113-B50A-1D4DDF0AE81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6ED531E-6440-4062-7D56-10E6C5FDD400}"/>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Wind Circulation Around Highs &amp; Lows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91B53CC1-D7EB-1D34-F1FD-BEB712C3C005}"/>
              </a:ext>
            </a:extLst>
          </p:cNvPr>
          <p:cNvSpPr>
            <a:spLocks noGrp="1"/>
          </p:cNvSpPr>
          <p:nvPr>
            <p:ph idx="1"/>
          </p:nvPr>
        </p:nvSpPr>
        <p:spPr>
          <a:xfrm>
            <a:off x="838200" y="1458930"/>
            <a:ext cx="4812102"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Air flows from </a:t>
            </a:r>
            <a:r>
              <a:rPr lang="en-US" sz="2400" b="1" dirty="0">
                <a:latin typeface="Arial Narrow" panose="020B0606020202030204" pitchFamily="34" charset="0"/>
              </a:rPr>
              <a:t>high</a:t>
            </a:r>
            <a:r>
              <a:rPr lang="en-US" sz="2400" dirty="0">
                <a:latin typeface="Arial Narrow" panose="020B0606020202030204" pitchFamily="34" charset="0"/>
              </a:rPr>
              <a:t> to </a:t>
            </a:r>
            <a:r>
              <a:rPr lang="en-US" sz="2400" b="1" dirty="0">
                <a:latin typeface="Arial Narrow" panose="020B0606020202030204" pitchFamily="34" charset="0"/>
              </a:rPr>
              <a:t>low</a:t>
            </a:r>
            <a:r>
              <a:rPr lang="en-US" sz="2400" dirty="0">
                <a:latin typeface="Arial Narrow" panose="020B0606020202030204" pitchFamily="34" charset="0"/>
              </a:rPr>
              <a:t> pressure.</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Around </a:t>
            </a:r>
            <a:r>
              <a:rPr lang="en-US" sz="2400" b="1" dirty="0">
                <a:latin typeface="Arial Narrow" panose="020B0606020202030204" pitchFamily="34" charset="0"/>
              </a:rPr>
              <a:t>Highs</a:t>
            </a:r>
            <a:r>
              <a:rPr lang="en-US" sz="2400" dirty="0">
                <a:latin typeface="Arial Narrow" panose="020B0606020202030204" pitchFamily="34" charset="0"/>
              </a:rPr>
              <a:t> (</a:t>
            </a:r>
            <a:r>
              <a:rPr lang="en-US" sz="2400" b="1" dirty="0">
                <a:latin typeface="Arial Narrow" panose="020B0606020202030204" pitchFamily="34" charset="0"/>
              </a:rPr>
              <a:t>H</a:t>
            </a:r>
            <a:r>
              <a:rPr lang="en-US" sz="2400" dirty="0">
                <a:latin typeface="Arial Narrow" panose="020B0606020202030204" pitchFamily="34" charset="0"/>
              </a:rPr>
              <a:t>): air flows </a:t>
            </a:r>
            <a:r>
              <a:rPr lang="en-US" sz="2400" b="1" dirty="0">
                <a:latin typeface="Arial Narrow" panose="020B0606020202030204" pitchFamily="34" charset="0"/>
              </a:rPr>
              <a:t>outward</a:t>
            </a:r>
            <a:r>
              <a:rPr lang="en-US" sz="2400" dirty="0">
                <a:latin typeface="Arial Narrow" panose="020B0606020202030204" pitchFamily="34" charset="0"/>
              </a:rPr>
              <a:t> from center.</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Around </a:t>
            </a:r>
            <a:r>
              <a:rPr lang="en-US" sz="2400" b="1" dirty="0">
                <a:latin typeface="Arial Narrow" panose="020B0606020202030204" pitchFamily="34" charset="0"/>
              </a:rPr>
              <a:t>Lows</a:t>
            </a:r>
            <a:r>
              <a:rPr lang="en-US" sz="2400" dirty="0">
                <a:latin typeface="Arial Narrow" panose="020B0606020202030204" pitchFamily="34" charset="0"/>
              </a:rPr>
              <a:t> (</a:t>
            </a:r>
            <a:r>
              <a:rPr lang="en-US" sz="2400" b="1" dirty="0">
                <a:latin typeface="Arial Narrow" panose="020B0606020202030204" pitchFamily="34" charset="0"/>
              </a:rPr>
              <a:t>L</a:t>
            </a:r>
            <a:r>
              <a:rPr lang="en-US" sz="2400" dirty="0">
                <a:latin typeface="Arial Narrow" panose="020B0606020202030204" pitchFamily="34" charset="0"/>
              </a:rPr>
              <a:t>): air flows </a:t>
            </a:r>
            <a:r>
              <a:rPr lang="en-US" sz="2400" b="1" dirty="0">
                <a:latin typeface="Arial Narrow" panose="020B0606020202030204" pitchFamily="34" charset="0"/>
              </a:rPr>
              <a:t>inward</a:t>
            </a:r>
            <a:r>
              <a:rPr lang="en-US" sz="2400" dirty="0">
                <a:latin typeface="Arial Narrow" panose="020B0606020202030204" pitchFamily="34" charset="0"/>
              </a:rPr>
              <a:t> toward center.</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Coriolis</a:t>
            </a:r>
            <a:r>
              <a:rPr lang="en-US" sz="2400" dirty="0">
                <a:latin typeface="Arial Narrow" panose="020B0606020202030204" pitchFamily="34" charset="0"/>
              </a:rPr>
              <a:t> </a:t>
            </a:r>
            <a:r>
              <a:rPr lang="en-US" sz="2400" b="1" dirty="0">
                <a:latin typeface="Arial Narrow" panose="020B0606020202030204" pitchFamily="34" charset="0"/>
              </a:rPr>
              <a:t>Effect</a:t>
            </a:r>
            <a:r>
              <a:rPr lang="en-US" sz="2400" dirty="0">
                <a:latin typeface="Arial Narrow" panose="020B0606020202030204" pitchFamily="34" charset="0"/>
              </a:rPr>
              <a:t> bends wind:</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To the </a:t>
            </a:r>
            <a:r>
              <a:rPr lang="en-US" b="1" dirty="0">
                <a:latin typeface="Arial Narrow" panose="020B0606020202030204" pitchFamily="34" charset="0"/>
              </a:rPr>
              <a:t>right</a:t>
            </a:r>
            <a:r>
              <a:rPr lang="en-US" dirty="0">
                <a:latin typeface="Arial Narrow" panose="020B0606020202030204" pitchFamily="34" charset="0"/>
              </a:rPr>
              <a:t> in the </a:t>
            </a:r>
            <a:r>
              <a:rPr lang="en-US" b="1" dirty="0">
                <a:latin typeface="Arial Narrow" panose="020B0606020202030204" pitchFamily="34" charset="0"/>
              </a:rPr>
              <a:t>Northern</a:t>
            </a:r>
            <a:r>
              <a:rPr lang="en-US" dirty="0">
                <a:latin typeface="Arial Narrow" panose="020B0606020202030204" pitchFamily="34" charset="0"/>
              </a:rPr>
              <a:t> Hemisphere.</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To the </a:t>
            </a:r>
            <a:r>
              <a:rPr lang="en-US" b="1" dirty="0">
                <a:latin typeface="Arial Narrow" panose="020B0606020202030204" pitchFamily="34" charset="0"/>
              </a:rPr>
              <a:t>left</a:t>
            </a:r>
            <a:r>
              <a:rPr lang="en-US" dirty="0">
                <a:latin typeface="Arial Narrow" panose="020B0606020202030204" pitchFamily="34" charset="0"/>
              </a:rPr>
              <a:t> in the </a:t>
            </a:r>
            <a:r>
              <a:rPr lang="en-US" b="1" dirty="0">
                <a:latin typeface="Arial Narrow" panose="020B0606020202030204" pitchFamily="34" charset="0"/>
              </a:rPr>
              <a:t>Southern</a:t>
            </a:r>
            <a:r>
              <a:rPr lang="en-US" dirty="0">
                <a:latin typeface="Arial Narrow" panose="020B0606020202030204" pitchFamily="34" charset="0"/>
              </a:rPr>
              <a:t> Hemisphere.</a:t>
            </a:r>
          </a:p>
        </p:txBody>
      </p:sp>
      <p:pic>
        <p:nvPicPr>
          <p:cNvPr id="5" name="Picture 4" descr="Diagram showing surface wind circulation around high and low pressure systems in both hemispheres, with opposite rotational directions.">
            <a:extLst>
              <a:ext uri="{FF2B5EF4-FFF2-40B4-BE49-F238E27FC236}">
                <a16:creationId xmlns:a16="http://schemas.microsoft.com/office/drawing/2014/main" id="{F773F723-080B-CC86-0D44-23C77558B481}"/>
              </a:ext>
            </a:extLst>
          </p:cNvPr>
          <p:cNvPicPr>
            <a:picLocks noChangeAspect="1"/>
          </p:cNvPicPr>
          <p:nvPr/>
        </p:nvPicPr>
        <p:blipFill>
          <a:blip r:embed="rId3"/>
          <a:stretch>
            <a:fillRect/>
          </a:stretch>
        </p:blipFill>
        <p:spPr>
          <a:xfrm>
            <a:off x="6096000" y="1380226"/>
            <a:ext cx="4148254" cy="4583151"/>
          </a:xfrm>
          <a:prstGeom prst="rect">
            <a:avLst/>
          </a:prstGeom>
        </p:spPr>
      </p:pic>
      <p:sp>
        <p:nvSpPr>
          <p:cNvPr id="6" name="TextBox 5">
            <a:extLst>
              <a:ext uri="{FF2B5EF4-FFF2-40B4-BE49-F238E27FC236}">
                <a16:creationId xmlns:a16="http://schemas.microsoft.com/office/drawing/2014/main" id="{0925D002-4378-A6D2-CE0E-05107789E348}"/>
              </a:ext>
            </a:extLst>
          </p:cNvPr>
          <p:cNvSpPr txBox="1"/>
          <p:nvPr/>
        </p:nvSpPr>
        <p:spPr>
          <a:xfrm>
            <a:off x="6096000" y="6154550"/>
            <a:ext cx="4960188" cy="415498"/>
          </a:xfrm>
          <a:prstGeom prst="rect">
            <a:avLst/>
          </a:prstGeom>
          <a:noFill/>
        </p:spPr>
        <p:txBody>
          <a:bodyPr wrap="square">
            <a:spAutoFit/>
          </a:bodyPr>
          <a:lstStyle/>
          <a:p>
            <a:pPr algn="l"/>
            <a:r>
              <a:rPr lang="en-US" sz="1050" dirty="0">
                <a:latin typeface="Arial Narrow" panose="020B0606020202030204" pitchFamily="34" charset="0"/>
                <a:cs typeface="Times New Roman" panose="02020603050405020304" pitchFamily="18" charset="0"/>
              </a:rPr>
              <a:t>Source: Figure 6.3.10 Surface Circulation Around High and Low Pressure Systems from Introduction to Physical Geography by M. Ritter, licensed under CC BY-NC-SA 4.0.</a:t>
            </a:r>
          </a:p>
        </p:txBody>
      </p:sp>
    </p:spTree>
    <p:extLst>
      <p:ext uri="{BB962C8B-B14F-4D97-AF65-F5344CB8AC3E}">
        <p14:creationId xmlns:p14="http://schemas.microsoft.com/office/powerpoint/2010/main" val="18504291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CF07AA-6D5B-3B30-2119-B749AB689A8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AC87AB1-0680-AC5D-998A-9C273E7B6AD4}"/>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Wind Flow &amp; Isobars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F92D109D-ED9B-DB97-9E58-DC52A2B62FE4}"/>
              </a:ext>
            </a:extLst>
          </p:cNvPr>
          <p:cNvSpPr>
            <a:spLocks noGrp="1"/>
          </p:cNvSpPr>
          <p:nvPr>
            <p:ph idx="1"/>
          </p:nvPr>
        </p:nvSpPr>
        <p:spPr>
          <a:xfrm>
            <a:off x="838199" y="1458930"/>
            <a:ext cx="4829356" cy="4764317"/>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Wind doesn’t move perpendicular to isobars due to multiple forces.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Actual wind flows </a:t>
            </a:r>
            <a:r>
              <a:rPr lang="en-US" sz="2400" b="1" dirty="0">
                <a:latin typeface="Arial Narrow" panose="020B0606020202030204" pitchFamily="34" charset="0"/>
              </a:rPr>
              <a:t>10°</a:t>
            </a:r>
            <a:r>
              <a:rPr lang="en-US" sz="2400" dirty="0">
                <a:latin typeface="Arial Narrow" panose="020B0606020202030204" pitchFamily="34" charset="0"/>
              </a:rPr>
              <a:t> to </a:t>
            </a:r>
            <a:r>
              <a:rPr lang="en-US" sz="2400" b="1" dirty="0">
                <a:latin typeface="Arial Narrow" panose="020B0606020202030204" pitchFamily="34" charset="0"/>
              </a:rPr>
              <a:t>45° across</a:t>
            </a:r>
            <a:r>
              <a:rPr lang="en-US" sz="2400" dirty="0">
                <a:latin typeface="Arial Narrow" panose="020B0606020202030204" pitchFamily="34" charset="0"/>
              </a:rPr>
              <a:t> </a:t>
            </a:r>
            <a:r>
              <a:rPr lang="en-US" sz="2400" b="1" dirty="0">
                <a:latin typeface="Arial Narrow" panose="020B0606020202030204" pitchFamily="34" charset="0"/>
              </a:rPr>
              <a:t>isobars</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Result of combined:</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Pressure Gradient Force (PGF)</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Coriolis Force</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Surface Friction</a:t>
            </a:r>
          </a:p>
        </p:txBody>
      </p:sp>
      <p:sp>
        <p:nvSpPr>
          <p:cNvPr id="4" name="Content Placeholder 2">
            <a:extLst>
              <a:ext uri="{FF2B5EF4-FFF2-40B4-BE49-F238E27FC236}">
                <a16:creationId xmlns:a16="http://schemas.microsoft.com/office/drawing/2014/main" id="{761DB1DF-262D-5A78-7DD7-3C85A3C10CF5}"/>
              </a:ext>
            </a:extLst>
          </p:cNvPr>
          <p:cNvSpPr txBox="1">
            <a:spLocks/>
          </p:cNvSpPr>
          <p:nvPr/>
        </p:nvSpPr>
        <p:spPr>
          <a:xfrm>
            <a:off x="5966604" y="1458930"/>
            <a:ext cx="5532408" cy="360477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Flow patterns: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Northern Hemisphere: </a:t>
            </a:r>
          </a:p>
          <a:p>
            <a:pPr lvl="2">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Clockwise around highs</a:t>
            </a:r>
          </a:p>
          <a:p>
            <a:pPr lvl="2">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Counterclockwise around lows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Southern Hemisphere:</a:t>
            </a:r>
          </a:p>
          <a:p>
            <a:pPr lvl="2">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Counterclockwise around highs</a:t>
            </a:r>
          </a:p>
          <a:p>
            <a:pPr lvl="2">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Clockwise around lows</a:t>
            </a:r>
          </a:p>
        </p:txBody>
      </p:sp>
    </p:spTree>
    <p:extLst>
      <p:ext uri="{BB962C8B-B14F-4D97-AF65-F5344CB8AC3E}">
        <p14:creationId xmlns:p14="http://schemas.microsoft.com/office/powerpoint/2010/main" val="16518212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6ECF62-4E75-41BC-29DC-93E175C0E72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0A1D8F7-AD37-A616-92BA-3B8D29641FE5}"/>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Cyclones (Low Pressure Systems)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BF285659-A786-1831-69B3-1A1D4AC1A146}"/>
              </a:ext>
            </a:extLst>
          </p:cNvPr>
          <p:cNvSpPr>
            <a:spLocks noGrp="1"/>
          </p:cNvSpPr>
          <p:nvPr>
            <p:ph idx="1"/>
          </p:nvPr>
        </p:nvSpPr>
        <p:spPr>
          <a:xfrm>
            <a:off x="838200" y="1458930"/>
            <a:ext cx="7296509"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Cyclone</a:t>
            </a:r>
            <a:r>
              <a:rPr lang="en-US" dirty="0">
                <a:latin typeface="Arial Narrow" panose="020B0606020202030204" pitchFamily="34" charset="0"/>
              </a:rPr>
              <a:t> = area of </a:t>
            </a:r>
            <a:r>
              <a:rPr lang="en-US" b="1" dirty="0">
                <a:latin typeface="Arial Narrow" panose="020B0606020202030204" pitchFamily="34" charset="0"/>
              </a:rPr>
              <a:t>low</a:t>
            </a:r>
            <a:r>
              <a:rPr lang="en-US" dirty="0">
                <a:latin typeface="Arial Narrow" panose="020B0606020202030204" pitchFamily="34" charset="0"/>
              </a:rPr>
              <a:t> pressure with nearly </a:t>
            </a:r>
            <a:r>
              <a:rPr lang="en-US" b="1" dirty="0">
                <a:latin typeface="Arial Narrow" panose="020B0606020202030204" pitchFamily="34" charset="0"/>
              </a:rPr>
              <a:t>circular</a:t>
            </a:r>
            <a:r>
              <a:rPr lang="en-US" dirty="0">
                <a:latin typeface="Arial Narrow" panose="020B0606020202030204" pitchFamily="34" charset="0"/>
              </a:rPr>
              <a:t> </a:t>
            </a:r>
            <a:r>
              <a:rPr lang="en-US" b="1" dirty="0">
                <a:latin typeface="Arial Narrow" panose="020B0606020202030204" pitchFamily="34" charset="0"/>
              </a:rPr>
              <a:t>isobars</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Elongated low-pressure areas are called </a:t>
            </a:r>
            <a:r>
              <a:rPr lang="en-US" b="1" dirty="0">
                <a:latin typeface="Arial Narrow" panose="020B0606020202030204" pitchFamily="34" charset="0"/>
              </a:rPr>
              <a:t>troughs</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Air flows </a:t>
            </a:r>
            <a:r>
              <a:rPr lang="en-US" b="1" dirty="0">
                <a:latin typeface="Arial Narrow" panose="020B0606020202030204" pitchFamily="34" charset="0"/>
              </a:rPr>
              <a:t>inward</a:t>
            </a:r>
            <a:r>
              <a:rPr lang="en-US" dirty="0">
                <a:latin typeface="Arial Narrow" panose="020B0606020202030204" pitchFamily="34" charset="0"/>
              </a:rPr>
              <a:t> and is bent by Coriolis → </a:t>
            </a:r>
            <a:r>
              <a:rPr lang="en-US" b="1" dirty="0">
                <a:latin typeface="Arial Narrow" panose="020B0606020202030204" pitchFamily="34" charset="0"/>
              </a:rPr>
              <a:t>counterclockwise</a:t>
            </a:r>
            <a:r>
              <a:rPr lang="en-US" dirty="0">
                <a:latin typeface="Arial Narrow" panose="020B0606020202030204" pitchFamily="34" charset="0"/>
              </a:rPr>
              <a:t> </a:t>
            </a:r>
            <a:r>
              <a:rPr lang="en-US" b="1" dirty="0">
                <a:latin typeface="Arial Narrow" panose="020B0606020202030204" pitchFamily="34" charset="0"/>
              </a:rPr>
              <a:t>rotation</a:t>
            </a:r>
            <a:r>
              <a:rPr lang="en-US" dirty="0">
                <a:latin typeface="Arial Narrow" panose="020B0606020202030204" pitchFamily="34" charset="0"/>
              </a:rPr>
              <a:t> (Northern Hemisphere).</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Air </a:t>
            </a:r>
            <a:r>
              <a:rPr lang="en-US" b="1" dirty="0">
                <a:latin typeface="Arial Narrow" panose="020B0606020202030204" pitchFamily="34" charset="0"/>
              </a:rPr>
              <a:t>converges</a:t>
            </a:r>
            <a:r>
              <a:rPr lang="en-US" dirty="0">
                <a:latin typeface="Arial Narrow" panose="020B0606020202030204" pitchFamily="34" charset="0"/>
              </a:rPr>
              <a:t> at the surface and </a:t>
            </a:r>
            <a:r>
              <a:rPr lang="en-US" b="1" dirty="0">
                <a:latin typeface="Arial Narrow" panose="020B0606020202030204" pitchFamily="34" charset="0"/>
              </a:rPr>
              <a:t>rises</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Upper-level</a:t>
            </a:r>
            <a:r>
              <a:rPr lang="en-US" dirty="0">
                <a:latin typeface="Arial Narrow" panose="020B0606020202030204" pitchFamily="34" charset="0"/>
              </a:rPr>
              <a:t> </a:t>
            </a:r>
            <a:r>
              <a:rPr lang="en-US" b="1" dirty="0">
                <a:latin typeface="Arial Narrow" panose="020B0606020202030204" pitchFamily="34" charset="0"/>
              </a:rPr>
              <a:t>divergence</a:t>
            </a:r>
            <a:r>
              <a:rPr lang="en-US" dirty="0">
                <a:latin typeface="Arial Narrow" panose="020B0606020202030204" pitchFamily="34" charset="0"/>
              </a:rPr>
              <a:t> is needed to maintain the system.</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Without divergence, the system </a:t>
            </a:r>
            <a:r>
              <a:rPr lang="en-US" b="1" dirty="0">
                <a:latin typeface="Arial Narrow" panose="020B0606020202030204" pitchFamily="34" charset="0"/>
              </a:rPr>
              <a:t>dissipates</a:t>
            </a:r>
            <a:r>
              <a:rPr lang="en-US" dirty="0">
                <a:latin typeface="Arial Narrow" panose="020B0606020202030204" pitchFamily="34" charset="0"/>
              </a:rPr>
              <a:t>.</a:t>
            </a:r>
            <a:endParaRPr lang="en-US" sz="2800" dirty="0">
              <a:latin typeface="Arial Narrow" panose="020B0606020202030204" pitchFamily="34" charset="0"/>
            </a:endParaRPr>
          </a:p>
        </p:txBody>
      </p:sp>
      <p:pic>
        <p:nvPicPr>
          <p:cNvPr id="5" name="Picture 4" descr="Diagram showing convergence of winds into a low-pressure center and divergence aloft in the Northern Hemisphere.">
            <a:extLst>
              <a:ext uri="{FF2B5EF4-FFF2-40B4-BE49-F238E27FC236}">
                <a16:creationId xmlns:a16="http://schemas.microsoft.com/office/drawing/2014/main" id="{6A734152-CA60-933A-3AA6-ED96A5B2735D}"/>
              </a:ext>
            </a:extLst>
          </p:cNvPr>
          <p:cNvPicPr>
            <a:picLocks noChangeAspect="1"/>
          </p:cNvPicPr>
          <p:nvPr/>
        </p:nvPicPr>
        <p:blipFill>
          <a:blip r:embed="rId3"/>
          <a:stretch>
            <a:fillRect/>
          </a:stretch>
        </p:blipFill>
        <p:spPr>
          <a:xfrm>
            <a:off x="8203723" y="1634149"/>
            <a:ext cx="3055187" cy="3865746"/>
          </a:xfrm>
          <a:prstGeom prst="rect">
            <a:avLst/>
          </a:prstGeom>
        </p:spPr>
      </p:pic>
      <p:sp>
        <p:nvSpPr>
          <p:cNvPr id="6" name="TextBox 5">
            <a:extLst>
              <a:ext uri="{FF2B5EF4-FFF2-40B4-BE49-F238E27FC236}">
                <a16:creationId xmlns:a16="http://schemas.microsoft.com/office/drawing/2014/main" id="{1D61ED9D-9D3D-870A-DEC3-F237A13F7F61}"/>
              </a:ext>
            </a:extLst>
          </p:cNvPr>
          <p:cNvSpPr txBox="1"/>
          <p:nvPr/>
        </p:nvSpPr>
        <p:spPr>
          <a:xfrm>
            <a:off x="8039818" y="5915794"/>
            <a:ext cx="4017033" cy="577081"/>
          </a:xfrm>
          <a:prstGeom prst="rect">
            <a:avLst/>
          </a:prstGeom>
          <a:noFill/>
        </p:spPr>
        <p:txBody>
          <a:bodyPr wrap="square">
            <a:spAutoFit/>
          </a:bodyPr>
          <a:lstStyle/>
          <a:p>
            <a:pPr algn="l"/>
            <a:r>
              <a:rPr lang="en-US" sz="1050" dirty="0">
                <a:latin typeface="Arial Narrow" panose="020B0606020202030204" pitchFamily="34" charset="0"/>
                <a:cs typeface="Times New Roman" panose="02020603050405020304" pitchFamily="18" charset="0"/>
              </a:rPr>
              <a:t>Source: Figure 6.4.1 Circulation within a low pressure system in the Northern</a:t>
            </a:r>
          </a:p>
          <a:p>
            <a:pPr algn="l"/>
            <a:r>
              <a:rPr lang="en-US" sz="1050" dirty="0">
                <a:latin typeface="Arial Narrow" panose="020B0606020202030204" pitchFamily="34" charset="0"/>
                <a:cs typeface="Times New Roman" panose="02020603050405020304" pitchFamily="18" charset="0"/>
              </a:rPr>
              <a:t>Hemisphere from Introduction to Physical Geography by M. Ritter, licensed under CC BY-NC-SA 4.0.</a:t>
            </a:r>
          </a:p>
        </p:txBody>
      </p:sp>
    </p:spTree>
    <p:extLst>
      <p:ext uri="{BB962C8B-B14F-4D97-AF65-F5344CB8AC3E}">
        <p14:creationId xmlns:p14="http://schemas.microsoft.com/office/powerpoint/2010/main" val="35117667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6F19FC-DCC9-0BC0-6CA0-B2BF4FBAB63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3482D56-E245-89B0-74D7-ED6ECC3C013D}"/>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Anticyclones (High Pressure Systems)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529A9CD9-0FBC-610B-76D0-1F150E19C11E}"/>
              </a:ext>
            </a:extLst>
          </p:cNvPr>
          <p:cNvSpPr>
            <a:spLocks noGrp="1"/>
          </p:cNvSpPr>
          <p:nvPr>
            <p:ph idx="1"/>
          </p:nvPr>
        </p:nvSpPr>
        <p:spPr>
          <a:xfrm>
            <a:off x="838200" y="1458930"/>
            <a:ext cx="7201618"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Anticyclone</a:t>
            </a:r>
            <a:r>
              <a:rPr lang="en-US" dirty="0">
                <a:latin typeface="Arial Narrow" panose="020B0606020202030204" pitchFamily="34" charset="0"/>
              </a:rPr>
              <a:t> = area of </a:t>
            </a:r>
            <a:r>
              <a:rPr lang="en-US" b="1" dirty="0">
                <a:latin typeface="Arial Narrow" panose="020B0606020202030204" pitchFamily="34" charset="0"/>
              </a:rPr>
              <a:t>high</a:t>
            </a:r>
            <a:r>
              <a:rPr lang="en-US" dirty="0">
                <a:latin typeface="Arial Narrow" panose="020B0606020202030204" pitchFamily="34" charset="0"/>
              </a:rPr>
              <a:t> </a:t>
            </a:r>
            <a:r>
              <a:rPr lang="en-US" b="1" dirty="0">
                <a:latin typeface="Arial Narrow" panose="020B0606020202030204" pitchFamily="34" charset="0"/>
              </a:rPr>
              <a:t>pressure</a:t>
            </a:r>
            <a:r>
              <a:rPr lang="en-US" dirty="0">
                <a:latin typeface="Arial Narrow" panose="020B0606020202030204" pitchFamily="34" charset="0"/>
              </a:rPr>
              <a:t> with nearly </a:t>
            </a:r>
            <a:r>
              <a:rPr lang="en-US" b="1" dirty="0">
                <a:latin typeface="Arial Narrow" panose="020B0606020202030204" pitchFamily="34" charset="0"/>
              </a:rPr>
              <a:t>circular</a:t>
            </a:r>
            <a:r>
              <a:rPr lang="en-US" dirty="0">
                <a:latin typeface="Arial Narrow" panose="020B0606020202030204" pitchFamily="34" charset="0"/>
              </a:rPr>
              <a:t> </a:t>
            </a:r>
            <a:r>
              <a:rPr lang="en-US" b="1" dirty="0">
                <a:latin typeface="Arial Narrow" panose="020B0606020202030204" pitchFamily="34" charset="0"/>
              </a:rPr>
              <a:t>isobars</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Elongated high-pressure areas are called </a:t>
            </a:r>
            <a:r>
              <a:rPr lang="en-US" b="1" dirty="0">
                <a:latin typeface="Arial Narrow" panose="020B0606020202030204" pitchFamily="34" charset="0"/>
              </a:rPr>
              <a:t>ridges</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Air </a:t>
            </a:r>
            <a:r>
              <a:rPr lang="en-US" b="1" dirty="0">
                <a:latin typeface="Arial Narrow" panose="020B0606020202030204" pitchFamily="34" charset="0"/>
              </a:rPr>
              <a:t>descends</a:t>
            </a:r>
            <a:r>
              <a:rPr lang="en-US" dirty="0">
                <a:latin typeface="Arial Narrow" panose="020B0606020202030204" pitchFamily="34" charset="0"/>
              </a:rPr>
              <a:t> due to </a:t>
            </a:r>
            <a:r>
              <a:rPr lang="en-US" b="1" dirty="0">
                <a:latin typeface="Arial Narrow" panose="020B0606020202030204" pitchFamily="34" charset="0"/>
              </a:rPr>
              <a:t>convergence</a:t>
            </a:r>
            <a:r>
              <a:rPr lang="en-US" dirty="0">
                <a:latin typeface="Arial Narrow" panose="020B0606020202030204" pitchFamily="34" charset="0"/>
              </a:rPr>
              <a:t> </a:t>
            </a:r>
            <a:r>
              <a:rPr lang="en-US" b="1" dirty="0">
                <a:latin typeface="Arial Narrow" panose="020B0606020202030204" pitchFamily="34" charset="0"/>
              </a:rPr>
              <a:t>aloft</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Near the surface, air </a:t>
            </a:r>
            <a:r>
              <a:rPr lang="en-US" b="1" dirty="0">
                <a:latin typeface="Arial Narrow" panose="020B0606020202030204" pitchFamily="34" charset="0"/>
              </a:rPr>
              <a:t>diverges</a:t>
            </a:r>
            <a:r>
              <a:rPr lang="en-US" dirty="0">
                <a:latin typeface="Arial Narrow" panose="020B0606020202030204" pitchFamily="34" charset="0"/>
              </a:rPr>
              <a:t> </a:t>
            </a:r>
            <a:r>
              <a:rPr lang="en-US" b="1" dirty="0">
                <a:latin typeface="Arial Narrow" panose="020B0606020202030204" pitchFamily="34" charset="0"/>
              </a:rPr>
              <a:t>outward</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Coriolis effect </a:t>
            </a:r>
            <a:r>
              <a:rPr lang="en-US" b="1" dirty="0">
                <a:latin typeface="Arial Narrow" panose="020B0606020202030204" pitchFamily="34" charset="0"/>
              </a:rPr>
              <a:t>bends</a:t>
            </a:r>
            <a:r>
              <a:rPr lang="en-US" dirty="0">
                <a:latin typeface="Arial Narrow" panose="020B0606020202030204" pitchFamily="34" charset="0"/>
              </a:rPr>
              <a:t> wind to the </a:t>
            </a:r>
            <a:r>
              <a:rPr lang="en-US" b="1" dirty="0">
                <a:latin typeface="Arial Narrow" panose="020B0606020202030204" pitchFamily="34" charset="0"/>
              </a:rPr>
              <a:t>right</a:t>
            </a:r>
            <a:r>
              <a:rPr lang="en-US" dirty="0">
                <a:latin typeface="Arial Narrow" panose="020B0606020202030204" pitchFamily="34" charset="0"/>
              </a:rPr>
              <a:t> → </a:t>
            </a:r>
            <a:r>
              <a:rPr lang="en-US" b="1" dirty="0">
                <a:latin typeface="Arial Narrow" panose="020B0606020202030204" pitchFamily="34" charset="0"/>
              </a:rPr>
              <a:t>clockwise</a:t>
            </a:r>
            <a:r>
              <a:rPr lang="en-US" dirty="0">
                <a:latin typeface="Arial Narrow" panose="020B0606020202030204" pitchFamily="34" charset="0"/>
              </a:rPr>
              <a:t> </a:t>
            </a:r>
            <a:r>
              <a:rPr lang="en-US" b="1" dirty="0">
                <a:latin typeface="Arial Narrow" panose="020B0606020202030204" pitchFamily="34" charset="0"/>
              </a:rPr>
              <a:t>rotation</a:t>
            </a:r>
            <a:r>
              <a:rPr lang="en-US" dirty="0">
                <a:latin typeface="Arial Narrow" panose="020B0606020202030204" pitchFamily="34" charset="0"/>
              </a:rPr>
              <a:t> (Northern Hemisphere).</a:t>
            </a:r>
            <a:endParaRPr lang="en-US" sz="2800" dirty="0">
              <a:latin typeface="Arial Narrow" panose="020B0606020202030204" pitchFamily="34" charset="0"/>
            </a:endParaRPr>
          </a:p>
        </p:txBody>
      </p:sp>
      <p:sp>
        <p:nvSpPr>
          <p:cNvPr id="6" name="TextBox 5">
            <a:extLst>
              <a:ext uri="{FF2B5EF4-FFF2-40B4-BE49-F238E27FC236}">
                <a16:creationId xmlns:a16="http://schemas.microsoft.com/office/drawing/2014/main" id="{242D1E54-7FBF-0795-711B-6D1B0924065E}"/>
              </a:ext>
            </a:extLst>
          </p:cNvPr>
          <p:cNvSpPr txBox="1"/>
          <p:nvPr/>
        </p:nvSpPr>
        <p:spPr>
          <a:xfrm>
            <a:off x="8039818" y="5915794"/>
            <a:ext cx="4017033" cy="577081"/>
          </a:xfrm>
          <a:prstGeom prst="rect">
            <a:avLst/>
          </a:prstGeom>
          <a:noFill/>
        </p:spPr>
        <p:txBody>
          <a:bodyPr wrap="square">
            <a:spAutoFit/>
          </a:bodyPr>
          <a:lstStyle/>
          <a:p>
            <a:pPr algn="l"/>
            <a:r>
              <a:rPr lang="en-US" sz="1050" dirty="0">
                <a:latin typeface="Arial Narrow" panose="020B0606020202030204" pitchFamily="34" charset="0"/>
                <a:cs typeface="Times New Roman" panose="02020603050405020304" pitchFamily="18" charset="0"/>
              </a:rPr>
              <a:t>Source: Figure 6.4.2 Circulation within a high pressure system in the Northern</a:t>
            </a:r>
          </a:p>
          <a:p>
            <a:pPr algn="l"/>
            <a:r>
              <a:rPr lang="en-US" sz="1050" dirty="0">
                <a:latin typeface="Arial Narrow" panose="020B0606020202030204" pitchFamily="34" charset="0"/>
                <a:cs typeface="Times New Roman" panose="02020603050405020304" pitchFamily="18" charset="0"/>
              </a:rPr>
              <a:t>Hemisphere from Introduction to Physical Geography by M. Ritter, licensed under CC BY-NC-SA 4.0.</a:t>
            </a:r>
          </a:p>
        </p:txBody>
      </p:sp>
      <p:pic>
        <p:nvPicPr>
          <p:cNvPr id="7" name="Picture 6" descr="Diagram showing air convergence aloft into a high-pressure center and divergence at the surface in the Northern Hemisphere.">
            <a:extLst>
              <a:ext uri="{FF2B5EF4-FFF2-40B4-BE49-F238E27FC236}">
                <a16:creationId xmlns:a16="http://schemas.microsoft.com/office/drawing/2014/main" id="{72D097CC-376D-26CB-F6F6-2BE045806158}"/>
              </a:ext>
            </a:extLst>
          </p:cNvPr>
          <p:cNvPicPr>
            <a:picLocks noChangeAspect="1"/>
          </p:cNvPicPr>
          <p:nvPr/>
        </p:nvPicPr>
        <p:blipFill>
          <a:blip r:embed="rId3"/>
          <a:stretch>
            <a:fillRect/>
          </a:stretch>
        </p:blipFill>
        <p:spPr>
          <a:xfrm>
            <a:off x="8039818" y="1380226"/>
            <a:ext cx="2956686" cy="4435030"/>
          </a:xfrm>
          <a:prstGeom prst="rect">
            <a:avLst/>
          </a:prstGeom>
        </p:spPr>
      </p:pic>
    </p:spTree>
    <p:extLst>
      <p:ext uri="{BB962C8B-B14F-4D97-AF65-F5344CB8AC3E}">
        <p14:creationId xmlns:p14="http://schemas.microsoft.com/office/powerpoint/2010/main" val="10656494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708712-1176-1E9C-3075-3A150B673F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2A5683-CDDA-9326-9C2A-853A4D05E584}"/>
              </a:ext>
            </a:extLst>
          </p:cNvPr>
          <p:cNvSpPr>
            <a:spLocks noGrp="1"/>
          </p:cNvSpPr>
          <p:nvPr>
            <p:ph type="title"/>
          </p:nvPr>
        </p:nvSpPr>
        <p:spPr>
          <a:xfrm>
            <a:off x="1038434" y="0"/>
            <a:ext cx="10515600" cy="1015101"/>
          </a:xfrm>
        </p:spPr>
        <p:txBody>
          <a:bodyPr>
            <a:normAutofit/>
          </a:bodyPr>
          <a:lstStyle/>
          <a:p>
            <a:pPr algn="ctr"/>
            <a:r>
              <a:rPr kumimoji="0" lang="en-US" sz="4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Low &amp; High Pressure in the Northern Hemisphere</a:t>
            </a:r>
            <a:endParaRPr lang="en-US" sz="4000" dirty="0">
              <a:latin typeface="Arial Narrow" panose="020B0606020202030204" pitchFamily="34" charset="0"/>
            </a:endParaRPr>
          </a:p>
        </p:txBody>
      </p:sp>
      <p:pic>
        <p:nvPicPr>
          <p:cNvPr id="3" name="Picture 2" descr="Side-by-side diagrams showing high pressure with descending air and clear skies, and low pressure with rising air and cloudy skies in the Northern Hemisphere.">
            <a:extLst>
              <a:ext uri="{FF2B5EF4-FFF2-40B4-BE49-F238E27FC236}">
                <a16:creationId xmlns:a16="http://schemas.microsoft.com/office/drawing/2014/main" id="{71CBF1EE-98AB-D33E-E4E0-0FBD771C1272}"/>
              </a:ext>
            </a:extLst>
          </p:cNvPr>
          <p:cNvPicPr>
            <a:picLocks noChangeAspect="1"/>
          </p:cNvPicPr>
          <p:nvPr/>
        </p:nvPicPr>
        <p:blipFill>
          <a:blip r:embed="rId2"/>
          <a:stretch>
            <a:fillRect/>
          </a:stretch>
        </p:blipFill>
        <p:spPr>
          <a:xfrm>
            <a:off x="297923" y="999364"/>
            <a:ext cx="11596153" cy="4621790"/>
          </a:xfrm>
          <a:prstGeom prst="rect">
            <a:avLst/>
          </a:prstGeom>
        </p:spPr>
      </p:pic>
      <p:sp>
        <p:nvSpPr>
          <p:cNvPr id="4" name="TextBox 3">
            <a:extLst>
              <a:ext uri="{FF2B5EF4-FFF2-40B4-BE49-F238E27FC236}">
                <a16:creationId xmlns:a16="http://schemas.microsoft.com/office/drawing/2014/main" id="{A002CBEC-0A9B-42D2-7C18-B5F9818085C7}"/>
              </a:ext>
            </a:extLst>
          </p:cNvPr>
          <p:cNvSpPr txBox="1"/>
          <p:nvPr/>
        </p:nvSpPr>
        <p:spPr>
          <a:xfrm>
            <a:off x="2053086" y="5858636"/>
            <a:ext cx="9671649" cy="253916"/>
          </a:xfrm>
          <a:prstGeom prst="rect">
            <a:avLst/>
          </a:prstGeom>
          <a:noFill/>
        </p:spPr>
        <p:txBody>
          <a:bodyPr wrap="square">
            <a:spAutoFit/>
          </a:bodyPr>
          <a:lstStyle/>
          <a:p>
            <a:pPr algn="l"/>
            <a:r>
              <a:rPr lang="en-US" sz="1050" dirty="0">
                <a:latin typeface="Arial Narrow" panose="020B0606020202030204" pitchFamily="34" charset="0"/>
                <a:cs typeface="Times New Roman" panose="02020603050405020304" pitchFamily="18" charset="0"/>
              </a:rPr>
              <a:t>Source: Figure 6.4 Diagram Explaining Both Low &amp; High Pressure in the Northern Hemisphere. Image by COC OER team is used under a CC-BY-4.0 license.</a:t>
            </a:r>
          </a:p>
        </p:txBody>
      </p:sp>
    </p:spTree>
    <p:extLst>
      <p:ext uri="{BB962C8B-B14F-4D97-AF65-F5344CB8AC3E}">
        <p14:creationId xmlns:p14="http://schemas.microsoft.com/office/powerpoint/2010/main" val="37701633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E53202-1AA5-2D74-BC03-0D70BA9CC38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BED86F-951C-3B6C-6327-19769FF2DB3F}"/>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Wind Circulation in the Southern Hemisphere</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6E5D1484-910F-C133-D569-3733D6D9D38C}"/>
              </a:ext>
            </a:extLst>
          </p:cNvPr>
          <p:cNvSpPr>
            <a:spLocks noGrp="1"/>
          </p:cNvSpPr>
          <p:nvPr>
            <p:ph idx="1"/>
          </p:nvPr>
        </p:nvSpPr>
        <p:spPr>
          <a:xfrm>
            <a:off x="838200" y="1458930"/>
            <a:ext cx="6287219" cy="5312806"/>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Coriolis</a:t>
            </a:r>
            <a:r>
              <a:rPr lang="en-US" dirty="0">
                <a:latin typeface="Arial Narrow" panose="020B0606020202030204" pitchFamily="34" charset="0"/>
              </a:rPr>
              <a:t> </a:t>
            </a:r>
            <a:r>
              <a:rPr lang="en-US" b="1" dirty="0">
                <a:latin typeface="Arial Narrow" panose="020B0606020202030204" pitchFamily="34" charset="0"/>
              </a:rPr>
              <a:t>effect</a:t>
            </a:r>
            <a:r>
              <a:rPr lang="en-US" dirty="0">
                <a:latin typeface="Arial Narrow" panose="020B0606020202030204" pitchFamily="34" charset="0"/>
              </a:rPr>
              <a:t> deflects wind to the </a:t>
            </a:r>
            <a:r>
              <a:rPr lang="en-US" b="1" dirty="0">
                <a:latin typeface="Arial Narrow" panose="020B0606020202030204" pitchFamily="34" charset="0"/>
              </a:rPr>
              <a:t>left</a:t>
            </a:r>
            <a:r>
              <a:rPr lang="en-US" dirty="0">
                <a:latin typeface="Arial Narrow" panose="020B0606020202030204" pitchFamily="34" charset="0"/>
              </a:rPr>
              <a:t> in the </a:t>
            </a:r>
            <a:r>
              <a:rPr lang="en-US" b="1" dirty="0">
                <a:latin typeface="Arial Narrow" panose="020B0606020202030204" pitchFamily="34" charset="0"/>
              </a:rPr>
              <a:t>Southern</a:t>
            </a:r>
            <a:r>
              <a:rPr lang="en-US" dirty="0">
                <a:latin typeface="Arial Narrow" panose="020B0606020202030204" pitchFamily="34" charset="0"/>
              </a:rPr>
              <a:t> Hemisphere.</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Lows</a:t>
            </a:r>
            <a:r>
              <a:rPr lang="en-US" dirty="0">
                <a:latin typeface="Arial Narrow" panose="020B0606020202030204" pitchFamily="34" charset="0"/>
              </a:rPr>
              <a:t> (</a:t>
            </a:r>
            <a:r>
              <a:rPr lang="en-US" b="1" dirty="0">
                <a:latin typeface="Arial Narrow" panose="020B0606020202030204" pitchFamily="34" charset="0"/>
              </a:rPr>
              <a:t>Cyclones</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Surface air flows </a:t>
            </a:r>
            <a:r>
              <a:rPr lang="en-US" b="1" dirty="0">
                <a:latin typeface="Arial Narrow" panose="020B0606020202030204" pitchFamily="34" charset="0"/>
              </a:rPr>
              <a:t>inward</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Rotation is </a:t>
            </a:r>
            <a:r>
              <a:rPr lang="en-US" b="1" dirty="0">
                <a:latin typeface="Arial Narrow" panose="020B0606020202030204" pitchFamily="34" charset="0"/>
              </a:rPr>
              <a:t>clockwise</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Highs</a:t>
            </a:r>
            <a:r>
              <a:rPr lang="en-US" dirty="0">
                <a:latin typeface="Arial Narrow" panose="020B0606020202030204" pitchFamily="34" charset="0"/>
              </a:rPr>
              <a:t> (</a:t>
            </a:r>
            <a:r>
              <a:rPr lang="en-US" b="1" dirty="0">
                <a:latin typeface="Arial Narrow" panose="020B0606020202030204" pitchFamily="34" charset="0"/>
              </a:rPr>
              <a:t>Anticyclones</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Surface air </a:t>
            </a:r>
            <a:r>
              <a:rPr lang="en-US" b="1" dirty="0">
                <a:latin typeface="Arial Narrow" panose="020B0606020202030204" pitchFamily="34" charset="0"/>
              </a:rPr>
              <a:t>diverges</a:t>
            </a:r>
            <a:r>
              <a:rPr lang="en-US" dirty="0">
                <a:latin typeface="Arial Narrow" panose="020B0606020202030204" pitchFamily="34" charset="0"/>
              </a:rPr>
              <a:t> </a:t>
            </a:r>
            <a:r>
              <a:rPr lang="en-US" b="1" dirty="0">
                <a:latin typeface="Arial Narrow" panose="020B0606020202030204" pitchFamily="34" charset="0"/>
              </a:rPr>
              <a:t>outward</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Rotation is </a:t>
            </a:r>
            <a:r>
              <a:rPr lang="en-US" b="1" dirty="0">
                <a:latin typeface="Arial Narrow" panose="020B0606020202030204" pitchFamily="34" charset="0"/>
              </a:rPr>
              <a:t>counterclockwise</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Visible in </a:t>
            </a:r>
            <a:r>
              <a:rPr lang="en-US" b="1" dirty="0">
                <a:latin typeface="Arial Narrow" panose="020B0606020202030204" pitchFamily="34" charset="0"/>
              </a:rPr>
              <a:t>cloud</a:t>
            </a:r>
            <a:r>
              <a:rPr lang="en-US" dirty="0">
                <a:latin typeface="Arial Narrow" panose="020B0606020202030204" pitchFamily="34" charset="0"/>
              </a:rPr>
              <a:t> </a:t>
            </a:r>
            <a:r>
              <a:rPr lang="en-US" b="1" dirty="0">
                <a:latin typeface="Arial Narrow" panose="020B0606020202030204" pitchFamily="34" charset="0"/>
              </a:rPr>
              <a:t>patterns</a:t>
            </a:r>
            <a:r>
              <a:rPr lang="en-US" dirty="0">
                <a:latin typeface="Arial Narrow" panose="020B0606020202030204" pitchFamily="34" charset="0"/>
              </a:rPr>
              <a:t> of Southern Hemisphere cyclones.</a:t>
            </a:r>
            <a:endParaRPr lang="en-US" sz="2800" dirty="0">
              <a:latin typeface="Arial Narrow" panose="020B0606020202030204" pitchFamily="34" charset="0"/>
            </a:endParaRPr>
          </a:p>
        </p:txBody>
      </p:sp>
      <p:sp>
        <p:nvSpPr>
          <p:cNvPr id="6" name="TextBox 5">
            <a:extLst>
              <a:ext uri="{FF2B5EF4-FFF2-40B4-BE49-F238E27FC236}">
                <a16:creationId xmlns:a16="http://schemas.microsoft.com/office/drawing/2014/main" id="{45B77953-F14E-E7BD-0C31-94248C51E3F5}"/>
              </a:ext>
            </a:extLst>
          </p:cNvPr>
          <p:cNvSpPr txBox="1"/>
          <p:nvPr/>
        </p:nvSpPr>
        <p:spPr>
          <a:xfrm>
            <a:off x="7211682" y="5553947"/>
            <a:ext cx="4017033" cy="415498"/>
          </a:xfrm>
          <a:prstGeom prst="rect">
            <a:avLst/>
          </a:prstGeom>
          <a:noFill/>
        </p:spPr>
        <p:txBody>
          <a:bodyPr wrap="square">
            <a:spAutoFit/>
          </a:bodyPr>
          <a:lstStyle/>
          <a:p>
            <a:pPr algn="l"/>
            <a:r>
              <a:rPr lang="en-US" sz="1050" dirty="0">
                <a:latin typeface="Arial Narrow" panose="020B0606020202030204" pitchFamily="34" charset="0"/>
                <a:cs typeface="Times New Roman" panose="02020603050405020304" pitchFamily="18" charset="0"/>
              </a:rPr>
              <a:t>Source: Figure 6.4.3 Cyclone in the Southern Hemisphere from Introduction to Physical Geography by M. Ritter, licensed under CC BY-NC-SA 4.0.</a:t>
            </a:r>
          </a:p>
        </p:txBody>
      </p:sp>
      <p:pic>
        <p:nvPicPr>
          <p:cNvPr id="5" name="Picture 4" descr="Satellite image of Earth showing a cyclone in the Southern Hemisphere between South America and Africa.">
            <a:extLst>
              <a:ext uri="{FF2B5EF4-FFF2-40B4-BE49-F238E27FC236}">
                <a16:creationId xmlns:a16="http://schemas.microsoft.com/office/drawing/2014/main" id="{5D565EA8-89BE-67AB-3AEF-6B7C95F847F0}"/>
              </a:ext>
            </a:extLst>
          </p:cNvPr>
          <p:cNvPicPr>
            <a:picLocks noChangeAspect="1"/>
          </p:cNvPicPr>
          <p:nvPr/>
        </p:nvPicPr>
        <p:blipFill>
          <a:blip r:embed="rId3"/>
          <a:stretch>
            <a:fillRect/>
          </a:stretch>
        </p:blipFill>
        <p:spPr>
          <a:xfrm>
            <a:off x="6731995" y="2010350"/>
            <a:ext cx="4621805" cy="3466354"/>
          </a:xfrm>
          <a:prstGeom prst="rect">
            <a:avLst/>
          </a:prstGeom>
        </p:spPr>
      </p:pic>
    </p:spTree>
    <p:extLst>
      <p:ext uri="{BB962C8B-B14F-4D97-AF65-F5344CB8AC3E}">
        <p14:creationId xmlns:p14="http://schemas.microsoft.com/office/powerpoint/2010/main" val="405938605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8FDF5B-2EAF-F45D-1AFC-CEECC62BAEC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25F398-662F-7C2B-AEE0-484AE2C999E8}"/>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The Spherical Shape of the Earth &amp; Solar Heating</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EEEEEB64-66AE-2CD9-91BD-6387563D53DF}"/>
              </a:ext>
            </a:extLst>
          </p:cNvPr>
          <p:cNvSpPr>
            <a:spLocks noGrp="1"/>
          </p:cNvSpPr>
          <p:nvPr>
            <p:ph idx="1"/>
          </p:nvPr>
        </p:nvSpPr>
        <p:spPr>
          <a:xfrm>
            <a:off x="838199" y="1458930"/>
            <a:ext cx="6580517" cy="5235168"/>
          </a:xfrm>
        </p:spPr>
        <p:txBody>
          <a:bodyPr>
            <a:noAutofit/>
          </a:bodyPr>
          <a:lstStyle/>
          <a:p>
            <a:pPr>
              <a:lnSpc>
                <a:spcPct val="100000"/>
              </a:lnSpc>
              <a:spcBef>
                <a:spcPts val="600"/>
              </a:spcBef>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Equator</a:t>
            </a:r>
            <a:r>
              <a:rPr lang="en-US" dirty="0">
                <a:latin typeface="Arial Narrow" panose="020B0606020202030204" pitchFamily="34" charset="0"/>
              </a:rPr>
              <a:t> receives </a:t>
            </a:r>
            <a:r>
              <a:rPr lang="en-US" b="1" dirty="0">
                <a:latin typeface="Arial Narrow" panose="020B0606020202030204" pitchFamily="34" charset="0"/>
              </a:rPr>
              <a:t>direct</a:t>
            </a:r>
            <a:r>
              <a:rPr lang="en-US" dirty="0">
                <a:latin typeface="Arial Narrow" panose="020B0606020202030204" pitchFamily="34" charset="0"/>
              </a:rPr>
              <a:t> </a:t>
            </a:r>
            <a:r>
              <a:rPr lang="en-US" b="1" dirty="0">
                <a:latin typeface="Arial Narrow" panose="020B0606020202030204" pitchFamily="34" charset="0"/>
              </a:rPr>
              <a:t>sunlight</a:t>
            </a:r>
            <a:r>
              <a:rPr lang="en-US" dirty="0">
                <a:latin typeface="Arial Narrow" panose="020B0606020202030204" pitchFamily="34" charset="0"/>
              </a:rPr>
              <a:t> → </a:t>
            </a:r>
            <a:r>
              <a:rPr lang="en-US" b="1" dirty="0">
                <a:latin typeface="Arial Narrow" panose="020B0606020202030204" pitchFamily="34" charset="0"/>
              </a:rPr>
              <a:t>intense</a:t>
            </a:r>
            <a:r>
              <a:rPr lang="en-US" dirty="0">
                <a:latin typeface="Arial Narrow" panose="020B0606020202030204" pitchFamily="34" charset="0"/>
              </a:rPr>
              <a:t> heating.</a:t>
            </a:r>
          </a:p>
          <a:p>
            <a:pPr>
              <a:lnSpc>
                <a:spcPct val="100000"/>
              </a:lnSpc>
              <a:spcBef>
                <a:spcPts val="600"/>
              </a:spcBef>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Poles</a:t>
            </a:r>
            <a:r>
              <a:rPr lang="en-US" dirty="0">
                <a:latin typeface="Arial Narrow" panose="020B0606020202030204" pitchFamily="34" charset="0"/>
              </a:rPr>
              <a:t> receive </a:t>
            </a:r>
            <a:r>
              <a:rPr lang="en-US" b="1" dirty="0">
                <a:latin typeface="Arial Narrow" panose="020B0606020202030204" pitchFamily="34" charset="0"/>
              </a:rPr>
              <a:t>angled</a:t>
            </a:r>
            <a:r>
              <a:rPr lang="en-US" dirty="0">
                <a:latin typeface="Arial Narrow" panose="020B0606020202030204" pitchFamily="34" charset="0"/>
              </a:rPr>
              <a:t> </a:t>
            </a:r>
            <a:r>
              <a:rPr lang="en-US" b="1" dirty="0">
                <a:latin typeface="Arial Narrow" panose="020B0606020202030204" pitchFamily="34" charset="0"/>
              </a:rPr>
              <a:t>sunlight</a:t>
            </a:r>
            <a:r>
              <a:rPr lang="en-US" dirty="0">
                <a:latin typeface="Arial Narrow" panose="020B0606020202030204" pitchFamily="34" charset="0"/>
              </a:rPr>
              <a:t> → </a:t>
            </a:r>
            <a:r>
              <a:rPr lang="en-US" b="1" dirty="0">
                <a:latin typeface="Arial Narrow" panose="020B0606020202030204" pitchFamily="34" charset="0"/>
              </a:rPr>
              <a:t>less</a:t>
            </a:r>
            <a:r>
              <a:rPr lang="en-US" dirty="0">
                <a:latin typeface="Arial Narrow" panose="020B0606020202030204" pitchFamily="34" charset="0"/>
              </a:rPr>
              <a:t> energy, </a:t>
            </a:r>
            <a:r>
              <a:rPr lang="en-US" b="1" dirty="0">
                <a:latin typeface="Arial Narrow" panose="020B0606020202030204" pitchFamily="34" charset="0"/>
              </a:rPr>
              <a:t>lower</a:t>
            </a:r>
            <a:r>
              <a:rPr lang="en-US" dirty="0">
                <a:latin typeface="Arial Narrow" panose="020B0606020202030204" pitchFamily="34" charset="0"/>
              </a:rPr>
              <a:t> heating.</a:t>
            </a:r>
          </a:p>
          <a:p>
            <a:pPr>
              <a:lnSpc>
                <a:spcPct val="100000"/>
              </a:lnSpc>
              <a:spcBef>
                <a:spcPts val="600"/>
              </a:spcBef>
              <a:buFont typeface="Wingdings" panose="05000000000000000000" pitchFamily="2" charset="2"/>
              <a:buChar char="q"/>
            </a:pPr>
            <a:r>
              <a:rPr lang="en-US" dirty="0">
                <a:latin typeface="Arial Narrow" panose="020B0606020202030204" pitchFamily="34" charset="0"/>
              </a:rPr>
              <a:t> On </a:t>
            </a:r>
            <a:r>
              <a:rPr lang="en-US" b="1" dirty="0">
                <a:latin typeface="Arial Narrow" panose="020B0606020202030204" pitchFamily="34" charset="0"/>
              </a:rPr>
              <a:t>equinox</a:t>
            </a:r>
            <a:r>
              <a:rPr lang="en-US" dirty="0">
                <a:latin typeface="Arial Narrow" panose="020B0606020202030204" pitchFamily="34" charset="0"/>
              </a:rPr>
              <a:t>:</a:t>
            </a:r>
          </a:p>
          <a:p>
            <a:pPr lvl="1">
              <a:lnSpc>
                <a:spcPct val="100000"/>
              </a:lnSpc>
              <a:spcBef>
                <a:spcPts val="600"/>
              </a:spcBef>
              <a:buFont typeface="Wingdings" panose="05000000000000000000" pitchFamily="2" charset="2"/>
              <a:buChar char="q"/>
            </a:pPr>
            <a:r>
              <a:rPr lang="en-US" dirty="0">
                <a:latin typeface="Arial Narrow" panose="020B0606020202030204" pitchFamily="34" charset="0"/>
              </a:rPr>
              <a:t> Sun is </a:t>
            </a:r>
            <a:r>
              <a:rPr lang="en-US" b="1" dirty="0">
                <a:latin typeface="Arial Narrow" panose="020B0606020202030204" pitchFamily="34" charset="0"/>
              </a:rPr>
              <a:t>overhead</a:t>
            </a:r>
            <a:r>
              <a:rPr lang="en-US" dirty="0">
                <a:latin typeface="Arial Narrow" panose="020B0606020202030204" pitchFamily="34" charset="0"/>
              </a:rPr>
              <a:t> at </a:t>
            </a:r>
            <a:r>
              <a:rPr lang="en-US" b="1" dirty="0">
                <a:latin typeface="Arial Narrow" panose="020B0606020202030204" pitchFamily="34" charset="0"/>
              </a:rPr>
              <a:t>equator</a:t>
            </a:r>
          </a:p>
          <a:p>
            <a:pPr lvl="1">
              <a:lnSpc>
                <a:spcPct val="100000"/>
              </a:lnSpc>
              <a:spcBef>
                <a:spcPts val="600"/>
              </a:spcBef>
              <a:buFont typeface="Wingdings" panose="05000000000000000000" pitchFamily="2" charset="2"/>
              <a:buChar char="q"/>
            </a:pPr>
            <a:r>
              <a:rPr lang="en-US" dirty="0">
                <a:latin typeface="Arial Narrow" panose="020B0606020202030204" pitchFamily="34" charset="0"/>
              </a:rPr>
              <a:t> At </a:t>
            </a:r>
            <a:r>
              <a:rPr lang="en-US" b="1" dirty="0">
                <a:latin typeface="Arial Narrow" panose="020B0606020202030204" pitchFamily="34" charset="0"/>
              </a:rPr>
              <a:t>60°N</a:t>
            </a:r>
            <a:r>
              <a:rPr lang="en-US" dirty="0">
                <a:latin typeface="Arial Narrow" panose="020B0606020202030204" pitchFamily="34" charset="0"/>
              </a:rPr>
              <a:t>, Sun is only </a:t>
            </a:r>
            <a:r>
              <a:rPr lang="en-US" b="1" dirty="0">
                <a:latin typeface="Arial Narrow" panose="020B0606020202030204" pitchFamily="34" charset="0"/>
              </a:rPr>
              <a:t>~30° </a:t>
            </a:r>
            <a:r>
              <a:rPr lang="en-US" dirty="0">
                <a:latin typeface="Arial Narrow" panose="020B0606020202030204" pitchFamily="34" charset="0"/>
              </a:rPr>
              <a:t>above</a:t>
            </a:r>
            <a:r>
              <a:rPr lang="en-US" b="1" dirty="0">
                <a:latin typeface="Arial Narrow" panose="020B0606020202030204" pitchFamily="34" charset="0"/>
              </a:rPr>
              <a:t> </a:t>
            </a:r>
            <a:r>
              <a:rPr lang="en-US" dirty="0">
                <a:latin typeface="Arial Narrow" panose="020B0606020202030204" pitchFamily="34" charset="0"/>
              </a:rPr>
              <a:t>horizon</a:t>
            </a:r>
          </a:p>
          <a:p>
            <a:pPr>
              <a:lnSpc>
                <a:spcPct val="100000"/>
              </a:lnSpc>
              <a:spcBef>
                <a:spcPts val="600"/>
              </a:spcBef>
              <a:buFont typeface="Wingdings" panose="05000000000000000000" pitchFamily="2" charset="2"/>
              <a:buChar char="q"/>
            </a:pPr>
            <a:r>
              <a:rPr lang="en-US" dirty="0">
                <a:latin typeface="Arial Narrow" panose="020B0606020202030204" pitchFamily="34" charset="0"/>
              </a:rPr>
              <a:t> Earth’s </a:t>
            </a:r>
            <a:r>
              <a:rPr lang="en-US" b="1" dirty="0">
                <a:latin typeface="Arial Narrow" panose="020B0606020202030204" pitchFamily="34" charset="0"/>
              </a:rPr>
              <a:t>tilt</a:t>
            </a:r>
            <a:r>
              <a:rPr lang="en-US" dirty="0">
                <a:latin typeface="Arial Narrow" panose="020B0606020202030204" pitchFamily="34" charset="0"/>
              </a:rPr>
              <a:t> (</a:t>
            </a:r>
            <a:r>
              <a:rPr lang="en-US" b="1" dirty="0">
                <a:latin typeface="Arial Narrow" panose="020B0606020202030204" pitchFamily="34" charset="0"/>
              </a:rPr>
              <a:t>23.5°</a:t>
            </a:r>
            <a:r>
              <a:rPr lang="en-US" dirty="0">
                <a:latin typeface="Arial Narrow" panose="020B0606020202030204" pitchFamily="34" charset="0"/>
              </a:rPr>
              <a:t>) causes </a:t>
            </a:r>
            <a:r>
              <a:rPr lang="en-US" b="1" dirty="0">
                <a:latin typeface="Arial Narrow" panose="020B0606020202030204" pitchFamily="34" charset="0"/>
              </a:rPr>
              <a:t>seasonal</a:t>
            </a:r>
            <a:r>
              <a:rPr lang="en-US" dirty="0">
                <a:latin typeface="Arial Narrow" panose="020B0606020202030204" pitchFamily="34" charset="0"/>
              </a:rPr>
              <a:t> </a:t>
            </a:r>
            <a:r>
              <a:rPr lang="en-US" b="1" dirty="0">
                <a:latin typeface="Arial Narrow" panose="020B0606020202030204" pitchFamily="34" charset="0"/>
              </a:rPr>
              <a:t>shifts</a:t>
            </a:r>
            <a:r>
              <a:rPr lang="en-US" dirty="0">
                <a:latin typeface="Arial Narrow" panose="020B0606020202030204" pitchFamily="34" charset="0"/>
              </a:rPr>
              <a:t> in sun angle.</a:t>
            </a:r>
          </a:p>
          <a:p>
            <a:pPr>
              <a:lnSpc>
                <a:spcPct val="100000"/>
              </a:lnSpc>
              <a:spcBef>
                <a:spcPts val="600"/>
              </a:spcBef>
              <a:buFont typeface="Wingdings" panose="05000000000000000000" pitchFamily="2" charset="2"/>
              <a:buChar char="q"/>
            </a:pPr>
            <a:r>
              <a:rPr lang="en-US" dirty="0">
                <a:latin typeface="Arial Narrow" panose="020B0606020202030204" pitchFamily="34" charset="0"/>
              </a:rPr>
              <a:t> Results in </a:t>
            </a:r>
            <a:r>
              <a:rPr lang="en-US" b="1" dirty="0">
                <a:latin typeface="Arial Narrow" panose="020B0606020202030204" pitchFamily="34" charset="0"/>
              </a:rPr>
              <a:t>tropical</a:t>
            </a:r>
            <a:r>
              <a:rPr lang="en-US" dirty="0">
                <a:latin typeface="Arial Narrow" panose="020B0606020202030204" pitchFamily="34" charset="0"/>
              </a:rPr>
              <a:t> </a:t>
            </a:r>
            <a:r>
              <a:rPr lang="en-US" b="1" dirty="0">
                <a:latin typeface="Arial Narrow" panose="020B0606020202030204" pitchFamily="34" charset="0"/>
              </a:rPr>
              <a:t>summers</a:t>
            </a:r>
            <a:r>
              <a:rPr lang="en-US" dirty="0">
                <a:latin typeface="Arial Narrow" panose="020B0606020202030204" pitchFamily="34" charset="0"/>
              </a:rPr>
              <a:t> and </a:t>
            </a:r>
            <a:r>
              <a:rPr lang="en-US" b="1" dirty="0">
                <a:latin typeface="Arial Narrow" panose="020B0606020202030204" pitchFamily="34" charset="0"/>
              </a:rPr>
              <a:t>arctic</a:t>
            </a:r>
            <a:r>
              <a:rPr lang="en-US" dirty="0">
                <a:latin typeface="Arial Narrow" panose="020B0606020202030204" pitchFamily="34" charset="0"/>
              </a:rPr>
              <a:t> </a:t>
            </a:r>
            <a:r>
              <a:rPr lang="en-US" b="1" dirty="0">
                <a:latin typeface="Arial Narrow" panose="020B0606020202030204" pitchFamily="34" charset="0"/>
              </a:rPr>
              <a:t>winters</a:t>
            </a:r>
            <a:r>
              <a:rPr lang="en-US" dirty="0">
                <a:latin typeface="Arial Narrow" panose="020B0606020202030204" pitchFamily="34" charset="0"/>
              </a:rPr>
              <a:t> for temperate zones.</a:t>
            </a:r>
            <a:endParaRPr lang="en-US" sz="2800" dirty="0">
              <a:latin typeface="Arial Narrow" panose="020B0606020202030204" pitchFamily="34" charset="0"/>
            </a:endParaRPr>
          </a:p>
        </p:txBody>
      </p:sp>
      <p:pic>
        <p:nvPicPr>
          <p:cNvPr id="1026" name="Picture 2" descr="Globe showing Earth's axial tilt of 23.5 degrees relative to its orbital plane.">
            <a:extLst>
              <a:ext uri="{FF2B5EF4-FFF2-40B4-BE49-F238E27FC236}">
                <a16:creationId xmlns:a16="http://schemas.microsoft.com/office/drawing/2014/main" id="{0FE4963E-CD42-0D61-1D3D-CFED57A45C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18716" y="1757622"/>
            <a:ext cx="4489333" cy="443232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B346F817-79D8-B8B2-F3E9-7FE8192131C3}"/>
              </a:ext>
            </a:extLst>
          </p:cNvPr>
          <p:cNvSpPr txBox="1"/>
          <p:nvPr/>
        </p:nvSpPr>
        <p:spPr>
          <a:xfrm>
            <a:off x="10489720" y="6313428"/>
            <a:ext cx="1544129" cy="253916"/>
          </a:xfrm>
          <a:prstGeom prst="rect">
            <a:avLst/>
          </a:prstGeom>
          <a:noFill/>
        </p:spPr>
        <p:txBody>
          <a:bodyPr wrap="square">
            <a:spAutoFit/>
          </a:bodyPr>
          <a:lstStyle/>
          <a:p>
            <a:pPr algn="l"/>
            <a:r>
              <a:rPr lang="en-US" sz="1050" dirty="0">
                <a:latin typeface="Arial Narrow" panose="020B0606020202030204" pitchFamily="34" charset="0"/>
                <a:cs typeface="Times New Roman" panose="02020603050405020304" pitchFamily="18" charset="0"/>
              </a:rPr>
              <a:t>Credit: NASA/JPL-Caltech</a:t>
            </a:r>
          </a:p>
        </p:txBody>
      </p:sp>
    </p:spTree>
    <p:extLst>
      <p:ext uri="{BB962C8B-B14F-4D97-AF65-F5344CB8AC3E}">
        <p14:creationId xmlns:p14="http://schemas.microsoft.com/office/powerpoint/2010/main" val="41771072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35A94-CA94-78A3-4CD3-14B456FAD125}"/>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Learning Objectives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AE5B8396-3568-E7E5-E165-A54356136F35}"/>
              </a:ext>
            </a:extLst>
          </p:cNvPr>
          <p:cNvSpPr>
            <a:spLocks noGrp="1"/>
          </p:cNvSpPr>
          <p:nvPr>
            <p:ph idx="1"/>
          </p:nvPr>
        </p:nvSpPr>
        <p:spPr>
          <a:xfrm>
            <a:off x="838199" y="1458930"/>
            <a:ext cx="11191876" cy="5208570"/>
          </a:xfrm>
        </p:spPr>
        <p:txBody>
          <a:bodyPr>
            <a:normAutofit fontScale="70000" lnSpcReduction="20000"/>
          </a:bodyPr>
          <a:lstStyle/>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a:t>
            </a:r>
            <a:r>
              <a:rPr lang="en-US" sz="3200" b="1" dirty="0">
                <a:latin typeface="Arial Narrow" panose="020B0606020202030204" pitchFamily="34" charset="0"/>
              </a:rPr>
              <a:t>Define</a:t>
            </a:r>
            <a:r>
              <a:rPr lang="en-US" sz="3200" dirty="0">
                <a:latin typeface="Arial Narrow" panose="020B0606020202030204" pitchFamily="34" charset="0"/>
              </a:rPr>
              <a:t> air pressure and what determines air pressure at a place.</a:t>
            </a:r>
          </a:p>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a:t>
            </a:r>
            <a:r>
              <a:rPr lang="en-US" sz="3200" b="1" dirty="0">
                <a:latin typeface="Arial Narrow" panose="020B0606020202030204" pitchFamily="34" charset="0"/>
              </a:rPr>
              <a:t>Describe</a:t>
            </a:r>
            <a:r>
              <a:rPr lang="en-US" sz="3200" dirty="0">
                <a:latin typeface="Arial Narrow" panose="020B0606020202030204" pitchFamily="34" charset="0"/>
              </a:rPr>
              <a:t> the forces acting on wind and how they affect wind direction and speed.</a:t>
            </a:r>
          </a:p>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a:t>
            </a:r>
            <a:r>
              <a:rPr lang="en-US" sz="3200" b="1" dirty="0">
                <a:latin typeface="Arial Narrow" panose="020B0606020202030204" pitchFamily="34" charset="0"/>
              </a:rPr>
              <a:t>Interpret</a:t>
            </a:r>
            <a:r>
              <a:rPr lang="en-US" sz="3200" dirty="0">
                <a:latin typeface="Arial Narrow" panose="020B0606020202030204" pitchFamily="34" charset="0"/>
              </a:rPr>
              <a:t> the strength of a pressure gradient from a weather map.</a:t>
            </a:r>
          </a:p>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a:t>
            </a:r>
            <a:r>
              <a:rPr lang="en-US" sz="3200" b="1" dirty="0">
                <a:latin typeface="Arial Narrow" panose="020B0606020202030204" pitchFamily="34" charset="0"/>
              </a:rPr>
              <a:t>Determine</a:t>
            </a:r>
            <a:r>
              <a:rPr lang="en-US" sz="3200" dirty="0">
                <a:latin typeface="Arial Narrow" panose="020B0606020202030204" pitchFamily="34" charset="0"/>
              </a:rPr>
              <a:t> wind speed and direction from a weather map.</a:t>
            </a:r>
          </a:p>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a:t>
            </a:r>
            <a:r>
              <a:rPr lang="en-US" sz="3200" b="1" dirty="0">
                <a:latin typeface="Arial Narrow" panose="020B0606020202030204" pitchFamily="34" charset="0"/>
              </a:rPr>
              <a:t>Draw</a:t>
            </a:r>
            <a:r>
              <a:rPr lang="en-US" sz="3200" dirty="0">
                <a:latin typeface="Arial Narrow" panose="020B0606020202030204" pitchFamily="34" charset="0"/>
              </a:rPr>
              <a:t> a diagram of the air flow around highs and lows in the Northern and Southern hemispheres.</a:t>
            </a:r>
          </a:p>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a:t>
            </a:r>
            <a:r>
              <a:rPr lang="en-US" sz="3200" b="1" dirty="0">
                <a:latin typeface="Arial Narrow" panose="020B0606020202030204" pitchFamily="34" charset="0"/>
              </a:rPr>
              <a:t>Explain</a:t>
            </a:r>
            <a:r>
              <a:rPr lang="en-US" sz="3200" dirty="0">
                <a:latin typeface="Arial Narrow" panose="020B0606020202030204" pitchFamily="34" charset="0"/>
              </a:rPr>
              <a:t> the relationship between upper-air circulation and surface pressure systems.</a:t>
            </a:r>
          </a:p>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a:t>
            </a:r>
            <a:r>
              <a:rPr lang="en-US" sz="3200" b="1" dirty="0">
                <a:latin typeface="Arial Narrow" panose="020B0606020202030204" pitchFamily="34" charset="0"/>
              </a:rPr>
              <a:t>Explain</a:t>
            </a:r>
            <a:r>
              <a:rPr lang="en-US" sz="3200" dirty="0">
                <a:latin typeface="Arial Narrow" panose="020B0606020202030204" pitchFamily="34" charset="0"/>
              </a:rPr>
              <a:t> how land/sea breeze, mountain/valley, and Santa Ana winds form.</a:t>
            </a:r>
          </a:p>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a:t>
            </a:r>
            <a:r>
              <a:rPr lang="en-US" sz="3200" b="1" dirty="0">
                <a:latin typeface="Arial Narrow" panose="020B0606020202030204" pitchFamily="34" charset="0"/>
              </a:rPr>
              <a:t>Explain</a:t>
            </a:r>
            <a:r>
              <a:rPr lang="en-US" sz="3200" dirty="0">
                <a:latin typeface="Arial Narrow" panose="020B0606020202030204" pitchFamily="34" charset="0"/>
              </a:rPr>
              <a:t> how the monsoon circulation operates.</a:t>
            </a:r>
          </a:p>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a:t>
            </a:r>
            <a:r>
              <a:rPr lang="en-US" sz="3200" b="1" dirty="0">
                <a:latin typeface="Arial Narrow" panose="020B0606020202030204" pitchFamily="34" charset="0"/>
              </a:rPr>
              <a:t>Describe</a:t>
            </a:r>
            <a:r>
              <a:rPr lang="en-US" sz="3200" dirty="0">
                <a:latin typeface="Arial Narrow" panose="020B0606020202030204" pitchFamily="34" charset="0"/>
              </a:rPr>
              <a:t> how El Nino/La Nina conditions form and their effects.</a:t>
            </a:r>
          </a:p>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a:t>
            </a:r>
            <a:r>
              <a:rPr lang="en-US" sz="3200" b="1" dirty="0">
                <a:latin typeface="Arial Narrow" panose="020B0606020202030204" pitchFamily="34" charset="0"/>
              </a:rPr>
              <a:t>Construct</a:t>
            </a:r>
            <a:r>
              <a:rPr lang="en-US" sz="3200" dirty="0">
                <a:latin typeface="Arial Narrow" panose="020B0606020202030204" pitchFamily="34" charset="0"/>
              </a:rPr>
              <a:t> a diagram and </a:t>
            </a:r>
            <a:r>
              <a:rPr lang="en-US" sz="3200" b="1" dirty="0">
                <a:latin typeface="Arial Narrow" panose="020B0606020202030204" pitchFamily="34" charset="0"/>
              </a:rPr>
              <a:t>label</a:t>
            </a:r>
            <a:r>
              <a:rPr lang="en-US" sz="3200" dirty="0">
                <a:latin typeface="Arial Narrow" panose="020B0606020202030204" pitchFamily="34" charset="0"/>
              </a:rPr>
              <a:t> the global pattern of pressure and wind.</a:t>
            </a:r>
          </a:p>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a:t>
            </a:r>
            <a:r>
              <a:rPr lang="en-US" sz="3200" b="1" dirty="0">
                <a:latin typeface="Arial Narrow" panose="020B0606020202030204" pitchFamily="34" charset="0"/>
              </a:rPr>
              <a:t>Describe</a:t>
            </a:r>
            <a:r>
              <a:rPr lang="en-US" sz="3200" dirty="0">
                <a:latin typeface="Arial Narrow" panose="020B0606020202030204" pitchFamily="34" charset="0"/>
              </a:rPr>
              <a:t> the potential impact of global warming on atmospheric circulation.</a:t>
            </a:r>
          </a:p>
        </p:txBody>
      </p:sp>
    </p:spTree>
    <p:extLst>
      <p:ext uri="{BB962C8B-B14F-4D97-AF65-F5344CB8AC3E}">
        <p14:creationId xmlns:p14="http://schemas.microsoft.com/office/powerpoint/2010/main" val="34990136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C52791-72A1-72E1-AB47-2D4B04EF0DF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B53CBE7-7157-4E97-FB6A-9322383B3F5D}"/>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Global Scale Atmospheric Circulation</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0ED163E6-C67B-2057-C2B0-7D8528BAF457}"/>
              </a:ext>
            </a:extLst>
          </p:cNvPr>
          <p:cNvSpPr>
            <a:spLocks noGrp="1"/>
          </p:cNvSpPr>
          <p:nvPr>
            <p:ph idx="1"/>
          </p:nvPr>
        </p:nvSpPr>
        <p:spPr>
          <a:xfrm>
            <a:off x="838200" y="1291769"/>
            <a:ext cx="4630948"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Driven by </a:t>
            </a:r>
            <a:r>
              <a:rPr lang="en-US" b="1" dirty="0">
                <a:latin typeface="Arial Narrow" panose="020B0606020202030204" pitchFamily="34" charset="0"/>
              </a:rPr>
              <a:t>unequal</a:t>
            </a:r>
            <a:r>
              <a:rPr lang="en-US" dirty="0">
                <a:latin typeface="Arial Narrow" panose="020B0606020202030204" pitchFamily="34" charset="0"/>
              </a:rPr>
              <a:t> </a:t>
            </a:r>
            <a:r>
              <a:rPr lang="en-US" b="1" dirty="0">
                <a:latin typeface="Arial Narrow" panose="020B0606020202030204" pitchFamily="34" charset="0"/>
              </a:rPr>
              <a:t>heating</a:t>
            </a:r>
            <a:r>
              <a:rPr lang="en-US" dirty="0">
                <a:latin typeface="Arial Narrow" panose="020B0606020202030204" pitchFamily="34" charset="0"/>
              </a:rPr>
              <a:t> of Earth's surface.</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Transfers: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Warm</a:t>
            </a:r>
            <a:r>
              <a:rPr lang="en-US" dirty="0">
                <a:latin typeface="Arial Narrow" panose="020B0606020202030204" pitchFamily="34" charset="0"/>
              </a:rPr>
              <a:t> air from </a:t>
            </a:r>
            <a:r>
              <a:rPr lang="en-US" b="1" dirty="0">
                <a:latin typeface="Arial Narrow" panose="020B0606020202030204" pitchFamily="34" charset="0"/>
              </a:rPr>
              <a:t>low</a:t>
            </a:r>
            <a:r>
              <a:rPr lang="en-US" dirty="0">
                <a:latin typeface="Arial Narrow" panose="020B0606020202030204" pitchFamily="34" charset="0"/>
              </a:rPr>
              <a:t> → </a:t>
            </a:r>
            <a:r>
              <a:rPr lang="en-US" b="1" dirty="0">
                <a:latin typeface="Arial Narrow" panose="020B0606020202030204" pitchFamily="34" charset="0"/>
              </a:rPr>
              <a:t>high</a:t>
            </a:r>
            <a:r>
              <a:rPr lang="en-US" dirty="0">
                <a:latin typeface="Arial Narrow" panose="020B0606020202030204" pitchFamily="34" charset="0"/>
              </a:rPr>
              <a:t> latitudes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Cold</a:t>
            </a:r>
            <a:r>
              <a:rPr lang="en-US" dirty="0">
                <a:latin typeface="Arial Narrow" panose="020B0606020202030204" pitchFamily="34" charset="0"/>
              </a:rPr>
              <a:t> air from </a:t>
            </a:r>
            <a:r>
              <a:rPr lang="en-US" b="1" dirty="0">
                <a:latin typeface="Arial Narrow" panose="020B0606020202030204" pitchFamily="34" charset="0"/>
              </a:rPr>
              <a:t>high</a:t>
            </a:r>
            <a:r>
              <a:rPr lang="en-US" dirty="0">
                <a:latin typeface="Arial Narrow" panose="020B0606020202030204" pitchFamily="34" charset="0"/>
              </a:rPr>
              <a:t> → </a:t>
            </a:r>
            <a:r>
              <a:rPr lang="en-US" b="1" dirty="0">
                <a:latin typeface="Arial Narrow" panose="020B0606020202030204" pitchFamily="34" charset="0"/>
              </a:rPr>
              <a:t>low</a:t>
            </a:r>
            <a:r>
              <a:rPr lang="en-US" dirty="0">
                <a:latin typeface="Arial Narrow" panose="020B0606020202030204" pitchFamily="34" charset="0"/>
              </a:rPr>
              <a:t> latitudes</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Prevents extreme heating at the equator and cooling at the poles.</a:t>
            </a:r>
          </a:p>
        </p:txBody>
      </p:sp>
      <p:sp>
        <p:nvSpPr>
          <p:cNvPr id="4" name="Content Placeholder 2">
            <a:extLst>
              <a:ext uri="{FF2B5EF4-FFF2-40B4-BE49-F238E27FC236}">
                <a16:creationId xmlns:a16="http://schemas.microsoft.com/office/drawing/2014/main" id="{63FA7A34-9919-D7F2-FF6E-821DBB87C36F}"/>
              </a:ext>
            </a:extLst>
          </p:cNvPr>
          <p:cNvSpPr txBox="1">
            <a:spLocks/>
          </p:cNvSpPr>
          <p:nvPr/>
        </p:nvSpPr>
        <p:spPr>
          <a:xfrm>
            <a:off x="5806247" y="1291769"/>
            <a:ext cx="5382214" cy="490336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Based on the </a:t>
            </a:r>
            <a:r>
              <a:rPr lang="en-US" b="1" dirty="0">
                <a:latin typeface="Arial Narrow" panose="020B0606020202030204" pitchFamily="34" charset="0"/>
              </a:rPr>
              <a:t>three-cell model</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Hadley</a:t>
            </a:r>
            <a:r>
              <a:rPr lang="en-US" sz="2800" dirty="0">
                <a:latin typeface="Arial Narrow" panose="020B0606020202030204" pitchFamily="34" charset="0"/>
              </a:rPr>
              <a:t> </a:t>
            </a:r>
            <a:r>
              <a:rPr lang="en-US" sz="2800" b="1" dirty="0">
                <a:latin typeface="Arial Narrow" panose="020B0606020202030204" pitchFamily="34" charset="0"/>
              </a:rPr>
              <a:t>Cell</a:t>
            </a:r>
            <a:r>
              <a:rPr lang="en-US" sz="2800" dirty="0">
                <a:latin typeface="Arial Narrow" panose="020B0606020202030204" pitchFamily="34" charset="0"/>
              </a:rPr>
              <a:t> (0°–30°)</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Ferrel</a:t>
            </a:r>
            <a:r>
              <a:rPr lang="en-US" sz="2800" dirty="0">
                <a:latin typeface="Arial Narrow" panose="020B0606020202030204" pitchFamily="34" charset="0"/>
              </a:rPr>
              <a:t> </a:t>
            </a:r>
            <a:r>
              <a:rPr lang="en-US" sz="2800" b="1" dirty="0">
                <a:latin typeface="Arial Narrow" panose="020B0606020202030204" pitchFamily="34" charset="0"/>
              </a:rPr>
              <a:t>Cell</a:t>
            </a:r>
            <a:r>
              <a:rPr lang="en-US" sz="2800" dirty="0">
                <a:latin typeface="Arial Narrow" panose="020B0606020202030204" pitchFamily="34" charset="0"/>
              </a:rPr>
              <a:t> (30°–60°)</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Polar</a:t>
            </a:r>
            <a:r>
              <a:rPr lang="en-US" sz="2800" dirty="0">
                <a:latin typeface="Arial Narrow" panose="020B0606020202030204" pitchFamily="34" charset="0"/>
              </a:rPr>
              <a:t> </a:t>
            </a:r>
            <a:r>
              <a:rPr lang="en-US" sz="2800" b="1" dirty="0">
                <a:latin typeface="Arial Narrow" panose="020B0606020202030204" pitchFamily="34" charset="0"/>
              </a:rPr>
              <a:t>Cell</a:t>
            </a:r>
            <a:r>
              <a:rPr lang="en-US" sz="2800" dirty="0">
                <a:latin typeface="Arial Narrow" panose="020B0606020202030204" pitchFamily="34" charset="0"/>
              </a:rPr>
              <a:t> (60°–90°)</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Equator</a:t>
            </a:r>
            <a:r>
              <a:rPr lang="en-US" dirty="0">
                <a:latin typeface="Arial Narrow" panose="020B0606020202030204" pitchFamily="34" charset="0"/>
              </a:rPr>
              <a:t> = intense heating → rising air → </a:t>
            </a:r>
            <a:r>
              <a:rPr lang="en-US" b="1" dirty="0">
                <a:latin typeface="Arial Narrow" panose="020B0606020202030204" pitchFamily="34" charset="0"/>
              </a:rPr>
              <a:t>low</a:t>
            </a:r>
            <a:r>
              <a:rPr lang="en-US" dirty="0">
                <a:latin typeface="Arial Narrow" panose="020B0606020202030204" pitchFamily="34" charset="0"/>
              </a:rPr>
              <a:t> </a:t>
            </a:r>
            <a:r>
              <a:rPr lang="en-US" b="1" dirty="0">
                <a:latin typeface="Arial Narrow" panose="020B0606020202030204" pitchFamily="34" charset="0"/>
              </a:rPr>
              <a:t>pressure</a:t>
            </a:r>
            <a:r>
              <a:rPr lang="en-US" dirty="0">
                <a:latin typeface="Arial Narrow" panose="020B0606020202030204" pitchFamily="34" charset="0"/>
              </a:rPr>
              <a:t> </a:t>
            </a:r>
            <a:r>
              <a:rPr lang="en-US" b="1" dirty="0">
                <a:latin typeface="Arial Narrow" panose="020B0606020202030204" pitchFamily="34" charset="0"/>
              </a:rPr>
              <a:t>zone</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Forms the </a:t>
            </a:r>
            <a:r>
              <a:rPr lang="en-US" sz="2800" b="1" dirty="0">
                <a:latin typeface="Arial Narrow" panose="020B0606020202030204" pitchFamily="34" charset="0"/>
              </a:rPr>
              <a:t>Equatorial</a:t>
            </a:r>
            <a:r>
              <a:rPr lang="en-US" sz="2800" dirty="0">
                <a:latin typeface="Arial Narrow" panose="020B0606020202030204" pitchFamily="34" charset="0"/>
              </a:rPr>
              <a:t> </a:t>
            </a:r>
            <a:r>
              <a:rPr lang="en-US" sz="2800" b="1" dirty="0">
                <a:latin typeface="Arial Narrow" panose="020B0606020202030204" pitchFamily="34" charset="0"/>
              </a:rPr>
              <a:t>Trough</a:t>
            </a:r>
            <a:r>
              <a:rPr lang="en-US" sz="2800" dirty="0">
                <a:latin typeface="Arial Narrow" panose="020B0606020202030204" pitchFamily="34" charset="0"/>
              </a:rPr>
              <a:t> or </a:t>
            </a:r>
            <a:r>
              <a:rPr lang="en-US" sz="2800" b="1" dirty="0">
                <a:latin typeface="Arial Narrow" panose="020B0606020202030204" pitchFamily="34" charset="0"/>
              </a:rPr>
              <a:t>Intertropical Convergence Zone (ITCZ)</a:t>
            </a:r>
          </a:p>
        </p:txBody>
      </p:sp>
    </p:spTree>
    <p:extLst>
      <p:ext uri="{BB962C8B-B14F-4D97-AF65-F5344CB8AC3E}">
        <p14:creationId xmlns:p14="http://schemas.microsoft.com/office/powerpoint/2010/main" val="41557549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66781F-F7D4-C53A-E565-C3BE463D952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8829DFA-E600-9C73-51B0-B787005BA72A}"/>
              </a:ext>
            </a:extLst>
          </p:cNvPr>
          <p:cNvSpPr>
            <a:spLocks noGrp="1"/>
          </p:cNvSpPr>
          <p:nvPr>
            <p:ph type="title"/>
          </p:nvPr>
        </p:nvSpPr>
        <p:spPr>
          <a:xfrm>
            <a:off x="605287" y="72888"/>
            <a:ext cx="4661452" cy="812912"/>
          </a:xfrm>
        </p:spPr>
        <p:txBody>
          <a:bodyPr>
            <a:normAutofit/>
          </a:bodyPr>
          <a:lstStyle/>
          <a:p>
            <a:r>
              <a:rPr kumimoji="0" lang="en-US" sz="4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Main Circulations</a:t>
            </a:r>
            <a:endParaRPr lang="en-US" sz="4000" dirty="0">
              <a:latin typeface="Arial Narrow" panose="020B0606020202030204" pitchFamily="34" charset="0"/>
            </a:endParaRPr>
          </a:p>
        </p:txBody>
      </p:sp>
      <p:sp>
        <p:nvSpPr>
          <p:cNvPr id="4" name="Content Placeholder 2">
            <a:extLst>
              <a:ext uri="{FF2B5EF4-FFF2-40B4-BE49-F238E27FC236}">
                <a16:creationId xmlns:a16="http://schemas.microsoft.com/office/drawing/2014/main" id="{018F7FEA-8F4C-B232-D34C-7055FA8F2599}"/>
              </a:ext>
            </a:extLst>
          </p:cNvPr>
          <p:cNvSpPr>
            <a:spLocks noGrp="1"/>
          </p:cNvSpPr>
          <p:nvPr>
            <p:ph idx="1"/>
          </p:nvPr>
        </p:nvSpPr>
        <p:spPr>
          <a:xfrm>
            <a:off x="605287" y="748305"/>
            <a:ext cx="2482970" cy="3521770"/>
          </a:xfrm>
        </p:spPr>
        <p:txBody>
          <a:bodyPr>
            <a:noAutofit/>
          </a:bodyPr>
          <a:lstStyle/>
          <a:p>
            <a:pPr marL="0" indent="0">
              <a:lnSpc>
                <a:spcPct val="100000"/>
              </a:lnSpc>
              <a:spcBef>
                <a:spcPts val="600"/>
              </a:spcBef>
              <a:spcAft>
                <a:spcPts val="600"/>
              </a:spcAft>
              <a:buNone/>
            </a:pPr>
            <a:r>
              <a:rPr lang="en-US" sz="3200" b="1" dirty="0">
                <a:latin typeface="Arial Narrow" panose="020B0606020202030204" pitchFamily="34" charset="0"/>
              </a:rPr>
              <a:t>Three</a:t>
            </a:r>
            <a:r>
              <a:rPr lang="en-US" sz="3200" dirty="0">
                <a:latin typeface="Arial Narrow" panose="020B0606020202030204" pitchFamily="34" charset="0"/>
              </a:rPr>
              <a:t> main </a:t>
            </a:r>
            <a:r>
              <a:rPr lang="en-US" sz="3200" b="1" dirty="0">
                <a:latin typeface="Arial Narrow" panose="020B0606020202030204" pitchFamily="34" charset="0"/>
              </a:rPr>
              <a:t>circulations</a:t>
            </a:r>
            <a:r>
              <a:rPr lang="en-US" sz="3200" dirty="0">
                <a:latin typeface="Arial Narrow" panose="020B0606020202030204" pitchFamily="34" charset="0"/>
              </a:rPr>
              <a:t> exist between the equator and poles due to the Earth's </a:t>
            </a:r>
            <a:r>
              <a:rPr lang="en-US" sz="3200" b="1" dirty="0">
                <a:latin typeface="Arial Narrow" panose="020B0606020202030204" pitchFamily="34" charset="0"/>
              </a:rPr>
              <a:t>rotation</a:t>
            </a:r>
            <a:r>
              <a:rPr lang="en-US" sz="3200" dirty="0">
                <a:latin typeface="Arial Narrow" panose="020B0606020202030204" pitchFamily="34" charset="0"/>
              </a:rPr>
              <a:t>.</a:t>
            </a:r>
          </a:p>
        </p:txBody>
      </p:sp>
      <p:pic>
        <p:nvPicPr>
          <p:cNvPr id="3" name="Picture 2" descr="Diagram of Earth showing three main atmospheric circulation cells between the equator and poles, labeled 1, 2, and 3, with red and blue arrows indicating wind movement.">
            <a:extLst>
              <a:ext uri="{FF2B5EF4-FFF2-40B4-BE49-F238E27FC236}">
                <a16:creationId xmlns:a16="http://schemas.microsoft.com/office/drawing/2014/main" id="{CABB1ED7-7F38-35C8-A242-C017E3D4DD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70351" y="258344"/>
            <a:ext cx="7460448" cy="5786744"/>
          </a:xfrm>
          <a:prstGeom prst="rect">
            <a:avLst/>
          </a:prstGeom>
        </p:spPr>
      </p:pic>
      <p:sp>
        <p:nvSpPr>
          <p:cNvPr id="10" name="TextBox 9">
            <a:extLst>
              <a:ext uri="{FF2B5EF4-FFF2-40B4-BE49-F238E27FC236}">
                <a16:creationId xmlns:a16="http://schemas.microsoft.com/office/drawing/2014/main" id="{151AB95A-62B9-DC89-0C3E-9B448AA98FDD}"/>
              </a:ext>
            </a:extLst>
          </p:cNvPr>
          <p:cNvSpPr txBox="1"/>
          <p:nvPr/>
        </p:nvSpPr>
        <p:spPr>
          <a:xfrm>
            <a:off x="9670212" y="6119582"/>
            <a:ext cx="974786" cy="253916"/>
          </a:xfrm>
          <a:prstGeom prst="rect">
            <a:avLst/>
          </a:prstGeom>
          <a:noFill/>
        </p:spPr>
        <p:txBody>
          <a:bodyPr wrap="square">
            <a:spAutoFit/>
          </a:bodyPr>
          <a:lstStyle/>
          <a:p>
            <a:pPr algn="l"/>
            <a:r>
              <a:rPr lang="en-US" sz="1050" dirty="0">
                <a:latin typeface="Arial Narrow" panose="020B0606020202030204" pitchFamily="34" charset="0"/>
                <a:cs typeface="Times New Roman" panose="02020603050405020304" pitchFamily="18" charset="0"/>
              </a:rPr>
              <a:t>Credit: NOAA</a:t>
            </a:r>
          </a:p>
        </p:txBody>
      </p:sp>
    </p:spTree>
    <p:extLst>
      <p:ext uri="{BB962C8B-B14F-4D97-AF65-F5344CB8AC3E}">
        <p14:creationId xmlns:p14="http://schemas.microsoft.com/office/powerpoint/2010/main" val="288847127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7F21B4-E445-06DF-66A1-F338992DCF9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9C66AF4-11F4-44A3-6581-1E2C22FA45C4}"/>
              </a:ext>
            </a:extLst>
          </p:cNvPr>
          <p:cNvSpPr>
            <a:spLocks noGrp="1"/>
          </p:cNvSpPr>
          <p:nvPr>
            <p:ph type="title"/>
          </p:nvPr>
        </p:nvSpPr>
        <p:spPr>
          <a:xfrm>
            <a:off x="2447338" y="0"/>
            <a:ext cx="8048383" cy="812912"/>
          </a:xfrm>
        </p:spPr>
        <p:txBody>
          <a:bodyPr>
            <a:normAutofit fontScale="90000"/>
          </a:bodyPr>
          <a:lstStyle/>
          <a:p>
            <a:pPr algn="ctr"/>
            <a:r>
              <a:rPr kumimoji="0" lang="en-US" sz="4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Three Cell Model or Atmospheric Circulation</a:t>
            </a:r>
            <a:endParaRPr lang="en-US" sz="4000" dirty="0">
              <a:latin typeface="Arial Narrow" panose="020B0606020202030204" pitchFamily="34" charset="0"/>
            </a:endParaRPr>
          </a:p>
        </p:txBody>
      </p:sp>
      <p:pic>
        <p:nvPicPr>
          <p:cNvPr id="3" name="Picture 2" descr="Diagram of the three-cell atmospheric circulation model showing Hadley, Ferrel, and Polar cells, along with the polar jet and subtropical jet streams.">
            <a:extLst>
              <a:ext uri="{FF2B5EF4-FFF2-40B4-BE49-F238E27FC236}">
                <a16:creationId xmlns:a16="http://schemas.microsoft.com/office/drawing/2014/main" id="{F8DA8873-E45B-0F2E-1FCA-570BF91104D6}"/>
              </a:ext>
            </a:extLst>
          </p:cNvPr>
          <p:cNvPicPr>
            <a:picLocks noChangeAspect="1"/>
          </p:cNvPicPr>
          <p:nvPr/>
        </p:nvPicPr>
        <p:blipFill>
          <a:blip r:embed="rId2"/>
          <a:stretch>
            <a:fillRect/>
          </a:stretch>
        </p:blipFill>
        <p:spPr>
          <a:xfrm>
            <a:off x="562154" y="811811"/>
            <a:ext cx="11067691" cy="5136045"/>
          </a:xfrm>
          <a:prstGeom prst="rect">
            <a:avLst/>
          </a:prstGeom>
        </p:spPr>
      </p:pic>
      <p:sp>
        <p:nvSpPr>
          <p:cNvPr id="4" name="TextBox 3">
            <a:extLst>
              <a:ext uri="{FF2B5EF4-FFF2-40B4-BE49-F238E27FC236}">
                <a16:creationId xmlns:a16="http://schemas.microsoft.com/office/drawing/2014/main" id="{678DAC69-9920-70B8-66BB-AEDFC46D5C7A}"/>
              </a:ext>
            </a:extLst>
          </p:cNvPr>
          <p:cNvSpPr txBox="1"/>
          <p:nvPr/>
        </p:nvSpPr>
        <p:spPr>
          <a:xfrm>
            <a:off x="7073660" y="6052771"/>
            <a:ext cx="4452668" cy="646331"/>
          </a:xfrm>
          <a:prstGeom prst="rect">
            <a:avLst/>
          </a:prstGeom>
          <a:noFill/>
        </p:spPr>
        <p:txBody>
          <a:bodyPr wrap="square">
            <a:spAutoFit/>
          </a:bodyPr>
          <a:lstStyle/>
          <a:p>
            <a:pPr algn="l"/>
            <a:r>
              <a:rPr lang="en-US" sz="1200" dirty="0">
                <a:latin typeface="Arial Narrow" panose="020B0606020202030204" pitchFamily="34" charset="0"/>
                <a:cs typeface="Times New Roman" panose="02020603050405020304" pitchFamily="18" charset="0"/>
              </a:rPr>
              <a:t>Source: Figure 6.11 The Three Cell Model or Atmospheric Circulation. Image by Anthony Flores is used under a CC-BY-4.0 license from Physical Geography by J. Patrich, licensed under CC BY 4.0. </a:t>
            </a:r>
          </a:p>
        </p:txBody>
      </p:sp>
    </p:spTree>
    <p:extLst>
      <p:ext uri="{BB962C8B-B14F-4D97-AF65-F5344CB8AC3E}">
        <p14:creationId xmlns:p14="http://schemas.microsoft.com/office/powerpoint/2010/main" val="16567440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7D9022-B321-1488-4C98-DA34DADCC29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E882694-F814-F52C-AFAF-742001AF9EFC}"/>
              </a:ext>
            </a:extLst>
          </p:cNvPr>
          <p:cNvSpPr>
            <a:spLocks noGrp="1"/>
          </p:cNvSpPr>
          <p:nvPr>
            <p:ph type="title"/>
          </p:nvPr>
        </p:nvSpPr>
        <p:spPr>
          <a:xfrm>
            <a:off x="231421" y="146837"/>
            <a:ext cx="2331569" cy="1802103"/>
          </a:xfrm>
        </p:spPr>
        <p:txBody>
          <a:bodyPr>
            <a:normAutofit fontScale="90000"/>
          </a:bodyPr>
          <a:lstStyle/>
          <a:p>
            <a:r>
              <a:rPr kumimoji="0" lang="en-US" sz="4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Global Atmospheric Circulation</a:t>
            </a:r>
            <a:endParaRPr lang="en-US" sz="4000" dirty="0">
              <a:latin typeface="Arial Narrow" panose="020B0606020202030204" pitchFamily="34" charset="0"/>
            </a:endParaRPr>
          </a:p>
        </p:txBody>
      </p:sp>
      <p:pic>
        <p:nvPicPr>
          <p:cNvPr id="7" name="Picture 6" descr="Global atmospheric circulation showing Hadley, Mid-Latitude, and Polar cells, trade winds, westerlies, and the Intertropical Convergence Zone.">
            <a:extLst>
              <a:ext uri="{FF2B5EF4-FFF2-40B4-BE49-F238E27FC236}">
                <a16:creationId xmlns:a16="http://schemas.microsoft.com/office/drawing/2014/main" id="{5B029F8B-BBC6-5E25-41E3-182687816A89}"/>
              </a:ext>
            </a:extLst>
          </p:cNvPr>
          <p:cNvPicPr>
            <a:picLocks noChangeAspect="1"/>
          </p:cNvPicPr>
          <p:nvPr/>
        </p:nvPicPr>
        <p:blipFill>
          <a:blip r:embed="rId2"/>
          <a:stretch>
            <a:fillRect/>
          </a:stretch>
        </p:blipFill>
        <p:spPr>
          <a:xfrm>
            <a:off x="2859758" y="315035"/>
            <a:ext cx="7326813" cy="5594757"/>
          </a:xfrm>
          <a:prstGeom prst="rect">
            <a:avLst/>
          </a:prstGeom>
        </p:spPr>
      </p:pic>
      <p:sp>
        <p:nvSpPr>
          <p:cNvPr id="10" name="TextBox 9">
            <a:extLst>
              <a:ext uri="{FF2B5EF4-FFF2-40B4-BE49-F238E27FC236}">
                <a16:creationId xmlns:a16="http://schemas.microsoft.com/office/drawing/2014/main" id="{3EB247BE-8372-6CFC-E08C-D149F728D06C}"/>
              </a:ext>
            </a:extLst>
          </p:cNvPr>
          <p:cNvSpPr txBox="1"/>
          <p:nvPr/>
        </p:nvSpPr>
        <p:spPr>
          <a:xfrm>
            <a:off x="8350370" y="6214473"/>
            <a:ext cx="1544129" cy="253916"/>
          </a:xfrm>
          <a:prstGeom prst="rect">
            <a:avLst/>
          </a:prstGeom>
          <a:noFill/>
        </p:spPr>
        <p:txBody>
          <a:bodyPr wrap="square">
            <a:spAutoFit/>
          </a:bodyPr>
          <a:lstStyle/>
          <a:p>
            <a:pPr algn="l"/>
            <a:r>
              <a:rPr lang="en-US" sz="1050" dirty="0">
                <a:latin typeface="Arial Narrow" panose="020B0606020202030204" pitchFamily="34" charset="0"/>
                <a:cs typeface="Times New Roman" panose="02020603050405020304" pitchFamily="18" charset="0"/>
              </a:rPr>
              <a:t>Credit: NASA/JPL-Caltech</a:t>
            </a:r>
          </a:p>
        </p:txBody>
      </p:sp>
    </p:spTree>
    <p:extLst>
      <p:ext uri="{BB962C8B-B14F-4D97-AF65-F5344CB8AC3E}">
        <p14:creationId xmlns:p14="http://schemas.microsoft.com/office/powerpoint/2010/main" val="284129475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6C14AB-DFFD-E7B6-09D4-7ACEA602B2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C52763E-C181-18AD-225D-6C622A2C2D3F}"/>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Hadley cell</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AA166285-3B9C-96C1-15B0-47801E5D3248}"/>
              </a:ext>
            </a:extLst>
          </p:cNvPr>
          <p:cNvSpPr>
            <a:spLocks noGrp="1"/>
          </p:cNvSpPr>
          <p:nvPr>
            <p:ph idx="1"/>
          </p:nvPr>
        </p:nvSpPr>
        <p:spPr>
          <a:xfrm>
            <a:off x="838200" y="1458930"/>
            <a:ext cx="3129951" cy="4812474"/>
          </a:xfrm>
        </p:spPr>
        <p:txBody>
          <a:bodyPr>
            <a:noAutofit/>
          </a:bodyPr>
          <a:lstStyle/>
          <a:p>
            <a:pPr marL="0" indent="0">
              <a:lnSpc>
                <a:spcPct val="100000"/>
              </a:lnSpc>
              <a:spcBef>
                <a:spcPts val="600"/>
              </a:spcBef>
              <a:spcAft>
                <a:spcPts val="600"/>
              </a:spcAft>
              <a:buNone/>
            </a:pPr>
            <a:r>
              <a:rPr lang="en-US" dirty="0">
                <a:latin typeface="Arial Narrow" panose="020B0606020202030204" pitchFamily="34" charset="0"/>
              </a:rPr>
              <a:t>The trade winds are created by a cycle of warm, moist air rising near the equator. The air eventually cools and sinks a bit further north in the tropics. This phenomenon is called the </a:t>
            </a:r>
            <a:r>
              <a:rPr lang="en-US" b="1" dirty="0">
                <a:latin typeface="Arial Narrow" panose="020B0606020202030204" pitchFamily="34" charset="0"/>
              </a:rPr>
              <a:t>Hadley cell</a:t>
            </a:r>
            <a:r>
              <a:rPr lang="en-US" dirty="0">
                <a:latin typeface="Arial Narrow" panose="020B0606020202030204" pitchFamily="34" charset="0"/>
              </a:rPr>
              <a:t>.</a:t>
            </a:r>
            <a:endParaRPr lang="en-US" sz="2800" dirty="0">
              <a:latin typeface="Arial Narrow" panose="020B0606020202030204" pitchFamily="34" charset="0"/>
            </a:endParaRPr>
          </a:p>
        </p:txBody>
      </p:sp>
      <p:sp>
        <p:nvSpPr>
          <p:cNvPr id="6" name="TextBox 5">
            <a:extLst>
              <a:ext uri="{FF2B5EF4-FFF2-40B4-BE49-F238E27FC236}">
                <a16:creationId xmlns:a16="http://schemas.microsoft.com/office/drawing/2014/main" id="{93310488-9A40-3ED8-AB62-FBD162C52892}"/>
              </a:ext>
            </a:extLst>
          </p:cNvPr>
          <p:cNvSpPr txBox="1"/>
          <p:nvPr/>
        </p:nvSpPr>
        <p:spPr>
          <a:xfrm>
            <a:off x="9109494" y="5874211"/>
            <a:ext cx="1544129" cy="253916"/>
          </a:xfrm>
          <a:prstGeom prst="rect">
            <a:avLst/>
          </a:prstGeom>
          <a:noFill/>
        </p:spPr>
        <p:txBody>
          <a:bodyPr wrap="square">
            <a:spAutoFit/>
          </a:bodyPr>
          <a:lstStyle/>
          <a:p>
            <a:pPr algn="l"/>
            <a:r>
              <a:rPr lang="en-US" sz="1050" dirty="0">
                <a:latin typeface="Arial Narrow" panose="020B0606020202030204" pitchFamily="34" charset="0"/>
                <a:cs typeface="Times New Roman" panose="02020603050405020304" pitchFamily="18" charset="0"/>
              </a:rPr>
              <a:t>Credit: NASA/JPL-Caltech</a:t>
            </a:r>
          </a:p>
        </p:txBody>
      </p:sp>
      <p:pic>
        <p:nvPicPr>
          <p:cNvPr id="7" name="Picture 6" descr="Diagram of Hadley cells showing warm moist air rising at the equator and cold dry air descending at 30° latitude north and south.">
            <a:extLst>
              <a:ext uri="{FF2B5EF4-FFF2-40B4-BE49-F238E27FC236}">
                <a16:creationId xmlns:a16="http://schemas.microsoft.com/office/drawing/2014/main" id="{9974B3C6-0602-5375-1C01-00B630E85CAB}"/>
              </a:ext>
            </a:extLst>
          </p:cNvPr>
          <p:cNvPicPr>
            <a:picLocks noChangeAspect="1"/>
          </p:cNvPicPr>
          <p:nvPr/>
        </p:nvPicPr>
        <p:blipFill>
          <a:blip r:embed="rId3"/>
          <a:stretch>
            <a:fillRect/>
          </a:stretch>
        </p:blipFill>
        <p:spPr>
          <a:xfrm>
            <a:off x="4277804" y="543464"/>
            <a:ext cx="6245916" cy="5279366"/>
          </a:xfrm>
          <a:prstGeom prst="rect">
            <a:avLst/>
          </a:prstGeom>
        </p:spPr>
      </p:pic>
    </p:spTree>
    <p:extLst>
      <p:ext uri="{BB962C8B-B14F-4D97-AF65-F5344CB8AC3E}">
        <p14:creationId xmlns:p14="http://schemas.microsoft.com/office/powerpoint/2010/main" val="41423948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AD3D55-CC85-4B8F-D6D3-573DBC7991F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287692A-2ABA-C7F9-571D-F870A4AD7B47}"/>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Earth’s Major Surface Winds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DA27D040-9CB7-5C5D-AE04-1C9167B113E1}"/>
              </a:ext>
            </a:extLst>
          </p:cNvPr>
          <p:cNvSpPr>
            <a:spLocks noGrp="1"/>
          </p:cNvSpPr>
          <p:nvPr>
            <p:ph idx="1"/>
          </p:nvPr>
        </p:nvSpPr>
        <p:spPr>
          <a:xfrm>
            <a:off x="838200" y="1458930"/>
            <a:ext cx="9478992" cy="4903369"/>
          </a:xfrm>
        </p:spPr>
        <p:txBody>
          <a:bodyPr>
            <a:noAutofit/>
          </a:bodyPr>
          <a:lstStyle/>
          <a:p>
            <a:pPr>
              <a:lnSpc>
                <a:spcPct val="15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a:t>
            </a:r>
            <a:r>
              <a:rPr lang="en-US" sz="3200" b="1" dirty="0">
                <a:latin typeface="Arial Narrow" panose="020B0606020202030204" pitchFamily="34" charset="0"/>
              </a:rPr>
              <a:t>Trade</a:t>
            </a:r>
            <a:r>
              <a:rPr lang="en-US" sz="3200" dirty="0">
                <a:latin typeface="Arial Narrow" panose="020B0606020202030204" pitchFamily="34" charset="0"/>
              </a:rPr>
              <a:t> </a:t>
            </a:r>
            <a:r>
              <a:rPr lang="en-US" sz="3200" b="1" dirty="0">
                <a:latin typeface="Arial Narrow" panose="020B0606020202030204" pitchFamily="34" charset="0"/>
              </a:rPr>
              <a:t>winds</a:t>
            </a:r>
            <a:r>
              <a:rPr lang="en-US" sz="3200" dirty="0">
                <a:latin typeface="Arial Narrow" panose="020B0606020202030204" pitchFamily="34" charset="0"/>
              </a:rPr>
              <a:t>: converging at the </a:t>
            </a:r>
            <a:r>
              <a:rPr lang="en-US" sz="3200" b="1" dirty="0">
                <a:latin typeface="Arial Narrow" panose="020B0606020202030204" pitchFamily="34" charset="0"/>
              </a:rPr>
              <a:t>equatorial</a:t>
            </a:r>
            <a:r>
              <a:rPr lang="en-US" sz="3200" dirty="0">
                <a:latin typeface="Arial Narrow" panose="020B0606020202030204" pitchFamily="34" charset="0"/>
              </a:rPr>
              <a:t> </a:t>
            </a:r>
            <a:r>
              <a:rPr lang="en-US" sz="3200" b="1" dirty="0">
                <a:latin typeface="Arial Narrow" panose="020B0606020202030204" pitchFamily="34" charset="0"/>
              </a:rPr>
              <a:t>low</a:t>
            </a:r>
          </a:p>
          <a:p>
            <a:pPr>
              <a:lnSpc>
                <a:spcPct val="15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a:t>
            </a:r>
            <a:r>
              <a:rPr lang="en-US" sz="3200" b="1" dirty="0">
                <a:latin typeface="Arial Narrow" panose="020B0606020202030204" pitchFamily="34" charset="0"/>
              </a:rPr>
              <a:t>Prevailing</a:t>
            </a:r>
            <a:r>
              <a:rPr lang="en-US" sz="3200" dirty="0">
                <a:latin typeface="Arial Narrow" panose="020B0606020202030204" pitchFamily="34" charset="0"/>
              </a:rPr>
              <a:t> </a:t>
            </a:r>
            <a:r>
              <a:rPr lang="en-US" sz="3200" b="1" dirty="0">
                <a:latin typeface="Arial Narrow" panose="020B0606020202030204" pitchFamily="34" charset="0"/>
              </a:rPr>
              <a:t>westerlies</a:t>
            </a:r>
            <a:r>
              <a:rPr lang="en-US" sz="3200" dirty="0">
                <a:latin typeface="Arial Narrow" panose="020B0606020202030204" pitchFamily="34" charset="0"/>
              </a:rPr>
              <a:t>: the </a:t>
            </a:r>
            <a:r>
              <a:rPr lang="en-US" sz="3200" b="1" dirty="0">
                <a:latin typeface="Arial Narrow" panose="020B0606020202030204" pitchFamily="34" charset="0"/>
              </a:rPr>
              <a:t>dominant</a:t>
            </a:r>
            <a:r>
              <a:rPr lang="en-US" sz="3200" dirty="0">
                <a:latin typeface="Arial Narrow" panose="020B0606020202030204" pitchFamily="34" charset="0"/>
              </a:rPr>
              <a:t> winds flowing from the subtropics toward higher latitudes</a:t>
            </a:r>
          </a:p>
          <a:p>
            <a:pPr>
              <a:lnSpc>
                <a:spcPct val="15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a:t>
            </a:r>
            <a:r>
              <a:rPr lang="en-US" sz="3200" b="1" dirty="0">
                <a:latin typeface="Arial Narrow" panose="020B0606020202030204" pitchFamily="34" charset="0"/>
              </a:rPr>
              <a:t>Polar</a:t>
            </a:r>
            <a:r>
              <a:rPr lang="en-US" sz="3200" dirty="0">
                <a:latin typeface="Arial Narrow" panose="020B0606020202030204" pitchFamily="34" charset="0"/>
              </a:rPr>
              <a:t> </a:t>
            </a:r>
            <a:r>
              <a:rPr lang="en-US" sz="3200" b="1" dirty="0">
                <a:latin typeface="Arial Narrow" panose="020B0606020202030204" pitchFamily="34" charset="0"/>
              </a:rPr>
              <a:t>Easterlies</a:t>
            </a:r>
            <a:r>
              <a:rPr lang="en-US" sz="3200" dirty="0">
                <a:latin typeface="Arial Narrow" panose="020B0606020202030204" pitchFamily="34" charset="0"/>
              </a:rPr>
              <a:t>: variable winds, cold and dry, move away from the polar region in an anticyclonic direction. </a:t>
            </a:r>
          </a:p>
        </p:txBody>
      </p:sp>
    </p:spTree>
    <p:extLst>
      <p:ext uri="{BB962C8B-B14F-4D97-AF65-F5344CB8AC3E}">
        <p14:creationId xmlns:p14="http://schemas.microsoft.com/office/powerpoint/2010/main" val="223077735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Narrow" panose="020B0606020202030204" pitchFamily="34" charset="0"/>
              </a:rPr>
              <a:t>In-class Exercise: global pressure</a:t>
            </a:r>
          </a:p>
        </p:txBody>
      </p:sp>
      <p:sp>
        <p:nvSpPr>
          <p:cNvPr id="3" name="Content Placeholder 2"/>
          <p:cNvSpPr>
            <a:spLocks noGrp="1"/>
          </p:cNvSpPr>
          <p:nvPr>
            <p:ph idx="1"/>
          </p:nvPr>
        </p:nvSpPr>
        <p:spPr>
          <a:xfrm>
            <a:off x="933378" y="1630073"/>
            <a:ext cx="10058400" cy="4535401"/>
          </a:xfrm>
        </p:spPr>
        <p:txBody>
          <a:bodyPr>
            <a:noAutofit/>
          </a:bodyPr>
          <a:lstStyle/>
          <a:p>
            <a:pPr marL="514350" indent="-514350">
              <a:buFont typeface="+mj-lt"/>
              <a:buAutoNum type="alphaLcPeriod"/>
            </a:pPr>
            <a:r>
              <a:rPr lang="en-US" dirty="0">
                <a:solidFill>
                  <a:schemeClr val="tx1"/>
                </a:solidFill>
                <a:latin typeface="Arial Narrow" panose="020B0606020202030204" pitchFamily="34" charset="0"/>
              </a:rPr>
              <a:t>Label the air pressure belts:</a:t>
            </a:r>
          </a:p>
          <a:p>
            <a:pPr marL="989838" lvl="2" indent="-514350">
              <a:buFont typeface="+mj-lt"/>
              <a:buAutoNum type="alphaLcParenR"/>
            </a:pPr>
            <a:r>
              <a:rPr lang="en-US" sz="2000" dirty="0">
                <a:solidFill>
                  <a:schemeClr val="tx1"/>
                </a:solidFill>
                <a:latin typeface="Arial Narrow" panose="020B0606020202030204" pitchFamily="34" charset="0"/>
              </a:rPr>
              <a:t>Equatorial low; ITCZ - the </a:t>
            </a:r>
            <a:r>
              <a:rPr lang="en-US" sz="2000" b="1" dirty="0">
                <a:solidFill>
                  <a:schemeClr val="tx1"/>
                </a:solidFill>
                <a:latin typeface="Arial Narrow" panose="020B0606020202030204" pitchFamily="34" charset="0"/>
              </a:rPr>
              <a:t>I</a:t>
            </a:r>
            <a:r>
              <a:rPr lang="en-US" sz="2000" dirty="0">
                <a:solidFill>
                  <a:schemeClr val="tx1"/>
                </a:solidFill>
                <a:latin typeface="Arial Narrow" panose="020B0606020202030204" pitchFamily="34" charset="0"/>
              </a:rPr>
              <a:t>nter</a:t>
            </a:r>
            <a:r>
              <a:rPr lang="en-US" dirty="0">
                <a:latin typeface="Arial Narrow" panose="020B0606020202030204" pitchFamily="34" charset="0"/>
              </a:rPr>
              <a:t>-</a:t>
            </a:r>
            <a:r>
              <a:rPr lang="en-US" sz="2000" b="1" dirty="0">
                <a:solidFill>
                  <a:schemeClr val="tx1"/>
                </a:solidFill>
                <a:latin typeface="Arial Narrow" panose="020B0606020202030204" pitchFamily="34" charset="0"/>
              </a:rPr>
              <a:t>T</a:t>
            </a:r>
            <a:r>
              <a:rPr lang="en-US" sz="2000" dirty="0">
                <a:solidFill>
                  <a:schemeClr val="tx1"/>
                </a:solidFill>
                <a:latin typeface="Arial Narrow" panose="020B0606020202030204" pitchFamily="34" charset="0"/>
              </a:rPr>
              <a:t>ropical </a:t>
            </a:r>
            <a:r>
              <a:rPr lang="en-US" sz="2000" b="1" dirty="0">
                <a:solidFill>
                  <a:schemeClr val="tx1"/>
                </a:solidFill>
                <a:latin typeface="Arial Narrow" panose="020B0606020202030204" pitchFamily="34" charset="0"/>
              </a:rPr>
              <a:t>C</a:t>
            </a:r>
            <a:r>
              <a:rPr lang="en-US" sz="2000" dirty="0">
                <a:solidFill>
                  <a:schemeClr val="tx1"/>
                </a:solidFill>
                <a:latin typeface="Arial Narrow" panose="020B0606020202030204" pitchFamily="34" charset="0"/>
              </a:rPr>
              <a:t>onvergence </a:t>
            </a:r>
            <a:r>
              <a:rPr lang="en-US" sz="2000" b="1" dirty="0">
                <a:solidFill>
                  <a:schemeClr val="tx1"/>
                </a:solidFill>
                <a:latin typeface="Arial Narrow" panose="020B0606020202030204" pitchFamily="34" charset="0"/>
              </a:rPr>
              <a:t>Z</a:t>
            </a:r>
            <a:r>
              <a:rPr lang="en-US" sz="2000" dirty="0">
                <a:solidFill>
                  <a:schemeClr val="tx1"/>
                </a:solidFill>
                <a:latin typeface="Arial Narrow" panose="020B0606020202030204" pitchFamily="34" charset="0"/>
              </a:rPr>
              <a:t>one</a:t>
            </a:r>
          </a:p>
          <a:p>
            <a:pPr marL="989838" lvl="2" indent="-514350">
              <a:buFont typeface="+mj-lt"/>
              <a:buAutoNum type="alphaLcParenR"/>
            </a:pPr>
            <a:r>
              <a:rPr lang="en-US" sz="2000" dirty="0">
                <a:solidFill>
                  <a:schemeClr val="tx1"/>
                </a:solidFill>
                <a:latin typeface="Arial Narrow" panose="020B0606020202030204" pitchFamily="34" charset="0"/>
              </a:rPr>
              <a:t>Subtropical high</a:t>
            </a:r>
          </a:p>
          <a:p>
            <a:pPr marL="989838" lvl="2" indent="-514350">
              <a:buFont typeface="+mj-lt"/>
              <a:buAutoNum type="alphaLcParenR"/>
            </a:pPr>
            <a:r>
              <a:rPr lang="en-US" sz="2000" dirty="0">
                <a:solidFill>
                  <a:schemeClr val="tx1"/>
                </a:solidFill>
                <a:latin typeface="Arial Narrow" panose="020B0606020202030204" pitchFamily="34" charset="0"/>
              </a:rPr>
              <a:t>Subpolar low</a:t>
            </a:r>
          </a:p>
          <a:p>
            <a:pPr marL="989838" lvl="2" indent="-514350">
              <a:buFont typeface="+mj-lt"/>
              <a:buAutoNum type="alphaLcParenR"/>
            </a:pPr>
            <a:r>
              <a:rPr lang="en-US" sz="2000" dirty="0">
                <a:solidFill>
                  <a:schemeClr val="tx1"/>
                </a:solidFill>
                <a:latin typeface="Arial Narrow" panose="020B0606020202030204" pitchFamily="34" charset="0"/>
              </a:rPr>
              <a:t>Polar high</a:t>
            </a:r>
          </a:p>
          <a:p>
            <a:pPr marL="514350" indent="-514350">
              <a:buFont typeface="+mj-lt"/>
              <a:buAutoNum type="alphaLcPeriod"/>
            </a:pPr>
            <a:r>
              <a:rPr lang="en-US" dirty="0">
                <a:solidFill>
                  <a:schemeClr val="tx1"/>
                </a:solidFill>
                <a:latin typeface="Arial Narrow" panose="020B0606020202030204" pitchFamily="34" charset="0"/>
              </a:rPr>
              <a:t>Draw and label the prevailing winds</a:t>
            </a:r>
          </a:p>
          <a:p>
            <a:pPr marL="989838" lvl="2" indent="-514350">
              <a:buFont typeface="+mj-lt"/>
              <a:buAutoNum type="alphaLcParenR"/>
            </a:pPr>
            <a:r>
              <a:rPr lang="en-US" sz="2000" dirty="0">
                <a:solidFill>
                  <a:schemeClr val="tx1"/>
                </a:solidFill>
                <a:latin typeface="Arial Narrow" panose="020B0606020202030204" pitchFamily="34" charset="0"/>
              </a:rPr>
              <a:t>NE trade winds</a:t>
            </a:r>
          </a:p>
          <a:p>
            <a:pPr marL="989838" lvl="2" indent="-514350">
              <a:buFont typeface="+mj-lt"/>
              <a:buAutoNum type="alphaLcParenR"/>
            </a:pPr>
            <a:r>
              <a:rPr lang="en-US" sz="2000" dirty="0">
                <a:solidFill>
                  <a:schemeClr val="tx1"/>
                </a:solidFill>
                <a:latin typeface="Arial Narrow" panose="020B0606020202030204" pitchFamily="34" charset="0"/>
              </a:rPr>
              <a:t>SE trade winds</a:t>
            </a:r>
          </a:p>
          <a:p>
            <a:pPr marL="989838" lvl="2" indent="-514350">
              <a:buFont typeface="+mj-lt"/>
              <a:buAutoNum type="alphaLcParenR"/>
            </a:pPr>
            <a:r>
              <a:rPr lang="en-US" sz="2000" dirty="0">
                <a:solidFill>
                  <a:schemeClr val="tx1"/>
                </a:solidFill>
                <a:latin typeface="Arial Narrow" panose="020B0606020202030204" pitchFamily="34" charset="0"/>
              </a:rPr>
              <a:t>Westerlies</a:t>
            </a:r>
          </a:p>
          <a:p>
            <a:pPr marL="989838" lvl="2" indent="-514350">
              <a:buFont typeface="+mj-lt"/>
              <a:buAutoNum type="alphaLcParenR"/>
            </a:pPr>
            <a:r>
              <a:rPr lang="en-US" sz="2000" dirty="0">
                <a:solidFill>
                  <a:schemeClr val="tx1"/>
                </a:solidFill>
                <a:latin typeface="Arial Narrow" panose="020B0606020202030204" pitchFamily="34" charset="0"/>
              </a:rPr>
              <a:t>Polar easterlies</a:t>
            </a:r>
          </a:p>
          <a:p>
            <a:pPr marL="514350" indent="-514350">
              <a:buFont typeface="+mj-lt"/>
              <a:buAutoNum type="alphaLcPeriod"/>
            </a:pPr>
            <a:r>
              <a:rPr lang="en-US" dirty="0">
                <a:solidFill>
                  <a:schemeClr val="tx1"/>
                </a:solidFill>
                <a:latin typeface="Arial Narrow" panose="020B0606020202030204" pitchFamily="34" charset="0"/>
              </a:rPr>
              <a:t>Label the Hadley cell</a:t>
            </a:r>
          </a:p>
        </p:txBody>
      </p:sp>
    </p:spTree>
    <p:extLst>
      <p:ext uri="{BB962C8B-B14F-4D97-AF65-F5344CB8AC3E}">
        <p14:creationId xmlns:p14="http://schemas.microsoft.com/office/powerpoint/2010/main" val="40629503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D9657809-5462-6323-ED36-B12CB7C9FE31}"/>
              </a:ext>
            </a:extLst>
          </p:cNvPr>
          <p:cNvSpPr txBox="1">
            <a:spLocks noGrp="1"/>
          </p:cNvSpPr>
          <p:nvPr>
            <p:ph type="title" idx="4294967295"/>
          </p:nvPr>
        </p:nvSpPr>
        <p:spPr>
          <a:xfrm>
            <a:off x="277894" y="89740"/>
            <a:ext cx="2151955" cy="14236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0" normalizeH="0" baseline="0" noProof="0" dirty="0">
                <a:ln>
                  <a:noFill/>
                </a:ln>
                <a:solidFill>
                  <a:schemeClr val="tx1"/>
                </a:solidFill>
                <a:effectLst/>
                <a:uLnTx/>
                <a:uFillTx/>
                <a:latin typeface="Arial Narrow" panose="020B0606020202030204" pitchFamily="34" charset="0"/>
                <a:ea typeface="+mj-ea"/>
                <a:cs typeface="+mj-cs"/>
              </a:rPr>
              <a:t>Global Pressure Sketch</a:t>
            </a:r>
          </a:p>
        </p:txBody>
      </p:sp>
      <p:pic>
        <p:nvPicPr>
          <p:cNvPr id="1026" name="Picture 2" descr="Given the blank diagram of the Earth below, draw an | Chegg.com">
            <a:extLst>
              <a:ext uri="{FF2B5EF4-FFF2-40B4-BE49-F238E27FC236}">
                <a16:creationId xmlns:a16="http://schemas.microsoft.com/office/drawing/2014/main" id="{DCDB0DA9-D6D0-47C3-8221-F99B3AF4AE1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8701" y="72065"/>
            <a:ext cx="6696774" cy="671387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725A823B-0546-D704-AAAD-C5BBAB952799}"/>
              </a:ext>
            </a:extLst>
          </p:cNvPr>
          <p:cNvSpPr txBox="1">
            <a:spLocks/>
          </p:cNvSpPr>
          <p:nvPr/>
        </p:nvSpPr>
        <p:spPr>
          <a:xfrm>
            <a:off x="5120223" y="53355"/>
            <a:ext cx="1232561" cy="352223"/>
          </a:xfrm>
          <a:prstGeom prst="rect">
            <a:avLst/>
          </a:prstGeom>
        </p:spPr>
        <p:txBody>
          <a:bodyPr lIns="0" tIns="0" rIns="0" bIns="0"/>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en-US" sz="2400" b="1" dirty="0">
                <a:highlight>
                  <a:srgbClr val="FFFF00"/>
                </a:highlight>
              </a:rPr>
              <a:t>Polar High </a:t>
            </a:r>
          </a:p>
        </p:txBody>
      </p:sp>
      <p:sp>
        <p:nvSpPr>
          <p:cNvPr id="3" name="Title 1">
            <a:extLst>
              <a:ext uri="{FF2B5EF4-FFF2-40B4-BE49-F238E27FC236}">
                <a16:creationId xmlns:a16="http://schemas.microsoft.com/office/drawing/2014/main" id="{C464CD59-A616-694D-6858-40ED9EC7CB1D}"/>
              </a:ext>
            </a:extLst>
          </p:cNvPr>
          <p:cNvSpPr txBox="1">
            <a:spLocks/>
          </p:cNvSpPr>
          <p:nvPr/>
        </p:nvSpPr>
        <p:spPr>
          <a:xfrm>
            <a:off x="4934527" y="6542736"/>
            <a:ext cx="1232561" cy="352223"/>
          </a:xfrm>
          <a:prstGeom prst="rect">
            <a:avLst/>
          </a:prstGeom>
        </p:spPr>
        <p:txBody>
          <a:bodyPr lIns="0" tIns="0" rIns="0" bIns="0"/>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en-US" sz="2400" b="1" dirty="0">
                <a:highlight>
                  <a:srgbClr val="FFFF00"/>
                </a:highlight>
              </a:rPr>
              <a:t>Polar High </a:t>
            </a:r>
          </a:p>
        </p:txBody>
      </p:sp>
      <p:sp>
        <p:nvSpPr>
          <p:cNvPr id="4" name="Title 1">
            <a:extLst>
              <a:ext uri="{FF2B5EF4-FFF2-40B4-BE49-F238E27FC236}">
                <a16:creationId xmlns:a16="http://schemas.microsoft.com/office/drawing/2014/main" id="{C4320648-90EF-3DF0-804A-145781037DB4}"/>
              </a:ext>
            </a:extLst>
          </p:cNvPr>
          <p:cNvSpPr txBox="1">
            <a:spLocks/>
          </p:cNvSpPr>
          <p:nvPr/>
        </p:nvSpPr>
        <p:spPr>
          <a:xfrm>
            <a:off x="5361139" y="3245079"/>
            <a:ext cx="1929009" cy="352223"/>
          </a:xfrm>
          <a:prstGeom prst="rect">
            <a:avLst/>
          </a:prstGeom>
          <a:solidFill>
            <a:srgbClr val="FFFF00"/>
          </a:solidFill>
        </p:spPr>
        <p:txBody>
          <a:bodyPr lIns="0" tIns="0" rIns="0" bIns="0"/>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US" sz="2400" b="1" dirty="0"/>
              <a:t>Equatorial Low</a:t>
            </a:r>
          </a:p>
        </p:txBody>
      </p:sp>
      <p:sp>
        <p:nvSpPr>
          <p:cNvPr id="5" name="Title 1">
            <a:extLst>
              <a:ext uri="{FF2B5EF4-FFF2-40B4-BE49-F238E27FC236}">
                <a16:creationId xmlns:a16="http://schemas.microsoft.com/office/drawing/2014/main" id="{8B25F5B3-3B13-182A-5E7E-9872AA0D1FF4}"/>
              </a:ext>
            </a:extLst>
          </p:cNvPr>
          <p:cNvSpPr txBox="1">
            <a:spLocks/>
          </p:cNvSpPr>
          <p:nvPr/>
        </p:nvSpPr>
        <p:spPr>
          <a:xfrm>
            <a:off x="5361138" y="1931934"/>
            <a:ext cx="1929009" cy="352223"/>
          </a:xfrm>
          <a:prstGeom prst="rect">
            <a:avLst/>
          </a:prstGeom>
          <a:solidFill>
            <a:srgbClr val="FFFF00"/>
          </a:solidFill>
        </p:spPr>
        <p:txBody>
          <a:bodyPr lIns="0" tIns="0" rIns="0" bIns="0"/>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US" sz="2400" b="1" dirty="0"/>
              <a:t>Subtropical High</a:t>
            </a:r>
          </a:p>
        </p:txBody>
      </p:sp>
      <p:sp>
        <p:nvSpPr>
          <p:cNvPr id="6" name="Title 1">
            <a:extLst>
              <a:ext uri="{FF2B5EF4-FFF2-40B4-BE49-F238E27FC236}">
                <a16:creationId xmlns:a16="http://schemas.microsoft.com/office/drawing/2014/main" id="{9EA91670-EAFD-69C3-734A-056AB31655D8}"/>
              </a:ext>
            </a:extLst>
          </p:cNvPr>
          <p:cNvSpPr txBox="1">
            <a:spLocks/>
          </p:cNvSpPr>
          <p:nvPr/>
        </p:nvSpPr>
        <p:spPr>
          <a:xfrm>
            <a:off x="5361137" y="4575428"/>
            <a:ext cx="1929009" cy="352223"/>
          </a:xfrm>
          <a:prstGeom prst="rect">
            <a:avLst/>
          </a:prstGeom>
          <a:solidFill>
            <a:srgbClr val="FFFF00"/>
          </a:solidFill>
        </p:spPr>
        <p:txBody>
          <a:bodyPr lIns="0" tIns="0" rIns="0" bIns="0"/>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US" sz="2400" b="1" dirty="0"/>
              <a:t>Subtropical High</a:t>
            </a:r>
          </a:p>
        </p:txBody>
      </p:sp>
      <p:sp>
        <p:nvSpPr>
          <p:cNvPr id="7" name="Title 1">
            <a:extLst>
              <a:ext uri="{FF2B5EF4-FFF2-40B4-BE49-F238E27FC236}">
                <a16:creationId xmlns:a16="http://schemas.microsoft.com/office/drawing/2014/main" id="{DFC2685D-C0BB-3944-007A-9C510B888B42}"/>
              </a:ext>
            </a:extLst>
          </p:cNvPr>
          <p:cNvSpPr txBox="1">
            <a:spLocks/>
          </p:cNvSpPr>
          <p:nvPr/>
        </p:nvSpPr>
        <p:spPr>
          <a:xfrm>
            <a:off x="5361136" y="822583"/>
            <a:ext cx="1929009" cy="352223"/>
          </a:xfrm>
          <a:prstGeom prst="rect">
            <a:avLst/>
          </a:prstGeom>
          <a:solidFill>
            <a:srgbClr val="FFFF00"/>
          </a:solidFill>
        </p:spPr>
        <p:txBody>
          <a:bodyPr lIns="0" tIns="0" rIns="0" bIns="0"/>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US" sz="2400" b="1" dirty="0"/>
              <a:t>Subpolar Low</a:t>
            </a:r>
          </a:p>
        </p:txBody>
      </p:sp>
      <p:sp>
        <p:nvSpPr>
          <p:cNvPr id="8" name="Title 1">
            <a:extLst>
              <a:ext uri="{FF2B5EF4-FFF2-40B4-BE49-F238E27FC236}">
                <a16:creationId xmlns:a16="http://schemas.microsoft.com/office/drawing/2014/main" id="{8A7B00EE-B1E7-6541-FAC6-C7B4281C6350}"/>
              </a:ext>
            </a:extLst>
          </p:cNvPr>
          <p:cNvSpPr txBox="1">
            <a:spLocks/>
          </p:cNvSpPr>
          <p:nvPr/>
        </p:nvSpPr>
        <p:spPr>
          <a:xfrm>
            <a:off x="5361135" y="5647138"/>
            <a:ext cx="1929009" cy="352223"/>
          </a:xfrm>
          <a:prstGeom prst="rect">
            <a:avLst/>
          </a:prstGeom>
          <a:solidFill>
            <a:srgbClr val="FFFF00"/>
          </a:solidFill>
        </p:spPr>
        <p:txBody>
          <a:bodyPr lIns="0" tIns="0" rIns="0" bIns="0"/>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US" sz="2400" b="1" dirty="0"/>
              <a:t>Subpolar Low</a:t>
            </a:r>
          </a:p>
        </p:txBody>
      </p:sp>
      <mc:AlternateContent xmlns:mc="http://schemas.openxmlformats.org/markup-compatibility/2006">
        <mc:Choice xmlns:p14="http://schemas.microsoft.com/office/powerpoint/2010/main" Requires="p14">
          <p:contentPart p14:bwMode="auto" r:id="rId4">
            <p14:nvContentPartPr>
              <p14:cNvPr id="25" name="Ink 24" descr="Simplified diagram of atmospheric circulation cells with red arrows showing alternating loops of rising and sinking air from the equator to the poles.">
                <a:extLst>
                  <a:ext uri="{FF2B5EF4-FFF2-40B4-BE49-F238E27FC236}">
                    <a16:creationId xmlns:a16="http://schemas.microsoft.com/office/drawing/2014/main" id="{2E591340-9F42-B9AE-8AB0-B1A8C4611F92}"/>
                  </a:ext>
                </a:extLst>
              </p14:cNvPr>
              <p14:cNvContentPartPr/>
              <p14:nvPr/>
            </p14:nvContentPartPr>
            <p14:xfrm>
              <a:off x="6529320" y="71280"/>
              <a:ext cx="3576960" cy="6739560"/>
            </p14:xfrm>
          </p:contentPart>
        </mc:Choice>
        <mc:Fallback>
          <p:pic>
            <p:nvPicPr>
              <p:cNvPr id="25" name="Ink 24" descr="Simplified diagram of atmospheric circulation cells with red arrows showing alternating loops of rising and sinking air from the equator to the poles.">
                <a:extLst>
                  <a:ext uri="{FF2B5EF4-FFF2-40B4-BE49-F238E27FC236}">
                    <a16:creationId xmlns:a16="http://schemas.microsoft.com/office/drawing/2014/main" id="{2E591340-9F42-B9AE-8AB0-B1A8C4611F92}"/>
                  </a:ext>
                </a:extLst>
              </p:cNvPr>
              <p:cNvPicPr/>
              <p:nvPr/>
            </p:nvPicPr>
            <p:blipFill>
              <a:blip r:embed="rId5"/>
              <a:stretch>
                <a:fillRect/>
              </a:stretch>
            </p:blipFill>
            <p:spPr>
              <a:xfrm>
                <a:off x="6519960" y="61920"/>
                <a:ext cx="3595680" cy="6758280"/>
              </a:xfrm>
              <a:prstGeom prst="rect">
                <a:avLst/>
              </a:prstGeom>
            </p:spPr>
          </p:pic>
        </mc:Fallback>
      </mc:AlternateContent>
    </p:spTree>
    <p:extLst>
      <p:ext uri="{BB962C8B-B14F-4D97-AF65-F5344CB8AC3E}">
        <p14:creationId xmlns:p14="http://schemas.microsoft.com/office/powerpoint/2010/main" val="599865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6" grpId="0" animBg="1"/>
      <p:bldP spid="7" grpId="0" animBg="1"/>
      <p:bldP spid="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0A95E2-1DE9-DCD6-DFCE-7F530CDAEA35}"/>
              </a:ext>
            </a:extLst>
          </p:cNvPr>
          <p:cNvSpPr txBox="1">
            <a:spLocks noGrp="1"/>
          </p:cNvSpPr>
          <p:nvPr>
            <p:ph type="title" idx="4294967295"/>
          </p:nvPr>
        </p:nvSpPr>
        <p:spPr>
          <a:xfrm>
            <a:off x="277894" y="89740"/>
            <a:ext cx="2356335" cy="14236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0" normalizeH="0" baseline="0" noProof="0" dirty="0">
                <a:ln>
                  <a:noFill/>
                </a:ln>
                <a:solidFill>
                  <a:schemeClr val="tx1"/>
                </a:solidFill>
                <a:effectLst/>
                <a:uLnTx/>
                <a:uFillTx/>
                <a:latin typeface="Arial Narrow" panose="020B0606020202030204" pitchFamily="34" charset="0"/>
                <a:ea typeface="+mj-ea"/>
                <a:cs typeface="+mj-cs"/>
              </a:rPr>
              <a:t>Prevailing </a:t>
            </a:r>
          </a:p>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0" normalizeH="0" baseline="0" noProof="0" dirty="0">
                <a:ln>
                  <a:noFill/>
                </a:ln>
                <a:solidFill>
                  <a:schemeClr val="tx1"/>
                </a:solidFill>
                <a:effectLst/>
                <a:uLnTx/>
                <a:uFillTx/>
                <a:latin typeface="Arial Narrow" panose="020B0606020202030204" pitchFamily="34" charset="0"/>
                <a:ea typeface="+mj-ea"/>
                <a:cs typeface="+mj-cs"/>
              </a:rPr>
              <a:t>Wind</a:t>
            </a:r>
          </a:p>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0" normalizeH="0" baseline="0" noProof="0" dirty="0">
                <a:ln>
                  <a:noFill/>
                </a:ln>
                <a:solidFill>
                  <a:schemeClr val="tx1"/>
                </a:solidFill>
                <a:effectLst/>
                <a:uLnTx/>
                <a:uFillTx/>
                <a:latin typeface="Arial Narrow" panose="020B0606020202030204" pitchFamily="34" charset="0"/>
                <a:ea typeface="+mj-ea"/>
                <a:cs typeface="+mj-cs"/>
              </a:rPr>
              <a:t>Sketch</a:t>
            </a:r>
          </a:p>
        </p:txBody>
      </p:sp>
      <p:pic>
        <p:nvPicPr>
          <p:cNvPr id="35" name="Picture 34" descr="Diagram of Earth’s atmospheric circulation showing labeled pressure zones (Polar High, Subpolar Low, Subtropical High, Equatorial Low) with red arrows illustrating rising and sinking air in the three-cell model.">
            <a:extLst>
              <a:ext uri="{FF2B5EF4-FFF2-40B4-BE49-F238E27FC236}">
                <a16:creationId xmlns:a16="http://schemas.microsoft.com/office/drawing/2014/main" id="{E48F4FC6-A1E5-EA1B-2128-59AD3974CBFF}"/>
              </a:ext>
            </a:extLst>
          </p:cNvPr>
          <p:cNvPicPr>
            <a:picLocks noChangeAspect="1"/>
          </p:cNvPicPr>
          <p:nvPr/>
        </p:nvPicPr>
        <p:blipFill>
          <a:blip r:embed="rId3"/>
          <a:stretch>
            <a:fillRect/>
          </a:stretch>
        </p:blipFill>
        <p:spPr>
          <a:xfrm>
            <a:off x="2213796" y="0"/>
            <a:ext cx="7764407" cy="6858000"/>
          </a:xfrm>
          <a:prstGeom prst="rect">
            <a:avLst/>
          </a:prstGeom>
        </p:spPr>
      </p:pic>
      <mc:AlternateContent xmlns:mc="http://schemas.openxmlformats.org/markup-compatibility/2006">
        <mc:Choice xmlns:p14="http://schemas.microsoft.com/office/powerpoint/2010/main" Requires="p14">
          <p:contentPart p14:bwMode="auto" r:id="rId4">
            <p14:nvContentPartPr>
              <p14:cNvPr id="9" name="Ink 8">
                <a:extLst>
                  <a:ext uri="{FF2B5EF4-FFF2-40B4-BE49-F238E27FC236}">
                    <a16:creationId xmlns:a16="http://schemas.microsoft.com/office/drawing/2014/main" id="{25E48073-3BA9-97C2-4E66-F1A9F11328C2}"/>
                  </a:ext>
                  <a:ext uri="{C183D7F6-B498-43B3-948B-1728B52AA6E4}">
                    <adec:decorative xmlns:adec="http://schemas.microsoft.com/office/drawing/2017/decorative" val="1"/>
                  </a:ext>
                </a:extLst>
              </p14:cNvPr>
              <p14:cNvContentPartPr/>
              <p14:nvPr/>
            </p14:nvContentPartPr>
            <p14:xfrm>
              <a:off x="13327437" y="3319156"/>
              <a:ext cx="360" cy="360"/>
            </p14:xfrm>
          </p:contentPart>
        </mc:Choice>
        <mc:Fallback>
          <p:pic>
            <p:nvPicPr>
              <p:cNvPr id="9" name="Ink 8">
                <a:extLst>
                  <a:ext uri="{FF2B5EF4-FFF2-40B4-BE49-F238E27FC236}">
                    <a16:creationId xmlns:a16="http://schemas.microsoft.com/office/drawing/2014/main" id="{25E48073-3BA9-97C2-4E66-F1A9F11328C2}"/>
                  </a:ext>
                  <a:ext uri="{C183D7F6-B498-43B3-948B-1728B52AA6E4}">
                    <adec:decorative xmlns:adec="http://schemas.microsoft.com/office/drawing/2017/decorative" val="1"/>
                  </a:ext>
                </a:extLst>
              </p:cNvPr>
              <p:cNvPicPr/>
              <p:nvPr/>
            </p:nvPicPr>
            <p:blipFill>
              <a:blip r:embed="rId5"/>
              <a:stretch>
                <a:fillRect/>
              </a:stretch>
            </p:blipFill>
            <p:spPr>
              <a:xfrm>
                <a:off x="13318437" y="3310156"/>
                <a:ext cx="18000" cy="18000"/>
              </a:xfrm>
              <a:prstGeom prst="rect">
                <a:avLst/>
              </a:prstGeom>
            </p:spPr>
          </p:pic>
        </mc:Fallback>
      </mc:AlternateContent>
      <p:sp>
        <p:nvSpPr>
          <p:cNvPr id="25" name="Title 1">
            <a:extLst>
              <a:ext uri="{FF2B5EF4-FFF2-40B4-BE49-F238E27FC236}">
                <a16:creationId xmlns:a16="http://schemas.microsoft.com/office/drawing/2014/main" id="{72FD9195-E72C-A01E-E838-425FB7CAB547}"/>
              </a:ext>
            </a:extLst>
          </p:cNvPr>
          <p:cNvSpPr txBox="1">
            <a:spLocks/>
          </p:cNvSpPr>
          <p:nvPr/>
        </p:nvSpPr>
        <p:spPr>
          <a:xfrm>
            <a:off x="6900604" y="480566"/>
            <a:ext cx="1752256" cy="352223"/>
          </a:xfrm>
          <a:prstGeom prst="rect">
            <a:avLst/>
          </a:prstGeom>
        </p:spPr>
        <p:txBody>
          <a:bodyPr lIns="0" tIns="0" rIns="0" bIns="0"/>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en-US" sz="2400" b="1" dirty="0">
                <a:highlight>
                  <a:srgbClr val="FFFF00"/>
                </a:highlight>
              </a:rPr>
              <a:t>Polar Easterlies</a:t>
            </a:r>
          </a:p>
        </p:txBody>
      </p:sp>
      <p:sp>
        <p:nvSpPr>
          <p:cNvPr id="26" name="Title 1">
            <a:extLst>
              <a:ext uri="{FF2B5EF4-FFF2-40B4-BE49-F238E27FC236}">
                <a16:creationId xmlns:a16="http://schemas.microsoft.com/office/drawing/2014/main" id="{2C894FDA-282F-5CB3-3964-E400DFEC55A0}"/>
              </a:ext>
            </a:extLst>
          </p:cNvPr>
          <p:cNvSpPr txBox="1">
            <a:spLocks/>
          </p:cNvSpPr>
          <p:nvPr/>
        </p:nvSpPr>
        <p:spPr>
          <a:xfrm>
            <a:off x="6903118" y="6201322"/>
            <a:ext cx="1752256" cy="352223"/>
          </a:xfrm>
          <a:prstGeom prst="rect">
            <a:avLst/>
          </a:prstGeom>
        </p:spPr>
        <p:txBody>
          <a:bodyPr lIns="0" tIns="0" rIns="0" bIns="0"/>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en-US" sz="2400" b="1" dirty="0">
                <a:highlight>
                  <a:srgbClr val="FFFF00"/>
                </a:highlight>
              </a:rPr>
              <a:t>Polar Easterlies</a:t>
            </a:r>
          </a:p>
        </p:txBody>
      </p:sp>
      <p:sp>
        <p:nvSpPr>
          <p:cNvPr id="27" name="Title 1">
            <a:extLst>
              <a:ext uri="{FF2B5EF4-FFF2-40B4-BE49-F238E27FC236}">
                <a16:creationId xmlns:a16="http://schemas.microsoft.com/office/drawing/2014/main" id="{689876ED-6F0A-A6A6-3CE6-74506BACC5E1}"/>
              </a:ext>
            </a:extLst>
          </p:cNvPr>
          <p:cNvSpPr txBox="1">
            <a:spLocks/>
          </p:cNvSpPr>
          <p:nvPr/>
        </p:nvSpPr>
        <p:spPr>
          <a:xfrm>
            <a:off x="7290144" y="2720617"/>
            <a:ext cx="1902214" cy="352223"/>
          </a:xfrm>
          <a:prstGeom prst="rect">
            <a:avLst/>
          </a:prstGeom>
        </p:spPr>
        <p:txBody>
          <a:bodyPr lIns="0" tIns="0" rIns="0" bIns="0"/>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en-US" sz="2400" b="1" dirty="0">
                <a:highlight>
                  <a:srgbClr val="FFFF00"/>
                </a:highlight>
              </a:rPr>
              <a:t>NE Trade Winds </a:t>
            </a:r>
          </a:p>
        </p:txBody>
      </p:sp>
      <p:sp>
        <p:nvSpPr>
          <p:cNvPr id="28" name="Title 1">
            <a:extLst>
              <a:ext uri="{FF2B5EF4-FFF2-40B4-BE49-F238E27FC236}">
                <a16:creationId xmlns:a16="http://schemas.microsoft.com/office/drawing/2014/main" id="{D766F61A-8E93-39CF-AEB8-9584B1CB4E00}"/>
              </a:ext>
            </a:extLst>
          </p:cNvPr>
          <p:cNvSpPr txBox="1">
            <a:spLocks/>
          </p:cNvSpPr>
          <p:nvPr/>
        </p:nvSpPr>
        <p:spPr>
          <a:xfrm>
            <a:off x="7379044" y="3935421"/>
            <a:ext cx="1902214" cy="352223"/>
          </a:xfrm>
          <a:prstGeom prst="rect">
            <a:avLst/>
          </a:prstGeom>
        </p:spPr>
        <p:txBody>
          <a:bodyPr lIns="0" tIns="0" rIns="0" bIns="0"/>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en-US" sz="2400" b="1" dirty="0">
                <a:highlight>
                  <a:srgbClr val="FFFF00"/>
                </a:highlight>
              </a:rPr>
              <a:t>SE Trade Winds </a:t>
            </a:r>
          </a:p>
        </p:txBody>
      </p:sp>
      <p:sp>
        <p:nvSpPr>
          <p:cNvPr id="29" name="Title 1">
            <a:extLst>
              <a:ext uri="{FF2B5EF4-FFF2-40B4-BE49-F238E27FC236}">
                <a16:creationId xmlns:a16="http://schemas.microsoft.com/office/drawing/2014/main" id="{3DE9D303-94A0-42E3-03AC-2769C35845D3}"/>
              </a:ext>
            </a:extLst>
          </p:cNvPr>
          <p:cNvSpPr txBox="1">
            <a:spLocks/>
          </p:cNvSpPr>
          <p:nvPr/>
        </p:nvSpPr>
        <p:spPr>
          <a:xfrm>
            <a:off x="6890174" y="1446493"/>
            <a:ext cx="2391084" cy="352223"/>
          </a:xfrm>
          <a:prstGeom prst="rect">
            <a:avLst/>
          </a:prstGeom>
        </p:spPr>
        <p:txBody>
          <a:bodyPr lIns="0" tIns="0" rIns="0" bIns="0"/>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en-US" sz="2400" b="1" dirty="0">
                <a:highlight>
                  <a:srgbClr val="FFFF00"/>
                </a:highlight>
              </a:rPr>
              <a:t>Prevailing Westerlies</a:t>
            </a:r>
          </a:p>
        </p:txBody>
      </p:sp>
      <p:sp>
        <p:nvSpPr>
          <p:cNvPr id="30" name="Title 1">
            <a:extLst>
              <a:ext uri="{FF2B5EF4-FFF2-40B4-BE49-F238E27FC236}">
                <a16:creationId xmlns:a16="http://schemas.microsoft.com/office/drawing/2014/main" id="{B6CE7988-4DCB-1561-9D78-0C19615CEC10}"/>
              </a:ext>
            </a:extLst>
          </p:cNvPr>
          <p:cNvSpPr txBox="1">
            <a:spLocks/>
          </p:cNvSpPr>
          <p:nvPr/>
        </p:nvSpPr>
        <p:spPr>
          <a:xfrm>
            <a:off x="6890174" y="5157450"/>
            <a:ext cx="2391084" cy="352223"/>
          </a:xfrm>
          <a:prstGeom prst="rect">
            <a:avLst/>
          </a:prstGeom>
        </p:spPr>
        <p:txBody>
          <a:bodyPr lIns="0" tIns="0" rIns="0" bIns="0"/>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en-US" sz="2400" b="1" dirty="0">
                <a:highlight>
                  <a:srgbClr val="FFFF00"/>
                </a:highlight>
              </a:rPr>
              <a:t>Prevailing Westerlies</a:t>
            </a:r>
          </a:p>
        </p:txBody>
      </p:sp>
      <p:grpSp>
        <p:nvGrpSpPr>
          <p:cNvPr id="33" name="Group 32">
            <a:extLst>
              <a:ext uri="{FF2B5EF4-FFF2-40B4-BE49-F238E27FC236}">
                <a16:creationId xmlns:a16="http://schemas.microsoft.com/office/drawing/2014/main" id="{7B6A841B-C4F8-7701-78DB-4DD4510F3C66}"/>
              </a:ext>
              <a:ext uri="{C183D7F6-B498-43B3-948B-1728B52AA6E4}">
                <adec:decorative xmlns:adec="http://schemas.microsoft.com/office/drawing/2017/decorative" val="1"/>
              </a:ext>
            </a:extLst>
          </p:cNvPr>
          <p:cNvGrpSpPr/>
          <p:nvPr/>
        </p:nvGrpSpPr>
        <p:grpSpPr>
          <a:xfrm>
            <a:off x="3004397" y="3141475"/>
            <a:ext cx="6696774" cy="591985"/>
            <a:chOff x="3004397" y="3141475"/>
            <a:chExt cx="6696774" cy="591985"/>
          </a:xfrm>
        </p:grpSpPr>
        <p:sp>
          <p:nvSpPr>
            <p:cNvPr id="31" name="Freeform: Shape 30">
              <a:extLst>
                <a:ext uri="{FF2B5EF4-FFF2-40B4-BE49-F238E27FC236}">
                  <a16:creationId xmlns:a16="http://schemas.microsoft.com/office/drawing/2014/main" id="{CC3D0AA4-ACA4-EC94-5644-0C8506E9E328}"/>
                </a:ext>
              </a:extLst>
            </p:cNvPr>
            <p:cNvSpPr/>
            <p:nvPr/>
          </p:nvSpPr>
          <p:spPr>
            <a:xfrm>
              <a:off x="3004397" y="3141475"/>
              <a:ext cx="6696774" cy="591985"/>
            </a:xfrm>
            <a:custGeom>
              <a:avLst/>
              <a:gdLst>
                <a:gd name="connsiteX0" fmla="*/ 0 w 6426200"/>
                <a:gd name="connsiteY0" fmla="*/ 165100 h 520700"/>
                <a:gd name="connsiteX1" fmla="*/ 0 w 6426200"/>
                <a:gd name="connsiteY1" fmla="*/ 165100 h 520700"/>
                <a:gd name="connsiteX2" fmla="*/ 165100 w 6426200"/>
                <a:gd name="connsiteY2" fmla="*/ 304800 h 520700"/>
                <a:gd name="connsiteX3" fmla="*/ 203200 w 6426200"/>
                <a:gd name="connsiteY3" fmla="*/ 317500 h 520700"/>
                <a:gd name="connsiteX4" fmla="*/ 304800 w 6426200"/>
                <a:gd name="connsiteY4" fmla="*/ 368300 h 520700"/>
                <a:gd name="connsiteX5" fmla="*/ 482600 w 6426200"/>
                <a:gd name="connsiteY5" fmla="*/ 330200 h 520700"/>
                <a:gd name="connsiteX6" fmla="*/ 533400 w 6426200"/>
                <a:gd name="connsiteY6" fmla="*/ 292100 h 520700"/>
                <a:gd name="connsiteX7" fmla="*/ 609600 w 6426200"/>
                <a:gd name="connsiteY7" fmla="*/ 254000 h 520700"/>
                <a:gd name="connsiteX8" fmla="*/ 660400 w 6426200"/>
                <a:gd name="connsiteY8" fmla="*/ 215900 h 520700"/>
                <a:gd name="connsiteX9" fmla="*/ 723900 w 6426200"/>
                <a:gd name="connsiteY9" fmla="*/ 203200 h 520700"/>
                <a:gd name="connsiteX10" fmla="*/ 914400 w 6426200"/>
                <a:gd name="connsiteY10" fmla="*/ 254000 h 520700"/>
                <a:gd name="connsiteX11" fmla="*/ 977900 w 6426200"/>
                <a:gd name="connsiteY11" fmla="*/ 292100 h 520700"/>
                <a:gd name="connsiteX12" fmla="*/ 1104900 w 6426200"/>
                <a:gd name="connsiteY12" fmla="*/ 342900 h 520700"/>
                <a:gd name="connsiteX13" fmla="*/ 1384300 w 6426200"/>
                <a:gd name="connsiteY13" fmla="*/ 292100 h 520700"/>
                <a:gd name="connsiteX14" fmla="*/ 1498600 w 6426200"/>
                <a:gd name="connsiteY14" fmla="*/ 254000 h 520700"/>
                <a:gd name="connsiteX15" fmla="*/ 1587500 w 6426200"/>
                <a:gd name="connsiteY15" fmla="*/ 228600 h 520700"/>
                <a:gd name="connsiteX16" fmla="*/ 1778000 w 6426200"/>
                <a:gd name="connsiteY16" fmla="*/ 177800 h 520700"/>
                <a:gd name="connsiteX17" fmla="*/ 1993900 w 6426200"/>
                <a:gd name="connsiteY17" fmla="*/ 317500 h 520700"/>
                <a:gd name="connsiteX18" fmla="*/ 2197100 w 6426200"/>
                <a:gd name="connsiteY18" fmla="*/ 431800 h 520700"/>
                <a:gd name="connsiteX19" fmla="*/ 2552700 w 6426200"/>
                <a:gd name="connsiteY19" fmla="*/ 406400 h 520700"/>
                <a:gd name="connsiteX20" fmla="*/ 2755900 w 6426200"/>
                <a:gd name="connsiteY20" fmla="*/ 330200 h 520700"/>
                <a:gd name="connsiteX21" fmla="*/ 2870200 w 6426200"/>
                <a:gd name="connsiteY21" fmla="*/ 292100 h 520700"/>
                <a:gd name="connsiteX22" fmla="*/ 2921000 w 6426200"/>
                <a:gd name="connsiteY22" fmla="*/ 266700 h 520700"/>
                <a:gd name="connsiteX23" fmla="*/ 3187700 w 6426200"/>
                <a:gd name="connsiteY23" fmla="*/ 254000 h 520700"/>
                <a:gd name="connsiteX24" fmla="*/ 3594100 w 6426200"/>
                <a:gd name="connsiteY24" fmla="*/ 393700 h 520700"/>
                <a:gd name="connsiteX25" fmla="*/ 3771900 w 6426200"/>
                <a:gd name="connsiteY25" fmla="*/ 520700 h 520700"/>
                <a:gd name="connsiteX26" fmla="*/ 4152900 w 6426200"/>
                <a:gd name="connsiteY26" fmla="*/ 406400 h 520700"/>
                <a:gd name="connsiteX27" fmla="*/ 4572000 w 6426200"/>
                <a:gd name="connsiteY27" fmla="*/ 241300 h 520700"/>
                <a:gd name="connsiteX28" fmla="*/ 4610100 w 6426200"/>
                <a:gd name="connsiteY28" fmla="*/ 228600 h 520700"/>
                <a:gd name="connsiteX29" fmla="*/ 4991100 w 6426200"/>
                <a:gd name="connsiteY29" fmla="*/ 241300 h 520700"/>
                <a:gd name="connsiteX30" fmla="*/ 5029200 w 6426200"/>
                <a:gd name="connsiteY30" fmla="*/ 279400 h 520700"/>
                <a:gd name="connsiteX31" fmla="*/ 5118100 w 6426200"/>
                <a:gd name="connsiteY31" fmla="*/ 342900 h 520700"/>
                <a:gd name="connsiteX32" fmla="*/ 5181600 w 6426200"/>
                <a:gd name="connsiteY32" fmla="*/ 393700 h 520700"/>
                <a:gd name="connsiteX33" fmla="*/ 5435600 w 6426200"/>
                <a:gd name="connsiteY33" fmla="*/ 431800 h 520700"/>
                <a:gd name="connsiteX34" fmla="*/ 5600700 w 6426200"/>
                <a:gd name="connsiteY34" fmla="*/ 381000 h 520700"/>
                <a:gd name="connsiteX35" fmla="*/ 5918200 w 6426200"/>
                <a:gd name="connsiteY35" fmla="*/ 152400 h 520700"/>
                <a:gd name="connsiteX36" fmla="*/ 5969000 w 6426200"/>
                <a:gd name="connsiteY36" fmla="*/ 190500 h 520700"/>
                <a:gd name="connsiteX37" fmla="*/ 6007100 w 6426200"/>
                <a:gd name="connsiteY37" fmla="*/ 228600 h 520700"/>
                <a:gd name="connsiteX38" fmla="*/ 6083300 w 6426200"/>
                <a:gd name="connsiteY38" fmla="*/ 279400 h 520700"/>
                <a:gd name="connsiteX39" fmla="*/ 6134100 w 6426200"/>
                <a:gd name="connsiteY39" fmla="*/ 317500 h 520700"/>
                <a:gd name="connsiteX40" fmla="*/ 6248400 w 6426200"/>
                <a:gd name="connsiteY40" fmla="*/ 355600 h 520700"/>
                <a:gd name="connsiteX41" fmla="*/ 6400800 w 6426200"/>
                <a:gd name="connsiteY41" fmla="*/ 330200 h 520700"/>
                <a:gd name="connsiteX42" fmla="*/ 6426200 w 6426200"/>
                <a:gd name="connsiteY42" fmla="*/ 317500 h 520700"/>
                <a:gd name="connsiteX43" fmla="*/ 5981700 w 6426200"/>
                <a:gd name="connsiteY43" fmla="*/ 63500 h 520700"/>
                <a:gd name="connsiteX44" fmla="*/ 5740400 w 6426200"/>
                <a:gd name="connsiteY44" fmla="*/ 152400 h 520700"/>
                <a:gd name="connsiteX45" fmla="*/ 5715000 w 6426200"/>
                <a:gd name="connsiteY45" fmla="*/ 177800 h 520700"/>
                <a:gd name="connsiteX46" fmla="*/ 5715000 w 6426200"/>
                <a:gd name="connsiteY46" fmla="*/ 177800 h 520700"/>
                <a:gd name="connsiteX47" fmla="*/ 4991100 w 6426200"/>
                <a:gd name="connsiteY47" fmla="*/ 127000 h 520700"/>
                <a:gd name="connsiteX48" fmla="*/ 4508500 w 6426200"/>
                <a:gd name="connsiteY48" fmla="*/ 127000 h 520700"/>
                <a:gd name="connsiteX49" fmla="*/ 3949700 w 6426200"/>
                <a:gd name="connsiteY49" fmla="*/ 330200 h 520700"/>
                <a:gd name="connsiteX50" fmla="*/ 3111500 w 6426200"/>
                <a:gd name="connsiteY50" fmla="*/ 63500 h 520700"/>
                <a:gd name="connsiteX51" fmla="*/ 2628900 w 6426200"/>
                <a:gd name="connsiteY51" fmla="*/ 165100 h 520700"/>
                <a:gd name="connsiteX52" fmla="*/ 2082800 w 6426200"/>
                <a:gd name="connsiteY52" fmla="*/ 127000 h 520700"/>
                <a:gd name="connsiteX53" fmla="*/ 1600200 w 6426200"/>
                <a:gd name="connsiteY53" fmla="*/ 0 h 520700"/>
                <a:gd name="connsiteX54" fmla="*/ 1155700 w 6426200"/>
                <a:gd name="connsiteY54" fmla="*/ 114300 h 520700"/>
                <a:gd name="connsiteX55" fmla="*/ 812800 w 6426200"/>
                <a:gd name="connsiteY55" fmla="*/ 25400 h 520700"/>
                <a:gd name="connsiteX56" fmla="*/ 558800 w 6426200"/>
                <a:gd name="connsiteY56" fmla="*/ 38100 h 520700"/>
                <a:gd name="connsiteX57" fmla="*/ 254000 w 6426200"/>
                <a:gd name="connsiteY57" fmla="*/ 76200 h 520700"/>
                <a:gd name="connsiteX58" fmla="*/ 0 w 6426200"/>
                <a:gd name="connsiteY58" fmla="*/ 165100 h 52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426200" h="520700">
                  <a:moveTo>
                    <a:pt x="0" y="165100"/>
                  </a:moveTo>
                  <a:lnTo>
                    <a:pt x="0" y="165100"/>
                  </a:lnTo>
                  <a:cubicBezTo>
                    <a:pt x="55033" y="211667"/>
                    <a:pt x="107427" y="261545"/>
                    <a:pt x="165100" y="304800"/>
                  </a:cubicBezTo>
                  <a:cubicBezTo>
                    <a:pt x="175810" y="312832"/>
                    <a:pt x="191013" y="311960"/>
                    <a:pt x="203200" y="317500"/>
                  </a:cubicBezTo>
                  <a:cubicBezTo>
                    <a:pt x="237670" y="333168"/>
                    <a:pt x="270933" y="351367"/>
                    <a:pt x="304800" y="368300"/>
                  </a:cubicBezTo>
                  <a:cubicBezTo>
                    <a:pt x="364067" y="355600"/>
                    <a:pt x="425098" y="349367"/>
                    <a:pt x="482600" y="330200"/>
                  </a:cubicBezTo>
                  <a:cubicBezTo>
                    <a:pt x="502680" y="323507"/>
                    <a:pt x="515250" y="302990"/>
                    <a:pt x="533400" y="292100"/>
                  </a:cubicBezTo>
                  <a:cubicBezTo>
                    <a:pt x="557751" y="277489"/>
                    <a:pt x="585249" y="268611"/>
                    <a:pt x="609600" y="254000"/>
                  </a:cubicBezTo>
                  <a:cubicBezTo>
                    <a:pt x="627750" y="243110"/>
                    <a:pt x="641058" y="224497"/>
                    <a:pt x="660400" y="215900"/>
                  </a:cubicBezTo>
                  <a:cubicBezTo>
                    <a:pt x="680125" y="207133"/>
                    <a:pt x="702733" y="207433"/>
                    <a:pt x="723900" y="203200"/>
                  </a:cubicBezTo>
                  <a:cubicBezTo>
                    <a:pt x="787400" y="220133"/>
                    <a:pt x="852371" y="232290"/>
                    <a:pt x="914400" y="254000"/>
                  </a:cubicBezTo>
                  <a:cubicBezTo>
                    <a:pt x="937699" y="262154"/>
                    <a:pt x="955531" y="281661"/>
                    <a:pt x="977900" y="292100"/>
                  </a:cubicBezTo>
                  <a:cubicBezTo>
                    <a:pt x="1019217" y="311381"/>
                    <a:pt x="1104900" y="342900"/>
                    <a:pt x="1104900" y="342900"/>
                  </a:cubicBezTo>
                  <a:cubicBezTo>
                    <a:pt x="1161287" y="333502"/>
                    <a:pt x="1322982" y="308236"/>
                    <a:pt x="1384300" y="292100"/>
                  </a:cubicBezTo>
                  <a:cubicBezTo>
                    <a:pt x="1423139" y="281879"/>
                    <a:pt x="1460267" y="265979"/>
                    <a:pt x="1498600" y="254000"/>
                  </a:cubicBezTo>
                  <a:cubicBezTo>
                    <a:pt x="1528016" y="244807"/>
                    <a:pt x="1557696" y="236443"/>
                    <a:pt x="1587500" y="228600"/>
                  </a:cubicBezTo>
                  <a:cubicBezTo>
                    <a:pt x="1783897" y="176916"/>
                    <a:pt x="1682296" y="209701"/>
                    <a:pt x="1778000" y="177800"/>
                  </a:cubicBezTo>
                  <a:cubicBezTo>
                    <a:pt x="1849967" y="224367"/>
                    <a:pt x="1920397" y="273398"/>
                    <a:pt x="1993900" y="317500"/>
                  </a:cubicBezTo>
                  <a:cubicBezTo>
                    <a:pt x="2337244" y="523507"/>
                    <a:pt x="2066748" y="344899"/>
                    <a:pt x="2197100" y="431800"/>
                  </a:cubicBezTo>
                  <a:cubicBezTo>
                    <a:pt x="2315633" y="423333"/>
                    <a:pt x="2435781" y="427658"/>
                    <a:pt x="2552700" y="406400"/>
                  </a:cubicBezTo>
                  <a:cubicBezTo>
                    <a:pt x="2623872" y="393460"/>
                    <a:pt x="2687837" y="354703"/>
                    <a:pt x="2755900" y="330200"/>
                  </a:cubicBezTo>
                  <a:cubicBezTo>
                    <a:pt x="2793687" y="316597"/>
                    <a:pt x="2832716" y="306517"/>
                    <a:pt x="2870200" y="292100"/>
                  </a:cubicBezTo>
                  <a:cubicBezTo>
                    <a:pt x="2887870" y="285304"/>
                    <a:pt x="2902203" y="268956"/>
                    <a:pt x="2921000" y="266700"/>
                  </a:cubicBezTo>
                  <a:cubicBezTo>
                    <a:pt x="3009367" y="256096"/>
                    <a:pt x="3098800" y="258233"/>
                    <a:pt x="3187700" y="254000"/>
                  </a:cubicBezTo>
                  <a:cubicBezTo>
                    <a:pt x="3463049" y="297476"/>
                    <a:pt x="3383281" y="253154"/>
                    <a:pt x="3594100" y="393700"/>
                  </a:cubicBezTo>
                  <a:cubicBezTo>
                    <a:pt x="3654701" y="434100"/>
                    <a:pt x="3771900" y="520700"/>
                    <a:pt x="3771900" y="520700"/>
                  </a:cubicBezTo>
                  <a:cubicBezTo>
                    <a:pt x="3898900" y="482600"/>
                    <a:pt x="4027721" y="450113"/>
                    <a:pt x="4152900" y="406400"/>
                  </a:cubicBezTo>
                  <a:cubicBezTo>
                    <a:pt x="4294655" y="356898"/>
                    <a:pt x="4429556" y="288781"/>
                    <a:pt x="4572000" y="241300"/>
                  </a:cubicBezTo>
                  <a:lnTo>
                    <a:pt x="4610100" y="228600"/>
                  </a:lnTo>
                  <a:cubicBezTo>
                    <a:pt x="4737100" y="232833"/>
                    <a:pt x="4864953" y="226009"/>
                    <a:pt x="4991100" y="241300"/>
                  </a:cubicBezTo>
                  <a:cubicBezTo>
                    <a:pt x="5008930" y="243461"/>
                    <a:pt x="5015175" y="268180"/>
                    <a:pt x="5029200" y="279400"/>
                  </a:cubicBezTo>
                  <a:cubicBezTo>
                    <a:pt x="5057637" y="302149"/>
                    <a:pt x="5088967" y="321050"/>
                    <a:pt x="5118100" y="342900"/>
                  </a:cubicBezTo>
                  <a:cubicBezTo>
                    <a:pt x="5139785" y="359164"/>
                    <a:pt x="5155497" y="386391"/>
                    <a:pt x="5181600" y="393700"/>
                  </a:cubicBezTo>
                  <a:cubicBezTo>
                    <a:pt x="5264043" y="416784"/>
                    <a:pt x="5350933" y="419100"/>
                    <a:pt x="5435600" y="431800"/>
                  </a:cubicBezTo>
                  <a:cubicBezTo>
                    <a:pt x="5490633" y="414867"/>
                    <a:pt x="5551711" y="411258"/>
                    <a:pt x="5600700" y="381000"/>
                  </a:cubicBezTo>
                  <a:cubicBezTo>
                    <a:pt x="6027239" y="117550"/>
                    <a:pt x="5734115" y="198421"/>
                    <a:pt x="5918200" y="152400"/>
                  </a:cubicBezTo>
                  <a:cubicBezTo>
                    <a:pt x="5935133" y="165100"/>
                    <a:pt x="5952929" y="176725"/>
                    <a:pt x="5969000" y="190500"/>
                  </a:cubicBezTo>
                  <a:cubicBezTo>
                    <a:pt x="5982637" y="202189"/>
                    <a:pt x="5992923" y="217573"/>
                    <a:pt x="6007100" y="228600"/>
                  </a:cubicBezTo>
                  <a:cubicBezTo>
                    <a:pt x="6031197" y="247342"/>
                    <a:pt x="6058878" y="261084"/>
                    <a:pt x="6083300" y="279400"/>
                  </a:cubicBezTo>
                  <a:cubicBezTo>
                    <a:pt x="6100233" y="292100"/>
                    <a:pt x="6115597" y="307221"/>
                    <a:pt x="6134100" y="317500"/>
                  </a:cubicBezTo>
                  <a:cubicBezTo>
                    <a:pt x="6173228" y="339238"/>
                    <a:pt x="6206551" y="345138"/>
                    <a:pt x="6248400" y="355600"/>
                  </a:cubicBezTo>
                  <a:cubicBezTo>
                    <a:pt x="6301688" y="348939"/>
                    <a:pt x="6350453" y="346982"/>
                    <a:pt x="6400800" y="330200"/>
                  </a:cubicBezTo>
                  <a:cubicBezTo>
                    <a:pt x="6409780" y="327207"/>
                    <a:pt x="6417733" y="321733"/>
                    <a:pt x="6426200" y="317500"/>
                  </a:cubicBezTo>
                  <a:lnTo>
                    <a:pt x="5981700" y="63500"/>
                  </a:lnTo>
                  <a:cubicBezTo>
                    <a:pt x="5857644" y="98945"/>
                    <a:pt x="5825727" y="91452"/>
                    <a:pt x="5740400" y="152400"/>
                  </a:cubicBezTo>
                  <a:cubicBezTo>
                    <a:pt x="5730657" y="159360"/>
                    <a:pt x="5723467" y="169333"/>
                    <a:pt x="5715000" y="177800"/>
                  </a:cubicBezTo>
                  <a:lnTo>
                    <a:pt x="5715000" y="177800"/>
                  </a:lnTo>
                  <a:lnTo>
                    <a:pt x="4991100" y="127000"/>
                  </a:lnTo>
                  <a:lnTo>
                    <a:pt x="4508500" y="127000"/>
                  </a:lnTo>
                  <a:lnTo>
                    <a:pt x="3949700" y="330200"/>
                  </a:lnTo>
                  <a:lnTo>
                    <a:pt x="3111500" y="63500"/>
                  </a:lnTo>
                  <a:lnTo>
                    <a:pt x="2628900" y="165100"/>
                  </a:lnTo>
                  <a:lnTo>
                    <a:pt x="2082800" y="127000"/>
                  </a:lnTo>
                  <a:lnTo>
                    <a:pt x="1600200" y="0"/>
                  </a:lnTo>
                  <a:lnTo>
                    <a:pt x="1155700" y="114300"/>
                  </a:lnTo>
                  <a:lnTo>
                    <a:pt x="812800" y="25400"/>
                  </a:lnTo>
                  <a:lnTo>
                    <a:pt x="558800" y="38100"/>
                  </a:lnTo>
                  <a:lnTo>
                    <a:pt x="254000" y="76200"/>
                  </a:lnTo>
                  <a:lnTo>
                    <a:pt x="0" y="165100"/>
                  </a:lnTo>
                  <a:close/>
                </a:path>
              </a:pathLst>
            </a:custGeom>
            <a:solidFill>
              <a:schemeClr val="bg1">
                <a:lumMod val="8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Title 1">
              <a:extLst>
                <a:ext uri="{FF2B5EF4-FFF2-40B4-BE49-F238E27FC236}">
                  <a16:creationId xmlns:a16="http://schemas.microsoft.com/office/drawing/2014/main" id="{E13E91FE-2279-B6E0-F5E9-374C8D94B6FE}"/>
                </a:ext>
              </a:extLst>
            </p:cNvPr>
            <p:cNvSpPr txBox="1">
              <a:spLocks/>
            </p:cNvSpPr>
            <p:nvPr/>
          </p:nvSpPr>
          <p:spPr>
            <a:xfrm>
              <a:off x="7986630" y="3286475"/>
              <a:ext cx="1081129" cy="352223"/>
            </a:xfrm>
            <a:prstGeom prst="rect">
              <a:avLst/>
            </a:prstGeom>
          </p:spPr>
          <p:txBody>
            <a:bodyPr lIns="0" tIns="0" rIns="0" bIns="0"/>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en-US" sz="2400" b="1" dirty="0">
                  <a:highlight>
                    <a:srgbClr val="FFFF00"/>
                  </a:highlight>
                </a:rPr>
                <a:t>The ITCZ</a:t>
              </a:r>
            </a:p>
          </p:txBody>
        </p:sp>
      </p:grpSp>
      <mc:AlternateContent xmlns:mc="http://schemas.openxmlformats.org/markup-compatibility/2006">
        <mc:Choice xmlns:p14="http://schemas.microsoft.com/office/powerpoint/2010/main" Requires="p14">
          <p:contentPart p14:bwMode="auto" r:id="rId6">
            <p14:nvContentPartPr>
              <p14:cNvPr id="36" name="Ink 35" descr="Red arrows showing different direction of the wind system.">
                <a:extLst>
                  <a:ext uri="{FF2B5EF4-FFF2-40B4-BE49-F238E27FC236}">
                    <a16:creationId xmlns:a16="http://schemas.microsoft.com/office/drawing/2014/main" id="{FA396240-51DA-C933-724A-B9BEC58DDC07}"/>
                  </a:ext>
                </a:extLst>
              </p14:cNvPr>
              <p14:cNvContentPartPr/>
              <p14:nvPr/>
            </p14:nvContentPartPr>
            <p14:xfrm>
              <a:off x="4048200" y="447840"/>
              <a:ext cx="4239000" cy="6010560"/>
            </p14:xfrm>
          </p:contentPart>
        </mc:Choice>
        <mc:Fallback>
          <p:pic>
            <p:nvPicPr>
              <p:cNvPr id="36" name="Ink 35" descr="Red arrows showing different direction of the wind system.">
                <a:extLst>
                  <a:ext uri="{FF2B5EF4-FFF2-40B4-BE49-F238E27FC236}">
                    <a16:creationId xmlns:a16="http://schemas.microsoft.com/office/drawing/2014/main" id="{FA396240-51DA-C933-724A-B9BEC58DDC07}"/>
                  </a:ext>
                </a:extLst>
              </p:cNvPr>
              <p:cNvPicPr/>
              <p:nvPr/>
            </p:nvPicPr>
            <p:blipFill>
              <a:blip r:embed="rId7"/>
              <a:stretch>
                <a:fillRect/>
              </a:stretch>
            </p:blipFill>
            <p:spPr>
              <a:xfrm>
                <a:off x="4038840" y="438480"/>
                <a:ext cx="4257720" cy="6029280"/>
              </a:xfrm>
              <a:prstGeom prst="rect">
                <a:avLst/>
              </a:prstGeom>
            </p:spPr>
          </p:pic>
        </mc:Fallback>
      </mc:AlternateContent>
    </p:spTree>
    <p:extLst>
      <p:ext uri="{BB962C8B-B14F-4D97-AF65-F5344CB8AC3E}">
        <p14:creationId xmlns:p14="http://schemas.microsoft.com/office/powerpoint/2010/main" val="2226980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D338AF-CE35-870A-7D60-52F7DAC4AA6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FA65287-41C9-9474-9074-C2B8FE020018}"/>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Global Pressure &amp; Precipitation Patterns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1AB169B4-FEDE-2364-F1A4-28B396FCC776}"/>
              </a:ext>
            </a:extLst>
          </p:cNvPr>
          <p:cNvSpPr>
            <a:spLocks noGrp="1"/>
          </p:cNvSpPr>
          <p:nvPr>
            <p:ph idx="1"/>
          </p:nvPr>
        </p:nvSpPr>
        <p:spPr>
          <a:xfrm>
            <a:off x="838199" y="1380226"/>
            <a:ext cx="10515599" cy="5177260"/>
          </a:xfrm>
        </p:spPr>
        <p:txBody>
          <a:bodyPr>
            <a:noAutofit/>
          </a:bodyPr>
          <a:lstStyle/>
          <a:p>
            <a:pPr>
              <a:lnSpc>
                <a:spcPct val="150000"/>
              </a:lnSpc>
              <a:spcBef>
                <a:spcPts val="0"/>
              </a:spcBef>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Pressure</a:t>
            </a:r>
            <a:r>
              <a:rPr lang="en-US" dirty="0">
                <a:latin typeface="Arial Narrow" panose="020B0606020202030204" pitchFamily="34" charset="0"/>
              </a:rPr>
              <a:t> </a:t>
            </a:r>
            <a:r>
              <a:rPr lang="en-US" b="1" dirty="0">
                <a:latin typeface="Arial Narrow" panose="020B0606020202030204" pitchFamily="34" charset="0"/>
              </a:rPr>
              <a:t>systems</a:t>
            </a:r>
            <a:r>
              <a:rPr lang="en-US" dirty="0">
                <a:latin typeface="Arial Narrow" panose="020B0606020202030204" pitchFamily="34" charset="0"/>
              </a:rPr>
              <a:t> shape </a:t>
            </a:r>
            <a:r>
              <a:rPr lang="en-US" b="1" dirty="0">
                <a:latin typeface="Arial Narrow" panose="020B0606020202030204" pitchFamily="34" charset="0"/>
              </a:rPr>
              <a:t>global</a:t>
            </a:r>
            <a:r>
              <a:rPr lang="en-US" dirty="0">
                <a:latin typeface="Arial Narrow" panose="020B0606020202030204" pitchFamily="34" charset="0"/>
              </a:rPr>
              <a:t> </a:t>
            </a:r>
            <a:r>
              <a:rPr lang="en-US" b="1" dirty="0">
                <a:latin typeface="Arial Narrow" panose="020B0606020202030204" pitchFamily="34" charset="0"/>
              </a:rPr>
              <a:t>precipitation</a:t>
            </a:r>
            <a:r>
              <a:rPr lang="en-US" dirty="0">
                <a:latin typeface="Arial Narrow" panose="020B0606020202030204" pitchFamily="34" charset="0"/>
              </a:rPr>
              <a:t> and </a:t>
            </a:r>
            <a:r>
              <a:rPr lang="en-US" b="1" dirty="0">
                <a:latin typeface="Arial Narrow" panose="020B0606020202030204" pitchFamily="34" charset="0"/>
              </a:rPr>
              <a:t>climate</a:t>
            </a:r>
            <a:r>
              <a:rPr lang="en-US" dirty="0">
                <a:latin typeface="Arial Narrow" panose="020B0606020202030204" pitchFamily="34" charset="0"/>
              </a:rPr>
              <a:t> </a:t>
            </a:r>
            <a:r>
              <a:rPr lang="en-US" b="1" dirty="0">
                <a:latin typeface="Arial Narrow" panose="020B0606020202030204" pitchFamily="34" charset="0"/>
              </a:rPr>
              <a:t>zones</a:t>
            </a:r>
            <a:r>
              <a:rPr lang="en-US" dirty="0">
                <a:latin typeface="Arial Narrow" panose="020B0606020202030204" pitchFamily="34" charset="0"/>
              </a:rPr>
              <a:t>.</a:t>
            </a:r>
          </a:p>
          <a:p>
            <a:pPr>
              <a:lnSpc>
                <a:spcPct val="150000"/>
              </a:lnSpc>
              <a:spcBef>
                <a:spcPts val="0"/>
              </a:spcBef>
              <a:buFont typeface="Wingdings" panose="05000000000000000000" pitchFamily="2" charset="2"/>
              <a:buChar char="q"/>
            </a:pPr>
            <a:r>
              <a:rPr lang="en-US" dirty="0">
                <a:latin typeface="Arial Narrow" panose="020B0606020202030204" pitchFamily="34" charset="0"/>
              </a:rPr>
              <a:t> Key systems:</a:t>
            </a:r>
          </a:p>
          <a:p>
            <a:pPr lvl="1">
              <a:lnSpc>
                <a:spcPct val="150000"/>
              </a:lnSpc>
              <a:spcBef>
                <a:spcPts val="0"/>
              </a:spcBef>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Intertropical Convergence Zone </a:t>
            </a:r>
            <a:r>
              <a:rPr lang="en-US" sz="2800" dirty="0">
                <a:latin typeface="Arial Narrow" panose="020B0606020202030204" pitchFamily="34" charset="0"/>
              </a:rPr>
              <a:t>(</a:t>
            </a:r>
            <a:r>
              <a:rPr lang="en-US" sz="2800" b="1" dirty="0">
                <a:latin typeface="Arial Narrow" panose="020B0606020202030204" pitchFamily="34" charset="0"/>
              </a:rPr>
              <a:t>ITCZ</a:t>
            </a:r>
            <a:r>
              <a:rPr lang="en-US" sz="2800" dirty="0">
                <a:latin typeface="Arial Narrow" panose="020B0606020202030204" pitchFamily="34" charset="0"/>
              </a:rPr>
              <a:t>) → </a:t>
            </a:r>
            <a:r>
              <a:rPr lang="en-US" sz="2800" b="1" dirty="0">
                <a:latin typeface="Arial Narrow" panose="020B0606020202030204" pitchFamily="34" charset="0"/>
              </a:rPr>
              <a:t>rising</a:t>
            </a:r>
            <a:r>
              <a:rPr lang="en-US" sz="2800" dirty="0">
                <a:latin typeface="Arial Narrow" panose="020B0606020202030204" pitchFamily="34" charset="0"/>
              </a:rPr>
              <a:t> air, </a:t>
            </a:r>
            <a:r>
              <a:rPr lang="en-US" sz="2800" b="1" dirty="0">
                <a:latin typeface="Arial Narrow" panose="020B0606020202030204" pitchFamily="34" charset="0"/>
              </a:rPr>
              <a:t>heavy</a:t>
            </a:r>
            <a:r>
              <a:rPr lang="en-US" sz="2800" dirty="0">
                <a:latin typeface="Arial Narrow" panose="020B0606020202030204" pitchFamily="34" charset="0"/>
              </a:rPr>
              <a:t> rain.</a:t>
            </a:r>
          </a:p>
          <a:p>
            <a:pPr lvl="1">
              <a:lnSpc>
                <a:spcPct val="150000"/>
              </a:lnSpc>
              <a:spcBef>
                <a:spcPts val="0"/>
              </a:spcBef>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Subtropical</a:t>
            </a:r>
            <a:r>
              <a:rPr lang="en-US" sz="2800" dirty="0">
                <a:latin typeface="Arial Narrow" panose="020B0606020202030204" pitchFamily="34" charset="0"/>
              </a:rPr>
              <a:t> </a:t>
            </a:r>
            <a:r>
              <a:rPr lang="en-US" sz="2800" b="1" dirty="0">
                <a:latin typeface="Arial Narrow" panose="020B0606020202030204" pitchFamily="34" charset="0"/>
              </a:rPr>
              <a:t>Highs</a:t>
            </a:r>
            <a:r>
              <a:rPr lang="en-US" sz="2800" dirty="0">
                <a:latin typeface="Arial Narrow" panose="020B0606020202030204" pitchFamily="34" charset="0"/>
              </a:rPr>
              <a:t> (</a:t>
            </a:r>
            <a:r>
              <a:rPr lang="en-US" sz="2800" b="1" dirty="0">
                <a:latin typeface="Arial Narrow" panose="020B0606020202030204" pitchFamily="34" charset="0"/>
              </a:rPr>
              <a:t>STH</a:t>
            </a:r>
            <a:r>
              <a:rPr lang="en-US" sz="2800" dirty="0">
                <a:latin typeface="Arial Narrow" panose="020B0606020202030204" pitchFamily="34" charset="0"/>
              </a:rPr>
              <a:t>) → </a:t>
            </a:r>
            <a:r>
              <a:rPr lang="en-US" sz="2800" b="1" dirty="0">
                <a:latin typeface="Arial Narrow" panose="020B0606020202030204" pitchFamily="34" charset="0"/>
              </a:rPr>
              <a:t>sinking</a:t>
            </a:r>
            <a:r>
              <a:rPr lang="en-US" sz="2800" dirty="0">
                <a:latin typeface="Arial Narrow" panose="020B0606020202030204" pitchFamily="34" charset="0"/>
              </a:rPr>
              <a:t> air, </a:t>
            </a:r>
            <a:r>
              <a:rPr lang="en-US" sz="2800" b="1" dirty="0">
                <a:latin typeface="Arial Narrow" panose="020B0606020202030204" pitchFamily="34" charset="0"/>
              </a:rPr>
              <a:t>dry</a:t>
            </a:r>
            <a:r>
              <a:rPr lang="en-US" sz="2800" dirty="0">
                <a:latin typeface="Arial Narrow" panose="020B0606020202030204" pitchFamily="34" charset="0"/>
              </a:rPr>
              <a:t> conditions.</a:t>
            </a:r>
          </a:p>
          <a:p>
            <a:pPr lvl="1">
              <a:lnSpc>
                <a:spcPct val="150000"/>
              </a:lnSpc>
              <a:spcBef>
                <a:spcPts val="0"/>
              </a:spcBef>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Midlatitude</a:t>
            </a:r>
            <a:r>
              <a:rPr lang="en-US" sz="2800" dirty="0">
                <a:latin typeface="Arial Narrow" panose="020B0606020202030204" pitchFamily="34" charset="0"/>
              </a:rPr>
              <a:t> </a:t>
            </a:r>
            <a:r>
              <a:rPr lang="en-US" sz="2800" b="1" dirty="0">
                <a:latin typeface="Arial Narrow" panose="020B0606020202030204" pitchFamily="34" charset="0"/>
              </a:rPr>
              <a:t>cyclones</a:t>
            </a:r>
            <a:r>
              <a:rPr lang="en-US" sz="2800" dirty="0">
                <a:latin typeface="Arial Narrow" panose="020B0606020202030204" pitchFamily="34" charset="0"/>
              </a:rPr>
              <a:t> → variable weather patterns.</a:t>
            </a:r>
          </a:p>
          <a:p>
            <a:pPr>
              <a:lnSpc>
                <a:spcPct val="150000"/>
              </a:lnSpc>
              <a:spcBef>
                <a:spcPts val="0"/>
              </a:spcBef>
              <a:buFont typeface="Wingdings" panose="05000000000000000000" pitchFamily="2" charset="2"/>
              <a:buChar char="q"/>
            </a:pPr>
            <a:r>
              <a:rPr lang="en-US" dirty="0">
                <a:latin typeface="Arial Narrow" panose="020B0606020202030204" pitchFamily="34" charset="0"/>
              </a:rPr>
              <a:t> Climate zones often align </a:t>
            </a:r>
            <a:r>
              <a:rPr lang="en-US" b="1" dirty="0">
                <a:latin typeface="Arial Narrow" panose="020B0606020202030204" pitchFamily="34" charset="0"/>
              </a:rPr>
              <a:t>horizontally</a:t>
            </a:r>
            <a:r>
              <a:rPr lang="en-US" dirty="0">
                <a:latin typeface="Arial Narrow" panose="020B0606020202030204" pitchFamily="34" charset="0"/>
              </a:rPr>
              <a:t> from equator to 30°+</a:t>
            </a:r>
          </a:p>
        </p:txBody>
      </p:sp>
    </p:spTree>
    <p:extLst>
      <p:ext uri="{BB962C8B-B14F-4D97-AF65-F5344CB8AC3E}">
        <p14:creationId xmlns:p14="http://schemas.microsoft.com/office/powerpoint/2010/main" val="17748027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3C1962-9609-824C-6273-04FA98A4818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0FFCBE8-A1E6-B50C-F16A-9FA4A0E0D1AB}"/>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Outline</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728DC51C-A757-4A0C-21BD-3CFBA6D8042D}"/>
              </a:ext>
            </a:extLst>
          </p:cNvPr>
          <p:cNvSpPr>
            <a:spLocks noGrp="1"/>
          </p:cNvSpPr>
          <p:nvPr>
            <p:ph idx="1"/>
          </p:nvPr>
        </p:nvSpPr>
        <p:spPr>
          <a:xfrm>
            <a:off x="838199" y="1458930"/>
            <a:ext cx="11191876" cy="5208570"/>
          </a:xfrm>
        </p:spPr>
        <p:txBody>
          <a:bodyPr>
            <a:normAutofit lnSpcReduction="10000"/>
          </a:bodyPr>
          <a:lstStyle/>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Air Pressure</a:t>
            </a:r>
          </a:p>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Controls over wind direction and speed</a:t>
            </a:r>
          </a:p>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Cyclones and Anticyclones</a:t>
            </a:r>
          </a:p>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Local Scale Wind</a:t>
            </a:r>
          </a:p>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Regional Scale Winds - The Monsoon</a:t>
            </a:r>
          </a:p>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Global Scale Circulation</a:t>
            </a:r>
          </a:p>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Wind and Pressure Aloft</a:t>
            </a:r>
          </a:p>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Ocean Circulation and Atmospheric Circulation</a:t>
            </a:r>
          </a:p>
        </p:txBody>
      </p:sp>
    </p:spTree>
    <p:extLst>
      <p:ext uri="{BB962C8B-B14F-4D97-AF65-F5344CB8AC3E}">
        <p14:creationId xmlns:p14="http://schemas.microsoft.com/office/powerpoint/2010/main" val="369521313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AA4DD9-E8CF-535E-23D9-DB1AB0E7CFE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18D025-6216-EB5C-4E8B-E190B4ED8B58}"/>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African Climate Zones &amp; Pressure Systems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0AB6C584-91DE-0130-5E60-29AF38CCDCF1}"/>
              </a:ext>
            </a:extLst>
          </p:cNvPr>
          <p:cNvSpPr>
            <a:spLocks noGrp="1"/>
          </p:cNvSpPr>
          <p:nvPr>
            <p:ph idx="1"/>
          </p:nvPr>
        </p:nvSpPr>
        <p:spPr>
          <a:xfrm>
            <a:off x="838199" y="1380226"/>
            <a:ext cx="4173747" cy="5177260"/>
          </a:xfrm>
        </p:spPr>
        <p:txBody>
          <a:bodyPr>
            <a:noAutofit/>
          </a:bodyPr>
          <a:lstStyle/>
          <a:p>
            <a:pPr>
              <a:lnSpc>
                <a:spcPct val="100000"/>
              </a:lnSpc>
              <a:spcBef>
                <a:spcPts val="60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Equator</a:t>
            </a:r>
            <a:r>
              <a:rPr lang="en-US" sz="20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Tropical</a:t>
            </a:r>
            <a:r>
              <a:rPr lang="en-US" sz="2000" dirty="0">
                <a:latin typeface="Arial Narrow" panose="020B0606020202030204" pitchFamily="34" charset="0"/>
              </a:rPr>
              <a:t> </a:t>
            </a:r>
            <a:r>
              <a:rPr lang="en-US" sz="2000" b="1" dirty="0">
                <a:latin typeface="Arial Narrow" panose="020B0606020202030204" pitchFamily="34" charset="0"/>
              </a:rPr>
              <a:t>Rainforest</a:t>
            </a:r>
            <a:r>
              <a:rPr lang="en-US" sz="2000" dirty="0">
                <a:latin typeface="Arial Narrow" panose="020B0606020202030204" pitchFamily="34" charset="0"/>
              </a:rPr>
              <a:t> (</a:t>
            </a:r>
            <a:r>
              <a:rPr lang="en-US" sz="2000" b="1" dirty="0" err="1">
                <a:latin typeface="Arial Narrow" panose="020B0606020202030204" pitchFamily="34" charset="0"/>
              </a:rPr>
              <a:t>Af</a:t>
            </a:r>
            <a:r>
              <a:rPr lang="en-US" sz="2000" dirty="0">
                <a:latin typeface="Arial Narrow" panose="020B0606020202030204" pitchFamily="34" charset="0"/>
              </a:rPr>
              <a:t>) – year-round heavy rainfall (100+ in/year).</a:t>
            </a:r>
          </a:p>
          <a:p>
            <a:pPr lvl="1">
              <a:lnSpc>
                <a:spcPct val="100000"/>
              </a:lnSpc>
              <a:spcBef>
                <a:spcPts val="600"/>
              </a:spcBef>
              <a:spcAft>
                <a:spcPts val="600"/>
              </a:spcAft>
              <a:buFont typeface="Wingdings" panose="05000000000000000000" pitchFamily="2" charset="2"/>
              <a:buChar char="q"/>
            </a:pPr>
            <a:r>
              <a:rPr lang="en-US" sz="2000" dirty="0">
                <a:latin typeface="Arial Narrow" panose="020B0606020202030204" pitchFamily="34" charset="0"/>
              </a:rPr>
              <a:t> Caused by </a:t>
            </a:r>
            <a:r>
              <a:rPr lang="en-US" sz="2000" b="1" dirty="0">
                <a:latin typeface="Arial Narrow" panose="020B0606020202030204" pitchFamily="34" charset="0"/>
              </a:rPr>
              <a:t>moist</a:t>
            </a:r>
            <a:r>
              <a:rPr lang="en-US" sz="2000" dirty="0">
                <a:latin typeface="Arial Narrow" panose="020B0606020202030204" pitchFamily="34" charset="0"/>
              </a:rPr>
              <a:t> </a:t>
            </a:r>
            <a:r>
              <a:rPr lang="en-US" sz="2000" b="1" dirty="0">
                <a:latin typeface="Arial Narrow" panose="020B0606020202030204" pitchFamily="34" charset="0"/>
              </a:rPr>
              <a:t>air</a:t>
            </a:r>
            <a:r>
              <a:rPr lang="en-US" sz="2000" dirty="0">
                <a:latin typeface="Arial Narrow" panose="020B0606020202030204" pitchFamily="34" charset="0"/>
              </a:rPr>
              <a:t> </a:t>
            </a:r>
            <a:r>
              <a:rPr lang="en-US" sz="2000" b="1" dirty="0">
                <a:latin typeface="Arial Narrow" panose="020B0606020202030204" pitchFamily="34" charset="0"/>
              </a:rPr>
              <a:t>uplift</a:t>
            </a:r>
            <a:r>
              <a:rPr lang="en-US" sz="2000" dirty="0">
                <a:latin typeface="Arial Narrow" panose="020B0606020202030204" pitchFamily="34" charset="0"/>
              </a:rPr>
              <a:t> in the </a:t>
            </a:r>
            <a:r>
              <a:rPr lang="en-US" sz="2000" b="1" dirty="0">
                <a:latin typeface="Arial Narrow" panose="020B0606020202030204" pitchFamily="34" charset="0"/>
              </a:rPr>
              <a:t>ITCZ</a:t>
            </a:r>
            <a:r>
              <a:rPr lang="en-US" sz="20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Tropical</a:t>
            </a:r>
            <a:r>
              <a:rPr lang="en-US" sz="2000" dirty="0">
                <a:latin typeface="Arial Narrow" panose="020B0606020202030204" pitchFamily="34" charset="0"/>
              </a:rPr>
              <a:t> </a:t>
            </a:r>
            <a:r>
              <a:rPr lang="en-US" sz="2000" b="1" dirty="0">
                <a:latin typeface="Arial Narrow" panose="020B0606020202030204" pitchFamily="34" charset="0"/>
              </a:rPr>
              <a:t>Monsoon</a:t>
            </a:r>
            <a:r>
              <a:rPr lang="en-US" sz="2000" dirty="0">
                <a:latin typeface="Arial Narrow" panose="020B0606020202030204" pitchFamily="34" charset="0"/>
              </a:rPr>
              <a:t> (</a:t>
            </a:r>
            <a:r>
              <a:rPr lang="en-US" sz="2000" b="1" dirty="0">
                <a:latin typeface="Arial Narrow" panose="020B0606020202030204" pitchFamily="34" charset="0"/>
              </a:rPr>
              <a:t>Am</a:t>
            </a:r>
            <a:r>
              <a:rPr lang="en-US" sz="2000" dirty="0">
                <a:latin typeface="Arial Narrow" panose="020B0606020202030204" pitchFamily="34" charset="0"/>
              </a:rPr>
              <a:t>): </a:t>
            </a:r>
          </a:p>
          <a:p>
            <a:pPr lvl="1">
              <a:lnSpc>
                <a:spcPct val="100000"/>
              </a:lnSpc>
              <a:spcBef>
                <a:spcPts val="60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Wet</a:t>
            </a:r>
            <a:r>
              <a:rPr lang="en-US" sz="2000" dirty="0">
                <a:latin typeface="Arial Narrow" panose="020B0606020202030204" pitchFamily="34" charset="0"/>
              </a:rPr>
              <a:t> </a:t>
            </a:r>
            <a:r>
              <a:rPr lang="en-US" sz="2000" b="1" dirty="0">
                <a:latin typeface="Arial Narrow" panose="020B0606020202030204" pitchFamily="34" charset="0"/>
              </a:rPr>
              <a:t>season</a:t>
            </a:r>
            <a:r>
              <a:rPr lang="en-US" sz="2000" dirty="0">
                <a:latin typeface="Arial Narrow" panose="020B0606020202030204" pitchFamily="34" charset="0"/>
              </a:rPr>
              <a:t>: ITCZ + moist trade winds.</a:t>
            </a:r>
          </a:p>
          <a:p>
            <a:pPr lvl="1">
              <a:lnSpc>
                <a:spcPct val="100000"/>
              </a:lnSpc>
              <a:spcBef>
                <a:spcPts val="60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Dry</a:t>
            </a:r>
            <a:r>
              <a:rPr lang="en-US" sz="2000" dirty="0">
                <a:latin typeface="Arial Narrow" panose="020B0606020202030204" pitchFamily="34" charset="0"/>
              </a:rPr>
              <a:t> </a:t>
            </a:r>
            <a:r>
              <a:rPr lang="en-US" sz="2000" b="1" dirty="0">
                <a:latin typeface="Arial Narrow" panose="020B0606020202030204" pitchFamily="34" charset="0"/>
              </a:rPr>
              <a:t>season</a:t>
            </a:r>
            <a:r>
              <a:rPr lang="en-US" sz="2000" dirty="0">
                <a:latin typeface="Arial Narrow" panose="020B0606020202030204" pitchFamily="34" charset="0"/>
              </a:rPr>
              <a:t>: subsiding air from </a:t>
            </a:r>
            <a:r>
              <a:rPr lang="en-US" sz="2000" b="1" dirty="0">
                <a:latin typeface="Arial Narrow" panose="020B0606020202030204" pitchFamily="34" charset="0"/>
              </a:rPr>
              <a:t>Subtropical</a:t>
            </a:r>
            <a:r>
              <a:rPr lang="en-US" sz="2000" dirty="0">
                <a:latin typeface="Arial Narrow" panose="020B0606020202030204" pitchFamily="34" charset="0"/>
              </a:rPr>
              <a:t> </a:t>
            </a:r>
            <a:r>
              <a:rPr lang="en-US" sz="2000" b="1" dirty="0">
                <a:latin typeface="Arial Narrow" panose="020B0606020202030204" pitchFamily="34" charset="0"/>
              </a:rPr>
              <a:t>High</a:t>
            </a:r>
            <a:r>
              <a:rPr lang="en-US" sz="2000" dirty="0">
                <a:latin typeface="Arial Narrow" panose="020B0606020202030204" pitchFamily="34" charset="0"/>
              </a:rPr>
              <a:t> (</a:t>
            </a:r>
            <a:r>
              <a:rPr lang="en-US" sz="2000" b="1" dirty="0">
                <a:latin typeface="Arial Narrow" panose="020B0606020202030204" pitchFamily="34" charset="0"/>
              </a:rPr>
              <a:t>STH</a:t>
            </a:r>
            <a:r>
              <a:rPr lang="en-US" sz="20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000" dirty="0">
                <a:latin typeface="Arial Narrow" panose="020B0606020202030204" pitchFamily="34" charset="0"/>
              </a:rPr>
              <a:t> Clear connection between </a:t>
            </a:r>
            <a:r>
              <a:rPr lang="en-US" sz="2000" b="1" dirty="0">
                <a:latin typeface="Arial Narrow" panose="020B0606020202030204" pitchFamily="34" charset="0"/>
              </a:rPr>
              <a:t>pressure</a:t>
            </a:r>
            <a:r>
              <a:rPr lang="en-US" sz="2000" dirty="0">
                <a:latin typeface="Arial Narrow" panose="020B0606020202030204" pitchFamily="34" charset="0"/>
              </a:rPr>
              <a:t> </a:t>
            </a:r>
            <a:r>
              <a:rPr lang="en-US" sz="2000" b="1" dirty="0">
                <a:latin typeface="Arial Narrow" panose="020B0606020202030204" pitchFamily="34" charset="0"/>
              </a:rPr>
              <a:t>zones</a:t>
            </a:r>
            <a:r>
              <a:rPr lang="en-US" sz="2000" dirty="0">
                <a:latin typeface="Arial Narrow" panose="020B0606020202030204" pitchFamily="34" charset="0"/>
              </a:rPr>
              <a:t> and </a:t>
            </a:r>
            <a:r>
              <a:rPr lang="en-US" sz="2000" b="1" dirty="0">
                <a:latin typeface="Arial Narrow" panose="020B0606020202030204" pitchFamily="34" charset="0"/>
              </a:rPr>
              <a:t>climate</a:t>
            </a:r>
            <a:r>
              <a:rPr lang="en-US" sz="2000" dirty="0">
                <a:latin typeface="Arial Narrow" panose="020B0606020202030204" pitchFamily="34" charset="0"/>
              </a:rPr>
              <a:t> </a:t>
            </a:r>
            <a:r>
              <a:rPr lang="en-US" sz="2000" b="1" dirty="0">
                <a:latin typeface="Arial Narrow" panose="020B0606020202030204" pitchFamily="34" charset="0"/>
              </a:rPr>
              <a:t>distribution</a:t>
            </a:r>
            <a:r>
              <a:rPr lang="en-US" sz="2000" dirty="0">
                <a:latin typeface="Arial Narrow" panose="020B0606020202030204" pitchFamily="34" charset="0"/>
              </a:rPr>
              <a:t>.</a:t>
            </a:r>
          </a:p>
        </p:txBody>
      </p:sp>
      <p:pic>
        <p:nvPicPr>
          <p:cNvPr id="7" name="Picture 6" descr="Climate zones of Africa in January and July, showing seasonal shifts in humidity, dryness, and pressure systems including the ITCZ, subtropical highs, and mid-latitude cyclones.">
            <a:extLst>
              <a:ext uri="{FF2B5EF4-FFF2-40B4-BE49-F238E27FC236}">
                <a16:creationId xmlns:a16="http://schemas.microsoft.com/office/drawing/2014/main" id="{B474DD01-2455-053D-DA52-42C922E2A209}"/>
              </a:ext>
            </a:extLst>
          </p:cNvPr>
          <p:cNvPicPr>
            <a:picLocks noChangeAspect="1"/>
          </p:cNvPicPr>
          <p:nvPr/>
        </p:nvPicPr>
        <p:blipFill>
          <a:blip r:embed="rId3"/>
          <a:stretch>
            <a:fillRect/>
          </a:stretch>
        </p:blipFill>
        <p:spPr>
          <a:xfrm>
            <a:off x="5371023" y="1226447"/>
            <a:ext cx="6465855" cy="4725779"/>
          </a:xfrm>
          <a:prstGeom prst="rect">
            <a:avLst/>
          </a:prstGeom>
        </p:spPr>
      </p:pic>
      <p:sp>
        <p:nvSpPr>
          <p:cNvPr id="8" name="Content Placeholder 2">
            <a:extLst>
              <a:ext uri="{FF2B5EF4-FFF2-40B4-BE49-F238E27FC236}">
                <a16:creationId xmlns:a16="http://schemas.microsoft.com/office/drawing/2014/main" id="{2812AD41-17FC-A23C-D41A-C9F5A03F8335}"/>
              </a:ext>
            </a:extLst>
          </p:cNvPr>
          <p:cNvSpPr txBox="1">
            <a:spLocks/>
          </p:cNvSpPr>
          <p:nvPr/>
        </p:nvSpPr>
        <p:spPr>
          <a:xfrm>
            <a:off x="5371023" y="6033120"/>
            <a:ext cx="6254150" cy="45975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600"/>
              </a:spcBef>
              <a:spcAft>
                <a:spcPts val="600"/>
              </a:spcAft>
              <a:buFont typeface="Arial" panose="020B0604020202020204" pitchFamily="34" charset="0"/>
              <a:buNone/>
            </a:pPr>
            <a:r>
              <a:rPr lang="en-US" sz="1200" dirty="0">
                <a:latin typeface="Arial Narrow" panose="020B0606020202030204" pitchFamily="34" charset="0"/>
              </a:rPr>
              <a:t>Figure 6.7.2: Relationship of climate to global pressure patterns in Africa (Modified from Trewartha, Robinson, Hammond, and Horn, 1977, p. 100).</a:t>
            </a:r>
          </a:p>
        </p:txBody>
      </p:sp>
      <p:sp>
        <p:nvSpPr>
          <p:cNvPr id="10" name="TextBox 9">
            <a:extLst>
              <a:ext uri="{FF2B5EF4-FFF2-40B4-BE49-F238E27FC236}">
                <a16:creationId xmlns:a16="http://schemas.microsoft.com/office/drawing/2014/main" id="{93659806-3BF8-18C1-6E5D-03313FD61AD7}"/>
              </a:ext>
            </a:extLst>
          </p:cNvPr>
          <p:cNvSpPr txBox="1"/>
          <p:nvPr/>
        </p:nvSpPr>
        <p:spPr>
          <a:xfrm>
            <a:off x="5843069" y="6540496"/>
            <a:ext cx="6254150" cy="261610"/>
          </a:xfrm>
          <a:prstGeom prst="rect">
            <a:avLst/>
          </a:prstGeom>
          <a:noFill/>
        </p:spPr>
        <p:txBody>
          <a:bodyPr wrap="square">
            <a:spAutoFit/>
          </a:bodyPr>
          <a:lstStyle/>
          <a:p>
            <a:pPr algn="l"/>
            <a:r>
              <a:rPr lang="en-US" sz="1100" dirty="0">
                <a:latin typeface="Arial Narrow" panose="020B0606020202030204" pitchFamily="34" charset="0"/>
                <a:cs typeface="Times New Roman" panose="02020603050405020304" pitchFamily="18" charset="0"/>
              </a:rPr>
              <a:t>Source: Figure 6.7.2 from Introduction to Physical Geography by M. Ritter, licensed under CC BY-NC-SA 4.0.</a:t>
            </a:r>
          </a:p>
        </p:txBody>
      </p:sp>
    </p:spTree>
    <p:extLst>
      <p:ext uri="{BB962C8B-B14F-4D97-AF65-F5344CB8AC3E}">
        <p14:creationId xmlns:p14="http://schemas.microsoft.com/office/powerpoint/2010/main" val="135211746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406EFB-4997-3291-7E3F-3C66D856D85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F0A1E6C-829E-1809-5368-6210472884B9}"/>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Wind and Pressure Aloft</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33399065-66B5-F051-4270-7F1148E4AC76}"/>
              </a:ext>
            </a:extLst>
          </p:cNvPr>
          <p:cNvSpPr>
            <a:spLocks noGrp="1"/>
          </p:cNvSpPr>
          <p:nvPr>
            <p:ph idx="1"/>
          </p:nvPr>
        </p:nvSpPr>
        <p:spPr>
          <a:xfrm>
            <a:off x="838200" y="1458930"/>
            <a:ext cx="5124450" cy="5177260"/>
          </a:xfrm>
        </p:spPr>
        <p:txBody>
          <a:bodyPr>
            <a:noAutofit/>
          </a:bodyPr>
          <a:lstStyle/>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Upper</a:t>
            </a:r>
            <a:r>
              <a:rPr lang="en-US" sz="2400" dirty="0">
                <a:latin typeface="Arial Narrow" panose="020B0606020202030204" pitchFamily="34" charset="0"/>
              </a:rPr>
              <a:t> </a:t>
            </a:r>
            <a:r>
              <a:rPr lang="en-US" sz="2400" b="1" dirty="0">
                <a:latin typeface="Arial Narrow" panose="020B0606020202030204" pitchFamily="34" charset="0"/>
              </a:rPr>
              <a:t>Troposphere</a:t>
            </a:r>
            <a:r>
              <a:rPr lang="en-US" sz="2400" dirty="0">
                <a:latin typeface="Arial Narrow" panose="020B0606020202030204" pitchFamily="34" charset="0"/>
              </a:rPr>
              <a:t> </a:t>
            </a:r>
            <a:r>
              <a:rPr lang="en-US" sz="2400" b="1" dirty="0">
                <a:latin typeface="Arial Narrow" panose="020B0606020202030204" pitchFamily="34" charset="0"/>
              </a:rPr>
              <a:t>Winds</a:t>
            </a:r>
            <a:r>
              <a:rPr lang="en-US" sz="2400" dirty="0">
                <a:latin typeface="Arial Narrow" panose="020B0606020202030204" pitchFamily="34" charset="0"/>
              </a:rPr>
              <a:t> differ from surface winds.</a:t>
            </a:r>
          </a:p>
          <a:p>
            <a:pPr lvl="1">
              <a:lnSpc>
                <a:spcPct val="100000"/>
              </a:lnSpc>
              <a:spcBef>
                <a:spcPts val="0"/>
              </a:spcBef>
              <a:buFont typeface="Wingdings" panose="05000000000000000000" pitchFamily="2" charset="2"/>
              <a:buChar char="q"/>
            </a:pPr>
            <a:r>
              <a:rPr lang="en-US" dirty="0">
                <a:latin typeface="Arial Narrow" panose="020B0606020202030204" pitchFamily="34" charset="0"/>
              </a:rPr>
              <a:t> 15°–20° latitude: Upper-air easterlies (extension of trade winds).</a:t>
            </a:r>
          </a:p>
          <a:p>
            <a:pPr lvl="1">
              <a:lnSpc>
                <a:spcPct val="100000"/>
              </a:lnSpc>
              <a:spcBef>
                <a:spcPts val="0"/>
              </a:spcBef>
              <a:buFont typeface="Wingdings" panose="05000000000000000000" pitchFamily="2" charset="2"/>
              <a:buChar char="q"/>
            </a:pPr>
            <a:r>
              <a:rPr lang="en-US" dirty="0">
                <a:latin typeface="Arial Narrow" panose="020B0606020202030204" pitchFamily="34" charset="0"/>
              </a:rPr>
              <a:t> Poleward of 20°: strong westerlies dominate.</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Less</a:t>
            </a:r>
            <a:r>
              <a:rPr lang="en-US" sz="2400" dirty="0">
                <a:latin typeface="Arial Narrow" panose="020B0606020202030204" pitchFamily="34" charset="0"/>
              </a:rPr>
              <a:t> friction aloft → </a:t>
            </a:r>
            <a:r>
              <a:rPr lang="en-US" sz="2400" b="1" dirty="0">
                <a:latin typeface="Arial Narrow" panose="020B0606020202030204" pitchFamily="34" charset="0"/>
              </a:rPr>
              <a:t>faster</a:t>
            </a:r>
            <a:r>
              <a:rPr lang="en-US" sz="2400" dirty="0">
                <a:latin typeface="Arial Narrow" panose="020B0606020202030204" pitchFamily="34" charset="0"/>
              </a:rPr>
              <a:t> wind speeds.</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Jet</a:t>
            </a:r>
            <a:r>
              <a:rPr lang="en-US" sz="2400" dirty="0">
                <a:latin typeface="Arial Narrow" panose="020B0606020202030204" pitchFamily="34" charset="0"/>
              </a:rPr>
              <a:t> </a:t>
            </a:r>
            <a:r>
              <a:rPr lang="en-US" sz="2400" b="1" dirty="0">
                <a:latin typeface="Arial Narrow" panose="020B0606020202030204" pitchFamily="34" charset="0"/>
              </a:rPr>
              <a:t>Streams</a:t>
            </a:r>
            <a:r>
              <a:rPr lang="en-US" sz="2400" dirty="0">
                <a:latin typeface="Arial Narrow" panose="020B0606020202030204" pitchFamily="34" charset="0"/>
              </a:rPr>
              <a:t>: high-speed air currents within upper westerlies.</a:t>
            </a:r>
          </a:p>
          <a:p>
            <a:pPr lvl="1">
              <a:lnSpc>
                <a:spcPct val="100000"/>
              </a:lnSpc>
              <a:spcBef>
                <a:spcPts val="0"/>
              </a:spcBef>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Polar</a:t>
            </a:r>
            <a:r>
              <a:rPr lang="en-US" dirty="0">
                <a:latin typeface="Arial Narrow" panose="020B0606020202030204" pitchFamily="34" charset="0"/>
              </a:rPr>
              <a:t> </a:t>
            </a:r>
            <a:r>
              <a:rPr lang="en-US" b="1" dirty="0">
                <a:latin typeface="Arial Narrow" panose="020B0606020202030204" pitchFamily="34" charset="0"/>
              </a:rPr>
              <a:t>Jet</a:t>
            </a:r>
            <a:r>
              <a:rPr lang="en-US" dirty="0">
                <a:latin typeface="Arial Narrow" panose="020B0606020202030204" pitchFamily="34" charset="0"/>
              </a:rPr>
              <a:t>: near </a:t>
            </a:r>
            <a:r>
              <a:rPr lang="en-US" b="1" dirty="0">
                <a:latin typeface="Arial Narrow" panose="020B0606020202030204" pitchFamily="34" charset="0"/>
              </a:rPr>
              <a:t>60°</a:t>
            </a:r>
            <a:r>
              <a:rPr lang="en-US" dirty="0">
                <a:latin typeface="Arial Narrow" panose="020B0606020202030204" pitchFamily="34" charset="0"/>
              </a:rPr>
              <a:t>, strongest at polar front (steep temp gradient).</a:t>
            </a:r>
          </a:p>
          <a:p>
            <a:pPr lvl="1">
              <a:lnSpc>
                <a:spcPct val="100000"/>
              </a:lnSpc>
              <a:spcBef>
                <a:spcPts val="0"/>
              </a:spcBef>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Subtropical</a:t>
            </a:r>
            <a:r>
              <a:rPr lang="en-US" dirty="0">
                <a:latin typeface="Arial Narrow" panose="020B0606020202030204" pitchFamily="34" charset="0"/>
              </a:rPr>
              <a:t> </a:t>
            </a:r>
            <a:r>
              <a:rPr lang="en-US" b="1" dirty="0">
                <a:latin typeface="Arial Narrow" panose="020B0606020202030204" pitchFamily="34" charset="0"/>
              </a:rPr>
              <a:t>Jet</a:t>
            </a:r>
            <a:r>
              <a:rPr lang="en-US" dirty="0">
                <a:latin typeface="Arial Narrow" panose="020B0606020202030204" pitchFamily="34" charset="0"/>
              </a:rPr>
              <a:t>: near </a:t>
            </a:r>
            <a:r>
              <a:rPr lang="en-US" b="1" dirty="0">
                <a:latin typeface="Arial Narrow" panose="020B0606020202030204" pitchFamily="34" charset="0"/>
              </a:rPr>
              <a:t>30°</a:t>
            </a:r>
            <a:r>
              <a:rPr lang="en-US" dirty="0">
                <a:latin typeface="Arial Narrow" panose="020B0606020202030204" pitchFamily="34" charset="0"/>
              </a:rPr>
              <a:t>, formed by air convergence aloft.</a:t>
            </a:r>
          </a:p>
        </p:txBody>
      </p:sp>
      <p:sp>
        <p:nvSpPr>
          <p:cNvPr id="6" name="TextBox 5">
            <a:extLst>
              <a:ext uri="{FF2B5EF4-FFF2-40B4-BE49-F238E27FC236}">
                <a16:creationId xmlns:a16="http://schemas.microsoft.com/office/drawing/2014/main" id="{E0312914-312C-D494-FE6C-AA9C97F9C47F}"/>
              </a:ext>
            </a:extLst>
          </p:cNvPr>
          <p:cNvSpPr txBox="1"/>
          <p:nvPr/>
        </p:nvSpPr>
        <p:spPr>
          <a:xfrm>
            <a:off x="6229352" y="5603468"/>
            <a:ext cx="5848350" cy="415498"/>
          </a:xfrm>
          <a:prstGeom prst="rect">
            <a:avLst/>
          </a:prstGeom>
          <a:noFill/>
        </p:spPr>
        <p:txBody>
          <a:bodyPr wrap="square">
            <a:spAutoFit/>
          </a:bodyPr>
          <a:lstStyle/>
          <a:p>
            <a:pPr algn="l"/>
            <a:r>
              <a:rPr lang="en-US" sz="1050" dirty="0">
                <a:latin typeface="Arial Narrow" panose="020B0606020202030204" pitchFamily="34" charset="0"/>
                <a:cs typeface="Times New Roman" panose="02020603050405020304" pitchFamily="18" charset="0"/>
              </a:rPr>
              <a:t>Source: Figure 6.8.1 Profile of jet streams from Introduction to Physical Geography by M. Ritter, licensed under CC BY-NC-SA 4.0.</a:t>
            </a:r>
          </a:p>
        </p:txBody>
      </p:sp>
      <p:pic>
        <p:nvPicPr>
          <p:cNvPr id="7" name="Picture 6" descr="Diagram showing the polar front jet stream near 60° and the subtropical jet stream near 30°, with air movement patterns at altitudes of about 8–15 km.">
            <a:extLst>
              <a:ext uri="{FF2B5EF4-FFF2-40B4-BE49-F238E27FC236}">
                <a16:creationId xmlns:a16="http://schemas.microsoft.com/office/drawing/2014/main" id="{465DEEEF-013A-A2C5-621F-ACD3A8B06CCA}"/>
              </a:ext>
            </a:extLst>
          </p:cNvPr>
          <p:cNvPicPr>
            <a:picLocks noChangeAspect="1"/>
          </p:cNvPicPr>
          <p:nvPr/>
        </p:nvPicPr>
        <p:blipFill>
          <a:blip r:embed="rId3"/>
          <a:stretch>
            <a:fillRect/>
          </a:stretch>
        </p:blipFill>
        <p:spPr>
          <a:xfrm>
            <a:off x="6169868" y="1814534"/>
            <a:ext cx="5485320" cy="3491812"/>
          </a:xfrm>
          <a:prstGeom prst="rect">
            <a:avLst/>
          </a:prstGeom>
        </p:spPr>
      </p:pic>
    </p:spTree>
    <p:extLst>
      <p:ext uri="{BB962C8B-B14F-4D97-AF65-F5344CB8AC3E}">
        <p14:creationId xmlns:p14="http://schemas.microsoft.com/office/powerpoint/2010/main" val="426976054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909538-6300-39F7-A3D0-B6F7F2D4B6A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DB173C7-738B-17A4-11CD-AFD9283AE454}"/>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Local Winds</a:t>
            </a:r>
          </a:p>
        </p:txBody>
      </p:sp>
      <p:sp>
        <p:nvSpPr>
          <p:cNvPr id="3" name="Content Placeholder 2">
            <a:extLst>
              <a:ext uri="{FF2B5EF4-FFF2-40B4-BE49-F238E27FC236}">
                <a16:creationId xmlns:a16="http://schemas.microsoft.com/office/drawing/2014/main" id="{A8BECE8D-AF04-6A37-92B8-7E961935B5AE}"/>
              </a:ext>
            </a:extLst>
          </p:cNvPr>
          <p:cNvSpPr>
            <a:spLocks noGrp="1"/>
          </p:cNvSpPr>
          <p:nvPr>
            <p:ph idx="1"/>
          </p:nvPr>
        </p:nvSpPr>
        <p:spPr>
          <a:xfrm>
            <a:off x="838200" y="1458930"/>
            <a:ext cx="10985626" cy="5033945"/>
          </a:xfrm>
        </p:spPr>
        <p:txBody>
          <a:bodyPr>
            <a:norm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Local winds form from small-scale pressure differences.</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Caused by </a:t>
            </a:r>
            <a:r>
              <a:rPr lang="en-US" b="1" dirty="0">
                <a:latin typeface="Arial Narrow" panose="020B0606020202030204" pitchFamily="34" charset="0"/>
              </a:rPr>
              <a:t>temperature</a:t>
            </a:r>
            <a:r>
              <a:rPr lang="en-US" dirty="0">
                <a:latin typeface="Arial Narrow" panose="020B0606020202030204" pitchFamily="34" charset="0"/>
              </a:rPr>
              <a:t> </a:t>
            </a:r>
            <a:r>
              <a:rPr lang="en-US" b="1" dirty="0">
                <a:latin typeface="Arial Narrow" panose="020B0606020202030204" pitchFamily="34" charset="0"/>
              </a:rPr>
              <a:t>contrasts</a:t>
            </a:r>
            <a:r>
              <a:rPr lang="en-US" dirty="0">
                <a:latin typeface="Arial Narrow" panose="020B0606020202030204" pitchFamily="34" charset="0"/>
              </a:rPr>
              <a:t> over </a:t>
            </a:r>
            <a:r>
              <a:rPr lang="en-US" b="1" dirty="0">
                <a:latin typeface="Arial Narrow" panose="020B0606020202030204" pitchFamily="34" charset="0"/>
              </a:rPr>
              <a:t>short</a:t>
            </a:r>
            <a:r>
              <a:rPr lang="en-US" dirty="0">
                <a:latin typeface="Arial Narrow" panose="020B0606020202030204" pitchFamily="34" charset="0"/>
              </a:rPr>
              <a:t> distances.</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Can significantly affect weather and climate in specific regions.</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Common examples:</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Land breezes</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Sea breezes</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Mountain-valley winds</a:t>
            </a:r>
          </a:p>
        </p:txBody>
      </p:sp>
    </p:spTree>
    <p:extLst>
      <p:ext uri="{BB962C8B-B14F-4D97-AF65-F5344CB8AC3E}">
        <p14:creationId xmlns:p14="http://schemas.microsoft.com/office/powerpoint/2010/main" val="353715401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98F2E0-9725-7E55-2515-81AFFA27F6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F683A80-81B3-F74A-F4FA-1E668BAB5D05}"/>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Land &amp; Sea Breezes</a:t>
            </a:r>
          </a:p>
        </p:txBody>
      </p:sp>
      <p:sp>
        <p:nvSpPr>
          <p:cNvPr id="3" name="Content Placeholder 2">
            <a:extLst>
              <a:ext uri="{FF2B5EF4-FFF2-40B4-BE49-F238E27FC236}">
                <a16:creationId xmlns:a16="http://schemas.microsoft.com/office/drawing/2014/main" id="{4A8850C7-BDA9-0EB3-EAF2-8FCDFCB001A5}"/>
              </a:ext>
            </a:extLst>
          </p:cNvPr>
          <p:cNvSpPr>
            <a:spLocks noGrp="1"/>
          </p:cNvSpPr>
          <p:nvPr>
            <p:ph idx="1"/>
          </p:nvPr>
        </p:nvSpPr>
        <p:spPr>
          <a:xfrm>
            <a:off x="838201" y="1458930"/>
            <a:ext cx="5795512" cy="5033945"/>
          </a:xfrm>
        </p:spPr>
        <p:txBody>
          <a:bodyPr>
            <a:normAutofit/>
          </a:bodyPr>
          <a:lstStyle/>
          <a:p>
            <a:pPr>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Water heats and cools more slowly than land (high specific heat).</a:t>
            </a:r>
          </a:p>
          <a:p>
            <a:pPr>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Daytime (Sea Breeze):</a:t>
            </a:r>
          </a:p>
          <a:p>
            <a:pPr lvl="1">
              <a:lnSpc>
                <a:spcPct val="100000"/>
              </a:lnSpc>
              <a:spcBef>
                <a:spcPts val="0"/>
              </a:spcBef>
              <a:spcAft>
                <a:spcPts val="600"/>
              </a:spcAft>
              <a:buFont typeface="Wingdings" panose="05000000000000000000" pitchFamily="2" charset="2"/>
              <a:buChar char="q"/>
            </a:pPr>
            <a:r>
              <a:rPr lang="en-US" sz="2800" dirty="0">
                <a:latin typeface="Arial Narrow" panose="020B0606020202030204" pitchFamily="34" charset="0"/>
              </a:rPr>
              <a:t> Land warms → </a:t>
            </a:r>
            <a:r>
              <a:rPr lang="en-US" sz="2800" b="1" dirty="0">
                <a:latin typeface="Arial Narrow" panose="020B0606020202030204" pitchFamily="34" charset="0"/>
              </a:rPr>
              <a:t>low</a:t>
            </a:r>
            <a:r>
              <a:rPr lang="en-US" sz="2800" dirty="0">
                <a:latin typeface="Arial Narrow" panose="020B0606020202030204" pitchFamily="34" charset="0"/>
              </a:rPr>
              <a:t> </a:t>
            </a:r>
            <a:r>
              <a:rPr lang="en-US" sz="2800" b="1" dirty="0">
                <a:latin typeface="Arial Narrow" panose="020B0606020202030204" pitchFamily="34" charset="0"/>
              </a:rPr>
              <a:t>pressure</a:t>
            </a:r>
          </a:p>
          <a:p>
            <a:pPr lvl="1">
              <a:lnSpc>
                <a:spcPct val="100000"/>
              </a:lnSpc>
              <a:spcBef>
                <a:spcPts val="0"/>
              </a:spcBef>
              <a:spcAft>
                <a:spcPts val="600"/>
              </a:spcAft>
              <a:buFont typeface="Wingdings" panose="05000000000000000000" pitchFamily="2" charset="2"/>
              <a:buChar char="q"/>
            </a:pPr>
            <a:r>
              <a:rPr lang="en-US" sz="2800" dirty="0">
                <a:latin typeface="Arial Narrow" panose="020B0606020202030204" pitchFamily="34" charset="0"/>
              </a:rPr>
              <a:t> Sea stays cooler → </a:t>
            </a:r>
            <a:r>
              <a:rPr lang="en-US" sz="2800" b="1" dirty="0">
                <a:latin typeface="Arial Narrow" panose="020B0606020202030204" pitchFamily="34" charset="0"/>
              </a:rPr>
              <a:t>high</a:t>
            </a:r>
            <a:r>
              <a:rPr lang="en-US" sz="2800" dirty="0">
                <a:latin typeface="Arial Narrow" panose="020B0606020202030204" pitchFamily="34" charset="0"/>
              </a:rPr>
              <a:t> </a:t>
            </a:r>
            <a:r>
              <a:rPr lang="en-US" sz="2800" b="1" dirty="0">
                <a:latin typeface="Arial Narrow" panose="020B0606020202030204" pitchFamily="34" charset="0"/>
              </a:rPr>
              <a:t>pressure</a:t>
            </a:r>
          </a:p>
          <a:p>
            <a:pPr lvl="1">
              <a:lnSpc>
                <a:spcPct val="100000"/>
              </a:lnSpc>
              <a:spcBef>
                <a:spcPts val="0"/>
              </a:spcBef>
              <a:spcAft>
                <a:spcPts val="600"/>
              </a:spcAft>
              <a:buFont typeface="Wingdings" panose="05000000000000000000" pitchFamily="2" charset="2"/>
              <a:buChar char="q"/>
            </a:pPr>
            <a:r>
              <a:rPr lang="en-US" sz="2800" dirty="0">
                <a:latin typeface="Arial Narrow" panose="020B0606020202030204" pitchFamily="34" charset="0"/>
              </a:rPr>
              <a:t> Wind blows from </a:t>
            </a:r>
            <a:r>
              <a:rPr lang="en-US" sz="2800" b="1" dirty="0">
                <a:latin typeface="Arial Narrow" panose="020B0606020202030204" pitchFamily="34" charset="0"/>
              </a:rPr>
              <a:t>sea</a:t>
            </a:r>
            <a:r>
              <a:rPr lang="en-US" sz="2800" dirty="0">
                <a:latin typeface="Arial Narrow" panose="020B0606020202030204" pitchFamily="34" charset="0"/>
              </a:rPr>
              <a:t> to </a:t>
            </a:r>
            <a:r>
              <a:rPr lang="en-US" sz="2800" b="1" dirty="0">
                <a:latin typeface="Arial Narrow" panose="020B0606020202030204" pitchFamily="34" charset="0"/>
              </a:rPr>
              <a:t>land</a:t>
            </a:r>
          </a:p>
          <a:p>
            <a:pPr>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Sea breezes can lower temps by 5–10°C (9–18°F)</a:t>
            </a:r>
          </a:p>
          <a:p>
            <a:pPr>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Typical speed: 10–20 km/h (6–12 mph)</a:t>
            </a:r>
          </a:p>
        </p:txBody>
      </p:sp>
      <p:sp>
        <p:nvSpPr>
          <p:cNvPr id="7" name="TextBox 6">
            <a:extLst>
              <a:ext uri="{FF2B5EF4-FFF2-40B4-BE49-F238E27FC236}">
                <a16:creationId xmlns:a16="http://schemas.microsoft.com/office/drawing/2014/main" id="{25F96EC0-4E05-CFE7-F6E4-49F463B981D2}"/>
              </a:ext>
            </a:extLst>
          </p:cNvPr>
          <p:cNvSpPr txBox="1"/>
          <p:nvPr/>
        </p:nvSpPr>
        <p:spPr>
          <a:xfrm>
            <a:off x="6810149" y="6075316"/>
            <a:ext cx="4957540" cy="646331"/>
          </a:xfrm>
          <a:prstGeom prst="rect">
            <a:avLst/>
          </a:prstGeom>
          <a:noFill/>
        </p:spPr>
        <p:txBody>
          <a:bodyPr wrap="square">
            <a:spAutoFit/>
          </a:bodyPr>
          <a:lstStyle/>
          <a:p>
            <a:pPr algn="l"/>
            <a:r>
              <a:rPr lang="en-US" sz="1200" dirty="0">
                <a:latin typeface="Arial Narrow" panose="020B0606020202030204" pitchFamily="34" charset="0"/>
                <a:cs typeface="Times New Roman" panose="02020603050405020304" pitchFamily="18" charset="0"/>
              </a:rPr>
              <a:t>Source: Figure 32.5 Land &amp; Sea Breezes. Image by Encyclopedia Britannica used appropriately under Encyclopedia Britannica non-commercial terms of use from Physical Geography by J. Patrich, licensed under CC BY 4.0. </a:t>
            </a:r>
          </a:p>
        </p:txBody>
      </p:sp>
      <p:pic>
        <p:nvPicPr>
          <p:cNvPr id="5" name="Picture 4" descr="Diagram showing daytime sea breeze (cool air from sea to land, warm air rising over land) and nighttime land breeze (cool air from land to sea, warm air rising over sea).">
            <a:extLst>
              <a:ext uri="{FF2B5EF4-FFF2-40B4-BE49-F238E27FC236}">
                <a16:creationId xmlns:a16="http://schemas.microsoft.com/office/drawing/2014/main" id="{74FBA62D-6D5A-45F3-A18D-92D5CE304F67}"/>
              </a:ext>
            </a:extLst>
          </p:cNvPr>
          <p:cNvPicPr>
            <a:picLocks noChangeAspect="1"/>
          </p:cNvPicPr>
          <p:nvPr/>
        </p:nvPicPr>
        <p:blipFill>
          <a:blip r:embed="rId3"/>
          <a:stretch>
            <a:fillRect/>
          </a:stretch>
        </p:blipFill>
        <p:spPr>
          <a:xfrm>
            <a:off x="6810149" y="218475"/>
            <a:ext cx="4887270" cy="5856841"/>
          </a:xfrm>
          <a:prstGeom prst="rect">
            <a:avLst/>
          </a:prstGeom>
        </p:spPr>
      </p:pic>
    </p:spTree>
    <p:extLst>
      <p:ext uri="{BB962C8B-B14F-4D97-AF65-F5344CB8AC3E}">
        <p14:creationId xmlns:p14="http://schemas.microsoft.com/office/powerpoint/2010/main" val="134739019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09BB0F-32C3-E187-2402-16451E81155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04D2C19-13E7-508E-4F06-200E036128E3}"/>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Mountain-Valley Winds</a:t>
            </a:r>
          </a:p>
        </p:txBody>
      </p:sp>
      <p:sp>
        <p:nvSpPr>
          <p:cNvPr id="3" name="Content Placeholder 2">
            <a:extLst>
              <a:ext uri="{FF2B5EF4-FFF2-40B4-BE49-F238E27FC236}">
                <a16:creationId xmlns:a16="http://schemas.microsoft.com/office/drawing/2014/main" id="{8C53AFDF-396E-DA17-D0ED-C6CACC6A961B}"/>
              </a:ext>
            </a:extLst>
          </p:cNvPr>
          <p:cNvSpPr>
            <a:spLocks noGrp="1"/>
          </p:cNvSpPr>
          <p:nvPr>
            <p:ph idx="1"/>
          </p:nvPr>
        </p:nvSpPr>
        <p:spPr>
          <a:xfrm>
            <a:off x="838200" y="1458930"/>
            <a:ext cx="4881113" cy="5033945"/>
          </a:xfrm>
        </p:spPr>
        <p:txBody>
          <a:bodyPr>
            <a:normAutofit/>
          </a:bodyPr>
          <a:lstStyle/>
          <a:p>
            <a:pPr>
              <a:lnSpc>
                <a:spcPct val="110000"/>
              </a:lnSpc>
              <a:spcBef>
                <a:spcPts val="0"/>
              </a:spcBef>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Daytime</a:t>
            </a:r>
            <a:r>
              <a:rPr lang="en-US" sz="2400" dirty="0">
                <a:latin typeface="Arial Narrow" panose="020B0606020202030204" pitchFamily="34" charset="0"/>
              </a:rPr>
              <a:t>: </a:t>
            </a:r>
          </a:p>
          <a:p>
            <a:pPr lvl="1">
              <a:lnSpc>
                <a:spcPct val="110000"/>
              </a:lnSpc>
              <a:spcBef>
                <a:spcPts val="0"/>
              </a:spcBef>
              <a:buFont typeface="Wingdings" panose="05000000000000000000" pitchFamily="2" charset="2"/>
              <a:buChar char="q"/>
            </a:pPr>
            <a:r>
              <a:rPr lang="en-US" dirty="0">
                <a:latin typeface="Arial Narrow" panose="020B0606020202030204" pitchFamily="34" charset="0"/>
              </a:rPr>
              <a:t> Sun </a:t>
            </a:r>
            <a:r>
              <a:rPr lang="en-US" b="1" dirty="0">
                <a:latin typeface="Arial Narrow" panose="020B0606020202030204" pitchFamily="34" charset="0"/>
              </a:rPr>
              <a:t>warms</a:t>
            </a:r>
            <a:r>
              <a:rPr lang="en-US" dirty="0">
                <a:latin typeface="Arial Narrow" panose="020B0606020202030204" pitchFamily="34" charset="0"/>
              </a:rPr>
              <a:t> mountain slopes → air </a:t>
            </a:r>
            <a:r>
              <a:rPr lang="en-US" b="1" dirty="0">
                <a:latin typeface="Arial Narrow" panose="020B0606020202030204" pitchFamily="34" charset="0"/>
              </a:rPr>
              <a:t>rises</a:t>
            </a:r>
          </a:p>
          <a:p>
            <a:pPr lvl="1">
              <a:lnSpc>
                <a:spcPct val="110000"/>
              </a:lnSpc>
              <a:spcBef>
                <a:spcPts val="0"/>
              </a:spcBef>
              <a:buFont typeface="Wingdings" panose="05000000000000000000" pitchFamily="2" charset="2"/>
              <a:buChar char="q"/>
            </a:pPr>
            <a:r>
              <a:rPr lang="en-US" dirty="0">
                <a:latin typeface="Arial Narrow" panose="020B0606020202030204" pitchFamily="34" charset="0"/>
              </a:rPr>
              <a:t> Creates an </a:t>
            </a:r>
            <a:r>
              <a:rPr lang="en-US" b="1" dirty="0">
                <a:latin typeface="Arial Narrow" panose="020B0606020202030204" pitchFamily="34" charset="0"/>
              </a:rPr>
              <a:t>upslope</a:t>
            </a:r>
            <a:r>
              <a:rPr lang="en-US" dirty="0">
                <a:latin typeface="Arial Narrow" panose="020B0606020202030204" pitchFamily="34" charset="0"/>
              </a:rPr>
              <a:t> </a:t>
            </a:r>
            <a:r>
              <a:rPr lang="en-US" b="1" dirty="0">
                <a:latin typeface="Arial Narrow" panose="020B0606020202030204" pitchFamily="34" charset="0"/>
              </a:rPr>
              <a:t>breeze</a:t>
            </a:r>
            <a:r>
              <a:rPr lang="en-US" dirty="0">
                <a:latin typeface="Arial Narrow" panose="020B0606020202030204" pitchFamily="34" charset="0"/>
              </a:rPr>
              <a:t> → </a:t>
            </a:r>
            <a:r>
              <a:rPr lang="en-US" b="1" dirty="0">
                <a:latin typeface="Arial Narrow" panose="020B0606020202030204" pitchFamily="34" charset="0"/>
              </a:rPr>
              <a:t>Valley</a:t>
            </a:r>
            <a:r>
              <a:rPr lang="en-US" dirty="0">
                <a:latin typeface="Arial Narrow" panose="020B0606020202030204" pitchFamily="34" charset="0"/>
              </a:rPr>
              <a:t> </a:t>
            </a:r>
            <a:r>
              <a:rPr lang="en-US" b="1" dirty="0">
                <a:latin typeface="Arial Narrow" panose="020B0606020202030204" pitchFamily="34" charset="0"/>
              </a:rPr>
              <a:t>Wind</a:t>
            </a:r>
          </a:p>
          <a:p>
            <a:pPr>
              <a:lnSpc>
                <a:spcPct val="110000"/>
              </a:lnSpc>
              <a:spcBef>
                <a:spcPts val="0"/>
              </a:spcBef>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Nighttime</a:t>
            </a:r>
            <a:r>
              <a:rPr lang="en-US" sz="2400" dirty="0">
                <a:latin typeface="Arial Narrow" panose="020B0606020202030204" pitchFamily="34" charset="0"/>
              </a:rPr>
              <a:t>:</a:t>
            </a:r>
          </a:p>
          <a:p>
            <a:pPr lvl="1">
              <a:lnSpc>
                <a:spcPct val="110000"/>
              </a:lnSpc>
              <a:spcBef>
                <a:spcPts val="0"/>
              </a:spcBef>
              <a:buFont typeface="Wingdings" panose="05000000000000000000" pitchFamily="2" charset="2"/>
              <a:buChar char="q"/>
            </a:pPr>
            <a:r>
              <a:rPr lang="en-US" dirty="0">
                <a:latin typeface="Arial Narrow" panose="020B0606020202030204" pitchFamily="34" charset="0"/>
              </a:rPr>
              <a:t> Slopes </a:t>
            </a:r>
            <a:r>
              <a:rPr lang="en-US" b="1" dirty="0">
                <a:latin typeface="Arial Narrow" panose="020B0606020202030204" pitchFamily="34" charset="0"/>
              </a:rPr>
              <a:t>cool</a:t>
            </a:r>
            <a:r>
              <a:rPr lang="en-US" dirty="0">
                <a:latin typeface="Arial Narrow" panose="020B0606020202030204" pitchFamily="34" charset="0"/>
              </a:rPr>
              <a:t> → air becomes </a:t>
            </a:r>
            <a:r>
              <a:rPr lang="en-US" b="1" dirty="0">
                <a:latin typeface="Arial Narrow" panose="020B0606020202030204" pitchFamily="34" charset="0"/>
              </a:rPr>
              <a:t>dense</a:t>
            </a:r>
            <a:r>
              <a:rPr lang="en-US" dirty="0">
                <a:latin typeface="Arial Narrow" panose="020B0606020202030204" pitchFamily="34" charset="0"/>
              </a:rPr>
              <a:t> and </a:t>
            </a:r>
            <a:r>
              <a:rPr lang="en-US" b="1" dirty="0">
                <a:latin typeface="Arial Narrow" panose="020B0606020202030204" pitchFamily="34" charset="0"/>
              </a:rPr>
              <a:t>sinks</a:t>
            </a:r>
          </a:p>
          <a:p>
            <a:pPr lvl="1">
              <a:lnSpc>
                <a:spcPct val="110000"/>
              </a:lnSpc>
              <a:spcBef>
                <a:spcPts val="0"/>
              </a:spcBef>
              <a:buFont typeface="Wingdings" panose="05000000000000000000" pitchFamily="2" charset="2"/>
              <a:buChar char="q"/>
            </a:pPr>
            <a:r>
              <a:rPr lang="en-US" dirty="0">
                <a:latin typeface="Arial Narrow" panose="020B0606020202030204" pitchFamily="34" charset="0"/>
              </a:rPr>
              <a:t> Creates a </a:t>
            </a:r>
            <a:r>
              <a:rPr lang="en-US" b="1" dirty="0">
                <a:latin typeface="Arial Narrow" panose="020B0606020202030204" pitchFamily="34" charset="0"/>
              </a:rPr>
              <a:t>downslope</a:t>
            </a:r>
            <a:r>
              <a:rPr lang="en-US" dirty="0">
                <a:latin typeface="Arial Narrow" panose="020B0606020202030204" pitchFamily="34" charset="0"/>
              </a:rPr>
              <a:t> </a:t>
            </a:r>
            <a:r>
              <a:rPr lang="en-US" b="1" dirty="0">
                <a:latin typeface="Arial Narrow" panose="020B0606020202030204" pitchFamily="34" charset="0"/>
              </a:rPr>
              <a:t>breeze</a:t>
            </a:r>
            <a:r>
              <a:rPr lang="en-US" dirty="0">
                <a:latin typeface="Arial Narrow" panose="020B0606020202030204" pitchFamily="34" charset="0"/>
              </a:rPr>
              <a:t> → </a:t>
            </a:r>
            <a:r>
              <a:rPr lang="en-US" b="1" dirty="0">
                <a:latin typeface="Arial Narrow" panose="020B0606020202030204" pitchFamily="34" charset="0"/>
              </a:rPr>
              <a:t>Mountain</a:t>
            </a:r>
            <a:r>
              <a:rPr lang="en-US" dirty="0">
                <a:latin typeface="Arial Narrow" panose="020B0606020202030204" pitchFamily="34" charset="0"/>
              </a:rPr>
              <a:t> </a:t>
            </a:r>
            <a:r>
              <a:rPr lang="en-US" b="1" dirty="0">
                <a:latin typeface="Arial Narrow" panose="020B0606020202030204" pitchFamily="34" charset="0"/>
              </a:rPr>
              <a:t>Wind</a:t>
            </a:r>
          </a:p>
          <a:p>
            <a:pPr>
              <a:lnSpc>
                <a:spcPct val="110000"/>
              </a:lnSpc>
              <a:spcBef>
                <a:spcPts val="0"/>
              </a:spcBef>
              <a:buFont typeface="Wingdings" panose="05000000000000000000" pitchFamily="2" charset="2"/>
              <a:buChar char="q"/>
            </a:pPr>
            <a:r>
              <a:rPr lang="en-US" sz="2400" dirty="0">
                <a:latin typeface="Arial Narrow" panose="020B0606020202030204" pitchFamily="34" charset="0"/>
              </a:rPr>
              <a:t> Caused by </a:t>
            </a:r>
            <a:r>
              <a:rPr lang="en-US" sz="2400" b="1" dirty="0">
                <a:latin typeface="Arial Narrow" panose="020B0606020202030204" pitchFamily="34" charset="0"/>
              </a:rPr>
              <a:t>daily temperature changes </a:t>
            </a:r>
            <a:r>
              <a:rPr lang="en-US" sz="2400" dirty="0">
                <a:latin typeface="Arial Narrow" panose="020B0606020202030204" pitchFamily="34" charset="0"/>
              </a:rPr>
              <a:t>on </a:t>
            </a:r>
            <a:r>
              <a:rPr lang="en-US" sz="2400" b="1" dirty="0">
                <a:latin typeface="Arial Narrow" panose="020B0606020202030204" pitchFamily="34" charset="0"/>
              </a:rPr>
              <a:t>elevated</a:t>
            </a:r>
            <a:r>
              <a:rPr lang="en-US" sz="2400" dirty="0">
                <a:latin typeface="Arial Narrow" panose="020B0606020202030204" pitchFamily="34" charset="0"/>
              </a:rPr>
              <a:t> terrain</a:t>
            </a:r>
          </a:p>
        </p:txBody>
      </p:sp>
      <p:pic>
        <p:nvPicPr>
          <p:cNvPr id="5" name="Picture 4" descr="Diagram of daytime and nighttime mountain-valley wind patterns in the Appalachian Mountains, showing upslope and up-valley winds during the day, and downslope and down-valley winds at night.">
            <a:extLst>
              <a:ext uri="{FF2B5EF4-FFF2-40B4-BE49-F238E27FC236}">
                <a16:creationId xmlns:a16="http://schemas.microsoft.com/office/drawing/2014/main" id="{E9C1876D-29CB-3F60-202A-1648F80424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9313" y="1667637"/>
            <a:ext cx="6332743" cy="4112061"/>
          </a:xfrm>
          <a:prstGeom prst="rect">
            <a:avLst/>
          </a:prstGeom>
        </p:spPr>
      </p:pic>
      <p:sp>
        <p:nvSpPr>
          <p:cNvPr id="6" name="TextBox 5">
            <a:extLst>
              <a:ext uri="{FF2B5EF4-FFF2-40B4-BE49-F238E27FC236}">
                <a16:creationId xmlns:a16="http://schemas.microsoft.com/office/drawing/2014/main" id="{FF262FA9-317D-0C54-1A6B-E216821655EF}"/>
              </a:ext>
            </a:extLst>
          </p:cNvPr>
          <p:cNvSpPr txBox="1"/>
          <p:nvPr/>
        </p:nvSpPr>
        <p:spPr>
          <a:xfrm>
            <a:off x="10524226" y="6238959"/>
            <a:ext cx="1181819" cy="253916"/>
          </a:xfrm>
          <a:prstGeom prst="rect">
            <a:avLst/>
          </a:prstGeom>
          <a:noFill/>
        </p:spPr>
        <p:txBody>
          <a:bodyPr wrap="square">
            <a:spAutoFit/>
          </a:bodyPr>
          <a:lstStyle/>
          <a:p>
            <a:pPr algn="l"/>
            <a:r>
              <a:rPr lang="en-US" sz="1050" dirty="0">
                <a:latin typeface="Arial Narrow" panose="020B0606020202030204" pitchFamily="34" charset="0"/>
                <a:cs typeface="Times New Roman" panose="02020603050405020304" pitchFamily="18" charset="0"/>
              </a:rPr>
              <a:t>Credit: WIKIPEDIA </a:t>
            </a:r>
          </a:p>
        </p:txBody>
      </p:sp>
    </p:spTree>
    <p:extLst>
      <p:ext uri="{BB962C8B-B14F-4D97-AF65-F5344CB8AC3E}">
        <p14:creationId xmlns:p14="http://schemas.microsoft.com/office/powerpoint/2010/main" val="217973999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518D8F-F5E5-B339-7F26-58C5C70C68E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83609CC-FD4C-AF67-707D-987AEE1E91BB}"/>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Monsoonal Winds</a:t>
            </a:r>
          </a:p>
        </p:txBody>
      </p:sp>
      <p:sp>
        <p:nvSpPr>
          <p:cNvPr id="3" name="Content Placeholder 2">
            <a:extLst>
              <a:ext uri="{FF2B5EF4-FFF2-40B4-BE49-F238E27FC236}">
                <a16:creationId xmlns:a16="http://schemas.microsoft.com/office/drawing/2014/main" id="{BDFB82B2-BFFA-F130-7997-FC1D7CD13C4D}"/>
              </a:ext>
            </a:extLst>
          </p:cNvPr>
          <p:cNvSpPr>
            <a:spLocks noGrp="1"/>
          </p:cNvSpPr>
          <p:nvPr>
            <p:ph idx="1"/>
          </p:nvPr>
        </p:nvSpPr>
        <p:spPr>
          <a:xfrm>
            <a:off x="838200" y="1269148"/>
            <a:ext cx="10186358" cy="5033945"/>
          </a:xfrm>
        </p:spPr>
        <p:txBody>
          <a:bodyPr>
            <a:normAutofit/>
          </a:bodyPr>
          <a:lstStyle/>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Monsoons</a:t>
            </a:r>
            <a:r>
              <a:rPr lang="en-US" sz="2400" dirty="0">
                <a:latin typeface="Arial Narrow" panose="020B0606020202030204" pitchFamily="34" charset="0"/>
              </a:rPr>
              <a:t> = large-scale, </a:t>
            </a:r>
            <a:r>
              <a:rPr lang="en-US" sz="2400" b="1" dirty="0">
                <a:latin typeface="Arial Narrow" panose="020B0606020202030204" pitchFamily="34" charset="0"/>
              </a:rPr>
              <a:t>seasonal</a:t>
            </a:r>
            <a:r>
              <a:rPr lang="en-US" sz="2400" dirty="0">
                <a:latin typeface="Arial Narrow" panose="020B0606020202030204" pitchFamily="34" charset="0"/>
              </a:rPr>
              <a:t> </a:t>
            </a:r>
            <a:r>
              <a:rPr lang="en-US" sz="2400" b="1" dirty="0">
                <a:latin typeface="Arial Narrow" panose="020B0606020202030204" pitchFamily="34" charset="0"/>
              </a:rPr>
              <a:t>reversing</a:t>
            </a:r>
            <a:r>
              <a:rPr lang="en-US" sz="2400" dirty="0">
                <a:latin typeface="Arial Narrow" panose="020B0606020202030204" pitchFamily="34" charset="0"/>
              </a:rPr>
              <a:t> winds</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Caused by </a:t>
            </a:r>
            <a:r>
              <a:rPr lang="en-US" sz="2400" b="1" dirty="0">
                <a:latin typeface="Arial Narrow" panose="020B0606020202030204" pitchFamily="34" charset="0"/>
              </a:rPr>
              <a:t>land-sea temperature differences </a:t>
            </a:r>
            <a:r>
              <a:rPr lang="en-US" sz="2400" dirty="0">
                <a:latin typeface="Arial Narrow" panose="020B0606020202030204" pitchFamily="34" charset="0"/>
              </a:rPr>
              <a:t>and </a:t>
            </a:r>
            <a:r>
              <a:rPr lang="en-US" sz="2400" b="1" dirty="0">
                <a:latin typeface="Arial Narrow" panose="020B0606020202030204" pitchFamily="34" charset="0"/>
              </a:rPr>
              <a:t>shifting</a:t>
            </a:r>
            <a:r>
              <a:rPr lang="en-US" sz="2400" dirty="0">
                <a:latin typeface="Arial Narrow" panose="020B0606020202030204" pitchFamily="34" charset="0"/>
              </a:rPr>
              <a:t> </a:t>
            </a:r>
            <a:r>
              <a:rPr lang="en-US" sz="2400" b="1" dirty="0">
                <a:latin typeface="Arial Narrow" panose="020B0606020202030204" pitchFamily="34" charset="0"/>
              </a:rPr>
              <a:t>ITCZ</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Summer</a:t>
            </a:r>
            <a:r>
              <a:rPr lang="en-US" sz="2400" dirty="0">
                <a:latin typeface="Arial Narrow" panose="020B0606020202030204" pitchFamily="34" charset="0"/>
              </a:rPr>
              <a:t>: wind blows </a:t>
            </a:r>
            <a:r>
              <a:rPr lang="en-US" sz="2400" b="1" dirty="0">
                <a:latin typeface="Arial Narrow" panose="020B0606020202030204" pitchFamily="34" charset="0"/>
              </a:rPr>
              <a:t>from sea to land </a:t>
            </a:r>
            <a:r>
              <a:rPr lang="en-US" sz="2400" dirty="0">
                <a:latin typeface="Arial Narrow" panose="020B0606020202030204" pitchFamily="34" charset="0"/>
              </a:rPr>
              <a:t>→ </a:t>
            </a:r>
            <a:r>
              <a:rPr lang="en-US" sz="2400" b="1" dirty="0">
                <a:latin typeface="Arial Narrow" panose="020B0606020202030204" pitchFamily="34" charset="0"/>
              </a:rPr>
              <a:t>wet</a:t>
            </a:r>
            <a:r>
              <a:rPr lang="en-US" sz="2400" dirty="0">
                <a:latin typeface="Arial Narrow" panose="020B0606020202030204" pitchFamily="34" charset="0"/>
              </a:rPr>
              <a:t> </a:t>
            </a:r>
            <a:r>
              <a:rPr lang="en-US" sz="2400" b="1" dirty="0">
                <a:latin typeface="Arial Narrow" panose="020B0606020202030204" pitchFamily="34" charset="0"/>
              </a:rPr>
              <a:t>phase</a:t>
            </a:r>
            <a:r>
              <a:rPr lang="en-US" sz="2400" dirty="0">
                <a:latin typeface="Arial Narrow" panose="020B0606020202030204" pitchFamily="34" charset="0"/>
              </a:rPr>
              <a:t> (rainy)</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Winter</a:t>
            </a:r>
            <a:r>
              <a:rPr lang="en-US" sz="2400" dirty="0">
                <a:latin typeface="Arial Narrow" panose="020B0606020202030204" pitchFamily="34" charset="0"/>
              </a:rPr>
              <a:t>: wind blows </a:t>
            </a:r>
            <a:r>
              <a:rPr lang="en-US" sz="2400" b="1" dirty="0">
                <a:latin typeface="Arial Narrow" panose="020B0606020202030204" pitchFamily="34" charset="0"/>
              </a:rPr>
              <a:t>from land to sea </a:t>
            </a:r>
            <a:r>
              <a:rPr lang="en-US" sz="2400" dirty="0">
                <a:latin typeface="Arial Narrow" panose="020B0606020202030204" pitchFamily="34" charset="0"/>
              </a:rPr>
              <a:t>→ </a:t>
            </a:r>
            <a:r>
              <a:rPr lang="en-US" sz="2400" b="1" dirty="0">
                <a:latin typeface="Arial Narrow" panose="020B0606020202030204" pitchFamily="34" charset="0"/>
              </a:rPr>
              <a:t>dry</a:t>
            </a:r>
            <a:r>
              <a:rPr lang="en-US" sz="2400" dirty="0">
                <a:latin typeface="Arial Narrow" panose="020B0606020202030204" pitchFamily="34" charset="0"/>
              </a:rPr>
              <a:t> </a:t>
            </a:r>
            <a:r>
              <a:rPr lang="en-US" sz="2400" b="1" dirty="0">
                <a:latin typeface="Arial Narrow" panose="020B0606020202030204" pitchFamily="34" charset="0"/>
              </a:rPr>
              <a:t>phase</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Most notable monsoon: </a:t>
            </a:r>
            <a:r>
              <a:rPr lang="en-US" sz="2400" b="1" dirty="0">
                <a:latin typeface="Arial Narrow" panose="020B0606020202030204" pitchFamily="34" charset="0"/>
              </a:rPr>
              <a:t>Indian subcontinent</a:t>
            </a:r>
          </a:p>
          <a:p>
            <a:pPr lvl="1">
              <a:lnSpc>
                <a:spcPct val="100000"/>
              </a:lnSpc>
              <a:spcBef>
                <a:spcPts val="0"/>
              </a:spcBef>
              <a:buFont typeface="Wingdings" panose="05000000000000000000" pitchFamily="2" charset="2"/>
              <a:buChar char="q"/>
            </a:pPr>
            <a:r>
              <a:rPr lang="en-US" dirty="0">
                <a:latin typeface="Arial Narrow" panose="020B0606020202030204" pitchFamily="34" charset="0"/>
              </a:rPr>
              <a:t> Critical for </a:t>
            </a:r>
            <a:r>
              <a:rPr lang="en-US" b="1" dirty="0">
                <a:latin typeface="Arial Narrow" panose="020B0606020202030204" pitchFamily="34" charset="0"/>
              </a:rPr>
              <a:t>drinking water </a:t>
            </a:r>
            <a:r>
              <a:rPr lang="en-US" dirty="0">
                <a:latin typeface="Arial Narrow" panose="020B0606020202030204" pitchFamily="34" charset="0"/>
              </a:rPr>
              <a:t>&amp; </a:t>
            </a:r>
            <a:r>
              <a:rPr lang="en-US" b="1" dirty="0">
                <a:latin typeface="Arial Narrow" panose="020B0606020202030204" pitchFamily="34" charset="0"/>
              </a:rPr>
              <a:t>agriculture</a:t>
            </a:r>
            <a:r>
              <a:rPr lang="en-US" dirty="0">
                <a:latin typeface="Arial Narrow" panose="020B0606020202030204" pitchFamily="34" charset="0"/>
              </a:rPr>
              <a:t> for 2+ billion people</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Historically enabled </a:t>
            </a:r>
            <a:r>
              <a:rPr lang="en-US" sz="2400" b="1" dirty="0">
                <a:latin typeface="Arial Narrow" panose="020B0606020202030204" pitchFamily="34" charset="0"/>
              </a:rPr>
              <a:t>trade</a:t>
            </a:r>
            <a:r>
              <a:rPr lang="en-US" sz="2400" dirty="0">
                <a:latin typeface="Arial Narrow" panose="020B0606020202030204" pitchFamily="34" charset="0"/>
              </a:rPr>
              <a:t> between </a:t>
            </a:r>
            <a:r>
              <a:rPr lang="en-US" sz="2400" b="1" dirty="0">
                <a:latin typeface="Arial Narrow" panose="020B0606020202030204" pitchFamily="34" charset="0"/>
              </a:rPr>
              <a:t>India</a:t>
            </a:r>
            <a:r>
              <a:rPr lang="en-US" sz="2400" dirty="0">
                <a:latin typeface="Arial Narrow" panose="020B0606020202030204" pitchFamily="34" charset="0"/>
              </a:rPr>
              <a:t> and </a:t>
            </a:r>
            <a:r>
              <a:rPr lang="en-US" sz="2400" b="1" dirty="0">
                <a:latin typeface="Arial Narrow" panose="020B0606020202030204" pitchFamily="34" charset="0"/>
              </a:rPr>
              <a:t>Africa</a:t>
            </a:r>
          </a:p>
        </p:txBody>
      </p:sp>
      <p:pic>
        <p:nvPicPr>
          <p:cNvPr id="5" name="Picture 4" descr="Diagram showing monsoon circulation: summer (left) with low pressure over Asia drawing moist air inland, and winter (right) with high pressure over Asia pushing dry air outward.">
            <a:extLst>
              <a:ext uri="{FF2B5EF4-FFF2-40B4-BE49-F238E27FC236}">
                <a16:creationId xmlns:a16="http://schemas.microsoft.com/office/drawing/2014/main" id="{6689131F-41E4-EB58-4C6F-0C03F39E1E68}"/>
              </a:ext>
            </a:extLst>
          </p:cNvPr>
          <p:cNvPicPr>
            <a:picLocks noChangeAspect="1"/>
          </p:cNvPicPr>
          <p:nvPr/>
        </p:nvPicPr>
        <p:blipFill>
          <a:blip r:embed="rId3"/>
          <a:stretch>
            <a:fillRect/>
          </a:stretch>
        </p:blipFill>
        <p:spPr>
          <a:xfrm>
            <a:off x="1283657" y="3981317"/>
            <a:ext cx="6480115" cy="2787478"/>
          </a:xfrm>
          <a:prstGeom prst="rect">
            <a:avLst/>
          </a:prstGeom>
        </p:spPr>
      </p:pic>
      <p:sp>
        <p:nvSpPr>
          <p:cNvPr id="6" name="TextBox 5">
            <a:extLst>
              <a:ext uri="{FF2B5EF4-FFF2-40B4-BE49-F238E27FC236}">
                <a16:creationId xmlns:a16="http://schemas.microsoft.com/office/drawing/2014/main" id="{453891CB-2304-3B60-ADD5-51F14C5881B1}"/>
              </a:ext>
            </a:extLst>
          </p:cNvPr>
          <p:cNvSpPr txBox="1"/>
          <p:nvPr/>
        </p:nvSpPr>
        <p:spPr>
          <a:xfrm>
            <a:off x="7832784" y="6262042"/>
            <a:ext cx="2786333" cy="461665"/>
          </a:xfrm>
          <a:prstGeom prst="rect">
            <a:avLst/>
          </a:prstGeom>
          <a:noFill/>
        </p:spPr>
        <p:txBody>
          <a:bodyPr wrap="square">
            <a:spAutoFit/>
          </a:bodyPr>
          <a:lstStyle/>
          <a:p>
            <a:pPr algn="l"/>
            <a:r>
              <a:rPr lang="en-US" sz="1200" dirty="0">
                <a:latin typeface="Arial Narrow" panose="020B0606020202030204" pitchFamily="34" charset="0"/>
                <a:cs typeface="Times New Roman" panose="02020603050405020304" pitchFamily="18" charset="0"/>
              </a:rPr>
              <a:t>Source: Figure 6.6.1 from Physical Geography by J. Patrich, licensed under CC BY 4.0. </a:t>
            </a:r>
          </a:p>
        </p:txBody>
      </p:sp>
    </p:spTree>
    <p:extLst>
      <p:ext uri="{BB962C8B-B14F-4D97-AF65-F5344CB8AC3E}">
        <p14:creationId xmlns:p14="http://schemas.microsoft.com/office/powerpoint/2010/main" val="427341657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2FD36C-4B59-50D6-2A5A-95084C1929F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477E8A7-0148-319B-68BB-C9AB135BDDFD}"/>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Katabatic Winds</a:t>
            </a:r>
          </a:p>
        </p:txBody>
      </p:sp>
      <p:sp>
        <p:nvSpPr>
          <p:cNvPr id="3" name="Content Placeholder 2">
            <a:extLst>
              <a:ext uri="{FF2B5EF4-FFF2-40B4-BE49-F238E27FC236}">
                <a16:creationId xmlns:a16="http://schemas.microsoft.com/office/drawing/2014/main" id="{9F90013C-974E-8DB8-22CC-150DD3DE8137}"/>
              </a:ext>
            </a:extLst>
          </p:cNvPr>
          <p:cNvSpPr>
            <a:spLocks noGrp="1"/>
          </p:cNvSpPr>
          <p:nvPr>
            <p:ph idx="1"/>
          </p:nvPr>
        </p:nvSpPr>
        <p:spPr>
          <a:xfrm>
            <a:off x="838200" y="1269148"/>
            <a:ext cx="10186358" cy="5033945"/>
          </a:xfrm>
        </p:spPr>
        <p:txBody>
          <a:bodyPr>
            <a:normAutofit/>
          </a:bodyPr>
          <a:lstStyle/>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Katabatic winds = strong, cold downslope winds</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Form over high plateaus surrounded by mountains.</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In winter, air over the plateau cools, sinks, and flows through mountain gaps.</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Wind speed depends on pressure difference between plateau and surrounding areas.</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Common in continental interiors.</a:t>
            </a:r>
          </a:p>
          <a:p>
            <a:pPr lvl="1">
              <a:lnSpc>
                <a:spcPct val="100000"/>
              </a:lnSpc>
              <a:spcBef>
                <a:spcPts val="0"/>
              </a:spcBef>
              <a:buFont typeface="Wingdings" panose="05000000000000000000" pitchFamily="2" charset="2"/>
              <a:buChar char="q"/>
            </a:pPr>
            <a:r>
              <a:rPr lang="en-US" dirty="0">
                <a:latin typeface="Arial Narrow" panose="020B0606020202030204" pitchFamily="34" charset="0"/>
              </a:rPr>
              <a:t> Notably over Antarctica and Greenland ice sheets.</a:t>
            </a:r>
            <a:endParaRPr lang="en-US" b="1" dirty="0">
              <a:latin typeface="Arial Narrow" panose="020B0606020202030204" pitchFamily="34" charset="0"/>
            </a:endParaRPr>
          </a:p>
        </p:txBody>
      </p:sp>
      <p:pic>
        <p:nvPicPr>
          <p:cNvPr id="7" name="Picture 6" descr="Diagram showing katabatic winds where cold, dense air flows downhill from the Antarctic ice sheet toward the Southern Ocean due to gravity and pressure gradient forces.">
            <a:extLst>
              <a:ext uri="{FF2B5EF4-FFF2-40B4-BE49-F238E27FC236}">
                <a16:creationId xmlns:a16="http://schemas.microsoft.com/office/drawing/2014/main" id="{A842E284-C8AC-849F-BA5B-58CA0EEBDEAA}"/>
              </a:ext>
            </a:extLst>
          </p:cNvPr>
          <p:cNvPicPr>
            <a:picLocks noChangeAspect="1"/>
          </p:cNvPicPr>
          <p:nvPr/>
        </p:nvPicPr>
        <p:blipFill>
          <a:blip r:embed="rId3"/>
          <a:stretch>
            <a:fillRect/>
          </a:stretch>
        </p:blipFill>
        <p:spPr>
          <a:xfrm>
            <a:off x="1029001" y="3706415"/>
            <a:ext cx="6036033" cy="3005118"/>
          </a:xfrm>
          <a:prstGeom prst="rect">
            <a:avLst/>
          </a:prstGeom>
        </p:spPr>
      </p:pic>
      <p:sp>
        <p:nvSpPr>
          <p:cNvPr id="6" name="TextBox 5">
            <a:extLst>
              <a:ext uri="{FF2B5EF4-FFF2-40B4-BE49-F238E27FC236}">
                <a16:creationId xmlns:a16="http://schemas.microsoft.com/office/drawing/2014/main" id="{D8261038-7A67-6E78-0D82-DB08B65F1899}"/>
              </a:ext>
            </a:extLst>
          </p:cNvPr>
          <p:cNvSpPr txBox="1"/>
          <p:nvPr/>
        </p:nvSpPr>
        <p:spPr>
          <a:xfrm>
            <a:off x="7358331" y="6232616"/>
            <a:ext cx="3995469" cy="646331"/>
          </a:xfrm>
          <a:prstGeom prst="rect">
            <a:avLst/>
          </a:prstGeom>
          <a:noFill/>
        </p:spPr>
        <p:txBody>
          <a:bodyPr wrap="square">
            <a:spAutoFit/>
          </a:bodyPr>
          <a:lstStyle/>
          <a:p>
            <a:pPr algn="l"/>
            <a:r>
              <a:rPr lang="en-US" sz="1200" dirty="0">
                <a:latin typeface="Arial Narrow" panose="020B0606020202030204" pitchFamily="34" charset="0"/>
                <a:cs typeface="Times New Roman" panose="02020603050405020304" pitchFamily="18" charset="0"/>
              </a:rPr>
              <a:t>Source: Figure 6.7 Katabatic Winds. Image is used under a Attribution-Share Alike 4.0 International license from Physical Geography by J. Patrich, licensed under CC BY 4.0. </a:t>
            </a:r>
          </a:p>
        </p:txBody>
      </p:sp>
    </p:spTree>
    <p:extLst>
      <p:ext uri="{BB962C8B-B14F-4D97-AF65-F5344CB8AC3E}">
        <p14:creationId xmlns:p14="http://schemas.microsoft.com/office/powerpoint/2010/main" val="148654936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77E388-91E1-229C-CE4F-E62EE194C0D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40F6A04-3B09-67E4-D6AB-72648CD546A3}"/>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Chinook Winds</a:t>
            </a:r>
          </a:p>
        </p:txBody>
      </p:sp>
      <p:sp>
        <p:nvSpPr>
          <p:cNvPr id="3" name="Content Placeholder 2">
            <a:extLst>
              <a:ext uri="{FF2B5EF4-FFF2-40B4-BE49-F238E27FC236}">
                <a16:creationId xmlns:a16="http://schemas.microsoft.com/office/drawing/2014/main" id="{3FF8CB66-BA7C-486C-FC20-20C8FE401A0D}"/>
              </a:ext>
            </a:extLst>
          </p:cNvPr>
          <p:cNvSpPr>
            <a:spLocks noGrp="1"/>
          </p:cNvSpPr>
          <p:nvPr>
            <p:ph idx="1"/>
          </p:nvPr>
        </p:nvSpPr>
        <p:spPr>
          <a:xfrm>
            <a:off x="838200" y="1269148"/>
            <a:ext cx="10186358" cy="5033945"/>
          </a:xfrm>
        </p:spPr>
        <p:txBody>
          <a:bodyPr>
            <a:normAutofit/>
          </a:bodyPr>
          <a:lstStyle/>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Form when air rises over mountains and sinks on the leeward side.</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Rising air (windward side) cools, may cause orographic precipitation.</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Sinking air (leeward side) warms and dries → Chinook wind.</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Can raise temperatures by 20°C (36°F) in an hour.</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Rapidly melts snow and lowers humidity.</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Creates a rain shadow effect → contributes to desert formation.</a:t>
            </a:r>
            <a:endParaRPr lang="en-US" b="1" dirty="0">
              <a:latin typeface="Arial Narrow" panose="020B0606020202030204" pitchFamily="34" charset="0"/>
            </a:endParaRPr>
          </a:p>
        </p:txBody>
      </p:sp>
      <p:pic>
        <p:nvPicPr>
          <p:cNvPr id="5" name="Picture 4" descr="Diagram of the rain shadow effect showing warm moist air rising over mountains, cooling and condensing to produce rain on the windward side, and dry air descending on the leeward side creating arid conditions.">
            <a:extLst>
              <a:ext uri="{FF2B5EF4-FFF2-40B4-BE49-F238E27FC236}">
                <a16:creationId xmlns:a16="http://schemas.microsoft.com/office/drawing/2014/main" id="{80319656-F298-780B-93FC-EF2A096D66A9}"/>
              </a:ext>
            </a:extLst>
          </p:cNvPr>
          <p:cNvPicPr>
            <a:picLocks noChangeAspect="1"/>
          </p:cNvPicPr>
          <p:nvPr/>
        </p:nvPicPr>
        <p:blipFill>
          <a:blip r:embed="rId3"/>
          <a:stretch>
            <a:fillRect/>
          </a:stretch>
        </p:blipFill>
        <p:spPr>
          <a:xfrm>
            <a:off x="983412" y="3594097"/>
            <a:ext cx="5771071" cy="3157361"/>
          </a:xfrm>
          <a:prstGeom prst="rect">
            <a:avLst/>
          </a:prstGeom>
        </p:spPr>
      </p:pic>
      <p:sp>
        <p:nvSpPr>
          <p:cNvPr id="6" name="TextBox 5">
            <a:extLst>
              <a:ext uri="{FF2B5EF4-FFF2-40B4-BE49-F238E27FC236}">
                <a16:creationId xmlns:a16="http://schemas.microsoft.com/office/drawing/2014/main" id="{61394744-AB33-BFEB-5A65-B2DDBB074DB5}"/>
              </a:ext>
            </a:extLst>
          </p:cNvPr>
          <p:cNvSpPr txBox="1"/>
          <p:nvPr/>
        </p:nvSpPr>
        <p:spPr>
          <a:xfrm>
            <a:off x="6899695" y="6105127"/>
            <a:ext cx="3995469" cy="646331"/>
          </a:xfrm>
          <a:prstGeom prst="rect">
            <a:avLst/>
          </a:prstGeom>
          <a:noFill/>
        </p:spPr>
        <p:txBody>
          <a:bodyPr wrap="square">
            <a:spAutoFit/>
          </a:bodyPr>
          <a:lstStyle/>
          <a:p>
            <a:pPr algn="l"/>
            <a:r>
              <a:rPr lang="en-US" sz="1200" dirty="0">
                <a:latin typeface="Arial Narrow" panose="020B0606020202030204" pitchFamily="34" charset="0"/>
                <a:cs typeface="Times New Roman" panose="02020603050405020304" pitchFamily="18" charset="0"/>
              </a:rPr>
              <a:t>Source: Figure 6.8 </a:t>
            </a:r>
            <a:r>
              <a:rPr lang="en-US" sz="1200" dirty="0" err="1">
                <a:latin typeface="Arial Narrow" panose="020B0606020202030204" pitchFamily="34" charset="0"/>
                <a:cs typeface="Times New Roman" panose="02020603050405020304" pitchFamily="18" charset="0"/>
              </a:rPr>
              <a:t>Rainshadow</a:t>
            </a:r>
            <a:r>
              <a:rPr lang="en-US" sz="1200" dirty="0">
                <a:latin typeface="Arial Narrow" panose="020B0606020202030204" pitchFamily="34" charset="0"/>
                <a:cs typeface="Times New Roman" panose="02020603050405020304" pitchFamily="18" charset="0"/>
              </a:rPr>
              <a:t> Effect. Image by Anders Einar Hilden has been released in the public domain from Physical Geography by J. Patrich, licensed under CC BY 4.0. </a:t>
            </a:r>
          </a:p>
        </p:txBody>
      </p:sp>
    </p:spTree>
    <p:extLst>
      <p:ext uri="{BB962C8B-B14F-4D97-AF65-F5344CB8AC3E}">
        <p14:creationId xmlns:p14="http://schemas.microsoft.com/office/powerpoint/2010/main" val="412491801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202202-DEB4-A698-682A-4C6CB6343FD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49C2519-B34F-B91D-14B1-E40E48950C1D}"/>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Santa Ana Winds</a:t>
            </a:r>
          </a:p>
        </p:txBody>
      </p:sp>
      <p:sp>
        <p:nvSpPr>
          <p:cNvPr id="3" name="Content Placeholder 2">
            <a:extLst>
              <a:ext uri="{FF2B5EF4-FFF2-40B4-BE49-F238E27FC236}">
                <a16:creationId xmlns:a16="http://schemas.microsoft.com/office/drawing/2014/main" id="{50E1E149-C874-9863-86BC-6E2D41B57B80}"/>
              </a:ext>
            </a:extLst>
          </p:cNvPr>
          <p:cNvSpPr>
            <a:spLocks noGrp="1"/>
          </p:cNvSpPr>
          <p:nvPr>
            <p:ph idx="1"/>
          </p:nvPr>
        </p:nvSpPr>
        <p:spPr>
          <a:xfrm>
            <a:off x="838200" y="1269148"/>
            <a:ext cx="10186358" cy="5033945"/>
          </a:xfrm>
        </p:spPr>
        <p:txBody>
          <a:bodyPr>
            <a:normAutofit/>
          </a:bodyPr>
          <a:lstStyle/>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Hot, dry downslope winds affecting Southern California and northern Baja.</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Originate from high-pressure systems over the Great Basin.</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Air descends, warms, and loses humidity due to compression.</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Funnel through mountain canyons toward the coast.</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Often occur after summer droughts.</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Increase risk of wildfires due to dry vegetation and strong winds.</a:t>
            </a:r>
            <a:endParaRPr lang="en-US" b="1" dirty="0">
              <a:latin typeface="Arial Narrow" panose="020B0606020202030204" pitchFamily="34" charset="0"/>
            </a:endParaRPr>
          </a:p>
        </p:txBody>
      </p:sp>
      <p:pic>
        <p:nvPicPr>
          <p:cNvPr id="7" name="Picture 6" descr="Satellite image showing dust and smoke from Santa Ana winds blowing eastward from Southern California over the Pacific Ocean.">
            <a:extLst>
              <a:ext uri="{FF2B5EF4-FFF2-40B4-BE49-F238E27FC236}">
                <a16:creationId xmlns:a16="http://schemas.microsoft.com/office/drawing/2014/main" id="{282803B9-6E22-CB1E-18EF-458245C59424}"/>
              </a:ext>
            </a:extLst>
          </p:cNvPr>
          <p:cNvPicPr>
            <a:picLocks noChangeAspect="1"/>
          </p:cNvPicPr>
          <p:nvPr/>
        </p:nvPicPr>
        <p:blipFill>
          <a:blip r:embed="rId3"/>
          <a:stretch>
            <a:fillRect/>
          </a:stretch>
        </p:blipFill>
        <p:spPr>
          <a:xfrm>
            <a:off x="914386" y="3872654"/>
            <a:ext cx="5909124" cy="2878804"/>
          </a:xfrm>
          <a:prstGeom prst="rect">
            <a:avLst/>
          </a:prstGeom>
        </p:spPr>
      </p:pic>
      <p:sp>
        <p:nvSpPr>
          <p:cNvPr id="6" name="TextBox 5">
            <a:extLst>
              <a:ext uri="{FF2B5EF4-FFF2-40B4-BE49-F238E27FC236}">
                <a16:creationId xmlns:a16="http://schemas.microsoft.com/office/drawing/2014/main" id="{C64EDA1A-33AB-72CB-1988-13206A5640CB}"/>
              </a:ext>
            </a:extLst>
          </p:cNvPr>
          <p:cNvSpPr txBox="1"/>
          <p:nvPr/>
        </p:nvSpPr>
        <p:spPr>
          <a:xfrm>
            <a:off x="6899695" y="6105127"/>
            <a:ext cx="3995469" cy="646331"/>
          </a:xfrm>
          <a:prstGeom prst="rect">
            <a:avLst/>
          </a:prstGeom>
          <a:noFill/>
        </p:spPr>
        <p:txBody>
          <a:bodyPr wrap="square">
            <a:spAutoFit/>
          </a:bodyPr>
          <a:lstStyle/>
          <a:p>
            <a:pPr algn="l"/>
            <a:r>
              <a:rPr lang="en-US" sz="1200" dirty="0">
                <a:latin typeface="Arial Narrow" panose="020B0606020202030204" pitchFamily="34" charset="0"/>
                <a:cs typeface="Times New Roman" panose="02020603050405020304" pitchFamily="18" charset="0"/>
              </a:rPr>
              <a:t>Source: Figure 6.9 The Santa Ana Winds-- Note the Direction of Flow Being Eastward. Image by NASA is in the public domain from Physical Geography by J. Patrich, licensed under CC BY 4.0. </a:t>
            </a:r>
          </a:p>
        </p:txBody>
      </p:sp>
    </p:spTree>
    <p:extLst>
      <p:ext uri="{BB962C8B-B14F-4D97-AF65-F5344CB8AC3E}">
        <p14:creationId xmlns:p14="http://schemas.microsoft.com/office/powerpoint/2010/main" val="203898908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5F4A15-4398-5E7F-7A83-9332CD081DE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EFDB94A-EA5E-B1AC-B140-662972B0F631}"/>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Desert Winds</a:t>
            </a:r>
          </a:p>
        </p:txBody>
      </p:sp>
      <p:sp>
        <p:nvSpPr>
          <p:cNvPr id="3" name="Content Placeholder 2">
            <a:extLst>
              <a:ext uri="{FF2B5EF4-FFF2-40B4-BE49-F238E27FC236}">
                <a16:creationId xmlns:a16="http://schemas.microsoft.com/office/drawing/2014/main" id="{BDD2007C-2A79-EFDD-D90D-E49EAB5A1ED5}"/>
              </a:ext>
            </a:extLst>
          </p:cNvPr>
          <p:cNvSpPr>
            <a:spLocks noGrp="1"/>
          </p:cNvSpPr>
          <p:nvPr>
            <p:ph idx="1"/>
          </p:nvPr>
        </p:nvSpPr>
        <p:spPr>
          <a:xfrm>
            <a:off x="838200" y="1269148"/>
            <a:ext cx="10186358" cy="5033945"/>
          </a:xfrm>
        </p:spPr>
        <p:txBody>
          <a:bodyPr>
            <a:normAutofit/>
          </a:bodyPr>
          <a:lstStyle/>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High desert temperatures create strong winds.</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Sparse vegetation allows wind to lift dust and sand.</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Haboobs: intense dust storms formed by thunderstorm downdrafts.</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Dust devils: small, spinning columns of rising air; short-lived but can cause damage.</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Common in hot, dry regions with strong surface heating.</a:t>
            </a:r>
            <a:endParaRPr lang="en-US" b="1" dirty="0">
              <a:latin typeface="Arial Narrow" panose="020B0606020202030204" pitchFamily="34" charset="0"/>
            </a:endParaRPr>
          </a:p>
        </p:txBody>
      </p:sp>
      <p:pic>
        <p:nvPicPr>
          <p:cNvPr id="5" name="Picture 4" descr="Historic 1935 photo showing a massive wall of dust from a haboob approaching a Texas town, with power lines in the foreground.">
            <a:extLst>
              <a:ext uri="{FF2B5EF4-FFF2-40B4-BE49-F238E27FC236}">
                <a16:creationId xmlns:a16="http://schemas.microsoft.com/office/drawing/2014/main" id="{E25B2FBC-883A-2536-A472-D8DA6042057D}"/>
              </a:ext>
            </a:extLst>
          </p:cNvPr>
          <p:cNvPicPr>
            <a:picLocks noChangeAspect="1"/>
          </p:cNvPicPr>
          <p:nvPr/>
        </p:nvPicPr>
        <p:blipFill>
          <a:blip r:embed="rId3"/>
          <a:stretch>
            <a:fillRect/>
          </a:stretch>
        </p:blipFill>
        <p:spPr>
          <a:xfrm>
            <a:off x="957531" y="3285548"/>
            <a:ext cx="5296620" cy="3473069"/>
          </a:xfrm>
          <a:prstGeom prst="rect">
            <a:avLst/>
          </a:prstGeom>
        </p:spPr>
      </p:pic>
      <p:sp>
        <p:nvSpPr>
          <p:cNvPr id="6" name="TextBox 5">
            <a:extLst>
              <a:ext uri="{FF2B5EF4-FFF2-40B4-BE49-F238E27FC236}">
                <a16:creationId xmlns:a16="http://schemas.microsoft.com/office/drawing/2014/main" id="{39214881-4BA8-316C-6FC7-D2F9F3DFD034}"/>
              </a:ext>
            </a:extLst>
          </p:cNvPr>
          <p:cNvSpPr txBox="1"/>
          <p:nvPr/>
        </p:nvSpPr>
        <p:spPr>
          <a:xfrm>
            <a:off x="6425960" y="6296952"/>
            <a:ext cx="4426788" cy="461665"/>
          </a:xfrm>
          <a:prstGeom prst="rect">
            <a:avLst/>
          </a:prstGeom>
          <a:noFill/>
        </p:spPr>
        <p:txBody>
          <a:bodyPr wrap="square">
            <a:spAutoFit/>
          </a:bodyPr>
          <a:lstStyle/>
          <a:p>
            <a:pPr algn="l"/>
            <a:r>
              <a:rPr lang="en-US" sz="1200" dirty="0">
                <a:latin typeface="Arial Narrow" panose="020B0606020202030204" pitchFamily="34" charset="0"/>
                <a:cs typeface="Times New Roman" panose="02020603050405020304" pitchFamily="18" charset="0"/>
              </a:rPr>
              <a:t>Source: Figure 6.10 A Haboob in Texas in 1935. Image is in the public domain from Physical Geography by J. Patrich, licensed under CC BY 4.0. </a:t>
            </a:r>
          </a:p>
        </p:txBody>
      </p:sp>
    </p:spTree>
    <p:extLst>
      <p:ext uri="{BB962C8B-B14F-4D97-AF65-F5344CB8AC3E}">
        <p14:creationId xmlns:p14="http://schemas.microsoft.com/office/powerpoint/2010/main" val="19983681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A38162-3F9E-1AD2-23F6-825FE78C893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366B452-8D1F-062E-F768-5BB6DF11CB57}"/>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Air Pressure</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257EACA4-0ABA-7469-E683-83DCB8F9D645}"/>
              </a:ext>
            </a:extLst>
          </p:cNvPr>
          <p:cNvSpPr>
            <a:spLocks noGrp="1"/>
          </p:cNvSpPr>
          <p:nvPr>
            <p:ph idx="1"/>
          </p:nvPr>
        </p:nvSpPr>
        <p:spPr>
          <a:xfrm>
            <a:off x="838197" y="1458930"/>
            <a:ext cx="10376143" cy="1724217"/>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Air</a:t>
            </a:r>
            <a:r>
              <a:rPr lang="en-US" dirty="0">
                <a:latin typeface="Arial Narrow" panose="020B0606020202030204" pitchFamily="34" charset="0"/>
              </a:rPr>
              <a:t> </a:t>
            </a:r>
            <a:r>
              <a:rPr lang="en-US" b="1" dirty="0">
                <a:latin typeface="Arial Narrow" panose="020B0606020202030204" pitchFamily="34" charset="0"/>
              </a:rPr>
              <a:t>pressure</a:t>
            </a:r>
            <a:r>
              <a:rPr lang="en-US" dirty="0">
                <a:latin typeface="Arial Narrow" panose="020B0606020202030204" pitchFamily="34" charset="0"/>
              </a:rPr>
              <a:t> = force from the weight of air above a location.</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Caused by </a:t>
            </a:r>
            <a:r>
              <a:rPr lang="en-US" b="1" dirty="0">
                <a:latin typeface="Arial Narrow" panose="020B0606020202030204" pitchFamily="34" charset="0"/>
              </a:rPr>
              <a:t>collisions</a:t>
            </a:r>
            <a:r>
              <a:rPr lang="en-US" dirty="0">
                <a:latin typeface="Arial Narrow" panose="020B0606020202030204" pitchFamily="34" charset="0"/>
              </a:rPr>
              <a:t> of </a:t>
            </a:r>
            <a:r>
              <a:rPr lang="en-US" b="1" dirty="0">
                <a:latin typeface="Arial Narrow" panose="020B0606020202030204" pitchFamily="34" charset="0"/>
              </a:rPr>
              <a:t>air</a:t>
            </a:r>
            <a:r>
              <a:rPr lang="en-US" dirty="0">
                <a:latin typeface="Arial Narrow" panose="020B0606020202030204" pitchFamily="34" charset="0"/>
              </a:rPr>
              <a:t> </a:t>
            </a:r>
            <a:r>
              <a:rPr lang="en-US" b="1" dirty="0">
                <a:latin typeface="Arial Narrow" panose="020B0606020202030204" pitchFamily="34" charset="0"/>
              </a:rPr>
              <a:t>molecules</a:t>
            </a:r>
            <a:r>
              <a:rPr lang="en-US" dirty="0">
                <a:latin typeface="Arial Narrow" panose="020B0606020202030204" pitchFamily="34" charset="0"/>
              </a:rPr>
              <a:t> with a surface.</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More</a:t>
            </a:r>
            <a:r>
              <a:rPr lang="en-US" dirty="0">
                <a:latin typeface="Arial Narrow" panose="020B0606020202030204" pitchFamily="34" charset="0"/>
              </a:rPr>
              <a:t> collisions = </a:t>
            </a:r>
            <a:r>
              <a:rPr lang="en-US" b="1" dirty="0">
                <a:latin typeface="Arial Narrow" panose="020B0606020202030204" pitchFamily="34" charset="0"/>
              </a:rPr>
              <a:t>higher</a:t>
            </a:r>
            <a:r>
              <a:rPr lang="en-US" dirty="0">
                <a:latin typeface="Arial Narrow" panose="020B0606020202030204" pitchFamily="34" charset="0"/>
              </a:rPr>
              <a:t> pressure.</a:t>
            </a:r>
          </a:p>
          <a:p>
            <a:pPr marL="0" indent="0">
              <a:lnSpc>
                <a:spcPct val="100000"/>
              </a:lnSpc>
              <a:spcBef>
                <a:spcPts val="600"/>
              </a:spcBef>
              <a:spcAft>
                <a:spcPts val="600"/>
              </a:spcAft>
              <a:buNone/>
            </a:pPr>
            <a:endParaRPr lang="en-US" sz="2800" dirty="0">
              <a:latin typeface="Arial Narrow" panose="020B0606020202030204" pitchFamily="34" charset="0"/>
            </a:endParaRPr>
          </a:p>
        </p:txBody>
      </p:sp>
      <p:sp>
        <p:nvSpPr>
          <p:cNvPr id="6" name="Content Placeholder 2">
            <a:extLst>
              <a:ext uri="{FF2B5EF4-FFF2-40B4-BE49-F238E27FC236}">
                <a16:creationId xmlns:a16="http://schemas.microsoft.com/office/drawing/2014/main" id="{55B3ACAD-8946-355D-72F1-AF6EEBD8179D}"/>
              </a:ext>
            </a:extLst>
          </p:cNvPr>
          <p:cNvSpPr txBox="1">
            <a:spLocks/>
          </p:cNvSpPr>
          <p:nvPr/>
        </p:nvSpPr>
        <p:spPr>
          <a:xfrm>
            <a:off x="838197" y="3261851"/>
            <a:ext cx="4976008" cy="311699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Air pressure </a:t>
            </a:r>
            <a:r>
              <a:rPr lang="en-US" b="1" dirty="0">
                <a:latin typeface="Arial Narrow" panose="020B0606020202030204" pitchFamily="34" charset="0"/>
              </a:rPr>
              <a:t>increases</a:t>
            </a:r>
            <a:r>
              <a:rPr lang="en-US" dirty="0">
                <a:latin typeface="Arial Narrow" panose="020B0606020202030204" pitchFamily="34" charset="0"/>
              </a:rPr>
              <a:t> when:</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Density</a:t>
            </a:r>
            <a:r>
              <a:rPr lang="en-US" sz="2800" dirty="0">
                <a:latin typeface="Arial Narrow" panose="020B0606020202030204" pitchFamily="34" charset="0"/>
              </a:rPr>
              <a:t> </a:t>
            </a:r>
            <a:r>
              <a:rPr lang="en-US" sz="2800" b="1" dirty="0">
                <a:latin typeface="Arial Narrow" panose="020B0606020202030204" pitchFamily="34" charset="0"/>
              </a:rPr>
              <a:t>increases</a:t>
            </a:r>
            <a:r>
              <a:rPr lang="en-US" sz="2800" dirty="0">
                <a:latin typeface="Arial Narrow" panose="020B0606020202030204" pitchFamily="34" charset="0"/>
              </a:rPr>
              <a:t> (more molecules or smaller volume).</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Temperature</a:t>
            </a:r>
            <a:r>
              <a:rPr lang="en-US" sz="2800" dirty="0">
                <a:latin typeface="Arial Narrow" panose="020B0606020202030204" pitchFamily="34" charset="0"/>
              </a:rPr>
              <a:t> </a:t>
            </a:r>
            <a:r>
              <a:rPr lang="en-US" sz="2800" b="1" dirty="0">
                <a:latin typeface="Arial Narrow" panose="020B0606020202030204" pitchFamily="34" charset="0"/>
              </a:rPr>
              <a:t>increases</a:t>
            </a:r>
            <a:r>
              <a:rPr lang="en-US" sz="2800" dirty="0">
                <a:latin typeface="Arial Narrow" panose="020B0606020202030204" pitchFamily="34" charset="0"/>
              </a:rPr>
              <a:t> (faster-moving molecules → more collisions).</a:t>
            </a:r>
          </a:p>
        </p:txBody>
      </p:sp>
      <p:pic>
        <p:nvPicPr>
          <p:cNvPr id="4" name="Picture 3" descr="Diagram showing that pressure equals force divided by area, acting perpendicular to surfaces. Small scale: gas molecules hitting a surface. Large scale: piston compressing a container.">
            <a:extLst>
              <a:ext uri="{FF2B5EF4-FFF2-40B4-BE49-F238E27FC236}">
                <a16:creationId xmlns:a16="http://schemas.microsoft.com/office/drawing/2014/main" id="{24E836B1-A595-BCAB-CE17-551F465B5086}"/>
              </a:ext>
            </a:extLst>
          </p:cNvPr>
          <p:cNvPicPr>
            <a:picLocks noChangeAspect="1"/>
          </p:cNvPicPr>
          <p:nvPr/>
        </p:nvPicPr>
        <p:blipFill>
          <a:blip r:embed="rId3"/>
          <a:stretch>
            <a:fillRect/>
          </a:stretch>
        </p:blipFill>
        <p:spPr>
          <a:xfrm>
            <a:off x="6176496" y="2906138"/>
            <a:ext cx="5630768" cy="3351934"/>
          </a:xfrm>
          <a:prstGeom prst="rect">
            <a:avLst/>
          </a:prstGeom>
        </p:spPr>
      </p:pic>
      <p:sp>
        <p:nvSpPr>
          <p:cNvPr id="5" name="Title 1">
            <a:extLst>
              <a:ext uri="{FF2B5EF4-FFF2-40B4-BE49-F238E27FC236}">
                <a16:creationId xmlns:a16="http://schemas.microsoft.com/office/drawing/2014/main" id="{364A4971-9734-E1DC-8533-57A8D8351717}"/>
              </a:ext>
            </a:extLst>
          </p:cNvPr>
          <p:cNvSpPr txBox="1">
            <a:spLocks/>
          </p:cNvSpPr>
          <p:nvPr/>
        </p:nvSpPr>
        <p:spPr>
          <a:xfrm>
            <a:off x="7134542" y="6492875"/>
            <a:ext cx="4753831" cy="245534"/>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50" dirty="0">
                <a:latin typeface="Arial Narrow" panose="020B0606020202030204" pitchFamily="34" charset="0"/>
                <a:cs typeface="Times New Roman" panose="02020603050405020304" pitchFamily="18" charset="0"/>
              </a:rPr>
              <a:t>Source: https://www.grc.nasa.gov/www/k-12/VirtualAero/BottleRocket/airplane/pressure.html</a:t>
            </a:r>
          </a:p>
        </p:txBody>
      </p:sp>
    </p:spTree>
    <p:extLst>
      <p:ext uri="{BB962C8B-B14F-4D97-AF65-F5344CB8AC3E}">
        <p14:creationId xmlns:p14="http://schemas.microsoft.com/office/powerpoint/2010/main" val="171856750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DCEC7E-433F-01CB-E544-D68892AF486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03B7378-AD95-94C1-2B44-4775367B2D99}"/>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Ocean &amp; Atmospheric Circulation</a:t>
            </a:r>
          </a:p>
        </p:txBody>
      </p:sp>
      <p:sp>
        <p:nvSpPr>
          <p:cNvPr id="3" name="Content Placeholder 2">
            <a:extLst>
              <a:ext uri="{FF2B5EF4-FFF2-40B4-BE49-F238E27FC236}">
                <a16:creationId xmlns:a16="http://schemas.microsoft.com/office/drawing/2014/main" id="{E2A9ED59-1584-4489-5949-D6E078E66407}"/>
              </a:ext>
            </a:extLst>
          </p:cNvPr>
          <p:cNvSpPr>
            <a:spLocks noGrp="1"/>
          </p:cNvSpPr>
          <p:nvPr>
            <p:ph idx="1"/>
          </p:nvPr>
        </p:nvSpPr>
        <p:spPr>
          <a:xfrm>
            <a:off x="838199" y="1458930"/>
            <a:ext cx="10117348" cy="4718033"/>
          </a:xfrm>
        </p:spPr>
        <p:txBody>
          <a:bodyPr>
            <a:noAutofit/>
          </a:bodyPr>
          <a:lstStyle/>
          <a:p>
            <a:pPr>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Ocean currents </a:t>
            </a:r>
            <a:r>
              <a:rPr lang="en-US" sz="3200" b="1" dirty="0">
                <a:latin typeface="Arial Narrow" panose="020B0606020202030204" pitchFamily="34" charset="0"/>
              </a:rPr>
              <a:t>redistribute</a:t>
            </a:r>
            <a:r>
              <a:rPr lang="en-US" sz="3200" dirty="0">
                <a:latin typeface="Arial Narrow" panose="020B0606020202030204" pitchFamily="34" charset="0"/>
              </a:rPr>
              <a:t> heat across latitudes.</a:t>
            </a:r>
          </a:p>
          <a:p>
            <a:pPr lvl="1">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a:t>
            </a:r>
            <a:r>
              <a:rPr lang="en-US" sz="3200" b="1" dirty="0">
                <a:latin typeface="Arial Narrow" panose="020B0606020202030204" pitchFamily="34" charset="0"/>
              </a:rPr>
              <a:t>Warm</a:t>
            </a:r>
            <a:r>
              <a:rPr lang="en-US" sz="3200" dirty="0">
                <a:latin typeface="Arial Narrow" panose="020B0606020202030204" pitchFamily="34" charset="0"/>
              </a:rPr>
              <a:t> </a:t>
            </a:r>
            <a:r>
              <a:rPr lang="en-US" sz="3200" b="1" dirty="0">
                <a:latin typeface="Arial Narrow" panose="020B0606020202030204" pitchFamily="34" charset="0"/>
              </a:rPr>
              <a:t>currents</a:t>
            </a:r>
            <a:r>
              <a:rPr lang="en-US" sz="3200" dirty="0">
                <a:latin typeface="Arial Narrow" panose="020B0606020202030204" pitchFamily="34" charset="0"/>
              </a:rPr>
              <a:t> move </a:t>
            </a:r>
            <a:r>
              <a:rPr lang="en-US" sz="3200" b="1" dirty="0">
                <a:latin typeface="Arial Narrow" panose="020B0606020202030204" pitchFamily="34" charset="0"/>
              </a:rPr>
              <a:t>poleward</a:t>
            </a:r>
            <a:r>
              <a:rPr lang="en-US" sz="3200" dirty="0">
                <a:latin typeface="Arial Narrow" panose="020B0606020202030204" pitchFamily="34" charset="0"/>
              </a:rPr>
              <a:t> → warm air, more rain</a:t>
            </a:r>
          </a:p>
          <a:p>
            <a:pPr lvl="1">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a:t>
            </a:r>
            <a:r>
              <a:rPr lang="en-US" sz="3200" b="1" dirty="0">
                <a:latin typeface="Arial Narrow" panose="020B0606020202030204" pitchFamily="34" charset="0"/>
              </a:rPr>
              <a:t>Cold</a:t>
            </a:r>
            <a:r>
              <a:rPr lang="en-US" sz="3200" dirty="0">
                <a:latin typeface="Arial Narrow" panose="020B0606020202030204" pitchFamily="34" charset="0"/>
              </a:rPr>
              <a:t> currents move </a:t>
            </a:r>
            <a:r>
              <a:rPr lang="en-US" sz="3200" b="1" dirty="0">
                <a:latin typeface="Arial Narrow" panose="020B0606020202030204" pitchFamily="34" charset="0"/>
              </a:rPr>
              <a:t>equatorward</a:t>
            </a:r>
            <a:r>
              <a:rPr lang="en-US" sz="3200" dirty="0">
                <a:latin typeface="Arial Narrow" panose="020B0606020202030204" pitchFamily="34" charset="0"/>
              </a:rPr>
              <a:t> → cool air, dry conditions</a:t>
            </a:r>
          </a:p>
          <a:p>
            <a:pPr>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a:t>
            </a:r>
            <a:r>
              <a:rPr lang="en-US" sz="3200" b="1" dirty="0">
                <a:latin typeface="Arial Narrow" panose="020B0606020202030204" pitchFamily="34" charset="0"/>
              </a:rPr>
              <a:t>Major</a:t>
            </a:r>
            <a:r>
              <a:rPr lang="en-US" sz="3200" dirty="0">
                <a:latin typeface="Arial Narrow" panose="020B0606020202030204" pitchFamily="34" charset="0"/>
              </a:rPr>
              <a:t> </a:t>
            </a:r>
            <a:r>
              <a:rPr lang="en-US" sz="3200" b="1" dirty="0">
                <a:latin typeface="Arial Narrow" panose="020B0606020202030204" pitchFamily="34" charset="0"/>
              </a:rPr>
              <a:t>ocean</a:t>
            </a:r>
            <a:r>
              <a:rPr lang="en-US" sz="3200" dirty="0">
                <a:latin typeface="Arial Narrow" panose="020B0606020202030204" pitchFamily="34" charset="0"/>
              </a:rPr>
              <a:t> </a:t>
            </a:r>
            <a:r>
              <a:rPr lang="en-US" sz="3200" b="1" dirty="0">
                <a:latin typeface="Arial Narrow" panose="020B0606020202030204" pitchFamily="34" charset="0"/>
              </a:rPr>
              <a:t>currents</a:t>
            </a:r>
            <a:r>
              <a:rPr lang="en-US" sz="3200" dirty="0">
                <a:latin typeface="Arial Narrow" panose="020B0606020202030204" pitchFamily="34" charset="0"/>
              </a:rPr>
              <a:t> are </a:t>
            </a:r>
            <a:r>
              <a:rPr lang="en-US" sz="3200" b="1" dirty="0">
                <a:latin typeface="Arial Narrow" panose="020B0606020202030204" pitchFamily="34" charset="0"/>
              </a:rPr>
              <a:t>wind-driven</a:t>
            </a:r>
            <a:r>
              <a:rPr lang="en-US" sz="3200" dirty="0">
                <a:latin typeface="Arial Narrow" panose="020B0606020202030204" pitchFamily="34" charset="0"/>
              </a:rPr>
              <a:t>, shaped by </a:t>
            </a:r>
            <a:r>
              <a:rPr lang="en-US" sz="3200" b="1" dirty="0">
                <a:latin typeface="Arial Narrow" panose="020B0606020202030204" pitchFamily="34" charset="0"/>
              </a:rPr>
              <a:t>subtropical highs</a:t>
            </a:r>
            <a:r>
              <a:rPr lang="en-US" sz="32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a:t>
            </a:r>
            <a:r>
              <a:rPr lang="en-US" sz="3200" b="1" dirty="0">
                <a:latin typeface="Arial Narrow" panose="020B0606020202030204" pitchFamily="34" charset="0"/>
              </a:rPr>
              <a:t>Air circulation </a:t>
            </a:r>
            <a:r>
              <a:rPr lang="en-US" sz="3200" dirty="0">
                <a:latin typeface="Arial Narrow" panose="020B0606020202030204" pitchFamily="34" charset="0"/>
              </a:rPr>
              <a:t>patterns match </a:t>
            </a:r>
            <a:r>
              <a:rPr lang="en-US" sz="3200" b="1" dirty="0">
                <a:latin typeface="Arial Narrow" panose="020B0606020202030204" pitchFamily="34" charset="0"/>
              </a:rPr>
              <a:t>ocean current paths</a:t>
            </a:r>
            <a:r>
              <a:rPr lang="en-US" sz="3200" dirty="0">
                <a:latin typeface="Arial Narrow" panose="020B0606020202030204" pitchFamily="34" charset="0"/>
              </a:rPr>
              <a:t>.</a:t>
            </a:r>
          </a:p>
        </p:txBody>
      </p:sp>
    </p:spTree>
    <p:extLst>
      <p:ext uri="{BB962C8B-B14F-4D97-AF65-F5344CB8AC3E}">
        <p14:creationId xmlns:p14="http://schemas.microsoft.com/office/powerpoint/2010/main" val="341030468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37C2CB-71E7-0A79-AD0F-2DAF9FF7546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7DFDD7A-B4DC-F9B0-DF8F-BF4ED162CA82}"/>
              </a:ext>
            </a:extLst>
          </p:cNvPr>
          <p:cNvSpPr>
            <a:spLocks noGrp="1"/>
          </p:cNvSpPr>
          <p:nvPr>
            <p:ph type="title"/>
          </p:nvPr>
        </p:nvSpPr>
        <p:spPr>
          <a:xfrm>
            <a:off x="1071805" y="-37589"/>
            <a:ext cx="10515600" cy="1015101"/>
          </a:xfrm>
        </p:spPr>
        <p:txBody>
          <a:bodyPr/>
          <a:lstStyle/>
          <a:p>
            <a:pPr algn="ctr"/>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Major Ocean Currents </a:t>
            </a:r>
          </a:p>
        </p:txBody>
      </p:sp>
      <p:pic>
        <p:nvPicPr>
          <p:cNvPr id="3" name="Picture 2" descr="World map illustrating major ocean currents, with warm currents in red and cold currents in blue, showing global circulation patterns.">
            <a:extLst>
              <a:ext uri="{FF2B5EF4-FFF2-40B4-BE49-F238E27FC236}">
                <a16:creationId xmlns:a16="http://schemas.microsoft.com/office/drawing/2014/main" id="{60E29E96-CA35-879D-E829-3A454E617118}"/>
              </a:ext>
            </a:extLst>
          </p:cNvPr>
          <p:cNvPicPr>
            <a:picLocks noChangeAspect="1"/>
          </p:cNvPicPr>
          <p:nvPr/>
        </p:nvPicPr>
        <p:blipFill>
          <a:blip r:embed="rId2"/>
          <a:stretch>
            <a:fillRect/>
          </a:stretch>
        </p:blipFill>
        <p:spPr>
          <a:xfrm>
            <a:off x="1348876" y="938558"/>
            <a:ext cx="9494247" cy="4980884"/>
          </a:xfrm>
          <a:prstGeom prst="rect">
            <a:avLst/>
          </a:prstGeom>
        </p:spPr>
      </p:pic>
      <p:sp>
        <p:nvSpPr>
          <p:cNvPr id="4" name="TextBox 3">
            <a:extLst>
              <a:ext uri="{FF2B5EF4-FFF2-40B4-BE49-F238E27FC236}">
                <a16:creationId xmlns:a16="http://schemas.microsoft.com/office/drawing/2014/main" id="{7AFCBF57-206E-737C-52AB-52ABF0CF852C}"/>
              </a:ext>
            </a:extLst>
          </p:cNvPr>
          <p:cNvSpPr txBox="1"/>
          <p:nvPr/>
        </p:nvSpPr>
        <p:spPr>
          <a:xfrm>
            <a:off x="2944594" y="6126428"/>
            <a:ext cx="6975784" cy="261610"/>
          </a:xfrm>
          <a:prstGeom prst="rect">
            <a:avLst/>
          </a:prstGeom>
          <a:noFill/>
        </p:spPr>
        <p:txBody>
          <a:bodyPr wrap="square">
            <a:spAutoFit/>
          </a:bodyPr>
          <a:lstStyle/>
          <a:p>
            <a:pPr algn="l"/>
            <a:r>
              <a:rPr lang="en-US" sz="1100" dirty="0">
                <a:latin typeface="Arial Narrow" panose="020B0606020202030204" pitchFamily="34" charset="0"/>
                <a:cs typeface="Times New Roman" panose="02020603050405020304" pitchFamily="18" charset="0"/>
              </a:rPr>
              <a:t>Source: Figure 6.9.1 Major ocean currents from Introduction to Physical Geography by M. Ritter, licensed under CC BY-NC-SA 4.0.</a:t>
            </a:r>
          </a:p>
        </p:txBody>
      </p:sp>
    </p:spTree>
    <p:extLst>
      <p:ext uri="{BB962C8B-B14F-4D97-AF65-F5344CB8AC3E}">
        <p14:creationId xmlns:p14="http://schemas.microsoft.com/office/powerpoint/2010/main" val="85650188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7AA758-D2F6-B160-6289-C7E8A39A08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8DC9D5C-AFB2-E7A0-6256-2790C4DF5DB1}"/>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El Niño &amp; La Niña                         </a:t>
            </a:r>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hlinkClick r:id="rId3"/>
              </a:rPr>
              <a:t>Animation</a:t>
            </a:r>
            <a:endPar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4CAB0E65-5A3F-0AD4-39D8-68F2315AA075}"/>
              </a:ext>
            </a:extLst>
          </p:cNvPr>
          <p:cNvSpPr>
            <a:spLocks noGrp="1"/>
          </p:cNvSpPr>
          <p:nvPr>
            <p:ph idx="1"/>
          </p:nvPr>
        </p:nvSpPr>
        <p:spPr>
          <a:xfrm>
            <a:off x="838199" y="1458930"/>
            <a:ext cx="10117348" cy="4718033"/>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El Niño</a:t>
            </a:r>
            <a:r>
              <a:rPr lang="en-US" dirty="0">
                <a:latin typeface="Arial Narrow" panose="020B0606020202030204" pitchFamily="34" charset="0"/>
              </a:rPr>
              <a:t>: weakening of trade winds → </a:t>
            </a:r>
            <a:r>
              <a:rPr lang="en-US" b="1" dirty="0">
                <a:latin typeface="Arial Narrow" panose="020B0606020202030204" pitchFamily="34" charset="0"/>
              </a:rPr>
              <a:t>warm water shifts east</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Disrupts cold Peru Current → </a:t>
            </a:r>
            <a:r>
              <a:rPr lang="en-US" sz="2800" b="1" dirty="0">
                <a:latin typeface="Arial Narrow" panose="020B0606020202030204" pitchFamily="34" charset="0"/>
              </a:rPr>
              <a:t>decline</a:t>
            </a:r>
            <a:r>
              <a:rPr lang="en-US" sz="2800" dirty="0">
                <a:latin typeface="Arial Narrow" panose="020B0606020202030204" pitchFamily="34" charset="0"/>
              </a:rPr>
              <a:t> in </a:t>
            </a:r>
            <a:r>
              <a:rPr lang="en-US" sz="2800" b="1" dirty="0">
                <a:latin typeface="Arial Narrow" panose="020B0606020202030204" pitchFamily="34" charset="0"/>
              </a:rPr>
              <a:t>fisheries</a:t>
            </a:r>
          </a:p>
          <a:p>
            <a:pPr lvl="1">
              <a:lnSpc>
                <a:spcPct val="100000"/>
              </a:lnSpc>
              <a:spcBef>
                <a:spcPts val="600"/>
              </a:spcBef>
              <a:spcAft>
                <a:spcPts val="600"/>
              </a:spcAft>
              <a:buFont typeface="Wingdings" panose="05000000000000000000" pitchFamily="2" charset="2"/>
              <a:buChar char="q"/>
            </a:pPr>
            <a:r>
              <a:rPr lang="en-US" sz="2800" b="1" dirty="0">
                <a:latin typeface="Arial Narrow" panose="020B0606020202030204" pitchFamily="34" charset="0"/>
              </a:rPr>
              <a:t> </a:t>
            </a:r>
            <a:r>
              <a:rPr lang="en-US" sz="2800" dirty="0">
                <a:latin typeface="Arial Narrow" panose="020B0606020202030204" pitchFamily="34" charset="0"/>
              </a:rPr>
              <a:t>Alters global weather patterns (wet/dry extremes)</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La Niña</a:t>
            </a:r>
            <a:r>
              <a:rPr lang="en-US" dirty="0">
                <a:latin typeface="Arial Narrow" panose="020B0606020202030204" pitchFamily="34" charset="0"/>
              </a:rPr>
              <a:t>: </a:t>
            </a:r>
            <a:r>
              <a:rPr lang="en-US" b="1" dirty="0">
                <a:latin typeface="Arial Narrow" panose="020B0606020202030204" pitchFamily="34" charset="0"/>
              </a:rPr>
              <a:t>cooler</a:t>
            </a:r>
            <a:r>
              <a:rPr lang="en-US" dirty="0">
                <a:latin typeface="Arial Narrow" panose="020B0606020202030204" pitchFamily="34" charset="0"/>
              </a:rPr>
              <a:t> than normal eastern Pacific waters</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Strengthened trade winds → </a:t>
            </a:r>
            <a:r>
              <a:rPr lang="en-US" sz="2800" b="1" dirty="0">
                <a:latin typeface="Arial Narrow" panose="020B0606020202030204" pitchFamily="34" charset="0"/>
              </a:rPr>
              <a:t>opposite weather impacts</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Together called </a:t>
            </a:r>
            <a:r>
              <a:rPr lang="en-US" b="1" dirty="0">
                <a:latin typeface="Arial Narrow" panose="020B0606020202030204" pitchFamily="34" charset="0"/>
              </a:rPr>
              <a:t>El Niño–Southern Oscillation (ENSO)</a:t>
            </a:r>
          </a:p>
          <a:p>
            <a:pPr lvl="1">
              <a:lnSpc>
                <a:spcPct val="100000"/>
              </a:lnSpc>
              <a:spcBef>
                <a:spcPts val="600"/>
              </a:spcBef>
              <a:spcAft>
                <a:spcPts val="600"/>
              </a:spcAft>
              <a:buFont typeface="Wingdings" panose="05000000000000000000" pitchFamily="2" charset="2"/>
              <a:buChar char="q"/>
            </a:pPr>
            <a:r>
              <a:rPr lang="en-US" sz="2800" b="1" dirty="0">
                <a:latin typeface="Arial Narrow" panose="020B0606020202030204" pitchFamily="34" charset="0"/>
              </a:rPr>
              <a:t> </a:t>
            </a:r>
            <a:r>
              <a:rPr lang="en-US" sz="2800" dirty="0">
                <a:latin typeface="Arial Narrow" panose="020B0606020202030204" pitchFamily="34" charset="0"/>
              </a:rPr>
              <a:t>Influence climate </a:t>
            </a:r>
            <a:r>
              <a:rPr lang="en-US" sz="2800" b="1" dirty="0">
                <a:latin typeface="Arial Narrow" panose="020B0606020202030204" pitchFamily="34" charset="0"/>
              </a:rPr>
              <a:t>worldwide</a:t>
            </a:r>
          </a:p>
          <a:p>
            <a:pPr lvl="1">
              <a:lnSpc>
                <a:spcPct val="100000"/>
              </a:lnSpc>
              <a:spcBef>
                <a:spcPts val="600"/>
              </a:spcBef>
              <a:spcAft>
                <a:spcPts val="600"/>
              </a:spcAft>
              <a:buFont typeface="Wingdings" panose="05000000000000000000" pitchFamily="2" charset="2"/>
              <a:buChar char="q"/>
            </a:pPr>
            <a:endParaRPr lang="en-US" sz="2800" b="1" dirty="0">
              <a:latin typeface="Arial Narrow" panose="020B0606020202030204" pitchFamily="34" charset="0"/>
            </a:endParaRPr>
          </a:p>
        </p:txBody>
      </p:sp>
    </p:spTree>
    <p:extLst>
      <p:ext uri="{BB962C8B-B14F-4D97-AF65-F5344CB8AC3E}">
        <p14:creationId xmlns:p14="http://schemas.microsoft.com/office/powerpoint/2010/main" val="399175152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5D237-73D7-F739-C2D6-F38BCC75B14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354115E-5642-3646-8BCD-6CFC710738BA}"/>
              </a:ext>
            </a:extLst>
          </p:cNvPr>
          <p:cNvSpPr>
            <a:spLocks noGrp="1"/>
          </p:cNvSpPr>
          <p:nvPr>
            <p:ph type="title"/>
          </p:nvPr>
        </p:nvSpPr>
        <p:spPr>
          <a:xfrm>
            <a:off x="789185" y="-89508"/>
            <a:ext cx="10515600" cy="1015101"/>
          </a:xfrm>
        </p:spPr>
        <p:txBody>
          <a:bodyPr/>
          <a:lstStyle/>
          <a:p>
            <a:pPr algn="ctr"/>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El Niño</a:t>
            </a:r>
          </a:p>
        </p:txBody>
      </p:sp>
      <p:sp>
        <p:nvSpPr>
          <p:cNvPr id="8" name="Content Placeholder 2">
            <a:extLst>
              <a:ext uri="{FF2B5EF4-FFF2-40B4-BE49-F238E27FC236}">
                <a16:creationId xmlns:a16="http://schemas.microsoft.com/office/drawing/2014/main" id="{872AB382-D65E-66A0-EB5C-C7E258438877}"/>
              </a:ext>
            </a:extLst>
          </p:cNvPr>
          <p:cNvSpPr>
            <a:spLocks noGrp="1"/>
          </p:cNvSpPr>
          <p:nvPr>
            <p:ph idx="1"/>
          </p:nvPr>
        </p:nvSpPr>
        <p:spPr>
          <a:xfrm>
            <a:off x="381333" y="860249"/>
            <a:ext cx="2483167" cy="4667498"/>
          </a:xfrm>
        </p:spPr>
        <p:txBody>
          <a:bodyPr>
            <a:noAutofit/>
          </a:bodyPr>
          <a:lstStyle/>
          <a:p>
            <a:pPr marL="0" indent="0">
              <a:lnSpc>
                <a:spcPct val="100000"/>
              </a:lnSpc>
              <a:spcBef>
                <a:spcPts val="600"/>
              </a:spcBef>
              <a:spcAft>
                <a:spcPts val="600"/>
              </a:spcAft>
              <a:buNone/>
            </a:pPr>
            <a:r>
              <a:rPr lang="en-US" sz="2400" dirty="0">
                <a:latin typeface="Arial Narrow" panose="020B0606020202030204" pitchFamily="34" charset="0"/>
              </a:rPr>
              <a:t>El Niño causes the Pacific jet stream to move south and spread further east. During winter, this leads to wetter conditions than usual in the Southern U.S. and warmer and drier conditions in the North.</a:t>
            </a:r>
          </a:p>
        </p:txBody>
      </p:sp>
      <p:pic>
        <p:nvPicPr>
          <p:cNvPr id="7" name="Picture 6" descr="Map of North America showing El Niño winter weather patterns, including a warm region in the north, wet conditions in the south, a dry area in the southeast, and shifts in the Pacific and Polar jet streams.">
            <a:extLst>
              <a:ext uri="{FF2B5EF4-FFF2-40B4-BE49-F238E27FC236}">
                <a16:creationId xmlns:a16="http://schemas.microsoft.com/office/drawing/2014/main" id="{CF38E1F2-72EF-E93D-279E-C55825D6E948}"/>
              </a:ext>
            </a:extLst>
          </p:cNvPr>
          <p:cNvPicPr>
            <a:picLocks noChangeAspect="1"/>
          </p:cNvPicPr>
          <p:nvPr/>
        </p:nvPicPr>
        <p:blipFill>
          <a:blip r:embed="rId2"/>
          <a:srcRect l="1789"/>
          <a:stretch/>
        </p:blipFill>
        <p:spPr>
          <a:xfrm>
            <a:off x="2937920" y="925593"/>
            <a:ext cx="8464895" cy="5006813"/>
          </a:xfrm>
          <a:prstGeom prst="rect">
            <a:avLst/>
          </a:prstGeom>
        </p:spPr>
      </p:pic>
      <p:sp>
        <p:nvSpPr>
          <p:cNvPr id="4" name="TextBox 3">
            <a:extLst>
              <a:ext uri="{FF2B5EF4-FFF2-40B4-BE49-F238E27FC236}">
                <a16:creationId xmlns:a16="http://schemas.microsoft.com/office/drawing/2014/main" id="{4964DE69-FEA0-EEA1-2C65-6A3F3C33A460}"/>
              </a:ext>
            </a:extLst>
          </p:cNvPr>
          <p:cNvSpPr txBox="1"/>
          <p:nvPr/>
        </p:nvSpPr>
        <p:spPr>
          <a:xfrm>
            <a:off x="9840787" y="6026689"/>
            <a:ext cx="983412" cy="261610"/>
          </a:xfrm>
          <a:prstGeom prst="rect">
            <a:avLst/>
          </a:prstGeom>
          <a:noFill/>
        </p:spPr>
        <p:txBody>
          <a:bodyPr wrap="square">
            <a:spAutoFit/>
          </a:bodyPr>
          <a:lstStyle/>
          <a:p>
            <a:pPr algn="l"/>
            <a:r>
              <a:rPr lang="en-US" sz="1100" dirty="0">
                <a:latin typeface="Arial Narrow" panose="020B0606020202030204" pitchFamily="34" charset="0"/>
                <a:cs typeface="Times New Roman" panose="02020603050405020304" pitchFamily="18" charset="0"/>
              </a:rPr>
              <a:t>Source: NOAA</a:t>
            </a:r>
          </a:p>
        </p:txBody>
      </p:sp>
    </p:spTree>
    <p:extLst>
      <p:ext uri="{BB962C8B-B14F-4D97-AF65-F5344CB8AC3E}">
        <p14:creationId xmlns:p14="http://schemas.microsoft.com/office/powerpoint/2010/main" val="206763434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3C8292-AAC9-3A7A-F569-01FBE2B7F85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5F1B09D-14BF-E69C-810B-95FC5947B512}"/>
              </a:ext>
            </a:extLst>
          </p:cNvPr>
          <p:cNvSpPr>
            <a:spLocks noGrp="1"/>
          </p:cNvSpPr>
          <p:nvPr>
            <p:ph type="title"/>
          </p:nvPr>
        </p:nvSpPr>
        <p:spPr>
          <a:xfrm>
            <a:off x="789185" y="-89508"/>
            <a:ext cx="10515600" cy="1015101"/>
          </a:xfrm>
        </p:spPr>
        <p:txBody>
          <a:bodyPr/>
          <a:lstStyle/>
          <a:p>
            <a:pPr algn="ctr"/>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La Niña</a:t>
            </a:r>
          </a:p>
        </p:txBody>
      </p:sp>
      <p:sp>
        <p:nvSpPr>
          <p:cNvPr id="8" name="Content Placeholder 2">
            <a:extLst>
              <a:ext uri="{FF2B5EF4-FFF2-40B4-BE49-F238E27FC236}">
                <a16:creationId xmlns:a16="http://schemas.microsoft.com/office/drawing/2014/main" id="{999AF78C-9895-A80D-313F-57D346220C9B}"/>
              </a:ext>
            </a:extLst>
          </p:cNvPr>
          <p:cNvSpPr>
            <a:spLocks noGrp="1"/>
          </p:cNvSpPr>
          <p:nvPr>
            <p:ph idx="1"/>
          </p:nvPr>
        </p:nvSpPr>
        <p:spPr>
          <a:xfrm>
            <a:off x="388008" y="961587"/>
            <a:ext cx="2483167" cy="4796287"/>
          </a:xfrm>
        </p:spPr>
        <p:txBody>
          <a:bodyPr>
            <a:noAutofit/>
          </a:bodyPr>
          <a:lstStyle/>
          <a:p>
            <a:pPr marL="0" indent="0">
              <a:lnSpc>
                <a:spcPct val="100000"/>
              </a:lnSpc>
              <a:spcBef>
                <a:spcPts val="600"/>
              </a:spcBef>
              <a:spcAft>
                <a:spcPts val="600"/>
              </a:spcAft>
              <a:buNone/>
            </a:pPr>
            <a:r>
              <a:rPr lang="en-US" sz="2400" dirty="0">
                <a:latin typeface="Arial Narrow" panose="020B0606020202030204" pitchFamily="34" charset="0"/>
              </a:rPr>
              <a:t>La Niña causes the jet stream to move northward and to weaken over the eastern Pacific. During La Niña winters, the South sees warmer and drier conditions than usual. The North and Canada tend to be wetter and colder.</a:t>
            </a:r>
          </a:p>
        </p:txBody>
      </p:sp>
      <p:pic>
        <p:nvPicPr>
          <p:cNvPr id="3" name="Picture 2" descr="Map of North America showing La Niña winter weather patterns, including colder conditions in the north, wetter weather in the Pacific Northwest and Great Lakes, drier weather in the southern U.S., and a variable Polar Jet Stream.">
            <a:extLst>
              <a:ext uri="{FF2B5EF4-FFF2-40B4-BE49-F238E27FC236}">
                <a16:creationId xmlns:a16="http://schemas.microsoft.com/office/drawing/2014/main" id="{308549B4-A9DB-771D-3D89-0F53FE45405B}"/>
              </a:ext>
            </a:extLst>
          </p:cNvPr>
          <p:cNvPicPr>
            <a:picLocks noChangeAspect="1"/>
          </p:cNvPicPr>
          <p:nvPr/>
        </p:nvPicPr>
        <p:blipFill>
          <a:blip r:embed="rId2"/>
          <a:srcRect l="510" r="311"/>
          <a:stretch/>
        </p:blipFill>
        <p:spPr>
          <a:xfrm>
            <a:off x="3062378" y="961587"/>
            <a:ext cx="8583703" cy="5069870"/>
          </a:xfrm>
          <a:prstGeom prst="rect">
            <a:avLst/>
          </a:prstGeom>
        </p:spPr>
      </p:pic>
      <p:sp>
        <p:nvSpPr>
          <p:cNvPr id="4" name="TextBox 3">
            <a:extLst>
              <a:ext uri="{FF2B5EF4-FFF2-40B4-BE49-F238E27FC236}">
                <a16:creationId xmlns:a16="http://schemas.microsoft.com/office/drawing/2014/main" id="{2266F19E-F774-FEFD-E1DB-08D819433121}"/>
              </a:ext>
            </a:extLst>
          </p:cNvPr>
          <p:cNvSpPr txBox="1"/>
          <p:nvPr/>
        </p:nvSpPr>
        <p:spPr>
          <a:xfrm>
            <a:off x="10662669" y="6067452"/>
            <a:ext cx="983412" cy="261610"/>
          </a:xfrm>
          <a:prstGeom prst="rect">
            <a:avLst/>
          </a:prstGeom>
          <a:noFill/>
        </p:spPr>
        <p:txBody>
          <a:bodyPr wrap="square">
            <a:spAutoFit/>
          </a:bodyPr>
          <a:lstStyle/>
          <a:p>
            <a:pPr algn="l"/>
            <a:r>
              <a:rPr lang="en-US" sz="1100" dirty="0">
                <a:latin typeface="Arial Narrow" panose="020B0606020202030204" pitchFamily="34" charset="0"/>
                <a:cs typeface="Times New Roman" panose="02020603050405020304" pitchFamily="18" charset="0"/>
              </a:rPr>
              <a:t>Source: NOAA</a:t>
            </a:r>
          </a:p>
        </p:txBody>
      </p:sp>
    </p:spTree>
    <p:extLst>
      <p:ext uri="{BB962C8B-B14F-4D97-AF65-F5344CB8AC3E}">
        <p14:creationId xmlns:p14="http://schemas.microsoft.com/office/powerpoint/2010/main" val="24991573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0C4D17-A7DB-06A3-2B6D-FE8ED85572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4B35184-0065-2125-3D18-157D317771A0}"/>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Causes of Pressure Changes in Nature</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E6EC640F-A81E-CE32-6A39-BE03F51889E2}"/>
              </a:ext>
            </a:extLst>
          </p:cNvPr>
          <p:cNvSpPr>
            <a:spLocks noGrp="1"/>
          </p:cNvSpPr>
          <p:nvPr>
            <p:ph idx="1"/>
          </p:nvPr>
        </p:nvSpPr>
        <p:spPr>
          <a:xfrm>
            <a:off x="838200" y="1458930"/>
            <a:ext cx="5709249" cy="5192035"/>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Mechanical</a:t>
            </a:r>
            <a:r>
              <a:rPr lang="en-US" dirty="0">
                <a:latin typeface="Arial Narrow" panose="020B0606020202030204" pitchFamily="34" charset="0"/>
              </a:rPr>
              <a:t> changes:</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Airflow blocked → air accumulates → </a:t>
            </a:r>
            <a:r>
              <a:rPr lang="en-US" sz="2800" b="1" dirty="0">
                <a:latin typeface="Arial Narrow" panose="020B0606020202030204" pitchFamily="34" charset="0"/>
              </a:rPr>
              <a:t>pressure</a:t>
            </a:r>
            <a:r>
              <a:rPr lang="en-US" sz="2800" dirty="0">
                <a:latin typeface="Arial Narrow" panose="020B0606020202030204" pitchFamily="34" charset="0"/>
              </a:rPr>
              <a:t> </a:t>
            </a:r>
            <a:r>
              <a:rPr lang="en-US" sz="2800" b="1" dirty="0">
                <a:latin typeface="Arial Narrow" panose="020B0606020202030204" pitchFamily="34" charset="0"/>
              </a:rPr>
              <a:t>increases</a:t>
            </a:r>
            <a:r>
              <a:rPr lang="en-US" sz="28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Thermal</a:t>
            </a:r>
            <a:r>
              <a:rPr lang="en-US" dirty="0">
                <a:latin typeface="Arial Narrow" panose="020B0606020202030204" pitchFamily="34" charset="0"/>
              </a:rPr>
              <a:t> changes:</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Heated</a:t>
            </a:r>
            <a:r>
              <a:rPr lang="en-US" sz="2800" dirty="0">
                <a:latin typeface="Arial Narrow" panose="020B0606020202030204" pitchFamily="34" charset="0"/>
              </a:rPr>
              <a:t> air </a:t>
            </a:r>
            <a:r>
              <a:rPr lang="en-US" sz="2800" b="1" dirty="0">
                <a:latin typeface="Arial Narrow" panose="020B0606020202030204" pitchFamily="34" charset="0"/>
              </a:rPr>
              <a:t>rises</a:t>
            </a:r>
            <a:r>
              <a:rPr lang="en-US" sz="2800" dirty="0">
                <a:latin typeface="Arial Narrow" panose="020B0606020202030204" pitchFamily="34" charset="0"/>
              </a:rPr>
              <a:t> → surface pressure </a:t>
            </a:r>
            <a:r>
              <a:rPr lang="en-US" sz="2800" b="1" dirty="0">
                <a:latin typeface="Arial Narrow" panose="020B0606020202030204" pitchFamily="34" charset="0"/>
              </a:rPr>
              <a:t>decreases</a:t>
            </a:r>
            <a:r>
              <a:rPr lang="en-US" sz="28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Cooled</a:t>
            </a:r>
            <a:r>
              <a:rPr lang="en-US" sz="2800" dirty="0">
                <a:latin typeface="Arial Narrow" panose="020B0606020202030204" pitchFamily="34" charset="0"/>
              </a:rPr>
              <a:t> air </a:t>
            </a:r>
            <a:r>
              <a:rPr lang="en-US" sz="2800" b="1" dirty="0">
                <a:latin typeface="Arial Narrow" panose="020B0606020202030204" pitchFamily="34" charset="0"/>
              </a:rPr>
              <a:t>sinks</a:t>
            </a:r>
            <a:r>
              <a:rPr lang="en-US" sz="2800" dirty="0">
                <a:latin typeface="Arial Narrow" panose="020B0606020202030204" pitchFamily="34" charset="0"/>
              </a:rPr>
              <a:t> → surface pressure </a:t>
            </a:r>
            <a:r>
              <a:rPr lang="en-US" sz="2800" b="1" dirty="0">
                <a:latin typeface="Arial Narrow" panose="020B0606020202030204" pitchFamily="34" charset="0"/>
              </a:rPr>
              <a:t>increases</a:t>
            </a:r>
            <a:r>
              <a:rPr lang="en-US" sz="28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Both </a:t>
            </a:r>
            <a:r>
              <a:rPr lang="en-US" b="1" dirty="0">
                <a:latin typeface="Arial Narrow" panose="020B0606020202030204" pitchFamily="34" charset="0"/>
              </a:rPr>
              <a:t>density</a:t>
            </a:r>
            <a:r>
              <a:rPr lang="en-US" dirty="0">
                <a:latin typeface="Arial Narrow" panose="020B0606020202030204" pitchFamily="34" charset="0"/>
              </a:rPr>
              <a:t> and </a:t>
            </a:r>
            <a:r>
              <a:rPr lang="en-US" b="1" dirty="0">
                <a:latin typeface="Arial Narrow" panose="020B0606020202030204" pitchFamily="34" charset="0"/>
              </a:rPr>
              <a:t>temperature</a:t>
            </a:r>
            <a:r>
              <a:rPr lang="en-US" dirty="0">
                <a:latin typeface="Arial Narrow" panose="020B0606020202030204" pitchFamily="34" charset="0"/>
              </a:rPr>
              <a:t> drive natural pressure variations.</a:t>
            </a:r>
          </a:p>
        </p:txBody>
      </p:sp>
      <p:pic>
        <p:nvPicPr>
          <p:cNvPr id="5" name="Picture 4" descr="Illustration of gas particles becoming denser as volume decreases and moving faster when heated.">
            <a:extLst>
              <a:ext uri="{FF2B5EF4-FFF2-40B4-BE49-F238E27FC236}">
                <a16:creationId xmlns:a16="http://schemas.microsoft.com/office/drawing/2014/main" id="{7C865BCB-1760-35BF-0E4A-E6C3FD53A227}"/>
              </a:ext>
            </a:extLst>
          </p:cNvPr>
          <p:cNvPicPr>
            <a:picLocks noChangeAspect="1"/>
          </p:cNvPicPr>
          <p:nvPr/>
        </p:nvPicPr>
        <p:blipFill>
          <a:blip r:embed="rId3"/>
          <a:stretch>
            <a:fillRect/>
          </a:stretch>
        </p:blipFill>
        <p:spPr>
          <a:xfrm>
            <a:off x="6214906" y="3065625"/>
            <a:ext cx="5740778" cy="2204049"/>
          </a:xfrm>
          <a:prstGeom prst="rect">
            <a:avLst/>
          </a:prstGeom>
        </p:spPr>
      </p:pic>
      <p:sp>
        <p:nvSpPr>
          <p:cNvPr id="6" name="TextBox 5">
            <a:extLst>
              <a:ext uri="{FF2B5EF4-FFF2-40B4-BE49-F238E27FC236}">
                <a16:creationId xmlns:a16="http://schemas.microsoft.com/office/drawing/2014/main" id="{1D0DF043-CB95-286B-FB40-EF95BA92C78D}"/>
              </a:ext>
            </a:extLst>
          </p:cNvPr>
          <p:cNvSpPr txBox="1"/>
          <p:nvPr/>
        </p:nvSpPr>
        <p:spPr>
          <a:xfrm>
            <a:off x="6865298" y="5339260"/>
            <a:ext cx="5326702" cy="400110"/>
          </a:xfrm>
          <a:prstGeom prst="rect">
            <a:avLst/>
          </a:prstGeom>
          <a:noFill/>
        </p:spPr>
        <p:txBody>
          <a:bodyPr wrap="square">
            <a:spAutoFit/>
          </a:bodyPr>
          <a:lstStyle/>
          <a:p>
            <a:pPr algn="l"/>
            <a:r>
              <a:rPr lang="en-US" sz="1000" dirty="0">
                <a:latin typeface="Arial Narrow" panose="020B0606020202030204" pitchFamily="34" charset="0"/>
                <a:cs typeface="Times New Roman" panose="02020603050405020304" pitchFamily="18" charset="0"/>
              </a:rPr>
              <a:t>Source: Figure 6.2.1  Air pressure within a sealed container from Introduction to Physical Geography by M. Ritter, licensed under CC BY-NC-SA 4.0.</a:t>
            </a:r>
          </a:p>
        </p:txBody>
      </p:sp>
    </p:spTree>
    <p:extLst>
      <p:ext uri="{BB962C8B-B14F-4D97-AF65-F5344CB8AC3E}">
        <p14:creationId xmlns:p14="http://schemas.microsoft.com/office/powerpoint/2010/main" val="3930387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9E7F1B-EA25-E9AB-5AF7-5CA5EE4D708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7E5B1AC-D78C-55AF-6CB6-90B1EF3E43CC}"/>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Measuring Air Pressure</a:t>
            </a:r>
            <a:endParaRPr lang="en-US" dirty="0">
              <a:latin typeface="Arial Narrow" panose="020B0606020202030204" pitchFamily="34" charset="0"/>
            </a:endParaRPr>
          </a:p>
        </p:txBody>
      </p:sp>
      <p:pic>
        <p:nvPicPr>
          <p:cNvPr id="5" name="Picture 4" descr="Diagram of a mercury barometer showing air pressure supporting a mercury column with a vacuum at the top.">
            <a:extLst>
              <a:ext uri="{FF2B5EF4-FFF2-40B4-BE49-F238E27FC236}">
                <a16:creationId xmlns:a16="http://schemas.microsoft.com/office/drawing/2014/main" id="{C4603EDE-4C8A-6B0A-89D7-B13660948E03}"/>
              </a:ext>
            </a:extLst>
          </p:cNvPr>
          <p:cNvPicPr>
            <a:picLocks noChangeAspect="1"/>
          </p:cNvPicPr>
          <p:nvPr/>
        </p:nvPicPr>
        <p:blipFill>
          <a:blip r:embed="rId3"/>
          <a:stretch>
            <a:fillRect/>
          </a:stretch>
        </p:blipFill>
        <p:spPr>
          <a:xfrm>
            <a:off x="8097644" y="3062378"/>
            <a:ext cx="3256156" cy="3200400"/>
          </a:xfrm>
          <a:prstGeom prst="rect">
            <a:avLst/>
          </a:prstGeom>
        </p:spPr>
      </p:pic>
      <p:sp>
        <p:nvSpPr>
          <p:cNvPr id="3" name="Content Placeholder 2">
            <a:extLst>
              <a:ext uri="{FF2B5EF4-FFF2-40B4-BE49-F238E27FC236}">
                <a16:creationId xmlns:a16="http://schemas.microsoft.com/office/drawing/2014/main" id="{988A8763-F5EC-110D-83BA-4D558D2A7198}"/>
              </a:ext>
            </a:extLst>
          </p:cNvPr>
          <p:cNvSpPr>
            <a:spLocks noGrp="1"/>
          </p:cNvSpPr>
          <p:nvPr>
            <p:ph idx="1"/>
          </p:nvPr>
        </p:nvSpPr>
        <p:spPr>
          <a:xfrm>
            <a:off x="838200" y="1381296"/>
            <a:ext cx="9418608" cy="4924617"/>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Barometers</a:t>
            </a:r>
            <a:r>
              <a:rPr lang="en-US" sz="2400" dirty="0">
                <a:latin typeface="Arial Narrow" panose="020B0606020202030204" pitchFamily="34" charset="0"/>
              </a:rPr>
              <a:t> measure air pressure:</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Mercury</a:t>
            </a:r>
            <a:r>
              <a:rPr lang="en-US" dirty="0">
                <a:latin typeface="Arial Narrow" panose="020B0606020202030204" pitchFamily="34" charset="0"/>
              </a:rPr>
              <a:t> </a:t>
            </a:r>
            <a:r>
              <a:rPr lang="en-US" b="1" dirty="0">
                <a:latin typeface="Arial Narrow" panose="020B0606020202030204" pitchFamily="34" charset="0"/>
              </a:rPr>
              <a:t>barometer</a:t>
            </a:r>
            <a:r>
              <a:rPr lang="en-US" dirty="0">
                <a:latin typeface="Arial Narrow" panose="020B0606020202030204" pitchFamily="34" charset="0"/>
              </a:rPr>
              <a:t>: uses a mercury column; </a:t>
            </a:r>
            <a:r>
              <a:rPr lang="en-US" b="1" dirty="0">
                <a:latin typeface="Arial Narrow" panose="020B0606020202030204" pitchFamily="34" charset="0"/>
              </a:rPr>
              <a:t>29.92 inHg </a:t>
            </a:r>
            <a:r>
              <a:rPr lang="en-US" dirty="0">
                <a:latin typeface="Arial Narrow" panose="020B0606020202030204" pitchFamily="34" charset="0"/>
              </a:rPr>
              <a:t>= </a:t>
            </a:r>
            <a:r>
              <a:rPr lang="en-US" b="1" dirty="0">
                <a:latin typeface="Arial Narrow" panose="020B0606020202030204" pitchFamily="34" charset="0"/>
              </a:rPr>
              <a:t>average</a:t>
            </a:r>
            <a:r>
              <a:rPr lang="en-US" dirty="0">
                <a:latin typeface="Arial Narrow" panose="020B0606020202030204" pitchFamily="34" charset="0"/>
              </a:rPr>
              <a:t> sea level pressure.</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Aneroid</a:t>
            </a:r>
            <a:r>
              <a:rPr lang="en-US" dirty="0">
                <a:latin typeface="Arial Narrow" panose="020B0606020202030204" pitchFamily="34" charset="0"/>
              </a:rPr>
              <a:t> </a:t>
            </a:r>
            <a:r>
              <a:rPr lang="en-US" b="1" dirty="0">
                <a:latin typeface="Arial Narrow" panose="020B0606020202030204" pitchFamily="34" charset="0"/>
              </a:rPr>
              <a:t>barometer</a:t>
            </a:r>
            <a:r>
              <a:rPr lang="en-US" dirty="0">
                <a:latin typeface="Arial Narrow" panose="020B0606020202030204" pitchFamily="34" charset="0"/>
              </a:rPr>
              <a:t>: uses a metal cell that expands/contracts with pressure changes.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Units</a:t>
            </a:r>
            <a:r>
              <a:rPr lang="en-US" sz="2400" dirty="0">
                <a:latin typeface="Arial Narrow" panose="020B0606020202030204" pitchFamily="34" charset="0"/>
              </a:rPr>
              <a:t> of measurement: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Inches</a:t>
            </a:r>
            <a:r>
              <a:rPr lang="en-US" dirty="0">
                <a:latin typeface="Arial Narrow" panose="020B0606020202030204" pitchFamily="34" charset="0"/>
              </a:rPr>
              <a:t> </a:t>
            </a:r>
            <a:r>
              <a:rPr lang="en-US" b="1" dirty="0">
                <a:latin typeface="Arial Narrow" panose="020B0606020202030204" pitchFamily="34" charset="0"/>
              </a:rPr>
              <a:t>of</a:t>
            </a:r>
            <a:r>
              <a:rPr lang="en-US" dirty="0">
                <a:latin typeface="Arial Narrow" panose="020B0606020202030204" pitchFamily="34" charset="0"/>
              </a:rPr>
              <a:t> </a:t>
            </a:r>
            <a:r>
              <a:rPr lang="en-US" b="1" dirty="0">
                <a:latin typeface="Arial Narrow" panose="020B0606020202030204" pitchFamily="34" charset="0"/>
              </a:rPr>
              <a:t>mercury</a:t>
            </a:r>
            <a:r>
              <a:rPr lang="en-US" dirty="0">
                <a:latin typeface="Arial Narrow" panose="020B0606020202030204" pitchFamily="34" charset="0"/>
              </a:rPr>
              <a:t> (inHg) – common in U.S. forecasts.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Millibars</a:t>
            </a:r>
            <a:r>
              <a:rPr lang="en-US" dirty="0">
                <a:latin typeface="Arial Narrow" panose="020B0606020202030204" pitchFamily="34" charset="0"/>
              </a:rPr>
              <a:t> (</a:t>
            </a:r>
            <a:r>
              <a:rPr lang="en-US" b="1" dirty="0">
                <a:latin typeface="Arial Narrow" panose="020B0606020202030204" pitchFamily="34" charset="0"/>
              </a:rPr>
              <a:t>mb</a:t>
            </a:r>
            <a:r>
              <a:rPr lang="en-US" dirty="0">
                <a:latin typeface="Arial Narrow" panose="020B0606020202030204" pitchFamily="34" charset="0"/>
              </a:rPr>
              <a:t>) – </a:t>
            </a:r>
            <a:r>
              <a:rPr lang="en-US" b="1" dirty="0">
                <a:latin typeface="Arial Narrow" panose="020B0606020202030204" pitchFamily="34" charset="0"/>
              </a:rPr>
              <a:t>standard</a:t>
            </a:r>
            <a:r>
              <a:rPr lang="en-US" dirty="0">
                <a:latin typeface="Arial Narrow" panose="020B0606020202030204" pitchFamily="34" charset="0"/>
              </a:rPr>
              <a:t> in meteorology.</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Average</a:t>
            </a:r>
            <a:r>
              <a:rPr lang="en-US" sz="2400" dirty="0">
                <a:latin typeface="Arial Narrow" panose="020B0606020202030204" pitchFamily="34" charset="0"/>
              </a:rPr>
              <a:t> sea level pressure = 1013.2 mb</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High</a:t>
            </a:r>
            <a:r>
              <a:rPr lang="en-US" sz="2400" dirty="0">
                <a:latin typeface="Arial Narrow" panose="020B0606020202030204" pitchFamily="34" charset="0"/>
              </a:rPr>
              <a:t> pressure &gt; 1013.2 mb</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Low</a:t>
            </a:r>
            <a:r>
              <a:rPr lang="en-US" sz="2400" dirty="0">
                <a:latin typeface="Arial Narrow" panose="020B0606020202030204" pitchFamily="34" charset="0"/>
              </a:rPr>
              <a:t> pressure &lt; 1013.2 mb</a:t>
            </a:r>
          </a:p>
        </p:txBody>
      </p:sp>
      <p:sp>
        <p:nvSpPr>
          <p:cNvPr id="6" name="TextBox 5">
            <a:extLst>
              <a:ext uri="{FF2B5EF4-FFF2-40B4-BE49-F238E27FC236}">
                <a16:creationId xmlns:a16="http://schemas.microsoft.com/office/drawing/2014/main" id="{F77B8545-EB76-BAD9-E292-16D05F5F337E}"/>
              </a:ext>
            </a:extLst>
          </p:cNvPr>
          <p:cNvSpPr txBox="1"/>
          <p:nvPr/>
        </p:nvSpPr>
        <p:spPr>
          <a:xfrm>
            <a:off x="7827246" y="6262778"/>
            <a:ext cx="3796951" cy="400110"/>
          </a:xfrm>
          <a:prstGeom prst="rect">
            <a:avLst/>
          </a:prstGeom>
          <a:noFill/>
        </p:spPr>
        <p:txBody>
          <a:bodyPr wrap="square">
            <a:spAutoFit/>
          </a:bodyPr>
          <a:lstStyle/>
          <a:p>
            <a:pPr algn="l"/>
            <a:r>
              <a:rPr lang="en-US" sz="1000" dirty="0">
                <a:latin typeface="Arial Narrow" panose="020B0606020202030204" pitchFamily="34" charset="0"/>
                <a:cs typeface="Times New Roman" panose="02020603050405020304" pitchFamily="18" charset="0"/>
              </a:rPr>
              <a:t>Source: Figure 6.2.2  A mercury barometer from Introduction to Physical Geography by M. Ritter, licensed under CC BY-NC-SA 4.0.</a:t>
            </a:r>
          </a:p>
        </p:txBody>
      </p:sp>
    </p:spTree>
    <p:extLst>
      <p:ext uri="{BB962C8B-B14F-4D97-AF65-F5344CB8AC3E}">
        <p14:creationId xmlns:p14="http://schemas.microsoft.com/office/powerpoint/2010/main" val="32308026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39EB09-4995-FAA2-A210-5BB59EFE96C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7682576-F2F6-764F-7FF0-CA53D01D4E31}"/>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Air Pressure and Altitude</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561335D9-E577-D266-B51E-2415A2309DFF}"/>
              </a:ext>
            </a:extLst>
          </p:cNvPr>
          <p:cNvSpPr>
            <a:spLocks noGrp="1"/>
          </p:cNvSpPr>
          <p:nvPr>
            <p:ph idx="1"/>
          </p:nvPr>
        </p:nvSpPr>
        <p:spPr>
          <a:xfrm>
            <a:off x="838200" y="1458930"/>
            <a:ext cx="7839974" cy="5278300"/>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Air pressure </a:t>
            </a:r>
            <a:r>
              <a:rPr lang="en-US" b="1" dirty="0">
                <a:latin typeface="Arial Narrow" panose="020B0606020202030204" pitchFamily="34" charset="0"/>
              </a:rPr>
              <a:t>decreases</a:t>
            </a:r>
            <a:r>
              <a:rPr lang="en-US" dirty="0">
                <a:latin typeface="Arial Narrow" panose="020B0606020202030204" pitchFamily="34" charset="0"/>
              </a:rPr>
              <a:t> with </a:t>
            </a:r>
            <a:r>
              <a:rPr lang="en-US" b="1" dirty="0">
                <a:latin typeface="Arial Narrow" panose="020B0606020202030204" pitchFamily="34" charset="0"/>
              </a:rPr>
              <a:t>altitude</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Caused by </a:t>
            </a:r>
            <a:r>
              <a:rPr lang="en-US" b="1" dirty="0">
                <a:latin typeface="Arial Narrow" panose="020B0606020202030204" pitchFamily="34" charset="0"/>
              </a:rPr>
              <a:t>shorter</a:t>
            </a:r>
            <a:r>
              <a:rPr lang="en-US" dirty="0">
                <a:latin typeface="Arial Narrow" panose="020B0606020202030204" pitchFamily="34" charset="0"/>
              </a:rPr>
              <a:t> </a:t>
            </a:r>
            <a:r>
              <a:rPr lang="en-US" b="1" dirty="0">
                <a:latin typeface="Arial Narrow" panose="020B0606020202030204" pitchFamily="34" charset="0"/>
              </a:rPr>
              <a:t>air</a:t>
            </a:r>
            <a:r>
              <a:rPr lang="en-US" dirty="0">
                <a:latin typeface="Arial Narrow" panose="020B0606020202030204" pitchFamily="34" charset="0"/>
              </a:rPr>
              <a:t> </a:t>
            </a:r>
            <a:r>
              <a:rPr lang="en-US" b="1" dirty="0">
                <a:latin typeface="Arial Narrow" panose="020B0606020202030204" pitchFamily="34" charset="0"/>
              </a:rPr>
              <a:t>column</a:t>
            </a:r>
            <a:r>
              <a:rPr lang="en-US" dirty="0">
                <a:latin typeface="Arial Narrow" panose="020B0606020202030204" pitchFamily="34" charset="0"/>
              </a:rPr>
              <a:t> and </a:t>
            </a:r>
            <a:r>
              <a:rPr lang="en-US" b="1" dirty="0">
                <a:latin typeface="Arial Narrow" panose="020B0606020202030204" pitchFamily="34" charset="0"/>
              </a:rPr>
              <a:t>less</a:t>
            </a:r>
            <a:r>
              <a:rPr lang="en-US" dirty="0">
                <a:latin typeface="Arial Narrow" panose="020B0606020202030204" pitchFamily="34" charset="0"/>
              </a:rPr>
              <a:t> </a:t>
            </a:r>
            <a:r>
              <a:rPr lang="en-US" b="1" dirty="0">
                <a:latin typeface="Arial Narrow" panose="020B0606020202030204" pitchFamily="34" charset="0"/>
              </a:rPr>
              <a:t>mass</a:t>
            </a:r>
            <a:r>
              <a:rPr lang="en-US" dirty="0">
                <a:latin typeface="Arial Narrow" panose="020B0606020202030204" pitchFamily="34" charset="0"/>
              </a:rPr>
              <a:t> overhead.</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Air</a:t>
            </a:r>
            <a:r>
              <a:rPr lang="en-US" dirty="0">
                <a:latin typeface="Arial Narrow" panose="020B0606020202030204" pitchFamily="34" charset="0"/>
              </a:rPr>
              <a:t> is </a:t>
            </a:r>
            <a:r>
              <a:rPr lang="en-US" b="1" dirty="0">
                <a:latin typeface="Arial Narrow" panose="020B0606020202030204" pitchFamily="34" charset="0"/>
              </a:rPr>
              <a:t>compressible</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Denser</a:t>
            </a:r>
            <a:r>
              <a:rPr lang="en-US" sz="2800" dirty="0">
                <a:latin typeface="Arial Narrow" panose="020B0606020202030204" pitchFamily="34" charset="0"/>
              </a:rPr>
              <a:t> </a:t>
            </a:r>
            <a:r>
              <a:rPr lang="en-US" sz="2800" b="1" dirty="0">
                <a:latin typeface="Arial Narrow" panose="020B0606020202030204" pitchFamily="34" charset="0"/>
              </a:rPr>
              <a:t>near</a:t>
            </a:r>
            <a:r>
              <a:rPr lang="en-US" sz="2800" dirty="0">
                <a:latin typeface="Arial Narrow" panose="020B0606020202030204" pitchFamily="34" charset="0"/>
              </a:rPr>
              <a:t> </a:t>
            </a:r>
            <a:r>
              <a:rPr lang="en-US" sz="2800" b="1" dirty="0">
                <a:latin typeface="Arial Narrow" panose="020B0606020202030204" pitchFamily="34" charset="0"/>
              </a:rPr>
              <a:t>surface</a:t>
            </a:r>
            <a:r>
              <a:rPr lang="en-US" sz="28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Thinner</a:t>
            </a:r>
            <a:r>
              <a:rPr lang="en-US" sz="2800" dirty="0">
                <a:latin typeface="Arial Narrow" panose="020B0606020202030204" pitchFamily="34" charset="0"/>
              </a:rPr>
              <a:t> </a:t>
            </a:r>
            <a:r>
              <a:rPr lang="en-US" sz="2800" b="1" dirty="0">
                <a:latin typeface="Arial Narrow" panose="020B0606020202030204" pitchFamily="34" charset="0"/>
              </a:rPr>
              <a:t>aloft</a:t>
            </a:r>
            <a:r>
              <a:rPr lang="en-US" sz="28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Over </a:t>
            </a:r>
            <a:r>
              <a:rPr lang="en-US" b="1" dirty="0">
                <a:latin typeface="Arial Narrow" panose="020B0606020202030204" pitchFamily="34" charset="0"/>
              </a:rPr>
              <a:t>90%</a:t>
            </a:r>
            <a:r>
              <a:rPr lang="en-US" dirty="0">
                <a:latin typeface="Arial Narrow" panose="020B0606020202030204" pitchFamily="34" charset="0"/>
              </a:rPr>
              <a:t> of the atmosphere is </a:t>
            </a:r>
            <a:r>
              <a:rPr lang="en-US" b="1" dirty="0">
                <a:latin typeface="Arial Narrow" panose="020B0606020202030204" pitchFamily="34" charset="0"/>
              </a:rPr>
              <a:t>below 10 miles </a:t>
            </a:r>
            <a:r>
              <a:rPr lang="en-US" dirty="0">
                <a:latin typeface="Arial Narrow" panose="020B0606020202030204" pitchFamily="34" charset="0"/>
              </a:rPr>
              <a:t>altitude.</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Pressure </a:t>
            </a:r>
            <a:r>
              <a:rPr lang="en-US" b="1" dirty="0">
                <a:latin typeface="Arial Narrow" panose="020B0606020202030204" pitchFamily="34" charset="0"/>
              </a:rPr>
              <a:t>drops</a:t>
            </a:r>
            <a:r>
              <a:rPr lang="en-US" dirty="0">
                <a:latin typeface="Arial Narrow" panose="020B0606020202030204" pitchFamily="34" charset="0"/>
              </a:rPr>
              <a:t> </a:t>
            </a:r>
            <a:r>
              <a:rPr lang="en-US" b="1" dirty="0">
                <a:latin typeface="Arial Narrow" panose="020B0606020202030204" pitchFamily="34" charset="0"/>
              </a:rPr>
              <a:t>faster</a:t>
            </a:r>
            <a:r>
              <a:rPr lang="en-US" dirty="0">
                <a:latin typeface="Arial Narrow" panose="020B0606020202030204" pitchFamily="34" charset="0"/>
              </a:rPr>
              <a:t> near the surface than at higher elevations.</a:t>
            </a:r>
          </a:p>
        </p:txBody>
      </p:sp>
      <p:pic>
        <p:nvPicPr>
          <p:cNvPr id="5" name="Picture 4" descr="Graph showing atmospheric pressure decreasing with altitude, with 90% of air mass below Mt. Everest’s height and 10% above.">
            <a:extLst>
              <a:ext uri="{FF2B5EF4-FFF2-40B4-BE49-F238E27FC236}">
                <a16:creationId xmlns:a16="http://schemas.microsoft.com/office/drawing/2014/main" id="{F9E8519C-AF76-9DF2-B607-C805F16321C5}"/>
              </a:ext>
            </a:extLst>
          </p:cNvPr>
          <p:cNvPicPr>
            <a:picLocks noChangeAspect="1"/>
          </p:cNvPicPr>
          <p:nvPr/>
        </p:nvPicPr>
        <p:blipFill>
          <a:blip r:embed="rId3"/>
          <a:stretch>
            <a:fillRect/>
          </a:stretch>
        </p:blipFill>
        <p:spPr>
          <a:xfrm>
            <a:off x="7520501" y="1302589"/>
            <a:ext cx="4479755" cy="3299604"/>
          </a:xfrm>
          <a:prstGeom prst="rect">
            <a:avLst/>
          </a:prstGeom>
        </p:spPr>
      </p:pic>
      <p:sp>
        <p:nvSpPr>
          <p:cNvPr id="6" name="TextBox 5">
            <a:extLst>
              <a:ext uri="{FF2B5EF4-FFF2-40B4-BE49-F238E27FC236}">
                <a16:creationId xmlns:a16="http://schemas.microsoft.com/office/drawing/2014/main" id="{5C11EA1F-A1B6-F88F-9A9A-1EF5A19B8DA9}"/>
              </a:ext>
            </a:extLst>
          </p:cNvPr>
          <p:cNvSpPr txBox="1"/>
          <p:nvPr/>
        </p:nvSpPr>
        <p:spPr>
          <a:xfrm>
            <a:off x="8776151" y="4839420"/>
            <a:ext cx="2990279" cy="553998"/>
          </a:xfrm>
          <a:prstGeom prst="rect">
            <a:avLst/>
          </a:prstGeom>
          <a:noFill/>
        </p:spPr>
        <p:txBody>
          <a:bodyPr wrap="square">
            <a:spAutoFit/>
          </a:bodyPr>
          <a:lstStyle/>
          <a:p>
            <a:pPr algn="l"/>
            <a:r>
              <a:rPr lang="en-US" sz="1000" dirty="0">
                <a:latin typeface="Arial Narrow" panose="020B0606020202030204" pitchFamily="34" charset="0"/>
                <a:cs typeface="Times New Roman" panose="02020603050405020304" pitchFamily="18" charset="0"/>
              </a:rPr>
              <a:t>Source: Figure 6.2.3 Vertical variation in atmospheric pressure from Introduction to Physical Geography by M. Ritter, licensed under CC BY-NC-SA 4.0.</a:t>
            </a:r>
          </a:p>
        </p:txBody>
      </p:sp>
    </p:spTree>
    <p:extLst>
      <p:ext uri="{BB962C8B-B14F-4D97-AF65-F5344CB8AC3E}">
        <p14:creationId xmlns:p14="http://schemas.microsoft.com/office/powerpoint/2010/main" val="6149736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5082D8-BC1F-4916-CA7B-0BC1FEC1129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505AC02-FB0D-72BB-6DAF-FB77E7FEBE99}"/>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Analyzing Air Pressure Patterns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293C880F-BB03-A649-9977-DB7DFCF065B5}"/>
              </a:ext>
            </a:extLst>
          </p:cNvPr>
          <p:cNvSpPr>
            <a:spLocks noGrp="1"/>
          </p:cNvSpPr>
          <p:nvPr>
            <p:ph idx="1"/>
          </p:nvPr>
        </p:nvSpPr>
        <p:spPr>
          <a:xfrm>
            <a:off x="838201" y="1458930"/>
            <a:ext cx="5648864" cy="5278300"/>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Meteorologists</a:t>
            </a:r>
            <a:r>
              <a:rPr lang="en-US" dirty="0">
                <a:latin typeface="Arial Narrow" panose="020B0606020202030204" pitchFamily="34" charset="0"/>
              </a:rPr>
              <a:t> use </a:t>
            </a:r>
            <a:r>
              <a:rPr lang="en-US" b="1" dirty="0">
                <a:latin typeface="Arial Narrow" panose="020B0606020202030204" pitchFamily="34" charset="0"/>
              </a:rPr>
              <a:t>maps</a:t>
            </a:r>
            <a:r>
              <a:rPr lang="en-US" dirty="0">
                <a:latin typeface="Arial Narrow" panose="020B0606020202030204" pitchFamily="34" charset="0"/>
              </a:rPr>
              <a:t> to </a:t>
            </a:r>
            <a:r>
              <a:rPr lang="en-US" b="1" dirty="0">
                <a:latin typeface="Arial Narrow" panose="020B0606020202030204" pitchFamily="34" charset="0"/>
              </a:rPr>
              <a:t>visualize</a:t>
            </a:r>
            <a:r>
              <a:rPr lang="en-US" dirty="0">
                <a:latin typeface="Arial Narrow" panose="020B0606020202030204" pitchFamily="34" charset="0"/>
              </a:rPr>
              <a:t> air pressure.</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Constant</a:t>
            </a:r>
            <a:r>
              <a:rPr lang="en-US" dirty="0">
                <a:latin typeface="Arial Narrow" panose="020B0606020202030204" pitchFamily="34" charset="0"/>
              </a:rPr>
              <a:t> </a:t>
            </a:r>
            <a:r>
              <a:rPr lang="en-US" b="1" dirty="0">
                <a:latin typeface="Arial Narrow" panose="020B0606020202030204" pitchFamily="34" charset="0"/>
              </a:rPr>
              <a:t>height</a:t>
            </a:r>
            <a:r>
              <a:rPr lang="en-US" dirty="0">
                <a:latin typeface="Arial Narrow" panose="020B0606020202030204" pitchFamily="34" charset="0"/>
              </a:rPr>
              <a:t> maps show pressure distribution at </a:t>
            </a:r>
            <a:r>
              <a:rPr lang="en-US" b="1" dirty="0">
                <a:latin typeface="Arial Narrow" panose="020B0606020202030204" pitchFamily="34" charset="0"/>
              </a:rPr>
              <a:t>sea level</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Use </a:t>
            </a:r>
            <a:r>
              <a:rPr lang="en-US" b="1" dirty="0">
                <a:latin typeface="Arial Narrow" panose="020B0606020202030204" pitchFamily="34" charset="0"/>
              </a:rPr>
              <a:t>isobars</a:t>
            </a:r>
            <a:r>
              <a:rPr lang="en-US" dirty="0">
                <a:latin typeface="Arial Narrow" panose="020B0606020202030204" pitchFamily="34" charset="0"/>
              </a:rPr>
              <a:t>: lines connecting points of </a:t>
            </a:r>
            <a:r>
              <a:rPr lang="en-US" b="1" dirty="0">
                <a:latin typeface="Arial Narrow" panose="020B0606020202030204" pitchFamily="34" charset="0"/>
              </a:rPr>
              <a:t>equal</a:t>
            </a:r>
            <a:r>
              <a:rPr lang="en-US" dirty="0">
                <a:latin typeface="Arial Narrow" panose="020B0606020202030204" pitchFamily="34" charset="0"/>
              </a:rPr>
              <a:t> </a:t>
            </a:r>
            <a:r>
              <a:rPr lang="en-US" b="1" dirty="0">
                <a:latin typeface="Arial Narrow" panose="020B0606020202030204" pitchFamily="34" charset="0"/>
              </a:rPr>
              <a:t>air</a:t>
            </a:r>
            <a:r>
              <a:rPr lang="en-US" dirty="0">
                <a:latin typeface="Arial Narrow" panose="020B0606020202030204" pitchFamily="34" charset="0"/>
              </a:rPr>
              <a:t> </a:t>
            </a:r>
            <a:r>
              <a:rPr lang="en-US" b="1" dirty="0">
                <a:latin typeface="Arial Narrow" panose="020B0606020202030204" pitchFamily="34" charset="0"/>
              </a:rPr>
              <a:t>pressure</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Help identify </a:t>
            </a:r>
            <a:r>
              <a:rPr lang="en-US" b="1" dirty="0">
                <a:latin typeface="Arial Narrow" panose="020B0606020202030204" pitchFamily="34" charset="0"/>
              </a:rPr>
              <a:t>highs</a:t>
            </a:r>
            <a:r>
              <a:rPr lang="en-US" dirty="0">
                <a:latin typeface="Arial Narrow" panose="020B0606020202030204" pitchFamily="34" charset="0"/>
              </a:rPr>
              <a:t>, </a:t>
            </a:r>
            <a:r>
              <a:rPr lang="en-US" b="1" dirty="0">
                <a:latin typeface="Arial Narrow" panose="020B0606020202030204" pitchFamily="34" charset="0"/>
              </a:rPr>
              <a:t>lows</a:t>
            </a:r>
            <a:r>
              <a:rPr lang="en-US" dirty="0">
                <a:latin typeface="Arial Narrow" panose="020B0606020202030204" pitchFamily="34" charset="0"/>
              </a:rPr>
              <a:t>, and </a:t>
            </a:r>
            <a:r>
              <a:rPr lang="en-US" b="1" dirty="0">
                <a:latin typeface="Arial Narrow" panose="020B0606020202030204" pitchFamily="34" charset="0"/>
              </a:rPr>
              <a:t>pressure</a:t>
            </a:r>
            <a:r>
              <a:rPr lang="en-US" dirty="0">
                <a:latin typeface="Arial Narrow" panose="020B0606020202030204" pitchFamily="34" charset="0"/>
              </a:rPr>
              <a:t> </a:t>
            </a:r>
            <a:r>
              <a:rPr lang="en-US" b="1" dirty="0">
                <a:latin typeface="Arial Narrow" panose="020B0606020202030204" pitchFamily="34" charset="0"/>
              </a:rPr>
              <a:t>gradients</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Common tool for analyzing </a:t>
            </a:r>
            <a:r>
              <a:rPr lang="en-US" b="1" dirty="0">
                <a:latin typeface="Arial Narrow" panose="020B0606020202030204" pitchFamily="34" charset="0"/>
              </a:rPr>
              <a:t>surface</a:t>
            </a:r>
            <a:r>
              <a:rPr lang="en-US" dirty="0">
                <a:latin typeface="Arial Narrow" panose="020B0606020202030204" pitchFamily="34" charset="0"/>
              </a:rPr>
              <a:t> </a:t>
            </a:r>
            <a:r>
              <a:rPr lang="en-US" b="1" dirty="0">
                <a:latin typeface="Arial Narrow" panose="020B0606020202030204" pitchFamily="34" charset="0"/>
              </a:rPr>
              <a:t>weather</a:t>
            </a:r>
            <a:r>
              <a:rPr lang="en-US" dirty="0">
                <a:latin typeface="Arial Narrow" panose="020B0606020202030204" pitchFamily="34" charset="0"/>
              </a:rPr>
              <a:t> </a:t>
            </a:r>
            <a:r>
              <a:rPr lang="en-US" b="1" dirty="0">
                <a:latin typeface="Arial Narrow" panose="020B0606020202030204" pitchFamily="34" charset="0"/>
              </a:rPr>
              <a:t>patterns</a:t>
            </a:r>
            <a:r>
              <a:rPr lang="en-US" dirty="0">
                <a:latin typeface="Arial Narrow" panose="020B0606020202030204" pitchFamily="34" charset="0"/>
              </a:rPr>
              <a:t>.</a:t>
            </a:r>
          </a:p>
        </p:txBody>
      </p:sp>
      <p:sp>
        <p:nvSpPr>
          <p:cNvPr id="6" name="TextBox 5">
            <a:extLst>
              <a:ext uri="{FF2B5EF4-FFF2-40B4-BE49-F238E27FC236}">
                <a16:creationId xmlns:a16="http://schemas.microsoft.com/office/drawing/2014/main" id="{1A727E10-ED36-E5B8-D6A4-25313C29CDFE}"/>
              </a:ext>
            </a:extLst>
          </p:cNvPr>
          <p:cNvSpPr txBox="1"/>
          <p:nvPr/>
        </p:nvSpPr>
        <p:spPr>
          <a:xfrm>
            <a:off x="6567790" y="5604995"/>
            <a:ext cx="5460281" cy="400110"/>
          </a:xfrm>
          <a:prstGeom prst="rect">
            <a:avLst/>
          </a:prstGeom>
          <a:noFill/>
        </p:spPr>
        <p:txBody>
          <a:bodyPr wrap="square">
            <a:spAutoFit/>
          </a:bodyPr>
          <a:lstStyle/>
          <a:p>
            <a:pPr algn="l"/>
            <a:r>
              <a:rPr lang="en-US" sz="1000" dirty="0">
                <a:latin typeface="Arial Narrow" panose="020B0606020202030204" pitchFamily="34" charset="0"/>
                <a:cs typeface="Times New Roman" panose="02020603050405020304" pitchFamily="18" charset="0"/>
              </a:rPr>
              <a:t>Source: Figure 6.2.4 Constant height map with isobars from Introduction to Physical Geography by M. Ritter, licensed under CC BY-NC-SA 4.0.</a:t>
            </a:r>
          </a:p>
        </p:txBody>
      </p:sp>
      <p:pic>
        <p:nvPicPr>
          <p:cNvPr id="7" name="Picture 6" descr="Weather map of the United States showing isobars with a low-pressure system in the West and a high-pressure system in the central region.">
            <a:extLst>
              <a:ext uri="{FF2B5EF4-FFF2-40B4-BE49-F238E27FC236}">
                <a16:creationId xmlns:a16="http://schemas.microsoft.com/office/drawing/2014/main" id="{966A4D6C-48F6-F0E5-4E73-1F8A9C92D692}"/>
              </a:ext>
            </a:extLst>
          </p:cNvPr>
          <p:cNvPicPr>
            <a:picLocks noChangeAspect="1"/>
          </p:cNvPicPr>
          <p:nvPr/>
        </p:nvPicPr>
        <p:blipFill>
          <a:blip r:embed="rId3"/>
          <a:stretch>
            <a:fillRect/>
          </a:stretch>
        </p:blipFill>
        <p:spPr>
          <a:xfrm>
            <a:off x="6487065" y="1277242"/>
            <a:ext cx="5541006" cy="4303515"/>
          </a:xfrm>
          <a:prstGeom prst="rect">
            <a:avLst/>
          </a:prstGeom>
        </p:spPr>
      </p:pic>
    </p:spTree>
    <p:extLst>
      <p:ext uri="{BB962C8B-B14F-4D97-AF65-F5344CB8AC3E}">
        <p14:creationId xmlns:p14="http://schemas.microsoft.com/office/powerpoint/2010/main" val="3745398580"/>
      </p:ext>
    </p:extLst>
  </p:cSld>
  <p:clrMapOvr>
    <a:masterClrMapping/>
  </p:clrMapOvr>
</p:sld>
</file>

<file path=ppt/theme/theme1.xml><?xml version="1.0" encoding="utf-8"?>
<a:theme xmlns:a="http://schemas.openxmlformats.org/drawingml/2006/main" name="Office Theme">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62</TotalTime>
  <Words>6334</Words>
  <Application>Microsoft Office PowerPoint</Application>
  <PresentationFormat>Widescreen</PresentationFormat>
  <Paragraphs>460</Paragraphs>
  <Slides>54</Slides>
  <Notes>45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54</vt:i4>
      </vt:variant>
    </vt:vector>
  </HeadingPairs>
  <TitlesOfParts>
    <vt:vector size="61" baseType="lpstr">
      <vt:lpstr>ＭＳ Ｐゴシック</vt:lpstr>
      <vt:lpstr>Arial</vt:lpstr>
      <vt:lpstr>Arial Narrow</vt:lpstr>
      <vt:lpstr>Calibri</vt:lpstr>
      <vt:lpstr>Calibri Light</vt:lpstr>
      <vt:lpstr>Wingdings</vt:lpstr>
      <vt:lpstr>Office Theme</vt:lpstr>
      <vt:lpstr>Lesson 5 Atmospheric and oceanic circulations</vt:lpstr>
      <vt:lpstr>Weekly readings:</vt:lpstr>
      <vt:lpstr>Learning Objectives</vt:lpstr>
      <vt:lpstr>Outline</vt:lpstr>
      <vt:lpstr>Air Pressure</vt:lpstr>
      <vt:lpstr>Causes of Pressure Changes in Nature</vt:lpstr>
      <vt:lpstr>Measuring Air Pressure</vt:lpstr>
      <vt:lpstr>Air Pressure and Altitude</vt:lpstr>
      <vt:lpstr>Analyzing Air Pressure Patterns</vt:lpstr>
      <vt:lpstr>Constant Pressure Maps</vt:lpstr>
      <vt:lpstr>Pressure Map with Contour Lines </vt:lpstr>
      <vt:lpstr>Temperature &amp; 500 mb Surface Height</vt:lpstr>
      <vt:lpstr>Wind</vt:lpstr>
      <vt:lpstr>Wind Speed &amp; Direction Basics</vt:lpstr>
      <vt:lpstr>Aerovane</vt:lpstr>
      <vt:lpstr>Mapping Wind Data</vt:lpstr>
      <vt:lpstr>Mapping Wind Data Cont’d</vt:lpstr>
      <vt:lpstr>Surface Weather Map </vt:lpstr>
      <vt:lpstr>The Beaufort Scale</vt:lpstr>
      <vt:lpstr>Pressure Gradient Force (PGF)</vt:lpstr>
      <vt:lpstr>Coriolis Force</vt:lpstr>
      <vt:lpstr>Friction</vt:lpstr>
      <vt:lpstr>Wind Circulation Around Highs &amp; Lows</vt:lpstr>
      <vt:lpstr>Wind Flow &amp; Isobars</vt:lpstr>
      <vt:lpstr>Cyclones (Low Pressure Systems)</vt:lpstr>
      <vt:lpstr>Anticyclones (High Pressure Systems)</vt:lpstr>
      <vt:lpstr>Low &amp; High Pressure in the Northern Hemisphere</vt:lpstr>
      <vt:lpstr>Wind Circulation in the Southern Hemisphere</vt:lpstr>
      <vt:lpstr>The Spherical Shape of the Earth &amp; Solar Heating</vt:lpstr>
      <vt:lpstr>Global Scale Atmospheric Circulation</vt:lpstr>
      <vt:lpstr>Main Circulations</vt:lpstr>
      <vt:lpstr>Three Cell Model or Atmospheric Circulation</vt:lpstr>
      <vt:lpstr>Global Atmospheric Circulation</vt:lpstr>
      <vt:lpstr>Hadley cell</vt:lpstr>
      <vt:lpstr>Earth’s Major Surface Winds</vt:lpstr>
      <vt:lpstr>In-class Exercise: global pressure</vt:lpstr>
      <vt:lpstr>Global Pressure Sketch</vt:lpstr>
      <vt:lpstr>Prevailing  Wind Sketch</vt:lpstr>
      <vt:lpstr> Global Pressure &amp; Precipitation Patterns</vt:lpstr>
      <vt:lpstr>African Climate Zones &amp; Pressure Systems</vt:lpstr>
      <vt:lpstr>Wind and Pressure Aloft</vt:lpstr>
      <vt:lpstr>Local Winds</vt:lpstr>
      <vt:lpstr>Land &amp; Sea Breezes</vt:lpstr>
      <vt:lpstr>Mountain-Valley Winds</vt:lpstr>
      <vt:lpstr>Monsoonal Winds</vt:lpstr>
      <vt:lpstr>Katabatic Winds</vt:lpstr>
      <vt:lpstr>Chinook Winds</vt:lpstr>
      <vt:lpstr>Santa Ana Winds</vt:lpstr>
      <vt:lpstr>Desert Winds</vt:lpstr>
      <vt:lpstr>Ocean &amp; Atmospheric Circulation</vt:lpstr>
      <vt:lpstr>Major Ocean Currents </vt:lpstr>
      <vt:lpstr>El Niño &amp; La Niña                         Animation</vt:lpstr>
      <vt:lpstr>El Niño</vt:lpstr>
      <vt:lpstr>La Niña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meimei lin</cp:lastModifiedBy>
  <cp:revision>17</cp:revision>
  <dcterms:created xsi:type="dcterms:W3CDTF">2025-05-16T23:07:49Z</dcterms:created>
  <dcterms:modified xsi:type="dcterms:W3CDTF">2025-08-11T17:57:04Z</dcterms:modified>
</cp:coreProperties>
</file>