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1" r:id="rId1"/>
  </p:sldMasterIdLst>
  <p:notesMasterIdLst>
    <p:notesMasterId r:id="rId50"/>
  </p:notesMasterIdLst>
  <p:sldIdLst>
    <p:sldId id="537" r:id="rId2"/>
    <p:sldId id="538" r:id="rId3"/>
    <p:sldId id="386" r:id="rId4"/>
    <p:sldId id="547" r:id="rId5"/>
    <p:sldId id="546" r:id="rId6"/>
    <p:sldId id="539" r:id="rId7"/>
    <p:sldId id="540" r:id="rId8"/>
    <p:sldId id="541" r:id="rId9"/>
    <p:sldId id="542" r:id="rId10"/>
    <p:sldId id="543" r:id="rId11"/>
    <p:sldId id="544" r:id="rId12"/>
    <p:sldId id="545" r:id="rId13"/>
    <p:sldId id="548" r:id="rId14"/>
    <p:sldId id="549" r:id="rId15"/>
    <p:sldId id="550" r:id="rId16"/>
    <p:sldId id="551" r:id="rId17"/>
    <p:sldId id="552" r:id="rId18"/>
    <p:sldId id="576" r:id="rId19"/>
    <p:sldId id="574" r:id="rId20"/>
    <p:sldId id="553" r:id="rId21"/>
    <p:sldId id="554" r:id="rId22"/>
    <p:sldId id="555" r:id="rId23"/>
    <p:sldId id="556" r:id="rId24"/>
    <p:sldId id="557" r:id="rId25"/>
    <p:sldId id="558" r:id="rId26"/>
    <p:sldId id="559" r:id="rId27"/>
    <p:sldId id="561" r:id="rId28"/>
    <p:sldId id="560" r:id="rId29"/>
    <p:sldId id="562" r:id="rId30"/>
    <p:sldId id="580" r:id="rId31"/>
    <p:sldId id="322" r:id="rId32"/>
    <p:sldId id="563" r:id="rId33"/>
    <p:sldId id="564" r:id="rId34"/>
    <p:sldId id="577" r:id="rId35"/>
    <p:sldId id="320" r:id="rId36"/>
    <p:sldId id="575" r:id="rId37"/>
    <p:sldId id="578" r:id="rId38"/>
    <p:sldId id="565" r:id="rId39"/>
    <p:sldId id="579" r:id="rId40"/>
    <p:sldId id="566" r:id="rId41"/>
    <p:sldId id="567" r:id="rId42"/>
    <p:sldId id="568" r:id="rId43"/>
    <p:sldId id="569" r:id="rId44"/>
    <p:sldId id="570" r:id="rId45"/>
    <p:sldId id="571" r:id="rId46"/>
    <p:sldId id="572" r:id="rId47"/>
    <p:sldId id="573" r:id="rId48"/>
    <p:sldId id="530"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894" autoAdjust="0"/>
  </p:normalViewPr>
  <p:slideViewPr>
    <p:cSldViewPr snapToGrid="0">
      <p:cViewPr varScale="1">
        <p:scale>
          <a:sx n="143" d="100"/>
          <a:sy n="143" d="100"/>
        </p:scale>
        <p:origin x="126"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C040DE-058D-4E45-B562-7453754B917C}" type="datetimeFigureOut">
              <a:rPr lang="en-US" smtClean="0"/>
              <a:t>8/11/2025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EDD54-0F8C-4169-A6FF-2F63DF2ACC48}" type="slidenum">
              <a:rPr lang="en-US" smtClean="0"/>
              <a:t>‹#›</a:t>
            </a:fld>
            <a:endParaRPr lang="en-US"/>
          </a:p>
        </p:txBody>
      </p:sp>
    </p:spTree>
    <p:extLst>
      <p:ext uri="{BB962C8B-B14F-4D97-AF65-F5344CB8AC3E}">
        <p14:creationId xmlns:p14="http://schemas.microsoft.com/office/powerpoint/2010/main" val="3547834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1</a:t>
            </a:fld>
            <a:endParaRPr lang="en-US"/>
          </a:p>
        </p:txBody>
      </p:sp>
    </p:spTree>
    <p:extLst>
      <p:ext uri="{BB962C8B-B14F-4D97-AF65-F5344CB8AC3E}">
        <p14:creationId xmlns:p14="http://schemas.microsoft.com/office/powerpoint/2010/main" val="373174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8678F-FFB9-BD3E-BF0A-E659634222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EDDF02-4F66-A814-7BD5-3FF378084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5860F-AF8D-EB51-BE60-E2C8CCAC5086}"/>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01F7AB0B-67F6-A511-B954-3A6AE9FAC0E5}"/>
              </a:ext>
            </a:extLst>
          </p:cNvPr>
          <p:cNvSpPr>
            <a:spLocks noGrp="1"/>
          </p:cNvSpPr>
          <p:nvPr>
            <p:ph type="sldNum" sz="quarter" idx="5"/>
          </p:nvPr>
        </p:nvSpPr>
        <p:spPr/>
        <p:txBody>
          <a:bodyPr/>
          <a:lstStyle/>
          <a:p>
            <a:fld id="{279EDD54-0F8C-4169-A6FF-2F63DF2ACC48}" type="slidenum">
              <a:rPr lang="en-US" smtClean="0"/>
              <a:t>10</a:t>
            </a:fld>
            <a:endParaRPr lang="en-US"/>
          </a:p>
        </p:txBody>
      </p:sp>
    </p:spTree>
    <p:extLst>
      <p:ext uri="{BB962C8B-B14F-4D97-AF65-F5344CB8AC3E}">
        <p14:creationId xmlns:p14="http://schemas.microsoft.com/office/powerpoint/2010/main" val="1571725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1B4C7-C139-5948-A816-60FC81ADFB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18B283-FABA-BC11-B523-619F702657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890BFA-9F1A-3B13-24A5-289B708E3447}"/>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00AAD420-53B8-55AD-A8F5-4380C6FB5D74}"/>
              </a:ext>
            </a:extLst>
          </p:cNvPr>
          <p:cNvSpPr>
            <a:spLocks noGrp="1"/>
          </p:cNvSpPr>
          <p:nvPr>
            <p:ph type="sldNum" sz="quarter" idx="5"/>
          </p:nvPr>
        </p:nvSpPr>
        <p:spPr/>
        <p:txBody>
          <a:bodyPr/>
          <a:lstStyle/>
          <a:p>
            <a:fld id="{279EDD54-0F8C-4169-A6FF-2F63DF2ACC48}" type="slidenum">
              <a:rPr lang="en-US" smtClean="0"/>
              <a:t>11</a:t>
            </a:fld>
            <a:endParaRPr lang="en-US"/>
          </a:p>
        </p:txBody>
      </p:sp>
    </p:spTree>
    <p:extLst>
      <p:ext uri="{BB962C8B-B14F-4D97-AF65-F5344CB8AC3E}">
        <p14:creationId xmlns:p14="http://schemas.microsoft.com/office/powerpoint/2010/main" val="3377709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1D38C-050E-4689-8205-311C32271C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B74A3A-C1CA-F84F-5BDA-DDF9CD3212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46E1B4-7951-1334-E5FE-38E68CF5FC0B}"/>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0249F9BE-D0BF-8B15-6C73-A416E0F71B34}"/>
              </a:ext>
            </a:extLst>
          </p:cNvPr>
          <p:cNvSpPr>
            <a:spLocks noGrp="1"/>
          </p:cNvSpPr>
          <p:nvPr>
            <p:ph type="sldNum" sz="quarter" idx="5"/>
          </p:nvPr>
        </p:nvSpPr>
        <p:spPr/>
        <p:txBody>
          <a:bodyPr/>
          <a:lstStyle/>
          <a:p>
            <a:fld id="{279EDD54-0F8C-4169-A6FF-2F63DF2ACC48}" type="slidenum">
              <a:rPr lang="en-US" smtClean="0"/>
              <a:t>12</a:t>
            </a:fld>
            <a:endParaRPr lang="en-US"/>
          </a:p>
        </p:txBody>
      </p:sp>
    </p:spTree>
    <p:extLst>
      <p:ext uri="{BB962C8B-B14F-4D97-AF65-F5344CB8AC3E}">
        <p14:creationId xmlns:p14="http://schemas.microsoft.com/office/powerpoint/2010/main" val="1103708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E0810-77C8-BFE8-8147-D93B08C726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793972-3583-8F10-024E-85564531DE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B8160B-CD59-9A1D-B5B3-314377979D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235B470-AEA1-7F50-410F-CA02CC5DF4E4}"/>
              </a:ext>
            </a:extLst>
          </p:cNvPr>
          <p:cNvSpPr>
            <a:spLocks noGrp="1"/>
          </p:cNvSpPr>
          <p:nvPr>
            <p:ph type="sldNum" sz="quarter" idx="5"/>
          </p:nvPr>
        </p:nvSpPr>
        <p:spPr/>
        <p:txBody>
          <a:bodyPr/>
          <a:lstStyle/>
          <a:p>
            <a:fld id="{279EDD54-0F8C-4169-A6FF-2F63DF2ACC48}" type="slidenum">
              <a:rPr lang="en-US" smtClean="0"/>
              <a:t>13</a:t>
            </a:fld>
            <a:endParaRPr lang="en-US"/>
          </a:p>
        </p:txBody>
      </p:sp>
    </p:spTree>
    <p:extLst>
      <p:ext uri="{BB962C8B-B14F-4D97-AF65-F5344CB8AC3E}">
        <p14:creationId xmlns:p14="http://schemas.microsoft.com/office/powerpoint/2010/main" val="13966392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D8A12-DEE4-11E0-CFB7-24BF0D82F6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EDF41C-F948-43D8-EE27-E6CA76DA0F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C8F1C1-C32C-232E-EC68-129ACBEE9FB3}"/>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DFDD7B93-B850-D27D-BB4C-2F740D607620}"/>
              </a:ext>
            </a:extLst>
          </p:cNvPr>
          <p:cNvSpPr>
            <a:spLocks noGrp="1"/>
          </p:cNvSpPr>
          <p:nvPr>
            <p:ph type="sldNum" sz="quarter" idx="5"/>
          </p:nvPr>
        </p:nvSpPr>
        <p:spPr/>
        <p:txBody>
          <a:bodyPr/>
          <a:lstStyle/>
          <a:p>
            <a:fld id="{279EDD54-0F8C-4169-A6FF-2F63DF2ACC48}" type="slidenum">
              <a:rPr lang="en-US" smtClean="0"/>
              <a:t>14</a:t>
            </a:fld>
            <a:endParaRPr lang="en-US"/>
          </a:p>
        </p:txBody>
      </p:sp>
    </p:spTree>
    <p:extLst>
      <p:ext uri="{BB962C8B-B14F-4D97-AF65-F5344CB8AC3E}">
        <p14:creationId xmlns:p14="http://schemas.microsoft.com/office/powerpoint/2010/main" val="425491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6F6B3-729E-40B8-C11D-AECFE09869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934D00-DC14-58E2-4948-7BF84FD497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EF0F8F-6740-EED2-8EF4-F3D91B68D8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A372E45-AC5A-793B-F87F-FD1C4769B4A2}"/>
              </a:ext>
            </a:extLst>
          </p:cNvPr>
          <p:cNvSpPr>
            <a:spLocks noGrp="1"/>
          </p:cNvSpPr>
          <p:nvPr>
            <p:ph type="sldNum" sz="quarter" idx="5"/>
          </p:nvPr>
        </p:nvSpPr>
        <p:spPr/>
        <p:txBody>
          <a:bodyPr/>
          <a:lstStyle/>
          <a:p>
            <a:fld id="{279EDD54-0F8C-4169-A6FF-2F63DF2ACC48}" type="slidenum">
              <a:rPr lang="en-US" smtClean="0"/>
              <a:t>15</a:t>
            </a:fld>
            <a:endParaRPr lang="en-US"/>
          </a:p>
        </p:txBody>
      </p:sp>
    </p:spTree>
    <p:extLst>
      <p:ext uri="{BB962C8B-B14F-4D97-AF65-F5344CB8AC3E}">
        <p14:creationId xmlns:p14="http://schemas.microsoft.com/office/powerpoint/2010/main" val="3629441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1D4C1-611A-DAE8-017A-753627C138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CC878-2857-6A91-C1F8-6729EC69C4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6CA2DC-3A7C-408D-BBD0-D35EEF24A30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110CE7-1609-B5EC-2A07-F70CDB55C251}"/>
              </a:ext>
            </a:extLst>
          </p:cNvPr>
          <p:cNvSpPr>
            <a:spLocks noGrp="1"/>
          </p:cNvSpPr>
          <p:nvPr>
            <p:ph type="sldNum" sz="quarter" idx="5"/>
          </p:nvPr>
        </p:nvSpPr>
        <p:spPr/>
        <p:txBody>
          <a:bodyPr/>
          <a:lstStyle/>
          <a:p>
            <a:fld id="{279EDD54-0F8C-4169-A6FF-2F63DF2ACC48}" type="slidenum">
              <a:rPr lang="en-US" smtClean="0"/>
              <a:t>16</a:t>
            </a:fld>
            <a:endParaRPr lang="en-US"/>
          </a:p>
        </p:txBody>
      </p:sp>
    </p:spTree>
    <p:extLst>
      <p:ext uri="{BB962C8B-B14F-4D97-AF65-F5344CB8AC3E}">
        <p14:creationId xmlns:p14="http://schemas.microsoft.com/office/powerpoint/2010/main" val="2095314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17</a:t>
            </a:fld>
            <a:endParaRPr lang="en-US"/>
          </a:p>
        </p:txBody>
      </p:sp>
    </p:spTree>
    <p:extLst>
      <p:ext uri="{BB962C8B-B14F-4D97-AF65-F5344CB8AC3E}">
        <p14:creationId xmlns:p14="http://schemas.microsoft.com/office/powerpoint/2010/main" val="23546027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EB0A2-394E-D8B6-1E1A-71E8114A51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9BE118-E581-A708-7494-2D6BBAC9A1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57AC0C-220E-1BEB-79EC-E34FFF64E1A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D0A8C80-403C-339F-DF08-9DCF32E853B7}"/>
              </a:ext>
            </a:extLst>
          </p:cNvPr>
          <p:cNvSpPr>
            <a:spLocks noGrp="1"/>
          </p:cNvSpPr>
          <p:nvPr>
            <p:ph type="sldNum" sz="quarter" idx="5"/>
          </p:nvPr>
        </p:nvSpPr>
        <p:spPr/>
        <p:txBody>
          <a:bodyPr/>
          <a:lstStyle/>
          <a:p>
            <a:fld id="{279EDD54-0F8C-4169-A6FF-2F63DF2ACC48}" type="slidenum">
              <a:rPr lang="en-US" smtClean="0"/>
              <a:t>18</a:t>
            </a:fld>
            <a:endParaRPr lang="en-US"/>
          </a:p>
        </p:txBody>
      </p:sp>
    </p:spTree>
    <p:extLst>
      <p:ext uri="{BB962C8B-B14F-4D97-AF65-F5344CB8AC3E}">
        <p14:creationId xmlns:p14="http://schemas.microsoft.com/office/powerpoint/2010/main" val="38221604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8AD59-0368-069F-82DA-0D52302554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5159F0-B240-9157-2670-D44F38AD9E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18B94C-7A64-60A4-2830-C34D85AFED9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F8635C3-55C2-2779-9683-560E35D263AE}"/>
              </a:ext>
            </a:extLst>
          </p:cNvPr>
          <p:cNvSpPr>
            <a:spLocks noGrp="1"/>
          </p:cNvSpPr>
          <p:nvPr>
            <p:ph type="sldNum" sz="quarter" idx="5"/>
          </p:nvPr>
        </p:nvSpPr>
        <p:spPr/>
        <p:txBody>
          <a:bodyPr/>
          <a:lstStyle/>
          <a:p>
            <a:fld id="{279EDD54-0F8C-4169-A6FF-2F63DF2ACC48}" type="slidenum">
              <a:rPr lang="en-US" smtClean="0"/>
              <a:t>19</a:t>
            </a:fld>
            <a:endParaRPr lang="en-US"/>
          </a:p>
        </p:txBody>
      </p:sp>
    </p:spTree>
    <p:extLst>
      <p:ext uri="{BB962C8B-B14F-4D97-AF65-F5344CB8AC3E}">
        <p14:creationId xmlns:p14="http://schemas.microsoft.com/office/powerpoint/2010/main" val="3801508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4B0A9-BAA6-2443-B6F9-94A121343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FD87E3-E6CF-6674-EFD5-DB6352BD1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4A6C0-ACD5-49F5-DCB4-50ED5781C9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467B4C7-7A90-E17E-0820-5523F5E25C9B}"/>
              </a:ext>
            </a:extLst>
          </p:cNvPr>
          <p:cNvSpPr>
            <a:spLocks noGrp="1"/>
          </p:cNvSpPr>
          <p:nvPr>
            <p:ph type="sldNum" sz="quarter" idx="5"/>
          </p:nvPr>
        </p:nvSpPr>
        <p:spPr/>
        <p:txBody>
          <a:bodyPr/>
          <a:lstStyle/>
          <a:p>
            <a:fld id="{279EDD54-0F8C-4169-A6FF-2F63DF2ACC48}" type="slidenum">
              <a:rPr lang="en-US" smtClean="0"/>
              <a:t>2</a:t>
            </a:fld>
            <a:endParaRPr lang="en-US"/>
          </a:p>
        </p:txBody>
      </p:sp>
    </p:spTree>
    <p:extLst>
      <p:ext uri="{BB962C8B-B14F-4D97-AF65-F5344CB8AC3E}">
        <p14:creationId xmlns:p14="http://schemas.microsoft.com/office/powerpoint/2010/main" val="164802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130BA-9C50-F813-1D65-23915CDD80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53CF8A-50A6-20AA-F016-88D32760BA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C417EE-977B-786D-86F6-ABB0C2B60FF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1134FF3-294D-ADC7-B2B9-56AF523E1D6E}"/>
              </a:ext>
            </a:extLst>
          </p:cNvPr>
          <p:cNvSpPr>
            <a:spLocks noGrp="1"/>
          </p:cNvSpPr>
          <p:nvPr>
            <p:ph type="sldNum" sz="quarter" idx="5"/>
          </p:nvPr>
        </p:nvSpPr>
        <p:spPr/>
        <p:txBody>
          <a:bodyPr/>
          <a:lstStyle/>
          <a:p>
            <a:fld id="{279EDD54-0F8C-4169-A6FF-2F63DF2ACC48}" type="slidenum">
              <a:rPr lang="en-US" smtClean="0"/>
              <a:t>20</a:t>
            </a:fld>
            <a:endParaRPr lang="en-US"/>
          </a:p>
        </p:txBody>
      </p:sp>
    </p:spTree>
    <p:extLst>
      <p:ext uri="{BB962C8B-B14F-4D97-AF65-F5344CB8AC3E}">
        <p14:creationId xmlns:p14="http://schemas.microsoft.com/office/powerpoint/2010/main" val="37743138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78879-CA02-E555-D1DB-5EB7DB883F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E7DA18-B72E-BFD6-D5AF-DA9EB44495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CA4FF2-8F39-96C5-E695-F6B565E9AC32}"/>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27271BD4-7DB0-179A-083E-B6F7B0EC3463}"/>
              </a:ext>
            </a:extLst>
          </p:cNvPr>
          <p:cNvSpPr>
            <a:spLocks noGrp="1"/>
          </p:cNvSpPr>
          <p:nvPr>
            <p:ph type="sldNum" sz="quarter" idx="5"/>
          </p:nvPr>
        </p:nvSpPr>
        <p:spPr/>
        <p:txBody>
          <a:bodyPr/>
          <a:lstStyle/>
          <a:p>
            <a:fld id="{279EDD54-0F8C-4169-A6FF-2F63DF2ACC48}" type="slidenum">
              <a:rPr lang="en-US" smtClean="0"/>
              <a:t>21</a:t>
            </a:fld>
            <a:endParaRPr lang="en-US"/>
          </a:p>
        </p:txBody>
      </p:sp>
    </p:spTree>
    <p:extLst>
      <p:ext uri="{BB962C8B-B14F-4D97-AF65-F5344CB8AC3E}">
        <p14:creationId xmlns:p14="http://schemas.microsoft.com/office/powerpoint/2010/main" val="16698569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96CE7-439C-DE85-658D-05D16361C0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92D5F5-4101-EED8-B8C1-340F63DCDC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0BFCC0-5C7F-4984-821B-BA66042446B2}"/>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DBE62BA1-2D46-0F9D-CB45-E04EFF1B8DC4}"/>
              </a:ext>
            </a:extLst>
          </p:cNvPr>
          <p:cNvSpPr>
            <a:spLocks noGrp="1"/>
          </p:cNvSpPr>
          <p:nvPr>
            <p:ph type="sldNum" sz="quarter" idx="5"/>
          </p:nvPr>
        </p:nvSpPr>
        <p:spPr/>
        <p:txBody>
          <a:bodyPr/>
          <a:lstStyle/>
          <a:p>
            <a:fld id="{279EDD54-0F8C-4169-A6FF-2F63DF2ACC48}" type="slidenum">
              <a:rPr lang="en-US" smtClean="0"/>
              <a:t>22</a:t>
            </a:fld>
            <a:endParaRPr lang="en-US"/>
          </a:p>
        </p:txBody>
      </p:sp>
    </p:spTree>
    <p:extLst>
      <p:ext uri="{BB962C8B-B14F-4D97-AF65-F5344CB8AC3E}">
        <p14:creationId xmlns:p14="http://schemas.microsoft.com/office/powerpoint/2010/main" val="29784090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1A2D3-B2EF-45A0-AA1F-03CF7E09C2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50388D-2CEC-13B2-01E1-0127C0FFAF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72E3DA-D95E-54F2-B60F-A94D43CD969F}"/>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179E9C13-4E0A-6841-3408-5EEE2F015E97}"/>
              </a:ext>
            </a:extLst>
          </p:cNvPr>
          <p:cNvSpPr>
            <a:spLocks noGrp="1"/>
          </p:cNvSpPr>
          <p:nvPr>
            <p:ph type="sldNum" sz="quarter" idx="5"/>
          </p:nvPr>
        </p:nvSpPr>
        <p:spPr/>
        <p:txBody>
          <a:bodyPr/>
          <a:lstStyle/>
          <a:p>
            <a:fld id="{279EDD54-0F8C-4169-A6FF-2F63DF2ACC48}" type="slidenum">
              <a:rPr lang="en-US" smtClean="0"/>
              <a:t>23</a:t>
            </a:fld>
            <a:endParaRPr lang="en-US"/>
          </a:p>
        </p:txBody>
      </p:sp>
    </p:spTree>
    <p:extLst>
      <p:ext uri="{BB962C8B-B14F-4D97-AF65-F5344CB8AC3E}">
        <p14:creationId xmlns:p14="http://schemas.microsoft.com/office/powerpoint/2010/main" val="28527053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AE5F3-9531-2602-96B4-2AD71E93C8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E5D8D0-819E-5CBF-D019-5AD7E7F85F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69B215-487E-99DB-F7CE-DB72EC0B4628}"/>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865973E5-B48C-E65F-D831-4BD34366DDDD}"/>
              </a:ext>
            </a:extLst>
          </p:cNvPr>
          <p:cNvSpPr>
            <a:spLocks noGrp="1"/>
          </p:cNvSpPr>
          <p:nvPr>
            <p:ph type="sldNum" sz="quarter" idx="5"/>
          </p:nvPr>
        </p:nvSpPr>
        <p:spPr/>
        <p:txBody>
          <a:bodyPr/>
          <a:lstStyle/>
          <a:p>
            <a:fld id="{279EDD54-0F8C-4169-A6FF-2F63DF2ACC48}" type="slidenum">
              <a:rPr lang="en-US" smtClean="0"/>
              <a:t>24</a:t>
            </a:fld>
            <a:endParaRPr lang="en-US"/>
          </a:p>
        </p:txBody>
      </p:sp>
    </p:spTree>
    <p:extLst>
      <p:ext uri="{BB962C8B-B14F-4D97-AF65-F5344CB8AC3E}">
        <p14:creationId xmlns:p14="http://schemas.microsoft.com/office/powerpoint/2010/main" val="10770734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6E737-A7E9-13E2-DB41-6449658C19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1CC613-2630-C48B-08CC-9FE823E86A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426764-2DD5-6CF1-B937-41B4A79825C2}"/>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FC0ED3A7-2A90-E1E2-8A5B-ED57979646A4}"/>
              </a:ext>
            </a:extLst>
          </p:cNvPr>
          <p:cNvSpPr>
            <a:spLocks noGrp="1"/>
          </p:cNvSpPr>
          <p:nvPr>
            <p:ph type="sldNum" sz="quarter" idx="5"/>
          </p:nvPr>
        </p:nvSpPr>
        <p:spPr/>
        <p:txBody>
          <a:bodyPr/>
          <a:lstStyle/>
          <a:p>
            <a:fld id="{279EDD54-0F8C-4169-A6FF-2F63DF2ACC48}" type="slidenum">
              <a:rPr lang="en-US" smtClean="0"/>
              <a:t>25</a:t>
            </a:fld>
            <a:endParaRPr lang="en-US"/>
          </a:p>
        </p:txBody>
      </p:sp>
    </p:spTree>
    <p:extLst>
      <p:ext uri="{BB962C8B-B14F-4D97-AF65-F5344CB8AC3E}">
        <p14:creationId xmlns:p14="http://schemas.microsoft.com/office/powerpoint/2010/main" val="30589664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0D4BD-4DD7-A89A-F003-63255F0ED7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8C3BF4-BBC5-6A65-54EF-46B2A54BF7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052948-508F-4F9E-AE9F-8978C9C474D8}"/>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A9E0B17A-C4E0-7AA2-4103-6F0D83CB4965}"/>
              </a:ext>
            </a:extLst>
          </p:cNvPr>
          <p:cNvSpPr>
            <a:spLocks noGrp="1"/>
          </p:cNvSpPr>
          <p:nvPr>
            <p:ph type="sldNum" sz="quarter" idx="5"/>
          </p:nvPr>
        </p:nvSpPr>
        <p:spPr/>
        <p:txBody>
          <a:bodyPr/>
          <a:lstStyle/>
          <a:p>
            <a:fld id="{279EDD54-0F8C-4169-A6FF-2F63DF2ACC48}" type="slidenum">
              <a:rPr lang="en-US" smtClean="0"/>
              <a:t>26</a:t>
            </a:fld>
            <a:endParaRPr lang="en-US"/>
          </a:p>
        </p:txBody>
      </p:sp>
    </p:spTree>
    <p:extLst>
      <p:ext uri="{BB962C8B-B14F-4D97-AF65-F5344CB8AC3E}">
        <p14:creationId xmlns:p14="http://schemas.microsoft.com/office/powerpoint/2010/main" val="38036575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D38AB-5CE2-BCA3-2E50-E131CAF3B5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908195-0FD2-F747-DC8F-1E084671E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20A315-6A7F-1814-FC89-477C55EE62D5}"/>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0BA33EBE-08B9-784A-2F3F-FAF3BEC02C9F}"/>
              </a:ext>
            </a:extLst>
          </p:cNvPr>
          <p:cNvSpPr>
            <a:spLocks noGrp="1"/>
          </p:cNvSpPr>
          <p:nvPr>
            <p:ph type="sldNum" sz="quarter" idx="5"/>
          </p:nvPr>
        </p:nvSpPr>
        <p:spPr/>
        <p:txBody>
          <a:bodyPr/>
          <a:lstStyle/>
          <a:p>
            <a:fld id="{279EDD54-0F8C-4169-A6FF-2F63DF2ACC48}" type="slidenum">
              <a:rPr lang="en-US" smtClean="0"/>
              <a:t>27</a:t>
            </a:fld>
            <a:endParaRPr lang="en-US"/>
          </a:p>
        </p:txBody>
      </p:sp>
    </p:spTree>
    <p:extLst>
      <p:ext uri="{BB962C8B-B14F-4D97-AF65-F5344CB8AC3E}">
        <p14:creationId xmlns:p14="http://schemas.microsoft.com/office/powerpoint/2010/main" val="41539376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94C4E-408D-1943-B94B-40BEA5843F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A90624-18A9-96F9-AE0F-9A4E7F4340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1012B7-14EB-94B5-5003-C2C05F2E146C}"/>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6E04591F-6270-AED3-D19D-E2E284730C00}"/>
              </a:ext>
            </a:extLst>
          </p:cNvPr>
          <p:cNvSpPr>
            <a:spLocks noGrp="1"/>
          </p:cNvSpPr>
          <p:nvPr>
            <p:ph type="sldNum" sz="quarter" idx="5"/>
          </p:nvPr>
        </p:nvSpPr>
        <p:spPr/>
        <p:txBody>
          <a:bodyPr/>
          <a:lstStyle/>
          <a:p>
            <a:fld id="{279EDD54-0F8C-4169-A6FF-2F63DF2ACC48}" type="slidenum">
              <a:rPr lang="en-US" smtClean="0"/>
              <a:t>28</a:t>
            </a:fld>
            <a:endParaRPr lang="en-US"/>
          </a:p>
        </p:txBody>
      </p:sp>
    </p:spTree>
    <p:extLst>
      <p:ext uri="{BB962C8B-B14F-4D97-AF65-F5344CB8AC3E}">
        <p14:creationId xmlns:p14="http://schemas.microsoft.com/office/powerpoint/2010/main" val="41462707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FC25B-163D-7B00-07F9-6372D340BA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387165-719B-F742-D894-39CA566B18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3429A0-842F-5FA9-DA55-A49BCA44A40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6672D89-012A-7E3E-0FA6-2ECB1D0FC232}"/>
              </a:ext>
            </a:extLst>
          </p:cNvPr>
          <p:cNvSpPr>
            <a:spLocks noGrp="1"/>
          </p:cNvSpPr>
          <p:nvPr>
            <p:ph type="sldNum" sz="quarter" idx="5"/>
          </p:nvPr>
        </p:nvSpPr>
        <p:spPr/>
        <p:txBody>
          <a:bodyPr/>
          <a:lstStyle/>
          <a:p>
            <a:fld id="{279EDD54-0F8C-4169-A6FF-2F63DF2ACC48}" type="slidenum">
              <a:rPr lang="en-US" smtClean="0"/>
              <a:t>29</a:t>
            </a:fld>
            <a:endParaRPr lang="en-US"/>
          </a:p>
        </p:txBody>
      </p:sp>
    </p:spTree>
    <p:extLst>
      <p:ext uri="{BB962C8B-B14F-4D97-AF65-F5344CB8AC3E}">
        <p14:creationId xmlns:p14="http://schemas.microsoft.com/office/powerpoint/2010/main" val="13089348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3</a:t>
            </a:fld>
            <a:endParaRPr lang="en-US"/>
          </a:p>
        </p:txBody>
      </p:sp>
    </p:spTree>
    <p:extLst>
      <p:ext uri="{BB962C8B-B14F-4D97-AF65-F5344CB8AC3E}">
        <p14:creationId xmlns:p14="http://schemas.microsoft.com/office/powerpoint/2010/main" val="26226098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D41689-235C-42D0-B4B5-DADA8DA44933}" type="slidenum">
              <a:rPr lang="en-US" smtClean="0"/>
              <a:t>31</a:t>
            </a:fld>
            <a:endParaRPr lang="en-US"/>
          </a:p>
        </p:txBody>
      </p:sp>
    </p:spTree>
    <p:extLst>
      <p:ext uri="{BB962C8B-B14F-4D97-AF65-F5344CB8AC3E}">
        <p14:creationId xmlns:p14="http://schemas.microsoft.com/office/powerpoint/2010/main" val="10440024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67BEF-CA3D-E9D5-1E66-19AD63E04B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1B5218-7C88-433F-1510-421B4D5C05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54F34B-55F1-7493-1FD2-5E997518ECC1}"/>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EAD8D2C9-EBAE-01FB-8F2B-E51CAE8C53C8}"/>
              </a:ext>
            </a:extLst>
          </p:cNvPr>
          <p:cNvSpPr>
            <a:spLocks noGrp="1"/>
          </p:cNvSpPr>
          <p:nvPr>
            <p:ph type="sldNum" sz="quarter" idx="5"/>
          </p:nvPr>
        </p:nvSpPr>
        <p:spPr/>
        <p:txBody>
          <a:bodyPr/>
          <a:lstStyle/>
          <a:p>
            <a:fld id="{279EDD54-0F8C-4169-A6FF-2F63DF2ACC48}" type="slidenum">
              <a:rPr lang="en-US" smtClean="0"/>
              <a:t>32</a:t>
            </a:fld>
            <a:endParaRPr lang="en-US"/>
          </a:p>
        </p:txBody>
      </p:sp>
    </p:spTree>
    <p:extLst>
      <p:ext uri="{BB962C8B-B14F-4D97-AF65-F5344CB8AC3E}">
        <p14:creationId xmlns:p14="http://schemas.microsoft.com/office/powerpoint/2010/main" val="14354241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C0965-772B-7CAF-234C-B39E91F36C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96C021-A02A-DEF8-A0D9-19811F4088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E0CC83-6CA5-F470-0C23-60209EB5CEBD}"/>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0070283E-E68F-71F2-762F-B890325082FB}"/>
              </a:ext>
            </a:extLst>
          </p:cNvPr>
          <p:cNvSpPr>
            <a:spLocks noGrp="1"/>
          </p:cNvSpPr>
          <p:nvPr>
            <p:ph type="sldNum" sz="quarter" idx="5"/>
          </p:nvPr>
        </p:nvSpPr>
        <p:spPr/>
        <p:txBody>
          <a:bodyPr/>
          <a:lstStyle/>
          <a:p>
            <a:fld id="{279EDD54-0F8C-4169-A6FF-2F63DF2ACC48}" type="slidenum">
              <a:rPr lang="en-US" smtClean="0"/>
              <a:t>33</a:t>
            </a:fld>
            <a:endParaRPr lang="en-US"/>
          </a:p>
        </p:txBody>
      </p:sp>
    </p:spTree>
    <p:extLst>
      <p:ext uri="{BB962C8B-B14F-4D97-AF65-F5344CB8AC3E}">
        <p14:creationId xmlns:p14="http://schemas.microsoft.com/office/powerpoint/2010/main" val="35499876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19E58-B5B2-02D4-ACE2-7FFD376DB0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F295F6-EBF6-075F-BD3D-BB33640F66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9AA31F-FA71-1224-32C0-3FE95D2B097E}"/>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D0BBC1CF-5B53-AD9B-4ED2-9CE8FD6953CE}"/>
              </a:ext>
            </a:extLst>
          </p:cNvPr>
          <p:cNvSpPr>
            <a:spLocks noGrp="1"/>
          </p:cNvSpPr>
          <p:nvPr>
            <p:ph type="sldNum" sz="quarter" idx="5"/>
          </p:nvPr>
        </p:nvSpPr>
        <p:spPr/>
        <p:txBody>
          <a:bodyPr/>
          <a:lstStyle/>
          <a:p>
            <a:fld id="{279EDD54-0F8C-4169-A6FF-2F63DF2ACC48}" type="slidenum">
              <a:rPr lang="en-US" smtClean="0"/>
              <a:t>34</a:t>
            </a:fld>
            <a:endParaRPr lang="en-US"/>
          </a:p>
        </p:txBody>
      </p:sp>
    </p:spTree>
    <p:extLst>
      <p:ext uri="{BB962C8B-B14F-4D97-AF65-F5344CB8AC3E}">
        <p14:creationId xmlns:p14="http://schemas.microsoft.com/office/powerpoint/2010/main" val="10508431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endParaRPr lang="en-US" dirty="0"/>
          </a:p>
        </p:txBody>
      </p:sp>
      <p:sp>
        <p:nvSpPr>
          <p:cNvPr id="4" name="Slide Number Placeholder 3"/>
          <p:cNvSpPr>
            <a:spLocks noGrp="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99213C3F-68F8-AA4F-82DD-8C1AED1E10BB}" type="slidenum">
              <a:rPr lang="en-US"/>
              <a:pPr/>
              <a:t>35</a:t>
            </a:fld>
            <a:endParaRPr lang="en-US"/>
          </a:p>
        </p:txBody>
      </p:sp>
    </p:spTree>
    <p:extLst>
      <p:ext uri="{BB962C8B-B14F-4D97-AF65-F5344CB8AC3E}">
        <p14:creationId xmlns:p14="http://schemas.microsoft.com/office/powerpoint/2010/main" val="1793114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51676-0330-80F9-E88F-FF1507AA01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62ABE1-6A90-8C0E-A60B-53FF7EE3A0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CE00C9-5CEB-8022-F4B9-A0BF9B12EBF6}"/>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06A1403D-D651-24C6-93F4-D20F2ACADC6B}"/>
              </a:ext>
            </a:extLst>
          </p:cNvPr>
          <p:cNvSpPr>
            <a:spLocks noGrp="1"/>
          </p:cNvSpPr>
          <p:nvPr>
            <p:ph type="sldNum" sz="quarter" idx="5"/>
          </p:nvPr>
        </p:nvSpPr>
        <p:spPr/>
        <p:txBody>
          <a:bodyPr/>
          <a:lstStyle/>
          <a:p>
            <a:fld id="{279EDD54-0F8C-4169-A6FF-2F63DF2ACC48}" type="slidenum">
              <a:rPr lang="en-US" smtClean="0"/>
              <a:t>36</a:t>
            </a:fld>
            <a:endParaRPr lang="en-US"/>
          </a:p>
        </p:txBody>
      </p:sp>
    </p:spTree>
    <p:extLst>
      <p:ext uri="{BB962C8B-B14F-4D97-AF65-F5344CB8AC3E}">
        <p14:creationId xmlns:p14="http://schemas.microsoft.com/office/powerpoint/2010/main" val="2808725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1D8354-2BEC-63AA-E4DD-7686D9C096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982DC1-0AEA-9D43-3FFD-14F5C314CA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31AE1-E72E-606F-F0B8-9631E63F176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90479EF-DDED-D627-6401-A2A5822763E4}"/>
              </a:ext>
            </a:extLst>
          </p:cNvPr>
          <p:cNvSpPr>
            <a:spLocks noGrp="1"/>
          </p:cNvSpPr>
          <p:nvPr>
            <p:ph type="sldNum" sz="quarter" idx="5"/>
          </p:nvPr>
        </p:nvSpPr>
        <p:spPr/>
        <p:txBody>
          <a:bodyPr/>
          <a:lstStyle/>
          <a:p>
            <a:fld id="{279EDD54-0F8C-4169-A6FF-2F63DF2ACC48}" type="slidenum">
              <a:rPr lang="en-US" smtClean="0"/>
              <a:t>38</a:t>
            </a:fld>
            <a:endParaRPr lang="en-US"/>
          </a:p>
        </p:txBody>
      </p:sp>
    </p:spTree>
    <p:extLst>
      <p:ext uri="{BB962C8B-B14F-4D97-AF65-F5344CB8AC3E}">
        <p14:creationId xmlns:p14="http://schemas.microsoft.com/office/powerpoint/2010/main" val="30070292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9A3AD-C0B2-16EA-2C9A-591852956C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D544CE-E7A7-EF87-BE94-A7EACDAD54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0AC40F-9F60-7946-791F-CF073D976A3E}"/>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3F43DDBD-FFF4-699D-1CE4-7B4087D15EAE}"/>
              </a:ext>
            </a:extLst>
          </p:cNvPr>
          <p:cNvSpPr>
            <a:spLocks noGrp="1"/>
          </p:cNvSpPr>
          <p:nvPr>
            <p:ph type="sldNum" sz="quarter" idx="5"/>
          </p:nvPr>
        </p:nvSpPr>
        <p:spPr/>
        <p:txBody>
          <a:bodyPr/>
          <a:lstStyle/>
          <a:p>
            <a:fld id="{279EDD54-0F8C-4169-A6FF-2F63DF2ACC48}" type="slidenum">
              <a:rPr lang="en-US" smtClean="0"/>
              <a:t>39</a:t>
            </a:fld>
            <a:endParaRPr lang="en-US"/>
          </a:p>
        </p:txBody>
      </p:sp>
    </p:spTree>
    <p:extLst>
      <p:ext uri="{BB962C8B-B14F-4D97-AF65-F5344CB8AC3E}">
        <p14:creationId xmlns:p14="http://schemas.microsoft.com/office/powerpoint/2010/main" val="13905340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666A7-CA7B-3B9A-1CCC-8F76DB3FE7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62D5F9-C878-50AF-671A-D773342076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CD14C7-211B-0745-26F9-F4DB0353ED75}"/>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7DE3BEC7-E805-1163-9E71-91CA26CD82A5}"/>
              </a:ext>
            </a:extLst>
          </p:cNvPr>
          <p:cNvSpPr>
            <a:spLocks noGrp="1"/>
          </p:cNvSpPr>
          <p:nvPr>
            <p:ph type="sldNum" sz="quarter" idx="5"/>
          </p:nvPr>
        </p:nvSpPr>
        <p:spPr/>
        <p:txBody>
          <a:bodyPr/>
          <a:lstStyle/>
          <a:p>
            <a:fld id="{279EDD54-0F8C-4169-A6FF-2F63DF2ACC48}" type="slidenum">
              <a:rPr lang="en-US" smtClean="0"/>
              <a:t>40</a:t>
            </a:fld>
            <a:endParaRPr lang="en-US"/>
          </a:p>
        </p:txBody>
      </p:sp>
    </p:spTree>
    <p:extLst>
      <p:ext uri="{BB962C8B-B14F-4D97-AF65-F5344CB8AC3E}">
        <p14:creationId xmlns:p14="http://schemas.microsoft.com/office/powerpoint/2010/main" val="7200983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894A8-A6C3-B01A-66B6-DFE13EF7DE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5684B4-EF08-F9CB-2693-1DE2546177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09C072-820C-6931-9733-F96702A3E86E}"/>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7766A037-BF30-2650-9416-7E705033FEA0}"/>
              </a:ext>
            </a:extLst>
          </p:cNvPr>
          <p:cNvSpPr>
            <a:spLocks noGrp="1"/>
          </p:cNvSpPr>
          <p:nvPr>
            <p:ph type="sldNum" sz="quarter" idx="5"/>
          </p:nvPr>
        </p:nvSpPr>
        <p:spPr/>
        <p:txBody>
          <a:bodyPr/>
          <a:lstStyle/>
          <a:p>
            <a:fld id="{279EDD54-0F8C-4169-A6FF-2F63DF2ACC48}" type="slidenum">
              <a:rPr lang="en-US" smtClean="0"/>
              <a:t>41</a:t>
            </a:fld>
            <a:endParaRPr lang="en-US"/>
          </a:p>
        </p:txBody>
      </p:sp>
    </p:spTree>
    <p:extLst>
      <p:ext uri="{BB962C8B-B14F-4D97-AF65-F5344CB8AC3E}">
        <p14:creationId xmlns:p14="http://schemas.microsoft.com/office/powerpoint/2010/main" val="4035012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0B09ED-F44B-58D2-3DCE-E5D510340F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6681D4-9550-05E8-7438-3CEEC44FCA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010A9-DB22-51A2-5476-1804B01E06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C4F0BF3-2834-0C44-6608-B4A8BC5A670A}"/>
              </a:ext>
            </a:extLst>
          </p:cNvPr>
          <p:cNvSpPr>
            <a:spLocks noGrp="1"/>
          </p:cNvSpPr>
          <p:nvPr>
            <p:ph type="sldNum" sz="quarter" idx="5"/>
          </p:nvPr>
        </p:nvSpPr>
        <p:spPr/>
        <p:txBody>
          <a:bodyPr/>
          <a:lstStyle/>
          <a:p>
            <a:fld id="{279EDD54-0F8C-4169-A6FF-2F63DF2ACC48}" type="slidenum">
              <a:rPr lang="en-US" smtClean="0"/>
              <a:t>4</a:t>
            </a:fld>
            <a:endParaRPr lang="en-US"/>
          </a:p>
        </p:txBody>
      </p:sp>
    </p:spTree>
    <p:extLst>
      <p:ext uri="{BB962C8B-B14F-4D97-AF65-F5344CB8AC3E}">
        <p14:creationId xmlns:p14="http://schemas.microsoft.com/office/powerpoint/2010/main" val="18716195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795F9-5D67-5462-46BB-306F0AE94C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E66C7-4673-1DFD-2F36-59251D604E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AC2A2B-F995-4CB0-D0E1-1DA64835DA6F}"/>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7D31328E-515B-8CF0-0846-E44655390673}"/>
              </a:ext>
            </a:extLst>
          </p:cNvPr>
          <p:cNvSpPr>
            <a:spLocks noGrp="1"/>
          </p:cNvSpPr>
          <p:nvPr>
            <p:ph type="sldNum" sz="quarter" idx="5"/>
          </p:nvPr>
        </p:nvSpPr>
        <p:spPr/>
        <p:txBody>
          <a:bodyPr/>
          <a:lstStyle/>
          <a:p>
            <a:fld id="{279EDD54-0F8C-4169-A6FF-2F63DF2ACC48}" type="slidenum">
              <a:rPr lang="en-US" smtClean="0"/>
              <a:t>42</a:t>
            </a:fld>
            <a:endParaRPr lang="en-US"/>
          </a:p>
        </p:txBody>
      </p:sp>
    </p:spTree>
    <p:extLst>
      <p:ext uri="{BB962C8B-B14F-4D97-AF65-F5344CB8AC3E}">
        <p14:creationId xmlns:p14="http://schemas.microsoft.com/office/powerpoint/2010/main" val="7278908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0FAA7-6761-6E2E-1F7C-6393AADF7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02C6AB-405F-AFDF-3615-6D1CB7BF1A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0B6A9F-5ECD-5708-141B-F352888F47F1}"/>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341A77EC-B42D-38B2-A94D-02C37AA629CA}"/>
              </a:ext>
            </a:extLst>
          </p:cNvPr>
          <p:cNvSpPr>
            <a:spLocks noGrp="1"/>
          </p:cNvSpPr>
          <p:nvPr>
            <p:ph type="sldNum" sz="quarter" idx="5"/>
          </p:nvPr>
        </p:nvSpPr>
        <p:spPr/>
        <p:txBody>
          <a:bodyPr/>
          <a:lstStyle/>
          <a:p>
            <a:fld id="{279EDD54-0F8C-4169-A6FF-2F63DF2ACC48}" type="slidenum">
              <a:rPr lang="en-US" smtClean="0"/>
              <a:t>43</a:t>
            </a:fld>
            <a:endParaRPr lang="en-US"/>
          </a:p>
        </p:txBody>
      </p:sp>
    </p:spTree>
    <p:extLst>
      <p:ext uri="{BB962C8B-B14F-4D97-AF65-F5344CB8AC3E}">
        <p14:creationId xmlns:p14="http://schemas.microsoft.com/office/powerpoint/2010/main" val="41341281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87E59-5C7D-9887-4FCC-677C6AA29E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A730AD-7445-34F1-6931-5A9626A17E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B32F6B-DD30-93B4-A78C-400684CDF2F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0AA921-3A3C-92F2-5A11-CFF9EE76842D}"/>
              </a:ext>
            </a:extLst>
          </p:cNvPr>
          <p:cNvSpPr>
            <a:spLocks noGrp="1"/>
          </p:cNvSpPr>
          <p:nvPr>
            <p:ph type="sldNum" sz="quarter" idx="5"/>
          </p:nvPr>
        </p:nvSpPr>
        <p:spPr/>
        <p:txBody>
          <a:bodyPr/>
          <a:lstStyle/>
          <a:p>
            <a:fld id="{279EDD54-0F8C-4169-A6FF-2F63DF2ACC48}" type="slidenum">
              <a:rPr lang="en-US" smtClean="0"/>
              <a:t>44</a:t>
            </a:fld>
            <a:endParaRPr lang="en-US"/>
          </a:p>
        </p:txBody>
      </p:sp>
    </p:spTree>
    <p:extLst>
      <p:ext uri="{BB962C8B-B14F-4D97-AF65-F5344CB8AC3E}">
        <p14:creationId xmlns:p14="http://schemas.microsoft.com/office/powerpoint/2010/main" val="9455815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2DBFC-2BDA-CF7B-FA14-3CC2F401C3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444E1C-230B-0BDC-6C66-BA3C437B20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1C09B8-CCB9-61E1-00A1-F15E51C70FAF}"/>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964E1706-81AA-7512-083F-BEBBB3CEAF41}"/>
              </a:ext>
            </a:extLst>
          </p:cNvPr>
          <p:cNvSpPr>
            <a:spLocks noGrp="1"/>
          </p:cNvSpPr>
          <p:nvPr>
            <p:ph type="sldNum" sz="quarter" idx="5"/>
          </p:nvPr>
        </p:nvSpPr>
        <p:spPr/>
        <p:txBody>
          <a:bodyPr/>
          <a:lstStyle/>
          <a:p>
            <a:fld id="{279EDD54-0F8C-4169-A6FF-2F63DF2ACC48}" type="slidenum">
              <a:rPr lang="en-US" smtClean="0"/>
              <a:t>45</a:t>
            </a:fld>
            <a:endParaRPr lang="en-US"/>
          </a:p>
        </p:txBody>
      </p:sp>
    </p:spTree>
    <p:extLst>
      <p:ext uri="{BB962C8B-B14F-4D97-AF65-F5344CB8AC3E}">
        <p14:creationId xmlns:p14="http://schemas.microsoft.com/office/powerpoint/2010/main" val="29464003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56696-4E90-DA4B-107E-0BFC1326AC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B8B973-DA6E-CF43-1818-CDF5A39220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DC4679-F03E-94BC-4E35-1681310C5F79}"/>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1557FDEA-9ADD-125A-1FD1-C87B23D9A858}"/>
              </a:ext>
            </a:extLst>
          </p:cNvPr>
          <p:cNvSpPr>
            <a:spLocks noGrp="1"/>
          </p:cNvSpPr>
          <p:nvPr>
            <p:ph type="sldNum" sz="quarter" idx="5"/>
          </p:nvPr>
        </p:nvSpPr>
        <p:spPr/>
        <p:txBody>
          <a:bodyPr/>
          <a:lstStyle/>
          <a:p>
            <a:fld id="{279EDD54-0F8C-4169-A6FF-2F63DF2ACC48}" type="slidenum">
              <a:rPr lang="en-US" smtClean="0"/>
              <a:t>46</a:t>
            </a:fld>
            <a:endParaRPr lang="en-US"/>
          </a:p>
        </p:txBody>
      </p:sp>
    </p:spTree>
    <p:extLst>
      <p:ext uri="{BB962C8B-B14F-4D97-AF65-F5344CB8AC3E}">
        <p14:creationId xmlns:p14="http://schemas.microsoft.com/office/powerpoint/2010/main" val="40699133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F8F79-8F05-95F4-ADE6-C1F90949EC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8398D8-1A14-3279-7C78-1619CD8A83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9B47C7-4356-B24A-F46A-490CC6E28A1C}"/>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9547B5DF-B183-B0D3-24E6-F94072B17260}"/>
              </a:ext>
            </a:extLst>
          </p:cNvPr>
          <p:cNvSpPr>
            <a:spLocks noGrp="1"/>
          </p:cNvSpPr>
          <p:nvPr>
            <p:ph type="sldNum" sz="quarter" idx="5"/>
          </p:nvPr>
        </p:nvSpPr>
        <p:spPr/>
        <p:txBody>
          <a:bodyPr/>
          <a:lstStyle/>
          <a:p>
            <a:fld id="{279EDD54-0F8C-4169-A6FF-2F63DF2ACC48}" type="slidenum">
              <a:rPr lang="en-US" smtClean="0"/>
              <a:t>47</a:t>
            </a:fld>
            <a:endParaRPr lang="en-US"/>
          </a:p>
        </p:txBody>
      </p:sp>
    </p:spTree>
    <p:extLst>
      <p:ext uri="{BB962C8B-B14F-4D97-AF65-F5344CB8AC3E}">
        <p14:creationId xmlns:p14="http://schemas.microsoft.com/office/powerpoint/2010/main" val="40913234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9EDD54-0F8C-4169-A6FF-2F63DF2ACC48}" type="slidenum">
              <a:rPr lang="en-US" smtClean="0"/>
              <a:t>48</a:t>
            </a:fld>
            <a:endParaRPr lang="en-US"/>
          </a:p>
        </p:txBody>
      </p:sp>
    </p:spTree>
    <p:extLst>
      <p:ext uri="{BB962C8B-B14F-4D97-AF65-F5344CB8AC3E}">
        <p14:creationId xmlns:p14="http://schemas.microsoft.com/office/powerpoint/2010/main" val="3855847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A60DB-4EB2-6463-B703-1DF582AFD0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3FB27F-301A-0FA6-8625-0D2C22B7CD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74BA5E-7C64-AF3C-4FCD-C4394A34A8E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9D291E7-D3E9-B86B-63B1-B1F193C61800}"/>
              </a:ext>
            </a:extLst>
          </p:cNvPr>
          <p:cNvSpPr>
            <a:spLocks noGrp="1"/>
          </p:cNvSpPr>
          <p:nvPr>
            <p:ph type="sldNum" sz="quarter" idx="5"/>
          </p:nvPr>
        </p:nvSpPr>
        <p:spPr/>
        <p:txBody>
          <a:bodyPr/>
          <a:lstStyle/>
          <a:p>
            <a:fld id="{279EDD54-0F8C-4169-A6FF-2F63DF2ACC48}" type="slidenum">
              <a:rPr lang="en-US" smtClean="0"/>
              <a:t>5</a:t>
            </a:fld>
            <a:endParaRPr lang="en-US"/>
          </a:p>
        </p:txBody>
      </p:sp>
    </p:spTree>
    <p:extLst>
      <p:ext uri="{BB962C8B-B14F-4D97-AF65-F5344CB8AC3E}">
        <p14:creationId xmlns:p14="http://schemas.microsoft.com/office/powerpoint/2010/main" val="3200271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E4BD7-795A-F6AA-971C-C77BEF9169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F40F99-6A01-1728-8ECE-C8BCDD74C3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29BB23-7F41-FDF4-CA47-D5F4F5EE34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8AF4EEE-2965-A270-6191-3B240BF1DB67}"/>
              </a:ext>
            </a:extLst>
          </p:cNvPr>
          <p:cNvSpPr>
            <a:spLocks noGrp="1"/>
          </p:cNvSpPr>
          <p:nvPr>
            <p:ph type="sldNum" sz="quarter" idx="5"/>
          </p:nvPr>
        </p:nvSpPr>
        <p:spPr/>
        <p:txBody>
          <a:bodyPr/>
          <a:lstStyle/>
          <a:p>
            <a:fld id="{279EDD54-0F8C-4169-A6FF-2F63DF2ACC48}" type="slidenum">
              <a:rPr lang="en-US" smtClean="0"/>
              <a:t>6</a:t>
            </a:fld>
            <a:endParaRPr lang="en-US"/>
          </a:p>
        </p:txBody>
      </p:sp>
    </p:spTree>
    <p:extLst>
      <p:ext uri="{BB962C8B-B14F-4D97-AF65-F5344CB8AC3E}">
        <p14:creationId xmlns:p14="http://schemas.microsoft.com/office/powerpoint/2010/main" val="1080329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4936F-99D9-819D-9C22-D5408FF0A9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117E40-1816-02CF-A699-0DA10785BA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F615A5-971C-7458-5514-FB99BB427C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01AA869-02EB-33A7-EF37-57EC936A52FE}"/>
              </a:ext>
            </a:extLst>
          </p:cNvPr>
          <p:cNvSpPr>
            <a:spLocks noGrp="1"/>
          </p:cNvSpPr>
          <p:nvPr>
            <p:ph type="sldNum" sz="quarter" idx="5"/>
          </p:nvPr>
        </p:nvSpPr>
        <p:spPr/>
        <p:txBody>
          <a:bodyPr/>
          <a:lstStyle/>
          <a:p>
            <a:fld id="{279EDD54-0F8C-4169-A6FF-2F63DF2ACC48}" type="slidenum">
              <a:rPr lang="en-US" smtClean="0"/>
              <a:t>7</a:t>
            </a:fld>
            <a:endParaRPr lang="en-US"/>
          </a:p>
        </p:txBody>
      </p:sp>
    </p:spTree>
    <p:extLst>
      <p:ext uri="{BB962C8B-B14F-4D97-AF65-F5344CB8AC3E}">
        <p14:creationId xmlns:p14="http://schemas.microsoft.com/office/powerpoint/2010/main" val="889161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28D8D-C0A5-66FF-0AD6-B05393B098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EE57AD-B621-56D5-A1DF-CFB41D3430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BA1071-0212-B2FE-8F0D-FD56DB3A3487}"/>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31FC69C3-E45D-4B1A-B7CE-C69B5322E78D}"/>
              </a:ext>
            </a:extLst>
          </p:cNvPr>
          <p:cNvSpPr>
            <a:spLocks noGrp="1"/>
          </p:cNvSpPr>
          <p:nvPr>
            <p:ph type="sldNum" sz="quarter" idx="5"/>
          </p:nvPr>
        </p:nvSpPr>
        <p:spPr/>
        <p:txBody>
          <a:bodyPr/>
          <a:lstStyle/>
          <a:p>
            <a:fld id="{279EDD54-0F8C-4169-A6FF-2F63DF2ACC48}" type="slidenum">
              <a:rPr lang="en-US" smtClean="0"/>
              <a:t>8</a:t>
            </a:fld>
            <a:endParaRPr lang="en-US"/>
          </a:p>
        </p:txBody>
      </p:sp>
    </p:spTree>
    <p:extLst>
      <p:ext uri="{BB962C8B-B14F-4D97-AF65-F5344CB8AC3E}">
        <p14:creationId xmlns:p14="http://schemas.microsoft.com/office/powerpoint/2010/main" val="3134846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51FC0-BE42-3D0F-94E6-EFD29A05DF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DC658D-1404-7DEA-2DBA-A01AE23351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535CBA-E333-8B7C-337D-4E56F5B46E07}"/>
              </a:ext>
            </a:extLst>
          </p:cNvPr>
          <p:cNvSpPr>
            <a:spLocks noGrp="1"/>
          </p:cNvSpPr>
          <p:nvPr>
            <p:ph type="body" idx="1"/>
          </p:nvPr>
        </p:nvSpPr>
        <p:spPr/>
        <p:txBody>
          <a:bodyPr/>
          <a:lstStyle/>
          <a:p>
            <a:pPr algn="l"/>
            <a:endParaRPr lang="en-US" dirty="0"/>
          </a:p>
        </p:txBody>
      </p:sp>
      <p:sp>
        <p:nvSpPr>
          <p:cNvPr id="4" name="Slide Number Placeholder 3">
            <a:extLst>
              <a:ext uri="{FF2B5EF4-FFF2-40B4-BE49-F238E27FC236}">
                <a16:creationId xmlns:a16="http://schemas.microsoft.com/office/drawing/2014/main" id="{D754ECCB-A21F-4A0D-A610-E73C7A3852B3}"/>
              </a:ext>
            </a:extLst>
          </p:cNvPr>
          <p:cNvSpPr>
            <a:spLocks noGrp="1"/>
          </p:cNvSpPr>
          <p:nvPr>
            <p:ph type="sldNum" sz="quarter" idx="5"/>
          </p:nvPr>
        </p:nvSpPr>
        <p:spPr/>
        <p:txBody>
          <a:bodyPr/>
          <a:lstStyle/>
          <a:p>
            <a:fld id="{279EDD54-0F8C-4169-A6FF-2F63DF2ACC48}" type="slidenum">
              <a:rPr lang="en-US" smtClean="0"/>
              <a:t>9</a:t>
            </a:fld>
            <a:endParaRPr lang="en-US"/>
          </a:p>
        </p:txBody>
      </p:sp>
    </p:spTree>
    <p:extLst>
      <p:ext uri="{BB962C8B-B14F-4D97-AF65-F5344CB8AC3E}">
        <p14:creationId xmlns:p14="http://schemas.microsoft.com/office/powerpoint/2010/main" val="1215220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92294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494073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425309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10892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222467-5C0A-434B-98D7-3F7FBA920F7A}"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613849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25392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222467-5C0A-434B-98D7-3F7FBA920F7A}" type="datetimeFigureOut">
              <a:rPr lang="en-US" smtClean="0"/>
              <a:t>8/11/2025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2358214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E222467-5C0A-434B-98D7-3F7FBA920F7A}" type="datetimeFigureOut">
              <a:rPr lang="en-US" smtClean="0"/>
              <a:t>8/11/2025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50989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22467-5C0A-434B-98D7-3F7FBA920F7A}" type="datetimeFigureOut">
              <a:rPr lang="en-US" smtClean="0"/>
              <a:t>8/11/2025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3799757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404465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222467-5C0A-434B-98D7-3F7FBA920F7A}"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DC56B-E26B-4822-B4AF-AE33D7912833}" type="slidenum">
              <a:rPr lang="en-US" smtClean="0"/>
              <a:t>‹#›</a:t>
            </a:fld>
            <a:endParaRPr lang="en-US"/>
          </a:p>
        </p:txBody>
      </p:sp>
    </p:spTree>
    <p:extLst>
      <p:ext uri="{BB962C8B-B14F-4D97-AF65-F5344CB8AC3E}">
        <p14:creationId xmlns:p14="http://schemas.microsoft.com/office/powerpoint/2010/main" val="130863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22467-5C0A-434B-98D7-3F7FBA920F7A}" type="datetimeFigureOut">
              <a:rPr lang="en-US" smtClean="0"/>
              <a:t>8/11/2025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EDC56B-E26B-4822-B4AF-AE33D7912833}" type="slidenum">
              <a:rPr lang="en-US" smtClean="0"/>
              <a:t>‹#›</a:t>
            </a:fld>
            <a:endParaRPr lang="en-US"/>
          </a:p>
        </p:txBody>
      </p:sp>
    </p:spTree>
    <p:extLst>
      <p:ext uri="{BB962C8B-B14F-4D97-AF65-F5344CB8AC3E}">
        <p14:creationId xmlns:p14="http://schemas.microsoft.com/office/powerpoint/2010/main" val="2063001232"/>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timeandnavigation.si.edu/multimedia-asset/latitude-and-longitude"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hyperlink" Target="https://pubs.usgs.gov/gip/70047422/report.pdf"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17349" y="235610"/>
            <a:ext cx="7895333" cy="710882"/>
          </a:xfrm>
          <a:noFill/>
          <a:ln w="12700">
            <a:solidFill>
              <a:srgbClr val="0070C0"/>
            </a:solidFill>
          </a:ln>
        </p:spPr>
        <p:style>
          <a:lnRef idx="1">
            <a:schemeClr val="accent6"/>
          </a:lnRef>
          <a:fillRef idx="2">
            <a:schemeClr val="accent6"/>
          </a:fillRef>
          <a:effectRef idx="1">
            <a:schemeClr val="accent6"/>
          </a:effectRef>
          <a:fontRef idx="minor">
            <a:schemeClr val="dk1"/>
          </a:fontRef>
        </p:style>
        <p:txBody>
          <a:bodyPr>
            <a:noAutofit/>
          </a:bodyPr>
          <a:lstStyle/>
          <a:p>
            <a:pPr>
              <a:lnSpc>
                <a:spcPct val="100000"/>
              </a:lnSpc>
            </a:pPr>
            <a:r>
              <a:rPr lang="en-US" sz="4000" dirty="0">
                <a:latin typeface="Arial Narrow" panose="020B0606020202030204" pitchFamily="34" charset="0"/>
                <a:cs typeface="Arial" panose="020B0604020202020204" pitchFamily="34" charset="0"/>
              </a:rPr>
              <a:t>Lesson 1 Essentials of Geography</a:t>
            </a:r>
          </a:p>
        </p:txBody>
      </p:sp>
      <p:pic>
        <p:nvPicPr>
          <p:cNvPr id="1026" name="Picture 2" descr="Earth and the moon in space.">
            <a:extLst>
              <a:ext uri="{FF2B5EF4-FFF2-40B4-BE49-F238E27FC236}">
                <a16:creationId xmlns:a16="http://schemas.microsoft.com/office/drawing/2014/main" id="{50603C75-AE05-B3AA-875A-BF7531D03FE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10502" y="1112955"/>
            <a:ext cx="5444529" cy="544452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28F865C3-DB1D-0F51-C695-E10C197810EE}"/>
              </a:ext>
            </a:extLst>
          </p:cNvPr>
          <p:cNvSpPr txBox="1">
            <a:spLocks/>
          </p:cNvSpPr>
          <p:nvPr/>
        </p:nvSpPr>
        <p:spPr>
          <a:xfrm>
            <a:off x="3550555" y="6557484"/>
            <a:ext cx="5428923"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Image credit: NASA, Earth from Space. Wikimedia Commons. https://commons.wikimedia.org/wiki/File:Earth_from_Space.jpg. Public Domain.</a:t>
            </a:r>
          </a:p>
        </p:txBody>
      </p:sp>
      <p:sp>
        <p:nvSpPr>
          <p:cNvPr id="11" name="Title 1"/>
          <p:cNvSpPr txBox="1">
            <a:spLocks/>
          </p:cNvSpPr>
          <p:nvPr/>
        </p:nvSpPr>
        <p:spPr>
          <a:xfrm>
            <a:off x="573453" y="6498154"/>
            <a:ext cx="11383133" cy="2780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1400" dirty="0">
                <a:latin typeface="Arial Narrow" panose="020B0606020202030204" pitchFamily="34" charset="0"/>
                <a:cs typeface="Times New Roman" panose="02020603050405020304" pitchFamily="18" charset="0"/>
              </a:rPr>
              <a:t>GEOG1111 Physical Geography                                                                                                                                                                              </a:t>
            </a:r>
          </a:p>
        </p:txBody>
      </p:sp>
    </p:spTree>
    <p:extLst>
      <p:ext uri="{BB962C8B-B14F-4D97-AF65-F5344CB8AC3E}">
        <p14:creationId xmlns:p14="http://schemas.microsoft.com/office/powerpoint/2010/main" val="4229573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F3062-FB21-9161-1E12-34071A1F95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500DBE-30F1-098F-9D33-8E82A759354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Spatial Pattern</a:t>
            </a:r>
          </a:p>
        </p:txBody>
      </p:sp>
      <p:pic>
        <p:nvPicPr>
          <p:cNvPr id="6" name="Picture 5" descr="A world map showing the distribution of non-polar deserts.">
            <a:extLst>
              <a:ext uri="{FF2B5EF4-FFF2-40B4-BE49-F238E27FC236}">
                <a16:creationId xmlns:a16="http://schemas.microsoft.com/office/drawing/2014/main" id="{1A253015-906A-0A8A-8D47-E575CC085593}"/>
              </a:ext>
            </a:extLst>
          </p:cNvPr>
          <p:cNvPicPr>
            <a:picLocks noChangeAspect="1"/>
          </p:cNvPicPr>
          <p:nvPr/>
        </p:nvPicPr>
        <p:blipFill>
          <a:blip r:embed="rId3"/>
          <a:stretch>
            <a:fillRect/>
          </a:stretch>
        </p:blipFill>
        <p:spPr>
          <a:xfrm>
            <a:off x="1872134" y="2754923"/>
            <a:ext cx="8879916" cy="3855183"/>
          </a:xfrm>
          <a:prstGeom prst="rect">
            <a:avLst/>
          </a:prstGeom>
        </p:spPr>
      </p:pic>
      <p:sp>
        <p:nvSpPr>
          <p:cNvPr id="3" name="Content Placeholder 2">
            <a:extLst>
              <a:ext uri="{FF2B5EF4-FFF2-40B4-BE49-F238E27FC236}">
                <a16:creationId xmlns:a16="http://schemas.microsoft.com/office/drawing/2014/main" id="{EBF74249-1E46-7629-0B01-C1858BD9C478}"/>
              </a:ext>
            </a:extLst>
          </p:cNvPr>
          <p:cNvSpPr>
            <a:spLocks noGrp="1"/>
          </p:cNvSpPr>
          <p:nvPr>
            <p:ph idx="1"/>
          </p:nvPr>
        </p:nvSpPr>
        <p:spPr>
          <a:xfrm>
            <a:off x="838200" y="1458930"/>
            <a:ext cx="10275277" cy="4718033"/>
          </a:xfrm>
        </p:spPr>
        <p:txBody>
          <a:bodyPr>
            <a:normAutofit/>
          </a:bodyPr>
          <a:lstStyle/>
          <a:p>
            <a:pPr marL="0" indent="0">
              <a:lnSpc>
                <a:spcPct val="110000"/>
              </a:lnSpc>
              <a:spcBef>
                <a:spcPts val="600"/>
              </a:spcBef>
              <a:spcAft>
                <a:spcPts val="600"/>
              </a:spcAft>
              <a:buNone/>
            </a:pPr>
            <a:r>
              <a:rPr lang="en-US" sz="3200" dirty="0">
                <a:latin typeface="Arial Narrow" panose="020B0606020202030204" pitchFamily="34" charset="0"/>
              </a:rPr>
              <a:t>Refers to the arrangement or patterns of earth phenomena. For example, what is the distribution of deserts on the Earth?</a:t>
            </a:r>
          </a:p>
        </p:txBody>
      </p:sp>
      <p:sp>
        <p:nvSpPr>
          <p:cNvPr id="4" name="Title 1">
            <a:extLst>
              <a:ext uri="{FF2B5EF4-FFF2-40B4-BE49-F238E27FC236}">
                <a16:creationId xmlns:a16="http://schemas.microsoft.com/office/drawing/2014/main" id="{10E738AE-D22E-CDE5-9DE4-9AB1E9145DE7}"/>
              </a:ext>
            </a:extLst>
          </p:cNvPr>
          <p:cNvSpPr txBox="1">
            <a:spLocks/>
          </p:cNvSpPr>
          <p:nvPr/>
        </p:nvSpPr>
        <p:spPr>
          <a:xfrm>
            <a:off x="6312092" y="6610106"/>
            <a:ext cx="4298901"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1.2.2.2 from Introduction to Physical Geography by M. Ritter, licensed under CC BY-NC-SA 4.0.</a:t>
            </a:r>
          </a:p>
        </p:txBody>
      </p:sp>
    </p:spTree>
    <p:extLst>
      <p:ext uri="{BB962C8B-B14F-4D97-AF65-F5344CB8AC3E}">
        <p14:creationId xmlns:p14="http://schemas.microsoft.com/office/powerpoint/2010/main" val="1907697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4B692-69AD-BC41-BE98-A6A2470A85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80CCE2-3CF7-298F-7824-76F78078454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Spatial Interaction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D3FBD26C-52FE-1B3F-67CE-07500866C877}"/>
              </a:ext>
            </a:extLst>
          </p:cNvPr>
          <p:cNvSpPr>
            <a:spLocks noGrp="1"/>
          </p:cNvSpPr>
          <p:nvPr>
            <p:ph idx="1"/>
          </p:nvPr>
        </p:nvSpPr>
        <p:spPr>
          <a:xfrm>
            <a:off x="838200" y="1380226"/>
            <a:ext cx="10673863" cy="1970070"/>
          </a:xfrm>
        </p:spPr>
        <p:txBody>
          <a:bodyPr>
            <a:normAutofit/>
          </a:bodyPr>
          <a:lstStyle/>
          <a:p>
            <a:pPr marL="0" indent="0">
              <a:lnSpc>
                <a:spcPct val="100000"/>
              </a:lnSpc>
              <a:spcBef>
                <a:spcPts val="0"/>
              </a:spcBef>
              <a:buNone/>
            </a:pPr>
            <a:r>
              <a:rPr lang="en-US" sz="3200" dirty="0">
                <a:latin typeface="Arial Narrow" panose="020B0606020202030204" pitchFamily="34" charset="0"/>
              </a:rPr>
              <a:t>How elements of the earth system interact with one another to create</a:t>
            </a:r>
          </a:p>
          <a:p>
            <a:pPr marL="0" indent="0">
              <a:lnSpc>
                <a:spcPct val="100000"/>
              </a:lnSpc>
              <a:spcBef>
                <a:spcPts val="0"/>
              </a:spcBef>
              <a:buNone/>
            </a:pPr>
            <a:r>
              <a:rPr lang="en-US" sz="3200" dirty="0">
                <a:latin typeface="Arial Narrow" panose="020B0606020202030204" pitchFamily="34" charset="0"/>
              </a:rPr>
              <a:t>geographic patterns? For example, how do mountains interact with weather systems to affect the distribution of deserts?</a:t>
            </a:r>
          </a:p>
        </p:txBody>
      </p:sp>
      <p:pic>
        <p:nvPicPr>
          <p:cNvPr id="5" name="Picture 4" descr="A picture of the Sonoran Desert with arid landscape and a large rock and mountains in the background.">
            <a:extLst>
              <a:ext uri="{FF2B5EF4-FFF2-40B4-BE49-F238E27FC236}">
                <a16:creationId xmlns:a16="http://schemas.microsoft.com/office/drawing/2014/main" id="{61B69180-0E79-793A-04BE-88C8A91A3FA4}"/>
              </a:ext>
            </a:extLst>
          </p:cNvPr>
          <p:cNvPicPr>
            <a:picLocks noChangeAspect="1"/>
          </p:cNvPicPr>
          <p:nvPr/>
        </p:nvPicPr>
        <p:blipFill>
          <a:blip r:embed="rId3"/>
          <a:stretch>
            <a:fillRect/>
          </a:stretch>
        </p:blipFill>
        <p:spPr>
          <a:xfrm>
            <a:off x="1552151" y="2892196"/>
            <a:ext cx="9087698" cy="3747119"/>
          </a:xfrm>
          <a:prstGeom prst="rect">
            <a:avLst/>
          </a:prstGeom>
        </p:spPr>
      </p:pic>
      <p:sp>
        <p:nvSpPr>
          <p:cNvPr id="4" name="Title 1">
            <a:extLst>
              <a:ext uri="{FF2B5EF4-FFF2-40B4-BE49-F238E27FC236}">
                <a16:creationId xmlns:a16="http://schemas.microsoft.com/office/drawing/2014/main" id="{B5A46B02-57A7-DCC3-7A21-2709136E3EE8}"/>
              </a:ext>
            </a:extLst>
          </p:cNvPr>
          <p:cNvSpPr txBox="1">
            <a:spLocks/>
          </p:cNvSpPr>
          <p:nvPr/>
        </p:nvSpPr>
        <p:spPr>
          <a:xfrm>
            <a:off x="6458290" y="6639315"/>
            <a:ext cx="4298901"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1.2.2.3 from Introduction to Physical Geography by M. Ritter, licensed under CC BY-NC-SA 4.0.</a:t>
            </a:r>
          </a:p>
        </p:txBody>
      </p:sp>
    </p:spTree>
    <p:extLst>
      <p:ext uri="{BB962C8B-B14F-4D97-AF65-F5344CB8AC3E}">
        <p14:creationId xmlns:p14="http://schemas.microsoft.com/office/powerpoint/2010/main" val="1304701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84931-1D9A-439B-B8B2-F52CAC8E28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F8267F-0C8E-8DD5-577A-F6DFF491985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Geography as a Spatial Science </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0377CB79-4762-A65E-A0A4-7806FD72323D}"/>
              </a:ext>
            </a:extLst>
          </p:cNvPr>
          <p:cNvSpPr>
            <a:spLocks noGrp="1"/>
          </p:cNvSpPr>
          <p:nvPr>
            <p:ph idx="1"/>
          </p:nvPr>
        </p:nvSpPr>
        <p:spPr>
          <a:xfrm>
            <a:off x="838199" y="1458930"/>
            <a:ext cx="10662139" cy="4718033"/>
          </a:xfrm>
        </p:spPr>
        <p:txBody>
          <a:bodyPr>
            <a:normAutofit/>
          </a:bodyPr>
          <a:lstStyle/>
          <a:p>
            <a:pPr marL="0" indent="0">
              <a:lnSpc>
                <a:spcPct val="100000"/>
              </a:lnSpc>
              <a:spcBef>
                <a:spcPts val="600"/>
              </a:spcBef>
              <a:spcAft>
                <a:spcPts val="600"/>
              </a:spcAft>
              <a:buNone/>
            </a:pPr>
            <a:r>
              <a:rPr lang="en-US" sz="3200" dirty="0">
                <a:latin typeface="Arial Narrow" panose="020B0606020202030204" pitchFamily="34" charset="0"/>
              </a:rPr>
              <a:t>“</a:t>
            </a:r>
            <a:r>
              <a:rPr lang="en-US" sz="3200" b="1" dirty="0">
                <a:latin typeface="Arial Narrow" panose="020B0606020202030204" pitchFamily="34" charset="0"/>
              </a:rPr>
              <a:t>Where</a:t>
            </a:r>
            <a:r>
              <a:rPr lang="en-US" sz="3200" dirty="0">
                <a:latin typeface="Arial Narrow" panose="020B0606020202030204" pitchFamily="34" charset="0"/>
              </a:rPr>
              <a:t>" things are and </a:t>
            </a:r>
            <a:r>
              <a:rPr lang="en-US" sz="3200" b="1" dirty="0">
                <a:latin typeface="Arial Narrow" panose="020B0606020202030204" pitchFamily="34" charset="0"/>
              </a:rPr>
              <a:t>why</a:t>
            </a:r>
            <a:r>
              <a:rPr lang="en-US" sz="3200" dirty="0">
                <a:latin typeface="Arial Narrow" panose="020B0606020202030204" pitchFamily="34" charset="0"/>
              </a:rPr>
              <a:t> they occur there? These relate to four themes:</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Location - </a:t>
            </a:r>
            <a:r>
              <a:rPr lang="en-US" sz="3200" i="1" dirty="0">
                <a:highlight>
                  <a:srgbClr val="FFFF00"/>
                </a:highlight>
                <a:latin typeface="Arial Narrow" panose="020B0606020202030204" pitchFamily="34" charset="0"/>
              </a:rPr>
              <a:t>where is it located?</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Place - </a:t>
            </a:r>
            <a:r>
              <a:rPr lang="en-US" sz="3200" i="1" dirty="0">
                <a:highlight>
                  <a:srgbClr val="FFFF00"/>
                </a:highlight>
                <a:latin typeface="Arial Narrow" panose="020B0606020202030204" pitchFamily="34" charset="0"/>
              </a:rPr>
              <a:t>what is it like?</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Spatial pattern - </a:t>
            </a:r>
            <a:r>
              <a:rPr lang="en-US" sz="3200" i="1" dirty="0">
                <a:highlight>
                  <a:srgbClr val="FFFF00"/>
                </a:highlight>
                <a:latin typeface="Arial Narrow" panose="020B0606020202030204" pitchFamily="34" charset="0"/>
              </a:rPr>
              <a:t>what is the distribution pattern?</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Spatial interaction - </a:t>
            </a:r>
            <a:r>
              <a:rPr lang="en-US" sz="3200" i="1" dirty="0">
                <a:highlight>
                  <a:srgbClr val="FFFF00"/>
                </a:highlight>
                <a:latin typeface="Arial Narrow" panose="020B0606020202030204" pitchFamily="34" charset="0"/>
              </a:rPr>
              <a:t>how does it interact with its environment?</a:t>
            </a:r>
          </a:p>
        </p:txBody>
      </p:sp>
    </p:spTree>
    <p:extLst>
      <p:ext uri="{BB962C8B-B14F-4D97-AF65-F5344CB8AC3E}">
        <p14:creationId xmlns:p14="http://schemas.microsoft.com/office/powerpoint/2010/main" val="1450038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F9BF3-D436-FDA0-FDA7-676423C677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9895F8-72FF-AE32-7566-6171A0933AF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For Today  </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85A66E7-122B-3268-307A-7F2220B1DA10}"/>
              </a:ext>
            </a:extLst>
          </p:cNvPr>
          <p:cNvSpPr>
            <a:spLocks noGrp="1"/>
          </p:cNvSpPr>
          <p:nvPr>
            <p:ph idx="1"/>
          </p:nvPr>
        </p:nvSpPr>
        <p:spPr>
          <a:xfrm>
            <a:off x="838199" y="1458930"/>
            <a:ext cx="10709953" cy="4718033"/>
          </a:xfrm>
        </p:spPr>
        <p:txBody>
          <a:bodyPr>
            <a:noAutofit/>
          </a:bodyPr>
          <a:lstStyle/>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principles of geography.</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a:t>
            </a:r>
            <a:r>
              <a:rPr lang="en-US" sz="2700" dirty="0">
                <a:latin typeface="Arial Narrow" panose="020B0606020202030204" pitchFamily="34" charset="0"/>
              </a:rPr>
              <a:t>Physical geography as an important division.</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The scientific method.</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The systems approach as a way of understanding the earth.</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Earth’s shape and the grid system of latitude and longitude.</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Cartography and mapping basics.</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Tools geographers use to study the earth’s surface.</a:t>
            </a:r>
          </a:p>
        </p:txBody>
      </p:sp>
    </p:spTree>
    <p:extLst>
      <p:ext uri="{BB962C8B-B14F-4D97-AF65-F5344CB8AC3E}">
        <p14:creationId xmlns:p14="http://schemas.microsoft.com/office/powerpoint/2010/main" val="2621962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66A2D-C6FF-CF6C-10D7-A7C1AA22DD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E49898-F1C2-1DDF-A7F0-27319F79BDF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The Continuum of Geography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5FB5CBC8-7E26-8BBA-D5E5-5624C84EE010}"/>
              </a:ext>
            </a:extLst>
          </p:cNvPr>
          <p:cNvSpPr>
            <a:spLocks noGrp="1"/>
          </p:cNvSpPr>
          <p:nvPr>
            <p:ph idx="1"/>
          </p:nvPr>
        </p:nvSpPr>
        <p:spPr>
          <a:xfrm>
            <a:off x="838199" y="1458930"/>
            <a:ext cx="10673863" cy="1647685"/>
          </a:xfrm>
        </p:spPr>
        <p:txBody>
          <a:bodyPr>
            <a:normAutofit/>
          </a:bodyPr>
          <a:lstStyle/>
          <a:p>
            <a:pPr marL="0" indent="0">
              <a:lnSpc>
                <a:spcPct val="100000"/>
              </a:lnSpc>
              <a:spcBef>
                <a:spcPts val="600"/>
              </a:spcBef>
              <a:spcAft>
                <a:spcPts val="600"/>
              </a:spcAft>
              <a:buNone/>
            </a:pPr>
            <a:r>
              <a:rPr lang="en-US" sz="2700" dirty="0">
                <a:latin typeface="Arial Narrow" panose="020B0606020202030204" pitchFamily="34" charset="0"/>
              </a:rPr>
              <a:t>Incorporates a number of diverse subject areas with </a:t>
            </a:r>
            <a:r>
              <a:rPr lang="en-US" sz="2700" b="1" dirty="0">
                <a:latin typeface="Arial Narrow" panose="020B0606020202030204" pitchFamily="34" charset="0"/>
              </a:rPr>
              <a:t>two</a:t>
            </a:r>
            <a:r>
              <a:rPr lang="en-US" sz="2700" dirty="0">
                <a:latin typeface="Arial Narrow" panose="020B0606020202030204" pitchFamily="34" charset="0"/>
              </a:rPr>
              <a:t> key subfields:</a:t>
            </a:r>
          </a:p>
          <a:p>
            <a:pPr lvl="1">
              <a:lnSpc>
                <a:spcPct val="10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a:t>
            </a:r>
            <a:r>
              <a:rPr lang="en-US" sz="2700" b="1" i="1" dirty="0">
                <a:latin typeface="Arial Narrow" panose="020B0606020202030204" pitchFamily="34" charset="0"/>
              </a:rPr>
              <a:t>Physical</a:t>
            </a:r>
            <a:r>
              <a:rPr lang="en-US" sz="2700" dirty="0">
                <a:latin typeface="Arial Narrow" panose="020B0606020202030204" pitchFamily="34" charset="0"/>
              </a:rPr>
              <a:t> geography.</a:t>
            </a:r>
          </a:p>
          <a:p>
            <a:pPr lvl="1">
              <a:lnSpc>
                <a:spcPct val="10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a:t>
            </a:r>
            <a:r>
              <a:rPr lang="en-US" sz="2700" b="1" i="1" dirty="0">
                <a:latin typeface="Arial Narrow" panose="020B0606020202030204" pitchFamily="34" charset="0"/>
              </a:rPr>
              <a:t>Human</a:t>
            </a:r>
            <a:r>
              <a:rPr lang="en-US" sz="2700" dirty="0">
                <a:latin typeface="Arial Narrow" panose="020B0606020202030204" pitchFamily="34" charset="0"/>
              </a:rPr>
              <a:t> geography.</a:t>
            </a:r>
          </a:p>
        </p:txBody>
      </p:sp>
      <p:pic>
        <p:nvPicPr>
          <p:cNvPr id="9" name="Picture 8" descr="A graph showing the continuum of geography with two arrows pointing to its two major subjects, physical and human/cultural geography.">
            <a:extLst>
              <a:ext uri="{FF2B5EF4-FFF2-40B4-BE49-F238E27FC236}">
                <a16:creationId xmlns:a16="http://schemas.microsoft.com/office/drawing/2014/main" id="{E077FCB6-1A19-550E-45C7-F19F43DC6CF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04145" y="3106615"/>
            <a:ext cx="10862926" cy="3233077"/>
          </a:xfrm>
          <a:prstGeom prst="rect">
            <a:avLst/>
          </a:prstGeom>
        </p:spPr>
      </p:pic>
      <p:sp>
        <p:nvSpPr>
          <p:cNvPr id="4" name="Title 1">
            <a:extLst>
              <a:ext uri="{FF2B5EF4-FFF2-40B4-BE49-F238E27FC236}">
                <a16:creationId xmlns:a16="http://schemas.microsoft.com/office/drawing/2014/main" id="{289A40C3-5E01-3F46-6E8B-3B51096DACCE}"/>
              </a:ext>
            </a:extLst>
          </p:cNvPr>
          <p:cNvSpPr txBox="1">
            <a:spLocks/>
          </p:cNvSpPr>
          <p:nvPr/>
        </p:nvSpPr>
        <p:spPr>
          <a:xfrm>
            <a:off x="5308290" y="6360777"/>
            <a:ext cx="6111436" cy="23669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Reproduced from Figure 1.2.3.1: The Continuum of Geography from Introduction to Physical Geography by M. Ritter, licensed under CC BY-NC-SA 4.0.</a:t>
            </a:r>
          </a:p>
        </p:txBody>
      </p:sp>
    </p:spTree>
    <p:extLst>
      <p:ext uri="{BB962C8B-B14F-4D97-AF65-F5344CB8AC3E}">
        <p14:creationId xmlns:p14="http://schemas.microsoft.com/office/powerpoint/2010/main" val="10074846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D4766-9BA6-3764-6293-8DF01CA197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50FCF8-E040-8962-9298-A109BD1AC5D7}"/>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What is Physical Geography?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0377BC0-9524-0C9A-E01E-543D05511227}"/>
              </a:ext>
            </a:extLst>
          </p:cNvPr>
          <p:cNvSpPr>
            <a:spLocks noGrp="1"/>
          </p:cNvSpPr>
          <p:nvPr>
            <p:ph idx="1"/>
          </p:nvPr>
        </p:nvSpPr>
        <p:spPr>
          <a:xfrm>
            <a:off x="838199" y="1458930"/>
            <a:ext cx="10673863" cy="5033945"/>
          </a:xfrm>
        </p:spPr>
        <p:txBody>
          <a:bodyPr>
            <a:normAutofit lnSpcReduction="10000"/>
          </a:bodyPr>
          <a:lstStyle/>
          <a:p>
            <a:pPr marL="0" indent="0">
              <a:lnSpc>
                <a:spcPct val="100000"/>
              </a:lnSpc>
              <a:spcBef>
                <a:spcPts val="0"/>
              </a:spcBef>
              <a:buNone/>
            </a:pPr>
            <a:r>
              <a:rPr lang="en-US" sz="3200" dirty="0">
                <a:latin typeface="Arial Narrow" panose="020B0606020202030204" pitchFamily="34" charset="0"/>
              </a:rPr>
              <a:t>Physical geography is the study of our home planet and all its components:</a:t>
            </a:r>
          </a:p>
          <a:p>
            <a:pPr marL="0" indent="0">
              <a:lnSpc>
                <a:spcPct val="100000"/>
              </a:lnSpc>
              <a:spcBef>
                <a:spcPts val="0"/>
              </a:spcBef>
              <a:buNone/>
            </a:pPr>
            <a:r>
              <a:rPr lang="en-US" sz="3200" dirty="0">
                <a:latin typeface="Arial Narrow" panose="020B0606020202030204" pitchFamily="34" charset="0"/>
              </a:rPr>
              <a:t>- its lands (lithosphere) </a:t>
            </a:r>
          </a:p>
          <a:p>
            <a:pPr marL="0" indent="0">
              <a:lnSpc>
                <a:spcPct val="100000"/>
              </a:lnSpc>
              <a:spcBef>
                <a:spcPts val="0"/>
              </a:spcBef>
              <a:buNone/>
            </a:pPr>
            <a:r>
              <a:rPr lang="en-US" sz="3200" dirty="0">
                <a:latin typeface="Arial Narrow" panose="020B0606020202030204" pitchFamily="34" charset="0"/>
              </a:rPr>
              <a:t>- waters (hydrosphere)</a:t>
            </a:r>
          </a:p>
          <a:p>
            <a:pPr marL="0" indent="0">
              <a:lnSpc>
                <a:spcPct val="100000"/>
              </a:lnSpc>
              <a:spcBef>
                <a:spcPts val="0"/>
              </a:spcBef>
              <a:buNone/>
            </a:pPr>
            <a:r>
              <a:rPr lang="en-US" sz="3200" dirty="0">
                <a:latin typeface="Arial Narrow" panose="020B0606020202030204" pitchFamily="34" charset="0"/>
              </a:rPr>
              <a:t>- living organisms (biosphere)</a:t>
            </a:r>
          </a:p>
          <a:p>
            <a:pPr marL="0" indent="0">
              <a:lnSpc>
                <a:spcPct val="100000"/>
              </a:lnSpc>
              <a:spcBef>
                <a:spcPts val="0"/>
              </a:spcBef>
              <a:buNone/>
            </a:pPr>
            <a:r>
              <a:rPr lang="en-US" sz="3200" dirty="0">
                <a:latin typeface="Arial Narrow" panose="020B0606020202030204" pitchFamily="34" charset="0"/>
              </a:rPr>
              <a:t>- atmosphere</a:t>
            </a:r>
          </a:p>
          <a:p>
            <a:pPr>
              <a:lnSpc>
                <a:spcPct val="100000"/>
              </a:lnSpc>
              <a:spcBef>
                <a:spcPts val="0"/>
              </a:spcBef>
              <a:buFontTx/>
              <a:buChar char="-"/>
            </a:pPr>
            <a:r>
              <a:rPr lang="en-US" sz="3200" dirty="0">
                <a:latin typeface="Arial Narrow" panose="020B0606020202030204" pitchFamily="34" charset="0"/>
              </a:rPr>
              <a:t>Interior</a:t>
            </a:r>
          </a:p>
          <a:p>
            <a:pPr marL="0" indent="0">
              <a:lnSpc>
                <a:spcPct val="100000"/>
              </a:lnSpc>
              <a:spcBef>
                <a:spcPts val="0"/>
              </a:spcBef>
              <a:buNone/>
            </a:pPr>
            <a:endParaRPr lang="en-US" sz="3200" dirty="0">
              <a:latin typeface="Arial Narrow" panose="020B0606020202030204" pitchFamily="34" charset="0"/>
            </a:endParaRPr>
          </a:p>
          <a:p>
            <a:pPr marL="0" indent="0">
              <a:lnSpc>
                <a:spcPct val="100000"/>
              </a:lnSpc>
              <a:spcBef>
                <a:spcPts val="0"/>
              </a:spcBef>
              <a:buNone/>
            </a:pPr>
            <a:r>
              <a:rPr lang="en-US" sz="3200" dirty="0">
                <a:latin typeface="Arial Narrow" panose="020B0606020202030204" pitchFamily="34" charset="0"/>
              </a:rPr>
              <a:t>Physical geography focuses on the geographical attributes of the natural environment; Human geography deals with spatial aspects of human activities and culture.</a:t>
            </a:r>
          </a:p>
        </p:txBody>
      </p:sp>
    </p:spTree>
    <p:extLst>
      <p:ext uri="{BB962C8B-B14F-4D97-AF65-F5344CB8AC3E}">
        <p14:creationId xmlns:p14="http://schemas.microsoft.com/office/powerpoint/2010/main" val="1023804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90AC1-D260-0821-463E-5D178EAACF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51EB7E-E90A-2EC3-4467-92429A415B3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For Today   </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6EF69B8E-40B5-115E-7ADA-3AFBF48F5832}"/>
              </a:ext>
            </a:extLst>
          </p:cNvPr>
          <p:cNvSpPr>
            <a:spLocks noGrp="1"/>
          </p:cNvSpPr>
          <p:nvPr>
            <p:ph idx="1"/>
          </p:nvPr>
        </p:nvSpPr>
        <p:spPr>
          <a:xfrm>
            <a:off x="838199" y="1458930"/>
            <a:ext cx="10709953" cy="4718033"/>
          </a:xfrm>
        </p:spPr>
        <p:txBody>
          <a:bodyPr>
            <a:noAutofit/>
          </a:bodyPr>
          <a:lstStyle/>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principles of geography.</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a:t>
            </a:r>
            <a:r>
              <a:rPr lang="en-US" sz="2700" dirty="0">
                <a:latin typeface="Arial Narrow" panose="020B0606020202030204" pitchFamily="34" charset="0"/>
              </a:rPr>
              <a:t>Physical geography as an important division.</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scientific method.</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The systems approach as a way of understanding the earth.</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Earth’s shape and the grid system of latitude and longitude.</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Cartography and mapping basics.</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Tools geographers use to study the earth’s surface.</a:t>
            </a:r>
          </a:p>
        </p:txBody>
      </p:sp>
    </p:spTree>
    <p:extLst>
      <p:ext uri="{BB962C8B-B14F-4D97-AF65-F5344CB8AC3E}">
        <p14:creationId xmlns:p14="http://schemas.microsoft.com/office/powerpoint/2010/main" val="900893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low chart of the scientific method.">
            <a:extLst>
              <a:ext uri="{FF2B5EF4-FFF2-40B4-BE49-F238E27FC236}">
                <a16:creationId xmlns:a16="http://schemas.microsoft.com/office/drawing/2014/main" id="{53862457-7BDF-1697-966E-0A5F415FC11F}"/>
              </a:ext>
            </a:extLst>
          </p:cNvPr>
          <p:cNvPicPr>
            <a:picLocks noChangeAspect="1"/>
          </p:cNvPicPr>
          <p:nvPr/>
        </p:nvPicPr>
        <p:blipFill>
          <a:blip r:embed="rId3"/>
          <a:stretch>
            <a:fillRect/>
          </a:stretch>
        </p:blipFill>
        <p:spPr>
          <a:xfrm>
            <a:off x="4481430" y="16282"/>
            <a:ext cx="5588136" cy="6367250"/>
          </a:xfrm>
          <a:prstGeom prst="rect">
            <a:avLst/>
          </a:prstGeom>
        </p:spPr>
      </p:pic>
      <p:sp>
        <p:nvSpPr>
          <p:cNvPr id="6" name="Title 1">
            <a:extLst>
              <a:ext uri="{FF2B5EF4-FFF2-40B4-BE49-F238E27FC236}">
                <a16:creationId xmlns:a16="http://schemas.microsoft.com/office/drawing/2014/main" id="{8A8DA347-8AF4-BF82-D081-179F03C9EBC7}"/>
              </a:ext>
            </a:extLst>
          </p:cNvPr>
          <p:cNvSpPr txBox="1">
            <a:spLocks noGrp="1"/>
          </p:cNvSpPr>
          <p:nvPr>
            <p:ph type="title" idx="4294967295"/>
          </p:nvPr>
        </p:nvSpPr>
        <p:spPr>
          <a:xfrm>
            <a:off x="838200" y="365125"/>
            <a:ext cx="10515600" cy="101510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The Scientific Method</a:t>
            </a:r>
            <a:endParaRPr kumimoji="0" lang="en-US" sz="4400" b="0" i="0" u="none" strike="noStrike" kern="1200" cap="none" spc="0" normalizeH="0" baseline="0" noProof="0" dirty="0">
              <a:ln>
                <a:noFill/>
              </a:ln>
              <a:solidFill>
                <a:schemeClr val="tx1"/>
              </a:solidFill>
              <a:effectLst/>
              <a:uLnTx/>
              <a:uFillTx/>
              <a:latin typeface="Arial Narrow" panose="020B0606020202030204" pitchFamily="34" charset="0"/>
              <a:ea typeface="+mj-ea"/>
              <a:cs typeface="+mj-cs"/>
            </a:endParaRPr>
          </a:p>
        </p:txBody>
      </p:sp>
      <p:sp>
        <p:nvSpPr>
          <p:cNvPr id="2" name="Title 1">
            <a:extLst>
              <a:ext uri="{FF2B5EF4-FFF2-40B4-BE49-F238E27FC236}">
                <a16:creationId xmlns:a16="http://schemas.microsoft.com/office/drawing/2014/main" id="{45E5A194-76C4-F28E-3028-30841A993EEA}"/>
              </a:ext>
            </a:extLst>
          </p:cNvPr>
          <p:cNvSpPr txBox="1">
            <a:spLocks/>
          </p:cNvSpPr>
          <p:nvPr/>
        </p:nvSpPr>
        <p:spPr>
          <a:xfrm>
            <a:off x="6581429" y="6492875"/>
            <a:ext cx="3384503"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1.2 from Physical Geography by J. Patrich, licensed under CC BY 4.0.</a:t>
            </a:r>
          </a:p>
        </p:txBody>
      </p:sp>
    </p:spTree>
    <p:extLst>
      <p:ext uri="{BB962C8B-B14F-4D97-AF65-F5344CB8AC3E}">
        <p14:creationId xmlns:p14="http://schemas.microsoft.com/office/powerpoint/2010/main" val="2939337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B9B46-1E03-75FD-85BB-DAD2E34406A1}"/>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6F7FCD95-8C78-042B-619D-EA5E33F58179}"/>
              </a:ext>
            </a:extLst>
          </p:cNvPr>
          <p:cNvSpPr txBox="1">
            <a:spLocks noGrp="1"/>
          </p:cNvSpPr>
          <p:nvPr>
            <p:ph type="title" idx="4294967295"/>
          </p:nvPr>
        </p:nvSpPr>
        <p:spPr>
          <a:xfrm>
            <a:off x="838200" y="365125"/>
            <a:ext cx="10515600" cy="101510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Scientific Research</a:t>
            </a:r>
            <a:endParaRPr kumimoji="0" lang="en-US" sz="4400" b="0" i="0" u="none" strike="noStrike" kern="1200" cap="none" spc="0" normalizeH="0" baseline="0" noProof="0" dirty="0">
              <a:ln>
                <a:noFill/>
              </a:ln>
              <a:solidFill>
                <a:schemeClr val="tx1"/>
              </a:solidFill>
              <a:effectLst/>
              <a:uLnTx/>
              <a:uFillTx/>
              <a:latin typeface="Arial Narrow" panose="020B0606020202030204" pitchFamily="34" charset="0"/>
              <a:ea typeface="+mj-ea"/>
              <a:cs typeface="+mj-cs"/>
            </a:endParaRPr>
          </a:p>
        </p:txBody>
      </p:sp>
      <p:sp>
        <p:nvSpPr>
          <p:cNvPr id="2" name="Title 1">
            <a:extLst>
              <a:ext uri="{FF2B5EF4-FFF2-40B4-BE49-F238E27FC236}">
                <a16:creationId xmlns:a16="http://schemas.microsoft.com/office/drawing/2014/main" id="{3B0895FC-3883-E387-80F8-1CE0B1A52320}"/>
              </a:ext>
            </a:extLst>
          </p:cNvPr>
          <p:cNvSpPr txBox="1">
            <a:spLocks/>
          </p:cNvSpPr>
          <p:nvPr/>
        </p:nvSpPr>
        <p:spPr>
          <a:xfrm>
            <a:off x="6220178" y="6492875"/>
            <a:ext cx="3745754" cy="15628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900" dirty="0">
                <a:latin typeface="Arial Narrow" panose="020B0606020202030204" pitchFamily="34" charset="0"/>
                <a:cs typeface="Times New Roman" panose="02020603050405020304" pitchFamily="18" charset="0"/>
              </a:rPr>
              <a:t>Source: Figure 1.3 from Physical Geography by J. Patrich, licensed under CC BY 4.0.</a:t>
            </a:r>
          </a:p>
        </p:txBody>
      </p:sp>
      <p:pic>
        <p:nvPicPr>
          <p:cNvPr id="4" name="Picture 3" descr="A couple of farmers working in a greenhouse">
            <a:extLst>
              <a:ext uri="{FF2B5EF4-FFF2-40B4-BE49-F238E27FC236}">
                <a16:creationId xmlns:a16="http://schemas.microsoft.com/office/drawing/2014/main" id="{6376F216-94BE-931D-6F89-A486026DF738}"/>
              </a:ext>
            </a:extLst>
          </p:cNvPr>
          <p:cNvPicPr>
            <a:picLocks noChangeAspect="1"/>
          </p:cNvPicPr>
          <p:nvPr/>
        </p:nvPicPr>
        <p:blipFill>
          <a:blip r:embed="rId3"/>
          <a:stretch>
            <a:fillRect/>
          </a:stretch>
        </p:blipFill>
        <p:spPr>
          <a:xfrm>
            <a:off x="2669585" y="1082585"/>
            <a:ext cx="7823688" cy="5187343"/>
          </a:xfrm>
          <a:prstGeom prst="rect">
            <a:avLst/>
          </a:prstGeom>
        </p:spPr>
      </p:pic>
    </p:spTree>
    <p:extLst>
      <p:ext uri="{BB962C8B-B14F-4D97-AF65-F5344CB8AC3E}">
        <p14:creationId xmlns:p14="http://schemas.microsoft.com/office/powerpoint/2010/main" val="389459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E57CD-9BB6-DCDF-7704-D8D963743B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81899E-6843-E033-A095-4494505C6E52}"/>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Geographic Inquiry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B08971A-CBF0-3778-648C-140D338CC801}"/>
              </a:ext>
            </a:extLst>
          </p:cNvPr>
          <p:cNvSpPr>
            <a:spLocks noGrp="1"/>
          </p:cNvSpPr>
          <p:nvPr>
            <p:ph idx="1"/>
          </p:nvPr>
        </p:nvSpPr>
        <p:spPr>
          <a:xfrm>
            <a:off x="838199" y="1458930"/>
            <a:ext cx="10673863" cy="5033945"/>
          </a:xfrm>
        </p:spPr>
        <p:txBody>
          <a:bodyPr>
            <a:normAutofit/>
          </a:bodyPr>
          <a:lstStyle/>
          <a:p>
            <a:pPr>
              <a:lnSpc>
                <a:spcPct val="100000"/>
              </a:lnSpc>
              <a:spcBef>
                <a:spcPts val="600"/>
              </a:spcBef>
              <a:spcAft>
                <a:spcPts val="600"/>
              </a:spcAft>
            </a:pPr>
            <a:r>
              <a:rPr lang="en-US" sz="3200" b="1" dirty="0">
                <a:latin typeface="Arial Narrow" panose="020B0606020202030204" pitchFamily="34" charset="0"/>
              </a:rPr>
              <a:t>Ask a geographic question</a:t>
            </a:r>
            <a:r>
              <a:rPr lang="en-US" sz="3200" dirty="0">
                <a:latin typeface="Arial Narrow" panose="020B0606020202030204" pitchFamily="34" charset="0"/>
              </a:rPr>
              <a:t>: Ask questions about spatial relationships in the world around you.</a:t>
            </a:r>
          </a:p>
          <a:p>
            <a:pPr>
              <a:lnSpc>
                <a:spcPct val="100000"/>
              </a:lnSpc>
              <a:spcBef>
                <a:spcPts val="600"/>
              </a:spcBef>
              <a:spcAft>
                <a:spcPts val="600"/>
              </a:spcAft>
            </a:pPr>
            <a:r>
              <a:rPr lang="en-US" sz="3200" b="1" dirty="0">
                <a:latin typeface="Arial Narrow" panose="020B0606020202030204" pitchFamily="34" charset="0"/>
              </a:rPr>
              <a:t>Acquire geographic resources</a:t>
            </a:r>
            <a:r>
              <a:rPr lang="en-US" sz="3200" dirty="0">
                <a:latin typeface="Arial Narrow" panose="020B0606020202030204" pitchFamily="34" charset="0"/>
              </a:rPr>
              <a:t>: Identify the data and information needed to answer your question.</a:t>
            </a:r>
          </a:p>
          <a:p>
            <a:pPr>
              <a:lnSpc>
                <a:spcPct val="100000"/>
              </a:lnSpc>
              <a:spcBef>
                <a:spcPts val="600"/>
              </a:spcBef>
              <a:spcAft>
                <a:spcPts val="600"/>
              </a:spcAft>
            </a:pPr>
            <a:r>
              <a:rPr lang="en-US" sz="3200" b="1" dirty="0">
                <a:latin typeface="Arial Narrow" panose="020B0606020202030204" pitchFamily="34" charset="0"/>
              </a:rPr>
              <a:t>Explore geographic data</a:t>
            </a:r>
            <a:r>
              <a:rPr lang="en-US" sz="3200" dirty="0">
                <a:latin typeface="Arial Narrow" panose="020B0606020202030204" pitchFamily="34" charset="0"/>
              </a:rPr>
              <a:t>: Convert the data into maps, tables, and graphs, and look for patterns and relationships.</a:t>
            </a:r>
          </a:p>
          <a:p>
            <a:pPr>
              <a:lnSpc>
                <a:spcPct val="100000"/>
              </a:lnSpc>
              <a:spcBef>
                <a:spcPts val="600"/>
              </a:spcBef>
              <a:spcAft>
                <a:spcPts val="600"/>
              </a:spcAft>
            </a:pPr>
            <a:r>
              <a:rPr lang="en-US" sz="3200" b="1" dirty="0">
                <a:latin typeface="Arial Narrow" panose="020B0606020202030204" pitchFamily="34" charset="0"/>
              </a:rPr>
              <a:t>Analyze geographic information</a:t>
            </a:r>
            <a:r>
              <a:rPr lang="en-US" sz="3200" dirty="0">
                <a:latin typeface="Arial Narrow" panose="020B0606020202030204" pitchFamily="34" charset="0"/>
              </a:rPr>
              <a:t>: Interpret what the patterns and relationships mean in relation to your question.</a:t>
            </a:r>
          </a:p>
        </p:txBody>
      </p:sp>
    </p:spTree>
    <p:extLst>
      <p:ext uri="{BB962C8B-B14F-4D97-AF65-F5344CB8AC3E}">
        <p14:creationId xmlns:p14="http://schemas.microsoft.com/office/powerpoint/2010/main" val="3873187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35F5E-3F56-F655-5054-786F7C8901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0E99F5-9765-2E48-856A-082B923CDFEE}"/>
              </a:ext>
            </a:extLst>
          </p:cNvPr>
          <p:cNvSpPr>
            <a:spLocks noGrp="1"/>
          </p:cNvSpPr>
          <p:nvPr>
            <p:ph type="title"/>
          </p:nvPr>
        </p:nvSpPr>
        <p:spPr>
          <a:xfrm>
            <a:off x="838200" y="365125"/>
            <a:ext cx="10515600" cy="1015101"/>
          </a:xfrm>
        </p:spPr>
        <p:txBody>
          <a:bodyPr/>
          <a:lstStyle/>
          <a:p>
            <a:r>
              <a:rPr lang="en-US" dirty="0">
                <a:latin typeface="Arial Narrow" panose="020B0606020202030204" pitchFamily="34" charset="0"/>
              </a:rPr>
              <a:t>Weekly Readings</a:t>
            </a:r>
          </a:p>
        </p:txBody>
      </p:sp>
      <p:sp>
        <p:nvSpPr>
          <p:cNvPr id="3" name="Content Placeholder 2">
            <a:extLst>
              <a:ext uri="{FF2B5EF4-FFF2-40B4-BE49-F238E27FC236}">
                <a16:creationId xmlns:a16="http://schemas.microsoft.com/office/drawing/2014/main" id="{B5EEDCEA-197A-DCB1-21F5-8595D0E1205E}"/>
              </a:ext>
            </a:extLst>
          </p:cNvPr>
          <p:cNvSpPr>
            <a:spLocks noGrp="1"/>
          </p:cNvSpPr>
          <p:nvPr>
            <p:ph idx="1"/>
          </p:nvPr>
        </p:nvSpPr>
        <p:spPr>
          <a:xfrm>
            <a:off x="838199" y="1458930"/>
            <a:ext cx="10709953" cy="4718033"/>
          </a:xfrm>
        </p:spPr>
        <p:txBody>
          <a:bodyPr>
            <a:normAutofit/>
          </a:bodyPr>
          <a:lstStyle/>
          <a:p>
            <a:pPr marL="0" indent="0">
              <a:lnSpc>
                <a:spcPct val="110000"/>
              </a:lnSpc>
              <a:spcBef>
                <a:spcPts val="600"/>
              </a:spcBef>
              <a:spcAft>
                <a:spcPts val="600"/>
              </a:spcAft>
              <a:buNone/>
            </a:pPr>
            <a:r>
              <a:rPr lang="en-US" sz="3200" dirty="0">
                <a:latin typeface="Arial Narrow" panose="020B0606020202030204" pitchFamily="34" charset="0"/>
              </a:rPr>
              <a:t>Read </a:t>
            </a:r>
            <a:r>
              <a:rPr lang="en-US" sz="3200" b="1" dirty="0">
                <a:latin typeface="Arial Narrow" panose="020B0606020202030204" pitchFamily="34" charset="0"/>
              </a:rPr>
              <a:t>Ritter</a:t>
            </a:r>
            <a:r>
              <a:rPr lang="en-US" sz="3200" dirty="0">
                <a:latin typeface="Arial Narrow" panose="020B0606020202030204" pitchFamily="34" charset="0"/>
              </a:rPr>
              <a:t> Chapter 1 (1.1-1.7) and Chapter 2 (2.3, 2.4, 2.6, 2.7) and </a:t>
            </a:r>
            <a:r>
              <a:rPr lang="en-US" sz="3200" b="1" dirty="0" err="1">
                <a:latin typeface="Arial Narrow" panose="020B0606020202030204" pitchFamily="34" charset="0"/>
              </a:rPr>
              <a:t>Patrich</a:t>
            </a:r>
            <a:r>
              <a:rPr lang="en-US" sz="3200" dirty="0">
                <a:latin typeface="Arial Narrow" panose="020B0606020202030204" pitchFamily="34" charset="0"/>
              </a:rPr>
              <a:t> Unit 1 (pp. 7-21).</a:t>
            </a:r>
          </a:p>
        </p:txBody>
      </p:sp>
    </p:spTree>
    <p:extLst>
      <p:ext uri="{BB962C8B-B14F-4D97-AF65-F5344CB8AC3E}">
        <p14:creationId xmlns:p14="http://schemas.microsoft.com/office/powerpoint/2010/main" val="4292480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35ECF7-398F-DF52-4E16-92D032C9B9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87B66F-6D9B-5E0A-C4CD-4C93503E78BE}"/>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For  Today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D5E7D62-3D3A-C913-E682-EE1924EAD230}"/>
              </a:ext>
            </a:extLst>
          </p:cNvPr>
          <p:cNvSpPr>
            <a:spLocks noGrp="1"/>
          </p:cNvSpPr>
          <p:nvPr>
            <p:ph idx="1"/>
          </p:nvPr>
        </p:nvSpPr>
        <p:spPr>
          <a:xfrm>
            <a:off x="838199" y="1458930"/>
            <a:ext cx="10709953" cy="4718033"/>
          </a:xfrm>
        </p:spPr>
        <p:txBody>
          <a:bodyPr>
            <a:noAutofit/>
          </a:bodyPr>
          <a:lstStyle/>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principles of geography.</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a:t>
            </a:r>
            <a:r>
              <a:rPr lang="en-US" sz="2700" dirty="0">
                <a:latin typeface="Arial Narrow" panose="020B0606020202030204" pitchFamily="34" charset="0"/>
              </a:rPr>
              <a:t>Physical geography as an important division.</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scientific method.</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systems approach as a way of understanding the earth.</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Earth’s shape and the grid system of latitude and longitude.</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Cartography and mapping basics.</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Tools geographers use to study the earth’s surface.</a:t>
            </a:r>
          </a:p>
        </p:txBody>
      </p:sp>
    </p:spTree>
    <p:extLst>
      <p:ext uri="{BB962C8B-B14F-4D97-AF65-F5344CB8AC3E}">
        <p14:creationId xmlns:p14="http://schemas.microsoft.com/office/powerpoint/2010/main" val="41863888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7E96F-15F8-8556-8CD1-F850C40BBD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833EFC-AE66-C68D-3112-3F64F93B207F}"/>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What is a System?</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7C70840-E3FB-65F2-DDFD-20A8730A950F}"/>
              </a:ext>
            </a:extLst>
          </p:cNvPr>
          <p:cNvSpPr>
            <a:spLocks noGrp="1"/>
          </p:cNvSpPr>
          <p:nvPr>
            <p:ph idx="1"/>
          </p:nvPr>
        </p:nvSpPr>
        <p:spPr>
          <a:xfrm>
            <a:off x="838199" y="1458930"/>
            <a:ext cx="10673863" cy="4718033"/>
          </a:xfrm>
        </p:spPr>
        <p:txBody>
          <a:bodyPr>
            <a:normAutofit/>
          </a:bodyPr>
          <a:lstStyle/>
          <a:p>
            <a:pPr marL="0" indent="0">
              <a:lnSpc>
                <a:spcPct val="100000"/>
              </a:lnSpc>
              <a:spcBef>
                <a:spcPts val="600"/>
              </a:spcBef>
              <a:spcAft>
                <a:spcPts val="600"/>
              </a:spcAft>
              <a:buNone/>
            </a:pPr>
            <a:r>
              <a:rPr lang="en-US" sz="3200" dirty="0">
                <a:latin typeface="Arial Narrow" panose="020B0606020202030204" pitchFamily="34" charset="0"/>
              </a:rPr>
              <a:t>A </a:t>
            </a:r>
            <a:r>
              <a:rPr lang="en-US" sz="3200" b="1" dirty="0">
                <a:latin typeface="Arial Narrow" panose="020B0606020202030204" pitchFamily="34" charset="0"/>
              </a:rPr>
              <a:t>system</a:t>
            </a:r>
            <a:r>
              <a:rPr lang="en-US" sz="3200" dirty="0">
                <a:latin typeface="Arial Narrow" panose="020B0606020202030204" pitchFamily="34" charset="0"/>
              </a:rPr>
              <a:t> is defined as a collection of </a:t>
            </a:r>
            <a:r>
              <a:rPr lang="en-US" sz="3200" b="1" dirty="0">
                <a:latin typeface="Arial Narrow" panose="020B0606020202030204" pitchFamily="34" charset="0"/>
              </a:rPr>
              <a:t>interacting</a:t>
            </a:r>
            <a:r>
              <a:rPr lang="en-US" sz="3200" dirty="0">
                <a:latin typeface="Arial Narrow" panose="020B0606020202030204" pitchFamily="34" charset="0"/>
              </a:rPr>
              <a:t> objects or components and they are linked by </a:t>
            </a:r>
            <a:r>
              <a:rPr lang="en-US" sz="3200" b="1" dirty="0">
                <a:latin typeface="Arial Narrow" panose="020B0606020202030204" pitchFamily="34" charset="0"/>
              </a:rPr>
              <a:t>flows</a:t>
            </a:r>
            <a:r>
              <a:rPr lang="en-US" sz="3200" dirty="0">
                <a:latin typeface="Arial Narrow" panose="020B0606020202030204" pitchFamily="34" charset="0"/>
              </a:rPr>
              <a:t> of </a:t>
            </a:r>
            <a:r>
              <a:rPr lang="en-US" sz="3200" b="1" dirty="0">
                <a:latin typeface="Arial Narrow" panose="020B0606020202030204" pitchFamily="34" charset="0"/>
              </a:rPr>
              <a:t>energy</a:t>
            </a:r>
            <a:r>
              <a:rPr lang="en-US" sz="3200" dirty="0">
                <a:latin typeface="Arial Narrow" panose="020B0606020202030204" pitchFamily="34" charset="0"/>
              </a:rPr>
              <a:t> and </a:t>
            </a:r>
            <a:r>
              <a:rPr lang="en-US" sz="3200" b="1" dirty="0">
                <a:latin typeface="Arial Narrow" panose="020B0606020202030204" pitchFamily="34" charset="0"/>
              </a:rPr>
              <a:t>mass</a:t>
            </a:r>
            <a:r>
              <a:rPr lang="en-US" sz="3200" dirty="0">
                <a:latin typeface="Arial Narrow" panose="020B0606020202030204" pitchFamily="34" charset="0"/>
              </a:rPr>
              <a:t>.</a:t>
            </a:r>
          </a:p>
          <a:p>
            <a:pPr marL="0" indent="0">
              <a:lnSpc>
                <a:spcPct val="100000"/>
              </a:lnSpc>
              <a:spcBef>
                <a:spcPts val="600"/>
              </a:spcBef>
              <a:spcAft>
                <a:spcPts val="600"/>
              </a:spcAft>
              <a:buNone/>
            </a:pPr>
            <a:r>
              <a:rPr lang="en-US" sz="3200" dirty="0">
                <a:latin typeface="Arial Narrow" panose="020B0606020202030204" pitchFamily="34" charset="0"/>
              </a:rPr>
              <a:t>- has a defined boundary</a:t>
            </a:r>
          </a:p>
          <a:p>
            <a:pPr marL="0" indent="0">
              <a:lnSpc>
                <a:spcPct val="100000"/>
              </a:lnSpc>
              <a:spcBef>
                <a:spcPts val="600"/>
              </a:spcBef>
              <a:spcAft>
                <a:spcPts val="600"/>
              </a:spcAft>
              <a:buNone/>
            </a:pPr>
            <a:r>
              <a:rPr lang="en-US" sz="3200" dirty="0">
                <a:latin typeface="Arial Narrow" panose="020B0606020202030204" pitchFamily="34" charset="0"/>
              </a:rPr>
              <a:t>- can be </a:t>
            </a:r>
            <a:r>
              <a:rPr lang="en-US" sz="3200" b="1" dirty="0">
                <a:latin typeface="Arial Narrow" panose="020B0606020202030204" pitchFamily="34" charset="0"/>
              </a:rPr>
              <a:t>open</a:t>
            </a:r>
            <a:r>
              <a:rPr lang="en-US" sz="3200" dirty="0">
                <a:latin typeface="Arial Narrow" panose="020B0606020202030204" pitchFamily="34" charset="0"/>
              </a:rPr>
              <a:t>, </a:t>
            </a:r>
            <a:r>
              <a:rPr lang="en-US" sz="3200" b="1" dirty="0">
                <a:latin typeface="Arial Narrow" panose="020B0606020202030204" pitchFamily="34" charset="0"/>
              </a:rPr>
              <a:t>closed</a:t>
            </a:r>
            <a:r>
              <a:rPr lang="en-US" sz="3200" dirty="0">
                <a:latin typeface="Arial Narrow" panose="020B0606020202030204" pitchFamily="34" charset="0"/>
              </a:rPr>
              <a:t>, or </a:t>
            </a:r>
            <a:r>
              <a:rPr lang="en-US" sz="3200" b="1" dirty="0">
                <a:latin typeface="Arial Narrow" panose="020B0606020202030204" pitchFamily="34" charset="0"/>
              </a:rPr>
              <a:t>isolated</a:t>
            </a:r>
            <a:r>
              <a:rPr lang="en-US" sz="3200" dirty="0">
                <a:latin typeface="Arial Narrow" panose="020B0606020202030204" pitchFamily="34" charset="0"/>
              </a:rPr>
              <a:t> system</a:t>
            </a:r>
          </a:p>
          <a:p>
            <a:pPr marL="0" indent="0">
              <a:lnSpc>
                <a:spcPct val="100000"/>
              </a:lnSpc>
              <a:spcBef>
                <a:spcPts val="600"/>
              </a:spcBef>
              <a:spcAft>
                <a:spcPts val="600"/>
              </a:spcAft>
              <a:buNone/>
            </a:pPr>
            <a:r>
              <a:rPr lang="en-US" sz="3200" dirty="0">
                <a:latin typeface="Arial Narrow" panose="020B0606020202030204" pitchFamily="34" charset="0"/>
              </a:rPr>
              <a:t>- includes components and processes </a:t>
            </a:r>
          </a:p>
        </p:txBody>
      </p:sp>
    </p:spTree>
    <p:extLst>
      <p:ext uri="{BB962C8B-B14F-4D97-AF65-F5344CB8AC3E}">
        <p14:creationId xmlns:p14="http://schemas.microsoft.com/office/powerpoint/2010/main" val="1653696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4DFCA-B6BC-C1F2-33E0-380EFC97E7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04551A-BCFF-8BED-9167-AFD54A83BCED}"/>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Open System</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9682879-1AB4-1484-92C4-C30AA17CC702}"/>
              </a:ext>
            </a:extLst>
          </p:cNvPr>
          <p:cNvSpPr>
            <a:spLocks noGrp="1"/>
          </p:cNvSpPr>
          <p:nvPr>
            <p:ph idx="1"/>
          </p:nvPr>
        </p:nvSpPr>
        <p:spPr>
          <a:xfrm>
            <a:off x="838199" y="1458930"/>
            <a:ext cx="10673863" cy="4718033"/>
          </a:xfrm>
        </p:spPr>
        <p:txBody>
          <a:bodyPr>
            <a:normAutofit/>
          </a:bodyPr>
          <a:lstStyle/>
          <a:p>
            <a:pPr marL="0" indent="0">
              <a:lnSpc>
                <a:spcPct val="100000"/>
              </a:lnSpc>
              <a:spcBef>
                <a:spcPts val="600"/>
              </a:spcBef>
              <a:spcAft>
                <a:spcPts val="600"/>
              </a:spcAft>
              <a:buNone/>
            </a:pPr>
            <a:r>
              <a:rPr lang="en-US" sz="3200" dirty="0">
                <a:latin typeface="Arial Narrow" panose="020B0606020202030204" pitchFamily="34" charset="0"/>
              </a:rPr>
              <a:t>An open system allows </a:t>
            </a:r>
            <a:r>
              <a:rPr lang="en-US" sz="3200" b="1" dirty="0">
                <a:latin typeface="Arial Narrow" panose="020B0606020202030204" pitchFamily="34" charset="0"/>
              </a:rPr>
              <a:t>energy</a:t>
            </a:r>
            <a:r>
              <a:rPr lang="en-US" sz="3200" dirty="0">
                <a:latin typeface="Arial Narrow" panose="020B0606020202030204" pitchFamily="34" charset="0"/>
              </a:rPr>
              <a:t> and </a:t>
            </a:r>
            <a:r>
              <a:rPr lang="en-US" sz="3200" b="1" dirty="0">
                <a:latin typeface="Arial Narrow" panose="020B0606020202030204" pitchFamily="34" charset="0"/>
              </a:rPr>
              <a:t>mass</a:t>
            </a:r>
            <a:r>
              <a:rPr lang="en-US" sz="3200" dirty="0">
                <a:latin typeface="Arial Narrow" panose="020B0606020202030204" pitchFamily="34" charset="0"/>
              </a:rPr>
              <a:t> to </a:t>
            </a:r>
            <a:r>
              <a:rPr lang="en-US" sz="3200" b="1" dirty="0">
                <a:latin typeface="Arial Narrow" panose="020B0606020202030204" pitchFamily="34" charset="0"/>
              </a:rPr>
              <a:t>pass</a:t>
            </a:r>
            <a:r>
              <a:rPr lang="en-US" sz="3200" dirty="0">
                <a:latin typeface="Arial Narrow" panose="020B0606020202030204" pitchFamily="34" charset="0"/>
              </a:rPr>
              <a:t> across the system boundary. </a:t>
            </a:r>
          </a:p>
          <a:p>
            <a:pPr>
              <a:lnSpc>
                <a:spcPct val="100000"/>
              </a:lnSpc>
              <a:spcBef>
                <a:spcPts val="600"/>
              </a:spcBef>
              <a:spcAft>
                <a:spcPts val="600"/>
              </a:spcAft>
              <a:buFontTx/>
              <a:buChar char="-"/>
            </a:pPr>
            <a:r>
              <a:rPr lang="en-US" sz="3200" dirty="0">
                <a:latin typeface="Arial Narrow" panose="020B0606020202030204" pitchFamily="34" charset="0"/>
              </a:rPr>
              <a:t>Energy/mass can go in/out.</a:t>
            </a:r>
          </a:p>
          <a:p>
            <a:pPr>
              <a:lnSpc>
                <a:spcPct val="100000"/>
              </a:lnSpc>
              <a:spcBef>
                <a:spcPts val="600"/>
              </a:spcBef>
              <a:spcAft>
                <a:spcPts val="600"/>
              </a:spcAft>
              <a:buFontTx/>
              <a:buChar char="-"/>
            </a:pPr>
            <a:r>
              <a:rPr lang="en-US" sz="3200" dirty="0">
                <a:latin typeface="Arial Narrow" panose="020B0606020202030204" pitchFamily="34" charset="0"/>
              </a:rPr>
              <a:t>The </a:t>
            </a:r>
            <a:r>
              <a:rPr lang="en-US" sz="3200" b="1" dirty="0">
                <a:latin typeface="Arial Narrow" panose="020B0606020202030204" pitchFamily="34" charset="0"/>
              </a:rPr>
              <a:t>ocean</a:t>
            </a:r>
            <a:r>
              <a:rPr lang="en-US" sz="3200" dirty="0">
                <a:latin typeface="Arial Narrow" panose="020B0606020202030204" pitchFamily="34" charset="0"/>
              </a:rPr>
              <a:t> is an example of an </a:t>
            </a:r>
          </a:p>
          <a:p>
            <a:pPr marL="0" indent="0">
              <a:lnSpc>
                <a:spcPct val="100000"/>
              </a:lnSpc>
              <a:spcBef>
                <a:spcPts val="600"/>
              </a:spcBef>
              <a:spcAft>
                <a:spcPts val="600"/>
              </a:spcAft>
              <a:buNone/>
            </a:pPr>
            <a:r>
              <a:rPr lang="en-US" sz="3200" b="1" dirty="0">
                <a:latin typeface="Arial Narrow" panose="020B0606020202030204" pitchFamily="34" charset="0"/>
              </a:rPr>
              <a:t>open</a:t>
            </a:r>
            <a:r>
              <a:rPr lang="en-US" sz="3200" dirty="0">
                <a:latin typeface="Arial Narrow" panose="020B0606020202030204" pitchFamily="34" charset="0"/>
              </a:rPr>
              <a:t> system.</a:t>
            </a:r>
          </a:p>
          <a:p>
            <a:pPr>
              <a:lnSpc>
                <a:spcPct val="100000"/>
              </a:lnSpc>
              <a:spcBef>
                <a:spcPts val="600"/>
              </a:spcBef>
              <a:spcAft>
                <a:spcPts val="600"/>
              </a:spcAft>
              <a:buFontTx/>
              <a:buChar char="-"/>
            </a:pPr>
            <a:r>
              <a:rPr lang="en-US" sz="3200" b="1" dirty="0">
                <a:latin typeface="Arial Narrow" panose="020B0606020202030204" pitchFamily="34" charset="0"/>
              </a:rPr>
              <a:t>Earth</a:t>
            </a:r>
            <a:r>
              <a:rPr lang="en-US" sz="3200" dirty="0">
                <a:latin typeface="Arial Narrow" panose="020B0606020202030204" pitchFamily="34" charset="0"/>
              </a:rPr>
              <a:t> system is an </a:t>
            </a:r>
            <a:r>
              <a:rPr lang="en-US" sz="3200" b="1" dirty="0">
                <a:latin typeface="Arial Narrow" panose="020B0606020202030204" pitchFamily="34" charset="0"/>
              </a:rPr>
              <a:t>open</a:t>
            </a:r>
            <a:r>
              <a:rPr lang="en-US" sz="3200" dirty="0">
                <a:latin typeface="Arial Narrow" panose="020B0606020202030204" pitchFamily="34" charset="0"/>
              </a:rPr>
              <a:t> system in </a:t>
            </a:r>
          </a:p>
          <a:p>
            <a:pPr marL="0" indent="0">
              <a:lnSpc>
                <a:spcPct val="100000"/>
              </a:lnSpc>
              <a:spcBef>
                <a:spcPts val="600"/>
              </a:spcBef>
              <a:spcAft>
                <a:spcPts val="600"/>
              </a:spcAft>
              <a:buNone/>
            </a:pPr>
            <a:r>
              <a:rPr lang="en-US" sz="3200" dirty="0">
                <a:latin typeface="Arial Narrow" panose="020B0606020202030204" pitchFamily="34" charset="0"/>
              </a:rPr>
              <a:t>terms of </a:t>
            </a:r>
            <a:r>
              <a:rPr lang="en-US" sz="3200" b="1" dirty="0">
                <a:latin typeface="Arial Narrow" panose="020B0606020202030204" pitchFamily="34" charset="0"/>
              </a:rPr>
              <a:t>energy</a:t>
            </a:r>
            <a:r>
              <a:rPr lang="en-US" sz="3200" dirty="0">
                <a:latin typeface="Arial Narrow" panose="020B0606020202030204" pitchFamily="34" charset="0"/>
              </a:rPr>
              <a:t>.</a:t>
            </a:r>
          </a:p>
          <a:p>
            <a:pPr>
              <a:lnSpc>
                <a:spcPct val="100000"/>
              </a:lnSpc>
              <a:spcBef>
                <a:spcPts val="600"/>
              </a:spcBef>
              <a:spcAft>
                <a:spcPts val="600"/>
              </a:spcAft>
              <a:buFontTx/>
              <a:buChar char="-"/>
            </a:pPr>
            <a:endParaRPr lang="en-US" sz="3200" dirty="0">
              <a:latin typeface="Arial Narrow" panose="020B0606020202030204" pitchFamily="34" charset="0"/>
            </a:endParaRPr>
          </a:p>
          <a:p>
            <a:pPr>
              <a:lnSpc>
                <a:spcPct val="100000"/>
              </a:lnSpc>
              <a:spcBef>
                <a:spcPts val="600"/>
              </a:spcBef>
              <a:spcAft>
                <a:spcPts val="600"/>
              </a:spcAft>
              <a:buFontTx/>
              <a:buChar char="-"/>
            </a:pPr>
            <a:endParaRPr lang="en-US" sz="3200" dirty="0">
              <a:latin typeface="Arial Narrow" panose="020B0606020202030204" pitchFamily="34" charset="0"/>
            </a:endParaRPr>
          </a:p>
        </p:txBody>
      </p:sp>
      <p:pic>
        <p:nvPicPr>
          <p:cNvPr id="5" name="Picture 4" descr="A picture of blue ocean as an open system with different processes showing input and output.">
            <a:extLst>
              <a:ext uri="{FF2B5EF4-FFF2-40B4-BE49-F238E27FC236}">
                <a16:creationId xmlns:a16="http://schemas.microsoft.com/office/drawing/2014/main" id="{12082D51-C215-DB64-4C5C-BCD13AB4FAC4}"/>
              </a:ext>
            </a:extLst>
          </p:cNvPr>
          <p:cNvPicPr>
            <a:picLocks noChangeAspect="1"/>
          </p:cNvPicPr>
          <p:nvPr/>
        </p:nvPicPr>
        <p:blipFill>
          <a:blip r:embed="rId3"/>
          <a:stretch>
            <a:fillRect/>
          </a:stretch>
        </p:blipFill>
        <p:spPr>
          <a:xfrm>
            <a:off x="6804597" y="2250039"/>
            <a:ext cx="4721777" cy="3811713"/>
          </a:xfrm>
          <a:prstGeom prst="rect">
            <a:avLst/>
          </a:prstGeom>
        </p:spPr>
      </p:pic>
      <p:sp>
        <p:nvSpPr>
          <p:cNvPr id="4" name="Title 1">
            <a:extLst>
              <a:ext uri="{FF2B5EF4-FFF2-40B4-BE49-F238E27FC236}">
                <a16:creationId xmlns:a16="http://schemas.microsoft.com/office/drawing/2014/main" id="{F5EABBFA-040C-71BB-4E09-2A431420C8E4}"/>
              </a:ext>
            </a:extLst>
          </p:cNvPr>
          <p:cNvSpPr txBox="1">
            <a:spLocks/>
          </p:cNvSpPr>
          <p:nvPr/>
        </p:nvSpPr>
        <p:spPr>
          <a:xfrm>
            <a:off x="7227473" y="6211628"/>
            <a:ext cx="4298901"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2.3.2.1 from Introduction to Physical Geography by M. Ritter, licensed under CC BY-NC-SA 4.0.</a:t>
            </a:r>
          </a:p>
        </p:txBody>
      </p:sp>
    </p:spTree>
    <p:extLst>
      <p:ext uri="{BB962C8B-B14F-4D97-AF65-F5344CB8AC3E}">
        <p14:creationId xmlns:p14="http://schemas.microsoft.com/office/powerpoint/2010/main" val="28010169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52798-CD12-D375-1417-879D2726E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DC110B-C241-02D3-1C0B-4C2A5590CC0C}"/>
              </a:ext>
            </a:extLst>
          </p:cNvPr>
          <p:cNvSpPr>
            <a:spLocks noGrp="1"/>
          </p:cNvSpPr>
          <p:nvPr>
            <p:ph type="title"/>
          </p:nvPr>
        </p:nvSpPr>
        <p:spPr>
          <a:xfrm>
            <a:off x="838201" y="252110"/>
            <a:ext cx="10515600" cy="904482"/>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Closed System</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9D73697-2E09-47D7-FEA5-E7ACCD5CE11A}"/>
              </a:ext>
            </a:extLst>
          </p:cNvPr>
          <p:cNvSpPr>
            <a:spLocks noGrp="1"/>
          </p:cNvSpPr>
          <p:nvPr>
            <p:ph idx="1"/>
          </p:nvPr>
        </p:nvSpPr>
        <p:spPr>
          <a:xfrm>
            <a:off x="838199" y="1202076"/>
            <a:ext cx="11223662" cy="5537771"/>
          </a:xfrm>
        </p:spPr>
        <p:txBody>
          <a:bodyPr>
            <a:normAutofit fontScale="85000" lnSpcReduction="10000"/>
          </a:bodyPr>
          <a:lstStyle/>
          <a:p>
            <a:pPr marL="0" indent="0">
              <a:lnSpc>
                <a:spcPct val="100000"/>
              </a:lnSpc>
              <a:spcBef>
                <a:spcPts val="600"/>
              </a:spcBef>
              <a:spcAft>
                <a:spcPts val="600"/>
              </a:spcAft>
              <a:buNone/>
            </a:pPr>
            <a:r>
              <a:rPr lang="en-US" sz="3200" dirty="0">
                <a:latin typeface="Arial Narrow" panose="020B0606020202030204" pitchFamily="34" charset="0"/>
              </a:rPr>
              <a:t>A closed system is shut off from the surrounding environment and are self-contained.</a:t>
            </a:r>
          </a:p>
          <a:p>
            <a:pPr>
              <a:lnSpc>
                <a:spcPct val="100000"/>
              </a:lnSpc>
              <a:spcBef>
                <a:spcPts val="600"/>
              </a:spcBef>
              <a:spcAft>
                <a:spcPts val="600"/>
              </a:spcAft>
              <a:buFontTx/>
              <a:buChar char="-"/>
            </a:pPr>
            <a:r>
              <a:rPr lang="en-US" sz="3200" dirty="0">
                <a:latin typeface="Arial Narrow" panose="020B0606020202030204" pitchFamily="34" charset="0"/>
              </a:rPr>
              <a:t>Rare in nature.</a:t>
            </a:r>
          </a:p>
          <a:p>
            <a:pPr>
              <a:lnSpc>
                <a:spcPct val="100000"/>
              </a:lnSpc>
              <a:spcBef>
                <a:spcPts val="600"/>
              </a:spcBef>
              <a:spcAft>
                <a:spcPts val="600"/>
              </a:spcAft>
              <a:buFontTx/>
              <a:buChar char="-"/>
            </a:pPr>
            <a:r>
              <a:rPr lang="en-US" sz="3200" dirty="0">
                <a:latin typeface="Arial Narrow" panose="020B0606020202030204" pitchFamily="34" charset="0"/>
              </a:rPr>
              <a:t>The </a:t>
            </a:r>
            <a:r>
              <a:rPr lang="en-US" sz="3200" b="1" dirty="0">
                <a:latin typeface="Arial Narrow" panose="020B0606020202030204" pitchFamily="34" charset="0"/>
              </a:rPr>
              <a:t>Earth</a:t>
            </a:r>
            <a:r>
              <a:rPr lang="en-US" sz="3200" dirty="0">
                <a:latin typeface="Arial Narrow" panose="020B0606020202030204" pitchFamily="34" charset="0"/>
              </a:rPr>
              <a:t> system is a </a:t>
            </a:r>
          </a:p>
          <a:p>
            <a:pPr marL="0" indent="0">
              <a:lnSpc>
                <a:spcPct val="100000"/>
              </a:lnSpc>
              <a:spcBef>
                <a:spcPts val="600"/>
              </a:spcBef>
              <a:spcAft>
                <a:spcPts val="600"/>
              </a:spcAft>
              <a:buNone/>
            </a:pPr>
            <a:r>
              <a:rPr lang="en-US" sz="3200" b="1" dirty="0">
                <a:latin typeface="Arial Narrow" panose="020B0606020202030204" pitchFamily="34" charset="0"/>
              </a:rPr>
              <a:t>closed</a:t>
            </a:r>
            <a:r>
              <a:rPr lang="en-US" sz="3200" dirty="0">
                <a:latin typeface="Arial Narrow" panose="020B0606020202030204" pitchFamily="34" charset="0"/>
              </a:rPr>
              <a:t> systemin terms of physical matter </a:t>
            </a:r>
          </a:p>
          <a:p>
            <a:pPr marL="0" indent="0">
              <a:lnSpc>
                <a:spcPct val="100000"/>
              </a:lnSpc>
              <a:spcBef>
                <a:spcPts val="600"/>
              </a:spcBef>
              <a:spcAft>
                <a:spcPts val="600"/>
              </a:spcAft>
              <a:buNone/>
            </a:pPr>
            <a:r>
              <a:rPr lang="en-US" sz="3200" dirty="0">
                <a:latin typeface="Arial Narrow" panose="020B0606020202030204" pitchFamily="34" charset="0"/>
              </a:rPr>
              <a:t>and resources - virtually </a:t>
            </a:r>
            <a:r>
              <a:rPr lang="en-US" sz="3200" b="1" dirty="0">
                <a:latin typeface="Arial Narrow" panose="020B0606020202030204" pitchFamily="34" charset="0"/>
              </a:rPr>
              <a:t>no mass </a:t>
            </a:r>
            <a:r>
              <a:rPr lang="en-US" sz="3200" dirty="0">
                <a:latin typeface="Arial Narrow" panose="020B0606020202030204" pitchFamily="34" charset="0"/>
              </a:rPr>
              <a:t>is </a:t>
            </a:r>
          </a:p>
          <a:p>
            <a:pPr marL="0" indent="0">
              <a:lnSpc>
                <a:spcPct val="100000"/>
              </a:lnSpc>
              <a:spcBef>
                <a:spcPts val="600"/>
              </a:spcBef>
              <a:spcAft>
                <a:spcPts val="600"/>
              </a:spcAft>
              <a:buNone/>
            </a:pPr>
            <a:r>
              <a:rPr lang="en-US" sz="3200" b="1" dirty="0">
                <a:latin typeface="Arial Narrow" panose="020B0606020202030204" pitchFamily="34" charset="0"/>
              </a:rPr>
              <a:t>exchanged</a:t>
            </a:r>
            <a:r>
              <a:rPr lang="en-US" sz="3200" dirty="0">
                <a:latin typeface="Arial Narrow" panose="020B0606020202030204" pitchFamily="34" charset="0"/>
              </a:rPr>
              <a:t> between the Earth system </a:t>
            </a:r>
          </a:p>
          <a:p>
            <a:pPr marL="0" indent="0">
              <a:lnSpc>
                <a:spcPct val="100000"/>
              </a:lnSpc>
              <a:spcBef>
                <a:spcPts val="600"/>
              </a:spcBef>
              <a:spcAft>
                <a:spcPts val="600"/>
              </a:spcAft>
              <a:buNone/>
            </a:pPr>
            <a:r>
              <a:rPr lang="en-US" sz="3200" dirty="0">
                <a:latin typeface="Arial Narrow" panose="020B0606020202030204" pitchFamily="34" charset="0"/>
              </a:rPr>
              <a:t>and the universe (except for </a:t>
            </a:r>
          </a:p>
          <a:p>
            <a:pPr marL="0" indent="0">
              <a:lnSpc>
                <a:spcPct val="100000"/>
              </a:lnSpc>
              <a:spcBef>
                <a:spcPts val="600"/>
              </a:spcBef>
              <a:spcAft>
                <a:spcPts val="600"/>
              </a:spcAft>
              <a:buNone/>
            </a:pPr>
            <a:r>
              <a:rPr lang="en-US" sz="3200" dirty="0">
                <a:latin typeface="Arial Narrow" panose="020B0606020202030204" pitchFamily="34" charset="0"/>
              </a:rPr>
              <a:t>an occasional meteorite).</a:t>
            </a:r>
          </a:p>
          <a:p>
            <a:pPr>
              <a:lnSpc>
                <a:spcPct val="100000"/>
              </a:lnSpc>
              <a:spcBef>
                <a:spcPts val="600"/>
              </a:spcBef>
              <a:spcAft>
                <a:spcPts val="600"/>
              </a:spcAft>
              <a:buFontTx/>
              <a:buChar char="-"/>
            </a:pPr>
            <a:r>
              <a:rPr lang="en-US" sz="3200" dirty="0">
                <a:latin typeface="Arial Narrow" panose="020B0606020202030204" pitchFamily="34" charset="0"/>
              </a:rPr>
              <a:t>What kind of system is a </a:t>
            </a:r>
            <a:r>
              <a:rPr lang="en-US" sz="3200" b="1" dirty="0">
                <a:latin typeface="Arial Narrow" panose="020B0606020202030204" pitchFamily="34" charset="0"/>
              </a:rPr>
              <a:t>terrarium</a:t>
            </a:r>
            <a:r>
              <a:rPr lang="en-US" sz="3200" dirty="0">
                <a:latin typeface="Arial Narrow" panose="020B0606020202030204" pitchFamily="34" charset="0"/>
              </a:rPr>
              <a:t> that has </a:t>
            </a:r>
          </a:p>
          <a:p>
            <a:pPr marL="0" indent="0">
              <a:lnSpc>
                <a:spcPct val="100000"/>
              </a:lnSpc>
              <a:spcBef>
                <a:spcPts val="600"/>
              </a:spcBef>
              <a:spcAft>
                <a:spcPts val="600"/>
              </a:spcAft>
              <a:buNone/>
            </a:pPr>
            <a:r>
              <a:rPr lang="en-US" sz="3200" dirty="0">
                <a:latin typeface="Arial Narrow" panose="020B0606020202030204" pitchFamily="34" charset="0"/>
              </a:rPr>
              <a:t>a tightly sealed glass lid? Why?</a:t>
            </a:r>
          </a:p>
          <a:p>
            <a:pPr>
              <a:lnSpc>
                <a:spcPct val="100000"/>
              </a:lnSpc>
              <a:spcBef>
                <a:spcPts val="600"/>
              </a:spcBef>
              <a:spcAft>
                <a:spcPts val="600"/>
              </a:spcAft>
              <a:buFontTx/>
              <a:buChar char="-"/>
            </a:pPr>
            <a:endParaRPr lang="en-US" sz="3200" dirty="0">
              <a:latin typeface="Arial Narrow" panose="020B0606020202030204" pitchFamily="34" charset="0"/>
            </a:endParaRPr>
          </a:p>
        </p:txBody>
      </p:sp>
      <p:sp>
        <p:nvSpPr>
          <p:cNvPr id="4" name="Title 1">
            <a:extLst>
              <a:ext uri="{FF2B5EF4-FFF2-40B4-BE49-F238E27FC236}">
                <a16:creationId xmlns:a16="http://schemas.microsoft.com/office/drawing/2014/main" id="{72B7C9D1-7A4E-C47D-634D-517994DCD399}"/>
              </a:ext>
            </a:extLst>
          </p:cNvPr>
          <p:cNvSpPr txBox="1">
            <a:spLocks/>
          </p:cNvSpPr>
          <p:nvPr/>
        </p:nvSpPr>
        <p:spPr>
          <a:xfrm>
            <a:off x="7382816" y="6274190"/>
            <a:ext cx="4298901"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2.3.2.1 from Introduction to Physical Geography by M. Ritter, licensed under CC BY-NC-SA 4.0.</a:t>
            </a:r>
          </a:p>
        </p:txBody>
      </p:sp>
      <p:pic>
        <p:nvPicPr>
          <p:cNvPr id="7" name="Picture 6" descr="A diagram of the earth as a closed system.">
            <a:extLst>
              <a:ext uri="{FF2B5EF4-FFF2-40B4-BE49-F238E27FC236}">
                <a16:creationId xmlns:a16="http://schemas.microsoft.com/office/drawing/2014/main" id="{34C087C9-3B43-5B9E-18C5-706161900CE2}"/>
              </a:ext>
            </a:extLst>
          </p:cNvPr>
          <p:cNvPicPr>
            <a:picLocks noChangeAspect="1"/>
          </p:cNvPicPr>
          <p:nvPr/>
        </p:nvPicPr>
        <p:blipFill>
          <a:blip r:embed="rId3"/>
          <a:stretch>
            <a:fillRect/>
          </a:stretch>
        </p:blipFill>
        <p:spPr>
          <a:xfrm>
            <a:off x="7103055" y="2160300"/>
            <a:ext cx="4578662" cy="3924567"/>
          </a:xfrm>
          <a:prstGeom prst="rect">
            <a:avLst/>
          </a:prstGeom>
        </p:spPr>
      </p:pic>
    </p:spTree>
    <p:extLst>
      <p:ext uri="{BB962C8B-B14F-4D97-AF65-F5344CB8AC3E}">
        <p14:creationId xmlns:p14="http://schemas.microsoft.com/office/powerpoint/2010/main" val="9655911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10F539-5F82-4008-17E9-5ACCB4D79C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DF4F22-FA84-2A9B-E9D8-14F23CD3FDE6}"/>
              </a:ext>
            </a:extLst>
          </p:cNvPr>
          <p:cNvSpPr>
            <a:spLocks noGrp="1"/>
          </p:cNvSpPr>
          <p:nvPr>
            <p:ph type="title"/>
          </p:nvPr>
        </p:nvSpPr>
        <p:spPr>
          <a:xfrm>
            <a:off x="838199" y="365125"/>
            <a:ext cx="10515600" cy="904482"/>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System Feedback</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C10C525D-39EC-C62E-546F-D23A8DDD6D7C}"/>
              </a:ext>
            </a:extLst>
          </p:cNvPr>
          <p:cNvSpPr>
            <a:spLocks noGrp="1"/>
          </p:cNvSpPr>
          <p:nvPr>
            <p:ph idx="1"/>
          </p:nvPr>
        </p:nvSpPr>
        <p:spPr>
          <a:xfrm>
            <a:off x="838199" y="1582221"/>
            <a:ext cx="9492466" cy="4248364"/>
          </a:xfrm>
        </p:spPr>
        <p:txBody>
          <a:bodyPr>
            <a:normAutofit/>
          </a:bodyPr>
          <a:lstStyle/>
          <a:p>
            <a:pPr marL="0" indent="0">
              <a:lnSpc>
                <a:spcPct val="100000"/>
              </a:lnSpc>
              <a:spcBef>
                <a:spcPts val="600"/>
              </a:spcBef>
              <a:spcAft>
                <a:spcPts val="600"/>
              </a:spcAft>
              <a:buNone/>
            </a:pPr>
            <a:r>
              <a:rPr lang="en-US" dirty="0">
                <a:latin typeface="Arial Narrow" panose="020B0606020202030204" pitchFamily="34" charset="0"/>
              </a:rPr>
              <a:t>Feedback loop: Outputs of a system influence the system’s operation.</a:t>
            </a:r>
          </a:p>
          <a:p>
            <a:pPr>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Positive feedback</a:t>
            </a:r>
            <a:r>
              <a:rPr lang="en-US" dirty="0">
                <a:latin typeface="Arial Narrow" panose="020B0606020202030204" pitchFamily="34" charset="0"/>
              </a:rPr>
              <a:t>: </a:t>
            </a:r>
          </a:p>
          <a:p>
            <a:pPr>
              <a:lnSpc>
                <a:spcPct val="100000"/>
              </a:lnSpc>
              <a:spcBef>
                <a:spcPts val="600"/>
              </a:spcBef>
              <a:spcAft>
                <a:spcPts val="600"/>
              </a:spcAft>
              <a:buFontTx/>
              <a:buChar char="-"/>
            </a:pPr>
            <a:r>
              <a:rPr lang="en-US" dirty="0">
                <a:latin typeface="Arial Narrow" panose="020B0606020202030204" pitchFamily="34" charset="0"/>
              </a:rPr>
              <a:t>Encourage change in a system.</a:t>
            </a:r>
          </a:p>
          <a:p>
            <a:pPr>
              <a:lnSpc>
                <a:spcPct val="100000"/>
              </a:lnSpc>
              <a:spcBef>
                <a:spcPts val="600"/>
              </a:spcBef>
              <a:spcAft>
                <a:spcPts val="600"/>
              </a:spcAft>
              <a:buFontTx/>
              <a:buChar char="-"/>
            </a:pPr>
            <a:r>
              <a:rPr lang="en-US" dirty="0">
                <a:latin typeface="Arial Narrow" panose="020B0606020202030204" pitchFamily="34" charset="0"/>
              </a:rPr>
              <a:t>Destabilizes system.</a:t>
            </a:r>
          </a:p>
          <a:p>
            <a:pPr>
              <a:lnSpc>
                <a:spcPct val="100000"/>
              </a:lnSpc>
              <a:spcBef>
                <a:spcPts val="600"/>
              </a:spcBef>
              <a:spcAft>
                <a:spcPts val="600"/>
              </a:spcAft>
              <a:buFont typeface="Wingdings" panose="05000000000000000000" pitchFamily="2" charset="2"/>
              <a:buChar char="q"/>
            </a:pPr>
            <a:r>
              <a:rPr lang="en-US" b="1" dirty="0">
                <a:latin typeface="Arial Narrow" panose="020B0606020202030204" pitchFamily="34" charset="0"/>
              </a:rPr>
              <a:t> Negative feedback</a:t>
            </a:r>
            <a:r>
              <a:rPr lang="en-US" dirty="0">
                <a:latin typeface="Arial Narrow" panose="020B0606020202030204" pitchFamily="34" charset="0"/>
              </a:rPr>
              <a:t>: </a:t>
            </a:r>
          </a:p>
          <a:p>
            <a:pPr>
              <a:lnSpc>
                <a:spcPct val="100000"/>
              </a:lnSpc>
              <a:spcBef>
                <a:spcPts val="600"/>
              </a:spcBef>
              <a:spcAft>
                <a:spcPts val="600"/>
              </a:spcAft>
              <a:buFontTx/>
              <a:buChar char="-"/>
            </a:pPr>
            <a:r>
              <a:rPr lang="en-US" dirty="0">
                <a:latin typeface="Arial Narrow" panose="020B0606020202030204" pitchFamily="34" charset="0"/>
              </a:rPr>
              <a:t>Resist/discourage change and help maintain equilibrium. </a:t>
            </a:r>
          </a:p>
          <a:p>
            <a:pPr>
              <a:lnSpc>
                <a:spcPct val="100000"/>
              </a:lnSpc>
              <a:spcBef>
                <a:spcPts val="600"/>
              </a:spcBef>
              <a:spcAft>
                <a:spcPts val="600"/>
              </a:spcAft>
              <a:buFontTx/>
              <a:buChar char="-"/>
            </a:pPr>
            <a:r>
              <a:rPr lang="en-US" dirty="0">
                <a:latin typeface="Arial Narrow" panose="020B0606020202030204" pitchFamily="34" charset="0"/>
              </a:rPr>
              <a:t>Stabilizes system.</a:t>
            </a:r>
          </a:p>
        </p:txBody>
      </p:sp>
    </p:spTree>
    <p:extLst>
      <p:ext uri="{BB962C8B-B14F-4D97-AF65-F5344CB8AC3E}">
        <p14:creationId xmlns:p14="http://schemas.microsoft.com/office/powerpoint/2010/main" val="1216708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EE44E-57D0-A137-AA2A-F62F78DB478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9780D6-84A2-7B3F-CEF4-E3A414FAE57D}"/>
              </a:ext>
            </a:extLst>
          </p:cNvPr>
          <p:cNvSpPr>
            <a:spLocks noGrp="1"/>
          </p:cNvSpPr>
          <p:nvPr>
            <p:ph type="title" idx="4294967295"/>
          </p:nvPr>
        </p:nvSpPr>
        <p:spPr>
          <a:xfrm>
            <a:off x="8631238" y="1603375"/>
            <a:ext cx="2486025" cy="20589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36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Positive Feedback: Glaciation</a:t>
            </a:r>
          </a:p>
        </p:txBody>
      </p:sp>
      <p:sp>
        <p:nvSpPr>
          <p:cNvPr id="4" name="Title 1">
            <a:extLst>
              <a:ext uri="{FF2B5EF4-FFF2-40B4-BE49-F238E27FC236}">
                <a16:creationId xmlns:a16="http://schemas.microsoft.com/office/drawing/2014/main" id="{533542B7-30A0-9805-2D2E-F0F78E896CC8}"/>
              </a:ext>
            </a:extLst>
          </p:cNvPr>
          <p:cNvSpPr txBox="1">
            <a:spLocks/>
          </p:cNvSpPr>
          <p:nvPr/>
        </p:nvSpPr>
        <p:spPr>
          <a:xfrm>
            <a:off x="2702938" y="6404732"/>
            <a:ext cx="4298901"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2.3.5.1 from Introduction to Physical Geography by M. Ritter, licensed under CC BY-NC-SA 4.0.</a:t>
            </a:r>
          </a:p>
        </p:txBody>
      </p:sp>
      <p:pic>
        <p:nvPicPr>
          <p:cNvPr id="6" name="Picture 5" descr="Flowchart showing positive feedback in glaciation: change in Earth’s orbit decreases solar radiation, leading to cooler air temperatures, glacier growth, increased Earth reflectivity, and less solar radiation absorbed, reinforcing cooling.">
            <a:extLst>
              <a:ext uri="{FF2B5EF4-FFF2-40B4-BE49-F238E27FC236}">
                <a16:creationId xmlns:a16="http://schemas.microsoft.com/office/drawing/2014/main" id="{FF0676AF-7FBC-AF70-A31D-F21587D40949}"/>
              </a:ext>
            </a:extLst>
          </p:cNvPr>
          <p:cNvPicPr>
            <a:picLocks noChangeAspect="1"/>
          </p:cNvPicPr>
          <p:nvPr/>
        </p:nvPicPr>
        <p:blipFill>
          <a:blip r:embed="rId3"/>
          <a:stretch>
            <a:fillRect/>
          </a:stretch>
        </p:blipFill>
        <p:spPr>
          <a:xfrm>
            <a:off x="1387868" y="343925"/>
            <a:ext cx="6548917" cy="5968634"/>
          </a:xfrm>
          <a:prstGeom prst="rect">
            <a:avLst/>
          </a:prstGeom>
        </p:spPr>
      </p:pic>
    </p:spTree>
    <p:extLst>
      <p:ext uri="{BB962C8B-B14F-4D97-AF65-F5344CB8AC3E}">
        <p14:creationId xmlns:p14="http://schemas.microsoft.com/office/powerpoint/2010/main" val="17148526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7F185-4F99-0A1B-F5D2-87F52F3B318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0604C3-4B46-BF09-9772-FC2914BB7A70}"/>
              </a:ext>
            </a:extLst>
          </p:cNvPr>
          <p:cNvSpPr>
            <a:spLocks noGrp="1"/>
          </p:cNvSpPr>
          <p:nvPr>
            <p:ph type="title" idx="4294967295"/>
          </p:nvPr>
        </p:nvSpPr>
        <p:spPr>
          <a:xfrm>
            <a:off x="8631238" y="1603375"/>
            <a:ext cx="2720975" cy="21113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36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Negative Feedback: Gaia Hypothesis</a:t>
            </a:r>
          </a:p>
        </p:txBody>
      </p:sp>
      <p:sp>
        <p:nvSpPr>
          <p:cNvPr id="4" name="Title 1">
            <a:extLst>
              <a:ext uri="{FF2B5EF4-FFF2-40B4-BE49-F238E27FC236}">
                <a16:creationId xmlns:a16="http://schemas.microsoft.com/office/drawing/2014/main" id="{FF4E5AC6-BD32-3DF9-BDDD-5FA3CDBE7041}"/>
              </a:ext>
            </a:extLst>
          </p:cNvPr>
          <p:cNvSpPr txBox="1">
            <a:spLocks/>
          </p:cNvSpPr>
          <p:nvPr/>
        </p:nvSpPr>
        <p:spPr>
          <a:xfrm>
            <a:off x="2702938" y="6404732"/>
            <a:ext cx="4298901"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2.3.5.2 from Introduction to Physical Geography by M. Ritter, licensed under CC BY-NC-SA 4.0.</a:t>
            </a:r>
          </a:p>
        </p:txBody>
      </p:sp>
      <p:pic>
        <p:nvPicPr>
          <p:cNvPr id="5" name="Picture 4" descr="Flowchart of negative feedback in the Daisy World model: increased solar output raises air temperature, reducing dark daisy population and increasing light-colored daisies, which raises Earth’s reflectivity, decreases radiation absorption, cools air, and reverses the daisy color balance, lowering reflectivity.">
            <a:extLst>
              <a:ext uri="{FF2B5EF4-FFF2-40B4-BE49-F238E27FC236}">
                <a16:creationId xmlns:a16="http://schemas.microsoft.com/office/drawing/2014/main" id="{2804A77B-ABE0-99E4-AA40-6B3531DD9E32}"/>
              </a:ext>
            </a:extLst>
          </p:cNvPr>
          <p:cNvPicPr>
            <a:picLocks noChangeAspect="1"/>
          </p:cNvPicPr>
          <p:nvPr/>
        </p:nvPicPr>
        <p:blipFill>
          <a:blip r:embed="rId3"/>
          <a:stretch>
            <a:fillRect/>
          </a:stretch>
        </p:blipFill>
        <p:spPr>
          <a:xfrm>
            <a:off x="954564" y="234583"/>
            <a:ext cx="6771090" cy="6058338"/>
          </a:xfrm>
          <a:prstGeom prst="rect">
            <a:avLst/>
          </a:prstGeom>
        </p:spPr>
      </p:pic>
    </p:spTree>
    <p:extLst>
      <p:ext uri="{BB962C8B-B14F-4D97-AF65-F5344CB8AC3E}">
        <p14:creationId xmlns:p14="http://schemas.microsoft.com/office/powerpoint/2010/main" val="39407885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FA1E2-A6A3-99EE-4F30-974FF9CC8EB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5448F12-D3FE-F5BA-0E49-47BBBC1E6AA9}"/>
              </a:ext>
            </a:extLst>
          </p:cNvPr>
          <p:cNvSpPr txBox="1">
            <a:spLocks/>
          </p:cNvSpPr>
          <p:nvPr/>
        </p:nvSpPr>
        <p:spPr>
          <a:xfrm>
            <a:off x="7351993" y="5085857"/>
            <a:ext cx="4298901"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2.3.4.1 from Introduction to Physical Geography by M. Ritter, licensed under CC BY-NC-SA 4.0.</a:t>
            </a:r>
          </a:p>
        </p:txBody>
      </p:sp>
      <p:pic>
        <p:nvPicPr>
          <p:cNvPr id="5" name="Picture 4" descr="Line graph showing system state fluctuating above and below a mean value over time, representing system equilibrium.">
            <a:extLst>
              <a:ext uri="{FF2B5EF4-FFF2-40B4-BE49-F238E27FC236}">
                <a16:creationId xmlns:a16="http://schemas.microsoft.com/office/drawing/2014/main" id="{68D60CAF-512D-661D-4BC7-D35C93144257}"/>
              </a:ext>
            </a:extLst>
          </p:cNvPr>
          <p:cNvPicPr>
            <a:picLocks noChangeAspect="1"/>
          </p:cNvPicPr>
          <p:nvPr/>
        </p:nvPicPr>
        <p:blipFill>
          <a:blip r:embed="rId3"/>
          <a:stretch>
            <a:fillRect/>
          </a:stretch>
        </p:blipFill>
        <p:spPr>
          <a:xfrm>
            <a:off x="6287786" y="1896323"/>
            <a:ext cx="5779166" cy="3235769"/>
          </a:xfrm>
          <a:prstGeom prst="rect">
            <a:avLst/>
          </a:prstGeom>
        </p:spPr>
      </p:pic>
      <p:sp>
        <p:nvSpPr>
          <p:cNvPr id="3" name="Content Placeholder 2">
            <a:extLst>
              <a:ext uri="{FF2B5EF4-FFF2-40B4-BE49-F238E27FC236}">
                <a16:creationId xmlns:a16="http://schemas.microsoft.com/office/drawing/2014/main" id="{2C5171AC-77DC-AF66-752E-13ADA257750A}"/>
              </a:ext>
            </a:extLst>
          </p:cNvPr>
          <p:cNvSpPr>
            <a:spLocks noGrp="1"/>
          </p:cNvSpPr>
          <p:nvPr>
            <p:ph type="title" idx="4294967295"/>
          </p:nvPr>
        </p:nvSpPr>
        <p:spPr>
          <a:xfrm>
            <a:off x="615950" y="431800"/>
            <a:ext cx="10310813" cy="52800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000" b="1"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Equilibrium in Natural Systems</a:t>
            </a:r>
            <a:r>
              <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Most systems tend toward a state of equilibrium, where inputs = outputs.</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Though they appear static in a human lifetime, natural systems are always changing.</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000" b="1"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Types of Equilibrium</a:t>
            </a:r>
            <a:r>
              <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Dynamic Equilibrium: System conditions fluctuate </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around a stable average. Example: Ecosystem species </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change over time, but overall diversity remains stable.</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 Steady-State Equilibrium: Inputs and outputs are </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balanced, and stored materials remain constant over time.</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000" b="1"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Long-Term Change</a:t>
            </a:r>
            <a:r>
              <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a:t>
            </a:r>
            <a:br>
              <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br>
            <a:r>
              <a:rPr kumimoji="0" lang="en-US" sz="20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If a system experiences prolonged stress (e.g., climate change, human impact), it may shift to a new equilibrium state.</a:t>
            </a:r>
          </a:p>
        </p:txBody>
      </p:sp>
    </p:spTree>
    <p:extLst>
      <p:ext uri="{BB962C8B-B14F-4D97-AF65-F5344CB8AC3E}">
        <p14:creationId xmlns:p14="http://schemas.microsoft.com/office/powerpoint/2010/main" val="12411820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20097-CA1E-A829-54CC-17A4576149B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0E0E8B-482A-74E9-63C5-46BC443D9BC3}"/>
              </a:ext>
            </a:extLst>
          </p:cNvPr>
          <p:cNvSpPr>
            <a:spLocks noGrp="1"/>
          </p:cNvSpPr>
          <p:nvPr>
            <p:ph type="title" idx="4294967295"/>
          </p:nvPr>
        </p:nvSpPr>
        <p:spPr>
          <a:xfrm>
            <a:off x="309701" y="415097"/>
            <a:ext cx="2722562" cy="21113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36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Leverage points</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36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Trigger</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36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Threshold</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36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rPr>
              <a:t>Equilibrium</a:t>
            </a:r>
          </a:p>
        </p:txBody>
      </p:sp>
      <p:pic>
        <p:nvPicPr>
          <p:cNvPr id="6" name="Picture 5" descr="Diagram showing system state over time under applied stress. If stress is released before crossing the recovery threshold, the system recovers to its original dynamic equilibrium. If stress continues beyond the threshold, the system shifts to a new state of dynamic equilibrium.">
            <a:extLst>
              <a:ext uri="{FF2B5EF4-FFF2-40B4-BE49-F238E27FC236}">
                <a16:creationId xmlns:a16="http://schemas.microsoft.com/office/drawing/2014/main" id="{51A7170A-7226-6928-3066-9AC5CF0C7A65}"/>
              </a:ext>
            </a:extLst>
          </p:cNvPr>
          <p:cNvPicPr>
            <a:picLocks noChangeAspect="1"/>
          </p:cNvPicPr>
          <p:nvPr/>
        </p:nvPicPr>
        <p:blipFill>
          <a:blip r:embed="rId3"/>
          <a:stretch>
            <a:fillRect/>
          </a:stretch>
        </p:blipFill>
        <p:spPr>
          <a:xfrm>
            <a:off x="2086925" y="1096364"/>
            <a:ext cx="9847116" cy="4665272"/>
          </a:xfrm>
          <a:prstGeom prst="rect">
            <a:avLst/>
          </a:prstGeom>
        </p:spPr>
      </p:pic>
      <p:sp>
        <p:nvSpPr>
          <p:cNvPr id="4" name="Title 1">
            <a:extLst>
              <a:ext uri="{FF2B5EF4-FFF2-40B4-BE49-F238E27FC236}">
                <a16:creationId xmlns:a16="http://schemas.microsoft.com/office/drawing/2014/main" id="{31462E11-47F0-91D8-DB2D-EE0059DE1C93}"/>
              </a:ext>
            </a:extLst>
          </p:cNvPr>
          <p:cNvSpPr txBox="1">
            <a:spLocks/>
          </p:cNvSpPr>
          <p:nvPr/>
        </p:nvSpPr>
        <p:spPr>
          <a:xfrm>
            <a:off x="4910093" y="5970371"/>
            <a:ext cx="4298901"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2.3.5.3 from Introduction to Physical Geography by M. Ritter, licensed under CC BY-NC-SA 4.0.</a:t>
            </a:r>
          </a:p>
        </p:txBody>
      </p:sp>
    </p:spTree>
    <p:extLst>
      <p:ext uri="{BB962C8B-B14F-4D97-AF65-F5344CB8AC3E}">
        <p14:creationId xmlns:p14="http://schemas.microsoft.com/office/powerpoint/2010/main" val="3621989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F21BB0-CA2B-F1A3-D2FD-91B5C6B521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A93E46-7F15-3DCD-EEA9-BB6ED4204E7E}"/>
              </a:ext>
            </a:extLst>
          </p:cNvPr>
          <p:cNvSpPr>
            <a:spLocks noGrp="1"/>
          </p:cNvSpPr>
          <p:nvPr>
            <p:ph type="title"/>
          </p:nvPr>
        </p:nvSpPr>
        <p:spPr>
          <a:xfrm>
            <a:off x="437732" y="443829"/>
            <a:ext cx="10515600" cy="1015101"/>
          </a:xfrm>
        </p:spPr>
        <p:txBody>
          <a:bodyPr/>
          <a:lstStyle/>
          <a:p>
            <a:r>
              <a:rPr kumimoji="0" lang="en-US" sz="4400" i="0"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For Today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467FB19-9543-77AE-D5D5-DE28EC52D6A4}"/>
              </a:ext>
            </a:extLst>
          </p:cNvPr>
          <p:cNvSpPr>
            <a:spLocks noGrp="1"/>
          </p:cNvSpPr>
          <p:nvPr>
            <p:ph idx="1"/>
          </p:nvPr>
        </p:nvSpPr>
        <p:spPr>
          <a:xfrm>
            <a:off x="838199" y="1458930"/>
            <a:ext cx="10709953" cy="4718033"/>
          </a:xfrm>
        </p:spPr>
        <p:txBody>
          <a:bodyPr>
            <a:noAutofit/>
          </a:bodyPr>
          <a:lstStyle/>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principles of geography.</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a:t>
            </a:r>
            <a:r>
              <a:rPr lang="en-US" sz="2700" dirty="0">
                <a:latin typeface="Arial Narrow" panose="020B0606020202030204" pitchFamily="34" charset="0"/>
              </a:rPr>
              <a:t>Physical geography as an important division.</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scientific method.</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systems approach as a way of understanding the earth.</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Earth’s shape and the grid system of latitude and longitude.</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Cartography and mapping basics.</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Tools geographers use to study the earth’s surface.</a:t>
            </a:r>
          </a:p>
        </p:txBody>
      </p:sp>
    </p:spTree>
    <p:extLst>
      <p:ext uri="{BB962C8B-B14F-4D97-AF65-F5344CB8AC3E}">
        <p14:creationId xmlns:p14="http://schemas.microsoft.com/office/powerpoint/2010/main" val="3774286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5A94-CA94-78A3-4CD3-14B456FAD125}"/>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Learning Objectives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AE5B8396-3568-E7E5-E165-A54356136F35}"/>
              </a:ext>
            </a:extLst>
          </p:cNvPr>
          <p:cNvSpPr>
            <a:spLocks noGrp="1"/>
          </p:cNvSpPr>
          <p:nvPr>
            <p:ph idx="1"/>
          </p:nvPr>
        </p:nvSpPr>
        <p:spPr>
          <a:xfrm>
            <a:off x="838199" y="1458930"/>
            <a:ext cx="10709953" cy="4718033"/>
          </a:xfrm>
        </p:spPr>
        <p:txBody>
          <a:bodyPr>
            <a:normAutofit fontScale="85000" lnSpcReduction="20000"/>
          </a:bodyPr>
          <a:lstStyle/>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Define geography and physical geography, and describe spatial science.</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Summarize the scientific process.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Describe open and closed systems, feedback, and equilibrium concepts as they relate to Earth systems.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Explain Earth’s shape and reference grid: latitude, longitude, and latitudinal geographic zones.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Define cartography and mapping basics: map scale and map projections.</a:t>
            </a:r>
          </a:p>
          <a:p>
            <a:pPr>
              <a:lnSpc>
                <a:spcPct val="11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Describe three geoscience tools - the Global Positioning System (GPS), remote sensing, and geographic information systems (GIS) - and explain how these tools are used in geographic analysis.</a:t>
            </a:r>
          </a:p>
        </p:txBody>
      </p:sp>
    </p:spTree>
    <p:extLst>
      <p:ext uri="{BB962C8B-B14F-4D97-AF65-F5344CB8AC3E}">
        <p14:creationId xmlns:p14="http://schemas.microsoft.com/office/powerpoint/2010/main" val="3499013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95203-B0EA-3E3B-A852-F3BA9C135997}"/>
              </a:ext>
            </a:extLst>
          </p:cNvPr>
          <p:cNvSpPr>
            <a:spLocks noGrp="1"/>
          </p:cNvSpPr>
          <p:nvPr>
            <p:ph type="title"/>
          </p:nvPr>
        </p:nvSpPr>
        <p:spPr>
          <a:xfrm>
            <a:off x="325600" y="166547"/>
            <a:ext cx="10557553"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Earth’s Shape</a:t>
            </a:r>
          </a:p>
        </p:txBody>
      </p:sp>
      <p:pic>
        <p:nvPicPr>
          <p:cNvPr id="7" name="Picture 6" descr="Diagram of Earth as an oblate spheroid, showing the equatorial diameter of 12,756 km and the polar diameter of 12,713.6 km.">
            <a:extLst>
              <a:ext uri="{FF2B5EF4-FFF2-40B4-BE49-F238E27FC236}">
                <a16:creationId xmlns:a16="http://schemas.microsoft.com/office/drawing/2014/main" id="{5E7499A3-FDEE-F907-9663-C403BEE11E9E}"/>
              </a:ext>
            </a:extLst>
          </p:cNvPr>
          <p:cNvPicPr>
            <a:picLocks noChangeAspect="1"/>
          </p:cNvPicPr>
          <p:nvPr/>
        </p:nvPicPr>
        <p:blipFill>
          <a:blip r:embed="rId2"/>
          <a:stretch>
            <a:fillRect/>
          </a:stretch>
        </p:blipFill>
        <p:spPr>
          <a:xfrm>
            <a:off x="3364618" y="824112"/>
            <a:ext cx="4831364" cy="4858129"/>
          </a:xfrm>
          <a:prstGeom prst="rect">
            <a:avLst/>
          </a:prstGeom>
        </p:spPr>
      </p:pic>
      <p:sp>
        <p:nvSpPr>
          <p:cNvPr id="9" name="Title 1">
            <a:extLst>
              <a:ext uri="{FF2B5EF4-FFF2-40B4-BE49-F238E27FC236}">
                <a16:creationId xmlns:a16="http://schemas.microsoft.com/office/drawing/2014/main" id="{9D19CD49-AA73-B40F-055E-3A1609476F94}"/>
              </a:ext>
            </a:extLst>
          </p:cNvPr>
          <p:cNvSpPr txBox="1">
            <a:spLocks/>
          </p:cNvSpPr>
          <p:nvPr/>
        </p:nvSpPr>
        <p:spPr>
          <a:xfrm>
            <a:off x="2907278" y="5732503"/>
            <a:ext cx="5746044" cy="2483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50" dirty="0">
                <a:latin typeface="Arial Narrow" panose="020B0606020202030204" pitchFamily="34" charset="0"/>
                <a:cs typeface="Times New Roman" panose="02020603050405020304" pitchFamily="18" charset="0"/>
              </a:rPr>
              <a:t>Source: Figure 2.1.4.2 from Introduction to Physical Geography by M. Ritter, licensed under CC BY-NC-SA 4.0.</a:t>
            </a:r>
          </a:p>
        </p:txBody>
      </p:sp>
    </p:spTree>
    <p:extLst>
      <p:ext uri="{BB962C8B-B14F-4D97-AF65-F5344CB8AC3E}">
        <p14:creationId xmlns:p14="http://schemas.microsoft.com/office/powerpoint/2010/main" val="36494937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pic>
        <p:nvPicPr>
          <p:cNvPr id="2050" name="Picture 2" descr="UTM Zones">
            <a:extLst>
              <a:ext uri="{FF2B5EF4-FFF2-40B4-BE49-F238E27FC236}">
                <a16:creationId xmlns:a16="http://schemas.microsoft.com/office/drawing/2014/main" id="{03F4FB20-FF4E-2661-9909-7541CF3DFD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681" y="499259"/>
            <a:ext cx="11718962" cy="585948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2"/>
          <p:cNvSpPr txBox="1">
            <a:spLocks noGrp="1" noChangeArrowheads="1"/>
          </p:cNvSpPr>
          <p:nvPr>
            <p:ph type="title" idx="4294967295"/>
          </p:nvPr>
        </p:nvSpPr>
        <p:spPr>
          <a:xfrm>
            <a:off x="771826" y="5517409"/>
            <a:ext cx="10566156" cy="744836"/>
          </a:xfrm>
          <a:prstGeom prst="rect">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cap="flat" cmpd="sng" algn="ctr">
            <a:solidFill>
              <a:schemeClr val="accent6"/>
            </a:solidFill>
            <a:prstDash val="solid"/>
            <a:miter lim="800000"/>
          </a:ln>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2800" b="0" i="0" u="none" strike="noStrike" kern="1200" cap="none" spc="0" normalizeH="0" baseline="0" noProof="0" dirty="0">
                <a:ln>
                  <a:noFill/>
                </a:ln>
                <a:solidFill>
                  <a:schemeClr val="tx1">
                    <a:lumMod val="85000"/>
                    <a:lumOff val="15000"/>
                  </a:schemeClr>
                </a:solidFill>
                <a:effectLst/>
                <a:uLnTx/>
                <a:uFillTx/>
                <a:latin typeface="Arial Narrow" panose="020B0606020202030204" pitchFamily="34" charset="0"/>
                <a:ea typeface="+mj-ea"/>
                <a:cs typeface="Arial" panose="020B0604020202020204" pitchFamily="34" charset="0"/>
              </a:rPr>
              <a:t>Pin-pointing a location or measuring requires a coordinated grid system</a:t>
            </a:r>
          </a:p>
        </p:txBody>
      </p:sp>
      <p:sp>
        <p:nvSpPr>
          <p:cNvPr id="2" name="Title 1">
            <a:extLst>
              <a:ext uri="{FF2B5EF4-FFF2-40B4-BE49-F238E27FC236}">
                <a16:creationId xmlns:a16="http://schemas.microsoft.com/office/drawing/2014/main" id="{04E0260C-2E68-1E5D-E5CD-0601FB878F2B}"/>
              </a:ext>
            </a:extLst>
          </p:cNvPr>
          <p:cNvSpPr txBox="1">
            <a:spLocks/>
          </p:cNvSpPr>
          <p:nvPr/>
        </p:nvSpPr>
        <p:spPr>
          <a:xfrm>
            <a:off x="7566918" y="6446664"/>
            <a:ext cx="4500080"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1.4.1.12 from Introduction to Physical Geography by M. Ritter, licensed under CC BY-NC-SA 4.0.</a:t>
            </a:r>
          </a:p>
        </p:txBody>
      </p:sp>
    </p:spTree>
    <p:extLst>
      <p:ext uri="{BB962C8B-B14F-4D97-AF65-F5344CB8AC3E}">
        <p14:creationId xmlns:p14="http://schemas.microsoft.com/office/powerpoint/2010/main" val="38810190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1A301-9F4F-7E1F-BAA6-3BB5D39BF3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8A2BC7-C0FC-6FC1-FC52-7851978B5669}"/>
              </a:ext>
            </a:extLst>
          </p:cNvPr>
          <p:cNvSpPr>
            <a:spLocks noGrp="1"/>
          </p:cNvSpPr>
          <p:nvPr>
            <p:ph type="title"/>
          </p:nvPr>
        </p:nvSpPr>
        <p:spPr>
          <a:xfrm>
            <a:off x="796247" y="214583"/>
            <a:ext cx="10557553"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Latitude</a:t>
            </a:r>
          </a:p>
        </p:txBody>
      </p:sp>
      <p:sp>
        <p:nvSpPr>
          <p:cNvPr id="3" name="Content Placeholder 2">
            <a:extLst>
              <a:ext uri="{FF2B5EF4-FFF2-40B4-BE49-F238E27FC236}">
                <a16:creationId xmlns:a16="http://schemas.microsoft.com/office/drawing/2014/main" id="{93403351-D8AB-51D0-A7F6-9AFE4515E839}"/>
              </a:ext>
            </a:extLst>
          </p:cNvPr>
          <p:cNvSpPr>
            <a:spLocks noGrp="1"/>
          </p:cNvSpPr>
          <p:nvPr>
            <p:ph idx="1"/>
          </p:nvPr>
        </p:nvSpPr>
        <p:spPr>
          <a:xfrm>
            <a:off x="838202" y="1296753"/>
            <a:ext cx="4843408" cy="5304393"/>
          </a:xfrm>
        </p:spPr>
        <p:txBody>
          <a:bodyPr>
            <a:normAutofit fontScale="85000" lnSpcReduction="20000"/>
          </a:bodyPr>
          <a:lstStyle/>
          <a:p>
            <a:pPr marL="0" indent="0">
              <a:lnSpc>
                <a:spcPct val="100000"/>
              </a:lnSpc>
              <a:spcBef>
                <a:spcPts val="600"/>
              </a:spcBef>
              <a:spcAft>
                <a:spcPts val="600"/>
              </a:spcAft>
              <a:buNone/>
            </a:pPr>
            <a:r>
              <a:rPr lang="en-US" sz="3200" dirty="0">
                <a:latin typeface="Arial Narrow" panose="020B0606020202030204" pitchFamily="34" charset="0"/>
              </a:rPr>
              <a:t>- The angular distance north or south of the equator, measured from the center of Earth.</a:t>
            </a:r>
          </a:p>
          <a:p>
            <a:pPr>
              <a:lnSpc>
                <a:spcPct val="100000"/>
              </a:lnSpc>
              <a:spcBef>
                <a:spcPts val="600"/>
              </a:spcBef>
              <a:spcAft>
                <a:spcPts val="600"/>
              </a:spcAft>
              <a:buFontTx/>
              <a:buChar char="-"/>
            </a:pPr>
            <a:r>
              <a:rPr lang="en-US" sz="3200" dirty="0">
                <a:latin typeface="Arial Narrow" panose="020B0606020202030204" pitchFamily="34" charset="0"/>
              </a:rPr>
              <a:t>Equator is the baseline.</a:t>
            </a:r>
          </a:p>
          <a:p>
            <a:pPr>
              <a:lnSpc>
                <a:spcPct val="100000"/>
              </a:lnSpc>
              <a:spcBef>
                <a:spcPts val="600"/>
              </a:spcBef>
              <a:spcAft>
                <a:spcPts val="600"/>
              </a:spcAft>
              <a:buFontTx/>
              <a:buChar char="-"/>
            </a:pPr>
            <a:r>
              <a:rPr lang="en-US" sz="3200" dirty="0">
                <a:latin typeface="Arial Narrow" panose="020B0606020202030204" pitchFamily="34" charset="0"/>
              </a:rPr>
              <a:t>Parallel: a line connecting all points along the same latitudinal angle.</a:t>
            </a:r>
          </a:p>
          <a:p>
            <a:pPr>
              <a:lnSpc>
                <a:spcPct val="100000"/>
              </a:lnSpc>
              <a:spcBef>
                <a:spcPts val="600"/>
              </a:spcBef>
              <a:spcAft>
                <a:spcPts val="600"/>
              </a:spcAft>
              <a:buFontTx/>
              <a:buChar char="-"/>
            </a:pPr>
            <a:r>
              <a:rPr lang="en-US" sz="3200" dirty="0">
                <a:latin typeface="Arial Narrow" panose="020B0606020202030204" pitchFamily="34" charset="0"/>
              </a:rPr>
              <a:t>Each degree of latitude covers about 111 km. It divides into 60 minutes, each minute into 60 seconds - one second equals roughly 30.7 meters.</a:t>
            </a:r>
          </a:p>
          <a:p>
            <a:pPr marL="0" indent="0">
              <a:lnSpc>
                <a:spcPct val="100000"/>
              </a:lnSpc>
              <a:spcBef>
                <a:spcPts val="600"/>
              </a:spcBef>
              <a:spcAft>
                <a:spcPts val="600"/>
              </a:spcAft>
              <a:buNone/>
            </a:pPr>
            <a:endParaRPr lang="en-US" sz="3200" dirty="0">
              <a:latin typeface="Arial Narrow" panose="020B0606020202030204" pitchFamily="34" charset="0"/>
            </a:endParaRPr>
          </a:p>
          <a:p>
            <a:pPr marL="0" indent="0" algn="ctr">
              <a:lnSpc>
                <a:spcPct val="100000"/>
              </a:lnSpc>
              <a:spcBef>
                <a:spcPts val="600"/>
              </a:spcBef>
              <a:spcAft>
                <a:spcPts val="600"/>
              </a:spcAft>
              <a:buNone/>
            </a:pPr>
            <a:r>
              <a:rPr lang="en-US" sz="3200" dirty="0">
                <a:latin typeface="Arial Narrow" panose="020B0606020202030204" pitchFamily="34" charset="0"/>
                <a:hlinkClick r:id="rId3"/>
              </a:rPr>
              <a:t>Animation</a:t>
            </a:r>
            <a:endParaRPr lang="en-US" sz="3200" dirty="0">
              <a:latin typeface="Arial Narrow" panose="020B0606020202030204" pitchFamily="34" charset="0"/>
            </a:endParaRPr>
          </a:p>
        </p:txBody>
      </p:sp>
      <p:pic>
        <p:nvPicPr>
          <p:cNvPr id="7" name="Picture 6" descr="Two globes illustrating latitude and longitude. The left globe shows lines of latitude from the equator to the poles, and the right globe shows lines of longitude from the Prime Meridian to 180 degrees.">
            <a:extLst>
              <a:ext uri="{FF2B5EF4-FFF2-40B4-BE49-F238E27FC236}">
                <a16:creationId xmlns:a16="http://schemas.microsoft.com/office/drawing/2014/main" id="{7E4D3E32-EEC1-F820-27C8-17D8BD57B887}"/>
              </a:ext>
            </a:extLst>
          </p:cNvPr>
          <p:cNvPicPr>
            <a:picLocks noChangeAspect="1"/>
          </p:cNvPicPr>
          <p:nvPr/>
        </p:nvPicPr>
        <p:blipFill>
          <a:blip r:embed="rId4"/>
          <a:stretch>
            <a:fillRect/>
          </a:stretch>
        </p:blipFill>
        <p:spPr>
          <a:xfrm>
            <a:off x="6649373" y="65320"/>
            <a:ext cx="5381664" cy="2997196"/>
          </a:xfrm>
          <a:prstGeom prst="rect">
            <a:avLst/>
          </a:prstGeom>
        </p:spPr>
      </p:pic>
      <p:sp>
        <p:nvSpPr>
          <p:cNvPr id="8" name="Rectangle 7" descr="An red outline to highlight left globe showing lines of latitude from the equator to the poles.">
            <a:extLst>
              <a:ext uri="{FF2B5EF4-FFF2-40B4-BE49-F238E27FC236}">
                <a16:creationId xmlns:a16="http://schemas.microsoft.com/office/drawing/2014/main" id="{6C51C22C-2B1B-32AD-273C-A4576FAEDECE}"/>
              </a:ext>
            </a:extLst>
          </p:cNvPr>
          <p:cNvSpPr/>
          <p:nvPr/>
        </p:nvSpPr>
        <p:spPr>
          <a:xfrm>
            <a:off x="6695191" y="80067"/>
            <a:ext cx="2937993" cy="2671281"/>
          </a:xfrm>
          <a:prstGeom prst="rect">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Title 1">
            <a:extLst>
              <a:ext uri="{FF2B5EF4-FFF2-40B4-BE49-F238E27FC236}">
                <a16:creationId xmlns:a16="http://schemas.microsoft.com/office/drawing/2014/main" id="{ED689F37-9528-B36E-E194-34B0419ADAC8}"/>
              </a:ext>
            </a:extLst>
          </p:cNvPr>
          <p:cNvSpPr txBox="1">
            <a:spLocks/>
          </p:cNvSpPr>
          <p:nvPr/>
        </p:nvSpPr>
        <p:spPr>
          <a:xfrm>
            <a:off x="8646534" y="3057539"/>
            <a:ext cx="3384503"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1.5 from Physical Geography by J. Patrich, licensed under CC BY 4.0.</a:t>
            </a:r>
          </a:p>
        </p:txBody>
      </p:sp>
      <p:pic>
        <p:nvPicPr>
          <p:cNvPr id="13" name="Picture 12" descr="Two globe diagrams showing lines of latitude. The left globe is sliced to reveal the interior, with labeled latitude lines from the equator to the North Pole and the Greenwich meridian highlighted. The right globe shows both hemispheres with labeled latitudes, the equator, and the Greenwich meridian.">
            <a:extLst>
              <a:ext uri="{FF2B5EF4-FFF2-40B4-BE49-F238E27FC236}">
                <a16:creationId xmlns:a16="http://schemas.microsoft.com/office/drawing/2014/main" id="{A04BD1B9-27A6-3127-ECD5-ACF43EA52514}"/>
              </a:ext>
            </a:extLst>
          </p:cNvPr>
          <p:cNvPicPr>
            <a:picLocks noChangeAspect="1"/>
          </p:cNvPicPr>
          <p:nvPr/>
        </p:nvPicPr>
        <p:blipFill>
          <a:blip r:embed="rId5"/>
          <a:stretch>
            <a:fillRect/>
          </a:stretch>
        </p:blipFill>
        <p:spPr>
          <a:xfrm>
            <a:off x="5983757" y="3276224"/>
            <a:ext cx="5204800" cy="3549845"/>
          </a:xfrm>
          <a:prstGeom prst="rect">
            <a:avLst/>
          </a:prstGeom>
        </p:spPr>
      </p:pic>
    </p:spTree>
    <p:extLst>
      <p:ext uri="{BB962C8B-B14F-4D97-AF65-F5344CB8AC3E}">
        <p14:creationId xmlns:p14="http://schemas.microsoft.com/office/powerpoint/2010/main" val="15295065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B2BAC-CE8C-A9CB-BED3-4D54128EFF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111AE1-33E5-B410-0B6A-BCFE76CDCA1A}"/>
              </a:ext>
            </a:extLst>
          </p:cNvPr>
          <p:cNvSpPr>
            <a:spLocks noGrp="1"/>
          </p:cNvSpPr>
          <p:nvPr>
            <p:ph type="title"/>
          </p:nvPr>
        </p:nvSpPr>
        <p:spPr>
          <a:xfrm>
            <a:off x="796247" y="214583"/>
            <a:ext cx="10557553"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Longitude</a:t>
            </a:r>
          </a:p>
        </p:txBody>
      </p:sp>
      <p:sp>
        <p:nvSpPr>
          <p:cNvPr id="3" name="Content Placeholder 2">
            <a:extLst>
              <a:ext uri="{FF2B5EF4-FFF2-40B4-BE49-F238E27FC236}">
                <a16:creationId xmlns:a16="http://schemas.microsoft.com/office/drawing/2014/main" id="{DB2E0238-1A6F-950E-1B1A-9C97B99FABAC}"/>
              </a:ext>
            </a:extLst>
          </p:cNvPr>
          <p:cNvSpPr>
            <a:spLocks noGrp="1"/>
          </p:cNvSpPr>
          <p:nvPr>
            <p:ph idx="1"/>
          </p:nvPr>
        </p:nvSpPr>
        <p:spPr>
          <a:xfrm>
            <a:off x="838202" y="1296753"/>
            <a:ext cx="5727664" cy="5346664"/>
          </a:xfrm>
        </p:spPr>
        <p:txBody>
          <a:bodyPr>
            <a:normAutofit lnSpcReduction="10000"/>
          </a:bodyPr>
          <a:lstStyle/>
          <a:p>
            <a:pPr>
              <a:lnSpc>
                <a:spcPct val="100000"/>
              </a:lnSpc>
              <a:spcBef>
                <a:spcPts val="600"/>
              </a:spcBef>
              <a:spcAft>
                <a:spcPts val="600"/>
              </a:spcAft>
              <a:buFontTx/>
              <a:buChar char="-"/>
            </a:pPr>
            <a:r>
              <a:rPr lang="en-US" sz="2400" dirty="0">
                <a:latin typeface="Arial Narrow" panose="020B0606020202030204" pitchFamily="34" charset="0"/>
              </a:rPr>
              <a:t>The angular distance measured east or west of a Prime Meridian. </a:t>
            </a:r>
          </a:p>
          <a:p>
            <a:pPr>
              <a:lnSpc>
                <a:spcPct val="100000"/>
              </a:lnSpc>
              <a:spcBef>
                <a:spcPts val="600"/>
              </a:spcBef>
              <a:spcAft>
                <a:spcPts val="600"/>
              </a:spcAft>
              <a:buFontTx/>
              <a:buChar char="-"/>
            </a:pPr>
            <a:r>
              <a:rPr lang="en-US" sz="2400" dirty="0">
                <a:latin typeface="Arial Narrow" panose="020B0606020202030204" pitchFamily="34" charset="0"/>
              </a:rPr>
              <a:t>Lines of longitude, also called meridians, are imaginary lines that divide the Earth and run north to south from pole to pole.</a:t>
            </a:r>
          </a:p>
          <a:p>
            <a:pPr>
              <a:lnSpc>
                <a:spcPct val="100000"/>
              </a:lnSpc>
              <a:spcBef>
                <a:spcPts val="600"/>
              </a:spcBef>
              <a:spcAft>
                <a:spcPts val="600"/>
              </a:spcAft>
              <a:buFontTx/>
              <a:buChar char="-"/>
            </a:pPr>
            <a:r>
              <a:rPr lang="en-US" sz="2400" dirty="0">
                <a:latin typeface="Arial Narrow" panose="020B0606020202030204" pitchFamily="34" charset="0"/>
              </a:rPr>
              <a:t>Prime Meridian is a baseline and is designated as 0°, runs through Greenwich, England, and divides Earth into eastern and western hemispheres.</a:t>
            </a:r>
          </a:p>
          <a:p>
            <a:pPr>
              <a:lnSpc>
                <a:spcPct val="100000"/>
              </a:lnSpc>
              <a:spcBef>
                <a:spcPts val="600"/>
              </a:spcBef>
              <a:spcAft>
                <a:spcPts val="600"/>
              </a:spcAft>
              <a:buFontTx/>
              <a:buChar char="-"/>
            </a:pPr>
            <a:r>
              <a:rPr lang="en-US" sz="2400" dirty="0" err="1">
                <a:latin typeface="Arial Narrow" panose="020B0606020202030204" pitchFamily="34" charset="0"/>
              </a:rPr>
              <a:t>Antimeridian</a:t>
            </a:r>
            <a:r>
              <a:rPr lang="en-US" sz="2400" dirty="0">
                <a:latin typeface="Arial Narrow" panose="020B0606020202030204" pitchFamily="34" charset="0"/>
              </a:rPr>
              <a:t> (180°) is opposite the Prime Meridian.</a:t>
            </a:r>
          </a:p>
          <a:p>
            <a:pPr>
              <a:lnSpc>
                <a:spcPct val="100000"/>
              </a:lnSpc>
              <a:spcBef>
                <a:spcPts val="600"/>
              </a:spcBef>
              <a:spcAft>
                <a:spcPts val="600"/>
              </a:spcAft>
              <a:buFontTx/>
              <a:buChar char="-"/>
            </a:pPr>
            <a:r>
              <a:rPr lang="en-US" sz="2400" dirty="0">
                <a:latin typeface="Arial Narrow" panose="020B0606020202030204" pitchFamily="34" charset="0"/>
              </a:rPr>
              <a:t>International Date Line follows the </a:t>
            </a:r>
            <a:r>
              <a:rPr lang="en-US" sz="2400" dirty="0" err="1">
                <a:latin typeface="Arial Narrow" panose="020B0606020202030204" pitchFamily="34" charset="0"/>
              </a:rPr>
              <a:t>antimeridian</a:t>
            </a:r>
            <a:r>
              <a:rPr lang="en-US" sz="2400" dirty="0">
                <a:latin typeface="Arial Narrow" panose="020B0606020202030204" pitchFamily="34" charset="0"/>
              </a:rPr>
              <a:t> but zigzags due to local borders and time zone laws.</a:t>
            </a:r>
          </a:p>
        </p:txBody>
      </p:sp>
      <p:pic>
        <p:nvPicPr>
          <p:cNvPr id="7" name="Picture 6" descr="Two globes illustrating latitude and longitude. The left globe shows lines of latitude from the equator to the poles, and the right globe shows lines of longitude from the Prime Meridian to 180 degrees.">
            <a:extLst>
              <a:ext uri="{FF2B5EF4-FFF2-40B4-BE49-F238E27FC236}">
                <a16:creationId xmlns:a16="http://schemas.microsoft.com/office/drawing/2014/main" id="{8648D674-0B88-1F37-9ADD-3ACFD8A5E3F6}"/>
              </a:ext>
            </a:extLst>
          </p:cNvPr>
          <p:cNvPicPr>
            <a:picLocks noChangeAspect="1"/>
          </p:cNvPicPr>
          <p:nvPr/>
        </p:nvPicPr>
        <p:blipFill>
          <a:blip r:embed="rId3"/>
          <a:stretch>
            <a:fillRect/>
          </a:stretch>
        </p:blipFill>
        <p:spPr>
          <a:xfrm>
            <a:off x="6649373" y="65320"/>
            <a:ext cx="5381664" cy="2997196"/>
          </a:xfrm>
          <a:prstGeom prst="rect">
            <a:avLst/>
          </a:prstGeom>
        </p:spPr>
      </p:pic>
      <p:sp>
        <p:nvSpPr>
          <p:cNvPr id="8" name="Rectangle 7" descr="A red outline highlighting the right globe showing lines of longitude from the Prime Meridian to 180 degrees.">
            <a:extLst>
              <a:ext uri="{FF2B5EF4-FFF2-40B4-BE49-F238E27FC236}">
                <a16:creationId xmlns:a16="http://schemas.microsoft.com/office/drawing/2014/main" id="{632E0F11-3976-CE90-C953-F201DB8F6DD0}"/>
              </a:ext>
            </a:extLst>
          </p:cNvPr>
          <p:cNvSpPr/>
          <p:nvPr/>
        </p:nvSpPr>
        <p:spPr>
          <a:xfrm>
            <a:off x="9416266" y="228324"/>
            <a:ext cx="2614771" cy="2504601"/>
          </a:xfrm>
          <a:prstGeom prst="rect">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1" name="Title 1">
            <a:extLst>
              <a:ext uri="{FF2B5EF4-FFF2-40B4-BE49-F238E27FC236}">
                <a16:creationId xmlns:a16="http://schemas.microsoft.com/office/drawing/2014/main" id="{70B84605-08BA-9D36-E460-DA100936B74C}"/>
              </a:ext>
            </a:extLst>
          </p:cNvPr>
          <p:cNvSpPr txBox="1">
            <a:spLocks/>
          </p:cNvSpPr>
          <p:nvPr/>
        </p:nvSpPr>
        <p:spPr>
          <a:xfrm>
            <a:off x="8646534" y="3057539"/>
            <a:ext cx="3384503"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1.5 from Physical Geography by J. Patrich, licensed under CC BY 4.0.</a:t>
            </a:r>
          </a:p>
        </p:txBody>
      </p:sp>
      <p:pic>
        <p:nvPicPr>
          <p:cNvPr id="5" name="Picture 4" descr="Two globe diagrams showing lines of longitude. The left globe is sliced to reveal the interior, with meridians running from pole to pole and the Greenwich meridian highlighted. The right globe shows a top-down view of the Northern Hemisphere, with longitude lines radiating from the pole and labeling the Western and Eastern Hemispheres.">
            <a:extLst>
              <a:ext uri="{FF2B5EF4-FFF2-40B4-BE49-F238E27FC236}">
                <a16:creationId xmlns:a16="http://schemas.microsoft.com/office/drawing/2014/main" id="{DFBFBBF8-FCCC-6D94-0EE5-99A0C626E0D2}"/>
              </a:ext>
            </a:extLst>
          </p:cNvPr>
          <p:cNvPicPr>
            <a:picLocks noChangeAspect="1"/>
          </p:cNvPicPr>
          <p:nvPr/>
        </p:nvPicPr>
        <p:blipFill>
          <a:blip r:embed="rId4"/>
          <a:stretch>
            <a:fillRect/>
          </a:stretch>
        </p:blipFill>
        <p:spPr>
          <a:xfrm>
            <a:off x="6565866" y="3295338"/>
            <a:ext cx="4843408" cy="3543377"/>
          </a:xfrm>
          <a:prstGeom prst="rect">
            <a:avLst/>
          </a:prstGeom>
        </p:spPr>
      </p:pic>
    </p:spTree>
    <p:extLst>
      <p:ext uri="{BB962C8B-B14F-4D97-AF65-F5344CB8AC3E}">
        <p14:creationId xmlns:p14="http://schemas.microsoft.com/office/powerpoint/2010/main" val="14569644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69E87-A9A2-4835-43E6-34FFF27070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7BFB27-1909-0036-2C92-E2ED05F36C31}"/>
              </a:ext>
            </a:extLst>
          </p:cNvPr>
          <p:cNvSpPr>
            <a:spLocks noGrp="1"/>
          </p:cNvSpPr>
          <p:nvPr>
            <p:ph type="title"/>
          </p:nvPr>
        </p:nvSpPr>
        <p:spPr>
          <a:xfrm>
            <a:off x="796247" y="214583"/>
            <a:ext cx="10557553" cy="1015101"/>
          </a:xfrm>
        </p:spPr>
        <p:txBody>
          <a:bodyPr>
            <a:normAutofit/>
          </a:bodyPr>
          <a:lstStyle/>
          <a:p>
            <a:r>
              <a:rPr kumimoji="0" lang="en-US" sz="4400" i="0" u="none" strike="noStrike" kern="1200" cap="none" spc="0" normalizeH="0" baseline="0" noProof="0" dirty="0" err="1">
                <a:ln>
                  <a:noFill/>
                </a:ln>
                <a:solidFill>
                  <a:srgbClr val="000000"/>
                </a:solidFill>
                <a:effectLst/>
                <a:uLnTx/>
                <a:uFillTx/>
                <a:latin typeface="Arial Narrow" panose="020B0606020202030204" pitchFamily="34" charset="0"/>
                <a:cs typeface="Calibri" panose="020F0502020204030204" pitchFamily="34" charset="0"/>
              </a:rPr>
              <a:t>Geographica</a:t>
            </a:r>
            <a:r>
              <a:rPr lang="en-US" dirty="0">
                <a:solidFill>
                  <a:srgbClr val="000000"/>
                </a:solidFill>
                <a:latin typeface="Arial Narrow" panose="020B0606020202030204" pitchFamily="34" charset="0"/>
                <a:cs typeface="Calibri" panose="020F0502020204030204" pitchFamily="34" charset="0"/>
              </a:rPr>
              <a:t>l Zones</a:t>
            </a:r>
            <a:endPar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24C4D50F-3E09-525C-A03C-5781A753E785}"/>
              </a:ext>
            </a:extLst>
          </p:cNvPr>
          <p:cNvSpPr>
            <a:spLocks noGrp="1"/>
          </p:cNvSpPr>
          <p:nvPr>
            <p:ph idx="1"/>
          </p:nvPr>
        </p:nvSpPr>
        <p:spPr>
          <a:xfrm>
            <a:off x="838201" y="1296753"/>
            <a:ext cx="6014155" cy="5346664"/>
          </a:xfrm>
        </p:spPr>
        <p:txBody>
          <a:bodyPr>
            <a:normAutofit/>
          </a:bodyPr>
          <a:lstStyle/>
          <a:p>
            <a:pPr>
              <a:lnSpc>
                <a:spcPct val="100000"/>
              </a:lnSpc>
              <a:spcBef>
                <a:spcPts val="600"/>
              </a:spcBef>
              <a:spcAft>
                <a:spcPts val="600"/>
              </a:spcAft>
              <a:buFontTx/>
              <a:buChar char="-"/>
            </a:pPr>
            <a:r>
              <a:rPr lang="pt-BR" sz="2400" dirty="0">
                <a:latin typeface="Arial Narrow" panose="020B0606020202030204" pitchFamily="34" charset="0"/>
              </a:rPr>
              <a:t>Equatorial: 10</a:t>
            </a:r>
            <a:r>
              <a:rPr lang="pt-BR" sz="2400" baseline="30000" dirty="0">
                <a:latin typeface="Arial Narrow" panose="020B0606020202030204" pitchFamily="34" charset="0"/>
              </a:rPr>
              <a:t>0</a:t>
            </a:r>
            <a:r>
              <a:rPr lang="pt-BR" sz="2400" dirty="0">
                <a:latin typeface="Arial Narrow" panose="020B0606020202030204" pitchFamily="34" charset="0"/>
              </a:rPr>
              <a:t> N - 10</a:t>
            </a:r>
            <a:r>
              <a:rPr lang="pt-BR" sz="2400" baseline="30000" dirty="0">
                <a:latin typeface="Arial Narrow" panose="020B0606020202030204" pitchFamily="34" charset="0"/>
              </a:rPr>
              <a:t>0</a:t>
            </a:r>
            <a:r>
              <a:rPr lang="pt-BR" sz="2400" dirty="0">
                <a:latin typeface="Arial Narrow" panose="020B0606020202030204" pitchFamily="34" charset="0"/>
              </a:rPr>
              <a:t> S</a:t>
            </a:r>
          </a:p>
          <a:p>
            <a:pPr>
              <a:lnSpc>
                <a:spcPct val="100000"/>
              </a:lnSpc>
              <a:spcBef>
                <a:spcPts val="600"/>
              </a:spcBef>
              <a:spcAft>
                <a:spcPts val="600"/>
              </a:spcAft>
              <a:buFontTx/>
              <a:buChar char="-"/>
            </a:pPr>
            <a:r>
              <a:rPr lang="pt-BR" sz="2400" dirty="0">
                <a:latin typeface="Arial Narrow" panose="020B0606020202030204" pitchFamily="34" charset="0"/>
              </a:rPr>
              <a:t>Tropical: 10</a:t>
            </a:r>
            <a:r>
              <a:rPr lang="pt-BR" sz="2400" baseline="30000" dirty="0">
                <a:latin typeface="Arial Narrow" panose="020B0606020202030204" pitchFamily="34" charset="0"/>
              </a:rPr>
              <a:t>0</a:t>
            </a:r>
            <a:r>
              <a:rPr lang="pt-BR" sz="2400" dirty="0">
                <a:latin typeface="Arial Narrow" panose="020B0606020202030204" pitchFamily="34" charset="0"/>
              </a:rPr>
              <a:t> N - 25</a:t>
            </a:r>
            <a:r>
              <a:rPr lang="pt-BR" sz="2400" baseline="30000" dirty="0">
                <a:latin typeface="Arial Narrow" panose="020B0606020202030204" pitchFamily="34" charset="0"/>
              </a:rPr>
              <a:t>0</a:t>
            </a:r>
            <a:r>
              <a:rPr lang="pt-BR" sz="2400" dirty="0">
                <a:latin typeface="Arial Narrow" panose="020B0606020202030204" pitchFamily="34" charset="0"/>
              </a:rPr>
              <a:t> N </a:t>
            </a:r>
            <a:r>
              <a:rPr lang="pt-BR" sz="2400" dirty="0" err="1">
                <a:latin typeface="Arial Narrow" panose="020B0606020202030204" pitchFamily="34" charset="0"/>
              </a:rPr>
              <a:t>and</a:t>
            </a:r>
            <a:r>
              <a:rPr lang="pt-BR" sz="2400" dirty="0">
                <a:latin typeface="Arial Narrow" panose="020B0606020202030204" pitchFamily="34" charset="0"/>
              </a:rPr>
              <a:t> 10</a:t>
            </a:r>
            <a:r>
              <a:rPr lang="pt-BR" sz="2400" baseline="30000" dirty="0">
                <a:latin typeface="Arial Narrow" panose="020B0606020202030204" pitchFamily="34" charset="0"/>
              </a:rPr>
              <a:t>0</a:t>
            </a:r>
            <a:r>
              <a:rPr lang="pt-BR" sz="2400" dirty="0">
                <a:latin typeface="Arial Narrow" panose="020B0606020202030204" pitchFamily="34" charset="0"/>
              </a:rPr>
              <a:t> S - 25</a:t>
            </a:r>
            <a:r>
              <a:rPr lang="pt-BR" sz="2400" baseline="30000" dirty="0">
                <a:latin typeface="Arial Narrow" panose="020B0606020202030204" pitchFamily="34" charset="0"/>
              </a:rPr>
              <a:t>0</a:t>
            </a:r>
            <a:r>
              <a:rPr lang="pt-BR" sz="2400" dirty="0">
                <a:latin typeface="Arial Narrow" panose="020B0606020202030204" pitchFamily="34" charset="0"/>
              </a:rPr>
              <a:t> S</a:t>
            </a:r>
          </a:p>
          <a:p>
            <a:pPr>
              <a:lnSpc>
                <a:spcPct val="100000"/>
              </a:lnSpc>
              <a:spcBef>
                <a:spcPts val="600"/>
              </a:spcBef>
              <a:spcAft>
                <a:spcPts val="600"/>
              </a:spcAft>
              <a:buFontTx/>
              <a:buChar char="-"/>
            </a:pPr>
            <a:r>
              <a:rPr lang="pt-BR" sz="2400" dirty="0">
                <a:latin typeface="Arial Narrow" panose="020B0606020202030204" pitchFamily="34" charset="0"/>
              </a:rPr>
              <a:t>Subtropical: 25</a:t>
            </a:r>
            <a:r>
              <a:rPr lang="pt-BR" sz="2400" baseline="30000" dirty="0">
                <a:latin typeface="Arial Narrow" panose="020B0606020202030204" pitchFamily="34" charset="0"/>
              </a:rPr>
              <a:t>0</a:t>
            </a:r>
            <a:r>
              <a:rPr lang="pt-BR" sz="2400" dirty="0">
                <a:latin typeface="Arial Narrow" panose="020B0606020202030204" pitchFamily="34" charset="0"/>
              </a:rPr>
              <a:t> N - 35</a:t>
            </a:r>
            <a:r>
              <a:rPr lang="pt-BR" sz="2400" baseline="30000" dirty="0">
                <a:latin typeface="Arial Narrow" panose="020B0606020202030204" pitchFamily="34" charset="0"/>
              </a:rPr>
              <a:t>0</a:t>
            </a:r>
            <a:r>
              <a:rPr lang="pt-BR" sz="2400" dirty="0">
                <a:latin typeface="Arial Narrow" panose="020B0606020202030204" pitchFamily="34" charset="0"/>
              </a:rPr>
              <a:t> N </a:t>
            </a:r>
            <a:r>
              <a:rPr lang="pt-BR" sz="2400" dirty="0" err="1">
                <a:latin typeface="Arial Narrow" panose="020B0606020202030204" pitchFamily="34" charset="0"/>
              </a:rPr>
              <a:t>and</a:t>
            </a:r>
            <a:r>
              <a:rPr lang="pt-BR" sz="2400" dirty="0">
                <a:latin typeface="Arial Narrow" panose="020B0606020202030204" pitchFamily="34" charset="0"/>
              </a:rPr>
              <a:t> 25</a:t>
            </a:r>
            <a:r>
              <a:rPr lang="pt-BR" sz="2400" baseline="30000" dirty="0">
                <a:latin typeface="Arial Narrow" panose="020B0606020202030204" pitchFamily="34" charset="0"/>
              </a:rPr>
              <a:t>0</a:t>
            </a:r>
            <a:r>
              <a:rPr lang="pt-BR" sz="2400" dirty="0">
                <a:latin typeface="Arial Narrow" panose="020B0606020202030204" pitchFamily="34" charset="0"/>
              </a:rPr>
              <a:t> S - 35</a:t>
            </a:r>
            <a:r>
              <a:rPr lang="pt-BR" sz="2400" baseline="30000" dirty="0">
                <a:latin typeface="Arial Narrow" panose="020B0606020202030204" pitchFamily="34" charset="0"/>
              </a:rPr>
              <a:t>0</a:t>
            </a:r>
            <a:r>
              <a:rPr lang="pt-BR" sz="2400" dirty="0">
                <a:latin typeface="Arial Narrow" panose="020B0606020202030204" pitchFamily="34" charset="0"/>
              </a:rPr>
              <a:t> S</a:t>
            </a:r>
          </a:p>
          <a:p>
            <a:pPr>
              <a:lnSpc>
                <a:spcPct val="100000"/>
              </a:lnSpc>
              <a:spcBef>
                <a:spcPts val="600"/>
              </a:spcBef>
              <a:spcAft>
                <a:spcPts val="600"/>
              </a:spcAft>
              <a:buFontTx/>
              <a:buChar char="-"/>
            </a:pPr>
            <a:r>
              <a:rPr lang="pt-BR" sz="2400" dirty="0" err="1">
                <a:latin typeface="Arial Narrow" panose="020B0606020202030204" pitchFamily="34" charset="0"/>
              </a:rPr>
              <a:t>Midlatitude</a:t>
            </a:r>
            <a:r>
              <a:rPr lang="pt-BR" sz="2400" dirty="0">
                <a:latin typeface="Arial Narrow" panose="020B0606020202030204" pitchFamily="34" charset="0"/>
              </a:rPr>
              <a:t>: 35</a:t>
            </a:r>
            <a:r>
              <a:rPr lang="pt-BR" sz="2400" baseline="30000" dirty="0">
                <a:latin typeface="Arial Narrow" panose="020B0606020202030204" pitchFamily="34" charset="0"/>
              </a:rPr>
              <a:t>0</a:t>
            </a:r>
            <a:r>
              <a:rPr lang="pt-BR" sz="2400" dirty="0">
                <a:latin typeface="Arial Narrow" panose="020B0606020202030204" pitchFamily="34" charset="0"/>
              </a:rPr>
              <a:t> N - 55</a:t>
            </a:r>
            <a:r>
              <a:rPr lang="pt-BR" sz="2400" baseline="30000" dirty="0">
                <a:latin typeface="Arial Narrow" panose="020B0606020202030204" pitchFamily="34" charset="0"/>
              </a:rPr>
              <a:t>0</a:t>
            </a:r>
            <a:r>
              <a:rPr lang="pt-BR" sz="2400" dirty="0">
                <a:latin typeface="Arial Narrow" panose="020B0606020202030204" pitchFamily="34" charset="0"/>
              </a:rPr>
              <a:t> N </a:t>
            </a:r>
            <a:r>
              <a:rPr lang="pt-BR" sz="2400" dirty="0" err="1">
                <a:latin typeface="Arial Narrow" panose="020B0606020202030204" pitchFamily="34" charset="0"/>
              </a:rPr>
              <a:t>and</a:t>
            </a:r>
            <a:r>
              <a:rPr lang="pt-BR" sz="2400" dirty="0">
                <a:latin typeface="Arial Narrow" panose="020B0606020202030204" pitchFamily="34" charset="0"/>
              </a:rPr>
              <a:t> 35</a:t>
            </a:r>
            <a:r>
              <a:rPr lang="pt-BR" sz="2400" baseline="30000" dirty="0">
                <a:latin typeface="Arial Narrow" panose="020B0606020202030204" pitchFamily="34" charset="0"/>
              </a:rPr>
              <a:t>0</a:t>
            </a:r>
            <a:r>
              <a:rPr lang="pt-BR" sz="2400" dirty="0">
                <a:latin typeface="Arial Narrow" panose="020B0606020202030204" pitchFamily="34" charset="0"/>
              </a:rPr>
              <a:t> S - 55</a:t>
            </a:r>
            <a:r>
              <a:rPr lang="pt-BR" sz="2400" baseline="30000" dirty="0">
                <a:latin typeface="Arial Narrow" panose="020B0606020202030204" pitchFamily="34" charset="0"/>
              </a:rPr>
              <a:t>0</a:t>
            </a:r>
            <a:r>
              <a:rPr lang="pt-BR" sz="2400" dirty="0">
                <a:latin typeface="Arial Narrow" panose="020B0606020202030204" pitchFamily="34" charset="0"/>
              </a:rPr>
              <a:t> S</a:t>
            </a:r>
          </a:p>
          <a:p>
            <a:pPr>
              <a:lnSpc>
                <a:spcPct val="100000"/>
              </a:lnSpc>
              <a:spcBef>
                <a:spcPts val="600"/>
              </a:spcBef>
              <a:spcAft>
                <a:spcPts val="600"/>
              </a:spcAft>
              <a:buFontTx/>
              <a:buChar char="-"/>
            </a:pPr>
            <a:r>
              <a:rPr lang="pt-BR" sz="2400" dirty="0" err="1">
                <a:latin typeface="Arial Narrow" panose="020B0606020202030204" pitchFamily="34" charset="0"/>
              </a:rPr>
              <a:t>Subarctic</a:t>
            </a:r>
            <a:r>
              <a:rPr lang="pt-BR" sz="2400" dirty="0">
                <a:latin typeface="Arial Narrow" panose="020B0606020202030204" pitchFamily="34" charset="0"/>
              </a:rPr>
              <a:t>: 55</a:t>
            </a:r>
            <a:r>
              <a:rPr lang="pt-BR" sz="2400" baseline="30000" dirty="0">
                <a:latin typeface="Arial Narrow" panose="020B0606020202030204" pitchFamily="34" charset="0"/>
              </a:rPr>
              <a:t>0</a:t>
            </a:r>
            <a:r>
              <a:rPr lang="pt-BR" sz="2400" dirty="0">
                <a:latin typeface="Arial Narrow" panose="020B0606020202030204" pitchFamily="34" charset="0"/>
              </a:rPr>
              <a:t> N - 60</a:t>
            </a:r>
            <a:r>
              <a:rPr lang="pt-BR" sz="2400" baseline="30000" dirty="0">
                <a:latin typeface="Arial Narrow" panose="020B0606020202030204" pitchFamily="34" charset="0"/>
              </a:rPr>
              <a:t>0</a:t>
            </a:r>
            <a:r>
              <a:rPr lang="pt-BR" sz="2400" dirty="0">
                <a:latin typeface="Arial Narrow" panose="020B0606020202030204" pitchFamily="34" charset="0"/>
              </a:rPr>
              <a:t> N</a:t>
            </a:r>
            <a:endParaRPr lang="en-US" sz="2400" dirty="0">
              <a:latin typeface="Arial Narrow" panose="020B0606020202030204" pitchFamily="34" charset="0"/>
            </a:endParaRPr>
          </a:p>
        </p:txBody>
      </p:sp>
      <p:pic>
        <p:nvPicPr>
          <p:cNvPr id="10" name="Picture 9" descr="Three world maps highlighting climate zones: torrid zone near the equator, temperate zones between the tropics and polar circles, and frigid zones near the poles.">
            <a:extLst>
              <a:ext uri="{FF2B5EF4-FFF2-40B4-BE49-F238E27FC236}">
                <a16:creationId xmlns:a16="http://schemas.microsoft.com/office/drawing/2014/main" id="{DF76EBF2-BAF1-DBF2-E6E2-718EE25B9F24}"/>
              </a:ext>
            </a:extLst>
          </p:cNvPr>
          <p:cNvPicPr>
            <a:picLocks noChangeAspect="1"/>
          </p:cNvPicPr>
          <p:nvPr/>
        </p:nvPicPr>
        <p:blipFill>
          <a:blip r:embed="rId3"/>
          <a:stretch>
            <a:fillRect/>
          </a:stretch>
        </p:blipFill>
        <p:spPr>
          <a:xfrm>
            <a:off x="1577288" y="3963586"/>
            <a:ext cx="9037424" cy="2746900"/>
          </a:xfrm>
          <a:prstGeom prst="rect">
            <a:avLst/>
          </a:prstGeom>
        </p:spPr>
      </p:pic>
      <p:sp>
        <p:nvSpPr>
          <p:cNvPr id="12" name="Content Placeholder 2">
            <a:extLst>
              <a:ext uri="{FF2B5EF4-FFF2-40B4-BE49-F238E27FC236}">
                <a16:creationId xmlns:a16="http://schemas.microsoft.com/office/drawing/2014/main" id="{DF9C83D6-52E5-6B01-4D87-E8AA05C5B1C5}"/>
              </a:ext>
            </a:extLst>
          </p:cNvPr>
          <p:cNvSpPr txBox="1">
            <a:spLocks/>
          </p:cNvSpPr>
          <p:nvPr/>
        </p:nvSpPr>
        <p:spPr>
          <a:xfrm>
            <a:off x="6852356" y="1229684"/>
            <a:ext cx="4684889" cy="31195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Tx/>
              <a:buChar char="-"/>
            </a:pPr>
            <a:r>
              <a:rPr lang="pt-BR" sz="2400" dirty="0" err="1">
                <a:latin typeface="Arial Narrow" panose="020B0606020202030204" pitchFamily="34" charset="0"/>
              </a:rPr>
              <a:t>Subantarctic</a:t>
            </a:r>
            <a:r>
              <a:rPr lang="pt-BR" sz="2400" dirty="0">
                <a:latin typeface="Arial Narrow" panose="020B0606020202030204" pitchFamily="34" charset="0"/>
              </a:rPr>
              <a:t>: 55</a:t>
            </a:r>
            <a:r>
              <a:rPr lang="pt-BR" sz="2400" baseline="30000" dirty="0">
                <a:latin typeface="Arial Narrow" panose="020B0606020202030204" pitchFamily="34" charset="0"/>
              </a:rPr>
              <a:t>0</a:t>
            </a:r>
            <a:r>
              <a:rPr lang="pt-BR" sz="2400" dirty="0">
                <a:latin typeface="Arial Narrow" panose="020B0606020202030204" pitchFamily="34" charset="0"/>
              </a:rPr>
              <a:t> S - 60</a:t>
            </a:r>
            <a:r>
              <a:rPr lang="pt-BR" sz="2400" baseline="30000" dirty="0">
                <a:latin typeface="Arial Narrow" panose="020B0606020202030204" pitchFamily="34" charset="0"/>
              </a:rPr>
              <a:t>0</a:t>
            </a:r>
            <a:r>
              <a:rPr lang="pt-BR" sz="2400" dirty="0">
                <a:latin typeface="Arial Narrow" panose="020B0606020202030204" pitchFamily="34" charset="0"/>
              </a:rPr>
              <a:t> S</a:t>
            </a:r>
          </a:p>
          <a:p>
            <a:pPr>
              <a:lnSpc>
                <a:spcPct val="100000"/>
              </a:lnSpc>
              <a:spcBef>
                <a:spcPts val="600"/>
              </a:spcBef>
              <a:spcAft>
                <a:spcPts val="600"/>
              </a:spcAft>
              <a:buFontTx/>
              <a:buChar char="-"/>
            </a:pPr>
            <a:r>
              <a:rPr lang="pt-BR" sz="2400" dirty="0">
                <a:latin typeface="Arial Narrow" panose="020B0606020202030204" pitchFamily="34" charset="0"/>
              </a:rPr>
              <a:t>Arctic: 60</a:t>
            </a:r>
            <a:r>
              <a:rPr lang="pt-BR" sz="2400" baseline="30000" dirty="0">
                <a:latin typeface="Arial Narrow" panose="020B0606020202030204" pitchFamily="34" charset="0"/>
              </a:rPr>
              <a:t>0</a:t>
            </a:r>
            <a:r>
              <a:rPr lang="pt-BR" sz="2400" dirty="0">
                <a:latin typeface="Arial Narrow" panose="020B0606020202030204" pitchFamily="34" charset="0"/>
              </a:rPr>
              <a:t> N - 75</a:t>
            </a:r>
            <a:r>
              <a:rPr lang="pt-BR" sz="2400" baseline="30000" dirty="0">
                <a:latin typeface="Arial Narrow" panose="020B0606020202030204" pitchFamily="34" charset="0"/>
              </a:rPr>
              <a:t>0</a:t>
            </a:r>
            <a:r>
              <a:rPr lang="pt-BR" sz="2400" dirty="0">
                <a:latin typeface="Arial Narrow" panose="020B0606020202030204" pitchFamily="34" charset="0"/>
              </a:rPr>
              <a:t> N</a:t>
            </a:r>
          </a:p>
          <a:p>
            <a:pPr>
              <a:lnSpc>
                <a:spcPct val="100000"/>
              </a:lnSpc>
              <a:spcBef>
                <a:spcPts val="600"/>
              </a:spcBef>
              <a:spcAft>
                <a:spcPts val="600"/>
              </a:spcAft>
              <a:buFontTx/>
              <a:buChar char="-"/>
            </a:pPr>
            <a:r>
              <a:rPr lang="pt-BR" sz="2400" dirty="0" err="1">
                <a:latin typeface="Arial Narrow" panose="020B0606020202030204" pitchFamily="34" charset="0"/>
              </a:rPr>
              <a:t>Antarctic</a:t>
            </a:r>
            <a:r>
              <a:rPr lang="pt-BR" sz="2400" dirty="0">
                <a:latin typeface="Arial Narrow" panose="020B0606020202030204" pitchFamily="34" charset="0"/>
              </a:rPr>
              <a:t>: 60</a:t>
            </a:r>
            <a:r>
              <a:rPr lang="pt-BR" sz="2400" baseline="30000" dirty="0">
                <a:latin typeface="Arial Narrow" panose="020B0606020202030204" pitchFamily="34" charset="0"/>
              </a:rPr>
              <a:t>0</a:t>
            </a:r>
            <a:r>
              <a:rPr lang="pt-BR" sz="2400" dirty="0">
                <a:latin typeface="Arial Narrow" panose="020B0606020202030204" pitchFamily="34" charset="0"/>
              </a:rPr>
              <a:t> S - 75</a:t>
            </a:r>
            <a:r>
              <a:rPr lang="pt-BR" sz="2400" baseline="30000" dirty="0">
                <a:latin typeface="Arial Narrow" panose="020B0606020202030204" pitchFamily="34" charset="0"/>
              </a:rPr>
              <a:t>0</a:t>
            </a:r>
            <a:r>
              <a:rPr lang="pt-BR" sz="2400" dirty="0">
                <a:latin typeface="Arial Narrow" panose="020B0606020202030204" pitchFamily="34" charset="0"/>
              </a:rPr>
              <a:t> S</a:t>
            </a:r>
          </a:p>
          <a:p>
            <a:pPr>
              <a:lnSpc>
                <a:spcPct val="100000"/>
              </a:lnSpc>
              <a:spcBef>
                <a:spcPts val="600"/>
              </a:spcBef>
              <a:spcAft>
                <a:spcPts val="600"/>
              </a:spcAft>
              <a:buFontTx/>
              <a:buChar char="-"/>
            </a:pPr>
            <a:r>
              <a:rPr lang="pt-BR" sz="2400" dirty="0">
                <a:latin typeface="Arial Narrow" panose="020B0606020202030204" pitchFamily="34" charset="0"/>
              </a:rPr>
              <a:t>North Polar: 75</a:t>
            </a:r>
            <a:r>
              <a:rPr lang="pt-BR" sz="2400" baseline="30000" dirty="0">
                <a:latin typeface="Arial Narrow" panose="020B0606020202030204" pitchFamily="34" charset="0"/>
              </a:rPr>
              <a:t>0</a:t>
            </a:r>
            <a:r>
              <a:rPr lang="pt-BR" sz="2400" dirty="0">
                <a:latin typeface="Arial Narrow" panose="020B0606020202030204" pitchFamily="34" charset="0"/>
              </a:rPr>
              <a:t> N - 90</a:t>
            </a:r>
            <a:r>
              <a:rPr lang="pt-BR" sz="2400" baseline="30000" dirty="0">
                <a:latin typeface="Arial Narrow" panose="020B0606020202030204" pitchFamily="34" charset="0"/>
              </a:rPr>
              <a:t>0</a:t>
            </a:r>
            <a:r>
              <a:rPr lang="pt-BR" sz="2400" dirty="0">
                <a:latin typeface="Arial Narrow" panose="020B0606020202030204" pitchFamily="34" charset="0"/>
              </a:rPr>
              <a:t> N</a:t>
            </a:r>
          </a:p>
          <a:p>
            <a:pPr>
              <a:lnSpc>
                <a:spcPct val="100000"/>
              </a:lnSpc>
              <a:spcBef>
                <a:spcPts val="600"/>
              </a:spcBef>
              <a:spcAft>
                <a:spcPts val="600"/>
              </a:spcAft>
              <a:buFontTx/>
              <a:buChar char="-"/>
            </a:pPr>
            <a:r>
              <a:rPr lang="pt-BR" sz="2400" dirty="0">
                <a:latin typeface="Arial Narrow" panose="020B0606020202030204" pitchFamily="34" charset="0"/>
              </a:rPr>
              <a:t>South Polar: 75</a:t>
            </a:r>
            <a:r>
              <a:rPr lang="pt-BR" sz="2400" baseline="30000" dirty="0">
                <a:latin typeface="Arial Narrow" panose="020B0606020202030204" pitchFamily="34" charset="0"/>
              </a:rPr>
              <a:t>0</a:t>
            </a:r>
            <a:r>
              <a:rPr lang="pt-BR" sz="2400" dirty="0">
                <a:latin typeface="Arial Narrow" panose="020B0606020202030204" pitchFamily="34" charset="0"/>
              </a:rPr>
              <a:t> S - 90</a:t>
            </a:r>
            <a:r>
              <a:rPr lang="pt-BR" sz="2400" baseline="30000" dirty="0">
                <a:latin typeface="Arial Narrow" panose="020B0606020202030204" pitchFamily="34" charset="0"/>
              </a:rPr>
              <a:t>0</a:t>
            </a:r>
            <a:r>
              <a:rPr lang="pt-BR" sz="2400" dirty="0">
                <a:latin typeface="Arial Narrow" panose="020B0606020202030204" pitchFamily="34" charset="0"/>
              </a:rPr>
              <a:t> S</a:t>
            </a:r>
            <a:endParaRPr lang="en-US" sz="2400" dirty="0">
              <a:latin typeface="Arial Narrow" panose="020B0606020202030204" pitchFamily="34" charset="0"/>
            </a:endParaRPr>
          </a:p>
        </p:txBody>
      </p:sp>
    </p:spTree>
    <p:extLst>
      <p:ext uri="{BB962C8B-B14F-4D97-AF65-F5344CB8AC3E}">
        <p14:creationId xmlns:p14="http://schemas.microsoft.com/office/powerpoint/2010/main" val="560554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7262A-6291-5D5B-067F-7DBDB34E5E69}"/>
              </a:ext>
            </a:extLst>
          </p:cNvPr>
          <p:cNvSpPr>
            <a:spLocks noGrp="1"/>
          </p:cNvSpPr>
          <p:nvPr>
            <p:ph type="title"/>
          </p:nvPr>
        </p:nvSpPr>
        <p:spPr>
          <a:xfrm>
            <a:off x="796248" y="214583"/>
            <a:ext cx="685762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Earth’s coordinate grid system</a:t>
            </a:r>
          </a:p>
        </p:txBody>
      </p:sp>
      <p:sp>
        <p:nvSpPr>
          <p:cNvPr id="6" name="Content Placeholder 1"/>
          <p:cNvSpPr>
            <a:spLocks noGrp="1"/>
          </p:cNvSpPr>
          <p:nvPr>
            <p:ph idx="1"/>
          </p:nvPr>
        </p:nvSpPr>
        <p:spPr>
          <a:xfrm>
            <a:off x="879630" y="1808248"/>
            <a:ext cx="3500459" cy="3241502"/>
          </a:xfrm>
        </p:spPr>
        <p:txBody>
          <a:bodyPr>
            <a:normAutofit lnSpcReduction="10000"/>
          </a:bodyPr>
          <a:lstStyle/>
          <a:p>
            <a:pPr marL="0" indent="0">
              <a:lnSpc>
                <a:spcPct val="100000"/>
              </a:lnSpc>
              <a:buNone/>
            </a:pPr>
            <a:r>
              <a:rPr lang="en-US" sz="3600" dirty="0">
                <a:latin typeface="Arial Narrow" panose="020B0606020202030204" pitchFamily="34" charset="0"/>
                <a:cs typeface="ＭＳ Ｐゴシック" pitchFamily="34" charset="-128"/>
              </a:rPr>
              <a:t>Latitude and parallels, longitude and meridian allow all places on Earth to be precisely located.</a:t>
            </a:r>
            <a:endParaRPr lang="en-US" sz="3200" dirty="0">
              <a:latin typeface="Arial Narrow" panose="020B0606020202030204" pitchFamily="34" charset="0"/>
              <a:cs typeface="ＭＳ Ｐゴシック" pitchFamily="34" charset="-128"/>
            </a:endParaRPr>
          </a:p>
        </p:txBody>
      </p:sp>
      <p:pic>
        <p:nvPicPr>
          <p:cNvPr id="3" name="Picture 2">
            <a:extLst>
              <a:ext uri="{FF2B5EF4-FFF2-40B4-BE49-F238E27FC236}">
                <a16:creationId xmlns:a16="http://schemas.microsoft.com/office/drawing/2014/main" id="{D1863DFB-920F-5DF5-97BF-751BA671FDF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92978" y="1618208"/>
            <a:ext cx="7140279" cy="3621583"/>
          </a:xfrm>
          <a:prstGeom prst="rect">
            <a:avLst/>
          </a:prstGeom>
        </p:spPr>
      </p:pic>
      <p:pic>
        <p:nvPicPr>
          <p:cNvPr id="12" name="Picture 11" descr="Credit of the decorative image.">
            <a:extLst>
              <a:ext uri="{FF2B5EF4-FFF2-40B4-BE49-F238E27FC236}">
                <a16:creationId xmlns:a16="http://schemas.microsoft.com/office/drawing/2014/main" id="{BDF2602E-753B-4E6D-66E7-BC8BBDC9F319}"/>
              </a:ext>
            </a:extLst>
          </p:cNvPr>
          <p:cNvPicPr>
            <a:picLocks noChangeAspect="1"/>
          </p:cNvPicPr>
          <p:nvPr/>
        </p:nvPicPr>
        <p:blipFill>
          <a:blip r:embed="rId4"/>
          <a:stretch>
            <a:fillRect/>
          </a:stretch>
        </p:blipFill>
        <p:spPr>
          <a:xfrm>
            <a:off x="8063117" y="5708638"/>
            <a:ext cx="3673228" cy="461971"/>
          </a:xfrm>
          <a:prstGeom prst="rect">
            <a:avLst/>
          </a:prstGeom>
        </p:spPr>
      </p:pic>
    </p:spTree>
    <p:extLst>
      <p:ext uri="{BB962C8B-B14F-4D97-AF65-F5344CB8AC3E}">
        <p14:creationId xmlns:p14="http://schemas.microsoft.com/office/powerpoint/2010/main" val="13724401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1451D-B120-6FA8-8AB6-5040C8C97A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478E54-1D69-B018-C732-1E88E29FB03E}"/>
              </a:ext>
            </a:extLst>
          </p:cNvPr>
          <p:cNvSpPr>
            <a:spLocks noGrp="1"/>
          </p:cNvSpPr>
          <p:nvPr>
            <p:ph type="title"/>
          </p:nvPr>
        </p:nvSpPr>
        <p:spPr>
          <a:xfrm>
            <a:off x="796247" y="214583"/>
            <a:ext cx="10557553"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Great Circles and Small Circles</a:t>
            </a:r>
          </a:p>
        </p:txBody>
      </p:sp>
      <p:sp>
        <p:nvSpPr>
          <p:cNvPr id="3" name="Content Placeholder 2">
            <a:extLst>
              <a:ext uri="{FF2B5EF4-FFF2-40B4-BE49-F238E27FC236}">
                <a16:creationId xmlns:a16="http://schemas.microsoft.com/office/drawing/2014/main" id="{C9646F89-69CD-4840-1535-8572418A7598}"/>
              </a:ext>
            </a:extLst>
          </p:cNvPr>
          <p:cNvSpPr>
            <a:spLocks noGrp="1"/>
          </p:cNvSpPr>
          <p:nvPr>
            <p:ph idx="1"/>
          </p:nvPr>
        </p:nvSpPr>
        <p:spPr>
          <a:xfrm>
            <a:off x="919006" y="1229684"/>
            <a:ext cx="5693883" cy="5304393"/>
          </a:xfrm>
        </p:spPr>
        <p:txBody>
          <a:bodyPr>
            <a:noAutofit/>
          </a:bodyPr>
          <a:lstStyle/>
          <a:p>
            <a:pPr marL="0" indent="0">
              <a:lnSpc>
                <a:spcPct val="100000"/>
              </a:lnSpc>
              <a:spcBef>
                <a:spcPts val="600"/>
              </a:spcBef>
              <a:spcAft>
                <a:spcPts val="600"/>
              </a:spcAft>
              <a:buNone/>
            </a:pPr>
            <a:r>
              <a:rPr lang="en-US" sz="2400" b="1" dirty="0">
                <a:latin typeface="Arial Narrow" panose="020B0606020202030204" pitchFamily="34" charset="0"/>
              </a:rPr>
              <a:t>Great circles</a:t>
            </a:r>
            <a:r>
              <a:rPr lang="en-US" sz="2400" dirty="0">
                <a:latin typeface="Arial Narrow" panose="020B0606020202030204" pitchFamily="34" charset="0"/>
              </a:rPr>
              <a:t>:</a:t>
            </a:r>
          </a:p>
          <a:p>
            <a:pPr>
              <a:lnSpc>
                <a:spcPct val="100000"/>
              </a:lnSpc>
              <a:spcBef>
                <a:spcPts val="600"/>
              </a:spcBef>
              <a:spcAft>
                <a:spcPts val="600"/>
              </a:spcAft>
            </a:pPr>
            <a:r>
              <a:rPr lang="en-US" sz="2000" dirty="0">
                <a:latin typeface="Arial Narrow" panose="020B0606020202030204" pitchFamily="34" charset="0"/>
              </a:rPr>
              <a:t>Any circle that divides the Earth into two equal halves.</a:t>
            </a:r>
          </a:p>
          <a:p>
            <a:pPr>
              <a:lnSpc>
                <a:spcPct val="100000"/>
              </a:lnSpc>
              <a:spcBef>
                <a:spcPts val="600"/>
              </a:spcBef>
              <a:spcAft>
                <a:spcPts val="600"/>
              </a:spcAft>
            </a:pPr>
            <a:r>
              <a:rPr lang="en-US" sz="2000" dirty="0">
                <a:latin typeface="Arial Narrow" panose="020B0606020202030204" pitchFamily="34" charset="0"/>
              </a:rPr>
              <a:t>The largest circle that can be drawn on a sphere.</a:t>
            </a:r>
          </a:p>
          <a:p>
            <a:pPr>
              <a:lnSpc>
                <a:spcPct val="100000"/>
              </a:lnSpc>
              <a:spcBef>
                <a:spcPts val="600"/>
              </a:spcBef>
              <a:spcAft>
                <a:spcPts val="600"/>
              </a:spcAft>
            </a:pPr>
            <a:r>
              <a:rPr lang="en-US" sz="2000" dirty="0">
                <a:latin typeface="Arial Narrow" panose="020B0606020202030204" pitchFamily="34" charset="0"/>
              </a:rPr>
              <a:t>The shortest distance between two points on Earth lies along a great circle.</a:t>
            </a:r>
          </a:p>
          <a:p>
            <a:pPr>
              <a:lnSpc>
                <a:spcPct val="100000"/>
              </a:lnSpc>
              <a:spcBef>
                <a:spcPts val="600"/>
              </a:spcBef>
              <a:spcAft>
                <a:spcPts val="600"/>
              </a:spcAft>
            </a:pPr>
            <a:r>
              <a:rPr lang="en-US" sz="2000" dirty="0">
                <a:latin typeface="Arial Narrow" panose="020B0606020202030204" pitchFamily="34" charset="0"/>
              </a:rPr>
              <a:t>Examples include:</a:t>
            </a:r>
          </a:p>
          <a:p>
            <a:pPr lvl="1">
              <a:lnSpc>
                <a:spcPct val="100000"/>
              </a:lnSpc>
              <a:spcBef>
                <a:spcPts val="600"/>
              </a:spcBef>
              <a:spcAft>
                <a:spcPts val="600"/>
              </a:spcAft>
            </a:pPr>
            <a:r>
              <a:rPr lang="en-US" sz="2000" dirty="0">
                <a:latin typeface="Arial Narrow" panose="020B0606020202030204" pitchFamily="34" charset="0"/>
              </a:rPr>
              <a:t>The Equator.</a:t>
            </a:r>
          </a:p>
          <a:p>
            <a:pPr lvl="1">
              <a:lnSpc>
                <a:spcPct val="100000"/>
              </a:lnSpc>
              <a:spcBef>
                <a:spcPts val="600"/>
              </a:spcBef>
              <a:spcAft>
                <a:spcPts val="600"/>
              </a:spcAft>
            </a:pPr>
            <a:r>
              <a:rPr lang="en-US" sz="2000" dirty="0">
                <a:latin typeface="Arial Narrow" panose="020B0606020202030204" pitchFamily="34" charset="0"/>
              </a:rPr>
              <a:t>All lines of longitude.</a:t>
            </a:r>
          </a:p>
          <a:p>
            <a:pPr lvl="1">
              <a:lnSpc>
                <a:spcPct val="100000"/>
              </a:lnSpc>
              <a:spcBef>
                <a:spcPts val="600"/>
              </a:spcBef>
              <a:spcAft>
                <a:spcPts val="600"/>
              </a:spcAft>
            </a:pPr>
            <a:r>
              <a:rPr lang="en-US" sz="2000" dirty="0">
                <a:latin typeface="Arial Narrow" panose="020B0606020202030204" pitchFamily="34" charset="0"/>
              </a:rPr>
              <a:t>The circle of illumination (divides day and night).</a:t>
            </a:r>
          </a:p>
          <a:p>
            <a:pPr lvl="1">
              <a:lnSpc>
                <a:spcPct val="100000"/>
              </a:lnSpc>
              <a:spcBef>
                <a:spcPts val="600"/>
              </a:spcBef>
              <a:spcAft>
                <a:spcPts val="600"/>
              </a:spcAft>
            </a:pPr>
            <a:r>
              <a:rPr lang="en-US" sz="2000" dirty="0">
                <a:latin typeface="Arial Narrow" panose="020B0606020202030204" pitchFamily="34" charset="0"/>
              </a:rPr>
              <a:t>The ecliptic plane (divides Earth along the equator).</a:t>
            </a:r>
          </a:p>
        </p:txBody>
      </p:sp>
      <p:pic>
        <p:nvPicPr>
          <p:cNvPr id="5" name="Picture 4" descr="Diagram of Earth showing a small circle above the equator and a great circle along the equator to illustrate the difference between great and small circles on a sphere.">
            <a:extLst>
              <a:ext uri="{FF2B5EF4-FFF2-40B4-BE49-F238E27FC236}">
                <a16:creationId xmlns:a16="http://schemas.microsoft.com/office/drawing/2014/main" id="{3AF142EF-8905-9A4B-EE26-53F717FE0B4A}"/>
              </a:ext>
            </a:extLst>
          </p:cNvPr>
          <p:cNvPicPr>
            <a:picLocks noChangeAspect="1"/>
          </p:cNvPicPr>
          <p:nvPr/>
        </p:nvPicPr>
        <p:blipFill>
          <a:blip r:embed="rId3"/>
          <a:stretch>
            <a:fillRect/>
          </a:stretch>
        </p:blipFill>
        <p:spPr>
          <a:xfrm>
            <a:off x="7703572" y="170441"/>
            <a:ext cx="4028041" cy="3525311"/>
          </a:xfrm>
          <a:prstGeom prst="rect">
            <a:avLst/>
          </a:prstGeom>
        </p:spPr>
      </p:pic>
      <p:sp>
        <p:nvSpPr>
          <p:cNvPr id="6" name="Content Placeholder 2">
            <a:extLst>
              <a:ext uri="{FF2B5EF4-FFF2-40B4-BE49-F238E27FC236}">
                <a16:creationId xmlns:a16="http://schemas.microsoft.com/office/drawing/2014/main" id="{147AADD5-BD1F-CE24-4B14-5C5D162AF3F7}"/>
              </a:ext>
            </a:extLst>
          </p:cNvPr>
          <p:cNvSpPr txBox="1">
            <a:spLocks/>
          </p:cNvSpPr>
          <p:nvPr/>
        </p:nvSpPr>
        <p:spPr>
          <a:xfrm>
            <a:off x="6974134" y="3718330"/>
            <a:ext cx="5082399" cy="313967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Font typeface="Arial" panose="020B0604020202020204" pitchFamily="34" charset="0"/>
              <a:buNone/>
            </a:pPr>
            <a:r>
              <a:rPr lang="en-US" sz="2400" b="1" dirty="0">
                <a:latin typeface="Arial Narrow" panose="020B0606020202030204" pitchFamily="34" charset="0"/>
              </a:rPr>
              <a:t>Small circles</a:t>
            </a:r>
            <a:r>
              <a:rPr lang="en-US" sz="2400" dirty="0">
                <a:latin typeface="Arial Narrow" panose="020B0606020202030204" pitchFamily="34" charset="0"/>
              </a:rPr>
              <a:t>:</a:t>
            </a:r>
          </a:p>
          <a:p>
            <a:pPr>
              <a:lnSpc>
                <a:spcPct val="100000"/>
              </a:lnSpc>
              <a:spcBef>
                <a:spcPts val="600"/>
              </a:spcBef>
              <a:spcAft>
                <a:spcPts val="600"/>
              </a:spcAft>
            </a:pPr>
            <a:r>
              <a:rPr lang="en-US" sz="2000" dirty="0">
                <a:latin typeface="Arial Narrow" panose="020B0606020202030204" pitchFamily="34" charset="0"/>
              </a:rPr>
              <a:t>Circles that cut the Earth but do not divide it into equal halves.</a:t>
            </a:r>
          </a:p>
          <a:p>
            <a:pPr>
              <a:lnSpc>
                <a:spcPct val="100000"/>
              </a:lnSpc>
              <a:spcBef>
                <a:spcPts val="600"/>
              </a:spcBef>
              <a:spcAft>
                <a:spcPts val="600"/>
              </a:spcAft>
            </a:pPr>
            <a:r>
              <a:rPr lang="en-US" sz="2000" dirty="0">
                <a:latin typeface="Arial Narrow" panose="020B0606020202030204" pitchFamily="34" charset="0"/>
              </a:rPr>
              <a:t>Examples include:</a:t>
            </a:r>
          </a:p>
          <a:p>
            <a:pPr lvl="1">
              <a:lnSpc>
                <a:spcPct val="100000"/>
              </a:lnSpc>
              <a:spcBef>
                <a:spcPts val="600"/>
              </a:spcBef>
              <a:spcAft>
                <a:spcPts val="600"/>
              </a:spcAft>
            </a:pPr>
            <a:r>
              <a:rPr lang="en-US" sz="2000" dirty="0">
                <a:latin typeface="Arial Narrow" panose="020B0606020202030204" pitchFamily="34" charset="0"/>
              </a:rPr>
              <a:t>All latitude lines except the Equator.</a:t>
            </a:r>
          </a:p>
          <a:p>
            <a:pPr lvl="1">
              <a:lnSpc>
                <a:spcPct val="100000"/>
              </a:lnSpc>
              <a:spcBef>
                <a:spcPts val="600"/>
              </a:spcBef>
              <a:spcAft>
                <a:spcPts val="600"/>
              </a:spcAft>
            </a:pPr>
            <a:r>
              <a:rPr lang="en-US" sz="2000" dirty="0">
                <a:latin typeface="Arial Narrow" panose="020B0606020202030204" pitchFamily="34" charset="0"/>
              </a:rPr>
              <a:t>Tropic of Cancer and Tropic of Capricorn.</a:t>
            </a:r>
          </a:p>
          <a:p>
            <a:pPr lvl="1">
              <a:lnSpc>
                <a:spcPct val="100000"/>
              </a:lnSpc>
              <a:spcBef>
                <a:spcPts val="600"/>
              </a:spcBef>
              <a:spcAft>
                <a:spcPts val="600"/>
              </a:spcAft>
            </a:pPr>
            <a:r>
              <a:rPr lang="en-US" sz="2000" dirty="0">
                <a:latin typeface="Arial Narrow" panose="020B0606020202030204" pitchFamily="34" charset="0"/>
              </a:rPr>
              <a:t>Arctic Circle and Antarctic Circle.</a:t>
            </a:r>
          </a:p>
        </p:txBody>
      </p:sp>
    </p:spTree>
    <p:extLst>
      <p:ext uri="{BB962C8B-B14F-4D97-AF65-F5344CB8AC3E}">
        <p14:creationId xmlns:p14="http://schemas.microsoft.com/office/powerpoint/2010/main" val="23067357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A3F53-3048-3E36-0E72-3F9695380D3D}"/>
              </a:ext>
            </a:extLst>
          </p:cNvPr>
          <p:cNvSpPr txBox="1">
            <a:spLocks noGrp="1"/>
          </p:cNvSpPr>
          <p:nvPr>
            <p:ph type="title" idx="4294967295"/>
          </p:nvPr>
        </p:nvSpPr>
        <p:spPr>
          <a:xfrm>
            <a:off x="817223" y="122618"/>
            <a:ext cx="10557553" cy="51355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Arial Narrow" panose="020B0606020202030204" pitchFamily="34" charset="0"/>
                <a:ea typeface="+mj-ea"/>
                <a:cs typeface="Calibri" panose="020F0502020204030204" pitchFamily="34" charset="0"/>
              </a:rPr>
              <a:t>Time Zone Distribution</a:t>
            </a:r>
          </a:p>
        </p:txBody>
      </p:sp>
      <p:pic>
        <p:nvPicPr>
          <p:cNvPr id="5" name="Picture 4" descr="World map showing global time zones, with countries and regions shaded in different colors and vertical lines indicating standard time zone boundaries.">
            <a:extLst>
              <a:ext uri="{FF2B5EF4-FFF2-40B4-BE49-F238E27FC236}">
                <a16:creationId xmlns:a16="http://schemas.microsoft.com/office/drawing/2014/main" id="{B49836FB-3044-A164-79FE-D60E1BE4DD2D}"/>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1119203" y="619674"/>
            <a:ext cx="10344378" cy="5858933"/>
          </a:xfrm>
          <a:prstGeom prst="rect">
            <a:avLst/>
          </a:prstGeom>
        </p:spPr>
      </p:pic>
    </p:spTree>
    <p:extLst>
      <p:ext uri="{BB962C8B-B14F-4D97-AF65-F5344CB8AC3E}">
        <p14:creationId xmlns:p14="http://schemas.microsoft.com/office/powerpoint/2010/main" val="21936109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7ECEC-2638-4E4D-13D4-D89E02AF58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531F92-FAA0-38BF-6FDB-D12DDF6C3CE8}"/>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For    Today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1D168E67-07B3-D95C-31F0-A5CABA8843D6}"/>
              </a:ext>
            </a:extLst>
          </p:cNvPr>
          <p:cNvSpPr>
            <a:spLocks noGrp="1"/>
          </p:cNvSpPr>
          <p:nvPr>
            <p:ph idx="1"/>
          </p:nvPr>
        </p:nvSpPr>
        <p:spPr>
          <a:xfrm>
            <a:off x="838199" y="1458930"/>
            <a:ext cx="10709953" cy="4718033"/>
          </a:xfrm>
        </p:spPr>
        <p:txBody>
          <a:bodyPr>
            <a:noAutofit/>
          </a:bodyPr>
          <a:lstStyle/>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principles of geography.</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a:t>
            </a:r>
            <a:r>
              <a:rPr lang="en-US" sz="2700" dirty="0">
                <a:latin typeface="Arial Narrow" panose="020B0606020202030204" pitchFamily="34" charset="0"/>
              </a:rPr>
              <a:t>Physical geography as an important division.</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scientific method.</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systems approach as a way of understanding the earth.</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Earth’s shape and the grid system of latitude and longitude.</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Cartography and mapping basics.</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Tools geographers use to study the earth’s surface.</a:t>
            </a:r>
          </a:p>
        </p:txBody>
      </p:sp>
    </p:spTree>
    <p:extLst>
      <p:ext uri="{BB962C8B-B14F-4D97-AF65-F5344CB8AC3E}">
        <p14:creationId xmlns:p14="http://schemas.microsoft.com/office/powerpoint/2010/main" val="37931534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61E7D5-AE39-4AA6-112D-1F14D383F04B}"/>
            </a:ext>
          </a:extLst>
        </p:cNvPr>
        <p:cNvGrpSpPr/>
        <p:nvPr/>
      </p:nvGrpSpPr>
      <p:grpSpPr>
        <a:xfrm>
          <a:off x="0" y="0"/>
          <a:ext cx="0" cy="0"/>
          <a:chOff x="0" y="0"/>
          <a:chExt cx="0" cy="0"/>
        </a:xfrm>
      </p:grpSpPr>
      <p:pic>
        <p:nvPicPr>
          <p:cNvPr id="6" name="Picture 5" descr="Map of the United States showing the Palmer Drought Severity Index for May 16, 2009, with colors indicating drought and moisture levels from extreme drought in orange to extremely moist in dark green.">
            <a:extLst>
              <a:ext uri="{FF2B5EF4-FFF2-40B4-BE49-F238E27FC236}">
                <a16:creationId xmlns:a16="http://schemas.microsoft.com/office/drawing/2014/main" id="{0648CF95-21A7-C57F-7058-850038958FCB}"/>
              </a:ext>
            </a:extLst>
          </p:cNvPr>
          <p:cNvPicPr>
            <a:picLocks noChangeAspect="1"/>
          </p:cNvPicPr>
          <p:nvPr/>
        </p:nvPicPr>
        <p:blipFill>
          <a:blip r:embed="rId3"/>
          <a:stretch>
            <a:fillRect/>
          </a:stretch>
        </p:blipFill>
        <p:spPr>
          <a:xfrm>
            <a:off x="4622811" y="872675"/>
            <a:ext cx="7349551" cy="4577898"/>
          </a:xfrm>
          <a:prstGeom prst="rect">
            <a:avLst/>
          </a:prstGeom>
        </p:spPr>
      </p:pic>
      <p:sp>
        <p:nvSpPr>
          <p:cNvPr id="2" name="Title 1">
            <a:extLst>
              <a:ext uri="{FF2B5EF4-FFF2-40B4-BE49-F238E27FC236}">
                <a16:creationId xmlns:a16="http://schemas.microsoft.com/office/drawing/2014/main" id="{E3B9741E-7A95-C4C8-B3C8-F810B5FE6546}"/>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Types of Maps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08758B6-AFBE-4BD9-767A-521F89E90FF0}"/>
              </a:ext>
            </a:extLst>
          </p:cNvPr>
          <p:cNvSpPr>
            <a:spLocks noGrp="1"/>
          </p:cNvSpPr>
          <p:nvPr>
            <p:ph idx="1"/>
          </p:nvPr>
        </p:nvSpPr>
        <p:spPr>
          <a:xfrm>
            <a:off x="838199" y="1602769"/>
            <a:ext cx="11055140" cy="4890106"/>
          </a:xfrm>
        </p:spPr>
        <p:txBody>
          <a:bodyPr>
            <a:norm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Reference maps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Thematic maps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Choropleth map</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dirty="0" err="1">
                <a:latin typeface="Arial Narrow" panose="020B0606020202030204" pitchFamily="34" charset="0"/>
              </a:rPr>
              <a:t>Dasymetric</a:t>
            </a:r>
            <a:r>
              <a:rPr lang="en-US" sz="2800" dirty="0">
                <a:latin typeface="Arial Narrow" panose="020B0606020202030204" pitchFamily="34" charset="0"/>
              </a:rPr>
              <a:t> map</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
            </a:r>
            <a:r>
              <a:rPr lang="en-US" sz="2800" dirty="0" err="1">
                <a:latin typeface="Arial Narrow" panose="020B0606020202030204" pitchFamily="34" charset="0"/>
              </a:rPr>
              <a:t>Isarithmic</a:t>
            </a:r>
            <a:r>
              <a:rPr lang="en-US" sz="2800" dirty="0">
                <a:latin typeface="Arial Narrow" panose="020B0606020202030204" pitchFamily="34" charset="0"/>
              </a:rPr>
              <a:t> map</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Proportional or graduated </a:t>
            </a:r>
          </a:p>
          <a:p>
            <a:pPr marL="457200" lvl="1" indent="0">
              <a:lnSpc>
                <a:spcPct val="100000"/>
              </a:lnSpc>
              <a:spcBef>
                <a:spcPts val="600"/>
              </a:spcBef>
              <a:spcAft>
                <a:spcPts val="600"/>
              </a:spcAft>
              <a:buNone/>
            </a:pPr>
            <a:r>
              <a:rPr lang="en-US" sz="2800" dirty="0">
                <a:latin typeface="Arial Narrow" panose="020B0606020202030204" pitchFamily="34" charset="0"/>
              </a:rPr>
              <a:t>symbol map</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Dot map</a:t>
            </a:r>
          </a:p>
        </p:txBody>
      </p:sp>
      <p:sp>
        <p:nvSpPr>
          <p:cNvPr id="8" name="Title 1">
            <a:extLst>
              <a:ext uri="{FF2B5EF4-FFF2-40B4-BE49-F238E27FC236}">
                <a16:creationId xmlns:a16="http://schemas.microsoft.com/office/drawing/2014/main" id="{F2361200-26C7-64DD-AD9C-DCB3C5EF5969}"/>
              </a:ext>
            </a:extLst>
          </p:cNvPr>
          <p:cNvSpPr txBox="1">
            <a:spLocks/>
          </p:cNvSpPr>
          <p:nvPr/>
        </p:nvSpPr>
        <p:spPr>
          <a:xfrm>
            <a:off x="6601538" y="5673116"/>
            <a:ext cx="5291801" cy="17227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00" dirty="0">
                <a:latin typeface="Arial Narrow" panose="020B0606020202030204" pitchFamily="34" charset="0"/>
                <a:cs typeface="Times New Roman" panose="02020603050405020304" pitchFamily="18" charset="0"/>
              </a:rPr>
              <a:t>Source: Figure 1.3.1.1 from Introduction to Physical Geography by M. Ritter, licensed under CC BY-NC-SA 4.0.</a:t>
            </a:r>
          </a:p>
        </p:txBody>
      </p:sp>
    </p:spTree>
    <p:extLst>
      <p:ext uri="{BB962C8B-B14F-4D97-AF65-F5344CB8AC3E}">
        <p14:creationId xmlns:p14="http://schemas.microsoft.com/office/powerpoint/2010/main" val="2005854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545C7-81B5-ECDF-E06A-171C67A630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CDA73F-E44B-97F8-5106-0BE2ED8DBA32}"/>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For Today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2D8B35DB-36A2-E74F-DF80-24DFC90DA488}"/>
              </a:ext>
            </a:extLst>
          </p:cNvPr>
          <p:cNvSpPr>
            <a:spLocks noGrp="1"/>
          </p:cNvSpPr>
          <p:nvPr>
            <p:ph idx="1"/>
          </p:nvPr>
        </p:nvSpPr>
        <p:spPr>
          <a:xfrm>
            <a:off x="838199" y="1458930"/>
            <a:ext cx="10709953" cy="4718033"/>
          </a:xfrm>
        </p:spPr>
        <p:txBody>
          <a:bodyPr>
            <a:noAutofit/>
          </a:bodyPr>
          <a:lstStyle/>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principles of geography.</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Physical geography as an important division.</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scientific method.</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systems approach as a way of understanding the earth.</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Earth’s shape and the grid system of latitude and longitude.</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Cartography and mapping basics.</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Tools geographers use to study the earth’s surface.</a:t>
            </a:r>
          </a:p>
        </p:txBody>
      </p:sp>
    </p:spTree>
    <p:extLst>
      <p:ext uri="{BB962C8B-B14F-4D97-AF65-F5344CB8AC3E}">
        <p14:creationId xmlns:p14="http://schemas.microsoft.com/office/powerpoint/2010/main" val="10986814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CC014-96C0-D142-3FA8-F61944AA7F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C32C94-1E54-D8C8-F5E7-8E8C89026BC2}"/>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Maps and Cartography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BDFE4F0-1B9C-5BD2-99DB-9A5B98183791}"/>
              </a:ext>
            </a:extLst>
          </p:cNvPr>
          <p:cNvSpPr>
            <a:spLocks noGrp="1"/>
          </p:cNvSpPr>
          <p:nvPr>
            <p:ph idx="1"/>
          </p:nvPr>
        </p:nvSpPr>
        <p:spPr>
          <a:xfrm>
            <a:off x="838199" y="1458930"/>
            <a:ext cx="6189325" cy="5033945"/>
          </a:xfrm>
        </p:spPr>
        <p:txBody>
          <a:bodyPr>
            <a:normAutofit fontScale="92500" lnSpcReduction="20000"/>
          </a:bodyPr>
          <a:lstStyle/>
          <a:p>
            <a:pPr>
              <a:lnSpc>
                <a:spcPct val="100000"/>
              </a:lnSpc>
              <a:spcBef>
                <a:spcPts val="600"/>
              </a:spcBef>
              <a:spcAft>
                <a:spcPts val="600"/>
              </a:spcAft>
              <a:buFont typeface="Wingdings" panose="05000000000000000000" pitchFamily="2" charset="2"/>
              <a:buChar char="q"/>
            </a:pPr>
            <a:r>
              <a:rPr lang="en-US" sz="3000" dirty="0">
                <a:latin typeface="Arial Narrow" panose="020B0606020202030204" pitchFamily="34" charset="0"/>
              </a:rPr>
              <a:t> A map is a generalized view of an area, as seen from above, and greatly reduced in size.</a:t>
            </a:r>
          </a:p>
          <a:p>
            <a:pPr marL="0" indent="0">
              <a:lnSpc>
                <a:spcPct val="100000"/>
              </a:lnSpc>
              <a:spcBef>
                <a:spcPts val="600"/>
              </a:spcBef>
              <a:spcAft>
                <a:spcPts val="600"/>
              </a:spcAft>
              <a:buNone/>
            </a:pPr>
            <a:endParaRPr lang="en-US" sz="3000" dirty="0">
              <a:latin typeface="Arial Narrow" panose="020B0606020202030204" pitchFamily="34" charset="0"/>
            </a:endParaRPr>
          </a:p>
          <a:p>
            <a:pPr>
              <a:lnSpc>
                <a:spcPct val="100000"/>
              </a:lnSpc>
              <a:spcBef>
                <a:spcPts val="600"/>
              </a:spcBef>
              <a:spcAft>
                <a:spcPts val="600"/>
              </a:spcAft>
              <a:buFont typeface="Wingdings" panose="05000000000000000000" pitchFamily="2" charset="2"/>
              <a:buChar char="q"/>
            </a:pPr>
            <a:r>
              <a:rPr lang="en-US" sz="3000" dirty="0">
                <a:latin typeface="Arial Narrow" panose="020B0606020202030204" pitchFamily="34" charset="0"/>
              </a:rPr>
              <a:t> Map scale is the ratio of the size of a map to the size of that area on the ground.</a:t>
            </a:r>
          </a:p>
          <a:p>
            <a:pPr marL="0" indent="0">
              <a:lnSpc>
                <a:spcPct val="100000"/>
              </a:lnSpc>
              <a:spcBef>
                <a:spcPts val="600"/>
              </a:spcBef>
              <a:spcAft>
                <a:spcPts val="600"/>
              </a:spcAft>
              <a:buNone/>
            </a:pPr>
            <a:endParaRPr lang="en-US" sz="3000" dirty="0">
              <a:latin typeface="Arial Narrow" panose="020B0606020202030204" pitchFamily="34" charset="0"/>
            </a:endParaRPr>
          </a:p>
          <a:p>
            <a:pPr>
              <a:lnSpc>
                <a:spcPct val="100000"/>
              </a:lnSpc>
              <a:spcBef>
                <a:spcPts val="600"/>
              </a:spcBef>
              <a:spcAft>
                <a:spcPts val="600"/>
              </a:spcAft>
              <a:buFont typeface="Wingdings" panose="05000000000000000000" pitchFamily="2" charset="2"/>
              <a:buChar char="q"/>
            </a:pPr>
            <a:r>
              <a:rPr lang="en-US" sz="3000" dirty="0">
                <a:latin typeface="Arial Narrow" panose="020B0606020202030204" pitchFamily="34" charset="0"/>
              </a:rPr>
              <a:t> Three ways of showing map scale</a:t>
            </a:r>
          </a:p>
          <a:p>
            <a:pPr lvl="1">
              <a:lnSpc>
                <a:spcPct val="100000"/>
              </a:lnSpc>
              <a:spcBef>
                <a:spcPts val="600"/>
              </a:spcBef>
              <a:spcAft>
                <a:spcPts val="600"/>
              </a:spcAft>
            </a:pPr>
            <a:r>
              <a:rPr lang="en-US" sz="3000" dirty="0">
                <a:latin typeface="Arial Narrow" panose="020B0606020202030204" pitchFamily="34" charset="0"/>
              </a:rPr>
              <a:t>Representative fraction</a:t>
            </a:r>
          </a:p>
          <a:p>
            <a:pPr lvl="1">
              <a:lnSpc>
                <a:spcPct val="100000"/>
              </a:lnSpc>
              <a:spcBef>
                <a:spcPts val="600"/>
              </a:spcBef>
              <a:spcAft>
                <a:spcPts val="600"/>
              </a:spcAft>
            </a:pPr>
            <a:r>
              <a:rPr lang="en-US" sz="3000" dirty="0">
                <a:latin typeface="Arial Narrow" panose="020B0606020202030204" pitchFamily="34" charset="0"/>
              </a:rPr>
              <a:t>Written scale</a:t>
            </a:r>
          </a:p>
          <a:p>
            <a:pPr lvl="1">
              <a:lnSpc>
                <a:spcPct val="100000"/>
              </a:lnSpc>
              <a:spcBef>
                <a:spcPts val="600"/>
              </a:spcBef>
              <a:spcAft>
                <a:spcPts val="600"/>
              </a:spcAft>
            </a:pPr>
            <a:r>
              <a:rPr lang="en-US" sz="3000" dirty="0">
                <a:latin typeface="Arial Narrow" panose="020B0606020202030204" pitchFamily="34" charset="0"/>
              </a:rPr>
              <a:t>Graphic scale</a:t>
            </a:r>
          </a:p>
          <a:p>
            <a:pPr marL="0" indent="0">
              <a:lnSpc>
                <a:spcPct val="100000"/>
              </a:lnSpc>
              <a:spcBef>
                <a:spcPts val="600"/>
              </a:spcBef>
              <a:spcAft>
                <a:spcPts val="600"/>
              </a:spcAft>
              <a:buNone/>
            </a:pPr>
            <a:endParaRPr lang="en-US" sz="3200" dirty="0">
              <a:latin typeface="Arial Narrow" panose="020B0606020202030204" pitchFamily="34" charset="0"/>
            </a:endParaRPr>
          </a:p>
        </p:txBody>
      </p:sp>
      <p:pic>
        <p:nvPicPr>
          <p:cNvPr id="7" name="Picture 6" descr="Dot map of the United States showing acres treated with commercial fertilizer, lime, and soil conditioners in 2002, with each blue dot representing 25,000 acres.">
            <a:extLst>
              <a:ext uri="{FF2B5EF4-FFF2-40B4-BE49-F238E27FC236}">
                <a16:creationId xmlns:a16="http://schemas.microsoft.com/office/drawing/2014/main" id="{56B421CC-1B1E-1D7D-7F43-6C6339F19722}"/>
              </a:ext>
            </a:extLst>
          </p:cNvPr>
          <p:cNvPicPr>
            <a:picLocks noChangeAspect="1"/>
          </p:cNvPicPr>
          <p:nvPr/>
        </p:nvPicPr>
        <p:blipFill>
          <a:blip r:embed="rId3"/>
          <a:stretch>
            <a:fillRect/>
          </a:stretch>
        </p:blipFill>
        <p:spPr>
          <a:xfrm>
            <a:off x="7027524" y="1778326"/>
            <a:ext cx="4925017" cy="4021435"/>
          </a:xfrm>
          <a:prstGeom prst="rect">
            <a:avLst/>
          </a:prstGeom>
        </p:spPr>
      </p:pic>
      <p:sp>
        <p:nvSpPr>
          <p:cNvPr id="8" name="Title 1">
            <a:extLst>
              <a:ext uri="{FF2B5EF4-FFF2-40B4-BE49-F238E27FC236}">
                <a16:creationId xmlns:a16="http://schemas.microsoft.com/office/drawing/2014/main" id="{CF3CC710-F5B3-0E37-A0F0-2F8765649916}"/>
              </a:ext>
            </a:extLst>
          </p:cNvPr>
          <p:cNvSpPr txBox="1">
            <a:spLocks/>
          </p:cNvSpPr>
          <p:nvPr/>
        </p:nvSpPr>
        <p:spPr>
          <a:xfrm>
            <a:off x="7387953" y="5900472"/>
            <a:ext cx="4298901"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1.3.1.5 from Introduction to Physical Geography by M. Ritter, licensed under CC BY-NC-SA 4.0.</a:t>
            </a:r>
          </a:p>
        </p:txBody>
      </p:sp>
    </p:spTree>
    <p:extLst>
      <p:ext uri="{BB962C8B-B14F-4D97-AF65-F5344CB8AC3E}">
        <p14:creationId xmlns:p14="http://schemas.microsoft.com/office/powerpoint/2010/main" val="15704889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A1E09-1147-BD0F-99B1-50DBACB331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3BE203-0238-40E6-B38B-82A77429E99B}"/>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Small and Large Scale Maps</a:t>
            </a:r>
            <a:endParaRPr lang="en-US" dirty="0">
              <a:latin typeface="Arial Narrow" panose="020B0606020202030204" pitchFamily="34" charset="0"/>
            </a:endParaRPr>
          </a:p>
        </p:txBody>
      </p:sp>
      <p:sp>
        <p:nvSpPr>
          <p:cNvPr id="8" name="Title 1">
            <a:extLst>
              <a:ext uri="{FF2B5EF4-FFF2-40B4-BE49-F238E27FC236}">
                <a16:creationId xmlns:a16="http://schemas.microsoft.com/office/drawing/2014/main" id="{3D376478-B0C0-6EBE-FB87-F051C31C932B}"/>
              </a:ext>
            </a:extLst>
          </p:cNvPr>
          <p:cNvSpPr txBox="1">
            <a:spLocks/>
          </p:cNvSpPr>
          <p:nvPr/>
        </p:nvSpPr>
        <p:spPr>
          <a:xfrm>
            <a:off x="4638782" y="6549383"/>
            <a:ext cx="4638781"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1.3.1.8a, 8b, 8c from Introduction to Physical Geography by M. Ritter, licensed under CC BY-NC-SA 4.0.</a:t>
            </a:r>
          </a:p>
        </p:txBody>
      </p:sp>
      <p:pic>
        <p:nvPicPr>
          <p:cNvPr id="5" name="Picture 4" descr="Three topographic maps of Gorham, Maine, showing different scales: 1:24,000 with detailed features over 1 square mile, 1:62,500 covering 6.75 square miles, and 1:250,000 showing a broader 107 square mile area.">
            <a:extLst>
              <a:ext uri="{FF2B5EF4-FFF2-40B4-BE49-F238E27FC236}">
                <a16:creationId xmlns:a16="http://schemas.microsoft.com/office/drawing/2014/main" id="{11269BE2-D903-5E3D-F987-5345911B4BD6}"/>
              </a:ext>
            </a:extLst>
          </p:cNvPr>
          <p:cNvPicPr>
            <a:picLocks noChangeAspect="1"/>
          </p:cNvPicPr>
          <p:nvPr/>
        </p:nvPicPr>
        <p:blipFill>
          <a:blip r:embed="rId3"/>
          <a:stretch>
            <a:fillRect/>
          </a:stretch>
        </p:blipFill>
        <p:spPr>
          <a:xfrm>
            <a:off x="1982392" y="1237466"/>
            <a:ext cx="8227216" cy="5051396"/>
          </a:xfrm>
          <a:prstGeom prst="rect">
            <a:avLst/>
          </a:prstGeom>
        </p:spPr>
      </p:pic>
    </p:spTree>
    <p:extLst>
      <p:ext uri="{BB962C8B-B14F-4D97-AF65-F5344CB8AC3E}">
        <p14:creationId xmlns:p14="http://schemas.microsoft.com/office/powerpoint/2010/main" val="12782712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767C8F-1C08-1EB6-F7A8-2A78BFD305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F1C5C1-2A39-7199-68D6-77AD85E619A2}"/>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Map Projections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9D94A824-BECF-F516-9C66-CF5D9103C83E}"/>
              </a:ext>
            </a:extLst>
          </p:cNvPr>
          <p:cNvSpPr>
            <a:spLocks noGrp="1"/>
          </p:cNvSpPr>
          <p:nvPr>
            <p:ph idx="1"/>
          </p:nvPr>
        </p:nvSpPr>
        <p:spPr>
          <a:xfrm>
            <a:off x="838199" y="1602769"/>
            <a:ext cx="11055140" cy="4890106"/>
          </a:xfrm>
        </p:spPr>
        <p:txBody>
          <a:bodyPr>
            <a:norm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 map is flat, but Earth is </a:t>
            </a:r>
            <a:r>
              <a:rPr lang="en-US" b="1" dirty="0">
                <a:latin typeface="Arial Narrow" panose="020B0606020202030204" pitchFamily="34" charset="0"/>
              </a:rPr>
              <a:t>spherical</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Transforming a flat surface to a sphere or vice versa is done by </a:t>
            </a:r>
            <a:r>
              <a:rPr lang="en-US" b="1" dirty="0">
                <a:latin typeface="Arial Narrow" panose="020B0606020202030204" pitchFamily="34" charset="0"/>
              </a:rPr>
              <a:t>map projections</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All projections have </a:t>
            </a:r>
            <a:r>
              <a:rPr lang="en-US" b="1" dirty="0">
                <a:latin typeface="Arial Narrow" panose="020B0606020202030204" pitchFamily="34" charset="0"/>
              </a:rPr>
              <a:t>distortion</a:t>
            </a:r>
            <a:r>
              <a:rPr lang="en-US" dirty="0">
                <a:latin typeface="Arial Narrow" panose="020B0606020202030204" pitchFamily="34" charset="0"/>
              </a:rPr>
              <a: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Maps can have either accurate sizes or accurate shapes, but not both.</a:t>
            </a:r>
          </a:p>
          <a:p>
            <a:pPr lvl="1">
              <a:lnSpc>
                <a:spcPct val="100000"/>
              </a:lnSpc>
              <a:spcBef>
                <a:spcPts val="600"/>
              </a:spcBef>
              <a:spcAft>
                <a:spcPts val="600"/>
              </a:spcAft>
            </a:pPr>
            <a:r>
              <a:rPr lang="en-US" sz="2800" dirty="0">
                <a:latin typeface="Arial Narrow" panose="020B0606020202030204" pitchFamily="34" charset="0"/>
              </a:rPr>
              <a:t>Accurate size = equal area</a:t>
            </a:r>
          </a:p>
          <a:p>
            <a:pPr lvl="1">
              <a:lnSpc>
                <a:spcPct val="100000"/>
              </a:lnSpc>
              <a:spcBef>
                <a:spcPts val="600"/>
              </a:spcBef>
              <a:spcAft>
                <a:spcPts val="600"/>
              </a:spcAft>
            </a:pPr>
            <a:r>
              <a:rPr lang="en-US" sz="2800" dirty="0">
                <a:latin typeface="Arial Narrow" panose="020B0606020202030204" pitchFamily="34" charset="0"/>
              </a:rPr>
              <a:t>Accurate shapes = conformal</a:t>
            </a:r>
          </a:p>
        </p:txBody>
      </p:sp>
      <p:pic>
        <p:nvPicPr>
          <p:cNvPr id="5" name="Picture 4" descr="Illustration of a map projection showing how a highlighted area on a globe is represented as a grid square on a flat map.">
            <a:extLst>
              <a:ext uri="{FF2B5EF4-FFF2-40B4-BE49-F238E27FC236}">
                <a16:creationId xmlns:a16="http://schemas.microsoft.com/office/drawing/2014/main" id="{9D9F70D2-61C8-28EC-F9E5-12C9C2A2AD07}"/>
              </a:ext>
            </a:extLst>
          </p:cNvPr>
          <p:cNvPicPr>
            <a:picLocks noChangeAspect="1"/>
          </p:cNvPicPr>
          <p:nvPr/>
        </p:nvPicPr>
        <p:blipFill>
          <a:blip r:embed="rId3"/>
          <a:stretch>
            <a:fillRect/>
          </a:stretch>
        </p:blipFill>
        <p:spPr>
          <a:xfrm>
            <a:off x="5552676" y="4370950"/>
            <a:ext cx="6340664" cy="2121925"/>
          </a:xfrm>
          <a:prstGeom prst="rect">
            <a:avLst/>
          </a:prstGeom>
        </p:spPr>
      </p:pic>
      <p:sp>
        <p:nvSpPr>
          <p:cNvPr id="8" name="Title 1">
            <a:extLst>
              <a:ext uri="{FF2B5EF4-FFF2-40B4-BE49-F238E27FC236}">
                <a16:creationId xmlns:a16="http://schemas.microsoft.com/office/drawing/2014/main" id="{539D3E76-EF51-FE6A-7664-5864DF67BCEA}"/>
              </a:ext>
            </a:extLst>
          </p:cNvPr>
          <p:cNvSpPr txBox="1">
            <a:spLocks/>
          </p:cNvSpPr>
          <p:nvPr/>
        </p:nvSpPr>
        <p:spPr>
          <a:xfrm>
            <a:off x="7594438" y="6606075"/>
            <a:ext cx="4298901"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1.3.1.9 from Introduction to Physical Geography by M. Ritter, licensed under CC BY-NC-SA 4.0.</a:t>
            </a:r>
          </a:p>
        </p:txBody>
      </p:sp>
    </p:spTree>
    <p:extLst>
      <p:ext uri="{BB962C8B-B14F-4D97-AF65-F5344CB8AC3E}">
        <p14:creationId xmlns:p14="http://schemas.microsoft.com/office/powerpoint/2010/main" val="5512194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0A9A3-1EDB-1196-69D0-68FD654752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EEE1D6-17CA-5FCF-DCFE-355981CC0CB2}"/>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Classes of Map Projections</a:t>
            </a:r>
            <a:endParaRPr lang="en-US" dirty="0">
              <a:latin typeface="Arial Narrow" panose="020B0606020202030204" pitchFamily="34" charset="0"/>
            </a:endParaRPr>
          </a:p>
        </p:txBody>
      </p:sp>
      <p:pic>
        <p:nvPicPr>
          <p:cNvPr id="9" name="Picture 8" descr="Diagram of the cylindrical Mercator projection showing a globe within a cylinder and the resulting rectangular world map, highlighting distortion at high latitudes and accurate shapes near the equator.">
            <a:extLst>
              <a:ext uri="{FF2B5EF4-FFF2-40B4-BE49-F238E27FC236}">
                <a16:creationId xmlns:a16="http://schemas.microsoft.com/office/drawing/2014/main" id="{A5E1DC16-AF62-B620-2DED-41DF261C4733}"/>
              </a:ext>
            </a:extLst>
          </p:cNvPr>
          <p:cNvPicPr>
            <a:picLocks noChangeAspect="1"/>
          </p:cNvPicPr>
          <p:nvPr/>
        </p:nvPicPr>
        <p:blipFill>
          <a:blip r:embed="rId3"/>
          <a:stretch>
            <a:fillRect/>
          </a:stretch>
        </p:blipFill>
        <p:spPr>
          <a:xfrm>
            <a:off x="669652" y="1291260"/>
            <a:ext cx="5793036" cy="2701890"/>
          </a:xfrm>
          <a:prstGeom prst="rect">
            <a:avLst/>
          </a:prstGeom>
        </p:spPr>
      </p:pic>
      <p:sp>
        <p:nvSpPr>
          <p:cNvPr id="12" name="Content Placeholder 2">
            <a:extLst>
              <a:ext uri="{FF2B5EF4-FFF2-40B4-BE49-F238E27FC236}">
                <a16:creationId xmlns:a16="http://schemas.microsoft.com/office/drawing/2014/main" id="{DEB3E1C3-A80F-433C-CDAE-02F47CE4D263}"/>
              </a:ext>
            </a:extLst>
          </p:cNvPr>
          <p:cNvSpPr>
            <a:spLocks noGrp="1"/>
          </p:cNvSpPr>
          <p:nvPr>
            <p:ph idx="1"/>
          </p:nvPr>
        </p:nvSpPr>
        <p:spPr>
          <a:xfrm>
            <a:off x="1290263" y="5121668"/>
            <a:ext cx="3987894" cy="544530"/>
          </a:xfrm>
        </p:spPr>
        <p:txBody>
          <a:bodyPr>
            <a:normAutofit lnSpcReduction="10000"/>
          </a:bodyPr>
          <a:lstStyle/>
          <a:p>
            <a:pPr marL="0" indent="0" algn="ctr">
              <a:lnSpc>
                <a:spcPct val="100000"/>
              </a:lnSpc>
              <a:spcBef>
                <a:spcPts val="600"/>
              </a:spcBef>
              <a:spcAft>
                <a:spcPts val="600"/>
              </a:spcAft>
              <a:buNone/>
            </a:pPr>
            <a:r>
              <a:rPr lang="en-US" sz="3000" dirty="0">
                <a:latin typeface="Arial Narrow" panose="020B0606020202030204" pitchFamily="34" charset="0"/>
                <a:hlinkClick r:id="rId4"/>
              </a:rPr>
              <a:t>USGS Map Projections</a:t>
            </a:r>
            <a:endParaRPr lang="en-US" sz="3200" dirty="0">
              <a:latin typeface="Arial Narrow" panose="020B0606020202030204" pitchFamily="34" charset="0"/>
            </a:endParaRPr>
          </a:p>
        </p:txBody>
      </p:sp>
      <p:pic>
        <p:nvPicPr>
          <p:cNvPr id="11" name="Picture 10" descr="Diagram of the Robinson projection showing a globe with straight equator and equally spaced concave meridians, and the resulting world map balancing shape and size distortion.">
            <a:extLst>
              <a:ext uri="{FF2B5EF4-FFF2-40B4-BE49-F238E27FC236}">
                <a16:creationId xmlns:a16="http://schemas.microsoft.com/office/drawing/2014/main" id="{1FE92533-A598-41F5-8D34-3E786C77DD83}"/>
              </a:ext>
            </a:extLst>
          </p:cNvPr>
          <p:cNvPicPr>
            <a:picLocks noChangeAspect="1"/>
          </p:cNvPicPr>
          <p:nvPr/>
        </p:nvPicPr>
        <p:blipFill>
          <a:blip r:embed="rId5"/>
          <a:stretch>
            <a:fillRect/>
          </a:stretch>
        </p:blipFill>
        <p:spPr>
          <a:xfrm>
            <a:off x="5926419" y="3993150"/>
            <a:ext cx="6166507" cy="2612925"/>
          </a:xfrm>
          <a:prstGeom prst="rect">
            <a:avLst/>
          </a:prstGeom>
        </p:spPr>
      </p:pic>
      <p:sp>
        <p:nvSpPr>
          <p:cNvPr id="8" name="Title 1">
            <a:extLst>
              <a:ext uri="{FF2B5EF4-FFF2-40B4-BE49-F238E27FC236}">
                <a16:creationId xmlns:a16="http://schemas.microsoft.com/office/drawing/2014/main" id="{E2F01DE0-C31C-F304-045C-D80BF20FBBD0}"/>
              </a:ext>
            </a:extLst>
          </p:cNvPr>
          <p:cNvSpPr txBox="1">
            <a:spLocks/>
          </p:cNvSpPr>
          <p:nvPr/>
        </p:nvSpPr>
        <p:spPr>
          <a:xfrm>
            <a:off x="7145676" y="6606075"/>
            <a:ext cx="4747664"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1.3.1.10 &amp; 1.3.1.11 from Introduction to Physical Geography by M. Ritter, licensed under CC BY-NC-SA 4.0.</a:t>
            </a:r>
          </a:p>
        </p:txBody>
      </p:sp>
    </p:spTree>
    <p:extLst>
      <p:ext uri="{BB962C8B-B14F-4D97-AF65-F5344CB8AC3E}">
        <p14:creationId xmlns:p14="http://schemas.microsoft.com/office/powerpoint/2010/main" val="10907149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A2FFD-2D89-9811-9CCC-2296EF2380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191231-8C52-467C-50A2-8D723D0AFF1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 For Today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4691CE5-9BA8-8438-1B18-FC98CC67CB0A}"/>
              </a:ext>
            </a:extLst>
          </p:cNvPr>
          <p:cNvSpPr>
            <a:spLocks noGrp="1"/>
          </p:cNvSpPr>
          <p:nvPr>
            <p:ph idx="1"/>
          </p:nvPr>
        </p:nvSpPr>
        <p:spPr>
          <a:xfrm>
            <a:off x="838199" y="1458930"/>
            <a:ext cx="10709953" cy="4718033"/>
          </a:xfrm>
        </p:spPr>
        <p:txBody>
          <a:bodyPr>
            <a:noAutofit/>
          </a:bodyPr>
          <a:lstStyle/>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principles of geography.</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a:t>
            </a:r>
            <a:r>
              <a:rPr lang="en-US" sz="2700" dirty="0">
                <a:latin typeface="Arial Narrow" panose="020B0606020202030204" pitchFamily="34" charset="0"/>
              </a:rPr>
              <a:t>Physical geography as an important division.</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scientific method.</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systems approach as a way of understanding the earth.</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Earth’s shape and the grid system of latitude and longitude.</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Cartography and mapping basics.</a:t>
            </a:r>
          </a:p>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Tools geographers use to study the earth’s surface.</a:t>
            </a:r>
          </a:p>
        </p:txBody>
      </p:sp>
    </p:spTree>
    <p:extLst>
      <p:ext uri="{BB962C8B-B14F-4D97-AF65-F5344CB8AC3E}">
        <p14:creationId xmlns:p14="http://schemas.microsoft.com/office/powerpoint/2010/main" val="12250400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77A97-13D8-1CDA-65E7-85B1F156C7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5FDCB2-58C0-D046-720D-C7236DD46988}"/>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Modern Tools and Techniques for Geoscience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64AEA6FC-A638-6939-55A6-134B6BCE51BA}"/>
              </a:ext>
            </a:extLst>
          </p:cNvPr>
          <p:cNvSpPr>
            <a:spLocks noGrp="1"/>
          </p:cNvSpPr>
          <p:nvPr>
            <p:ph idx="1"/>
          </p:nvPr>
        </p:nvSpPr>
        <p:spPr>
          <a:xfrm>
            <a:off x="879295" y="1746608"/>
            <a:ext cx="6018216" cy="4609036"/>
          </a:xfrm>
        </p:spPr>
        <p:txBody>
          <a:bodyPr>
            <a:normAutofit fontScale="92500" lnSpcReduction="10000"/>
          </a:bodyPr>
          <a:lstStyle/>
          <a:p>
            <a:pPr>
              <a:lnSpc>
                <a:spcPct val="100000"/>
              </a:lnSpc>
              <a:spcBef>
                <a:spcPts val="600"/>
              </a:spcBef>
              <a:spcAft>
                <a:spcPts val="600"/>
              </a:spcAft>
              <a:buFont typeface="Wingdings" panose="05000000000000000000" pitchFamily="2" charset="2"/>
              <a:buChar char="q"/>
            </a:pPr>
            <a:r>
              <a:rPr lang="en-US" sz="3000" dirty="0">
                <a:latin typeface="Arial Narrow" panose="020B0606020202030204" pitchFamily="34" charset="0"/>
              </a:rPr>
              <a:t> Global Positioning System (GPS): GPS uses radio signals from satellites to find your location.</a:t>
            </a:r>
          </a:p>
          <a:p>
            <a:pPr>
              <a:lnSpc>
                <a:spcPct val="100000"/>
              </a:lnSpc>
              <a:spcBef>
                <a:spcPts val="600"/>
              </a:spcBef>
              <a:spcAft>
                <a:spcPts val="600"/>
              </a:spcAft>
              <a:buFont typeface="Wingdings" panose="05000000000000000000" pitchFamily="2" charset="2"/>
              <a:buChar char="q"/>
            </a:pPr>
            <a:endParaRPr lang="en-US" sz="3000" dirty="0">
              <a:latin typeface="Arial Narrow" panose="020B0606020202030204" pitchFamily="34" charset="0"/>
            </a:endParaRPr>
          </a:p>
          <a:p>
            <a:pPr>
              <a:lnSpc>
                <a:spcPct val="100000"/>
              </a:lnSpc>
              <a:spcBef>
                <a:spcPts val="600"/>
              </a:spcBef>
              <a:spcAft>
                <a:spcPts val="600"/>
              </a:spcAft>
              <a:buFont typeface="Wingdings" panose="05000000000000000000" pitchFamily="2" charset="2"/>
              <a:buChar char="q"/>
            </a:pPr>
            <a:r>
              <a:rPr lang="en-US" sz="3000" dirty="0">
                <a:latin typeface="Arial Narrow" panose="020B0606020202030204" pitchFamily="34" charset="0"/>
              </a:rPr>
              <a:t> Remote sensing: Studies objects without being in direct physical contact with them.</a:t>
            </a:r>
          </a:p>
          <a:p>
            <a:pPr marL="0" indent="0">
              <a:lnSpc>
                <a:spcPct val="100000"/>
              </a:lnSpc>
              <a:spcBef>
                <a:spcPts val="600"/>
              </a:spcBef>
              <a:spcAft>
                <a:spcPts val="600"/>
              </a:spcAft>
              <a:buNone/>
            </a:pPr>
            <a:endParaRPr lang="en-US" sz="3000" dirty="0">
              <a:latin typeface="Arial Narrow" panose="020B0606020202030204" pitchFamily="34" charset="0"/>
            </a:endParaRPr>
          </a:p>
          <a:p>
            <a:pPr>
              <a:lnSpc>
                <a:spcPct val="100000"/>
              </a:lnSpc>
              <a:spcBef>
                <a:spcPts val="600"/>
              </a:spcBef>
              <a:spcAft>
                <a:spcPts val="600"/>
              </a:spcAft>
              <a:buFont typeface="Wingdings" panose="05000000000000000000" pitchFamily="2" charset="2"/>
              <a:buChar char="q"/>
            </a:pPr>
            <a:r>
              <a:rPr lang="en-US" sz="3000" dirty="0">
                <a:latin typeface="Arial Narrow" panose="020B0606020202030204" pitchFamily="34" charset="0"/>
              </a:rPr>
              <a:t> Geospatial Data Analysis</a:t>
            </a:r>
          </a:p>
          <a:p>
            <a:pPr lvl="1">
              <a:lnSpc>
                <a:spcPct val="100000"/>
              </a:lnSpc>
              <a:spcBef>
                <a:spcPts val="600"/>
              </a:spcBef>
              <a:spcAft>
                <a:spcPts val="600"/>
              </a:spcAft>
            </a:pPr>
            <a:r>
              <a:rPr lang="en-US" sz="3000" dirty="0">
                <a:latin typeface="Arial Narrow" panose="020B0606020202030204" pitchFamily="34" charset="0"/>
              </a:rPr>
              <a:t>Geographic Information Systems (GIS)</a:t>
            </a:r>
          </a:p>
        </p:txBody>
      </p:sp>
      <p:pic>
        <p:nvPicPr>
          <p:cNvPr id="5" name="Picture 4" descr="Infographic showing how GPS works, illustrating satellites sending signals to a receiver on a tractor, with steps explaining signal transmission, travel time measurement, and position calculation.">
            <a:extLst>
              <a:ext uri="{FF2B5EF4-FFF2-40B4-BE49-F238E27FC236}">
                <a16:creationId xmlns:a16="http://schemas.microsoft.com/office/drawing/2014/main" id="{ACFDF44C-07BA-7A02-E03D-B4F9A1CEB496}"/>
              </a:ext>
            </a:extLst>
          </p:cNvPr>
          <p:cNvPicPr>
            <a:picLocks noChangeAspect="1"/>
          </p:cNvPicPr>
          <p:nvPr/>
        </p:nvPicPr>
        <p:blipFill>
          <a:blip r:embed="rId3"/>
          <a:stretch>
            <a:fillRect/>
          </a:stretch>
        </p:blipFill>
        <p:spPr>
          <a:xfrm>
            <a:off x="8669866" y="1135611"/>
            <a:ext cx="3365327" cy="2482370"/>
          </a:xfrm>
          <a:prstGeom prst="rect">
            <a:avLst/>
          </a:prstGeom>
        </p:spPr>
      </p:pic>
      <p:pic>
        <p:nvPicPr>
          <p:cNvPr id="6" name="Picture 5" descr="Diagram showing GIS data integration with separate layers for streets, buildings, and vegetation combined into an integrated map.">
            <a:extLst>
              <a:ext uri="{FF2B5EF4-FFF2-40B4-BE49-F238E27FC236}">
                <a16:creationId xmlns:a16="http://schemas.microsoft.com/office/drawing/2014/main" id="{A24ABD44-1FB2-4AF4-44D6-6822B4DFD400}"/>
              </a:ext>
            </a:extLst>
          </p:cNvPr>
          <p:cNvPicPr>
            <a:picLocks noChangeAspect="1"/>
          </p:cNvPicPr>
          <p:nvPr/>
        </p:nvPicPr>
        <p:blipFill>
          <a:blip r:embed="rId4"/>
          <a:stretch>
            <a:fillRect/>
          </a:stretch>
        </p:blipFill>
        <p:spPr>
          <a:xfrm>
            <a:off x="8034898" y="3638902"/>
            <a:ext cx="3780814" cy="2948164"/>
          </a:xfrm>
          <a:prstGeom prst="rect">
            <a:avLst/>
          </a:prstGeom>
        </p:spPr>
      </p:pic>
      <p:sp>
        <p:nvSpPr>
          <p:cNvPr id="7" name="Title 1">
            <a:extLst>
              <a:ext uri="{FF2B5EF4-FFF2-40B4-BE49-F238E27FC236}">
                <a16:creationId xmlns:a16="http://schemas.microsoft.com/office/drawing/2014/main" id="{1902926C-2CDC-EB4F-34FA-BEE3609B05D7}"/>
              </a:ext>
            </a:extLst>
          </p:cNvPr>
          <p:cNvSpPr txBox="1">
            <a:spLocks/>
          </p:cNvSpPr>
          <p:nvPr/>
        </p:nvSpPr>
        <p:spPr>
          <a:xfrm>
            <a:off x="7816067" y="6639315"/>
            <a:ext cx="4219126"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00" dirty="0">
                <a:latin typeface="Arial Narrow" panose="020B0606020202030204" pitchFamily="34" charset="0"/>
                <a:cs typeface="Times New Roman" panose="02020603050405020304" pitchFamily="18" charset="0"/>
              </a:rPr>
              <a:t>Source: Figure 1.8 from Physical Geography by J. Patrich, licensed under CC BY 4.0.</a:t>
            </a:r>
          </a:p>
        </p:txBody>
      </p:sp>
    </p:spTree>
    <p:extLst>
      <p:ext uri="{BB962C8B-B14F-4D97-AF65-F5344CB8AC3E}">
        <p14:creationId xmlns:p14="http://schemas.microsoft.com/office/powerpoint/2010/main" val="15180245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E03A2-E097-8A60-918B-4936204F2D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34A004-3793-D158-7ED1-F44EE3257058}"/>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Remote sensing</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6775EA4-C19D-A720-384F-FE7A53A56168}"/>
              </a:ext>
            </a:extLst>
          </p:cNvPr>
          <p:cNvSpPr>
            <a:spLocks noGrp="1"/>
          </p:cNvSpPr>
          <p:nvPr>
            <p:ph idx="1"/>
          </p:nvPr>
        </p:nvSpPr>
        <p:spPr>
          <a:xfrm>
            <a:off x="992184" y="1486963"/>
            <a:ext cx="10016448" cy="3724382"/>
          </a:xfrm>
        </p:spPr>
        <p:txBody>
          <a:bodyPr>
            <a:normAutofit/>
          </a:bodyPr>
          <a:lstStyle/>
          <a:p>
            <a:pPr marL="0" indent="0">
              <a:lnSpc>
                <a:spcPct val="100000"/>
              </a:lnSpc>
              <a:spcBef>
                <a:spcPts val="600"/>
              </a:spcBef>
              <a:spcAft>
                <a:spcPts val="600"/>
              </a:spcAft>
              <a:buNone/>
            </a:pPr>
            <a:r>
              <a:rPr lang="en-US" sz="3000" dirty="0">
                <a:latin typeface="Arial Narrow" panose="020B0606020202030204" pitchFamily="34" charset="0"/>
              </a:rPr>
              <a:t>Definition: obtaining information about something without having direct contact.</a:t>
            </a:r>
          </a:p>
          <a:p>
            <a:pPr>
              <a:lnSpc>
                <a:spcPct val="100000"/>
              </a:lnSpc>
              <a:spcBef>
                <a:spcPts val="600"/>
              </a:spcBef>
              <a:spcAft>
                <a:spcPts val="600"/>
              </a:spcAft>
              <a:buFont typeface="Wingdings" panose="05000000000000000000" pitchFamily="2" charset="2"/>
              <a:buChar char="q"/>
            </a:pPr>
            <a:r>
              <a:rPr lang="en-US" sz="3000" dirty="0">
                <a:latin typeface="Arial Narrow" panose="020B0606020202030204" pitchFamily="34" charset="0"/>
              </a:rPr>
              <a:t> Often visible imagery, but can be other data</a:t>
            </a:r>
          </a:p>
          <a:p>
            <a:pPr>
              <a:lnSpc>
                <a:spcPct val="100000"/>
              </a:lnSpc>
              <a:spcBef>
                <a:spcPts val="600"/>
              </a:spcBef>
              <a:spcAft>
                <a:spcPts val="600"/>
              </a:spcAft>
              <a:buFont typeface="Wingdings" panose="05000000000000000000" pitchFamily="2" charset="2"/>
              <a:buChar char="q"/>
            </a:pPr>
            <a:r>
              <a:rPr lang="en-US" sz="3000" dirty="0">
                <a:latin typeface="Arial Narrow" panose="020B0606020202030204" pitchFamily="34" charset="0"/>
              </a:rPr>
              <a:t> Infrared or UV wavelengths</a:t>
            </a:r>
          </a:p>
          <a:p>
            <a:pPr>
              <a:lnSpc>
                <a:spcPct val="100000"/>
              </a:lnSpc>
              <a:spcBef>
                <a:spcPts val="600"/>
              </a:spcBef>
              <a:spcAft>
                <a:spcPts val="600"/>
              </a:spcAft>
              <a:buFont typeface="Wingdings" panose="05000000000000000000" pitchFamily="2" charset="2"/>
              <a:buChar char="q"/>
            </a:pPr>
            <a:r>
              <a:rPr lang="en-US" sz="3000" dirty="0">
                <a:latin typeface="Arial Narrow" panose="020B0606020202030204" pitchFamily="34" charset="0"/>
              </a:rPr>
              <a:t> Temperatures</a:t>
            </a:r>
          </a:p>
          <a:p>
            <a:pPr>
              <a:lnSpc>
                <a:spcPct val="100000"/>
              </a:lnSpc>
              <a:spcBef>
                <a:spcPts val="600"/>
              </a:spcBef>
              <a:spcAft>
                <a:spcPts val="600"/>
              </a:spcAft>
              <a:buFont typeface="Wingdings" panose="05000000000000000000" pitchFamily="2" charset="2"/>
              <a:buChar char="q"/>
            </a:pPr>
            <a:r>
              <a:rPr lang="en-US" sz="3000" dirty="0">
                <a:latin typeface="Arial Narrow" panose="020B0606020202030204" pitchFamily="34" charset="0"/>
              </a:rPr>
              <a:t> Levels of chemicals (CO2, air pollution)</a:t>
            </a:r>
          </a:p>
        </p:txBody>
      </p:sp>
      <p:pic>
        <p:nvPicPr>
          <p:cNvPr id="4" name="Picture 1" descr="Satellite image of Landsat-5 TM showing a wildfire burn scar in dark red with a plume of blue smoke drifting southeast over a green vegetated landscape in Georgia in 2007.">
            <a:extLst>
              <a:ext uri="{FF2B5EF4-FFF2-40B4-BE49-F238E27FC236}">
                <a16:creationId xmlns:a16="http://schemas.microsoft.com/office/drawing/2014/main" id="{BBDC8169-082B-78B8-D6BF-21FD5DD90C71}"/>
              </a:ext>
            </a:extLst>
          </p:cNvPr>
          <p:cNvPicPr>
            <a:picLocks noChangeAspect="1" noChangeArrowheads="1"/>
          </p:cNvPicPr>
          <p:nvPr/>
        </p:nvPicPr>
        <p:blipFill>
          <a:blip r:embed="rId3"/>
          <a:stretch>
            <a:fillRect/>
          </a:stretch>
        </p:blipFill>
        <p:spPr bwMode="auto">
          <a:xfrm>
            <a:off x="8239764" y="2471582"/>
            <a:ext cx="3448258" cy="4021293"/>
          </a:xfrm>
          <a:custGeom>
            <a:avLst/>
            <a:gdLst/>
            <a:ahLst/>
            <a:cxnLst/>
            <a:rect l="l" t="t" r="r" b="b"/>
            <a:pathLst>
              <a:path w="4438338" h="2323972">
                <a:moveTo>
                  <a:pt x="69905" y="0"/>
                </a:moveTo>
                <a:lnTo>
                  <a:pt x="4368433" y="0"/>
                </a:lnTo>
                <a:cubicBezTo>
                  <a:pt x="4407040" y="0"/>
                  <a:pt x="4438338" y="31298"/>
                  <a:pt x="4438338" y="69905"/>
                </a:cubicBezTo>
                <a:lnTo>
                  <a:pt x="4438338" y="2254067"/>
                </a:lnTo>
                <a:cubicBezTo>
                  <a:pt x="4438338" y="2292674"/>
                  <a:pt x="4407040" y="2323972"/>
                  <a:pt x="4368433" y="2323972"/>
                </a:cubicBezTo>
                <a:lnTo>
                  <a:pt x="69905" y="2323972"/>
                </a:lnTo>
                <a:cubicBezTo>
                  <a:pt x="31298" y="2323972"/>
                  <a:pt x="0" y="2292674"/>
                  <a:pt x="0" y="2254067"/>
                </a:cubicBezTo>
                <a:lnTo>
                  <a:pt x="0" y="69905"/>
                </a:lnTo>
                <a:cubicBezTo>
                  <a:pt x="0" y="31298"/>
                  <a:pt x="31298" y="0"/>
                  <a:pt x="69905" y="0"/>
                </a:cubicBezTo>
                <a:close/>
              </a:path>
            </a:pathLst>
          </a:custGeom>
          <a:noFill/>
        </p:spPr>
      </p:pic>
      <p:sp>
        <p:nvSpPr>
          <p:cNvPr id="5" name="Content Placeholder 5">
            <a:extLst>
              <a:ext uri="{FF2B5EF4-FFF2-40B4-BE49-F238E27FC236}">
                <a16:creationId xmlns:a16="http://schemas.microsoft.com/office/drawing/2014/main" id="{0A7A4A5C-D61B-1112-239C-3BACAC2B0486}"/>
              </a:ext>
            </a:extLst>
          </p:cNvPr>
          <p:cNvSpPr txBox="1">
            <a:spLocks/>
          </p:cNvSpPr>
          <p:nvPr/>
        </p:nvSpPr>
        <p:spPr>
          <a:xfrm>
            <a:off x="9156126" y="4982988"/>
            <a:ext cx="3211286" cy="13094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069"/>
              </a:spcBef>
              <a:buFont typeface="Arial" panose="020B0604020202020204" pitchFamily="34" charset="0"/>
              <a:buNone/>
              <a:defRPr/>
            </a:pPr>
            <a:r>
              <a:rPr lang="en-US" sz="2400" b="1" dirty="0">
                <a:solidFill>
                  <a:srgbClr val="FFFF00"/>
                </a:solidFill>
                <a:latin typeface="Georgia" panose="02040502050405020303" pitchFamily="18" charset="0"/>
                <a:ea typeface="Trebuchet MS" pitchFamily="-107" charset="0"/>
                <a:cs typeface="Trebuchet MS" pitchFamily="-107" charset="0"/>
                <a:sym typeface="Trebuchet MS" pitchFamily="-107" charset="0"/>
              </a:rPr>
              <a:t>Landsat-5 TM</a:t>
            </a:r>
          </a:p>
          <a:p>
            <a:pPr marL="0" indent="0">
              <a:spcBef>
                <a:spcPts val="1069"/>
              </a:spcBef>
              <a:buFont typeface="Arial" panose="020B0604020202020204" pitchFamily="34" charset="0"/>
              <a:buNone/>
              <a:defRPr/>
            </a:pPr>
            <a:r>
              <a:rPr lang="en-US" sz="2400" b="1" dirty="0">
                <a:solidFill>
                  <a:srgbClr val="FFFF00"/>
                </a:solidFill>
                <a:latin typeface="Georgia" panose="02040502050405020303" pitchFamily="18" charset="0"/>
                <a:ea typeface="Trebuchet MS" pitchFamily="-107" charset="0"/>
                <a:cs typeface="Trebuchet MS" pitchFamily="-107" charset="0"/>
                <a:sym typeface="Trebuchet MS" pitchFamily="-107" charset="0"/>
              </a:rPr>
              <a:t>Georgia 2007</a:t>
            </a:r>
          </a:p>
          <a:p>
            <a:endParaRPr lang="en-US" dirty="0">
              <a:latin typeface="Georgia" panose="02040502050405020303" pitchFamily="18" charset="0"/>
            </a:endParaRPr>
          </a:p>
        </p:txBody>
      </p:sp>
    </p:spTree>
    <p:extLst>
      <p:ext uri="{BB962C8B-B14F-4D97-AF65-F5344CB8AC3E}">
        <p14:creationId xmlns:p14="http://schemas.microsoft.com/office/powerpoint/2010/main" val="1896072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E0C3F-84A8-59CF-3958-935F93BF52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7DA66F-7A54-4488-9993-501A0AF0AF29}"/>
              </a:ext>
            </a:extLst>
          </p:cNvPr>
          <p:cNvSpPr>
            <a:spLocks noGrp="1"/>
          </p:cNvSpPr>
          <p:nvPr>
            <p:ph type="title"/>
          </p:nvPr>
        </p:nvSpPr>
        <p:spPr>
          <a:xfrm>
            <a:off x="838200" y="365125"/>
            <a:ext cx="10515600" cy="1015101"/>
          </a:xfrm>
        </p:spPr>
        <p:txBody>
          <a:bodyPr>
            <a:normAutofit/>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Geographic Information Systems (GIS)</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E3A353A2-4ED7-0B29-D82D-95BFB87AC63A}"/>
              </a:ext>
            </a:extLst>
          </p:cNvPr>
          <p:cNvSpPr>
            <a:spLocks noGrp="1"/>
          </p:cNvSpPr>
          <p:nvPr>
            <p:ph idx="1"/>
          </p:nvPr>
        </p:nvSpPr>
        <p:spPr>
          <a:xfrm>
            <a:off x="879294" y="1566809"/>
            <a:ext cx="10515599" cy="4926065"/>
          </a:xfrm>
        </p:spPr>
        <p:txBody>
          <a:bodyPr>
            <a:noAutofit/>
          </a:bodyPr>
          <a:lstStyle/>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Geographic Information System (GIS): Computer-based data processing tool  combines: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Spatial data (where is it?)</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Attribute data (what is it?)</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Maps can contain multiple data layers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Physical features</a:t>
            </a:r>
          </a:p>
          <a:p>
            <a:pPr lvl="1">
              <a:lnSpc>
                <a:spcPct val="100000"/>
              </a:lnSpc>
              <a:spcBef>
                <a:spcPts val="600"/>
              </a:spcBef>
              <a:spcAft>
                <a:spcPts val="600"/>
              </a:spcAft>
              <a:buFont typeface="Wingdings" panose="05000000000000000000" pitchFamily="2" charset="2"/>
              <a:buChar char="q"/>
            </a:pPr>
            <a:r>
              <a:rPr lang="en-US" sz="2800" dirty="0">
                <a:latin typeface="Arial Narrow" panose="020B0606020202030204" pitchFamily="34" charset="0"/>
              </a:rPr>
              <a:t> Cultural features</a:t>
            </a:r>
          </a:p>
          <a:p>
            <a:pPr>
              <a:lnSpc>
                <a:spcPct val="100000"/>
              </a:lnSpc>
              <a:spcBef>
                <a:spcPts val="600"/>
              </a:spcBef>
              <a:spcAft>
                <a:spcPts val="600"/>
              </a:spcAft>
              <a:buFont typeface="Wingdings" panose="05000000000000000000" pitchFamily="2" charset="2"/>
              <a:buChar char="q"/>
            </a:pPr>
            <a:r>
              <a:rPr lang="en-US" dirty="0">
                <a:latin typeface="Arial Narrow" panose="020B0606020202030204" pitchFamily="34" charset="0"/>
              </a:rPr>
              <a:t> Layers can be added to create composite overlay.</a:t>
            </a:r>
          </a:p>
        </p:txBody>
      </p:sp>
      <p:sp>
        <p:nvSpPr>
          <p:cNvPr id="4" name="Title 1">
            <a:extLst>
              <a:ext uri="{FF2B5EF4-FFF2-40B4-BE49-F238E27FC236}">
                <a16:creationId xmlns:a16="http://schemas.microsoft.com/office/drawing/2014/main" id="{EB82BD7F-7E1C-F655-2FC9-7720C38B13CB}"/>
              </a:ext>
            </a:extLst>
          </p:cNvPr>
          <p:cNvSpPr txBox="1">
            <a:spLocks/>
          </p:cNvSpPr>
          <p:nvPr/>
        </p:nvSpPr>
        <p:spPr>
          <a:xfrm>
            <a:off x="9312094" y="5777940"/>
            <a:ext cx="2879906" cy="23877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1.3.3.1 from Introduction to Physical Geography by M. Ritter, licensed under CC BY-NC-SA 4.0.</a:t>
            </a:r>
          </a:p>
        </p:txBody>
      </p:sp>
      <p:pic>
        <p:nvPicPr>
          <p:cNvPr id="6" name="Picture 5" descr="Diagram of GIS as an integrating technology, showing stacked layers for census tracts, roads, bus routes, shopping centers, and industrial sites aligned by latitude and longitude.">
            <a:extLst>
              <a:ext uri="{FF2B5EF4-FFF2-40B4-BE49-F238E27FC236}">
                <a16:creationId xmlns:a16="http://schemas.microsoft.com/office/drawing/2014/main" id="{25B9076B-9730-9329-F48E-55CA09D211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4904" y="2212621"/>
            <a:ext cx="4071028" cy="3260201"/>
          </a:xfrm>
          <a:prstGeom prst="rect">
            <a:avLst/>
          </a:prstGeom>
        </p:spPr>
      </p:pic>
    </p:spTree>
    <p:extLst>
      <p:ext uri="{BB962C8B-B14F-4D97-AF65-F5344CB8AC3E}">
        <p14:creationId xmlns:p14="http://schemas.microsoft.com/office/powerpoint/2010/main" val="24433094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3F24A09B-713F-43FC-AB6E-B880839685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rgbClr val="405A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a:extLst>
              <a:ext uri="{FF2B5EF4-FFF2-40B4-BE49-F238E27FC236}">
                <a16:creationId xmlns:a16="http://schemas.microsoft.com/office/drawing/2014/main" id="{0B91AB35-C3B4-4B70-B3DD-13D63B7DA23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3975" y="2423149"/>
            <a:ext cx="0" cy="201168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15361" name="Title 1"/>
          <p:cNvSpPr>
            <a:spLocks noGrp="1"/>
          </p:cNvSpPr>
          <p:nvPr>
            <p:ph type="title"/>
          </p:nvPr>
        </p:nvSpPr>
        <p:spPr>
          <a:xfrm>
            <a:off x="646744" y="640080"/>
            <a:ext cx="4173905" cy="5577818"/>
          </a:xfrm>
        </p:spPr>
        <p:txBody>
          <a:bodyPr vert="horz" lIns="91440" tIns="45720" rIns="91440" bIns="45720" rtlCol="0" anchor="ctr">
            <a:normAutofit/>
          </a:bodyPr>
          <a:lstStyle/>
          <a:p>
            <a:pPr algn="r">
              <a:defRPr/>
            </a:pPr>
            <a:r>
              <a:rPr lang="en-US" sz="5400" kern="1200" spc="-1" dirty="0">
                <a:solidFill>
                  <a:srgbClr val="FFFFFF"/>
                </a:solidFill>
                <a:uFill>
                  <a:solidFill>
                    <a:srgbClr val="FFFFFF"/>
                  </a:solidFill>
                </a:uFill>
                <a:latin typeface="Arial Narrow" panose="020B0606020202030204" pitchFamily="34" charset="0"/>
              </a:rPr>
              <a:t>GIS Model</a:t>
            </a:r>
          </a:p>
        </p:txBody>
      </p:sp>
      <p:sp>
        <p:nvSpPr>
          <p:cNvPr id="5" name="Title 1">
            <a:extLst>
              <a:ext uri="{FF2B5EF4-FFF2-40B4-BE49-F238E27FC236}">
                <a16:creationId xmlns:a16="http://schemas.microsoft.com/office/drawing/2014/main" id="{9A7DC48C-2893-BAA0-64F1-6F85850B01C5}"/>
              </a:ext>
            </a:extLst>
          </p:cNvPr>
          <p:cNvSpPr txBox="1">
            <a:spLocks/>
          </p:cNvSpPr>
          <p:nvPr/>
        </p:nvSpPr>
        <p:spPr>
          <a:xfrm>
            <a:off x="6965244" y="4876800"/>
            <a:ext cx="5046769" cy="3499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“Illustration of Layers in a GIS Process” by the University of Minnesota is licensed under a Creative Commons Attribution-</a:t>
            </a:r>
            <a:r>
              <a:rPr lang="en-US" sz="800" dirty="0" err="1">
                <a:latin typeface="Arial Narrow" panose="020B0606020202030204" pitchFamily="34" charset="0"/>
                <a:cs typeface="Times New Roman" panose="02020603050405020304" pitchFamily="18" charset="0"/>
              </a:rPr>
              <a:t>NonCommercial</a:t>
            </a:r>
            <a:r>
              <a:rPr lang="en-US" sz="800" dirty="0">
                <a:latin typeface="Arial Narrow" panose="020B0606020202030204" pitchFamily="34" charset="0"/>
                <a:cs typeface="Times New Roman" panose="02020603050405020304" pitchFamily="18" charset="0"/>
              </a:rPr>
              <a:t>-</a:t>
            </a:r>
            <a:r>
              <a:rPr lang="en-US" sz="800" dirty="0" err="1">
                <a:latin typeface="Arial Narrow" panose="020B0606020202030204" pitchFamily="34" charset="0"/>
                <a:cs typeface="Times New Roman" panose="02020603050405020304" pitchFamily="18" charset="0"/>
              </a:rPr>
              <a:t>ShareAlike</a:t>
            </a:r>
            <a:r>
              <a:rPr lang="en-US" sz="800" dirty="0">
                <a:latin typeface="Arial Narrow" panose="020B0606020202030204" pitchFamily="34" charset="0"/>
                <a:cs typeface="Times New Roman" panose="02020603050405020304" pitchFamily="18" charset="0"/>
              </a:rPr>
              <a:t> 4.0 International License. Click on the image to view the source.</a:t>
            </a:r>
          </a:p>
        </p:txBody>
      </p:sp>
      <p:pic>
        <p:nvPicPr>
          <p:cNvPr id="3" name="Picture 2" descr="Diagram showing GIS map layers for physical outlines, roads, current stores, and available sites, combined into a map highlighting possible business locations in Morehead, Gray, and West Liberty.">
            <a:extLst>
              <a:ext uri="{FF2B5EF4-FFF2-40B4-BE49-F238E27FC236}">
                <a16:creationId xmlns:a16="http://schemas.microsoft.com/office/drawing/2014/main" id="{ABFFFBE8-F80E-49DB-1EDA-9252A2BB2E07}"/>
              </a:ext>
            </a:extLst>
          </p:cNvPr>
          <p:cNvPicPr>
            <a:picLocks noChangeAspect="1"/>
          </p:cNvPicPr>
          <p:nvPr/>
        </p:nvPicPr>
        <p:blipFill>
          <a:blip r:embed="rId3"/>
          <a:stretch>
            <a:fillRect/>
          </a:stretch>
        </p:blipFill>
        <p:spPr>
          <a:xfrm>
            <a:off x="5891019" y="1993092"/>
            <a:ext cx="6008104" cy="2669220"/>
          </a:xfrm>
          <a:prstGeom prst="rect">
            <a:avLst/>
          </a:prstGeom>
        </p:spPr>
      </p:pic>
    </p:spTree>
    <p:extLst>
      <p:ext uri="{BB962C8B-B14F-4D97-AF65-F5344CB8AC3E}">
        <p14:creationId xmlns:p14="http://schemas.microsoft.com/office/powerpoint/2010/main" val="2012228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EA999-300A-2AC8-1620-9122289464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965507-166F-AB20-77B3-4DD726426FDA}"/>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For Today </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8D7348AF-21E4-0133-11EB-98CC0E1BCA99}"/>
              </a:ext>
            </a:extLst>
          </p:cNvPr>
          <p:cNvSpPr>
            <a:spLocks noGrp="1"/>
          </p:cNvSpPr>
          <p:nvPr>
            <p:ph idx="1"/>
          </p:nvPr>
        </p:nvSpPr>
        <p:spPr>
          <a:xfrm>
            <a:off x="838199" y="1458930"/>
            <a:ext cx="10709953" cy="4718033"/>
          </a:xfrm>
        </p:spPr>
        <p:txBody>
          <a:bodyPr>
            <a:noAutofit/>
          </a:bodyPr>
          <a:lstStyle/>
          <a:p>
            <a:pPr>
              <a:lnSpc>
                <a:spcPct val="110000"/>
              </a:lnSpc>
              <a:spcBef>
                <a:spcPts val="600"/>
              </a:spcBef>
              <a:spcAft>
                <a:spcPts val="600"/>
              </a:spcAft>
              <a:buFont typeface="Wingdings" panose="05000000000000000000" pitchFamily="2" charset="2"/>
              <a:buChar char="q"/>
            </a:pPr>
            <a:r>
              <a:rPr lang="en-US" sz="2700" dirty="0">
                <a:latin typeface="Arial Narrow" panose="020B0606020202030204" pitchFamily="34" charset="0"/>
              </a:rPr>
              <a:t> The principles of geography.</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Physical geography as an important division.</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The scientific method.</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The systems approach as a way of understanding the earth.</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Earth’s shape and the grid system of latitude and longitude.</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Cartography and mapping basics.</a:t>
            </a:r>
          </a:p>
          <a:p>
            <a:pPr>
              <a:lnSpc>
                <a:spcPct val="110000"/>
              </a:lnSpc>
              <a:spcBef>
                <a:spcPts val="600"/>
              </a:spcBef>
              <a:spcAft>
                <a:spcPts val="600"/>
              </a:spcAft>
              <a:buFont typeface="Wingdings" panose="05000000000000000000" pitchFamily="2" charset="2"/>
              <a:buChar char="q"/>
            </a:pPr>
            <a:r>
              <a:rPr lang="en-US" sz="2700" dirty="0">
                <a:solidFill>
                  <a:schemeClr val="bg1">
                    <a:lumMod val="50000"/>
                  </a:schemeClr>
                </a:solidFill>
                <a:latin typeface="Arial Narrow" panose="020B0606020202030204" pitchFamily="34" charset="0"/>
              </a:rPr>
              <a:t> Tools geographers use to study the earth’s surface.</a:t>
            </a:r>
          </a:p>
        </p:txBody>
      </p:sp>
    </p:spTree>
    <p:extLst>
      <p:ext uri="{BB962C8B-B14F-4D97-AF65-F5344CB8AC3E}">
        <p14:creationId xmlns:p14="http://schemas.microsoft.com/office/powerpoint/2010/main" val="1405256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06EFB-4997-3291-7E3F-3C66D856D8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0A1E6C-829E-1809-5368-6210472884B9}"/>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What is Geography?</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3399065-66B5-F051-4270-7F1148E4AC76}"/>
              </a:ext>
            </a:extLst>
          </p:cNvPr>
          <p:cNvSpPr>
            <a:spLocks noGrp="1"/>
          </p:cNvSpPr>
          <p:nvPr>
            <p:ph idx="1"/>
          </p:nvPr>
        </p:nvSpPr>
        <p:spPr>
          <a:xfrm>
            <a:off x="838200" y="1458930"/>
            <a:ext cx="10515600" cy="4718033"/>
          </a:xfrm>
        </p:spPr>
        <p:txBody>
          <a:bodyPr>
            <a:normAutofit/>
          </a:bodyPr>
          <a:lstStyle/>
          <a:p>
            <a:pPr marL="0" indent="0">
              <a:lnSpc>
                <a:spcPct val="100000"/>
              </a:lnSpc>
              <a:spcBef>
                <a:spcPts val="600"/>
              </a:spcBef>
              <a:spcAft>
                <a:spcPts val="600"/>
              </a:spcAft>
              <a:buNone/>
            </a:pPr>
            <a:r>
              <a:rPr lang="en-US" sz="3200" dirty="0">
                <a:latin typeface="Arial Narrow" panose="020B0606020202030204" pitchFamily="34" charset="0"/>
              </a:rPr>
              <a:t>Geography is the study of the </a:t>
            </a:r>
            <a:r>
              <a:rPr lang="en-US" sz="3200" b="1" dirty="0">
                <a:latin typeface="Arial Narrow" panose="020B0606020202030204" pitchFamily="34" charset="0"/>
              </a:rPr>
              <a:t>distributions</a:t>
            </a:r>
            <a:r>
              <a:rPr lang="en-US" sz="3200" dirty="0">
                <a:latin typeface="Arial Narrow" panose="020B0606020202030204" pitchFamily="34" charset="0"/>
              </a:rPr>
              <a:t> and </a:t>
            </a:r>
            <a:r>
              <a:rPr lang="en-US" sz="3200" b="1" dirty="0">
                <a:latin typeface="Arial Narrow" panose="020B0606020202030204" pitchFamily="34" charset="0"/>
              </a:rPr>
              <a:t>interrelationships</a:t>
            </a:r>
            <a:r>
              <a:rPr lang="en-US" sz="3200" dirty="0">
                <a:latin typeface="Arial Narrow" panose="020B0606020202030204" pitchFamily="34" charset="0"/>
              </a:rPr>
              <a:t> of earth phenomena.</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It is defined by its </a:t>
            </a:r>
            <a:r>
              <a:rPr lang="en-US" sz="3200" b="1" dirty="0">
                <a:latin typeface="Arial Narrow" panose="020B0606020202030204" pitchFamily="34" charset="0"/>
              </a:rPr>
              <a:t>approach</a:t>
            </a:r>
            <a:r>
              <a:rPr lang="en-US" sz="3200" dirty="0">
                <a:latin typeface="Arial Narrow" panose="020B0606020202030204" pitchFamily="34" charset="0"/>
              </a:rPr>
              <a:t> or </a:t>
            </a:r>
            <a:r>
              <a:rPr lang="en-US" sz="3200" b="1" dirty="0">
                <a:latin typeface="Arial Narrow" panose="020B0606020202030204" pitchFamily="34" charset="0"/>
              </a:rPr>
              <a:t>methodology</a:t>
            </a:r>
            <a:r>
              <a:rPr lang="en-US" sz="32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It is a </a:t>
            </a:r>
            <a:r>
              <a:rPr lang="en-US" sz="3200" b="1" dirty="0">
                <a:latin typeface="Arial Narrow" panose="020B0606020202030204" pitchFamily="34" charset="0"/>
              </a:rPr>
              <a:t>spatial science</a:t>
            </a:r>
            <a:r>
              <a:rPr lang="en-US" sz="3200" dirty="0">
                <a:latin typeface="Arial Narrow" panose="020B0606020202030204" pitchFamily="34" charset="0"/>
              </a:rPr>
              <a:t>.</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It is about </a:t>
            </a:r>
            <a:r>
              <a:rPr lang="en-US" sz="3200" b="1" dirty="0">
                <a:latin typeface="Arial Narrow" panose="020B0606020202030204" pitchFamily="34" charset="0"/>
              </a:rPr>
              <a:t>how</a:t>
            </a:r>
            <a:r>
              <a:rPr lang="en-US" sz="3200" dirty="0">
                <a:latin typeface="Arial Narrow" panose="020B0606020202030204" pitchFamily="34" charset="0"/>
              </a:rPr>
              <a:t> and </a:t>
            </a:r>
            <a:r>
              <a:rPr lang="en-US" sz="3200" b="1" dirty="0">
                <a:latin typeface="Arial Narrow" panose="020B0606020202030204" pitchFamily="34" charset="0"/>
              </a:rPr>
              <a:t>why</a:t>
            </a:r>
            <a:r>
              <a:rPr lang="en-US" sz="3200" dirty="0">
                <a:latin typeface="Arial Narrow" panose="020B0606020202030204" pitchFamily="34" charset="0"/>
              </a:rPr>
              <a:t> phenomena </a:t>
            </a:r>
            <a:r>
              <a:rPr lang="en-US" sz="3200" b="1" dirty="0">
                <a:latin typeface="Arial Narrow" panose="020B0606020202030204" pitchFamily="34" charset="0"/>
              </a:rPr>
              <a:t>vary across </a:t>
            </a:r>
            <a:r>
              <a:rPr lang="en-US" sz="3200" dirty="0">
                <a:latin typeface="Arial Narrow" panose="020B0606020202030204" pitchFamily="34" charset="0"/>
              </a:rPr>
              <a:t>the surface of the Earth.</a:t>
            </a:r>
          </a:p>
        </p:txBody>
      </p:sp>
    </p:spTree>
    <p:extLst>
      <p:ext uri="{BB962C8B-B14F-4D97-AF65-F5344CB8AC3E}">
        <p14:creationId xmlns:p14="http://schemas.microsoft.com/office/powerpoint/2010/main" val="42697605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210FF-1FCA-9AEB-3BB4-1A40369370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C88C4E-EF1C-DFD4-C8FF-C61E12C7AAB3}"/>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Geography as a Spatial Science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91F17B10-A924-E1C0-184A-EABB21452769}"/>
              </a:ext>
            </a:extLst>
          </p:cNvPr>
          <p:cNvSpPr>
            <a:spLocks noGrp="1"/>
          </p:cNvSpPr>
          <p:nvPr>
            <p:ph idx="1"/>
          </p:nvPr>
        </p:nvSpPr>
        <p:spPr>
          <a:xfrm>
            <a:off x="838199" y="1458930"/>
            <a:ext cx="10662139" cy="4718033"/>
          </a:xfrm>
        </p:spPr>
        <p:txBody>
          <a:bodyPr>
            <a:normAutofit/>
          </a:bodyPr>
          <a:lstStyle/>
          <a:p>
            <a:pPr marL="0" indent="0">
              <a:lnSpc>
                <a:spcPct val="100000"/>
              </a:lnSpc>
              <a:spcBef>
                <a:spcPts val="600"/>
              </a:spcBef>
              <a:spcAft>
                <a:spcPts val="600"/>
              </a:spcAft>
              <a:buNone/>
            </a:pPr>
            <a:r>
              <a:rPr lang="en-US" sz="3200" dirty="0">
                <a:latin typeface="Arial Narrow" panose="020B0606020202030204" pitchFamily="34" charset="0"/>
              </a:rPr>
              <a:t>“</a:t>
            </a:r>
            <a:r>
              <a:rPr lang="en-US" sz="3200" b="1" dirty="0">
                <a:latin typeface="Arial Narrow" panose="020B0606020202030204" pitchFamily="34" charset="0"/>
              </a:rPr>
              <a:t>Where</a:t>
            </a:r>
            <a:r>
              <a:rPr lang="en-US" sz="3200" dirty="0">
                <a:latin typeface="Arial Narrow" panose="020B0606020202030204" pitchFamily="34" charset="0"/>
              </a:rPr>
              <a:t>" things are and </a:t>
            </a:r>
            <a:r>
              <a:rPr lang="en-US" sz="3200" b="1" dirty="0">
                <a:latin typeface="Arial Narrow" panose="020B0606020202030204" pitchFamily="34" charset="0"/>
              </a:rPr>
              <a:t>why</a:t>
            </a:r>
            <a:r>
              <a:rPr lang="en-US" sz="3200" dirty="0">
                <a:latin typeface="Arial Narrow" panose="020B0606020202030204" pitchFamily="34" charset="0"/>
              </a:rPr>
              <a:t> they occur there? These relate to four themes:</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Location.</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Place.</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Spatial pattern.</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Spatial interaction.</a:t>
            </a:r>
          </a:p>
        </p:txBody>
      </p:sp>
    </p:spTree>
    <p:extLst>
      <p:ext uri="{BB962C8B-B14F-4D97-AF65-F5344CB8AC3E}">
        <p14:creationId xmlns:p14="http://schemas.microsoft.com/office/powerpoint/2010/main" val="3205980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09D6CD-1C29-E6B2-C299-5125F1ADD9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793BEB-0AC0-CC10-DEEE-2183EAD679FC}"/>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Location</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33ADF062-7D34-9DEA-5F2E-BD6CD359BB36}"/>
              </a:ext>
            </a:extLst>
          </p:cNvPr>
          <p:cNvSpPr>
            <a:spLocks noGrp="1"/>
          </p:cNvSpPr>
          <p:nvPr>
            <p:ph idx="1"/>
          </p:nvPr>
        </p:nvSpPr>
        <p:spPr>
          <a:xfrm>
            <a:off x="838200" y="1458930"/>
            <a:ext cx="4144108" cy="4718033"/>
          </a:xfrm>
        </p:spPr>
        <p:txBody>
          <a:bodyPr>
            <a:normAutofit/>
          </a:bodyPr>
          <a:lstStyle/>
          <a:p>
            <a:pPr marL="0" indent="0">
              <a:lnSpc>
                <a:spcPct val="100000"/>
              </a:lnSpc>
              <a:spcBef>
                <a:spcPts val="600"/>
              </a:spcBef>
              <a:spcAft>
                <a:spcPts val="600"/>
              </a:spcAft>
              <a:buNone/>
            </a:pPr>
            <a:r>
              <a:rPr lang="en-US" sz="3200" dirty="0">
                <a:latin typeface="Arial Narrow" panose="020B0606020202030204" pitchFamily="34" charset="0"/>
              </a:rPr>
              <a:t>Defined as "the position in space" of something. </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Latitude and longitude is a convenient way to locate something's position.</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a:t>
            </a:r>
            <a:r>
              <a:rPr lang="en-US" sz="3200" b="1" i="1" dirty="0">
                <a:latin typeface="Arial Narrow" panose="020B0606020202030204" pitchFamily="34" charset="0"/>
              </a:rPr>
              <a:t>Absolute</a:t>
            </a:r>
            <a:r>
              <a:rPr lang="en-US" sz="3200" dirty="0">
                <a:latin typeface="Arial Narrow" panose="020B0606020202030204" pitchFamily="34" charset="0"/>
              </a:rPr>
              <a:t> vs. </a:t>
            </a:r>
            <a:r>
              <a:rPr lang="en-US" sz="3200" b="1" i="1" dirty="0">
                <a:latin typeface="Arial Narrow" panose="020B0606020202030204" pitchFamily="34" charset="0"/>
              </a:rPr>
              <a:t>Relative</a:t>
            </a:r>
            <a:r>
              <a:rPr lang="en-US" sz="3200" dirty="0">
                <a:latin typeface="Arial Narrow" panose="020B0606020202030204" pitchFamily="34" charset="0"/>
              </a:rPr>
              <a:t> location.</a:t>
            </a:r>
          </a:p>
        </p:txBody>
      </p:sp>
      <p:pic>
        <p:nvPicPr>
          <p:cNvPr id="5" name="Picture 4" descr="A location map of the Sonoran desert.">
            <a:extLst>
              <a:ext uri="{FF2B5EF4-FFF2-40B4-BE49-F238E27FC236}">
                <a16:creationId xmlns:a16="http://schemas.microsoft.com/office/drawing/2014/main" id="{D526C53B-5247-EF35-E9CC-C209472FE637}"/>
              </a:ext>
            </a:extLst>
          </p:cNvPr>
          <p:cNvPicPr>
            <a:picLocks noChangeAspect="1"/>
          </p:cNvPicPr>
          <p:nvPr/>
        </p:nvPicPr>
        <p:blipFill>
          <a:blip r:embed="rId3"/>
          <a:stretch>
            <a:fillRect/>
          </a:stretch>
        </p:blipFill>
        <p:spPr>
          <a:xfrm>
            <a:off x="4275267" y="1198387"/>
            <a:ext cx="7819381" cy="5239117"/>
          </a:xfrm>
          <a:prstGeom prst="rect">
            <a:avLst/>
          </a:prstGeom>
        </p:spPr>
      </p:pic>
      <p:sp>
        <p:nvSpPr>
          <p:cNvPr id="4" name="Title 1">
            <a:extLst>
              <a:ext uri="{FF2B5EF4-FFF2-40B4-BE49-F238E27FC236}">
                <a16:creationId xmlns:a16="http://schemas.microsoft.com/office/drawing/2014/main" id="{B53EBEF0-CEA4-67BA-1828-4200CF23E144}"/>
              </a:ext>
            </a:extLst>
          </p:cNvPr>
          <p:cNvSpPr txBox="1">
            <a:spLocks/>
          </p:cNvSpPr>
          <p:nvPr/>
        </p:nvSpPr>
        <p:spPr>
          <a:xfrm>
            <a:off x="7639669" y="6437504"/>
            <a:ext cx="4298901" cy="2186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800" dirty="0">
                <a:latin typeface="Arial Narrow" panose="020B0606020202030204" pitchFamily="34" charset="0"/>
                <a:cs typeface="Times New Roman" panose="02020603050405020304" pitchFamily="18" charset="0"/>
              </a:rPr>
              <a:t>Source: Figure 1.2.2.1 from Introduction to Physical Geography by M. Ritter, licensed under CC BY-NC-SA 4.0.</a:t>
            </a:r>
          </a:p>
        </p:txBody>
      </p:sp>
    </p:spTree>
    <p:extLst>
      <p:ext uri="{BB962C8B-B14F-4D97-AF65-F5344CB8AC3E}">
        <p14:creationId xmlns:p14="http://schemas.microsoft.com/office/powerpoint/2010/main" val="9045014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3CFCC-F336-BEE8-E75B-EFAEF9D637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41DE9-0EF6-E56A-E8EB-1A9DB278D5BB}"/>
              </a:ext>
            </a:extLst>
          </p:cNvPr>
          <p:cNvSpPr>
            <a:spLocks noGrp="1"/>
          </p:cNvSpPr>
          <p:nvPr>
            <p:ph type="title"/>
          </p:nvPr>
        </p:nvSpPr>
        <p:spPr>
          <a:xfrm>
            <a:off x="838200" y="365125"/>
            <a:ext cx="10515600" cy="1015101"/>
          </a:xfrm>
        </p:spPr>
        <p:txBody>
          <a:bodyPr/>
          <a:lstStyle/>
          <a:p>
            <a:r>
              <a:rPr kumimoji="0" lang="en-US" sz="4400" i="0" u="none" strike="noStrike" kern="1200" cap="none" spc="0" normalizeH="0" baseline="0" noProof="0" dirty="0">
                <a:ln>
                  <a:noFill/>
                </a:ln>
                <a:solidFill>
                  <a:srgbClr val="000000"/>
                </a:solidFill>
                <a:effectLst/>
                <a:uLnTx/>
                <a:uFillTx/>
                <a:latin typeface="Arial Narrow" panose="020B0606020202030204" pitchFamily="34" charset="0"/>
                <a:cs typeface="Calibri" panose="020F0502020204030204" pitchFamily="34" charset="0"/>
              </a:rPr>
              <a:t>Place</a:t>
            </a:r>
            <a:endParaRPr lang="en-US"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7C7787C4-8B4E-DA68-67F2-50C16B3D5FA5}"/>
              </a:ext>
            </a:extLst>
          </p:cNvPr>
          <p:cNvSpPr>
            <a:spLocks noGrp="1"/>
          </p:cNvSpPr>
          <p:nvPr>
            <p:ph idx="1"/>
          </p:nvPr>
        </p:nvSpPr>
        <p:spPr>
          <a:xfrm>
            <a:off x="838199" y="1458930"/>
            <a:ext cx="10673863" cy="4718033"/>
          </a:xfrm>
        </p:spPr>
        <p:txBody>
          <a:bodyPr>
            <a:normAutofit/>
          </a:bodyPr>
          <a:lstStyle/>
          <a:p>
            <a:pPr marL="0" indent="0">
              <a:lnSpc>
                <a:spcPct val="100000"/>
              </a:lnSpc>
              <a:spcBef>
                <a:spcPts val="600"/>
              </a:spcBef>
              <a:spcAft>
                <a:spcPts val="600"/>
              </a:spcAft>
              <a:buNone/>
            </a:pPr>
            <a:r>
              <a:rPr lang="en-US" sz="3200" dirty="0">
                <a:latin typeface="Arial Narrow" panose="020B0606020202030204" pitchFamily="34" charset="0"/>
              </a:rPr>
              <a:t>Described as “... the human and natural phenomena that give a location its unique character ...” </a:t>
            </a:r>
          </a:p>
          <a:p>
            <a:pPr>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Encompasses both physical and human characteristics of a location.</a:t>
            </a:r>
          </a:p>
          <a:p>
            <a:pPr lvl="1">
              <a:lnSpc>
                <a:spcPct val="100000"/>
              </a:lnSpc>
              <a:spcBef>
                <a:spcPts val="600"/>
              </a:spcBef>
              <a:spcAft>
                <a:spcPts val="600"/>
              </a:spcAft>
              <a:buFont typeface="Wingdings" panose="05000000000000000000" pitchFamily="2" charset="2"/>
              <a:buChar char="q"/>
            </a:pPr>
            <a:r>
              <a:rPr lang="en-US" sz="3200" dirty="0">
                <a:latin typeface="Arial Narrow" panose="020B0606020202030204" pitchFamily="34" charset="0"/>
              </a:rPr>
              <a:t> E.g., A geographer might compare the Sonoran and Sahara deserts by analyzing data on temperature, precipitation, vegetation, soils, and fauna.</a:t>
            </a:r>
          </a:p>
        </p:txBody>
      </p:sp>
    </p:spTree>
    <p:extLst>
      <p:ext uri="{BB962C8B-B14F-4D97-AF65-F5344CB8AC3E}">
        <p14:creationId xmlns:p14="http://schemas.microsoft.com/office/powerpoint/2010/main" val="3937602606"/>
      </p:ext>
    </p:extLst>
  </p:cSld>
  <p:clrMapOvr>
    <a:masterClrMapping/>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TotalTime>
  <Words>2718</Words>
  <Application>Microsoft Office PowerPoint</Application>
  <PresentationFormat>Widescreen</PresentationFormat>
  <Paragraphs>342</Paragraphs>
  <Slides>48</Slides>
  <Notes>46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Arial Narrow</vt:lpstr>
      <vt:lpstr>Calibri</vt:lpstr>
      <vt:lpstr>Calibri Light</vt:lpstr>
      <vt:lpstr>Georgia</vt:lpstr>
      <vt:lpstr>Wingdings</vt:lpstr>
      <vt:lpstr>Office Theme</vt:lpstr>
      <vt:lpstr>Lesson 1 Essentials of Geography</vt:lpstr>
      <vt:lpstr>Weekly Readings</vt:lpstr>
      <vt:lpstr>Learning Objectives</vt:lpstr>
      <vt:lpstr>For Today</vt:lpstr>
      <vt:lpstr>For Today </vt:lpstr>
      <vt:lpstr>What is Geography?</vt:lpstr>
      <vt:lpstr>Geography as a Spatial Science</vt:lpstr>
      <vt:lpstr>Location</vt:lpstr>
      <vt:lpstr>Place</vt:lpstr>
      <vt:lpstr>Spatial Pattern</vt:lpstr>
      <vt:lpstr>Spatial Interaction</vt:lpstr>
      <vt:lpstr>Geography as a Spatial Science </vt:lpstr>
      <vt:lpstr>For Today  </vt:lpstr>
      <vt:lpstr>The Continuum of Geography</vt:lpstr>
      <vt:lpstr>What is Physical Geography?</vt:lpstr>
      <vt:lpstr>For Today   </vt:lpstr>
      <vt:lpstr>The Scientific Method</vt:lpstr>
      <vt:lpstr>Scientific Research</vt:lpstr>
      <vt:lpstr>Geographic Inquiry</vt:lpstr>
      <vt:lpstr>For  Today</vt:lpstr>
      <vt:lpstr>What is a System?</vt:lpstr>
      <vt:lpstr>Open System</vt:lpstr>
      <vt:lpstr>Closed System</vt:lpstr>
      <vt:lpstr>System Feedback</vt:lpstr>
      <vt:lpstr>Positive Feedback: Glaciation</vt:lpstr>
      <vt:lpstr>Negative Feedback: Gaia Hypothesis</vt:lpstr>
      <vt:lpstr>Equilibrium in Natural Systems:  Most systems tend toward a state of equilibrium, where inputs = outputs.  Though they appear static in a human lifetime, natural systems are always changing.  Types of Equilibrium:  Dynamic Equilibrium: System conditions fluctuate  around a stable average. Example: Ecosystem species  change over time, but overall diversity remains stable.  Steady-State Equilibrium: Inputs and outputs are  balanced, and stored materials remain constant over time.  Long-Term Change: If a system experiences prolonged stress (e.g., climate change, human impact), it may shift to a new equilibrium state.</vt:lpstr>
      <vt:lpstr>Leverage points Trigger Threshold Equilibrium</vt:lpstr>
      <vt:lpstr>   For Today</vt:lpstr>
      <vt:lpstr>Earth’s Shape</vt:lpstr>
      <vt:lpstr>Pin-pointing a location or measuring requires a coordinated grid system</vt:lpstr>
      <vt:lpstr>Latitude</vt:lpstr>
      <vt:lpstr>Longitude</vt:lpstr>
      <vt:lpstr>Geographical Zones</vt:lpstr>
      <vt:lpstr>Earth’s coordinate grid system</vt:lpstr>
      <vt:lpstr>Great Circles and Small Circles</vt:lpstr>
      <vt:lpstr>Time Zone Distribution</vt:lpstr>
      <vt:lpstr>For    Today</vt:lpstr>
      <vt:lpstr>Types of Maps</vt:lpstr>
      <vt:lpstr>Maps and Cartography</vt:lpstr>
      <vt:lpstr>Small and Large Scale Maps</vt:lpstr>
      <vt:lpstr>Map Projections</vt:lpstr>
      <vt:lpstr>Classes of Map Projections</vt:lpstr>
      <vt:lpstr> For Today</vt:lpstr>
      <vt:lpstr>Modern Tools and Techniques for Geoscience</vt:lpstr>
      <vt:lpstr>Remote sensing</vt:lpstr>
      <vt:lpstr>Geographic Information Systems (GIS)</vt:lpstr>
      <vt:lpstr>GIS Model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meimei lin</cp:lastModifiedBy>
  <cp:revision>9</cp:revision>
  <dcterms:created xsi:type="dcterms:W3CDTF">2025-05-14T23:34:27Z</dcterms:created>
  <dcterms:modified xsi:type="dcterms:W3CDTF">2025-08-11T18:34:02Z</dcterms:modified>
</cp:coreProperties>
</file>