
<file path=[Content_Types].xml><?xml version="1.0" encoding="utf-8"?>
<Types xmlns="http://schemas.openxmlformats.org/package/2006/content-types">
  <Default Extension="emf" ContentType="image/x-emf"/>
  <Default Extension="jpeg" ContentType="image/jpeg"/>
  <Default Extension="mov" ContentType="video/quicktime"/>
  <Default Extension="png" ContentType="image/png"/>
  <Default Extension="rels" ContentType="application/vnd.openxmlformats-package.relationships+xml"/>
  <Default Extension="vtt" ContentType="text/vt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52"/>
  </p:notesMasterIdLst>
  <p:sldIdLst>
    <p:sldId id="537" r:id="rId2"/>
    <p:sldId id="538" r:id="rId3"/>
    <p:sldId id="583" r:id="rId4"/>
    <p:sldId id="386" r:id="rId5"/>
    <p:sldId id="616" r:id="rId6"/>
    <p:sldId id="617" r:id="rId7"/>
    <p:sldId id="618" r:id="rId8"/>
    <p:sldId id="619" r:id="rId9"/>
    <p:sldId id="620" r:id="rId10"/>
    <p:sldId id="622" r:id="rId11"/>
    <p:sldId id="621" r:id="rId12"/>
    <p:sldId id="623" r:id="rId13"/>
    <p:sldId id="624" r:id="rId14"/>
    <p:sldId id="625" r:id="rId15"/>
    <p:sldId id="626" r:id="rId16"/>
    <p:sldId id="627" r:id="rId17"/>
    <p:sldId id="539" r:id="rId18"/>
    <p:sldId id="631" r:id="rId19"/>
    <p:sldId id="632" r:id="rId20"/>
    <p:sldId id="633" r:id="rId21"/>
    <p:sldId id="634" r:id="rId22"/>
    <p:sldId id="635" r:id="rId23"/>
    <p:sldId id="628" r:id="rId24"/>
    <p:sldId id="585" r:id="rId25"/>
    <p:sldId id="629" r:id="rId26"/>
    <p:sldId id="630" r:id="rId27"/>
    <p:sldId id="636" r:id="rId28"/>
    <p:sldId id="637" r:id="rId29"/>
    <p:sldId id="540" r:id="rId30"/>
    <p:sldId id="586" r:id="rId31"/>
    <p:sldId id="638" r:id="rId32"/>
    <p:sldId id="639" r:id="rId33"/>
    <p:sldId id="640" r:id="rId34"/>
    <p:sldId id="584" r:id="rId35"/>
    <p:sldId id="648" r:id="rId36"/>
    <p:sldId id="649" r:id="rId37"/>
    <p:sldId id="650" r:id="rId38"/>
    <p:sldId id="643" r:id="rId39"/>
    <p:sldId id="647" r:id="rId40"/>
    <p:sldId id="646" r:id="rId41"/>
    <p:sldId id="645" r:id="rId42"/>
    <p:sldId id="556" r:id="rId43"/>
    <p:sldId id="588" r:id="rId44"/>
    <p:sldId id="641" r:id="rId45"/>
    <p:sldId id="642" r:id="rId46"/>
    <p:sldId id="651" r:id="rId47"/>
    <p:sldId id="652" r:id="rId48"/>
    <p:sldId id="653" r:id="rId49"/>
    <p:sldId id="654" r:id="rId50"/>
    <p:sldId id="65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206" autoAdjust="0"/>
  </p:normalViewPr>
  <p:slideViewPr>
    <p:cSldViewPr snapToGrid="0">
      <p:cViewPr varScale="1">
        <p:scale>
          <a:sx n="153" d="100"/>
          <a:sy n="153" d="100"/>
        </p:scale>
        <p:origin x="57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5705A-AC36-452A-B95D-47AFC4E97C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F2334-1EB5-34A1-4AA6-C48FF5B430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B50598-8398-21A2-52C1-B17C40E376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D6E67AD-01ED-4C52-4C21-88BFD3041C32}"/>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3785937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38FA6-C76B-799D-5ECB-7BB0A4B95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D59118-E16F-7914-E3CA-4390F8644A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3E65BB-50ED-6D8E-B513-CFFA93DEF7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7CC7B2E-080A-8DFC-7323-28B73BF28382}"/>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1726619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52917-C23F-9F12-6E96-A154A1DE02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AB10CB-66D1-7B29-A493-922EE0BCEA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76D271-EE5D-CDCB-86A6-55E03EA8928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6501CFB-6140-EE4B-3E8D-EC58A016E009}"/>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63297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EFB32-F5D5-2AA3-F3BF-28558897DD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C22FD9-80BE-0BD1-DA2B-DDC83F421E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4FBC82-6A9E-C8AC-BF5F-1B2B5C5D988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A72E0A5-4478-B34B-7B5F-A43181DE5814}"/>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2308587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1C3AF-F32C-D2CD-868E-0539864164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5D6D90-9D63-7725-5AF6-E984A89D21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556AF3-44F1-8D9E-8433-2F8E8C5A70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782FFED-1757-5F62-F070-FE5F90649593}"/>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3933676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FCE2C-063D-9DBD-4E9A-7432FF7E4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14CB59-F125-76F2-8FBB-E413653A81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CDA633-D602-4554-5E28-7E89739416E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3765B6-EDA1-001C-3216-01A84B145EF4}"/>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279388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B2EE9-556E-6FEA-1584-30852843E3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DF1990-C35A-EE16-70E9-52EA544E91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DCF87D-D118-9491-6766-F0CC42AD11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968B09A-ED2F-54CC-820B-315A1366600D}"/>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389313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E4BD7-795A-F6AA-971C-C77BEF916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40F99-6A01-1728-8ECE-C8BCDD74C3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9BB23-7F41-FDF4-CA47-D5F4F5EE34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AF4EEE-2965-A270-6191-3B240BF1DB67}"/>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10803292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CA28A-CAA9-7097-2F6C-5A6FC6D01D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33FFFC-0A92-376E-0617-B7BF5BE37B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CEDB65-9589-B935-2EC8-12AF843F6FF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9BFC139-5120-58D0-9CBE-CD504A991F76}"/>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934823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2B3F0-9AC4-29C2-4C50-530EA25AB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2854AB-263F-2D86-592A-DFD73E969B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518139-5EEE-B1C8-5D5B-15C8C6A020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10ED13C-E526-0ABF-11DF-93AC7A643444}"/>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3067090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31E52-D249-05D8-F424-97F51D0EED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609FDA-4A0B-C1FE-345D-653A42126C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783EA5-3AEE-45E4-47B1-1E7BDB3E6E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6815929-C1F6-779E-F0A2-CACE263584C1}"/>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983261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0AAC9-96F5-1481-75B0-289094A2AD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FB9EE3-7629-B905-481C-25472C7F47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493CF8-A7A4-8F58-546E-A3EACDB3A50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53F69C8-08FD-B339-228D-F8A3B6D59715}"/>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489059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B5901-0845-F15C-3F09-FC7A8083B7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0E21DE-4B02-DE07-2623-74D785011D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BC703D-BC4F-A5F7-C61A-565C725C42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B6544D7-D81C-B51A-9D87-0B418D2A873E}"/>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3782816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4936F-99D9-819D-9C22-D5408FF0A9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117E40-1816-02CF-A699-0DA10785B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F615A5-971C-7458-5514-FB99BB427C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01AA869-02EB-33A7-EF37-57EC936A52FE}"/>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8891619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A987D-5851-EDED-C019-55616F60B7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6277DE-5150-F813-D82D-C926338478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AEE7AB-107E-DAC3-47E0-96E987501E3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7F881B0-F6C2-1284-3081-51B0CC314A90}"/>
              </a:ext>
            </a:extLst>
          </p:cNvPr>
          <p:cNvSpPr>
            <a:spLocks noGrp="1"/>
          </p:cNvSpPr>
          <p:nvPr>
            <p:ph type="sldNum" sz="quarter" idx="5"/>
          </p:nvPr>
        </p:nvSpPr>
        <p:spPr/>
        <p:txBody>
          <a:bodyPr/>
          <a:lstStyle/>
          <a:p>
            <a:fld id="{279EDD54-0F8C-4169-A6FF-2F63DF2ACC48}" type="slidenum">
              <a:rPr lang="en-US" smtClean="0"/>
              <a:t>30</a:t>
            </a:fld>
            <a:endParaRPr lang="en-US"/>
          </a:p>
        </p:txBody>
      </p:sp>
    </p:spTree>
    <p:extLst>
      <p:ext uri="{BB962C8B-B14F-4D97-AF65-F5344CB8AC3E}">
        <p14:creationId xmlns:p14="http://schemas.microsoft.com/office/powerpoint/2010/main" val="2610156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7A486-E49F-2A6E-8B76-EE68EBA64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23DF95-CEB7-485B-D47D-DC0D2C37E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82C6C7-4CFF-EB4A-F411-03DFE30E6F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749DAA-16AB-7BD5-F644-21C26C0DE50D}"/>
              </a:ext>
            </a:extLst>
          </p:cNvPr>
          <p:cNvSpPr>
            <a:spLocks noGrp="1"/>
          </p:cNvSpPr>
          <p:nvPr>
            <p:ph type="sldNum" sz="quarter" idx="5"/>
          </p:nvPr>
        </p:nvSpPr>
        <p:spPr/>
        <p:txBody>
          <a:bodyPr/>
          <a:lstStyle/>
          <a:p>
            <a:fld id="{279EDD54-0F8C-4169-A6FF-2F63DF2ACC48}" type="slidenum">
              <a:rPr lang="en-US" smtClean="0"/>
              <a:t>31</a:t>
            </a:fld>
            <a:endParaRPr lang="en-US"/>
          </a:p>
        </p:txBody>
      </p:sp>
    </p:spTree>
    <p:extLst>
      <p:ext uri="{BB962C8B-B14F-4D97-AF65-F5344CB8AC3E}">
        <p14:creationId xmlns:p14="http://schemas.microsoft.com/office/powerpoint/2010/main" val="1888793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0B8C1-ACB4-DBD5-4078-FF5BEC802A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5FD3CD-3DB2-7510-61C0-445954B1F3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28DB0-8BBC-4F83-DF2C-050A81CB04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824A96A-C2FB-AB8D-9300-8E56BD051EB9}"/>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172153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A9908-1377-5D18-5E3D-C992A73795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FA9BC8-DF3F-BA61-E225-1B32ADF0F1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1976F5-2B9B-C4B3-DC6F-85EAD471756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E1F778-01E4-CAA2-03EE-2BD327FBEE26}"/>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3583795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7AE5A-5284-73A3-3716-6675D7336F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1A867D-53E6-A5BC-65EC-2F43AAF675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363BA1-5D7A-704C-E6CE-128AEDE502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9F4E627-6558-8011-8D9C-3A5AE48A188F}"/>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14953640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FE85B-E55B-8CA9-23E3-4D3B3B8CA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727F01-366E-2A38-963E-AA7A72E1F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D8BCBC-E910-F8A9-5D4C-A32B68EAA9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71A1DF-20B7-2F5F-0042-5D60DDEE218D}"/>
              </a:ext>
            </a:extLst>
          </p:cNvPr>
          <p:cNvSpPr>
            <a:spLocks noGrp="1"/>
          </p:cNvSpPr>
          <p:nvPr>
            <p:ph type="sldNum" sz="quarter" idx="5"/>
          </p:nvPr>
        </p:nvSpPr>
        <p:spPr/>
        <p:txBody>
          <a:bodyPr/>
          <a:lstStyle/>
          <a:p>
            <a:fld id="{279EDD54-0F8C-4169-A6FF-2F63DF2ACC48}" type="slidenum">
              <a:rPr lang="en-US" smtClean="0"/>
              <a:t>42</a:t>
            </a:fld>
            <a:endParaRPr lang="en-US"/>
          </a:p>
        </p:txBody>
      </p:sp>
    </p:spTree>
    <p:extLst>
      <p:ext uri="{BB962C8B-B14F-4D97-AF65-F5344CB8AC3E}">
        <p14:creationId xmlns:p14="http://schemas.microsoft.com/office/powerpoint/2010/main" val="1923301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8A187-20E3-555E-42DF-A573B1285E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70005-3AC5-27EB-EF41-B085C1DED2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CC1EB9-54B0-F064-48DB-41768E89FA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EABCEA8-3B53-9913-F15A-FFD6FC185158}"/>
              </a:ext>
            </a:extLst>
          </p:cNvPr>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810068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A78BF-409F-49A6-C9E8-D2C42F825F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AC099-A7AF-D2A6-0DA1-B6AD255DB8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4F68BD-969E-4AC3-2B4F-D39E5E4858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F23323A-0FC8-8B91-3118-CF884218935A}"/>
              </a:ext>
            </a:extLst>
          </p:cNvPr>
          <p:cNvSpPr>
            <a:spLocks noGrp="1"/>
          </p:cNvSpPr>
          <p:nvPr>
            <p:ph type="sldNum" sz="quarter" idx="5"/>
          </p:nvPr>
        </p:nvSpPr>
        <p:spPr/>
        <p:txBody>
          <a:bodyPr/>
          <a:lstStyle/>
          <a:p>
            <a:fld id="{279EDD54-0F8C-4169-A6FF-2F63DF2ACC48}" type="slidenum">
              <a:rPr lang="en-US" smtClean="0"/>
              <a:t>43</a:t>
            </a:fld>
            <a:endParaRPr lang="en-US"/>
          </a:p>
        </p:txBody>
      </p:sp>
    </p:spTree>
    <p:extLst>
      <p:ext uri="{BB962C8B-B14F-4D97-AF65-F5344CB8AC3E}">
        <p14:creationId xmlns:p14="http://schemas.microsoft.com/office/powerpoint/2010/main" val="33187445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C5F7D-0E31-5D75-35D0-08405E40E1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53C175-BF79-59D1-A8C8-D8C6D1BC1D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AA6082-0B93-70A5-EEAF-697D88FF9A9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96A3B20-655E-3C91-D4B6-B497DCF3EBBC}"/>
              </a:ext>
            </a:extLst>
          </p:cNvPr>
          <p:cNvSpPr>
            <a:spLocks noGrp="1"/>
          </p:cNvSpPr>
          <p:nvPr>
            <p:ph type="sldNum" sz="quarter" idx="5"/>
          </p:nvPr>
        </p:nvSpPr>
        <p:spPr/>
        <p:txBody>
          <a:bodyPr/>
          <a:lstStyle/>
          <a:p>
            <a:fld id="{279EDD54-0F8C-4169-A6FF-2F63DF2ACC48}" type="slidenum">
              <a:rPr lang="en-US" smtClean="0"/>
              <a:t>50</a:t>
            </a:fld>
            <a:endParaRPr lang="en-US"/>
          </a:p>
        </p:txBody>
      </p:sp>
    </p:spTree>
    <p:extLst>
      <p:ext uri="{BB962C8B-B14F-4D97-AF65-F5344CB8AC3E}">
        <p14:creationId xmlns:p14="http://schemas.microsoft.com/office/powerpoint/2010/main" val="1612385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92F12-F858-F9FD-2432-4FF88CDE5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6FF33-A353-00F4-AA49-806FF73B2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5B78B8-E863-249E-1C07-A1D5F28E8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519307-17C5-2594-7126-A2B2CB72B898}"/>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1687825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4FFBF-2E3D-06AC-A09A-2834FDC5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B0996-F19F-560D-48FD-F5ADB262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860EB-07B9-FE70-2B65-95DDA66D93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66C0E-F974-69C0-5A7F-4DF52E75EAD7}"/>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1661396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73EED-986A-89A6-94BE-4D81E65DD2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BDD28E-F109-79EF-8F98-EFDDFA4DD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A4518E-6794-295A-4BEE-EEB7A04820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76FF139-3421-FF45-9A34-D939278EB708}"/>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147214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7899-E994-C0EA-F587-C810621A9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F544D6-F9F1-5CE3-3671-B50069A7CB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491FFE-D3E0-AC79-F18A-D34D7039AA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B975FCB-C53B-5378-DFEA-0924C8A62D4D}"/>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4003553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201A-4A67-83DF-9368-95E7C38E2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19080-0315-EE1E-BD1A-CA807716B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7E38B-DB3F-3213-4497-CABC47CA7A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CEFB0D-7BC9-A352-3A89-A39E9EDCAB12}"/>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1190759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epa.gov/heatislands/what-are-heat-islands" TargetMode="External"/><Relationship Id="rId3" Type="http://schemas.openxmlformats.org/officeDocument/2006/relationships/hyperlink" Target="https://www.noaa.gov/jetstream/atmosphere/transfer-of-heat-energy" TargetMode="External"/><Relationship Id="rId7" Type="http://schemas.openxmlformats.org/officeDocument/2006/relationships/hyperlink" Target="https://www.epa.gov/ghgemissions/overview-greenhouse-gase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noaa.gov/jetstream/atmosphere/energy" TargetMode="External"/><Relationship Id="rId5" Type="http://schemas.openxmlformats.org/officeDocument/2006/relationships/hyperlink" Target="https://csl.noaa.gov/research/erb/about.html" TargetMode="External"/><Relationship Id="rId4" Type="http://schemas.openxmlformats.org/officeDocument/2006/relationships/hyperlink" Target="https://earthobservatory.nasa.gov/features/EnergyBalance"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25.png"/><Relationship Id="rId4" Type="http://schemas.microsoft.com/office/2017/04/relationships/track" Target="../media/track1.vtt"/></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06163"/>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3600" dirty="0">
                <a:latin typeface="Arial Narrow" panose="020B0606020202030204" pitchFamily="34" charset="0"/>
                <a:cs typeface="Arial" panose="020B0604020202020204" pitchFamily="34" charset="0"/>
              </a:rPr>
              <a:t>Lesson 4 Atmosphere Energy, Radiation, and Temperatures</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5820412" y="6112925"/>
            <a:ext cx="4468483" cy="246221"/>
          </a:xfrm>
          <a:prstGeom prst="rect">
            <a:avLst/>
          </a:prstGeom>
          <a:noFill/>
        </p:spPr>
        <p:txBody>
          <a:bodyPr wrap="square" rtlCol="0">
            <a:spAutoFit/>
          </a:bodyPr>
          <a:lstStyle/>
          <a:p>
            <a:r>
              <a:rPr lang="en-US" sz="1000" dirty="0"/>
              <a:t>Source: NASA illustration by Robert Simmon. Astronaut photograph ISS013-E-8948.</a:t>
            </a:r>
          </a:p>
        </p:txBody>
      </p:sp>
      <p:pic>
        <p:nvPicPr>
          <p:cNvPr id="7" name="Picture 6">
            <a:extLst>
              <a:ext uri="{FF2B5EF4-FFF2-40B4-BE49-F238E27FC236}">
                <a16:creationId xmlns:a16="http://schemas.microsoft.com/office/drawing/2014/main" id="{2346226B-1F0D-D5A2-9C79-04B3F834C5E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3105" y="1148899"/>
            <a:ext cx="8385790" cy="4825019"/>
          </a:xfrm>
          <a:prstGeom prst="rect">
            <a:avLst/>
          </a:prstGeom>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ECD24-1B04-BD13-C1D7-0A83AC0775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125F4B-9F0F-3BBE-FD9B-C41836BB90A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Surface vs. Air Temperature</a:t>
            </a:r>
            <a:endParaRPr lang="en-US" dirty="0">
              <a:latin typeface="Arial Narrow" panose="020B0606020202030204" pitchFamily="34" charset="0"/>
            </a:endParaRPr>
          </a:p>
        </p:txBody>
      </p:sp>
      <p:sp>
        <p:nvSpPr>
          <p:cNvPr id="4" name="Rectangle 1">
            <a:extLst>
              <a:ext uri="{FF2B5EF4-FFF2-40B4-BE49-F238E27FC236}">
                <a16:creationId xmlns:a16="http://schemas.microsoft.com/office/drawing/2014/main" id="{DE6D79E2-8787-C1BC-83A9-9F2BCDCB6B17}"/>
              </a:ext>
            </a:extLst>
          </p:cNvPr>
          <p:cNvSpPr>
            <a:spLocks noGrp="1" noChangeArrowheads="1"/>
          </p:cNvSpPr>
          <p:nvPr>
            <p:ph idx="1"/>
          </p:nvPr>
        </p:nvSpPr>
        <p:spPr bwMode="auto">
          <a:xfrm>
            <a:off x="838200" y="1459902"/>
            <a:ext cx="4656827"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600" b="1" i="0" u="none" strike="noStrike" cap="none" normalizeH="0" baseline="0" dirty="0">
                <a:ln>
                  <a:noFill/>
                </a:ln>
                <a:solidFill>
                  <a:schemeClr val="tx1"/>
                </a:solidFill>
                <a:effectLst/>
                <a:latin typeface="Arial Narrow" panose="020B0606020202030204" pitchFamily="34" charset="0"/>
              </a:rPr>
              <a:t> Surface temperature</a:t>
            </a:r>
            <a:r>
              <a:rPr kumimoji="0" lang="en-US" altLang="en-US" sz="2600" b="0" i="0" u="none" strike="noStrike" cap="none" normalizeH="0" baseline="0" dirty="0">
                <a:ln>
                  <a:noFill/>
                </a:ln>
                <a:solidFill>
                  <a:schemeClr val="tx1"/>
                </a:solidFill>
                <a:effectLst/>
                <a:latin typeface="Arial Narrow" panose="020B0606020202030204" pitchFamily="34" charset="0"/>
              </a:rPr>
              <a:t>: heat at the Earth's surface.</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600" b="1" i="0" u="none" strike="noStrike" cap="none" normalizeH="0" baseline="0" dirty="0">
                <a:ln>
                  <a:noFill/>
                </a:ln>
                <a:solidFill>
                  <a:schemeClr val="tx1"/>
                </a:solidFill>
                <a:effectLst/>
                <a:latin typeface="Arial Narrow" panose="020B0606020202030204" pitchFamily="34" charset="0"/>
              </a:rPr>
              <a:t> Air temperature</a:t>
            </a:r>
            <a:r>
              <a:rPr kumimoji="0" lang="en-US" altLang="en-US" sz="2600" b="0" i="0" u="none" strike="noStrike" cap="none" normalizeH="0" baseline="0" dirty="0">
                <a:ln>
                  <a:noFill/>
                </a:ln>
                <a:solidFill>
                  <a:schemeClr val="tx1"/>
                </a:solidFill>
                <a:effectLst/>
                <a:latin typeface="Arial Narrow" panose="020B0606020202030204" pitchFamily="34" charset="0"/>
              </a:rPr>
              <a:t>: measured </a:t>
            </a:r>
            <a:r>
              <a:rPr kumimoji="0" lang="en-US" altLang="en-US" sz="2600" b="1" i="0" u="none" strike="noStrike" cap="none" normalizeH="0" baseline="0" dirty="0">
                <a:ln>
                  <a:noFill/>
                </a:ln>
                <a:solidFill>
                  <a:schemeClr val="tx1"/>
                </a:solidFill>
                <a:effectLst/>
                <a:latin typeface="Arial Narrow" panose="020B0606020202030204" pitchFamily="34" charset="0"/>
              </a:rPr>
              <a:t>4–6 ft</a:t>
            </a:r>
            <a:r>
              <a:rPr kumimoji="0" lang="en-US" altLang="en-US" sz="2600" b="0" i="0" u="none" strike="noStrike" cap="none" normalizeH="0" baseline="0" dirty="0">
                <a:ln>
                  <a:noFill/>
                </a:ln>
                <a:solidFill>
                  <a:schemeClr val="tx1"/>
                </a:solidFill>
                <a:effectLst/>
                <a:latin typeface="Arial Narrow" panose="020B0606020202030204" pitchFamily="34" charset="0"/>
              </a:rPr>
              <a:t> above ground.</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600" b="0" i="0" u="none" strike="noStrike" cap="none" normalizeH="0" baseline="0" dirty="0">
                <a:ln>
                  <a:noFill/>
                </a:ln>
                <a:solidFill>
                  <a:schemeClr val="tx1"/>
                </a:solidFill>
                <a:effectLst/>
                <a:latin typeface="Arial Narrow" panose="020B0606020202030204" pitchFamily="34" charset="0"/>
              </a:rPr>
              <a:t> Instruments must be </a:t>
            </a:r>
            <a:r>
              <a:rPr kumimoji="0" lang="en-US" altLang="en-US" sz="2600" b="1" i="0" u="none" strike="noStrike" cap="none" normalizeH="0" baseline="0" dirty="0">
                <a:ln>
                  <a:noFill/>
                </a:ln>
                <a:solidFill>
                  <a:schemeClr val="tx1"/>
                </a:solidFill>
                <a:effectLst/>
                <a:latin typeface="Arial Narrow" panose="020B0606020202030204" pitchFamily="34" charset="0"/>
              </a:rPr>
              <a:t>shaded</a:t>
            </a:r>
            <a:r>
              <a:rPr kumimoji="0" lang="en-US" altLang="en-US" sz="2600" b="0" i="0" u="none" strike="noStrike" cap="none" normalizeH="0" baseline="0" dirty="0">
                <a:ln>
                  <a:noFill/>
                </a:ln>
                <a:solidFill>
                  <a:schemeClr val="tx1"/>
                </a:solidFill>
                <a:effectLst/>
                <a:latin typeface="Arial Narrow" panose="020B0606020202030204" pitchFamily="34" charset="0"/>
              </a:rPr>
              <a:t> and </a:t>
            </a:r>
            <a:r>
              <a:rPr kumimoji="0" lang="en-US" altLang="en-US" sz="2600" b="1" i="0" u="none" strike="noStrike" cap="none" normalizeH="0" baseline="0" dirty="0">
                <a:ln>
                  <a:noFill/>
                </a:ln>
                <a:solidFill>
                  <a:schemeClr val="tx1"/>
                </a:solidFill>
                <a:effectLst/>
                <a:latin typeface="Arial Narrow" panose="020B0606020202030204" pitchFamily="34" charset="0"/>
              </a:rPr>
              <a:t>ventilated</a:t>
            </a:r>
            <a:r>
              <a:rPr kumimoji="0" lang="en-US" altLang="en-US" sz="2600" b="0" i="0" u="none" strike="noStrike" cap="none" normalizeH="0" baseline="0" dirty="0">
                <a:ln>
                  <a:noFill/>
                </a:ln>
                <a:solidFill>
                  <a:schemeClr val="tx1"/>
                </a:solidFill>
                <a:effectLst/>
                <a:latin typeface="Arial Narrow" panose="020B0606020202030204" pitchFamily="34" charset="0"/>
              </a:rPr>
              <a:t> (e.g., Stevenson screen).</a:t>
            </a:r>
          </a:p>
          <a:p>
            <a:pPr marR="0" lvl="0" algn="l" defTabSz="914400" rtl="0" eaLnBrk="0" fontAlgn="base" latinLnBrk="0" hangingPunct="0">
              <a:lnSpc>
                <a:spcPct val="100000"/>
              </a:lnSpc>
              <a:spcBef>
                <a:spcPts val="600"/>
              </a:spcBef>
              <a:spcAft>
                <a:spcPts val="600"/>
              </a:spcAft>
              <a:buClrTx/>
              <a:buSzTx/>
              <a:buFont typeface="Wingdings" panose="05000000000000000000" pitchFamily="2" charset="2"/>
              <a:buChar char="q"/>
              <a:tabLst/>
            </a:pPr>
            <a:r>
              <a:rPr kumimoji="0" lang="en-US" altLang="en-US" sz="2600" b="0" i="0" u="none" strike="noStrike" cap="none" normalizeH="0" baseline="0" dirty="0">
                <a:ln>
                  <a:noFill/>
                </a:ln>
                <a:solidFill>
                  <a:schemeClr val="tx1"/>
                </a:solidFill>
                <a:effectLst/>
                <a:latin typeface="Arial Narrow" panose="020B0606020202030204" pitchFamily="34" charset="0"/>
              </a:rPr>
              <a:t> Avoid influence from </a:t>
            </a:r>
            <a:r>
              <a:rPr kumimoji="0" lang="en-US" altLang="en-US" sz="2600" b="1" i="0" u="none" strike="noStrike" cap="none" normalizeH="0" baseline="0" dirty="0">
                <a:ln>
                  <a:noFill/>
                </a:ln>
                <a:solidFill>
                  <a:schemeClr val="tx1"/>
                </a:solidFill>
                <a:effectLst/>
                <a:latin typeface="Arial Narrow" panose="020B0606020202030204" pitchFamily="34" charset="0"/>
              </a:rPr>
              <a:t>buildings</a:t>
            </a:r>
            <a:r>
              <a:rPr kumimoji="0" lang="en-US" altLang="en-US" sz="2600" b="0" i="0" u="none" strike="noStrike" cap="none" normalizeH="0" baseline="0" dirty="0">
                <a:ln>
                  <a:noFill/>
                </a:ln>
                <a:solidFill>
                  <a:schemeClr val="tx1"/>
                </a:solidFill>
                <a:effectLst/>
                <a:latin typeface="Arial Narrow" panose="020B0606020202030204" pitchFamily="34" charset="0"/>
              </a:rPr>
              <a:t> and </a:t>
            </a:r>
            <a:r>
              <a:rPr kumimoji="0" lang="en-US" altLang="en-US" sz="2600" b="1" i="0" u="none" strike="noStrike" cap="none" normalizeH="0" baseline="0" dirty="0">
                <a:ln>
                  <a:noFill/>
                </a:ln>
                <a:solidFill>
                  <a:schemeClr val="tx1"/>
                </a:solidFill>
                <a:effectLst/>
                <a:latin typeface="Arial Narrow" panose="020B0606020202030204" pitchFamily="34" charset="0"/>
              </a:rPr>
              <a:t>direct sunlight.</a:t>
            </a:r>
            <a:endParaRPr kumimoji="0" lang="en-US" altLang="en-US" sz="2600" b="0" i="0" u="none" strike="noStrike" cap="none" normalizeH="0" baseline="0" dirty="0">
              <a:ln>
                <a:noFill/>
              </a:ln>
              <a:solidFill>
                <a:schemeClr val="tx1"/>
              </a:solidFill>
              <a:effectLst/>
              <a:latin typeface="Arial Narrow" panose="020B0606020202030204" pitchFamily="34" charset="0"/>
            </a:endParaRPr>
          </a:p>
        </p:txBody>
      </p:sp>
      <p:pic>
        <p:nvPicPr>
          <p:cNvPr id="5" name="Picture 4" descr="Weather station instrument shelter on a grassy alpine field with a snow-dusted mountain in the background under a clear blue sky.">
            <a:extLst>
              <a:ext uri="{FF2B5EF4-FFF2-40B4-BE49-F238E27FC236}">
                <a16:creationId xmlns:a16="http://schemas.microsoft.com/office/drawing/2014/main" id="{35A3238E-D29F-3430-5434-C98F66A2D6B3}"/>
              </a:ext>
            </a:extLst>
          </p:cNvPr>
          <p:cNvPicPr>
            <a:picLocks noChangeAspect="1"/>
          </p:cNvPicPr>
          <p:nvPr/>
        </p:nvPicPr>
        <p:blipFill>
          <a:blip r:embed="rId3"/>
          <a:srcRect l="21777" t="17150" r="18366" b="6569"/>
          <a:stretch/>
        </p:blipFill>
        <p:spPr>
          <a:xfrm>
            <a:off x="5795994" y="1595886"/>
            <a:ext cx="5756214" cy="3812876"/>
          </a:xfrm>
          <a:prstGeom prst="rect">
            <a:avLst/>
          </a:prstGeom>
        </p:spPr>
      </p:pic>
      <p:sp>
        <p:nvSpPr>
          <p:cNvPr id="8" name="TextBox 7">
            <a:extLst>
              <a:ext uri="{FF2B5EF4-FFF2-40B4-BE49-F238E27FC236}">
                <a16:creationId xmlns:a16="http://schemas.microsoft.com/office/drawing/2014/main" id="{61D36836-14F0-C8E1-D041-8DACAC4C7B02}"/>
              </a:ext>
            </a:extLst>
          </p:cNvPr>
          <p:cNvSpPr txBox="1"/>
          <p:nvPr/>
        </p:nvSpPr>
        <p:spPr>
          <a:xfrm>
            <a:off x="5798390" y="5500141"/>
            <a:ext cx="5555410"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5.1.1 Stevenson screen for measuring weather conditions like air temperature from Introduction to Physical Geography by M. Ritter, licensed under CC BY-NC-SA 4.0.</a:t>
            </a:r>
          </a:p>
        </p:txBody>
      </p:sp>
    </p:spTree>
    <p:extLst>
      <p:ext uri="{BB962C8B-B14F-4D97-AF65-F5344CB8AC3E}">
        <p14:creationId xmlns:p14="http://schemas.microsoft.com/office/powerpoint/2010/main" val="1224390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A9090-FF58-BEDB-09E3-73CAA40F26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A8720E-1903-35B9-678A-B50A89369C0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Temperature Scales (°C,°F, K)</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D95F842-1C1C-C428-E5A3-EC941A051C28}"/>
              </a:ext>
            </a:extLst>
          </p:cNvPr>
          <p:cNvSpPr>
            <a:spLocks noGrp="1"/>
          </p:cNvSpPr>
          <p:nvPr>
            <p:ph idx="1"/>
          </p:nvPr>
        </p:nvSpPr>
        <p:spPr>
          <a:xfrm>
            <a:off x="838200" y="1458930"/>
            <a:ext cx="980679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Celsius</a:t>
            </a:r>
            <a:r>
              <a:rPr lang="en-US" dirty="0">
                <a:latin typeface="Arial Narrow" panose="020B0606020202030204" pitchFamily="34" charset="0"/>
              </a:rPr>
              <a:t> (</a:t>
            </a:r>
            <a:r>
              <a:rPr lang="en-US" b="1" dirty="0">
                <a:latin typeface="Arial Narrow" panose="020B0606020202030204" pitchFamily="34" charset="0"/>
              </a:rPr>
              <a:t>°C</a:t>
            </a:r>
            <a:r>
              <a:rPr lang="en-US" dirty="0">
                <a:latin typeface="Arial Narrow" panose="020B0606020202030204" pitchFamily="34" charset="0"/>
              </a:rPr>
              <a:t>): used globally: 0°C = freezing, 100°C = boiling.</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Fahrenheit</a:t>
            </a:r>
            <a:r>
              <a:rPr lang="en-US" dirty="0">
                <a:latin typeface="Arial Narrow" panose="020B0606020202030204" pitchFamily="34" charset="0"/>
              </a:rPr>
              <a:t> (</a:t>
            </a:r>
            <a:r>
              <a:rPr lang="en-US" b="1" dirty="0">
                <a:latin typeface="Arial Narrow" panose="020B0606020202030204" pitchFamily="34" charset="0"/>
              </a:rPr>
              <a:t>°F</a:t>
            </a:r>
            <a:r>
              <a:rPr lang="en-US" dirty="0">
                <a:latin typeface="Arial Narrow" panose="020B0606020202030204" pitchFamily="34" charset="0"/>
              </a:rPr>
              <a:t>): used in the U.S.32°F = freezing, 212°F = boiling.</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Kelvin </a:t>
            </a:r>
            <a:r>
              <a:rPr lang="en-US" dirty="0">
                <a:latin typeface="Arial Narrow" panose="020B0606020202030204" pitchFamily="34" charset="0"/>
              </a:rPr>
              <a:t>Scale (</a:t>
            </a:r>
            <a:r>
              <a:rPr lang="en-US" b="1" dirty="0">
                <a:latin typeface="Arial Narrow" panose="020B0606020202030204" pitchFamily="34" charset="0"/>
              </a:rPr>
              <a:t>K</a:t>
            </a:r>
            <a:r>
              <a:rPr lang="en-US" dirty="0">
                <a:latin typeface="Arial Narrow" panose="020B0606020202030204" pitchFamily="34" charset="0"/>
              </a:rPr>
              <a:t>):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Used in </a:t>
            </a:r>
            <a:r>
              <a:rPr lang="en-US" b="1" dirty="0">
                <a:latin typeface="Arial Narrow" panose="020B0606020202030204" pitchFamily="34" charset="0"/>
              </a:rPr>
              <a:t>scientific research</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Absolute scale</a:t>
            </a:r>
            <a:r>
              <a:rPr lang="en-US" sz="2800" dirty="0">
                <a:latin typeface="Arial Narrow" panose="020B0606020202030204" pitchFamily="34" charset="0"/>
              </a:rPr>
              <a:t>: 0 K = no molecular motion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0 K = –273°C</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Same unit size as Celsius: 100 K between freezing &amp; boiling points of water</a:t>
            </a:r>
          </a:p>
        </p:txBody>
      </p:sp>
    </p:spTree>
    <p:extLst>
      <p:ext uri="{BB962C8B-B14F-4D97-AF65-F5344CB8AC3E}">
        <p14:creationId xmlns:p14="http://schemas.microsoft.com/office/powerpoint/2010/main" val="1237115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569D9-C1EC-3113-B50A-1D4DDF0AE8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ED531E-6440-4062-7D56-10E6C5FDD40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Temperature Statistics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1B53CC1-D7EB-1D34-F1FD-BEB712C3C005}"/>
              </a:ext>
            </a:extLst>
          </p:cNvPr>
          <p:cNvSpPr>
            <a:spLocks noGrp="1"/>
          </p:cNvSpPr>
          <p:nvPr>
            <p:ph idx="1"/>
          </p:nvPr>
        </p:nvSpPr>
        <p:spPr>
          <a:xfrm>
            <a:off x="838200" y="1458930"/>
            <a:ext cx="9806796" cy="4903369"/>
          </a:xfrm>
        </p:spPr>
        <p:txBody>
          <a:bodyPr>
            <a:noAutofit/>
          </a:bodyPr>
          <a:lstStyle/>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Daily Temperature Range </a:t>
            </a:r>
            <a:r>
              <a:rPr lang="en-US" dirty="0">
                <a:latin typeface="Arial Narrow" panose="020B0606020202030204" pitchFamily="34" charset="0"/>
              </a:rPr>
              <a:t>= High – Low (in 24 hours)</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Average Daily Temperature </a:t>
            </a:r>
            <a:r>
              <a:rPr lang="en-US" dirty="0">
                <a:latin typeface="Arial Narrow" panose="020B0606020202030204" pitchFamily="34" charset="0"/>
              </a:rPr>
              <a:t>= (High + Low) ÷ 2</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Monthly Mean Temperature </a:t>
            </a:r>
            <a:r>
              <a:rPr lang="en-US" dirty="0">
                <a:latin typeface="Arial Narrow" panose="020B0606020202030204" pitchFamily="34" charset="0"/>
              </a:rPr>
              <a:t>= Avg. of all daily averages in the month</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Annual Temperature Range </a:t>
            </a:r>
            <a:r>
              <a:rPr lang="en-US" dirty="0">
                <a:latin typeface="Arial Narrow" panose="020B0606020202030204" pitchFamily="34" charset="0"/>
              </a:rPr>
              <a:t>= Highest – Lowest monthly mean</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Average Annual Temperature </a:t>
            </a:r>
            <a:r>
              <a:rPr lang="en-US" dirty="0">
                <a:latin typeface="Arial Narrow" panose="020B0606020202030204" pitchFamily="34" charset="0"/>
              </a:rPr>
              <a:t>= Sum of monthly means ÷ 12</a:t>
            </a:r>
          </a:p>
        </p:txBody>
      </p:sp>
    </p:spTree>
    <p:extLst>
      <p:ext uri="{BB962C8B-B14F-4D97-AF65-F5344CB8AC3E}">
        <p14:creationId xmlns:p14="http://schemas.microsoft.com/office/powerpoint/2010/main" val="1850429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ECF62-4E75-41BC-29DC-93E175C0E7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A1D8F7-AD37-A616-92BA-3B8D29641FE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Heat vs. Temperature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F285659-A786-1831-69B3-1A1D4AC1A146}"/>
              </a:ext>
            </a:extLst>
          </p:cNvPr>
          <p:cNvSpPr>
            <a:spLocks noGrp="1"/>
          </p:cNvSpPr>
          <p:nvPr>
            <p:ph idx="1"/>
          </p:nvPr>
        </p:nvSpPr>
        <p:spPr>
          <a:xfrm>
            <a:off x="838200" y="1458930"/>
            <a:ext cx="9806796" cy="4903369"/>
          </a:xfrm>
        </p:spPr>
        <p:txBody>
          <a:bodyPr>
            <a:noAutofit/>
          </a:bodyPr>
          <a:lstStyle/>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Temperature</a:t>
            </a:r>
            <a:r>
              <a:rPr lang="en-US" dirty="0">
                <a:latin typeface="Arial Narrow" panose="020B0606020202030204" pitchFamily="34" charset="0"/>
              </a:rPr>
              <a:t> = how fast atoms are vibrating.</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 = total energy from all vibrating atoms.</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Example</a:t>
            </a:r>
            <a:r>
              <a:rPr lang="en-US" dirty="0">
                <a:latin typeface="Arial Narrow" panose="020B0606020202030204" pitchFamily="34" charset="0"/>
              </a:rPr>
              <a:t>: Candle Flame vs. Bathtub</a:t>
            </a:r>
          </a:p>
          <a:p>
            <a:pPr lvl="1">
              <a:lnSpc>
                <a:spcPct val="15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Candle flame</a:t>
            </a:r>
            <a:r>
              <a:rPr lang="en-US" sz="2800" dirty="0">
                <a:latin typeface="Arial Narrow" panose="020B0606020202030204" pitchFamily="34" charset="0"/>
              </a:rPr>
              <a:t>: higher temperature, less heat (small volume)</a:t>
            </a:r>
          </a:p>
          <a:p>
            <a:pPr lvl="1">
              <a:lnSpc>
                <a:spcPct val="15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Bathtub</a:t>
            </a:r>
            <a:r>
              <a:rPr lang="en-US" sz="2800" dirty="0">
                <a:latin typeface="Arial Narrow" panose="020B0606020202030204" pitchFamily="34" charset="0"/>
              </a:rPr>
              <a:t>: lower temperature, more heat (large volume)</a:t>
            </a:r>
          </a:p>
        </p:txBody>
      </p:sp>
    </p:spTree>
    <p:extLst>
      <p:ext uri="{BB962C8B-B14F-4D97-AF65-F5344CB8AC3E}">
        <p14:creationId xmlns:p14="http://schemas.microsoft.com/office/powerpoint/2010/main" val="3511766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52791-72A1-72E1-AB47-2D4B04EF0D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53CBE7-7157-4E97-FB6A-9322383B3F5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Temperature in the Thermosphere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ED163E6-C67B-2057-C2B0-7D8528BAF457}"/>
              </a:ext>
            </a:extLst>
          </p:cNvPr>
          <p:cNvSpPr>
            <a:spLocks noGrp="1"/>
          </p:cNvSpPr>
          <p:nvPr>
            <p:ph idx="1"/>
          </p:nvPr>
        </p:nvSpPr>
        <p:spPr>
          <a:xfrm>
            <a:off x="838200" y="1458930"/>
            <a:ext cx="9806796" cy="4903369"/>
          </a:xfrm>
        </p:spPr>
        <p:txBody>
          <a:bodyPr>
            <a:noAutofit/>
          </a:bodyPr>
          <a:lstStyle/>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Molecule density is </a:t>
            </a:r>
            <a:r>
              <a:rPr lang="en-US" b="1" dirty="0">
                <a:latin typeface="Arial Narrow" panose="020B0606020202030204" pitchFamily="34" charset="0"/>
              </a:rPr>
              <a:t>extremely low</a:t>
            </a:r>
            <a:r>
              <a:rPr lang="en-US" dirty="0">
                <a:latin typeface="Arial Narrow" panose="020B0606020202030204" pitchFamily="34" charset="0"/>
              </a:rPr>
              <a:t>.</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Individual molecules move very </a:t>
            </a:r>
            <a:r>
              <a:rPr lang="en-US" b="1" dirty="0">
                <a:latin typeface="Arial Narrow" panose="020B0606020202030204" pitchFamily="34" charset="0"/>
              </a:rPr>
              <a:t>fast</a:t>
            </a:r>
            <a:r>
              <a:rPr lang="en-US" dirty="0">
                <a:latin typeface="Arial Narrow" panose="020B0606020202030204" pitchFamily="34" charset="0"/>
              </a:rPr>
              <a:t> →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temperature</a:t>
            </a:r>
            <a:r>
              <a:rPr lang="en-US" dirty="0">
                <a:latin typeface="Arial Narrow" panose="020B0606020202030204" pitchFamily="34" charset="0"/>
              </a:rPr>
              <a:t>.</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But collisions are rare → very</a:t>
            </a:r>
            <a:r>
              <a:rPr lang="en-US" b="1" dirty="0">
                <a:latin typeface="Arial Narrow" panose="020B0606020202030204" pitchFamily="34" charset="0"/>
              </a:rPr>
              <a:t> little heat transferred</a:t>
            </a:r>
            <a:r>
              <a:rPr lang="en-US" dirty="0">
                <a:latin typeface="Arial Narrow" panose="020B0606020202030204" pitchFamily="34" charset="0"/>
              </a:rPr>
              <a:t>.</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Feels cold </a:t>
            </a:r>
            <a:r>
              <a:rPr lang="en-US" dirty="0">
                <a:latin typeface="Arial Narrow" panose="020B0606020202030204" pitchFamily="34" charset="0"/>
              </a:rPr>
              <a:t>despite high measured temperatures.</a:t>
            </a:r>
          </a:p>
          <a:p>
            <a:pPr>
              <a:lnSpc>
                <a:spcPct val="150000"/>
              </a:lnSpc>
              <a:spcBef>
                <a:spcPts val="600"/>
              </a:spcBef>
              <a:spcAft>
                <a:spcPts val="600"/>
              </a:spcAft>
              <a:buFont typeface="Wingdings" panose="05000000000000000000" pitchFamily="2" charset="2"/>
              <a:buChar char="q"/>
            </a:pPr>
            <a:r>
              <a:rPr lang="en-US" dirty="0">
                <a:latin typeface="Arial Narrow" panose="020B0606020202030204" pitchFamily="34" charset="0"/>
              </a:rPr>
              <a:t> Temperature can exceed </a:t>
            </a:r>
            <a:r>
              <a:rPr lang="en-US" b="1" dirty="0">
                <a:latin typeface="Arial Narrow" panose="020B0606020202030204" pitchFamily="34" charset="0"/>
              </a:rPr>
              <a:t>1,500°C</a:t>
            </a:r>
            <a:r>
              <a:rPr lang="en-US" dirty="0">
                <a:latin typeface="Arial Narrow" panose="020B0606020202030204" pitchFamily="34" charset="0"/>
              </a:rPr>
              <a:t>, but wouldn't feel hot due to low energy transfer.</a:t>
            </a:r>
            <a:endParaRPr lang="en-US" sz="2800" dirty="0">
              <a:latin typeface="Arial Narrow" panose="020B0606020202030204" pitchFamily="34" charset="0"/>
            </a:endParaRPr>
          </a:p>
        </p:txBody>
      </p:sp>
    </p:spTree>
    <p:extLst>
      <p:ext uri="{BB962C8B-B14F-4D97-AF65-F5344CB8AC3E}">
        <p14:creationId xmlns:p14="http://schemas.microsoft.com/office/powerpoint/2010/main" val="4155754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338AF-CE35-870A-7D60-52F7DAC4AA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A65287-41C9-9474-9074-C2B8FE02001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Path Length &amp; Insolation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AB169B4-FEDE-2364-F1A4-28B396FCC776}"/>
              </a:ext>
            </a:extLst>
          </p:cNvPr>
          <p:cNvSpPr>
            <a:spLocks noGrp="1"/>
          </p:cNvSpPr>
          <p:nvPr>
            <p:ph idx="1"/>
          </p:nvPr>
        </p:nvSpPr>
        <p:spPr>
          <a:xfrm>
            <a:off x="838200" y="1380226"/>
            <a:ext cx="7067910" cy="5177260"/>
          </a:xfrm>
        </p:spPr>
        <p:txBody>
          <a:bodyPr>
            <a:noAutofit/>
          </a:bodyPr>
          <a:lstStyle/>
          <a:p>
            <a:pPr>
              <a:lnSpc>
                <a:spcPct val="100000"/>
              </a:lnSpc>
              <a:spcBef>
                <a:spcPts val="0"/>
              </a:spcBef>
              <a:buFont typeface="Wingdings" panose="05000000000000000000" pitchFamily="2" charset="2"/>
              <a:buChar char="q"/>
            </a:pPr>
            <a:r>
              <a:rPr lang="en-US" dirty="0">
                <a:latin typeface="Arial Narrow" panose="020B0606020202030204" pitchFamily="34" charset="0"/>
              </a:rPr>
              <a:t> Light intensity </a:t>
            </a:r>
            <a:r>
              <a:rPr lang="en-US" b="1" dirty="0">
                <a:latin typeface="Arial Narrow" panose="020B0606020202030204" pitchFamily="34" charset="0"/>
              </a:rPr>
              <a:t>decreases</a:t>
            </a:r>
            <a:r>
              <a:rPr lang="en-US" dirty="0">
                <a:latin typeface="Arial Narrow" panose="020B0606020202030204" pitchFamily="34" charset="0"/>
              </a:rPr>
              <a:t> with distance → </a:t>
            </a:r>
            <a:r>
              <a:rPr lang="en-US" b="1" dirty="0">
                <a:latin typeface="Arial Narrow" panose="020B0606020202030204" pitchFamily="34" charset="0"/>
              </a:rPr>
              <a:t>Inverse Square Law</a:t>
            </a:r>
            <a:r>
              <a:rPr lang="en-US"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Earth gets a tiny fraction of the Sun's total energy.</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Earth-Sun </a:t>
            </a:r>
            <a:r>
              <a:rPr lang="en-US" b="1" dirty="0">
                <a:latin typeface="Arial Narrow" panose="020B0606020202030204" pitchFamily="34" charset="0"/>
              </a:rPr>
              <a:t>distance</a:t>
            </a:r>
            <a:r>
              <a:rPr lang="en-US" dirty="0">
                <a:latin typeface="Arial Narrow" panose="020B0606020202030204" pitchFamily="34" charset="0"/>
              </a:rPr>
              <a:t> changes slightly during the year (~3 million miles).</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Atmospheric path length </a:t>
            </a:r>
            <a:r>
              <a:rPr lang="en-US" dirty="0">
                <a:latin typeface="Arial Narrow" panose="020B0606020202030204" pitchFamily="34" charset="0"/>
              </a:rPr>
              <a:t>affects surface insolation:</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Shorter</a:t>
            </a:r>
            <a:r>
              <a:rPr lang="en-US" sz="2800" dirty="0">
                <a:latin typeface="Arial Narrow" panose="020B0606020202030204" pitchFamily="34" charset="0"/>
              </a:rPr>
              <a:t> path at the </a:t>
            </a:r>
            <a:r>
              <a:rPr lang="en-US" sz="2800" b="1" dirty="0">
                <a:latin typeface="Arial Narrow" panose="020B0606020202030204" pitchFamily="34" charset="0"/>
              </a:rPr>
              <a:t>Equator</a:t>
            </a:r>
            <a:r>
              <a:rPr lang="en-US" sz="2800" dirty="0">
                <a:latin typeface="Arial Narrow" panose="020B0606020202030204" pitchFamily="34" charset="0"/>
              </a:rPr>
              <a:t> = more solar energy.</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Longer</a:t>
            </a:r>
            <a:r>
              <a:rPr lang="en-US" sz="2800" dirty="0">
                <a:latin typeface="Arial Narrow" panose="020B0606020202030204" pitchFamily="34" charset="0"/>
              </a:rPr>
              <a:t> path at higher latitudes = more scattering &amp; reflection → less insolation.</a:t>
            </a:r>
          </a:p>
        </p:txBody>
      </p:sp>
      <p:sp>
        <p:nvSpPr>
          <p:cNvPr id="6" name="TextBox 5">
            <a:extLst>
              <a:ext uri="{FF2B5EF4-FFF2-40B4-BE49-F238E27FC236}">
                <a16:creationId xmlns:a16="http://schemas.microsoft.com/office/drawing/2014/main" id="{64DC0AFE-7653-3A7E-F687-B9CD5F4D4321}"/>
              </a:ext>
            </a:extLst>
          </p:cNvPr>
          <p:cNvSpPr txBox="1"/>
          <p:nvPr/>
        </p:nvSpPr>
        <p:spPr>
          <a:xfrm>
            <a:off x="8054197" y="5156507"/>
            <a:ext cx="3299603" cy="577081"/>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4.2.6 Influence of atmospheric path length on insolation from Introduction to Physical Geography by M. Ritter, licensed under CC BY-NC-SA 4.0.</a:t>
            </a:r>
          </a:p>
        </p:txBody>
      </p:sp>
      <p:pic>
        <p:nvPicPr>
          <p:cNvPr id="7" name="Picture 6" descr="Diagram of Earth with red arrows showing incoming solar rays passing through the atmosphere, with two labeled points indicating atmospheric layers.">
            <a:extLst>
              <a:ext uri="{FF2B5EF4-FFF2-40B4-BE49-F238E27FC236}">
                <a16:creationId xmlns:a16="http://schemas.microsoft.com/office/drawing/2014/main" id="{698B46E5-89C6-6B0A-4F60-6E84A07F7458}"/>
              </a:ext>
            </a:extLst>
          </p:cNvPr>
          <p:cNvPicPr>
            <a:picLocks noChangeAspect="1"/>
          </p:cNvPicPr>
          <p:nvPr/>
        </p:nvPicPr>
        <p:blipFill>
          <a:blip r:embed="rId3"/>
          <a:srcRect t="14575" r="43243"/>
          <a:stretch/>
        </p:blipFill>
        <p:spPr>
          <a:xfrm>
            <a:off x="7803277" y="1766859"/>
            <a:ext cx="3973217" cy="3142833"/>
          </a:xfrm>
          <a:prstGeom prst="rect">
            <a:avLst/>
          </a:prstGeom>
        </p:spPr>
      </p:pic>
    </p:spTree>
    <p:extLst>
      <p:ext uri="{BB962C8B-B14F-4D97-AF65-F5344CB8AC3E}">
        <p14:creationId xmlns:p14="http://schemas.microsoft.com/office/powerpoint/2010/main" val="1774802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A4DD9-E8CF-535E-23D9-DB1AB0E7CF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18D025-6216-EB5C-4E8B-E190B4ED8B5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Atmospheric Conditions &amp; Insolation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AB6C584-91DE-0130-5E60-29AF38CCDCF1}"/>
              </a:ext>
            </a:extLst>
          </p:cNvPr>
          <p:cNvSpPr>
            <a:spLocks noGrp="1"/>
          </p:cNvSpPr>
          <p:nvPr>
            <p:ph idx="1"/>
          </p:nvPr>
        </p:nvSpPr>
        <p:spPr>
          <a:xfrm>
            <a:off x="838200" y="1380226"/>
            <a:ext cx="5726502" cy="5177260"/>
          </a:xfrm>
        </p:spPr>
        <p:txBody>
          <a:bodyPr>
            <a:noAutofit/>
          </a:bodyPr>
          <a:lstStyle/>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Clouds</a:t>
            </a:r>
            <a:r>
              <a:rPr lang="en-US" dirty="0">
                <a:latin typeface="Arial Narrow" panose="020B0606020202030204" pitchFamily="34" charset="0"/>
              </a:rPr>
              <a:t>, </a:t>
            </a:r>
            <a:r>
              <a:rPr lang="en-US" b="1" dirty="0">
                <a:latin typeface="Arial Narrow" panose="020B0606020202030204" pitchFamily="34" charset="0"/>
              </a:rPr>
              <a:t>particulates</a:t>
            </a:r>
            <a:r>
              <a:rPr lang="en-US" dirty="0">
                <a:latin typeface="Arial Narrow" panose="020B0606020202030204" pitchFamily="34" charset="0"/>
              </a:rPr>
              <a:t>, and </a:t>
            </a:r>
            <a:r>
              <a:rPr lang="en-US" b="1" dirty="0">
                <a:latin typeface="Arial Narrow" panose="020B0606020202030204" pitchFamily="34" charset="0"/>
              </a:rPr>
              <a:t>aerosols</a:t>
            </a:r>
            <a:r>
              <a:rPr lang="en-US" dirty="0">
                <a:latin typeface="Arial Narrow" panose="020B0606020202030204" pitchFamily="34" charset="0"/>
              </a:rPr>
              <a:t> affect solar energy reaching Earth.</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They can:</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Absorb</a:t>
            </a:r>
            <a:r>
              <a:rPr lang="en-US" sz="2800" dirty="0">
                <a:latin typeface="Arial Narrow" panose="020B0606020202030204" pitchFamily="34" charset="0"/>
              </a:rPr>
              <a:t> Earth’s emitted radiation.</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Reflect</a:t>
            </a:r>
            <a:r>
              <a:rPr lang="en-US" sz="2800" dirty="0">
                <a:latin typeface="Arial Narrow" panose="020B0606020202030204" pitchFamily="34" charset="0"/>
              </a:rPr>
              <a:t> incoming solar radiation.</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Scatter</a:t>
            </a:r>
            <a:r>
              <a:rPr lang="en-US" sz="2800" dirty="0">
                <a:latin typeface="Arial Narrow" panose="020B0606020202030204" pitchFamily="34" charset="0"/>
              </a:rPr>
              <a:t> light into weaker beams.</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Scattering</a:t>
            </a:r>
            <a:r>
              <a:rPr lang="en-US" dirty="0">
                <a:latin typeface="Arial Narrow" panose="020B0606020202030204" pitchFamily="34" charset="0"/>
              </a:rPr>
              <a:t> effects:</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Why sky is blue? </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Why sunrise and sunset are red? </a:t>
            </a:r>
          </a:p>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Clouds</a:t>
            </a:r>
            <a:r>
              <a:rPr lang="en-US" dirty="0">
                <a:latin typeface="Arial Narrow" panose="020B0606020202030204" pitchFamily="34" charset="0"/>
              </a:rPr>
              <a:t> play a major role:</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Reflect</a:t>
            </a:r>
            <a:r>
              <a:rPr lang="en-US" sz="2800" dirty="0">
                <a:latin typeface="Arial Narrow" panose="020B0606020202030204" pitchFamily="34" charset="0"/>
              </a:rPr>
              <a:t> sunlight back to space.</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Scatter</a:t>
            </a:r>
            <a:r>
              <a:rPr lang="en-US" sz="2800" dirty="0">
                <a:latin typeface="Arial Narrow" panose="020B0606020202030204" pitchFamily="34" charset="0"/>
              </a:rPr>
              <a:t> and </a:t>
            </a:r>
            <a:r>
              <a:rPr lang="en-US" sz="2800" b="1" dirty="0">
                <a:latin typeface="Arial Narrow" panose="020B0606020202030204" pitchFamily="34" charset="0"/>
              </a:rPr>
              <a:t>diffuse</a:t>
            </a:r>
            <a:r>
              <a:rPr lang="en-US" sz="2800" dirty="0">
                <a:latin typeface="Arial Narrow" panose="020B0606020202030204" pitchFamily="34" charset="0"/>
              </a:rPr>
              <a:t> incoming light.</a:t>
            </a:r>
          </a:p>
        </p:txBody>
      </p:sp>
      <p:pic>
        <p:nvPicPr>
          <p:cNvPr id="5" name="Picture 4" descr="Arid desert landscape with sparse vegetation and a flat, dry foreground, leading to distant rugged mountains under a clear blue sky.">
            <a:extLst>
              <a:ext uri="{FF2B5EF4-FFF2-40B4-BE49-F238E27FC236}">
                <a16:creationId xmlns:a16="http://schemas.microsoft.com/office/drawing/2014/main" id="{F3131F55-4E05-F421-2BE6-0847B15EA5BB}"/>
              </a:ext>
            </a:extLst>
          </p:cNvPr>
          <p:cNvPicPr>
            <a:picLocks noChangeAspect="1"/>
          </p:cNvPicPr>
          <p:nvPr/>
        </p:nvPicPr>
        <p:blipFill>
          <a:blip r:embed="rId3"/>
          <a:srcRect t="5682"/>
          <a:stretch/>
        </p:blipFill>
        <p:spPr>
          <a:xfrm>
            <a:off x="8597888" y="553655"/>
            <a:ext cx="3191320" cy="2120459"/>
          </a:xfrm>
          <a:prstGeom prst="rect">
            <a:avLst/>
          </a:prstGeom>
        </p:spPr>
      </p:pic>
      <p:sp>
        <p:nvSpPr>
          <p:cNvPr id="6" name="TextBox 5">
            <a:extLst>
              <a:ext uri="{FF2B5EF4-FFF2-40B4-BE49-F238E27FC236}">
                <a16:creationId xmlns:a16="http://schemas.microsoft.com/office/drawing/2014/main" id="{2DC4A67F-9561-BB5A-EA38-A661D38FABE1}"/>
              </a:ext>
            </a:extLst>
          </p:cNvPr>
          <p:cNvSpPr txBox="1"/>
          <p:nvPr/>
        </p:nvSpPr>
        <p:spPr>
          <a:xfrm>
            <a:off x="8597888" y="2690336"/>
            <a:ext cx="3191320" cy="938719"/>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Figure 4.2.7 The brilliant blue sky over the Amargosa Desert, Nevada is caused by the scattering of all but blue wavelengths (Courtesy USGS. Source) from Introduction to Physical Geography by M. Ritter, licensed under CC BY-NC-SA 4.0.</a:t>
            </a:r>
          </a:p>
        </p:txBody>
      </p:sp>
      <p:pic>
        <p:nvPicPr>
          <p:cNvPr id="9" name="Picture 8" descr="Red and orange sunset over the ocean, with the sun low on the horizon casting warm light across the rippling water, demonstrating scattering of red wavelengths due to the longer atmospheric pathlength.">
            <a:extLst>
              <a:ext uri="{FF2B5EF4-FFF2-40B4-BE49-F238E27FC236}">
                <a16:creationId xmlns:a16="http://schemas.microsoft.com/office/drawing/2014/main" id="{E1279C01-0757-9D0B-1CC4-24F0128A23EF}"/>
              </a:ext>
            </a:extLst>
          </p:cNvPr>
          <p:cNvPicPr>
            <a:picLocks noChangeAspect="1"/>
          </p:cNvPicPr>
          <p:nvPr/>
        </p:nvPicPr>
        <p:blipFill>
          <a:blip r:embed="rId4"/>
          <a:stretch>
            <a:fillRect/>
          </a:stretch>
        </p:blipFill>
        <p:spPr>
          <a:xfrm>
            <a:off x="6716166" y="3645277"/>
            <a:ext cx="3212838" cy="2390037"/>
          </a:xfrm>
          <a:prstGeom prst="rect">
            <a:avLst/>
          </a:prstGeom>
        </p:spPr>
      </p:pic>
      <p:sp>
        <p:nvSpPr>
          <p:cNvPr id="10" name="TextBox 9">
            <a:extLst>
              <a:ext uri="{FF2B5EF4-FFF2-40B4-BE49-F238E27FC236}">
                <a16:creationId xmlns:a16="http://schemas.microsoft.com/office/drawing/2014/main" id="{93659806-3BF8-18C1-6E5D-03313FD61AD7}"/>
              </a:ext>
            </a:extLst>
          </p:cNvPr>
          <p:cNvSpPr txBox="1"/>
          <p:nvPr/>
        </p:nvSpPr>
        <p:spPr>
          <a:xfrm>
            <a:off x="6716166" y="6088126"/>
            <a:ext cx="5300430" cy="769441"/>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Figure 4.2.8 Scattering of red wavelengths creates this gorgeous sunset over the ocean. Being on the horizon, the pathlength is longer creating a greater chance for scattering light. (Courtesy of the NOAA ESRL Chemical Sciences Division, Boulder, Colorado, USA. Source) from Introduction to Physical Geography by M. Ritter, licensed under CC BY-NC-SA 4.0.</a:t>
            </a:r>
          </a:p>
        </p:txBody>
      </p:sp>
    </p:spTree>
    <p:extLst>
      <p:ext uri="{BB962C8B-B14F-4D97-AF65-F5344CB8AC3E}">
        <p14:creationId xmlns:p14="http://schemas.microsoft.com/office/powerpoint/2010/main" val="1352117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06EFB-4997-3291-7E3F-3C66D856D8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0A1E6C-829E-1809-5368-6210472884B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Radiation Balance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3399065-66B5-F051-4270-7F1148E4AC76}"/>
              </a:ext>
            </a:extLst>
          </p:cNvPr>
          <p:cNvSpPr>
            <a:spLocks noGrp="1"/>
          </p:cNvSpPr>
          <p:nvPr>
            <p:ph idx="1"/>
          </p:nvPr>
        </p:nvSpPr>
        <p:spPr>
          <a:xfrm>
            <a:off x="838200" y="1458930"/>
            <a:ext cx="4962525" cy="5177260"/>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Earth's </a:t>
            </a:r>
            <a:r>
              <a:rPr lang="en-US" b="1" dirty="0">
                <a:latin typeface="Arial Narrow" panose="020B0606020202030204" pitchFamily="34" charset="0"/>
              </a:rPr>
              <a:t>radiation</a:t>
            </a:r>
            <a:r>
              <a:rPr lang="en-US" dirty="0">
                <a:latin typeface="Arial Narrow" panose="020B0606020202030204" pitchFamily="34" charset="0"/>
              </a:rPr>
              <a:t> </a:t>
            </a:r>
            <a:r>
              <a:rPr lang="en-US" b="1" dirty="0">
                <a:latin typeface="Arial Narrow" panose="020B0606020202030204" pitchFamily="34" charset="0"/>
              </a:rPr>
              <a:t>balance</a:t>
            </a:r>
            <a:r>
              <a:rPr lang="en-US" dirty="0">
                <a:latin typeface="Arial Narrow" panose="020B0606020202030204" pitchFamily="34" charset="0"/>
              </a:rPr>
              <a:t> accounts for </a:t>
            </a:r>
            <a:r>
              <a:rPr lang="en-US" b="1" dirty="0">
                <a:latin typeface="Arial Narrow" panose="020B0606020202030204" pitchFamily="34" charset="0"/>
              </a:rPr>
              <a:t>incoming</a:t>
            </a:r>
            <a:r>
              <a:rPr lang="en-US" dirty="0">
                <a:latin typeface="Arial Narrow" panose="020B0606020202030204" pitchFamily="34" charset="0"/>
              </a:rPr>
              <a:t> and </a:t>
            </a:r>
            <a:r>
              <a:rPr lang="en-US" b="1" dirty="0">
                <a:latin typeface="Arial Narrow" panose="020B0606020202030204" pitchFamily="34" charset="0"/>
              </a:rPr>
              <a:t>outgoing</a:t>
            </a:r>
            <a:r>
              <a:rPr lang="en-US" dirty="0">
                <a:latin typeface="Arial Narrow" panose="020B0606020202030204" pitchFamily="34" charset="0"/>
              </a:rPr>
              <a:t> radiation.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Over </a:t>
            </a:r>
            <a:r>
              <a:rPr lang="en-US" b="1" dirty="0">
                <a:latin typeface="Arial Narrow" panose="020B0606020202030204" pitchFamily="34" charset="0"/>
              </a:rPr>
              <a:t>long</a:t>
            </a:r>
            <a:r>
              <a:rPr lang="en-US" dirty="0">
                <a:latin typeface="Arial Narrow" panose="020B0606020202030204" pitchFamily="34" charset="0"/>
              </a:rPr>
              <a:t> </a:t>
            </a:r>
            <a:r>
              <a:rPr lang="en-US" b="1" dirty="0">
                <a:latin typeface="Arial Narrow" panose="020B0606020202030204" pitchFamily="34" charset="0"/>
              </a:rPr>
              <a:t>periods</a:t>
            </a:r>
            <a:r>
              <a:rPr lang="en-US" dirty="0">
                <a:latin typeface="Arial Narrow" panose="020B0606020202030204" pitchFamily="34" charset="0"/>
              </a:rPr>
              <a:t> and </a:t>
            </a:r>
            <a:r>
              <a:rPr lang="en-US" b="1" dirty="0">
                <a:latin typeface="Arial Narrow" panose="020B0606020202030204" pitchFamily="34" charset="0"/>
              </a:rPr>
              <a:t>globally</a:t>
            </a:r>
            <a:r>
              <a:rPr lang="en-US" dirty="0">
                <a:latin typeface="Arial Narrow" panose="020B0606020202030204" pitchFamily="34" charset="0"/>
              </a:rPr>
              <a:t>, these components are </a:t>
            </a:r>
            <a:r>
              <a:rPr lang="en-US" b="1" dirty="0">
                <a:latin typeface="Arial Narrow" panose="020B0606020202030204" pitchFamily="34" charset="0"/>
              </a:rPr>
              <a:t>balanced</a:t>
            </a:r>
            <a:r>
              <a:rPr lang="en-US" dirty="0">
                <a:latin typeface="Arial Narrow" panose="020B0606020202030204" pitchFamily="34" charset="0"/>
              </a:rPr>
              <a:t>. Without balance, Earth would constantly warm or cool.</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 the </a:t>
            </a:r>
            <a:r>
              <a:rPr lang="en-US" b="1" dirty="0">
                <a:latin typeface="Arial Narrow" panose="020B0606020202030204" pitchFamily="34" charset="0"/>
              </a:rPr>
              <a:t>short</a:t>
            </a:r>
            <a:r>
              <a:rPr lang="en-US" dirty="0">
                <a:latin typeface="Arial Narrow" panose="020B0606020202030204" pitchFamily="34" charset="0"/>
              </a:rPr>
              <a:t> </a:t>
            </a:r>
            <a:r>
              <a:rPr lang="en-US" b="1" dirty="0">
                <a:latin typeface="Arial Narrow" panose="020B0606020202030204" pitchFamily="34" charset="0"/>
              </a:rPr>
              <a:t>term</a:t>
            </a:r>
            <a:r>
              <a:rPr lang="en-US" dirty="0">
                <a:latin typeface="Arial Narrow" panose="020B0606020202030204" pitchFamily="34" charset="0"/>
              </a:rPr>
              <a:t>, radiant energy is </a:t>
            </a:r>
            <a:r>
              <a:rPr lang="en-US" b="1" dirty="0">
                <a:latin typeface="Arial Narrow" panose="020B0606020202030204" pitchFamily="34" charset="0"/>
              </a:rPr>
              <a:t>unevenly</a:t>
            </a:r>
            <a:r>
              <a:rPr lang="en-US" dirty="0">
                <a:latin typeface="Arial Narrow" panose="020B0606020202030204" pitchFamily="34" charset="0"/>
              </a:rPr>
              <a:t> </a:t>
            </a:r>
            <a:r>
              <a:rPr lang="en-US" b="1" dirty="0">
                <a:latin typeface="Arial Narrow" panose="020B0606020202030204" pitchFamily="34" charset="0"/>
              </a:rPr>
              <a:t>distributed</a:t>
            </a:r>
            <a:r>
              <a:rPr lang="en-US" dirty="0">
                <a:latin typeface="Arial Narrow" panose="020B0606020202030204" pitchFamily="34" charset="0"/>
              </a:rPr>
              <a:t> across the planet.</a:t>
            </a:r>
          </a:p>
        </p:txBody>
      </p:sp>
      <p:pic>
        <p:nvPicPr>
          <p:cNvPr id="5" name="Picture 4" descr="Diagram showing the Earth's energy balance, with incoming solar radiation from the sun being reflected by clouds, the surface, and backscattered by air, while some is absorbed by the atmosphere and Earth's surface. Outgoing longwave radiation is emitted by clouds, water vapor, gases, and Earth's surface, with some absorbed and re-emitted by atmospheric components.">
            <a:extLst>
              <a:ext uri="{FF2B5EF4-FFF2-40B4-BE49-F238E27FC236}">
                <a16:creationId xmlns:a16="http://schemas.microsoft.com/office/drawing/2014/main" id="{5EE8B694-F58E-BF43-5729-75EF1DE3D5AA}"/>
              </a:ext>
            </a:extLst>
          </p:cNvPr>
          <p:cNvPicPr>
            <a:picLocks noChangeAspect="1"/>
          </p:cNvPicPr>
          <p:nvPr/>
        </p:nvPicPr>
        <p:blipFill>
          <a:blip r:embed="rId3"/>
          <a:srcRect l="1033" t="2364" r="1033" b="2649"/>
          <a:stretch/>
        </p:blipFill>
        <p:spPr>
          <a:xfrm>
            <a:off x="6229351" y="1689100"/>
            <a:ext cx="5734050" cy="3190875"/>
          </a:xfrm>
          <a:prstGeom prst="rect">
            <a:avLst/>
          </a:prstGeom>
        </p:spPr>
      </p:pic>
      <p:sp>
        <p:nvSpPr>
          <p:cNvPr id="6" name="TextBox 5">
            <a:extLst>
              <a:ext uri="{FF2B5EF4-FFF2-40B4-BE49-F238E27FC236}">
                <a16:creationId xmlns:a16="http://schemas.microsoft.com/office/drawing/2014/main" id="{E0312914-312C-D494-FE6C-AA9C97F9C47F}"/>
              </a:ext>
            </a:extLst>
          </p:cNvPr>
          <p:cNvSpPr txBox="1"/>
          <p:nvPr/>
        </p:nvSpPr>
        <p:spPr>
          <a:xfrm>
            <a:off x="6172201" y="4927239"/>
            <a:ext cx="5848350"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4.3.1.1 Radiation Balance of the Earth (Source: USGS geochange.er.usgs.gov/pub/carbon/fs97137/) from Introduction to Physical Geography by M. Ritter, licensed under CC BY-NC-SA 4.0.</a:t>
            </a:r>
          </a:p>
        </p:txBody>
      </p:sp>
    </p:spTree>
    <p:extLst>
      <p:ext uri="{BB962C8B-B14F-4D97-AF65-F5344CB8AC3E}">
        <p14:creationId xmlns:p14="http://schemas.microsoft.com/office/powerpoint/2010/main" val="4269760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AD894-C359-F122-454C-9F752A091CD4}"/>
              </a:ext>
            </a:extLst>
          </p:cNvPr>
          <p:cNvSpPr>
            <a:spLocks noGrp="1"/>
          </p:cNvSpPr>
          <p:nvPr>
            <p:ph type="title"/>
          </p:nvPr>
        </p:nvSpPr>
        <p:spPr>
          <a:xfrm>
            <a:off x="838200" y="365125"/>
            <a:ext cx="10515600" cy="885705"/>
          </a:xfrm>
        </p:spPr>
        <p:txBody>
          <a:bodyPr/>
          <a:lstStyle/>
          <a:p>
            <a:r>
              <a:rPr lang="en-US" dirty="0">
                <a:latin typeface="Arial Narrow" panose="020B0606020202030204" pitchFamily="34" charset="0"/>
              </a:rPr>
              <a:t>Simplified Shortwave Budget</a:t>
            </a:r>
          </a:p>
        </p:txBody>
      </p:sp>
      <p:pic>
        <p:nvPicPr>
          <p:cNvPr id="4" name="Picture 3" descr="Illustration showing the simplified shortwave energy budget, with 29% of incoming solar radiation reflected, 23% absorbed in the atmosphere, and 48% absorbed at the Earth’s surface.">
            <a:extLst>
              <a:ext uri="{FF2B5EF4-FFF2-40B4-BE49-F238E27FC236}">
                <a16:creationId xmlns:a16="http://schemas.microsoft.com/office/drawing/2014/main" id="{242DB7FB-0843-F2F6-E304-4703B888E579}"/>
              </a:ext>
            </a:extLst>
          </p:cNvPr>
          <p:cNvPicPr>
            <a:picLocks noChangeAspect="1"/>
          </p:cNvPicPr>
          <p:nvPr/>
        </p:nvPicPr>
        <p:blipFill>
          <a:blip r:embed="rId2"/>
          <a:stretch>
            <a:fillRect/>
          </a:stretch>
        </p:blipFill>
        <p:spPr>
          <a:xfrm>
            <a:off x="1514916" y="1194439"/>
            <a:ext cx="9233597" cy="5312830"/>
          </a:xfrm>
          <a:prstGeom prst="rect">
            <a:avLst/>
          </a:prstGeom>
        </p:spPr>
      </p:pic>
      <p:sp>
        <p:nvSpPr>
          <p:cNvPr id="5" name="TextBox 4">
            <a:extLst>
              <a:ext uri="{FF2B5EF4-FFF2-40B4-BE49-F238E27FC236}">
                <a16:creationId xmlns:a16="http://schemas.microsoft.com/office/drawing/2014/main" id="{7FA31331-6815-4E9F-CAB0-8E7753DF0D8F}"/>
              </a:ext>
            </a:extLst>
          </p:cNvPr>
          <p:cNvSpPr txBox="1"/>
          <p:nvPr/>
        </p:nvSpPr>
        <p:spPr>
          <a:xfrm>
            <a:off x="6280030" y="6580225"/>
            <a:ext cx="4468483" cy="246221"/>
          </a:xfrm>
          <a:prstGeom prst="rect">
            <a:avLst/>
          </a:prstGeom>
          <a:noFill/>
        </p:spPr>
        <p:txBody>
          <a:bodyPr wrap="square" rtlCol="0">
            <a:spAutoFit/>
          </a:bodyPr>
          <a:lstStyle/>
          <a:p>
            <a:r>
              <a:rPr lang="en-US" sz="1000" dirty="0">
                <a:latin typeface="Arial Narrow" panose="020B0606020202030204" pitchFamily="34" charset="0"/>
              </a:rPr>
              <a:t>Source: NASA illustration by Robert Simmon. Astronaut photograph ISS013-E-8948.</a:t>
            </a:r>
          </a:p>
        </p:txBody>
      </p:sp>
    </p:spTree>
    <p:extLst>
      <p:ext uri="{BB962C8B-B14F-4D97-AF65-F5344CB8AC3E}">
        <p14:creationId xmlns:p14="http://schemas.microsoft.com/office/powerpoint/2010/main" val="1180291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496CA-2516-E7A3-8BF0-6106FD28E6C7}"/>
            </a:ext>
          </a:extLst>
        </p:cNvPr>
        <p:cNvGrpSpPr/>
        <p:nvPr/>
      </p:nvGrpSpPr>
      <p:grpSpPr>
        <a:xfrm>
          <a:off x="0" y="0"/>
          <a:ext cx="0" cy="0"/>
          <a:chOff x="0" y="0"/>
          <a:chExt cx="0" cy="0"/>
        </a:xfrm>
      </p:grpSpPr>
      <p:pic>
        <p:nvPicPr>
          <p:cNvPr id="8" name="Picture 7" descr="Global Energy Budget Diagram showing the flow of energy through Earth's climate system. Incoming solar radiation (340.4 W/m²) is partially reflected by clouds, the atmosphere, and the surface (total reflected: 99.9 W/m²) and partially absorbed by the atmosphere (77.1 W/m²) and surface (163.3 W/m²). Outgoing infrared radiation (239.9 W/m²) is emitted by the atmosphere, clouds, and the surface, with energy exchanges involving greenhouse gases, back radiation, latent heat, and thermals. Values are ten-year global averages in W/m².">
            <a:extLst>
              <a:ext uri="{FF2B5EF4-FFF2-40B4-BE49-F238E27FC236}">
                <a16:creationId xmlns:a16="http://schemas.microsoft.com/office/drawing/2014/main" id="{CF09BA5F-67D9-E80F-4C52-D3400467B322}"/>
              </a:ext>
            </a:extLst>
          </p:cNvPr>
          <p:cNvPicPr>
            <a:picLocks noChangeAspect="1"/>
          </p:cNvPicPr>
          <p:nvPr/>
        </p:nvPicPr>
        <p:blipFill>
          <a:blip r:embed="rId2"/>
          <a:stretch>
            <a:fillRect/>
          </a:stretch>
        </p:blipFill>
        <p:spPr>
          <a:xfrm>
            <a:off x="2102734" y="121374"/>
            <a:ext cx="8354591" cy="6458851"/>
          </a:xfrm>
          <a:prstGeom prst="rect">
            <a:avLst/>
          </a:prstGeom>
        </p:spPr>
      </p:pic>
      <p:sp>
        <p:nvSpPr>
          <p:cNvPr id="2" name="Title 1">
            <a:extLst>
              <a:ext uri="{FF2B5EF4-FFF2-40B4-BE49-F238E27FC236}">
                <a16:creationId xmlns:a16="http://schemas.microsoft.com/office/drawing/2014/main" id="{A739B6EF-094A-7FF3-AB07-90C3E118C4D8}"/>
              </a:ext>
            </a:extLst>
          </p:cNvPr>
          <p:cNvSpPr>
            <a:spLocks noGrp="1"/>
          </p:cNvSpPr>
          <p:nvPr>
            <p:ph type="title"/>
          </p:nvPr>
        </p:nvSpPr>
        <p:spPr>
          <a:xfrm>
            <a:off x="244173" y="191590"/>
            <a:ext cx="2085210" cy="1944236"/>
          </a:xfrm>
        </p:spPr>
        <p:txBody>
          <a:bodyPr/>
          <a:lstStyle/>
          <a:p>
            <a:r>
              <a:rPr lang="en-US" dirty="0">
                <a:latin typeface="Arial Narrow" panose="020B0606020202030204" pitchFamily="34" charset="0"/>
              </a:rPr>
              <a:t>Global Energy Budget</a:t>
            </a:r>
          </a:p>
        </p:txBody>
      </p:sp>
      <p:sp>
        <p:nvSpPr>
          <p:cNvPr id="5" name="TextBox 4">
            <a:extLst>
              <a:ext uri="{FF2B5EF4-FFF2-40B4-BE49-F238E27FC236}">
                <a16:creationId xmlns:a16="http://schemas.microsoft.com/office/drawing/2014/main" id="{8BA3CF4D-399C-EF45-FEC1-ACD4DE248426}"/>
              </a:ext>
            </a:extLst>
          </p:cNvPr>
          <p:cNvSpPr txBox="1"/>
          <p:nvPr/>
        </p:nvSpPr>
        <p:spPr>
          <a:xfrm>
            <a:off x="6280030" y="6580225"/>
            <a:ext cx="4468483" cy="246221"/>
          </a:xfrm>
          <a:prstGeom prst="rect">
            <a:avLst/>
          </a:prstGeom>
          <a:noFill/>
        </p:spPr>
        <p:txBody>
          <a:bodyPr wrap="square" rtlCol="0">
            <a:spAutoFit/>
          </a:bodyPr>
          <a:lstStyle/>
          <a:p>
            <a:r>
              <a:rPr lang="en-US" sz="1000" dirty="0">
                <a:latin typeface="Arial Narrow" panose="020B0606020202030204" pitchFamily="34" charset="0"/>
              </a:rPr>
              <a:t>Source: NASA, https://mynasadata.larc.nasa.gov/basic-page/earths-energy-budget</a:t>
            </a:r>
          </a:p>
        </p:txBody>
      </p:sp>
    </p:spTree>
    <p:extLst>
      <p:ext uri="{BB962C8B-B14F-4D97-AF65-F5344CB8AC3E}">
        <p14:creationId xmlns:p14="http://schemas.microsoft.com/office/powerpoint/2010/main" val="3906645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9763126" cy="5156514"/>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Read Ritter Chapters 4 (4.1-4.8) and 5 (5.1-5.6), and Patrich Unit 6 (pp. 82-84)</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A4499-408B-A219-1403-BA011BF01F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22D18D-6757-C8A8-E89E-132B251E004F}"/>
              </a:ext>
            </a:extLst>
          </p:cNvPr>
          <p:cNvSpPr>
            <a:spLocks noGrp="1"/>
          </p:cNvSpPr>
          <p:nvPr>
            <p:ph type="title"/>
          </p:nvPr>
        </p:nvSpPr>
        <p:spPr>
          <a:xfrm>
            <a:off x="515098" y="168074"/>
            <a:ext cx="10515600" cy="885705"/>
          </a:xfrm>
        </p:spPr>
        <p:txBody>
          <a:bodyPr>
            <a:normAutofit/>
          </a:bodyPr>
          <a:lstStyle/>
          <a:p>
            <a:r>
              <a:rPr lang="en-US" sz="4000" dirty="0">
                <a:latin typeface="Arial Narrow" panose="020B0606020202030204" pitchFamily="34" charset="0"/>
              </a:rPr>
              <a:t>Earth’s Radiation Budget</a:t>
            </a:r>
          </a:p>
        </p:txBody>
      </p:sp>
      <p:pic>
        <p:nvPicPr>
          <p:cNvPr id="3" name="Picture 2" descr="Visual representation of incoming shortwave radiation from the Sun, showing reflection by clouds, atmosphere, and surface, as well as absorption by the atmosphere and Earth’s surface. Outgoing longwave radiation is emitted by the surface and atmosphere, with some escaping through the atmospheric window and some absorbed and re-emitted by atmospheric gases.">
            <a:extLst>
              <a:ext uri="{FF2B5EF4-FFF2-40B4-BE49-F238E27FC236}">
                <a16:creationId xmlns:a16="http://schemas.microsoft.com/office/drawing/2014/main" id="{1CC383B6-B3EC-FA90-FAE5-2DAAEFFB1D73}"/>
              </a:ext>
            </a:extLst>
          </p:cNvPr>
          <p:cNvPicPr>
            <a:picLocks noChangeAspect="1"/>
          </p:cNvPicPr>
          <p:nvPr/>
        </p:nvPicPr>
        <p:blipFill>
          <a:blip r:embed="rId2"/>
          <a:stretch>
            <a:fillRect/>
          </a:stretch>
        </p:blipFill>
        <p:spPr>
          <a:xfrm>
            <a:off x="515098" y="1053779"/>
            <a:ext cx="11161804" cy="4924325"/>
          </a:xfrm>
          <a:prstGeom prst="rect">
            <a:avLst/>
          </a:prstGeom>
        </p:spPr>
      </p:pic>
      <p:sp>
        <p:nvSpPr>
          <p:cNvPr id="5" name="TextBox 4">
            <a:extLst>
              <a:ext uri="{FF2B5EF4-FFF2-40B4-BE49-F238E27FC236}">
                <a16:creationId xmlns:a16="http://schemas.microsoft.com/office/drawing/2014/main" id="{EB3CD8E8-E30F-1AD2-3D53-B2C71DFD6C36}"/>
              </a:ext>
            </a:extLst>
          </p:cNvPr>
          <p:cNvSpPr txBox="1"/>
          <p:nvPr/>
        </p:nvSpPr>
        <p:spPr>
          <a:xfrm>
            <a:off x="7723517" y="6226542"/>
            <a:ext cx="4468483" cy="246221"/>
          </a:xfrm>
          <a:prstGeom prst="rect">
            <a:avLst/>
          </a:prstGeom>
          <a:noFill/>
        </p:spPr>
        <p:txBody>
          <a:bodyPr wrap="square" rtlCol="0">
            <a:spAutoFit/>
          </a:bodyPr>
          <a:lstStyle/>
          <a:p>
            <a:r>
              <a:rPr lang="en-US" sz="1000" dirty="0">
                <a:latin typeface="Arial Narrow" panose="020B0606020202030204" pitchFamily="34" charset="0"/>
              </a:rPr>
              <a:t>Source: NASA, https://mynasadata.larc.nasa.gov/basic-page/earths-energy-budget</a:t>
            </a:r>
          </a:p>
        </p:txBody>
      </p:sp>
    </p:spTree>
    <p:extLst>
      <p:ext uri="{BB962C8B-B14F-4D97-AF65-F5344CB8AC3E}">
        <p14:creationId xmlns:p14="http://schemas.microsoft.com/office/powerpoint/2010/main" val="28044952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56DDB-4FE6-38AD-8A33-7B3D04C1840D}"/>
            </a:ext>
          </a:extLst>
        </p:cNvPr>
        <p:cNvGrpSpPr/>
        <p:nvPr/>
      </p:nvGrpSpPr>
      <p:grpSpPr>
        <a:xfrm>
          <a:off x="0" y="0"/>
          <a:ext cx="0" cy="0"/>
          <a:chOff x="0" y="0"/>
          <a:chExt cx="0" cy="0"/>
        </a:xfrm>
      </p:grpSpPr>
      <p:pic>
        <p:nvPicPr>
          <p:cNvPr id="6146" name="Picture 2" descr="Diagram showing incoming solar shortwave radiation, with portions absorbed by the atmosphere, reflected by clouds, reflected by the surface, and absorbed by Earth’s surface over a mountainous landscape.">
            <a:extLst>
              <a:ext uri="{FF2B5EF4-FFF2-40B4-BE49-F238E27FC236}">
                <a16:creationId xmlns:a16="http://schemas.microsoft.com/office/drawing/2014/main" id="{45913750-FA9C-D523-9336-719619925D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9762" y="160853"/>
            <a:ext cx="5760109" cy="653629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091FB6C-AEA0-F2EB-DED4-AD0B9FC5BFB1}"/>
              </a:ext>
            </a:extLst>
          </p:cNvPr>
          <p:cNvSpPr>
            <a:spLocks noGrp="1"/>
          </p:cNvSpPr>
          <p:nvPr>
            <p:ph type="title"/>
          </p:nvPr>
        </p:nvSpPr>
        <p:spPr>
          <a:xfrm>
            <a:off x="6994647" y="61462"/>
            <a:ext cx="3220279" cy="1872761"/>
          </a:xfrm>
        </p:spPr>
        <p:txBody>
          <a:bodyPr>
            <a:normAutofit/>
          </a:bodyPr>
          <a:lstStyle/>
          <a:p>
            <a:pPr algn="r"/>
            <a:r>
              <a:rPr lang="en-US" sz="4000" dirty="0">
                <a:latin typeface="Arial Narrow" panose="020B0606020202030204" pitchFamily="34" charset="0"/>
              </a:rPr>
              <a:t>Shortwave Radiation Pathways</a:t>
            </a:r>
          </a:p>
        </p:txBody>
      </p:sp>
      <p:sp>
        <p:nvSpPr>
          <p:cNvPr id="5" name="TextBox 4">
            <a:extLst>
              <a:ext uri="{FF2B5EF4-FFF2-40B4-BE49-F238E27FC236}">
                <a16:creationId xmlns:a16="http://schemas.microsoft.com/office/drawing/2014/main" id="{501908A6-B2B1-60EC-6A53-63D9E5634E01}"/>
              </a:ext>
            </a:extLst>
          </p:cNvPr>
          <p:cNvSpPr txBox="1"/>
          <p:nvPr/>
        </p:nvSpPr>
        <p:spPr>
          <a:xfrm>
            <a:off x="7723517" y="6450926"/>
            <a:ext cx="4468483" cy="246221"/>
          </a:xfrm>
          <a:prstGeom prst="rect">
            <a:avLst/>
          </a:prstGeom>
          <a:noFill/>
        </p:spPr>
        <p:txBody>
          <a:bodyPr wrap="square" rtlCol="0">
            <a:spAutoFit/>
          </a:bodyPr>
          <a:lstStyle/>
          <a:p>
            <a:r>
              <a:rPr lang="en-US" sz="1000" dirty="0">
                <a:latin typeface="Arial Narrow" panose="020B0606020202030204" pitchFamily="34" charset="0"/>
              </a:rPr>
              <a:t>Source: NASA, https://mynasadata.larc.nasa.gov/basic-page/earths-energy-budget</a:t>
            </a:r>
          </a:p>
        </p:txBody>
      </p:sp>
    </p:spTree>
    <p:extLst>
      <p:ext uri="{BB962C8B-B14F-4D97-AF65-F5344CB8AC3E}">
        <p14:creationId xmlns:p14="http://schemas.microsoft.com/office/powerpoint/2010/main" val="2457539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E9E6E-19F6-F3A9-A7A5-2F40A7907B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0CE4CE-43D0-3AF3-465B-85BA622E4A2F}"/>
              </a:ext>
            </a:extLst>
          </p:cNvPr>
          <p:cNvSpPr>
            <a:spLocks noGrp="1"/>
          </p:cNvSpPr>
          <p:nvPr>
            <p:ph type="title"/>
          </p:nvPr>
        </p:nvSpPr>
        <p:spPr>
          <a:xfrm>
            <a:off x="137411" y="108439"/>
            <a:ext cx="2155215" cy="1687230"/>
          </a:xfrm>
        </p:spPr>
        <p:txBody>
          <a:bodyPr>
            <a:normAutofit fontScale="90000"/>
          </a:bodyPr>
          <a:lstStyle/>
          <a:p>
            <a:r>
              <a:rPr lang="en-US" sz="4000" dirty="0">
                <a:latin typeface="Arial Narrow" panose="020B0606020202030204" pitchFamily="34" charset="0"/>
              </a:rPr>
              <a:t>Longwave Radiation Pathways</a:t>
            </a:r>
          </a:p>
        </p:txBody>
      </p:sp>
      <p:pic>
        <p:nvPicPr>
          <p:cNvPr id="11266" name="Picture 2" descr="Illustration showing emitted longwave energy from Earth’s surface and lower atmosphere, with some escaping through the atmospheric window and some emitted by the atmosphere itself.">
            <a:extLst>
              <a:ext uri="{FF2B5EF4-FFF2-40B4-BE49-F238E27FC236}">
                <a16:creationId xmlns:a16="http://schemas.microsoft.com/office/drawing/2014/main" id="{02E795B4-441B-9B70-016F-192AD29B35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551" y="53824"/>
            <a:ext cx="5020574" cy="675035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7438479-9026-447F-529F-55304F97EF73}"/>
              </a:ext>
            </a:extLst>
          </p:cNvPr>
          <p:cNvSpPr txBox="1"/>
          <p:nvPr/>
        </p:nvSpPr>
        <p:spPr>
          <a:xfrm>
            <a:off x="7723517" y="6450926"/>
            <a:ext cx="4468483" cy="246221"/>
          </a:xfrm>
          <a:prstGeom prst="rect">
            <a:avLst/>
          </a:prstGeom>
          <a:noFill/>
        </p:spPr>
        <p:txBody>
          <a:bodyPr wrap="square" rtlCol="0">
            <a:spAutoFit/>
          </a:bodyPr>
          <a:lstStyle/>
          <a:p>
            <a:r>
              <a:rPr lang="en-US" sz="1000" dirty="0">
                <a:latin typeface="Arial Narrow" panose="020B0606020202030204" pitchFamily="34" charset="0"/>
              </a:rPr>
              <a:t>Source: NASA, https://mynasadata.larc.nasa.gov/basic-page/earths-energy-budget</a:t>
            </a:r>
          </a:p>
        </p:txBody>
      </p:sp>
    </p:spTree>
    <p:extLst>
      <p:ext uri="{BB962C8B-B14F-4D97-AF65-F5344CB8AC3E}">
        <p14:creationId xmlns:p14="http://schemas.microsoft.com/office/powerpoint/2010/main" val="32830424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97B81-473F-2630-E16B-13717D5ED3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E3823A-C692-E3B9-A42E-DA674B5F5F9F}"/>
              </a:ext>
            </a:extLst>
          </p:cNvPr>
          <p:cNvSpPr>
            <a:spLocks noGrp="1"/>
          </p:cNvSpPr>
          <p:nvPr>
            <p:ph type="title"/>
          </p:nvPr>
        </p:nvSpPr>
        <p:spPr>
          <a:xfrm>
            <a:off x="226424" y="276359"/>
            <a:ext cx="10515600" cy="368599"/>
          </a:xfrm>
        </p:spPr>
        <p:txBody>
          <a:bodyPr>
            <a:noAutofit/>
          </a:bodyPr>
          <a:lstStyle/>
          <a:p>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Solar Radiation Modification</a:t>
            </a:r>
            <a:endParaRPr lang="en-US" sz="3600" dirty="0">
              <a:latin typeface="Arial Narrow" panose="020B0606020202030204" pitchFamily="34" charset="0"/>
            </a:endParaRPr>
          </a:p>
        </p:txBody>
      </p:sp>
      <p:sp>
        <p:nvSpPr>
          <p:cNvPr id="6" name="TextBox 5">
            <a:extLst>
              <a:ext uri="{FF2B5EF4-FFF2-40B4-BE49-F238E27FC236}">
                <a16:creationId xmlns:a16="http://schemas.microsoft.com/office/drawing/2014/main" id="{2636FAC4-34EE-E67D-453E-FCAB883E45C8}"/>
              </a:ext>
            </a:extLst>
          </p:cNvPr>
          <p:cNvSpPr txBox="1"/>
          <p:nvPr/>
        </p:nvSpPr>
        <p:spPr>
          <a:xfrm>
            <a:off x="221771" y="949330"/>
            <a:ext cx="5169737" cy="5632311"/>
          </a:xfrm>
          <a:prstGeom prst="rect">
            <a:avLst/>
          </a:prstGeom>
          <a:noFill/>
        </p:spPr>
        <p:txBody>
          <a:bodyPr wrap="square">
            <a:spAutoFit/>
          </a:bodyPr>
          <a:lstStyle/>
          <a:p>
            <a:pPr algn="l"/>
            <a:r>
              <a:rPr lang="en-US" dirty="0">
                <a:latin typeface="Arial Narrow" panose="020B0606020202030204" pitchFamily="34" charset="0"/>
                <a:cs typeface="Times New Roman" panose="02020603050405020304" pitchFamily="18" charset="0"/>
              </a:rPr>
              <a:t>Figure 1. Proposed methods for modifying Earth’s radiation budget, including SRM methods and cirrus cloud thinning.</a:t>
            </a:r>
          </a:p>
          <a:p>
            <a:pPr algn="l"/>
            <a:endParaRPr lang="en-US" dirty="0">
              <a:latin typeface="Arial Narrow" panose="020B0606020202030204" pitchFamily="34" charset="0"/>
              <a:cs typeface="Times New Roman" panose="02020603050405020304" pitchFamily="18" charset="0"/>
            </a:endParaRPr>
          </a:p>
          <a:p>
            <a:pPr algn="l"/>
            <a:r>
              <a:rPr lang="en-US" dirty="0">
                <a:latin typeface="Arial Narrow" panose="020B0606020202030204" pitchFamily="34" charset="0"/>
                <a:cs typeface="Times New Roman" panose="02020603050405020304" pitchFamily="18" charset="0"/>
              </a:rPr>
              <a:t>Stratospheric aerosol injection (SAI): a strategy for increasing the number of small reflective aerosols in the stratosphere to increase the reflection of incoming sunlight.</a:t>
            </a:r>
          </a:p>
          <a:p>
            <a:pPr algn="l"/>
            <a:endParaRPr lang="en-US" dirty="0">
              <a:latin typeface="Arial Narrow" panose="020B0606020202030204" pitchFamily="34" charset="0"/>
              <a:cs typeface="Times New Roman" panose="02020603050405020304" pitchFamily="18" charset="0"/>
            </a:endParaRPr>
          </a:p>
          <a:p>
            <a:pPr algn="l"/>
            <a:r>
              <a:rPr lang="en-US" dirty="0">
                <a:latin typeface="Arial Narrow" panose="020B0606020202030204" pitchFamily="34" charset="0"/>
                <a:cs typeface="Times New Roman" panose="02020603050405020304" pitchFamily="18" charset="0"/>
              </a:rPr>
              <a:t>Marine cloud brightening (MCB): a strategy for adding aerosol to the lower atmosphere over ocean regions to increase the reflectivity of low-lying marine clouds.</a:t>
            </a:r>
          </a:p>
          <a:p>
            <a:pPr algn="l"/>
            <a:endParaRPr lang="en-US" dirty="0">
              <a:latin typeface="Arial Narrow" panose="020B0606020202030204" pitchFamily="34" charset="0"/>
              <a:cs typeface="Times New Roman" panose="02020603050405020304" pitchFamily="18" charset="0"/>
            </a:endParaRPr>
          </a:p>
          <a:p>
            <a:pPr algn="l"/>
            <a:r>
              <a:rPr lang="en-US" dirty="0">
                <a:latin typeface="Arial Narrow" panose="020B0606020202030204" pitchFamily="34" charset="0"/>
                <a:cs typeface="Times New Roman" panose="02020603050405020304" pitchFamily="18" charset="0"/>
              </a:rPr>
              <a:t>Cirrus cloud thinning (CCT): a strategy for modifying the properties of high altitude ice clouds to increase the transmission of outgoing terrestrial radiation to space.</a:t>
            </a:r>
          </a:p>
          <a:p>
            <a:pPr algn="l"/>
            <a:endParaRPr lang="en-US" dirty="0">
              <a:latin typeface="Arial Narrow" panose="020B0606020202030204" pitchFamily="34" charset="0"/>
              <a:cs typeface="Times New Roman" panose="02020603050405020304" pitchFamily="18" charset="0"/>
            </a:endParaRPr>
          </a:p>
          <a:p>
            <a:pPr algn="l"/>
            <a:r>
              <a:rPr lang="en-US" dirty="0">
                <a:latin typeface="Arial Narrow" panose="020B0606020202030204" pitchFamily="34" charset="0"/>
                <a:cs typeface="Times New Roman" panose="02020603050405020304" pitchFamily="18" charset="0"/>
              </a:rPr>
              <a:t>Surface albedo enhancement: increasing the reflectivity of surfaces through, for example, white roofs or land-cover changes.</a:t>
            </a:r>
          </a:p>
          <a:p>
            <a:pPr algn="l"/>
            <a:r>
              <a:rPr lang="en-US" dirty="0">
                <a:latin typeface="Arial Narrow" panose="020B0606020202030204" pitchFamily="34" charset="0"/>
                <a:cs typeface="Times New Roman" panose="02020603050405020304" pitchFamily="18" charset="0"/>
              </a:rPr>
              <a:t>Space-based methods: proposed methods have primarily considered large “mirrors” in space to reflect sunlight.</a:t>
            </a:r>
          </a:p>
        </p:txBody>
      </p:sp>
      <p:pic>
        <p:nvPicPr>
          <p:cNvPr id="7" name="Picture 6" descr="Illustration showing methods for modifying Earth’s radiation budget. On the left, sunlight is partially reflected away by various techniques: space-based reflectors, stratospheric aerosol injection (SAI) at high altitudes, and surface albedo enhancement. Marine cloud brightening (MCB) increases low-level cloud reflectivity. On the right, cirrus cloud thinning (CCT) at 10–16 km altitude reduces trapping of outgoing terrestrial radiation. Labels indicate the tropopause at 10–16 km and the boundary layer top at 1–1.5 km. The diagram is split between altering reflection of solar radiation and altering transmission of terrestrial radiation.">
            <a:extLst>
              <a:ext uri="{FF2B5EF4-FFF2-40B4-BE49-F238E27FC236}">
                <a16:creationId xmlns:a16="http://schemas.microsoft.com/office/drawing/2014/main" id="{AA006D9E-A038-35D4-BF34-DDC290B15B15}"/>
              </a:ext>
            </a:extLst>
          </p:cNvPr>
          <p:cNvPicPr>
            <a:picLocks noChangeAspect="1"/>
          </p:cNvPicPr>
          <p:nvPr/>
        </p:nvPicPr>
        <p:blipFill>
          <a:blip r:embed="rId3"/>
          <a:stretch>
            <a:fillRect/>
          </a:stretch>
        </p:blipFill>
        <p:spPr>
          <a:xfrm>
            <a:off x="5484224" y="1053830"/>
            <a:ext cx="6365233" cy="4992863"/>
          </a:xfrm>
          <a:prstGeom prst="rect">
            <a:avLst/>
          </a:prstGeom>
        </p:spPr>
      </p:pic>
      <p:sp>
        <p:nvSpPr>
          <p:cNvPr id="10" name="TextBox 9">
            <a:extLst>
              <a:ext uri="{FF2B5EF4-FFF2-40B4-BE49-F238E27FC236}">
                <a16:creationId xmlns:a16="http://schemas.microsoft.com/office/drawing/2014/main" id="{33AEF698-48F9-349E-9516-92858D546848}"/>
              </a:ext>
            </a:extLst>
          </p:cNvPr>
          <p:cNvSpPr txBox="1"/>
          <p:nvPr/>
        </p:nvSpPr>
        <p:spPr>
          <a:xfrm>
            <a:off x="8560617" y="6123011"/>
            <a:ext cx="3381556"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1 from State of the Science FACT SHEET, NOAA.</a:t>
            </a:r>
          </a:p>
        </p:txBody>
      </p:sp>
    </p:spTree>
    <p:extLst>
      <p:ext uri="{BB962C8B-B14F-4D97-AF65-F5344CB8AC3E}">
        <p14:creationId xmlns:p14="http://schemas.microsoft.com/office/powerpoint/2010/main" val="1544741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09538-6300-39F7-A3D0-B6F7F2D4B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B173C7-738B-17A4-11CD-AFD9283AE45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Shortwave radiation</a:t>
            </a:r>
          </a:p>
        </p:txBody>
      </p:sp>
      <p:sp>
        <p:nvSpPr>
          <p:cNvPr id="3" name="Content Placeholder 2">
            <a:extLst>
              <a:ext uri="{FF2B5EF4-FFF2-40B4-BE49-F238E27FC236}">
                <a16:creationId xmlns:a16="http://schemas.microsoft.com/office/drawing/2014/main" id="{A8BECE8D-AF04-6A37-92B8-7E961935B5AE}"/>
              </a:ext>
            </a:extLst>
          </p:cNvPr>
          <p:cNvSpPr>
            <a:spLocks noGrp="1"/>
          </p:cNvSpPr>
          <p:nvPr>
            <p:ph idx="1"/>
          </p:nvPr>
        </p:nvSpPr>
        <p:spPr>
          <a:xfrm>
            <a:off x="838200" y="1458930"/>
            <a:ext cx="10985626" cy="5033945"/>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Shortwave</a:t>
            </a:r>
            <a:r>
              <a:rPr lang="en-US" dirty="0">
                <a:latin typeface="Arial Narrow" panose="020B0606020202030204" pitchFamily="34" charset="0"/>
              </a:rPr>
              <a:t> </a:t>
            </a:r>
            <a:r>
              <a:rPr lang="en-US" b="1" dirty="0">
                <a:latin typeface="Arial Narrow" panose="020B0606020202030204" pitchFamily="34" charset="0"/>
              </a:rPr>
              <a:t>radiation</a:t>
            </a:r>
            <a:r>
              <a:rPr lang="en-US" dirty="0">
                <a:latin typeface="Arial Narrow" panose="020B0606020202030204" pitchFamily="34" charset="0"/>
              </a:rPr>
              <a:t> from the Sun enters space and reaches Earth's atmosphere.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About </a:t>
            </a:r>
            <a:r>
              <a:rPr lang="en-US" b="1" dirty="0">
                <a:latin typeface="Arial Narrow" panose="020B0606020202030204" pitchFamily="34" charset="0"/>
              </a:rPr>
              <a:t>30%</a:t>
            </a:r>
            <a:r>
              <a:rPr lang="en-US" dirty="0">
                <a:latin typeface="Arial Narrow" panose="020B0606020202030204" pitchFamily="34" charset="0"/>
              </a:rPr>
              <a:t> is </a:t>
            </a:r>
            <a:r>
              <a:rPr lang="en-US" b="1" dirty="0">
                <a:latin typeface="Arial Narrow" panose="020B0606020202030204" pitchFamily="34" charset="0"/>
              </a:rPr>
              <a:t>reflected</a:t>
            </a:r>
            <a:r>
              <a:rPr lang="en-US" dirty="0">
                <a:latin typeface="Arial Narrow" panose="020B0606020202030204" pitchFamily="34" charset="0"/>
              </a:rPr>
              <a:t> or </a:t>
            </a:r>
            <a:r>
              <a:rPr lang="en-US" b="1" dirty="0">
                <a:latin typeface="Arial Narrow" panose="020B0606020202030204" pitchFamily="34" charset="0"/>
              </a:rPr>
              <a:t>scattered</a:t>
            </a:r>
            <a:r>
              <a:rPr lang="en-US" dirty="0">
                <a:latin typeface="Arial Narrow" panose="020B0606020202030204" pitchFamily="34" charset="0"/>
              </a:rPr>
              <a:t> by clouds and particulates.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Atmosphere </a:t>
            </a:r>
            <a:r>
              <a:rPr lang="en-US" b="1" dirty="0">
                <a:latin typeface="Arial Narrow" panose="020B0606020202030204" pitchFamily="34" charset="0"/>
              </a:rPr>
              <a:t>absorbs</a:t>
            </a:r>
            <a:r>
              <a:rPr lang="en-US" dirty="0">
                <a:latin typeface="Arial Narrow" panose="020B0606020202030204" pitchFamily="34" charset="0"/>
              </a:rPr>
              <a:t> </a:t>
            </a:r>
            <a:r>
              <a:rPr lang="en-US" b="1" dirty="0">
                <a:latin typeface="Arial Narrow" panose="020B0606020202030204" pitchFamily="34" charset="0"/>
              </a:rPr>
              <a:t>~20% </a:t>
            </a:r>
            <a:r>
              <a:rPr lang="en-US" dirty="0">
                <a:latin typeface="Arial Narrow" panose="020B0606020202030204" pitchFamily="34" charset="0"/>
              </a:rPr>
              <a:t>of incoming solar radiation.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Remaining radiation reaches surface as: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Direct radiation </a:t>
            </a:r>
            <a:r>
              <a:rPr lang="en-US" dirty="0">
                <a:latin typeface="Arial Narrow" panose="020B0606020202030204" pitchFamily="34" charset="0"/>
              </a:rPr>
              <a:t>(</a:t>
            </a:r>
            <a:r>
              <a:rPr lang="en-US" b="1" dirty="0">
                <a:latin typeface="Arial Narrow" panose="020B0606020202030204" pitchFamily="34" charset="0"/>
              </a:rPr>
              <a:t>S</a:t>
            </a:r>
            <a:r>
              <a:rPr lang="en-US" dirty="0">
                <a:latin typeface="Arial Narrow" panose="020B0606020202030204" pitchFamily="34" charset="0"/>
              </a:rPr>
              <a:t>) – unaffected by atmosphere.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Diffuse</a:t>
            </a:r>
            <a:r>
              <a:rPr lang="en-US" dirty="0">
                <a:latin typeface="Arial Narrow" panose="020B0606020202030204" pitchFamily="34" charset="0"/>
              </a:rPr>
              <a:t> </a:t>
            </a:r>
            <a:r>
              <a:rPr lang="en-US" b="1" dirty="0">
                <a:latin typeface="Arial Narrow" panose="020B0606020202030204" pitchFamily="34" charset="0"/>
              </a:rPr>
              <a:t>radiation</a:t>
            </a:r>
            <a:r>
              <a:rPr lang="en-US" dirty="0">
                <a:latin typeface="Arial Narrow" panose="020B0606020202030204" pitchFamily="34" charset="0"/>
              </a:rPr>
              <a:t> (</a:t>
            </a:r>
            <a:r>
              <a:rPr lang="en-US" b="1" dirty="0">
                <a:latin typeface="Arial Narrow" panose="020B0606020202030204" pitchFamily="34" charset="0"/>
              </a:rPr>
              <a:t>D</a:t>
            </a:r>
            <a:r>
              <a:rPr lang="en-US" dirty="0">
                <a:latin typeface="Arial Narrow" panose="020B0606020202030204" pitchFamily="34" charset="0"/>
              </a:rPr>
              <a:t>) – scattered by gases.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Total incoming solar radiation </a:t>
            </a:r>
            <a:r>
              <a:rPr lang="en-US" dirty="0">
                <a:latin typeface="Arial Narrow" panose="020B0606020202030204" pitchFamily="34" charset="0"/>
              </a:rPr>
              <a:t>(</a:t>
            </a:r>
            <a:r>
              <a:rPr lang="en-US" b="1" dirty="0">
                <a:latin typeface="Arial Narrow" panose="020B0606020202030204" pitchFamily="34" charset="0"/>
              </a:rPr>
              <a:t>K↓</a:t>
            </a:r>
            <a:r>
              <a:rPr lang="en-US" dirty="0">
                <a:latin typeface="Arial Narrow" panose="020B0606020202030204" pitchFamily="34" charset="0"/>
              </a:rPr>
              <a:t>) = S + D</a:t>
            </a:r>
          </a:p>
        </p:txBody>
      </p:sp>
      <p:pic>
        <p:nvPicPr>
          <p:cNvPr id="5" name="Picture 4" descr="A simple diagram on a black background showing a yellow squiggly arrow representing incoming radiation striking a red dot at the center, then scattering into multiple yellow squiggly arrows pointing in different directions. This illustrates the scattering of radiation upon interaction with a particle.">
            <a:extLst>
              <a:ext uri="{FF2B5EF4-FFF2-40B4-BE49-F238E27FC236}">
                <a16:creationId xmlns:a16="http://schemas.microsoft.com/office/drawing/2014/main" id="{04B76CDE-8703-2A6D-50C0-8AD7A0958C54}"/>
              </a:ext>
            </a:extLst>
          </p:cNvPr>
          <p:cNvPicPr>
            <a:picLocks noChangeAspect="1"/>
          </p:cNvPicPr>
          <p:nvPr/>
        </p:nvPicPr>
        <p:blipFill>
          <a:blip r:embed="rId3"/>
          <a:stretch>
            <a:fillRect/>
          </a:stretch>
        </p:blipFill>
        <p:spPr>
          <a:xfrm>
            <a:off x="8636066" y="3516830"/>
            <a:ext cx="2717734" cy="2768296"/>
          </a:xfrm>
          <a:prstGeom prst="rect">
            <a:avLst/>
          </a:prstGeom>
        </p:spPr>
      </p:pic>
      <p:sp>
        <p:nvSpPr>
          <p:cNvPr id="7" name="TextBox 6">
            <a:extLst>
              <a:ext uri="{FF2B5EF4-FFF2-40B4-BE49-F238E27FC236}">
                <a16:creationId xmlns:a16="http://schemas.microsoft.com/office/drawing/2014/main" id="{3737C02D-DCAE-68BE-A2D0-AFE044E0528E}"/>
              </a:ext>
            </a:extLst>
          </p:cNvPr>
          <p:cNvSpPr txBox="1"/>
          <p:nvPr/>
        </p:nvSpPr>
        <p:spPr>
          <a:xfrm>
            <a:off x="6343650" y="6363830"/>
            <a:ext cx="5848350"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4.3.1.2 Scattering by particles in the atmosphere causes a beam of light to be broken into several weaker beams of light from Introduction to Physical Geography by M. Ritter, licensed under CC BY-NC-SA 4.0.</a:t>
            </a:r>
          </a:p>
        </p:txBody>
      </p:sp>
    </p:spTree>
    <p:extLst>
      <p:ext uri="{BB962C8B-B14F-4D97-AF65-F5344CB8AC3E}">
        <p14:creationId xmlns:p14="http://schemas.microsoft.com/office/powerpoint/2010/main" val="3537154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8F2E0-9725-7E55-2515-81AFFA27F6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683A80-81B3-F74A-F4FA-1E668BAB5D0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Albedo: Surface Reflection of Solar Energy</a:t>
            </a:r>
          </a:p>
        </p:txBody>
      </p:sp>
      <p:sp>
        <p:nvSpPr>
          <p:cNvPr id="3" name="Content Placeholder 2">
            <a:extLst>
              <a:ext uri="{FF2B5EF4-FFF2-40B4-BE49-F238E27FC236}">
                <a16:creationId xmlns:a16="http://schemas.microsoft.com/office/drawing/2014/main" id="{4A8850C7-BDA9-0EB3-EAF2-8FCDFCB001A5}"/>
              </a:ext>
            </a:extLst>
          </p:cNvPr>
          <p:cNvSpPr>
            <a:spLocks noGrp="1"/>
          </p:cNvSpPr>
          <p:nvPr>
            <p:ph idx="1"/>
          </p:nvPr>
        </p:nvSpPr>
        <p:spPr>
          <a:xfrm>
            <a:off x="838201" y="1458930"/>
            <a:ext cx="6088810" cy="5033945"/>
          </a:xfrm>
        </p:spPr>
        <p:txBody>
          <a:bodyPr>
            <a:normAutofit lnSpcReduction="10000"/>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Albedo</a:t>
            </a:r>
            <a:r>
              <a:rPr lang="en-US" dirty="0">
                <a:latin typeface="Arial Narrow" panose="020B0606020202030204" pitchFamily="34" charset="0"/>
              </a:rPr>
              <a:t> (</a:t>
            </a:r>
            <a:r>
              <a:rPr lang="en-US" b="1" dirty="0">
                <a:latin typeface="Arial Narrow" panose="020B0606020202030204" pitchFamily="34" charset="0"/>
              </a:rPr>
              <a:t>a</a:t>
            </a:r>
            <a:r>
              <a:rPr lang="en-US" dirty="0">
                <a:latin typeface="Arial Narrow" panose="020B0606020202030204" pitchFamily="34" charset="0"/>
              </a:rPr>
              <a:t>) = fraction of solar radiation </a:t>
            </a:r>
            <a:r>
              <a:rPr lang="en-US" b="1" dirty="0">
                <a:latin typeface="Arial Narrow" panose="020B0606020202030204" pitchFamily="34" charset="0"/>
              </a:rPr>
              <a:t>reflected</a:t>
            </a:r>
            <a:r>
              <a:rPr lang="en-US" dirty="0">
                <a:latin typeface="Arial Narrow" panose="020B0606020202030204" pitchFamily="34" charset="0"/>
              </a:rPr>
              <a:t> by a surface.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Range</a:t>
            </a:r>
            <a:r>
              <a:rPr lang="en-US" dirty="0">
                <a:latin typeface="Arial Narrow" panose="020B0606020202030204" pitchFamily="34" charset="0"/>
              </a:rPr>
              <a:t>: 0 (no reflection) to 1 (total reflection).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Examples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Grass: albedo ≈ 0.23 → reflects </a:t>
            </a:r>
            <a:r>
              <a:rPr lang="en-US" sz="2800" b="1" dirty="0">
                <a:latin typeface="Arial Narrow" panose="020B0606020202030204" pitchFamily="34" charset="0"/>
              </a:rPr>
              <a:t>23</a:t>
            </a:r>
            <a:r>
              <a:rPr lang="en-US" sz="2800" dirty="0">
                <a:latin typeface="Arial Narrow" panose="020B0606020202030204" pitchFamily="34" charset="0"/>
              </a:rPr>
              <a:t>% of sunlight.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Snow: albedo ≈ 0.87 → reflects </a:t>
            </a:r>
            <a:r>
              <a:rPr lang="en-US" sz="2800" b="1" dirty="0">
                <a:latin typeface="Arial Narrow" panose="020B0606020202030204" pitchFamily="34" charset="0"/>
              </a:rPr>
              <a:t>87</a:t>
            </a:r>
            <a:r>
              <a:rPr lang="en-US" sz="28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Higher albedo = </a:t>
            </a:r>
            <a:r>
              <a:rPr lang="en-US" b="1" dirty="0">
                <a:latin typeface="Arial Narrow" panose="020B0606020202030204" pitchFamily="34" charset="0"/>
              </a:rPr>
              <a:t>less energy absorbed</a:t>
            </a:r>
            <a:r>
              <a:rPr lang="en-US" dirty="0">
                <a:latin typeface="Arial Narrow" panose="020B0606020202030204" pitchFamily="34" charset="0"/>
              </a:rPr>
              <a:t>, more reflected back to space</a:t>
            </a:r>
          </a:p>
        </p:txBody>
      </p:sp>
      <p:sp>
        <p:nvSpPr>
          <p:cNvPr id="7" name="TextBox 6">
            <a:extLst>
              <a:ext uri="{FF2B5EF4-FFF2-40B4-BE49-F238E27FC236}">
                <a16:creationId xmlns:a16="http://schemas.microsoft.com/office/drawing/2014/main" id="{25F96EC0-4E05-CFE7-F6E4-49F463B981D2}"/>
              </a:ext>
            </a:extLst>
          </p:cNvPr>
          <p:cNvSpPr txBox="1"/>
          <p:nvPr/>
        </p:nvSpPr>
        <p:spPr>
          <a:xfrm>
            <a:off x="6455794" y="6156081"/>
            <a:ext cx="5385625"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4.3.1.3 Darker urban surface absorb more heat during the day causing the urban heat island effect from Introduction to Physical Geography by M. Ritter, licensed under CC BY-NC-SA 4.0.</a:t>
            </a:r>
          </a:p>
        </p:txBody>
      </p:sp>
      <p:pic>
        <p:nvPicPr>
          <p:cNvPr id="6" name="Picture 5" descr="Illustration of an urban street lined with buildings and trees, showing different roof types and their corresponding albedo values. Labels indicate: highly reflective roof (0.60–0.70), corrugated roof (0.10–0.15), colored paint (0.15–0.35), white paint (0.50–0.90), tar and gravel roof (0.03–0.18), and red/brown tile roof (0.10–0.35).">
            <a:extLst>
              <a:ext uri="{FF2B5EF4-FFF2-40B4-BE49-F238E27FC236}">
                <a16:creationId xmlns:a16="http://schemas.microsoft.com/office/drawing/2014/main" id="{128DBA39-DFBA-5129-BF4A-D0DA64D805B1}"/>
              </a:ext>
            </a:extLst>
          </p:cNvPr>
          <p:cNvPicPr>
            <a:picLocks noChangeAspect="1"/>
          </p:cNvPicPr>
          <p:nvPr/>
        </p:nvPicPr>
        <p:blipFill>
          <a:blip r:embed="rId3"/>
          <a:stretch>
            <a:fillRect/>
          </a:stretch>
        </p:blipFill>
        <p:spPr>
          <a:xfrm>
            <a:off x="7074347" y="2170623"/>
            <a:ext cx="4654928" cy="3893745"/>
          </a:xfrm>
          <a:prstGeom prst="rect">
            <a:avLst/>
          </a:prstGeom>
        </p:spPr>
      </p:pic>
    </p:spTree>
    <p:extLst>
      <p:ext uri="{BB962C8B-B14F-4D97-AF65-F5344CB8AC3E}">
        <p14:creationId xmlns:p14="http://schemas.microsoft.com/office/powerpoint/2010/main" val="1347390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9BB0F-32C3-E187-2402-16451E8115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4D2C19-13E7-508E-4F06-200E036128E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Longwave radiation</a:t>
            </a:r>
          </a:p>
        </p:txBody>
      </p:sp>
      <p:sp>
        <p:nvSpPr>
          <p:cNvPr id="3" name="Content Placeholder 2">
            <a:extLst>
              <a:ext uri="{FF2B5EF4-FFF2-40B4-BE49-F238E27FC236}">
                <a16:creationId xmlns:a16="http://schemas.microsoft.com/office/drawing/2014/main" id="{8C53AFDF-396E-DA17-D0ED-C6CACC6A961B}"/>
              </a:ext>
            </a:extLst>
          </p:cNvPr>
          <p:cNvSpPr>
            <a:spLocks noGrp="1"/>
          </p:cNvSpPr>
          <p:nvPr>
            <p:ph idx="1"/>
          </p:nvPr>
        </p:nvSpPr>
        <p:spPr>
          <a:xfrm>
            <a:off x="838200" y="1458930"/>
            <a:ext cx="10515600" cy="5033945"/>
          </a:xfrm>
        </p:spPr>
        <p:txBody>
          <a:bodyPr>
            <a:norm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Earth's surface emits terrestrial </a:t>
            </a:r>
            <a:r>
              <a:rPr lang="en-US" sz="3200" b="1" dirty="0">
                <a:latin typeface="Arial Narrow" panose="020B0606020202030204" pitchFamily="34" charset="0"/>
              </a:rPr>
              <a:t>longwave</a:t>
            </a:r>
            <a:r>
              <a:rPr lang="en-US" sz="3200" dirty="0">
                <a:latin typeface="Arial Narrow" panose="020B0606020202030204" pitchFamily="34" charset="0"/>
              </a:rPr>
              <a:t> </a:t>
            </a:r>
            <a:r>
              <a:rPr lang="en-US" sz="3200" b="1" dirty="0">
                <a:latin typeface="Arial Narrow" panose="020B0606020202030204" pitchFamily="34" charset="0"/>
              </a:rPr>
              <a:t>radiation</a:t>
            </a:r>
            <a:r>
              <a:rPr lang="en-US" sz="3200" dirty="0">
                <a:latin typeface="Arial Narrow" panose="020B0606020202030204" pitchFamily="34" charset="0"/>
              </a:rPr>
              <a:t> (</a:t>
            </a:r>
            <a:r>
              <a:rPr lang="en-US" sz="3200" b="1" dirty="0">
                <a:latin typeface="Arial Narrow" panose="020B0606020202030204" pitchFamily="34" charset="0"/>
              </a:rPr>
              <a:t>L↑</a:t>
            </a:r>
            <a:r>
              <a:rPr lang="en-US" sz="3200" dirty="0">
                <a:latin typeface="Arial Narrow" panose="020B0606020202030204" pitchFamily="34" charset="0"/>
              </a:rPr>
              <a:t>) based on temperature.</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Hotter</a:t>
            </a:r>
            <a:r>
              <a:rPr lang="en-US" sz="3200" dirty="0">
                <a:latin typeface="Arial Narrow" panose="020B0606020202030204" pitchFamily="34" charset="0"/>
              </a:rPr>
              <a:t> surfaces emit </a:t>
            </a:r>
            <a:r>
              <a:rPr lang="en-US" sz="3200" b="1" dirty="0">
                <a:latin typeface="Arial Narrow" panose="020B0606020202030204" pitchFamily="34" charset="0"/>
              </a:rPr>
              <a:t>more</a:t>
            </a:r>
            <a:r>
              <a:rPr lang="en-US" sz="3200" dirty="0">
                <a:latin typeface="Arial Narrow" panose="020B0606020202030204" pitchFamily="34" charset="0"/>
              </a:rPr>
              <a:t> radiation.</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Atmosphere </a:t>
            </a:r>
            <a:r>
              <a:rPr lang="en-US" sz="3200" b="1" dirty="0">
                <a:latin typeface="Arial Narrow" panose="020B0606020202030204" pitchFamily="34" charset="0"/>
              </a:rPr>
              <a:t>absorbs</a:t>
            </a:r>
            <a:r>
              <a:rPr lang="en-US" sz="3200" dirty="0">
                <a:latin typeface="Arial Narrow" panose="020B0606020202030204" pitchFamily="34" charset="0"/>
              </a:rPr>
              <a:t> longwave radiation and re-emits it in all directions:</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Downward portion = </a:t>
            </a:r>
            <a:r>
              <a:rPr lang="en-US" sz="3200" b="1" dirty="0">
                <a:latin typeface="Arial Narrow" panose="020B0606020202030204" pitchFamily="34" charset="0"/>
              </a:rPr>
              <a:t>longwave counter-radiation </a:t>
            </a:r>
            <a:r>
              <a:rPr lang="en-US" sz="3200" dirty="0">
                <a:latin typeface="Arial Narrow" panose="020B0606020202030204" pitchFamily="34" charset="0"/>
              </a:rPr>
              <a:t>(</a:t>
            </a:r>
            <a:r>
              <a:rPr lang="en-US" sz="3200" b="1" dirty="0">
                <a:latin typeface="Arial Narrow" panose="020B0606020202030204" pitchFamily="34" charset="0"/>
              </a:rPr>
              <a:t>L↓</a:t>
            </a:r>
            <a:r>
              <a:rPr lang="en-US" sz="32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Gases like CO₂ and water vapor are </a:t>
            </a:r>
            <a:r>
              <a:rPr lang="en-US" sz="3200" b="1" dirty="0">
                <a:latin typeface="Arial Narrow" panose="020B0606020202030204" pitchFamily="34" charset="0"/>
              </a:rPr>
              <a:t>good</a:t>
            </a:r>
            <a:r>
              <a:rPr lang="en-US" sz="3200" dirty="0">
                <a:latin typeface="Arial Narrow" panose="020B0606020202030204" pitchFamily="34" charset="0"/>
              </a:rPr>
              <a:t> </a:t>
            </a:r>
            <a:r>
              <a:rPr lang="en-US" sz="3200" b="1" dirty="0">
                <a:latin typeface="Arial Narrow" panose="020B0606020202030204" pitchFamily="34" charset="0"/>
              </a:rPr>
              <a:t>absorbers</a:t>
            </a:r>
            <a:r>
              <a:rPr lang="en-US" sz="3200" dirty="0">
                <a:latin typeface="Arial Narrow" panose="020B0606020202030204" pitchFamily="34" charset="0"/>
              </a:rPr>
              <a:t> of longwave radiation.</a:t>
            </a:r>
          </a:p>
        </p:txBody>
      </p:sp>
    </p:spTree>
    <p:extLst>
      <p:ext uri="{BB962C8B-B14F-4D97-AF65-F5344CB8AC3E}">
        <p14:creationId xmlns:p14="http://schemas.microsoft.com/office/powerpoint/2010/main" val="2179739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18D8F-F5E5-B339-7F26-58C5C70C68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3609CC-FD4C-AF67-707D-987AEE1E91B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Greenhouse Effect</a:t>
            </a:r>
          </a:p>
        </p:txBody>
      </p:sp>
      <p:sp>
        <p:nvSpPr>
          <p:cNvPr id="3" name="Content Placeholder 2">
            <a:extLst>
              <a:ext uri="{FF2B5EF4-FFF2-40B4-BE49-F238E27FC236}">
                <a16:creationId xmlns:a16="http://schemas.microsoft.com/office/drawing/2014/main" id="{BDFB82B2-BFFA-F130-7997-FC1D7CD13C4D}"/>
              </a:ext>
            </a:extLst>
          </p:cNvPr>
          <p:cNvSpPr>
            <a:spLocks noGrp="1"/>
          </p:cNvSpPr>
          <p:nvPr>
            <p:ph idx="1"/>
          </p:nvPr>
        </p:nvSpPr>
        <p:spPr>
          <a:xfrm>
            <a:off x="838199" y="1458930"/>
            <a:ext cx="11204275" cy="5033945"/>
          </a:xfrm>
        </p:spPr>
        <p:txBody>
          <a:bodyPr>
            <a:norm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Greenhouse</a:t>
            </a:r>
            <a:r>
              <a:rPr lang="en-US" sz="3200" dirty="0">
                <a:latin typeface="Arial Narrow" panose="020B0606020202030204" pitchFamily="34" charset="0"/>
              </a:rPr>
              <a:t> </a:t>
            </a:r>
            <a:r>
              <a:rPr lang="en-US" sz="3200" b="1" dirty="0">
                <a:latin typeface="Arial Narrow" panose="020B0606020202030204" pitchFamily="34" charset="0"/>
              </a:rPr>
              <a:t>gases</a:t>
            </a:r>
            <a:r>
              <a:rPr lang="en-US" sz="3200" dirty="0">
                <a:latin typeface="Arial Narrow" panose="020B0606020202030204" pitchFamily="34" charset="0"/>
              </a:rPr>
              <a:t> (e.g., water vapor, CO₂, methane) absorb Earth’s longwave radiation.</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This </a:t>
            </a:r>
            <a:r>
              <a:rPr lang="en-US" sz="3200" b="1" dirty="0">
                <a:latin typeface="Arial Narrow" panose="020B0606020202030204" pitchFamily="34" charset="0"/>
              </a:rPr>
              <a:t>warms</a:t>
            </a:r>
            <a:r>
              <a:rPr lang="en-US" sz="3200" dirty="0">
                <a:latin typeface="Arial Narrow" panose="020B0606020202030204" pitchFamily="34" charset="0"/>
              </a:rPr>
              <a:t> the lower atmosphere.</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Atmosphere then </a:t>
            </a:r>
            <a:r>
              <a:rPr lang="en-US" sz="3200" b="1" dirty="0">
                <a:latin typeface="Arial Narrow" panose="020B0606020202030204" pitchFamily="34" charset="0"/>
              </a:rPr>
              <a:t>emits</a:t>
            </a:r>
            <a:r>
              <a:rPr lang="en-US" sz="3200" dirty="0">
                <a:latin typeface="Arial Narrow" panose="020B0606020202030204" pitchFamily="34" charset="0"/>
              </a:rPr>
              <a:t> radiation </a:t>
            </a:r>
            <a:r>
              <a:rPr lang="en-US" sz="3200" b="1" dirty="0">
                <a:latin typeface="Arial Narrow" panose="020B0606020202030204" pitchFamily="34" charset="0"/>
              </a:rPr>
              <a:t>back</a:t>
            </a:r>
            <a:r>
              <a:rPr lang="en-US" sz="3200" dirty="0">
                <a:latin typeface="Arial Narrow" panose="020B0606020202030204" pitchFamily="34" charset="0"/>
              </a:rPr>
              <a:t> toward Earth, keeping it warm.</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Increased</a:t>
            </a:r>
            <a:r>
              <a:rPr lang="en-US" sz="3200" dirty="0">
                <a:latin typeface="Arial Narrow" panose="020B0606020202030204" pitchFamily="34" charset="0"/>
              </a:rPr>
              <a:t> greenhouse gases </a:t>
            </a:r>
            <a:r>
              <a:rPr lang="en-US" sz="3200" b="1" dirty="0">
                <a:latin typeface="Arial Narrow" panose="020B0606020202030204" pitchFamily="34" charset="0"/>
              </a:rPr>
              <a:t>trap</a:t>
            </a:r>
            <a:r>
              <a:rPr lang="en-US" sz="3200" dirty="0">
                <a:latin typeface="Arial Narrow" panose="020B0606020202030204" pitchFamily="34" charset="0"/>
              </a:rPr>
              <a:t> </a:t>
            </a:r>
            <a:r>
              <a:rPr lang="en-US" sz="3200" b="1" dirty="0">
                <a:latin typeface="Arial Narrow" panose="020B0606020202030204" pitchFamily="34" charset="0"/>
              </a:rPr>
              <a:t>more</a:t>
            </a:r>
            <a:r>
              <a:rPr lang="en-US" sz="3200" dirty="0">
                <a:latin typeface="Arial Narrow" panose="020B0606020202030204" pitchFamily="34" charset="0"/>
              </a:rPr>
              <a:t> heat → </a:t>
            </a:r>
            <a:r>
              <a:rPr lang="en-US" sz="3200" b="1" dirty="0">
                <a:latin typeface="Arial Narrow" panose="020B0606020202030204" pitchFamily="34" charset="0"/>
              </a:rPr>
              <a:t>global</a:t>
            </a:r>
            <a:r>
              <a:rPr lang="en-US" sz="3200" dirty="0">
                <a:latin typeface="Arial Narrow" panose="020B0606020202030204" pitchFamily="34" charset="0"/>
              </a:rPr>
              <a:t> </a:t>
            </a:r>
            <a:r>
              <a:rPr lang="en-US" sz="3200" b="1" dirty="0">
                <a:latin typeface="Arial Narrow" panose="020B0606020202030204" pitchFamily="34" charset="0"/>
              </a:rPr>
              <a:t>warming</a:t>
            </a:r>
            <a:r>
              <a:rPr lang="en-US" sz="32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Leads to broader impacts known as </a:t>
            </a:r>
            <a:r>
              <a:rPr lang="en-US" sz="3200" b="1" dirty="0">
                <a:latin typeface="Arial Narrow" panose="020B0606020202030204" pitchFamily="34" charset="0"/>
              </a:rPr>
              <a:t>climate</a:t>
            </a:r>
            <a:r>
              <a:rPr lang="en-US" sz="3200" dirty="0">
                <a:latin typeface="Arial Narrow" panose="020B0606020202030204" pitchFamily="34" charset="0"/>
              </a:rPr>
              <a:t> </a:t>
            </a:r>
            <a:r>
              <a:rPr lang="en-US" sz="3200" b="1" dirty="0">
                <a:latin typeface="Arial Narrow" panose="020B0606020202030204" pitchFamily="34" charset="0"/>
              </a:rPr>
              <a:t>change</a:t>
            </a:r>
            <a:r>
              <a:rPr lang="en-US" sz="3200" dirty="0">
                <a:latin typeface="Arial Narrow" panose="020B0606020202030204" pitchFamily="34" charset="0"/>
              </a:rPr>
              <a:t>.</a:t>
            </a:r>
          </a:p>
        </p:txBody>
      </p:sp>
    </p:spTree>
    <p:extLst>
      <p:ext uri="{BB962C8B-B14F-4D97-AF65-F5344CB8AC3E}">
        <p14:creationId xmlns:p14="http://schemas.microsoft.com/office/powerpoint/2010/main" val="42734165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057E4-7F92-2513-6613-33D104CD51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2053FF-F45A-1071-37A6-970D2F698EB7}"/>
              </a:ext>
            </a:extLst>
          </p:cNvPr>
          <p:cNvSpPr>
            <a:spLocks noGrp="1"/>
          </p:cNvSpPr>
          <p:nvPr>
            <p:ph type="title"/>
          </p:nvPr>
        </p:nvSpPr>
        <p:spPr>
          <a:xfrm>
            <a:off x="0" y="0"/>
            <a:ext cx="2375452" cy="1437861"/>
          </a:xfrm>
        </p:spPr>
        <p:txBody>
          <a:bodyPr>
            <a:normAutofit/>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Solar Radiation</a:t>
            </a:r>
          </a:p>
        </p:txBody>
      </p:sp>
      <p:pic>
        <p:nvPicPr>
          <p:cNvPr id="12290" name="Picture 2" descr="Side-by-side globes showing global energy patterns. The left globe displays reflected solar radiation in watts per square meter, using a color scale from blue (low, 0 W/m²) to white (high, 700 W/m²). The right globe shows emitted heat radiation in watts per square meter, with a scale from white (low, 0 W/m²) to red/yellow (high, 350 W/m²). Continents and cloud patterns are visible on both globes.">
            <a:extLst>
              <a:ext uri="{FF2B5EF4-FFF2-40B4-BE49-F238E27FC236}">
                <a16:creationId xmlns:a16="http://schemas.microsoft.com/office/drawing/2014/main" id="{1EA26A0C-2229-A026-9218-DF6A5D7F16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4331" y="160853"/>
            <a:ext cx="9673356" cy="619020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8D52067-CCBD-9E89-AECC-C2ED92B6319A}"/>
              </a:ext>
            </a:extLst>
          </p:cNvPr>
          <p:cNvSpPr txBox="1"/>
          <p:nvPr/>
        </p:nvSpPr>
        <p:spPr>
          <a:xfrm>
            <a:off x="7723517" y="6450926"/>
            <a:ext cx="4468483" cy="246221"/>
          </a:xfrm>
          <a:prstGeom prst="rect">
            <a:avLst/>
          </a:prstGeom>
          <a:noFill/>
        </p:spPr>
        <p:txBody>
          <a:bodyPr wrap="square" rtlCol="0">
            <a:spAutoFit/>
          </a:bodyPr>
          <a:lstStyle/>
          <a:p>
            <a:r>
              <a:rPr lang="en-US" sz="1000" dirty="0">
                <a:latin typeface="Arial Narrow" panose="020B0606020202030204" pitchFamily="34" charset="0"/>
              </a:rPr>
              <a:t>Source: NASA, https://mynasadata.larc.nasa.gov/basic-page/earths-energy-budget</a:t>
            </a:r>
          </a:p>
        </p:txBody>
      </p:sp>
    </p:spTree>
    <p:extLst>
      <p:ext uri="{BB962C8B-B14F-4D97-AF65-F5344CB8AC3E}">
        <p14:creationId xmlns:p14="http://schemas.microsoft.com/office/powerpoint/2010/main" val="677884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210FF-1FCA-9AEB-3BB4-1A4036937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C88C4E-EF1C-DFD4-C8FF-C61E12C7AAB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Net Radiation</a:t>
            </a:r>
          </a:p>
        </p:txBody>
      </p:sp>
      <p:sp>
        <p:nvSpPr>
          <p:cNvPr id="3" name="Content Placeholder 2">
            <a:extLst>
              <a:ext uri="{FF2B5EF4-FFF2-40B4-BE49-F238E27FC236}">
                <a16:creationId xmlns:a16="http://schemas.microsoft.com/office/drawing/2014/main" id="{91F17B10-A924-E1C0-184A-EABB21452769}"/>
              </a:ext>
            </a:extLst>
          </p:cNvPr>
          <p:cNvSpPr>
            <a:spLocks noGrp="1"/>
          </p:cNvSpPr>
          <p:nvPr>
            <p:ph idx="1"/>
          </p:nvPr>
        </p:nvSpPr>
        <p:spPr>
          <a:xfrm>
            <a:off x="838201" y="1458930"/>
            <a:ext cx="6632274"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Net Radiation </a:t>
            </a:r>
            <a:r>
              <a:rPr lang="en-US" dirty="0">
                <a:latin typeface="Arial Narrow" panose="020B0606020202030204" pitchFamily="34" charset="0"/>
              </a:rPr>
              <a:t>(</a:t>
            </a:r>
            <a:r>
              <a:rPr lang="en-US" b="1" dirty="0">
                <a:latin typeface="Arial Narrow" panose="020B0606020202030204" pitchFamily="34" charset="0"/>
              </a:rPr>
              <a:t>Q*</a:t>
            </a:r>
            <a:r>
              <a:rPr lang="en-US" dirty="0">
                <a:latin typeface="Arial Narrow" panose="020B0606020202030204" pitchFamily="34" charset="0"/>
              </a:rPr>
              <a:t>) = difference between </a:t>
            </a:r>
            <a:r>
              <a:rPr lang="en-US" b="1" dirty="0">
                <a:latin typeface="Arial Narrow" panose="020B0606020202030204" pitchFamily="34" charset="0"/>
              </a:rPr>
              <a:t>incoming</a:t>
            </a:r>
            <a:r>
              <a:rPr lang="en-US" dirty="0">
                <a:latin typeface="Arial Narrow" panose="020B0606020202030204" pitchFamily="34" charset="0"/>
              </a:rPr>
              <a:t> and </a:t>
            </a:r>
            <a:r>
              <a:rPr lang="en-US" b="1" dirty="0">
                <a:latin typeface="Arial Narrow" panose="020B0606020202030204" pitchFamily="34" charset="0"/>
              </a:rPr>
              <a:t>outgoing</a:t>
            </a:r>
            <a:r>
              <a:rPr lang="en-US" dirty="0">
                <a:latin typeface="Arial Narrow" panose="020B0606020202030204" pitchFamily="34" charset="0"/>
              </a:rPr>
              <a:t> radiation.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dirty="0" err="1">
                <a:latin typeface="Arial Narrow" panose="020B0606020202030204" pitchFamily="34" charset="0"/>
              </a:rPr>
              <a:t>Equation:Q</a:t>
            </a:r>
            <a:r>
              <a:rPr lang="en-US" dirty="0">
                <a:latin typeface="Arial Narrow" panose="020B0606020202030204" pitchFamily="34" charset="0"/>
              </a:rPr>
              <a:t>* = [(S + D) – (S + D)a] + L↓ – L↑</a:t>
            </a:r>
          </a:p>
          <a:p>
            <a:pPr marL="0" indent="0">
              <a:lnSpc>
                <a:spcPct val="100000"/>
              </a:lnSpc>
              <a:spcBef>
                <a:spcPts val="600"/>
              </a:spcBef>
              <a:spcAft>
                <a:spcPts val="600"/>
              </a:spcAft>
              <a:buNone/>
            </a:pPr>
            <a:r>
              <a:rPr lang="en-US" dirty="0">
                <a:latin typeface="Arial Narrow" panose="020B0606020202030204" pitchFamily="34" charset="0"/>
              </a:rPr>
              <a:t>where: S = direct radiation</a:t>
            </a:r>
          </a:p>
          <a:p>
            <a:pPr marL="0" indent="0">
              <a:lnSpc>
                <a:spcPct val="100000"/>
              </a:lnSpc>
              <a:spcBef>
                <a:spcPts val="600"/>
              </a:spcBef>
              <a:spcAft>
                <a:spcPts val="600"/>
              </a:spcAft>
              <a:buNone/>
            </a:pPr>
            <a:r>
              <a:rPr lang="en-US" dirty="0">
                <a:latin typeface="Arial Narrow" panose="020B0606020202030204" pitchFamily="34" charset="0"/>
              </a:rPr>
              <a:t>            D = diffuse radiation</a:t>
            </a:r>
          </a:p>
          <a:p>
            <a:pPr marL="0" indent="0">
              <a:lnSpc>
                <a:spcPct val="100000"/>
              </a:lnSpc>
              <a:spcBef>
                <a:spcPts val="600"/>
              </a:spcBef>
              <a:spcAft>
                <a:spcPts val="600"/>
              </a:spcAft>
              <a:buNone/>
            </a:pPr>
            <a:r>
              <a:rPr lang="en-US" dirty="0">
                <a:latin typeface="Arial Narrow" panose="020B0606020202030204" pitchFamily="34" charset="0"/>
              </a:rPr>
              <a:t>            a = albedo (reflectivity)</a:t>
            </a:r>
          </a:p>
          <a:p>
            <a:pPr marL="0" indent="0">
              <a:lnSpc>
                <a:spcPct val="100000"/>
              </a:lnSpc>
              <a:spcBef>
                <a:spcPts val="600"/>
              </a:spcBef>
              <a:spcAft>
                <a:spcPts val="600"/>
              </a:spcAft>
              <a:buNone/>
            </a:pPr>
            <a:r>
              <a:rPr lang="en-US" dirty="0">
                <a:latin typeface="Arial Narrow" panose="020B0606020202030204" pitchFamily="34" charset="0"/>
              </a:rPr>
              <a:t>            L↓ = atmospheric longwave in</a:t>
            </a:r>
          </a:p>
          <a:p>
            <a:pPr marL="0" indent="0">
              <a:lnSpc>
                <a:spcPct val="100000"/>
              </a:lnSpc>
              <a:spcBef>
                <a:spcPts val="600"/>
              </a:spcBef>
              <a:spcAft>
                <a:spcPts val="600"/>
              </a:spcAft>
              <a:buNone/>
            </a:pPr>
            <a:r>
              <a:rPr lang="en-US" dirty="0">
                <a:latin typeface="Arial Narrow" panose="020B0606020202030204" pitchFamily="34" charset="0"/>
              </a:rPr>
              <a:t>            L↑ = terrestrial longwave out</a:t>
            </a:r>
          </a:p>
        </p:txBody>
      </p:sp>
      <p:sp>
        <p:nvSpPr>
          <p:cNvPr id="4" name="Content Placeholder 2">
            <a:extLst>
              <a:ext uri="{FF2B5EF4-FFF2-40B4-BE49-F238E27FC236}">
                <a16:creationId xmlns:a16="http://schemas.microsoft.com/office/drawing/2014/main" id="{CB338BF9-BD96-90C5-B231-0CADD73049EA}"/>
              </a:ext>
            </a:extLst>
          </p:cNvPr>
          <p:cNvSpPr txBox="1">
            <a:spLocks/>
          </p:cNvSpPr>
          <p:nvPr/>
        </p:nvSpPr>
        <p:spPr>
          <a:xfrm>
            <a:off x="7186813" y="1503130"/>
            <a:ext cx="4412328" cy="47180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Can be </a:t>
            </a:r>
            <a:r>
              <a:rPr lang="en-US" b="1" dirty="0">
                <a:latin typeface="Arial Narrow" panose="020B0606020202030204" pitchFamily="34" charset="0"/>
              </a:rPr>
              <a:t>positive</a:t>
            </a:r>
            <a:r>
              <a:rPr lang="en-US" dirty="0">
                <a:latin typeface="Arial Narrow" panose="020B0606020202030204" pitchFamily="34" charset="0"/>
              </a:rPr>
              <a:t>, </a:t>
            </a:r>
            <a:r>
              <a:rPr lang="en-US" b="1" dirty="0">
                <a:latin typeface="Arial Narrow" panose="020B0606020202030204" pitchFamily="34" charset="0"/>
              </a:rPr>
              <a:t>negative</a:t>
            </a:r>
            <a:r>
              <a:rPr lang="en-US" dirty="0">
                <a:latin typeface="Arial Narrow" panose="020B0606020202030204" pitchFamily="34" charset="0"/>
              </a:rPr>
              <a:t>, or </a:t>
            </a:r>
            <a:r>
              <a:rPr lang="en-US" b="1" dirty="0">
                <a:latin typeface="Arial Narrow" panose="020B0606020202030204" pitchFamily="34" charset="0"/>
              </a:rPr>
              <a:t>zero</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Positive</a:t>
            </a:r>
            <a:r>
              <a:rPr lang="en-US" sz="2800" dirty="0">
                <a:latin typeface="Arial Narrow" panose="020B0606020202030204" pitchFamily="34" charset="0"/>
              </a:rPr>
              <a:t>: daytime, more incoming than outgoing.</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Negative</a:t>
            </a:r>
            <a:r>
              <a:rPr lang="en-US" sz="2800" dirty="0">
                <a:latin typeface="Arial Narrow" panose="020B0606020202030204" pitchFamily="34" charset="0"/>
              </a:rPr>
              <a:t>: nighttime, outgoing longwave dominates.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Zero</a:t>
            </a:r>
            <a:r>
              <a:rPr lang="en-US" sz="2800" dirty="0">
                <a:latin typeface="Arial Narrow" panose="020B0606020202030204" pitchFamily="34" charset="0"/>
              </a:rPr>
              <a:t>: rare, perfect energy balance.</a:t>
            </a:r>
          </a:p>
        </p:txBody>
      </p:sp>
    </p:spTree>
    <p:extLst>
      <p:ext uri="{BB962C8B-B14F-4D97-AF65-F5344CB8AC3E}">
        <p14:creationId xmlns:p14="http://schemas.microsoft.com/office/powerpoint/2010/main" val="3205980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8FA3A-118E-7EC6-2918-B310EACD9A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29013C-B78F-48C9-5572-D4F45A063112}"/>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Key additional resources</a:t>
            </a:r>
          </a:p>
        </p:txBody>
      </p:sp>
      <p:sp>
        <p:nvSpPr>
          <p:cNvPr id="3" name="Content Placeholder 2">
            <a:extLst>
              <a:ext uri="{FF2B5EF4-FFF2-40B4-BE49-F238E27FC236}">
                <a16:creationId xmlns:a16="http://schemas.microsoft.com/office/drawing/2014/main" id="{28184A5B-061C-0A49-E239-1C52EC1ADC5A}"/>
              </a:ext>
            </a:extLst>
          </p:cNvPr>
          <p:cNvSpPr>
            <a:spLocks noGrp="1"/>
          </p:cNvSpPr>
          <p:nvPr>
            <p:ph idx="1"/>
          </p:nvPr>
        </p:nvSpPr>
        <p:spPr>
          <a:xfrm>
            <a:off x="838200" y="1380226"/>
            <a:ext cx="9683059" cy="4982474"/>
          </a:xfrm>
        </p:spPr>
        <p:txBody>
          <a:bodyPr>
            <a:normAutofit fontScale="92500" lnSpcReduction="10000"/>
          </a:bodyPr>
          <a:lstStyle/>
          <a:p>
            <a:pPr marR="0" lvl="0">
              <a:lnSpc>
                <a:spcPct val="150000"/>
              </a:lnSpc>
              <a:spcBef>
                <a:spcPts val="0"/>
              </a:spcBef>
              <a:buFont typeface="Wingdings" panose="05000000000000000000" pitchFamily="2" charset="2"/>
              <a:buChar char="q"/>
            </a:pP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b="1" kern="100" dirty="0">
                <a:latin typeface="Arial Narrow" panose="020B0606020202030204" pitchFamily="34" charset="0"/>
                <a:ea typeface="DengXian" panose="02010600030101010101" pitchFamily="2" charset="-122"/>
                <a:cs typeface="Times New Roman" panose="02020603050405020304" pitchFamily="18" charset="0"/>
              </a:rPr>
              <a:t>NOAA The Transfer of Heat Energy</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kern="100" dirty="0">
                <a:latin typeface="Arial Narrow" panose="020B0606020202030204" pitchFamily="34" charset="0"/>
                <a:ea typeface="DengXian" panose="02010600030101010101" pitchFamily="2" charset="-122"/>
                <a:cs typeface="Times New Roman" panose="02020603050405020304" pitchFamily="18" charset="0"/>
                <a:hlinkClick r:id="rId3"/>
              </a:rPr>
              <a:t>https://www.noaa.gov/jetstream/atmosphere/transfer-of-heat-energy</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p>
          <a:p>
            <a:pPr marR="0" lvl="0">
              <a:lnSpc>
                <a:spcPct val="150000"/>
              </a:lnSpc>
              <a:spcBef>
                <a:spcPts val="0"/>
              </a:spcBef>
              <a:buFont typeface="Wingdings" panose="05000000000000000000" pitchFamily="2" charset="2"/>
              <a:buChar char="q"/>
            </a:pP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b="1" kern="100" dirty="0">
                <a:latin typeface="Arial Narrow" panose="020B0606020202030204" pitchFamily="34" charset="0"/>
                <a:ea typeface="DengXian" panose="02010600030101010101" pitchFamily="2" charset="-122"/>
                <a:cs typeface="Times New Roman" panose="02020603050405020304" pitchFamily="18" charset="0"/>
              </a:rPr>
              <a:t>NASA Earth’s Energy Budget</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kern="100" dirty="0">
                <a:latin typeface="Arial Narrow" panose="020B0606020202030204" pitchFamily="34" charset="0"/>
                <a:ea typeface="DengXian" panose="02010600030101010101" pitchFamily="2" charset="-122"/>
                <a:cs typeface="Times New Roman" panose="02020603050405020304" pitchFamily="18" charset="0"/>
                <a:hlinkClick r:id="rId4"/>
              </a:rPr>
              <a:t>https://earthobservatory.nasa.gov/features/EnergyBalance</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p>
          <a:p>
            <a:pPr marR="0" lvl="0">
              <a:lnSpc>
                <a:spcPct val="150000"/>
              </a:lnSpc>
              <a:spcBef>
                <a:spcPts val="0"/>
              </a:spcBef>
              <a:buFont typeface="Wingdings" panose="05000000000000000000" pitchFamily="2" charset="2"/>
              <a:buChar char="q"/>
            </a:pP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b="1" kern="100" dirty="0">
                <a:latin typeface="Arial Narrow" panose="020B0606020202030204" pitchFamily="34" charset="0"/>
                <a:ea typeface="DengXian" panose="02010600030101010101" pitchFamily="2" charset="-122"/>
                <a:cs typeface="Times New Roman" panose="02020603050405020304" pitchFamily="18" charset="0"/>
              </a:rPr>
              <a:t>NOAA State of the Science FACT SHEET on Solar Radiation Modification (PDF)</a:t>
            </a:r>
          </a:p>
          <a:p>
            <a:pPr marR="0" lvl="0">
              <a:lnSpc>
                <a:spcPct val="150000"/>
              </a:lnSpc>
              <a:spcBef>
                <a:spcPts val="0"/>
              </a:spcBef>
              <a:buFont typeface="Wingdings" panose="05000000000000000000" pitchFamily="2" charset="2"/>
              <a:buChar char="q"/>
            </a:pP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b="1" kern="100" dirty="0">
                <a:latin typeface="Arial Narrow" panose="020B0606020202030204" pitchFamily="34" charset="0"/>
                <a:ea typeface="DengXian" panose="02010600030101010101" pitchFamily="2" charset="-122"/>
                <a:cs typeface="Times New Roman" panose="02020603050405020304" pitchFamily="18" charset="0"/>
              </a:rPr>
              <a:t>NOAA Earth's Radiation Budget</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kern="100" dirty="0">
                <a:latin typeface="Arial Narrow" panose="020B0606020202030204" pitchFamily="34" charset="0"/>
                <a:ea typeface="DengXian" panose="02010600030101010101" pitchFamily="2" charset="-122"/>
                <a:cs typeface="Times New Roman" panose="02020603050405020304" pitchFamily="18" charset="0"/>
                <a:hlinkClick r:id="rId5"/>
              </a:rPr>
              <a:t>https://csl.noaa.gov/research/erb/about.html</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p>
          <a:p>
            <a:pPr marR="0" lvl="0">
              <a:lnSpc>
                <a:spcPct val="150000"/>
              </a:lnSpc>
              <a:spcBef>
                <a:spcPts val="0"/>
              </a:spcBef>
              <a:buFont typeface="Wingdings" panose="05000000000000000000" pitchFamily="2" charset="2"/>
              <a:buChar char="q"/>
            </a:pP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b="1" kern="100" dirty="0">
                <a:latin typeface="Arial Narrow" panose="020B0606020202030204" pitchFamily="34" charset="0"/>
                <a:ea typeface="DengXian" panose="02010600030101010101" pitchFamily="2" charset="-122"/>
                <a:cs typeface="Times New Roman" panose="02020603050405020304" pitchFamily="18" charset="0"/>
              </a:rPr>
              <a:t>NOAA The Earth-Atmosphere Energy Balance</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kern="100" dirty="0">
                <a:latin typeface="Arial Narrow" panose="020B0606020202030204" pitchFamily="34" charset="0"/>
                <a:ea typeface="DengXian" panose="02010600030101010101" pitchFamily="2" charset="-122"/>
                <a:cs typeface="Times New Roman" panose="02020603050405020304" pitchFamily="18" charset="0"/>
                <a:hlinkClick r:id="rId6"/>
              </a:rPr>
              <a:t>https://www.noaa.gov/jetstream/atmosphere/energy</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p>
          <a:p>
            <a:pPr marR="0" lvl="0">
              <a:lnSpc>
                <a:spcPct val="150000"/>
              </a:lnSpc>
              <a:spcBef>
                <a:spcPts val="0"/>
              </a:spcBef>
              <a:buFont typeface="Wingdings" panose="05000000000000000000" pitchFamily="2" charset="2"/>
              <a:buChar char="q"/>
            </a:pP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b="1" kern="100" dirty="0">
                <a:latin typeface="Arial Narrow" panose="020B0606020202030204" pitchFamily="34" charset="0"/>
                <a:ea typeface="DengXian" panose="02010600030101010101" pitchFamily="2" charset="-122"/>
                <a:cs typeface="Times New Roman" panose="02020603050405020304" pitchFamily="18" charset="0"/>
              </a:rPr>
              <a:t>Overview of Greenhouse Gases</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kern="100" dirty="0">
                <a:latin typeface="Arial Narrow" panose="020B0606020202030204" pitchFamily="34" charset="0"/>
                <a:ea typeface="DengXian" panose="02010600030101010101" pitchFamily="2" charset="-122"/>
                <a:cs typeface="Times New Roman" panose="02020603050405020304" pitchFamily="18" charset="0"/>
                <a:hlinkClick r:id="rId7"/>
              </a:rPr>
              <a:t>https://www.epa.gov/ghgemissions/overview-greenhouse-gases</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p>
          <a:p>
            <a:pPr marR="0" lvl="0">
              <a:lnSpc>
                <a:spcPct val="150000"/>
              </a:lnSpc>
              <a:spcBef>
                <a:spcPts val="0"/>
              </a:spcBef>
              <a:buFont typeface="Wingdings" panose="05000000000000000000" pitchFamily="2" charset="2"/>
              <a:buChar char="q"/>
            </a:pP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b="1" kern="100" dirty="0">
                <a:latin typeface="Arial Narrow" panose="020B0606020202030204" pitchFamily="34" charset="0"/>
                <a:ea typeface="DengXian" panose="02010600030101010101" pitchFamily="2" charset="-122"/>
                <a:cs typeface="Times New Roman" panose="02020603050405020304" pitchFamily="18" charset="0"/>
              </a:rPr>
              <a:t>Urban Heat Islands</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r>
              <a:rPr lang="en-US" sz="2400" kern="100" dirty="0">
                <a:latin typeface="Arial Narrow" panose="020B0606020202030204" pitchFamily="34" charset="0"/>
                <a:ea typeface="DengXian" panose="02010600030101010101" pitchFamily="2" charset="-122"/>
                <a:cs typeface="Times New Roman" panose="02020603050405020304" pitchFamily="18" charset="0"/>
                <a:hlinkClick r:id="rId8"/>
              </a:rPr>
              <a:t>https://www.epa.gov/heatislands/what-are-heat-islands</a:t>
            </a:r>
            <a:r>
              <a:rPr lang="en-US" sz="2400" kern="100" dirty="0">
                <a:latin typeface="Arial Narrow" panose="020B0606020202030204" pitchFamily="34" charset="0"/>
                <a:ea typeface="DengXian" panose="02010600030101010101" pitchFamily="2" charset="-122"/>
                <a:cs typeface="Times New Roman" panose="02020603050405020304" pitchFamily="18" charset="0"/>
              </a:rPr>
              <a:t> </a:t>
            </a:r>
          </a:p>
          <a:p>
            <a:pPr marR="0" lvl="0">
              <a:lnSpc>
                <a:spcPct val="150000"/>
              </a:lnSpc>
              <a:spcBef>
                <a:spcPts val="0"/>
              </a:spcBef>
              <a:buFont typeface="Wingdings" panose="05000000000000000000" pitchFamily="2" charset="2"/>
              <a:buChar char="q"/>
            </a:pPr>
            <a:endParaRPr lang="fr-FR" sz="2400" kern="100" dirty="0">
              <a:latin typeface="Arial Narrow" panose="020B0606020202030204" pitchFamily="34"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57863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2A435-55E2-A077-2A12-A87AE6F9FD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BB79FD-B484-D223-3EA0-6C198D1D1F8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Energy Balance</a:t>
            </a:r>
          </a:p>
        </p:txBody>
      </p:sp>
      <p:sp>
        <p:nvSpPr>
          <p:cNvPr id="3" name="Content Placeholder 2">
            <a:extLst>
              <a:ext uri="{FF2B5EF4-FFF2-40B4-BE49-F238E27FC236}">
                <a16:creationId xmlns:a16="http://schemas.microsoft.com/office/drawing/2014/main" id="{85200FC0-F282-2405-825A-DA8153D7BD6B}"/>
              </a:ext>
            </a:extLst>
          </p:cNvPr>
          <p:cNvSpPr>
            <a:spLocks noGrp="1"/>
          </p:cNvSpPr>
          <p:nvPr>
            <p:ph idx="1"/>
          </p:nvPr>
        </p:nvSpPr>
        <p:spPr>
          <a:xfrm>
            <a:off x="838200" y="1458930"/>
            <a:ext cx="11048999"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Net radiation (Q*) powers key Earth processes:</a:t>
            </a:r>
          </a:p>
          <a:p>
            <a:pPr marL="0" indent="0">
              <a:lnSpc>
                <a:spcPct val="100000"/>
              </a:lnSpc>
              <a:spcBef>
                <a:spcPts val="600"/>
              </a:spcBef>
              <a:spcAft>
                <a:spcPts val="600"/>
              </a:spcAft>
              <a:buNone/>
            </a:pPr>
            <a:r>
              <a:rPr lang="en-US" dirty="0">
                <a:latin typeface="Arial Narrow" panose="020B0606020202030204" pitchFamily="34" charset="0"/>
              </a:rPr>
              <a:t>     </a:t>
            </a:r>
            <a:r>
              <a:rPr lang="en-US" b="1" dirty="0">
                <a:latin typeface="Arial Narrow" panose="020B0606020202030204" pitchFamily="34" charset="0"/>
              </a:rPr>
              <a:t>Q*</a:t>
            </a:r>
            <a:r>
              <a:rPr lang="en-US" dirty="0">
                <a:latin typeface="Arial Narrow" panose="020B0606020202030204" pitchFamily="34" charset="0"/>
              </a:rPr>
              <a:t> = </a:t>
            </a:r>
            <a:r>
              <a:rPr lang="en-US" b="1" dirty="0">
                <a:latin typeface="Arial Narrow" panose="020B0606020202030204" pitchFamily="34" charset="0"/>
              </a:rPr>
              <a:t>H</a:t>
            </a:r>
            <a:r>
              <a:rPr lang="en-US" dirty="0">
                <a:latin typeface="Arial Narrow" panose="020B0606020202030204" pitchFamily="34" charset="0"/>
              </a:rPr>
              <a:t> (</a:t>
            </a:r>
            <a:r>
              <a:rPr lang="en-US" b="1" dirty="0">
                <a:latin typeface="Arial Narrow" panose="020B0606020202030204" pitchFamily="34" charset="0"/>
              </a:rPr>
              <a:t>sensible heat</a:t>
            </a:r>
            <a:r>
              <a:rPr lang="en-US" dirty="0">
                <a:latin typeface="Arial Narrow" panose="020B0606020202030204" pitchFamily="34" charset="0"/>
              </a:rPr>
              <a:t>) + </a:t>
            </a:r>
            <a:r>
              <a:rPr lang="en-US" b="1" dirty="0">
                <a:latin typeface="Arial Narrow" panose="020B0606020202030204" pitchFamily="34" charset="0"/>
              </a:rPr>
              <a:t>LE</a:t>
            </a:r>
            <a:r>
              <a:rPr lang="en-US" dirty="0">
                <a:latin typeface="Arial Narrow" panose="020B0606020202030204" pitchFamily="34" charset="0"/>
              </a:rPr>
              <a:t> (</a:t>
            </a:r>
            <a:r>
              <a:rPr lang="en-US" b="1" dirty="0">
                <a:latin typeface="Arial Narrow" panose="020B0606020202030204" pitchFamily="34" charset="0"/>
              </a:rPr>
              <a:t>latent heat</a:t>
            </a:r>
            <a:r>
              <a:rPr lang="en-US" dirty="0">
                <a:latin typeface="Arial Narrow" panose="020B0606020202030204" pitchFamily="34" charset="0"/>
              </a:rPr>
              <a:t>) + </a:t>
            </a:r>
            <a:r>
              <a:rPr lang="en-US" b="1" dirty="0">
                <a:latin typeface="Arial Narrow" panose="020B0606020202030204" pitchFamily="34" charset="0"/>
              </a:rPr>
              <a:t>G</a:t>
            </a:r>
            <a:r>
              <a:rPr lang="en-US" dirty="0">
                <a:latin typeface="Arial Narrow" panose="020B0606020202030204" pitchFamily="34" charset="0"/>
              </a:rPr>
              <a:t> (</a:t>
            </a:r>
            <a:r>
              <a:rPr lang="en-US" b="1" dirty="0">
                <a:latin typeface="Arial Narrow" panose="020B0606020202030204" pitchFamily="34" charset="0"/>
              </a:rPr>
              <a:t>ground heat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These are </a:t>
            </a:r>
            <a:r>
              <a:rPr lang="en-US" b="1" dirty="0">
                <a:latin typeface="Arial Narrow" panose="020B0606020202030204" pitchFamily="34" charset="0"/>
              </a:rPr>
              <a:t>non-radiative heat transfers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a:t>
            </a:r>
            <a:r>
              <a:rPr lang="en-US" sz="2800" dirty="0">
                <a:latin typeface="Arial Narrow" panose="020B0606020202030204" pitchFamily="34" charset="0"/>
              </a:rPr>
              <a:t>: heats the air (via conduction/convection).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LE</a:t>
            </a:r>
            <a:r>
              <a:rPr lang="en-US" sz="2800" dirty="0">
                <a:latin typeface="Arial Narrow" panose="020B0606020202030204" pitchFamily="34" charset="0"/>
              </a:rPr>
              <a:t>: drives phase changes in water (e.g., evaporation).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G</a:t>
            </a:r>
            <a:r>
              <a:rPr lang="en-US" sz="2800" dirty="0">
                <a:latin typeface="Arial Narrow" panose="020B0606020202030204" pitchFamily="34" charset="0"/>
              </a:rPr>
              <a:t>: warms the subsurface.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Heat transfer direction: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Positive</a:t>
            </a:r>
            <a:r>
              <a:rPr lang="en-US" sz="2800" dirty="0">
                <a:latin typeface="Arial Narrow" panose="020B0606020202030204" pitchFamily="34" charset="0"/>
              </a:rPr>
              <a:t> = heat </a:t>
            </a:r>
            <a:r>
              <a:rPr lang="en-US" sz="2800" b="1" dirty="0">
                <a:latin typeface="Arial Narrow" panose="020B0606020202030204" pitchFamily="34" charset="0"/>
              </a:rPr>
              <a:t>leaves</a:t>
            </a:r>
            <a:r>
              <a:rPr lang="en-US" sz="2800" dirty="0">
                <a:latin typeface="Arial Narrow" panose="020B0606020202030204" pitchFamily="34" charset="0"/>
              </a:rPr>
              <a:t> the surface.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Negative</a:t>
            </a:r>
            <a:r>
              <a:rPr lang="en-US" sz="2800" dirty="0">
                <a:latin typeface="Arial Narrow" panose="020B0606020202030204" pitchFamily="34" charset="0"/>
              </a:rPr>
              <a:t> = heat </a:t>
            </a:r>
            <a:r>
              <a:rPr lang="en-US" sz="2800" b="1" dirty="0">
                <a:latin typeface="Arial Narrow" panose="020B0606020202030204" pitchFamily="34" charset="0"/>
              </a:rPr>
              <a:t>added</a:t>
            </a:r>
            <a:r>
              <a:rPr lang="en-US" sz="2800" dirty="0">
                <a:latin typeface="Arial Narrow" panose="020B0606020202030204" pitchFamily="34" charset="0"/>
              </a:rPr>
              <a:t> to the surface.</a:t>
            </a:r>
          </a:p>
        </p:txBody>
      </p:sp>
    </p:spTree>
    <p:extLst>
      <p:ext uri="{BB962C8B-B14F-4D97-AF65-F5344CB8AC3E}">
        <p14:creationId xmlns:p14="http://schemas.microsoft.com/office/powerpoint/2010/main" val="20031005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18CB3-4E8B-2C97-2790-931AB7E4F3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4384DF-21D1-FA26-0B95-EE8EBF84BD5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Sensible Heat Transfer (H)</a:t>
            </a:r>
          </a:p>
        </p:txBody>
      </p:sp>
      <p:sp>
        <p:nvSpPr>
          <p:cNvPr id="3" name="Content Placeholder 2">
            <a:extLst>
              <a:ext uri="{FF2B5EF4-FFF2-40B4-BE49-F238E27FC236}">
                <a16:creationId xmlns:a16="http://schemas.microsoft.com/office/drawing/2014/main" id="{FA81F9C2-A876-8558-7CA0-A46F4FCC63BD}"/>
              </a:ext>
            </a:extLst>
          </p:cNvPr>
          <p:cNvSpPr>
            <a:spLocks noGrp="1"/>
          </p:cNvSpPr>
          <p:nvPr>
            <p:ph idx="1"/>
          </p:nvPr>
        </p:nvSpPr>
        <p:spPr>
          <a:xfrm>
            <a:off x="838200" y="1458930"/>
            <a:ext cx="10902351" cy="5131651"/>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Sensible</a:t>
            </a: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 = energy transferred between </a:t>
            </a:r>
            <a:r>
              <a:rPr lang="en-US" b="1" dirty="0">
                <a:latin typeface="Arial Narrow" panose="020B0606020202030204" pitchFamily="34" charset="0"/>
              </a:rPr>
              <a:t>surface</a:t>
            </a:r>
            <a:r>
              <a:rPr lang="en-US" dirty="0">
                <a:latin typeface="Arial Narrow" panose="020B0606020202030204" pitchFamily="34" charset="0"/>
              </a:rPr>
              <a:t> and </a:t>
            </a:r>
            <a:r>
              <a:rPr lang="en-US" b="1" dirty="0">
                <a:latin typeface="Arial Narrow" panose="020B0606020202030204" pitchFamily="34" charset="0"/>
              </a:rPr>
              <a:t>air</a:t>
            </a:r>
            <a:r>
              <a:rPr lang="en-US" dirty="0">
                <a:latin typeface="Arial Narrow" panose="020B0606020202030204" pitchFamily="34" charset="0"/>
              </a:rPr>
              <a:t> due to </a:t>
            </a:r>
            <a:r>
              <a:rPr lang="en-US" b="1" dirty="0">
                <a:latin typeface="Arial Narrow" panose="020B0606020202030204" pitchFamily="34" charset="0"/>
              </a:rPr>
              <a:t>temperature</a:t>
            </a:r>
            <a:r>
              <a:rPr lang="en-US" dirty="0">
                <a:latin typeface="Arial Narrow" panose="020B0606020202030204" pitchFamily="34" charset="0"/>
              </a:rPr>
              <a:t> </a:t>
            </a:r>
            <a:r>
              <a:rPr lang="en-US" b="1" dirty="0">
                <a:latin typeface="Arial Narrow" panose="020B0606020202030204" pitchFamily="34" charset="0"/>
              </a:rPr>
              <a:t>difference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Involves a </a:t>
            </a:r>
            <a:r>
              <a:rPr lang="en-US" b="1" dirty="0">
                <a:latin typeface="Arial Narrow" panose="020B0606020202030204" pitchFamily="34" charset="0"/>
              </a:rPr>
              <a:t>vertical</a:t>
            </a:r>
            <a:r>
              <a:rPr lang="en-US" dirty="0">
                <a:latin typeface="Arial Narrow" panose="020B0606020202030204" pitchFamily="34" charset="0"/>
              </a:rPr>
              <a:t> </a:t>
            </a:r>
            <a:r>
              <a:rPr lang="en-US" b="1" dirty="0">
                <a:latin typeface="Arial Narrow" panose="020B0606020202030204" pitchFamily="34" charset="0"/>
              </a:rPr>
              <a:t>temperature</a:t>
            </a:r>
            <a:r>
              <a:rPr lang="en-US" dirty="0">
                <a:latin typeface="Arial Narrow" panose="020B0606020202030204" pitchFamily="34" charset="0"/>
              </a:rPr>
              <a:t> </a:t>
            </a:r>
            <a:r>
              <a:rPr lang="en-US" b="1" dirty="0">
                <a:latin typeface="Arial Narrow" panose="020B0606020202030204" pitchFamily="34" charset="0"/>
              </a:rPr>
              <a:t>gradient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Two-step process: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Conduction</a:t>
            </a:r>
            <a:r>
              <a:rPr lang="en-US" sz="2800" dirty="0">
                <a:latin typeface="Arial Narrow" panose="020B0606020202030204" pitchFamily="34" charset="0"/>
              </a:rPr>
              <a:t>: surface warms air molecules.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Convection</a:t>
            </a:r>
            <a:r>
              <a:rPr lang="en-US" sz="2800" dirty="0">
                <a:latin typeface="Arial Narrow" panose="020B0606020202030204" pitchFamily="34" charset="0"/>
              </a:rPr>
              <a:t>: warm air rises and circulates.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Positive</a:t>
            </a:r>
            <a:r>
              <a:rPr lang="en-US" dirty="0">
                <a:latin typeface="Arial Narrow" panose="020B0606020202030204" pitchFamily="34" charset="0"/>
              </a:rPr>
              <a:t> H: surface warmer than air → heat moves </a:t>
            </a:r>
            <a:r>
              <a:rPr lang="en-US" b="1" dirty="0">
                <a:latin typeface="Arial Narrow" panose="020B0606020202030204" pitchFamily="34" charset="0"/>
              </a:rPr>
              <a:t>upward</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Negative</a:t>
            </a:r>
            <a:r>
              <a:rPr lang="en-US" dirty="0">
                <a:latin typeface="Arial Narrow" panose="020B0606020202030204" pitchFamily="34" charset="0"/>
              </a:rPr>
              <a:t> H: air warmer than surface → heat moves </a:t>
            </a:r>
            <a:r>
              <a:rPr lang="en-US" b="1" dirty="0">
                <a:latin typeface="Arial Narrow" panose="020B0606020202030204" pitchFamily="34" charset="0"/>
              </a:rPr>
              <a:t>downward</a:t>
            </a:r>
            <a:r>
              <a:rPr lang="en-US" dirty="0">
                <a:latin typeface="Arial Narrow" panose="020B0606020202030204" pitchFamily="34" charset="0"/>
              </a:rPr>
              <a:t> (e.g., at night).</a:t>
            </a:r>
          </a:p>
        </p:txBody>
      </p:sp>
      <p:pic>
        <p:nvPicPr>
          <p:cNvPr id="6" name="Picture 5" descr="Diagram illustrating sensible heat transfer. A yellow background features two vertical arrows: a red upward arrow labeled &quot;H+&quot; indicating heat transfer from the surface to the atmosphere, and a red downward arrow labeled &quot;H-&quot; indicating heat transfer from the atmosphere to the surface.">
            <a:extLst>
              <a:ext uri="{FF2B5EF4-FFF2-40B4-BE49-F238E27FC236}">
                <a16:creationId xmlns:a16="http://schemas.microsoft.com/office/drawing/2014/main" id="{6890C803-C8E6-27B9-AD79-8D226D813E2A}"/>
              </a:ext>
            </a:extLst>
          </p:cNvPr>
          <p:cNvPicPr>
            <a:picLocks noChangeAspect="1"/>
          </p:cNvPicPr>
          <p:nvPr/>
        </p:nvPicPr>
        <p:blipFill>
          <a:blip r:embed="rId3"/>
          <a:stretch>
            <a:fillRect/>
          </a:stretch>
        </p:blipFill>
        <p:spPr>
          <a:xfrm>
            <a:off x="7500579" y="2245735"/>
            <a:ext cx="4239972" cy="1618898"/>
          </a:xfrm>
          <a:prstGeom prst="rect">
            <a:avLst/>
          </a:prstGeom>
        </p:spPr>
      </p:pic>
      <p:sp>
        <p:nvSpPr>
          <p:cNvPr id="7" name="TextBox 6">
            <a:extLst>
              <a:ext uri="{FF2B5EF4-FFF2-40B4-BE49-F238E27FC236}">
                <a16:creationId xmlns:a16="http://schemas.microsoft.com/office/drawing/2014/main" id="{B311B250-08A4-53C3-D8CE-EDC9B4164D99}"/>
              </a:ext>
            </a:extLst>
          </p:cNvPr>
          <p:cNvSpPr txBox="1"/>
          <p:nvPr/>
        </p:nvSpPr>
        <p:spPr>
          <a:xfrm>
            <a:off x="8863553" y="4024755"/>
            <a:ext cx="3101285"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4.3.2.1 from Introduction to Physical Geography by M. Ritter, licensed under CC BY-NC-SA 4.0.</a:t>
            </a:r>
          </a:p>
        </p:txBody>
      </p:sp>
    </p:spTree>
    <p:extLst>
      <p:ext uri="{BB962C8B-B14F-4D97-AF65-F5344CB8AC3E}">
        <p14:creationId xmlns:p14="http://schemas.microsoft.com/office/powerpoint/2010/main" val="18224957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1E9F2-5A1D-EF81-836C-0E68146634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5D558F-47A1-BD8E-B5C6-9AA7EBE2489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Latent Heat Transfer (LE)</a:t>
            </a:r>
          </a:p>
        </p:txBody>
      </p:sp>
      <p:sp>
        <p:nvSpPr>
          <p:cNvPr id="3" name="Content Placeholder 2">
            <a:extLst>
              <a:ext uri="{FF2B5EF4-FFF2-40B4-BE49-F238E27FC236}">
                <a16:creationId xmlns:a16="http://schemas.microsoft.com/office/drawing/2014/main" id="{8FB650BB-40A4-2972-E055-69AC01F15851}"/>
              </a:ext>
            </a:extLst>
          </p:cNvPr>
          <p:cNvSpPr>
            <a:spLocks noGrp="1"/>
          </p:cNvSpPr>
          <p:nvPr>
            <p:ph idx="1"/>
          </p:nvPr>
        </p:nvSpPr>
        <p:spPr>
          <a:xfrm>
            <a:off x="838201" y="1458930"/>
            <a:ext cx="6778924" cy="5131651"/>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Latent heat = energy used for </a:t>
            </a:r>
            <a:r>
              <a:rPr lang="en-US" b="1" dirty="0">
                <a:latin typeface="Arial Narrow" panose="020B0606020202030204" pitchFamily="34" charset="0"/>
              </a:rPr>
              <a:t>phase</a:t>
            </a:r>
            <a:r>
              <a:rPr lang="en-US" dirty="0">
                <a:latin typeface="Arial Narrow" panose="020B0606020202030204" pitchFamily="34" charset="0"/>
              </a:rPr>
              <a:t> </a:t>
            </a:r>
            <a:r>
              <a:rPr lang="en-US" b="1" dirty="0">
                <a:latin typeface="Arial Narrow" panose="020B0606020202030204" pitchFamily="34" charset="0"/>
              </a:rPr>
              <a:t>change</a:t>
            </a:r>
            <a:r>
              <a:rPr lang="en-US" dirty="0">
                <a:latin typeface="Arial Narrow" panose="020B0606020202030204" pitchFamily="34" charset="0"/>
              </a:rPr>
              <a:t>, not temperature rise.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Evaporation</a:t>
            </a:r>
            <a:r>
              <a:rPr lang="en-US" dirty="0">
                <a:latin typeface="Arial Narrow" panose="020B0606020202030204" pitchFamily="34" charset="0"/>
              </a:rPr>
              <a:t>: liquid → gas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Heat breaks bonds between water molecules.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Energy is </a:t>
            </a:r>
            <a:r>
              <a:rPr lang="en-US" sz="2800" b="1" dirty="0">
                <a:latin typeface="Arial Narrow" panose="020B0606020202030204" pitchFamily="34" charset="0"/>
              </a:rPr>
              <a:t>stored</a:t>
            </a:r>
            <a:r>
              <a:rPr lang="en-US" sz="2800" dirty="0">
                <a:latin typeface="Arial Narrow" panose="020B0606020202030204" pitchFamily="34" charset="0"/>
              </a:rPr>
              <a:t> in water vapor (latent heat of vaporization).</a:t>
            </a:r>
          </a:p>
        </p:txBody>
      </p:sp>
      <p:sp>
        <p:nvSpPr>
          <p:cNvPr id="8" name="Content Placeholder 2">
            <a:extLst>
              <a:ext uri="{FF2B5EF4-FFF2-40B4-BE49-F238E27FC236}">
                <a16:creationId xmlns:a16="http://schemas.microsoft.com/office/drawing/2014/main" id="{0438D3E1-9F8E-471E-D59E-4F21F15960B9}"/>
              </a:ext>
            </a:extLst>
          </p:cNvPr>
          <p:cNvSpPr txBox="1">
            <a:spLocks/>
          </p:cNvSpPr>
          <p:nvPr/>
        </p:nvSpPr>
        <p:spPr>
          <a:xfrm>
            <a:off x="7617125" y="1458929"/>
            <a:ext cx="4446630" cy="45019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Condensation</a:t>
            </a:r>
            <a:r>
              <a:rPr lang="en-US" dirty="0">
                <a:latin typeface="Arial Narrow" panose="020B0606020202030204" pitchFamily="34" charset="0"/>
              </a:rPr>
              <a:t>: gas → liquid</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Releases</a:t>
            </a:r>
            <a:r>
              <a:rPr lang="en-US" sz="2800" dirty="0">
                <a:latin typeface="Arial Narrow" panose="020B0606020202030204" pitchFamily="34" charset="0"/>
              </a:rPr>
              <a:t> stored latent heat.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Positive LE flux</a:t>
            </a:r>
            <a:r>
              <a:rPr lang="en-US" dirty="0">
                <a:latin typeface="Arial Narrow" panose="020B0606020202030204" pitchFamily="34" charset="0"/>
              </a:rPr>
              <a:t>: evaporation → energy moves </a:t>
            </a:r>
            <a:r>
              <a:rPr lang="en-US" b="1" dirty="0">
                <a:latin typeface="Arial Narrow" panose="020B0606020202030204" pitchFamily="34" charset="0"/>
              </a:rPr>
              <a:t>upward</a:t>
            </a:r>
            <a:r>
              <a:rPr lang="en-US" dirty="0">
                <a:latin typeface="Arial Narrow" panose="020B0606020202030204" pitchFamily="34" charset="0"/>
              </a:rPr>
              <a:t> from surface.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Evaporation </a:t>
            </a:r>
            <a:r>
              <a:rPr lang="en-US" b="1" dirty="0">
                <a:latin typeface="Arial Narrow" panose="020B0606020202030204" pitchFamily="34" charset="0"/>
              </a:rPr>
              <a:t>cools</a:t>
            </a:r>
            <a:r>
              <a:rPr lang="en-US" dirty="0">
                <a:latin typeface="Arial Narrow" panose="020B0606020202030204" pitchFamily="34" charset="0"/>
              </a:rPr>
              <a:t> the surface (e.g., sweat drying on skin).</a:t>
            </a:r>
          </a:p>
        </p:txBody>
      </p:sp>
      <p:pic>
        <p:nvPicPr>
          <p:cNvPr id="5" name="Picture 4" descr="Diagram showing latent energy transfer. On a yellow background, a red upward arrow labeled &quot;LE+&quot; represents latent energy moving from the surface to the atmosphere, while a red downward arrow labeled &quot;LE-&quot; represents latent energy moving from the atmosphere to the surface.">
            <a:extLst>
              <a:ext uri="{FF2B5EF4-FFF2-40B4-BE49-F238E27FC236}">
                <a16:creationId xmlns:a16="http://schemas.microsoft.com/office/drawing/2014/main" id="{4D2E6346-3E8A-18E7-E928-6C1DDD262CB3}"/>
              </a:ext>
            </a:extLst>
          </p:cNvPr>
          <p:cNvPicPr>
            <a:picLocks noChangeAspect="1"/>
          </p:cNvPicPr>
          <p:nvPr/>
        </p:nvPicPr>
        <p:blipFill>
          <a:blip r:embed="rId3"/>
          <a:stretch>
            <a:fillRect/>
          </a:stretch>
        </p:blipFill>
        <p:spPr>
          <a:xfrm>
            <a:off x="732527" y="5146670"/>
            <a:ext cx="5257800" cy="1680328"/>
          </a:xfrm>
          <a:prstGeom prst="rect">
            <a:avLst/>
          </a:prstGeom>
        </p:spPr>
      </p:pic>
      <p:sp>
        <p:nvSpPr>
          <p:cNvPr id="7" name="TextBox 6">
            <a:extLst>
              <a:ext uri="{FF2B5EF4-FFF2-40B4-BE49-F238E27FC236}">
                <a16:creationId xmlns:a16="http://schemas.microsoft.com/office/drawing/2014/main" id="{9EB237D4-5357-7738-4EAB-E2B903076F36}"/>
              </a:ext>
            </a:extLst>
          </p:cNvPr>
          <p:cNvSpPr txBox="1"/>
          <p:nvPr/>
        </p:nvSpPr>
        <p:spPr>
          <a:xfrm>
            <a:off x="6520044" y="6411500"/>
            <a:ext cx="3101285"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4.3.2.2 from Introduction to Physical Geography by M. Ritter, licensed under CC BY-NC-SA 4.0.</a:t>
            </a:r>
          </a:p>
        </p:txBody>
      </p:sp>
    </p:spTree>
    <p:extLst>
      <p:ext uri="{BB962C8B-B14F-4D97-AF65-F5344CB8AC3E}">
        <p14:creationId xmlns:p14="http://schemas.microsoft.com/office/powerpoint/2010/main" val="66549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C4C5D-C021-F125-8FFB-62BDA27C7E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173073-6F3B-0933-ADEE-C9E32DDB503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Ground Heat Transfer (G)</a:t>
            </a:r>
          </a:p>
        </p:txBody>
      </p:sp>
      <p:sp>
        <p:nvSpPr>
          <p:cNvPr id="3" name="Content Placeholder 2">
            <a:extLst>
              <a:ext uri="{FF2B5EF4-FFF2-40B4-BE49-F238E27FC236}">
                <a16:creationId xmlns:a16="http://schemas.microsoft.com/office/drawing/2014/main" id="{0CB8D360-F705-6832-D6D0-368CE6A91869}"/>
              </a:ext>
            </a:extLst>
          </p:cNvPr>
          <p:cNvSpPr>
            <a:spLocks noGrp="1"/>
          </p:cNvSpPr>
          <p:nvPr>
            <p:ph idx="1"/>
          </p:nvPr>
        </p:nvSpPr>
        <p:spPr>
          <a:xfrm>
            <a:off x="838200" y="1458930"/>
            <a:ext cx="10902351" cy="5131651"/>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Ground</a:t>
            </a:r>
            <a:r>
              <a:rPr lang="en-US" sz="2400" dirty="0">
                <a:latin typeface="Arial Narrow" panose="020B0606020202030204" pitchFamily="34" charset="0"/>
              </a:rPr>
              <a:t> </a:t>
            </a:r>
            <a:r>
              <a:rPr lang="en-US" sz="2400" b="1" dirty="0">
                <a:latin typeface="Arial Narrow" panose="020B0606020202030204" pitchFamily="34" charset="0"/>
              </a:rPr>
              <a:t>heat</a:t>
            </a:r>
            <a:r>
              <a:rPr lang="en-US" sz="2400" dirty="0">
                <a:latin typeface="Arial Narrow" panose="020B0606020202030204" pitchFamily="34" charset="0"/>
              </a:rPr>
              <a:t> </a:t>
            </a:r>
            <a:r>
              <a:rPr lang="en-US" sz="2400" b="1" dirty="0">
                <a:latin typeface="Arial Narrow" panose="020B0606020202030204" pitchFamily="34" charset="0"/>
              </a:rPr>
              <a:t>flux</a:t>
            </a:r>
            <a:r>
              <a:rPr lang="en-US" sz="2400" dirty="0">
                <a:latin typeface="Arial Narrow" panose="020B0606020202030204" pitchFamily="34" charset="0"/>
              </a:rPr>
              <a:t> (</a:t>
            </a:r>
            <a:r>
              <a:rPr lang="en-US" sz="2400" b="1" dirty="0">
                <a:latin typeface="Arial Narrow" panose="020B0606020202030204" pitchFamily="34" charset="0"/>
              </a:rPr>
              <a:t>G</a:t>
            </a:r>
            <a:r>
              <a:rPr lang="en-US" sz="2400" dirty="0">
                <a:latin typeface="Arial Narrow" panose="020B0606020202030204" pitchFamily="34" charset="0"/>
              </a:rPr>
              <a:t>) = energy transferred between surface and subsurface by conduction.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Requires a </a:t>
            </a:r>
            <a:r>
              <a:rPr lang="en-US" sz="2400" b="1" dirty="0">
                <a:latin typeface="Arial Narrow" panose="020B0606020202030204" pitchFamily="34" charset="0"/>
              </a:rPr>
              <a:t>temperature</a:t>
            </a:r>
            <a:r>
              <a:rPr lang="en-US" sz="2400" dirty="0">
                <a:latin typeface="Arial Narrow" panose="020B0606020202030204" pitchFamily="34" charset="0"/>
              </a:rPr>
              <a:t> </a:t>
            </a:r>
            <a:r>
              <a:rPr lang="en-US" sz="2400" b="1" dirty="0">
                <a:latin typeface="Arial Narrow" panose="020B0606020202030204" pitchFamily="34" charset="0"/>
              </a:rPr>
              <a:t>gradient</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Positive</a:t>
            </a:r>
            <a:r>
              <a:rPr lang="en-US" dirty="0">
                <a:latin typeface="Arial Narrow" panose="020B0606020202030204" pitchFamily="34" charset="0"/>
              </a:rPr>
              <a:t> G: surface warmer → heat moves </a:t>
            </a:r>
            <a:r>
              <a:rPr lang="en-US" b="1" dirty="0">
                <a:latin typeface="Arial Narrow" panose="020B0606020202030204" pitchFamily="34" charset="0"/>
              </a:rPr>
              <a:t>downward</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Negative</a:t>
            </a:r>
            <a:r>
              <a:rPr lang="en-US" dirty="0">
                <a:latin typeface="Arial Narrow" panose="020B0606020202030204" pitchFamily="34" charset="0"/>
              </a:rPr>
              <a:t> G: subsurface warmer → heat moves </a:t>
            </a:r>
            <a:r>
              <a:rPr lang="en-US" b="1" dirty="0">
                <a:latin typeface="Arial Narrow" panose="020B0606020202030204" pitchFamily="34" charset="0"/>
              </a:rPr>
              <a:t>upward</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Daily cycle: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Day</a:t>
            </a:r>
            <a:r>
              <a:rPr lang="en-US" dirty="0">
                <a:latin typeface="Arial Narrow" panose="020B0606020202030204" pitchFamily="34" charset="0"/>
              </a:rPr>
              <a:t>: surface gains energy → heat stored in ground.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Night</a:t>
            </a:r>
            <a:r>
              <a:rPr lang="en-US" dirty="0">
                <a:latin typeface="Arial Narrow" panose="020B0606020202030204" pitchFamily="34" charset="0"/>
              </a:rPr>
              <a:t>: surface cools → stored heat moves back </a:t>
            </a:r>
            <a:r>
              <a:rPr lang="en-US" b="1" dirty="0">
                <a:latin typeface="Arial Narrow" panose="020B0606020202030204" pitchFamily="34" charset="0"/>
              </a:rPr>
              <a:t>up</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Important for surface </a:t>
            </a:r>
            <a:r>
              <a:rPr lang="en-US" sz="2400" b="1" dirty="0">
                <a:latin typeface="Arial Narrow" panose="020B0606020202030204" pitchFamily="34" charset="0"/>
              </a:rPr>
              <a:t>temperature</a:t>
            </a:r>
            <a:r>
              <a:rPr lang="en-US" sz="2400" dirty="0">
                <a:latin typeface="Arial Narrow" panose="020B0606020202030204" pitchFamily="34" charset="0"/>
              </a:rPr>
              <a:t> </a:t>
            </a:r>
            <a:r>
              <a:rPr lang="en-US" sz="2400" b="1" dirty="0">
                <a:latin typeface="Arial Narrow" panose="020B0606020202030204" pitchFamily="34" charset="0"/>
              </a:rPr>
              <a:t>regulation</a:t>
            </a:r>
            <a:r>
              <a:rPr lang="en-US" sz="2400" dirty="0">
                <a:latin typeface="Arial Narrow" panose="020B0606020202030204" pitchFamily="34" charset="0"/>
              </a:rPr>
              <a:t> and </a:t>
            </a:r>
            <a:r>
              <a:rPr lang="en-US" sz="2400" b="1" dirty="0">
                <a:latin typeface="Arial Narrow" panose="020B0606020202030204" pitchFamily="34" charset="0"/>
              </a:rPr>
              <a:t>energy</a:t>
            </a:r>
            <a:r>
              <a:rPr lang="en-US" sz="2400" dirty="0">
                <a:latin typeface="Arial Narrow" panose="020B0606020202030204" pitchFamily="34" charset="0"/>
              </a:rPr>
              <a:t> </a:t>
            </a:r>
            <a:r>
              <a:rPr lang="en-US" sz="2400" b="1" dirty="0">
                <a:latin typeface="Arial Narrow" panose="020B0606020202030204" pitchFamily="34" charset="0"/>
              </a:rPr>
              <a:t>balance</a:t>
            </a:r>
            <a:r>
              <a:rPr lang="en-US" sz="2400" dirty="0">
                <a:latin typeface="Arial Narrow" panose="020B0606020202030204" pitchFamily="34" charset="0"/>
              </a:rPr>
              <a:t>.</a:t>
            </a:r>
          </a:p>
        </p:txBody>
      </p:sp>
      <p:sp>
        <p:nvSpPr>
          <p:cNvPr id="7" name="TextBox 6">
            <a:extLst>
              <a:ext uri="{FF2B5EF4-FFF2-40B4-BE49-F238E27FC236}">
                <a16:creationId xmlns:a16="http://schemas.microsoft.com/office/drawing/2014/main" id="{517BDFBF-B391-992D-F23A-1B9A3A2DAF0C}"/>
              </a:ext>
            </a:extLst>
          </p:cNvPr>
          <p:cNvSpPr txBox="1"/>
          <p:nvPr/>
        </p:nvSpPr>
        <p:spPr>
          <a:xfrm>
            <a:off x="8987198" y="5191321"/>
            <a:ext cx="3101285"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4.3.2.3 from Introduction to Physical Geography by M. Ritter, licensed under CC BY-NC-SA 4.0.</a:t>
            </a:r>
          </a:p>
        </p:txBody>
      </p:sp>
      <p:pic>
        <p:nvPicPr>
          <p:cNvPr id="5" name="Picture 4" descr="Diagram illustrating ground heat transfer. On a yellow background, a red downward arrow labeled &quot;G+&quot; shows heat moving from the surface into the ground, while a red upward arrow labeled &quot;G-&quot; shows heat moving from the ground to the surface.">
            <a:extLst>
              <a:ext uri="{FF2B5EF4-FFF2-40B4-BE49-F238E27FC236}">
                <a16:creationId xmlns:a16="http://schemas.microsoft.com/office/drawing/2014/main" id="{0BE0FDDE-5643-3571-0BA5-7FD3B6957E2B}"/>
              </a:ext>
            </a:extLst>
          </p:cNvPr>
          <p:cNvPicPr>
            <a:picLocks noChangeAspect="1"/>
          </p:cNvPicPr>
          <p:nvPr/>
        </p:nvPicPr>
        <p:blipFill>
          <a:blip r:embed="rId3"/>
          <a:stretch>
            <a:fillRect/>
          </a:stretch>
        </p:blipFill>
        <p:spPr>
          <a:xfrm>
            <a:off x="8053352" y="3355676"/>
            <a:ext cx="3687199" cy="1664222"/>
          </a:xfrm>
          <a:prstGeom prst="rect">
            <a:avLst/>
          </a:prstGeom>
        </p:spPr>
      </p:pic>
    </p:spTree>
    <p:extLst>
      <p:ext uri="{BB962C8B-B14F-4D97-AF65-F5344CB8AC3E}">
        <p14:creationId xmlns:p14="http://schemas.microsoft.com/office/powerpoint/2010/main" val="41594915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4940F-3015-507C-8BA4-BB463328F53F}"/>
              </a:ext>
            </a:extLst>
          </p:cNvPr>
          <p:cNvSpPr>
            <a:spLocks noGrp="1"/>
          </p:cNvSpPr>
          <p:nvPr>
            <p:ph type="title"/>
          </p:nvPr>
        </p:nvSpPr>
        <p:spPr/>
        <p:txBody>
          <a:bodyPr/>
          <a:lstStyle/>
          <a:p>
            <a:r>
              <a:rPr lang="en-US" dirty="0">
                <a:latin typeface="Arial Narrow" panose="020B0606020202030204" pitchFamily="34" charset="0"/>
              </a:rPr>
              <a:t>Important Temperature Controls</a:t>
            </a:r>
            <a:br>
              <a:rPr lang="en-US" dirty="0">
                <a:latin typeface="Arial Narrow" panose="020B0606020202030204" pitchFamily="34" charset="0"/>
              </a:rPr>
            </a:br>
            <a:r>
              <a:rPr lang="en-US" dirty="0">
                <a:latin typeface="Arial Narrow" panose="020B0606020202030204" pitchFamily="34" charset="0"/>
              </a:rPr>
              <a:t>(there are others)</a:t>
            </a:r>
          </a:p>
        </p:txBody>
      </p:sp>
      <p:sp>
        <p:nvSpPr>
          <p:cNvPr id="3" name="Content Placeholder 2">
            <a:extLst>
              <a:ext uri="{FF2B5EF4-FFF2-40B4-BE49-F238E27FC236}">
                <a16:creationId xmlns:a16="http://schemas.microsoft.com/office/drawing/2014/main" id="{65383D92-E3EF-5BC1-1B11-3AB49AAC7382}"/>
              </a:ext>
            </a:extLst>
          </p:cNvPr>
          <p:cNvSpPr>
            <a:spLocks noGrp="1"/>
          </p:cNvSpPr>
          <p:nvPr>
            <p:ph idx="1"/>
          </p:nvPr>
        </p:nvSpPr>
        <p:spPr>
          <a:xfrm>
            <a:off x="838200" y="2061015"/>
            <a:ext cx="10515600" cy="4351338"/>
          </a:xfrm>
        </p:spPr>
        <p:txBody>
          <a:bodyPr>
            <a:normAutofit/>
          </a:bodyPr>
          <a:lstStyle/>
          <a:p>
            <a:pPr>
              <a:buFont typeface="Wingdings" panose="05000000000000000000" pitchFamily="2" charset="2"/>
              <a:buChar char="q"/>
            </a:pPr>
            <a:r>
              <a:rPr lang="en-US" sz="3600" dirty="0">
                <a:latin typeface="Arial Narrow" panose="020B0606020202030204" pitchFamily="34" charset="0"/>
              </a:rPr>
              <a:t> Latitude</a:t>
            </a:r>
          </a:p>
          <a:p>
            <a:pPr>
              <a:buFont typeface="Wingdings" panose="05000000000000000000" pitchFamily="2" charset="2"/>
              <a:buChar char="q"/>
            </a:pPr>
            <a:r>
              <a:rPr lang="en-US" sz="3600" dirty="0">
                <a:latin typeface="Arial Narrow" panose="020B0606020202030204" pitchFamily="34" charset="0"/>
              </a:rPr>
              <a:t> Altitude and elevation</a:t>
            </a:r>
          </a:p>
          <a:p>
            <a:pPr>
              <a:buFont typeface="Wingdings" panose="05000000000000000000" pitchFamily="2" charset="2"/>
              <a:buChar char="q"/>
            </a:pPr>
            <a:r>
              <a:rPr lang="en-US" sz="3600" dirty="0">
                <a:latin typeface="Arial Narrow" panose="020B0606020202030204" pitchFamily="34" charset="0"/>
              </a:rPr>
              <a:t> Cloud cover</a:t>
            </a:r>
          </a:p>
          <a:p>
            <a:pPr>
              <a:buFont typeface="Wingdings" panose="05000000000000000000" pitchFamily="2" charset="2"/>
              <a:buChar char="q"/>
            </a:pPr>
            <a:r>
              <a:rPr lang="en-US" sz="3600" dirty="0">
                <a:latin typeface="Arial Narrow" panose="020B0606020202030204" pitchFamily="34" charset="0"/>
              </a:rPr>
              <a:t> Land-water heating differences</a:t>
            </a:r>
          </a:p>
        </p:txBody>
      </p:sp>
    </p:spTree>
    <p:extLst>
      <p:ext uri="{BB962C8B-B14F-4D97-AF65-F5344CB8AC3E}">
        <p14:creationId xmlns:p14="http://schemas.microsoft.com/office/powerpoint/2010/main" val="8164163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95A8C-724A-76AA-B9E7-27C06221BB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B5837E-7AE3-7EAB-0F98-C78D300E816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Latitudinal Variation</a:t>
            </a:r>
          </a:p>
        </p:txBody>
      </p:sp>
      <p:pic>
        <p:nvPicPr>
          <p:cNvPr id="3" name="Picture 2" descr="Graph showing latitudinal variation of the radiation balance. The x-axis represents latitude from 90° North to 90° South, and the y-axis shows radiation in ly/min. Red shading represents incoming solar radiation, and blue shading represents outgoing terrestrial radiation. Between approximately 35°N and 35°S, the red area exceeds the blue, indicating a net radiation gain. At higher latitudes, the blue area exceeds the red, indicating a net radiation loss.">
            <a:extLst>
              <a:ext uri="{FF2B5EF4-FFF2-40B4-BE49-F238E27FC236}">
                <a16:creationId xmlns:a16="http://schemas.microsoft.com/office/drawing/2014/main" id="{417D92DD-9194-6B8C-A789-76B99A47F39F}"/>
              </a:ext>
            </a:extLst>
          </p:cNvPr>
          <p:cNvPicPr>
            <a:picLocks noChangeAspect="1"/>
          </p:cNvPicPr>
          <p:nvPr/>
        </p:nvPicPr>
        <p:blipFill>
          <a:blip r:embed="rId2"/>
          <a:stretch>
            <a:fillRect/>
          </a:stretch>
        </p:blipFill>
        <p:spPr>
          <a:xfrm>
            <a:off x="1214603" y="1216764"/>
            <a:ext cx="9466701" cy="4424472"/>
          </a:xfrm>
          <a:prstGeom prst="rect">
            <a:avLst/>
          </a:prstGeom>
        </p:spPr>
      </p:pic>
      <p:sp>
        <p:nvSpPr>
          <p:cNvPr id="9" name="TextBox 8">
            <a:extLst>
              <a:ext uri="{FF2B5EF4-FFF2-40B4-BE49-F238E27FC236}">
                <a16:creationId xmlns:a16="http://schemas.microsoft.com/office/drawing/2014/main" id="{5E081133-D2BD-A93D-24EF-65DF08B439D1}"/>
              </a:ext>
            </a:extLst>
          </p:cNvPr>
          <p:cNvSpPr txBox="1"/>
          <p:nvPr/>
        </p:nvSpPr>
        <p:spPr>
          <a:xfrm>
            <a:off x="5096684" y="5750058"/>
            <a:ext cx="5910622"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4.4.1 from Introduction to Physical Geography by M. Ritter, licensed under CC BY-NC-SA 4.0.</a:t>
            </a:r>
          </a:p>
        </p:txBody>
      </p:sp>
    </p:spTree>
    <p:extLst>
      <p:ext uri="{BB962C8B-B14F-4D97-AF65-F5344CB8AC3E}">
        <p14:creationId xmlns:p14="http://schemas.microsoft.com/office/powerpoint/2010/main" val="41502782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6886D-4D06-7791-4135-D04917EEF3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95B38D-627D-A990-DEC9-C895BEF87265}"/>
              </a:ext>
            </a:extLst>
          </p:cNvPr>
          <p:cNvSpPr>
            <a:spLocks noGrp="1"/>
          </p:cNvSpPr>
          <p:nvPr>
            <p:ph type="title"/>
          </p:nvPr>
        </p:nvSpPr>
        <p:spPr>
          <a:xfrm>
            <a:off x="387226" y="189907"/>
            <a:ext cx="10515600" cy="1015101"/>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Distribution of Solar Radiation </a:t>
            </a:r>
          </a:p>
        </p:txBody>
      </p:sp>
      <p:sp>
        <p:nvSpPr>
          <p:cNvPr id="9" name="TextBox 8">
            <a:extLst>
              <a:ext uri="{FF2B5EF4-FFF2-40B4-BE49-F238E27FC236}">
                <a16:creationId xmlns:a16="http://schemas.microsoft.com/office/drawing/2014/main" id="{3389C4DD-1134-4F71-CC30-C8654FD17D14}"/>
              </a:ext>
            </a:extLst>
          </p:cNvPr>
          <p:cNvSpPr txBox="1"/>
          <p:nvPr/>
        </p:nvSpPr>
        <p:spPr>
          <a:xfrm>
            <a:off x="3635213" y="6077377"/>
            <a:ext cx="5910622"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4.4.2 Annual global distribution of solar radiation (Kcal/cm ) (after Sellers, W. D., 1965) from Introduction to Physical Geography by M. Ritter, licensed under CC BY-NC-SA 4.0.</a:t>
            </a:r>
          </a:p>
        </p:txBody>
      </p:sp>
      <p:pic>
        <p:nvPicPr>
          <p:cNvPr id="6" name="Picture 5" descr="World map showing the annual global distribution of solar radiation in Kcal/cm², with contour lines representing different values. Highest values (over 200 Kcal/cm²) occur near the equator, especially in regions like northern Africa, northern South America, and parts of Southeast Asia. Lower values are found toward the poles.">
            <a:extLst>
              <a:ext uri="{FF2B5EF4-FFF2-40B4-BE49-F238E27FC236}">
                <a16:creationId xmlns:a16="http://schemas.microsoft.com/office/drawing/2014/main" id="{C51286DB-2B9E-BCDC-6B94-BF2EDD3FFBE8}"/>
              </a:ext>
            </a:extLst>
          </p:cNvPr>
          <p:cNvPicPr>
            <a:picLocks noChangeAspect="1"/>
          </p:cNvPicPr>
          <p:nvPr/>
        </p:nvPicPr>
        <p:blipFill>
          <a:blip r:embed="rId2"/>
          <a:stretch>
            <a:fillRect/>
          </a:stretch>
        </p:blipFill>
        <p:spPr>
          <a:xfrm>
            <a:off x="1289174" y="1109474"/>
            <a:ext cx="9518117" cy="4872369"/>
          </a:xfrm>
          <a:prstGeom prst="rect">
            <a:avLst/>
          </a:prstGeom>
        </p:spPr>
      </p:pic>
    </p:spTree>
    <p:extLst>
      <p:ext uri="{BB962C8B-B14F-4D97-AF65-F5344CB8AC3E}">
        <p14:creationId xmlns:p14="http://schemas.microsoft.com/office/powerpoint/2010/main" val="10269268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8BD14-4BEA-8B95-7F5E-15A59AADF82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65450FF-9999-3DC5-EED3-85ADC37CA9BD}"/>
              </a:ext>
            </a:extLst>
          </p:cNvPr>
          <p:cNvSpPr>
            <a:spLocks noGrp="1"/>
          </p:cNvSpPr>
          <p:nvPr>
            <p:ph type="title"/>
          </p:nvPr>
        </p:nvSpPr>
        <p:spPr>
          <a:xfrm>
            <a:off x="673829" y="60253"/>
            <a:ext cx="10515600" cy="1015101"/>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Distribution of Net Solar Radiation </a:t>
            </a:r>
          </a:p>
        </p:txBody>
      </p:sp>
      <p:pic>
        <p:nvPicPr>
          <p:cNvPr id="6" name="Picture 5" descr="World map illustrating the annual global distribution of net radiation in Kcal/cm². Contour lines indicate different values, with positive net radiation concentrated near the equator and in tropical regions, and negative values found toward the poles. Regions such as northern Africa, equatorial South America, and Southeast Asia display the highest positive net radiation, while the Arctic, Antarctic, and higher latitudes exhibit net losses.">
            <a:extLst>
              <a:ext uri="{FF2B5EF4-FFF2-40B4-BE49-F238E27FC236}">
                <a16:creationId xmlns:a16="http://schemas.microsoft.com/office/drawing/2014/main" id="{C48609DB-CB73-4990-65E3-29AD7E01C06E}"/>
              </a:ext>
            </a:extLst>
          </p:cNvPr>
          <p:cNvPicPr>
            <a:picLocks noChangeAspect="1"/>
          </p:cNvPicPr>
          <p:nvPr/>
        </p:nvPicPr>
        <p:blipFill>
          <a:blip r:embed="rId2"/>
          <a:stretch>
            <a:fillRect/>
          </a:stretch>
        </p:blipFill>
        <p:spPr>
          <a:xfrm>
            <a:off x="1289174" y="849397"/>
            <a:ext cx="9692864" cy="5316961"/>
          </a:xfrm>
          <a:prstGeom prst="rect">
            <a:avLst/>
          </a:prstGeom>
        </p:spPr>
      </p:pic>
      <p:sp>
        <p:nvSpPr>
          <p:cNvPr id="9" name="TextBox 8">
            <a:extLst>
              <a:ext uri="{FF2B5EF4-FFF2-40B4-BE49-F238E27FC236}">
                <a16:creationId xmlns:a16="http://schemas.microsoft.com/office/drawing/2014/main" id="{D0817E63-B63C-D508-C8A5-A94D219C1200}"/>
              </a:ext>
            </a:extLst>
          </p:cNvPr>
          <p:cNvSpPr txBox="1"/>
          <p:nvPr/>
        </p:nvSpPr>
        <p:spPr>
          <a:xfrm>
            <a:off x="3311017" y="6166358"/>
            <a:ext cx="5910622"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4.4.3 Annual global distribution of net radiation (Kcal/cm ) (after Sellers, W. D., 1965) from Introduction to Physical Geography by M. Ritter, licensed under CC BY-NC-SA 4.0.</a:t>
            </a:r>
          </a:p>
        </p:txBody>
      </p:sp>
    </p:spTree>
    <p:extLst>
      <p:ext uri="{BB962C8B-B14F-4D97-AF65-F5344CB8AC3E}">
        <p14:creationId xmlns:p14="http://schemas.microsoft.com/office/powerpoint/2010/main" val="1359398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448A4-0F32-C5E7-21B2-5A6C1A066E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7664D3-3B14-8A35-E63E-4BEE4F3BDE11}"/>
              </a:ext>
            </a:extLst>
          </p:cNvPr>
          <p:cNvSpPr>
            <a:spLocks noGrp="1"/>
          </p:cNvSpPr>
          <p:nvPr>
            <p:ph type="title"/>
          </p:nvPr>
        </p:nvSpPr>
        <p:spPr>
          <a:xfrm>
            <a:off x="899615" y="152542"/>
            <a:ext cx="10515600" cy="1015101"/>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Daily Cycle of Radiation and Temperature</a:t>
            </a:r>
          </a:p>
        </p:txBody>
      </p:sp>
      <p:pic>
        <p:nvPicPr>
          <p:cNvPr id="4" name="Picture 3" descr="Line graph showing the daily cycle of radiation and temperature, with time from 6 am to 6 pm on the x-axis. Three curves are displayed: insolation (solid line) peaking at noon, air temperature (red dashed line) peaking in the afternoon after a lag period, and outgoing longwave radiation (blue dashed line) following a similar delayed pattern to air temperature but at lower values. The lag period indicates the delay between peak insolation and peak air temperature.">
            <a:extLst>
              <a:ext uri="{FF2B5EF4-FFF2-40B4-BE49-F238E27FC236}">
                <a16:creationId xmlns:a16="http://schemas.microsoft.com/office/drawing/2014/main" id="{5F063766-2A5E-9795-078C-8D6D353C2FE5}"/>
              </a:ext>
            </a:extLst>
          </p:cNvPr>
          <p:cNvPicPr>
            <a:picLocks noChangeAspect="1"/>
          </p:cNvPicPr>
          <p:nvPr/>
        </p:nvPicPr>
        <p:blipFill>
          <a:blip r:embed="rId2"/>
          <a:stretch>
            <a:fillRect/>
          </a:stretch>
        </p:blipFill>
        <p:spPr>
          <a:xfrm>
            <a:off x="2702855" y="1411123"/>
            <a:ext cx="6786290" cy="4398203"/>
          </a:xfrm>
          <a:prstGeom prst="rect">
            <a:avLst/>
          </a:prstGeom>
        </p:spPr>
      </p:pic>
      <p:sp>
        <p:nvSpPr>
          <p:cNvPr id="9" name="TextBox 8">
            <a:extLst>
              <a:ext uri="{FF2B5EF4-FFF2-40B4-BE49-F238E27FC236}">
                <a16:creationId xmlns:a16="http://schemas.microsoft.com/office/drawing/2014/main" id="{3D68F77B-A6F5-0A97-9175-2D0CF1E2BECC}"/>
              </a:ext>
            </a:extLst>
          </p:cNvPr>
          <p:cNvSpPr txBox="1"/>
          <p:nvPr/>
        </p:nvSpPr>
        <p:spPr>
          <a:xfrm>
            <a:off x="4130526" y="6052806"/>
            <a:ext cx="5910622"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5.2.1 from Introduction to Physical Geography by M. Ritter, licensed under CC BY-NC-SA 4.0.</a:t>
            </a:r>
          </a:p>
        </p:txBody>
      </p:sp>
    </p:spTree>
    <p:extLst>
      <p:ext uri="{BB962C8B-B14F-4D97-AF65-F5344CB8AC3E}">
        <p14:creationId xmlns:p14="http://schemas.microsoft.com/office/powerpoint/2010/main" val="30752732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78D67-E6AF-722C-6A00-5AEAA5F839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810453-D6A1-D802-F941-7CF846CA1328}"/>
              </a:ext>
            </a:extLst>
          </p:cNvPr>
          <p:cNvSpPr>
            <a:spLocks noGrp="1"/>
          </p:cNvSpPr>
          <p:nvPr>
            <p:ph type="title"/>
          </p:nvPr>
        </p:nvSpPr>
        <p:spPr>
          <a:xfrm>
            <a:off x="838200" y="269591"/>
            <a:ext cx="10515600" cy="1015101"/>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Latitude &amp; Elevation Impacts</a:t>
            </a:r>
          </a:p>
        </p:txBody>
      </p:sp>
      <p:sp>
        <p:nvSpPr>
          <p:cNvPr id="3" name="Content Placeholder 2">
            <a:extLst>
              <a:ext uri="{FF2B5EF4-FFF2-40B4-BE49-F238E27FC236}">
                <a16:creationId xmlns:a16="http://schemas.microsoft.com/office/drawing/2014/main" id="{737E749A-E4B4-F927-1DD1-893C64F5BD6E}"/>
              </a:ext>
            </a:extLst>
          </p:cNvPr>
          <p:cNvSpPr>
            <a:spLocks noGrp="1"/>
          </p:cNvSpPr>
          <p:nvPr>
            <p:ph idx="1"/>
          </p:nvPr>
        </p:nvSpPr>
        <p:spPr>
          <a:xfrm>
            <a:off x="701978" y="1380226"/>
            <a:ext cx="4976005" cy="4632385"/>
          </a:xfrm>
        </p:spPr>
        <p:txBody>
          <a:bodyPr>
            <a:noAutofit/>
          </a:bodyPr>
          <a:lstStyle/>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Latitude </a:t>
            </a:r>
            <a:r>
              <a:rPr lang="en-US" dirty="0">
                <a:latin typeface="Arial Narrow" panose="020B0606020202030204" pitchFamily="34" charset="0"/>
              </a:rPr>
              <a:t>Impacts</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Low</a:t>
            </a:r>
            <a:r>
              <a:rPr lang="en-US" sz="2800" dirty="0">
                <a:latin typeface="Arial Narrow" panose="020B0606020202030204" pitchFamily="34" charset="0"/>
              </a:rPr>
              <a:t> latitude: </a:t>
            </a:r>
          </a:p>
          <a:p>
            <a:pPr lvl="2">
              <a:lnSpc>
                <a:spcPct val="100000"/>
              </a:lnSpc>
              <a:spcBef>
                <a:spcPts val="0"/>
              </a:spcBef>
              <a:buFont typeface="Wingdings" panose="05000000000000000000" pitchFamily="2" charset="2"/>
              <a:buChar char="q"/>
            </a:pPr>
            <a:r>
              <a:rPr lang="en-US" sz="2800" dirty="0">
                <a:latin typeface="Arial Narrow" panose="020B0606020202030204" pitchFamily="34" charset="0"/>
              </a:rPr>
              <a:t> High average temperatures</a:t>
            </a:r>
          </a:p>
          <a:p>
            <a:pPr lvl="2">
              <a:lnSpc>
                <a:spcPct val="100000"/>
              </a:lnSpc>
              <a:spcBef>
                <a:spcPts val="0"/>
              </a:spcBef>
              <a:buFont typeface="Wingdings" panose="05000000000000000000" pitchFamily="2" charset="2"/>
              <a:buChar char="q"/>
            </a:pPr>
            <a:r>
              <a:rPr lang="en-US" sz="2800" dirty="0">
                <a:latin typeface="Arial Narrow" panose="020B0606020202030204" pitchFamily="34" charset="0"/>
              </a:rPr>
              <a:t> Low temperature range</a:t>
            </a:r>
          </a:p>
          <a:p>
            <a:pPr lvl="1">
              <a:lnSpc>
                <a:spcPct val="100000"/>
              </a:lnSpc>
              <a:spcBef>
                <a:spcPts val="0"/>
              </a:spcBef>
              <a:buFont typeface="Wingdings" panose="05000000000000000000" pitchFamily="2" charset="2"/>
              <a:buChar char="q"/>
            </a:pPr>
            <a:endParaRPr lang="en-US" sz="2800" dirty="0">
              <a:latin typeface="Arial Narrow" panose="020B0606020202030204" pitchFamily="34" charset="0"/>
            </a:endParaRP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High</a:t>
            </a:r>
            <a:r>
              <a:rPr lang="en-US" sz="2800" dirty="0">
                <a:latin typeface="Arial Narrow" panose="020B0606020202030204" pitchFamily="34" charset="0"/>
              </a:rPr>
              <a:t> latitude:</a:t>
            </a:r>
          </a:p>
          <a:p>
            <a:pPr lvl="2">
              <a:lnSpc>
                <a:spcPct val="100000"/>
              </a:lnSpc>
              <a:spcBef>
                <a:spcPts val="0"/>
              </a:spcBef>
              <a:buFont typeface="Wingdings" panose="05000000000000000000" pitchFamily="2" charset="2"/>
              <a:buChar char="q"/>
            </a:pPr>
            <a:r>
              <a:rPr lang="en-US" sz="2800" dirty="0">
                <a:latin typeface="Arial Narrow" panose="020B0606020202030204" pitchFamily="34" charset="0"/>
              </a:rPr>
              <a:t> Low average temperatures</a:t>
            </a:r>
          </a:p>
          <a:p>
            <a:pPr lvl="2">
              <a:lnSpc>
                <a:spcPct val="100000"/>
              </a:lnSpc>
              <a:spcBef>
                <a:spcPts val="0"/>
              </a:spcBef>
              <a:buFont typeface="Wingdings" panose="05000000000000000000" pitchFamily="2" charset="2"/>
              <a:buChar char="q"/>
            </a:pPr>
            <a:r>
              <a:rPr lang="en-US" sz="2800" dirty="0">
                <a:latin typeface="Arial Narrow" panose="020B0606020202030204" pitchFamily="34" charset="0"/>
              </a:rPr>
              <a:t> High temperature range</a:t>
            </a:r>
          </a:p>
        </p:txBody>
      </p:sp>
      <p:sp>
        <p:nvSpPr>
          <p:cNvPr id="6" name="Content Placeholder 2">
            <a:extLst>
              <a:ext uri="{FF2B5EF4-FFF2-40B4-BE49-F238E27FC236}">
                <a16:creationId xmlns:a16="http://schemas.microsoft.com/office/drawing/2014/main" id="{83BE5449-73EC-D313-20BA-DF5C419D9819}"/>
              </a:ext>
            </a:extLst>
          </p:cNvPr>
          <p:cNvSpPr txBox="1">
            <a:spLocks/>
          </p:cNvSpPr>
          <p:nvPr/>
        </p:nvSpPr>
        <p:spPr>
          <a:xfrm>
            <a:off x="6027889" y="1380225"/>
            <a:ext cx="4976005" cy="46323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Altitude</a:t>
            </a:r>
            <a:r>
              <a:rPr lang="en-US" dirty="0">
                <a:latin typeface="Arial Narrow" panose="020B0606020202030204" pitchFamily="34" charset="0"/>
              </a:rPr>
              <a:t> and </a:t>
            </a:r>
            <a:r>
              <a:rPr lang="en-US" b="1" dirty="0">
                <a:latin typeface="Arial Narrow" panose="020B0606020202030204" pitchFamily="34" charset="0"/>
              </a:rPr>
              <a:t>Elevation </a:t>
            </a:r>
            <a:r>
              <a:rPr lang="en-US" dirty="0">
                <a:latin typeface="Arial Narrow" panose="020B0606020202030204" pitchFamily="34" charset="0"/>
              </a:rPr>
              <a:t>Impacts</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Temperatures decrease with increasing altitude.</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Air density decreases with increasing altitude.</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Thin air has a low ability to absorb and radiate sensible heat.</a:t>
            </a:r>
          </a:p>
          <a:p>
            <a:pPr lvl="1">
              <a:lnSpc>
                <a:spcPct val="100000"/>
              </a:lnSpc>
              <a:spcBef>
                <a:spcPts val="0"/>
              </a:spcBef>
              <a:buFont typeface="Wingdings" panose="05000000000000000000" pitchFamily="2" charset="2"/>
              <a:buChar char="q"/>
            </a:pPr>
            <a:r>
              <a:rPr lang="en-US" sz="2800" dirty="0">
                <a:latin typeface="Arial Narrow" panose="020B0606020202030204" pitchFamily="34" charset="0"/>
              </a:rPr>
              <a:t> Daily temperature range increases with increasing altitude.</a:t>
            </a:r>
          </a:p>
        </p:txBody>
      </p:sp>
    </p:spTree>
    <p:extLst>
      <p:ext uri="{BB962C8B-B14F-4D97-AF65-F5344CB8AC3E}">
        <p14:creationId xmlns:p14="http://schemas.microsoft.com/office/powerpoint/2010/main" val="991157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199" y="1458930"/>
            <a:ext cx="11191876" cy="5208570"/>
          </a:xfrm>
        </p:spPr>
        <p:txBody>
          <a:bodyPr>
            <a:normAutofit fontScale="85000" lnSpcReduction="10000"/>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Compare</a:t>
            </a:r>
            <a:r>
              <a:rPr lang="en-US" sz="3200" dirty="0">
                <a:latin typeface="Arial Narrow" panose="020B0606020202030204" pitchFamily="34" charset="0"/>
              </a:rPr>
              <a:t> and </a:t>
            </a:r>
            <a:r>
              <a:rPr lang="en-US" sz="3200" b="1" dirty="0">
                <a:latin typeface="Arial Narrow" panose="020B0606020202030204" pitchFamily="34" charset="0"/>
              </a:rPr>
              <a:t>contrast</a:t>
            </a:r>
            <a:r>
              <a:rPr lang="en-US" sz="3200" dirty="0">
                <a:latin typeface="Arial Narrow" panose="020B0606020202030204" pitchFamily="34" charset="0"/>
              </a:rPr>
              <a:t> energy, heat and temperature.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Define</a:t>
            </a:r>
            <a:r>
              <a:rPr lang="en-US" sz="3200" dirty="0">
                <a:latin typeface="Arial Narrow" panose="020B0606020202030204" pitchFamily="34" charset="0"/>
              </a:rPr>
              <a:t> temperature and </a:t>
            </a:r>
            <a:r>
              <a:rPr lang="en-US" sz="3200" b="1" dirty="0">
                <a:latin typeface="Arial Narrow" panose="020B0606020202030204" pitchFamily="34" charset="0"/>
              </a:rPr>
              <a:t>describe</a:t>
            </a:r>
            <a:r>
              <a:rPr lang="en-US" sz="3200" dirty="0">
                <a:latin typeface="Arial Narrow" panose="020B0606020202030204" pitchFamily="34" charset="0"/>
              </a:rPr>
              <a:t> how air temperature is measured.</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what controls daily and seasonal temperature variations.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Determine</a:t>
            </a:r>
            <a:r>
              <a:rPr lang="en-US" sz="3200" dirty="0">
                <a:latin typeface="Arial Narrow" panose="020B0606020202030204" pitchFamily="34" charset="0"/>
              </a:rPr>
              <a:t> the temperature gradient using isotherms.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Calculate</a:t>
            </a:r>
            <a:r>
              <a:rPr lang="en-US" sz="3200" dirty="0">
                <a:latin typeface="Arial Narrow" panose="020B0606020202030204" pitchFamily="34" charset="0"/>
              </a:rPr>
              <a:t> average daily and annual temperature, daily and annual temperature range, </a:t>
            </a:r>
            <a:r>
              <a:rPr lang="en-US" sz="3200" b="1" dirty="0">
                <a:latin typeface="Arial Narrow" panose="020B0606020202030204" pitchFamily="34" charset="0"/>
              </a:rPr>
              <a:t>determine</a:t>
            </a:r>
            <a:r>
              <a:rPr lang="en-US" sz="3200" dirty="0">
                <a:latin typeface="Arial Narrow" panose="020B0606020202030204" pitchFamily="34" charset="0"/>
              </a:rPr>
              <a:t> seasonal temperature lag.</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the global pattern of air temperature.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Summarize</a:t>
            </a:r>
            <a:r>
              <a:rPr lang="en-US" sz="3200" dirty="0">
                <a:latin typeface="Arial Narrow" panose="020B0606020202030204" pitchFamily="34" charset="0"/>
              </a:rPr>
              <a:t> the effects of global warming on temperature patterns.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the global pattern of insolation, net radiation, sensible heat and latent heat.</a:t>
            </a:r>
          </a:p>
        </p:txBody>
      </p:sp>
    </p:spTree>
    <p:extLst>
      <p:ext uri="{BB962C8B-B14F-4D97-AF65-F5344CB8AC3E}">
        <p14:creationId xmlns:p14="http://schemas.microsoft.com/office/powerpoint/2010/main" val="3499013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370E0-705A-03C1-BC14-CC91F8EAA2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F1187A-4150-34BD-5006-C93B250906D7}"/>
              </a:ext>
            </a:extLst>
          </p:cNvPr>
          <p:cNvSpPr>
            <a:spLocks noGrp="1"/>
          </p:cNvSpPr>
          <p:nvPr>
            <p:ph type="title"/>
          </p:nvPr>
        </p:nvSpPr>
        <p:spPr>
          <a:xfrm>
            <a:off x="121693" y="139937"/>
            <a:ext cx="2034654"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Cloud Effects</a:t>
            </a:r>
          </a:p>
        </p:txBody>
      </p:sp>
      <p:pic>
        <p:nvPicPr>
          <p:cNvPr id="13314" name="Picture 2" descr="Diagram of the effect of different clouds on Earth's radiation.">
            <a:extLst>
              <a:ext uri="{FF2B5EF4-FFF2-40B4-BE49-F238E27FC236}">
                <a16:creationId xmlns:a16="http://schemas.microsoft.com/office/drawing/2014/main" id="{7A909EEF-5BA5-D725-01B4-30A5FCBCC7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9561" y="139937"/>
            <a:ext cx="8242003" cy="631078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85E37528-9F69-EB14-44C0-C60D68624A04}"/>
              </a:ext>
            </a:extLst>
          </p:cNvPr>
          <p:cNvSpPr txBox="1"/>
          <p:nvPr/>
        </p:nvSpPr>
        <p:spPr>
          <a:xfrm>
            <a:off x="8730017" y="6565297"/>
            <a:ext cx="1811547"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NASA GLOBE Observer.</a:t>
            </a:r>
          </a:p>
        </p:txBody>
      </p:sp>
    </p:spTree>
    <p:extLst>
      <p:ext uri="{BB962C8B-B14F-4D97-AF65-F5344CB8AC3E}">
        <p14:creationId xmlns:p14="http://schemas.microsoft.com/office/powerpoint/2010/main" val="6083202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01656-A4AD-DEB2-C03F-ECC18C8123CE}"/>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02BF5BDC-98C2-E3E6-ED9A-793ACBD5DDA2}"/>
              </a:ext>
            </a:extLst>
          </p:cNvPr>
          <p:cNvSpPr>
            <a:spLocks noGrp="1"/>
          </p:cNvSpPr>
          <p:nvPr>
            <p:ph type="title"/>
          </p:nvPr>
        </p:nvSpPr>
        <p:spPr>
          <a:xfrm>
            <a:off x="838200" y="365125"/>
            <a:ext cx="10515600" cy="1015101"/>
          </a:xfrm>
        </p:spPr>
        <p:txBody>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Cloud Impact</a:t>
            </a:r>
          </a:p>
        </p:txBody>
      </p:sp>
      <p:pic>
        <p:nvPicPr>
          <p:cNvPr id="2" name="CERES_NETFLUX_M-MODAL2_M_CLD_FR" descr="Two global maps: Left: Net radiation (W/m²) with orange areas showing positive values (up to +180 W/m²) across much of the Northern Hemisphere and purple areas showing negative values (down to -180 W/m²) across the Southern Hemisphere.&#10;Right: Cloud fraction (0.0 to 1.0) with darker blue indicating higher cloud coverage, concentrated in equatorial regions, over oceans, and parts of the mid-latitudes.">
            <a:hlinkClick r:id="" action="ppaction://media"/>
            <a:extLst>
              <a:ext uri="{FF2B5EF4-FFF2-40B4-BE49-F238E27FC236}">
                <a16:creationId xmlns:a16="http://schemas.microsoft.com/office/drawing/2014/main" id="{72726A1C-61F9-39F7-413C-C71A855543E8}"/>
              </a:ext>
            </a:extLst>
          </p:cNvPr>
          <p:cNvPicPr>
            <a:picLocks noChangeAspect="1"/>
          </p:cNvPicPr>
          <p:nvPr>
            <a:videoFile r:link="rId2"/>
            <p:extLst>
              <p:ext uri="{DAA4B4D4-6D71-4841-9C94-3DE7FCFB9230}">
                <p14:media xmlns:p14="http://schemas.microsoft.com/office/powerpoint/2010/main" r:embed="rId1">
                  <p14:extLst>
                    <p:ext uri="{3AFAAA56-56D3-431D-BCD4-E75A35582382}">
                      <p173:tracksInfo xmlns:p173="http://schemas.microsoft.com/office/powerpoint/2017/3/main" displayLoc="media">
                        <p173:trackLst>
                          <p173:track id="{67BD24E1-65F4-488A-86EA-CFE7F60C31C6}" label="caption" lang="" r:embed="rId4"/>
                        </p173:trackLst>
                      </p173:tracksInfo>
                    </p:ext>
                  </p14:extLst>
                </p14:media>
              </p:ext>
            </p:extLst>
          </p:nvPr>
        </p:nvPicPr>
        <p:blipFill>
          <a:blip r:embed="rId5"/>
          <a:stretch>
            <a:fillRect/>
          </a:stretch>
        </p:blipFill>
        <p:spPr>
          <a:xfrm>
            <a:off x="567364" y="1785024"/>
            <a:ext cx="11057272" cy="3701375"/>
          </a:xfrm>
          <a:prstGeom prst="rect">
            <a:avLst/>
          </a:prstGeom>
        </p:spPr>
      </p:pic>
      <p:sp>
        <p:nvSpPr>
          <p:cNvPr id="9" name="TextBox 8">
            <a:extLst>
              <a:ext uri="{FF2B5EF4-FFF2-40B4-BE49-F238E27FC236}">
                <a16:creationId xmlns:a16="http://schemas.microsoft.com/office/drawing/2014/main" id="{01AB2811-02E0-98DA-F83D-408BBB3D657D}"/>
              </a:ext>
            </a:extLst>
          </p:cNvPr>
          <p:cNvSpPr txBox="1"/>
          <p:nvPr/>
        </p:nvSpPr>
        <p:spPr>
          <a:xfrm>
            <a:off x="9452007" y="5879552"/>
            <a:ext cx="1878925"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NASA Earth Observatory.</a:t>
            </a:r>
          </a:p>
        </p:txBody>
      </p:sp>
    </p:spTree>
    <p:extLst>
      <p:ext uri="{BB962C8B-B14F-4D97-AF65-F5344CB8AC3E}">
        <p14:creationId xmlns:p14="http://schemas.microsoft.com/office/powerpoint/2010/main" val="1628122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2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AC6C1-3F4A-BA5A-FD78-589B1784A8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344D32-AA74-628D-A9DD-0DE3B538C65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Land–Water Heating Differences</a:t>
            </a:r>
          </a:p>
        </p:txBody>
      </p:sp>
      <p:sp>
        <p:nvSpPr>
          <p:cNvPr id="3" name="Content Placeholder 2">
            <a:extLst>
              <a:ext uri="{FF2B5EF4-FFF2-40B4-BE49-F238E27FC236}">
                <a16:creationId xmlns:a16="http://schemas.microsoft.com/office/drawing/2014/main" id="{17460E26-29E9-CF80-CF35-AF7C5DD1A37B}"/>
              </a:ext>
            </a:extLst>
          </p:cNvPr>
          <p:cNvSpPr>
            <a:spLocks noGrp="1"/>
          </p:cNvSpPr>
          <p:nvPr>
            <p:ph idx="1"/>
          </p:nvPr>
        </p:nvSpPr>
        <p:spPr>
          <a:xfrm>
            <a:off x="838199" y="1458930"/>
            <a:ext cx="10893726"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effect</a:t>
            </a:r>
            <a:r>
              <a:rPr lang="en-US" dirty="0">
                <a:latin typeface="Arial Narrow" panose="020B0606020202030204" pitchFamily="34" charset="0"/>
              </a:rPr>
              <a:t> (or </a:t>
            </a:r>
            <a:r>
              <a:rPr lang="en-US" b="1" dirty="0">
                <a:latin typeface="Arial Narrow" panose="020B0606020202030204" pitchFamily="34" charset="0"/>
              </a:rPr>
              <a:t>Continentality</a:t>
            </a:r>
            <a:r>
              <a:rPr lang="en-US" dirty="0">
                <a:latin typeface="Arial Narrow" panose="020B0606020202030204" pitchFamily="34" charset="0"/>
              </a:rPr>
              <a:t>) = greater temperature extremes inland.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Marine</a:t>
            </a:r>
            <a:r>
              <a:rPr lang="en-US" dirty="0">
                <a:latin typeface="Arial Narrow" panose="020B0606020202030204" pitchFamily="34" charset="0"/>
              </a:rPr>
              <a:t> </a:t>
            </a:r>
            <a:r>
              <a:rPr lang="en-US" b="1" dirty="0">
                <a:latin typeface="Arial Narrow" panose="020B0606020202030204" pitchFamily="34" charset="0"/>
              </a:rPr>
              <a:t>effect</a:t>
            </a:r>
            <a:r>
              <a:rPr lang="en-US" dirty="0">
                <a:latin typeface="Arial Narrow" panose="020B0606020202030204" pitchFamily="34" charset="0"/>
              </a:rPr>
              <a:t> (or </a:t>
            </a:r>
            <a:r>
              <a:rPr lang="en-US" b="1" dirty="0">
                <a:latin typeface="Arial Narrow" panose="020B0606020202030204" pitchFamily="34" charset="0"/>
              </a:rPr>
              <a:t>maritime</a:t>
            </a:r>
            <a:r>
              <a:rPr lang="en-US" dirty="0">
                <a:latin typeface="Arial Narrow" panose="020B0606020202030204" pitchFamily="34" charset="0"/>
              </a:rPr>
              <a:t> </a:t>
            </a:r>
            <a:r>
              <a:rPr lang="en-US" b="1" dirty="0">
                <a:latin typeface="Arial Narrow" panose="020B0606020202030204" pitchFamily="34" charset="0"/>
              </a:rPr>
              <a:t>effect</a:t>
            </a:r>
            <a:r>
              <a:rPr lang="en-US" dirty="0">
                <a:latin typeface="Arial Narrow" panose="020B0606020202030204" pitchFamily="34" charset="0"/>
              </a:rPr>
              <a:t>) = the moderating effects of the ocean and often occurs along coastal lines or on islands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Water </a:t>
            </a:r>
            <a:r>
              <a:rPr lang="en-US" b="1" dirty="0">
                <a:latin typeface="Arial Narrow" panose="020B0606020202030204" pitchFamily="34" charset="0"/>
              </a:rPr>
              <a:t>moderates</a:t>
            </a:r>
            <a:r>
              <a:rPr lang="en-US" dirty="0">
                <a:latin typeface="Arial Narrow" panose="020B0606020202030204" pitchFamily="34" charset="0"/>
              </a:rPr>
              <a:t> temperature more than land.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Key water properties: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Transparency</a:t>
            </a:r>
            <a:r>
              <a:rPr lang="en-US" sz="2800" dirty="0">
                <a:latin typeface="Arial Narrow" panose="020B0606020202030204" pitchFamily="34" charset="0"/>
              </a:rPr>
              <a:t> – sunlight penetrates deeper.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High</a:t>
            </a:r>
            <a:r>
              <a:rPr lang="en-US" sz="2800" dirty="0">
                <a:latin typeface="Arial Narrow" panose="020B0606020202030204" pitchFamily="34" charset="0"/>
              </a:rPr>
              <a:t> </a:t>
            </a:r>
            <a:r>
              <a:rPr lang="en-US" sz="2800" b="1" dirty="0">
                <a:latin typeface="Arial Narrow" panose="020B0606020202030204" pitchFamily="34" charset="0"/>
              </a:rPr>
              <a:t>specific</a:t>
            </a:r>
            <a:r>
              <a:rPr lang="en-US" sz="2800" dirty="0">
                <a:latin typeface="Arial Narrow" panose="020B0606020202030204" pitchFamily="34" charset="0"/>
              </a:rPr>
              <a:t> </a:t>
            </a:r>
            <a:r>
              <a:rPr lang="en-US" sz="2800" b="1" dirty="0">
                <a:latin typeface="Arial Narrow" panose="020B0606020202030204" pitchFamily="34" charset="0"/>
              </a:rPr>
              <a:t>heat</a:t>
            </a:r>
            <a:r>
              <a:rPr lang="en-US" sz="2800" dirty="0">
                <a:latin typeface="Arial Narrow" panose="020B0606020202030204" pitchFamily="34" charset="0"/>
              </a:rPr>
              <a:t> – slow to warm/cool.</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Circulation</a:t>
            </a:r>
            <a:r>
              <a:rPr lang="en-US" sz="2800" dirty="0">
                <a:latin typeface="Arial Narrow" panose="020B0606020202030204" pitchFamily="34" charset="0"/>
              </a:rPr>
              <a:t> – distributes heat.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Q* </a:t>
            </a:r>
            <a:r>
              <a:rPr lang="en-US" sz="2800" dirty="0">
                <a:latin typeface="Arial Narrow" panose="020B0606020202030204" pitchFamily="34" charset="0"/>
              </a:rPr>
              <a:t>allocation – more energy used for evaporation (latent heat).</a:t>
            </a:r>
          </a:p>
        </p:txBody>
      </p:sp>
    </p:spTree>
    <p:extLst>
      <p:ext uri="{BB962C8B-B14F-4D97-AF65-F5344CB8AC3E}">
        <p14:creationId xmlns:p14="http://schemas.microsoft.com/office/powerpoint/2010/main" val="1078873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EC7E-433F-01CB-E544-D68892AF48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3B7378-AD95-94C1-2B44-4775367B2D9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Earth’s Temperature Patterns</a:t>
            </a:r>
          </a:p>
        </p:txBody>
      </p:sp>
      <p:sp>
        <p:nvSpPr>
          <p:cNvPr id="3" name="Content Placeholder 2">
            <a:extLst>
              <a:ext uri="{FF2B5EF4-FFF2-40B4-BE49-F238E27FC236}">
                <a16:creationId xmlns:a16="http://schemas.microsoft.com/office/drawing/2014/main" id="{E2A9ED59-1584-4489-5949-D6E078E66407}"/>
              </a:ext>
            </a:extLst>
          </p:cNvPr>
          <p:cNvSpPr>
            <a:spLocks noGrp="1"/>
          </p:cNvSpPr>
          <p:nvPr>
            <p:ph idx="1"/>
          </p:nvPr>
        </p:nvSpPr>
        <p:spPr>
          <a:xfrm>
            <a:off x="838199" y="1458930"/>
            <a:ext cx="9672873"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“Variable gases" are those present in small and variable amounts.</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These include </a:t>
            </a:r>
            <a:r>
              <a:rPr lang="en-US" sz="3200" b="1" dirty="0">
                <a:latin typeface="Arial Narrow" panose="020B0606020202030204" pitchFamily="34" charset="0"/>
              </a:rPr>
              <a:t>carbon dioxide</a:t>
            </a:r>
            <a:r>
              <a:rPr lang="en-US" sz="3200" dirty="0">
                <a:latin typeface="Arial Narrow" panose="020B0606020202030204" pitchFamily="34" charset="0"/>
              </a:rPr>
              <a:t>, </a:t>
            </a:r>
            <a:r>
              <a:rPr lang="en-US" sz="3200" b="1" dirty="0">
                <a:latin typeface="Arial Narrow" panose="020B0606020202030204" pitchFamily="34" charset="0"/>
              </a:rPr>
              <a:t>methane</a:t>
            </a:r>
            <a:r>
              <a:rPr lang="en-US" sz="3200" dirty="0">
                <a:latin typeface="Arial Narrow" panose="020B0606020202030204" pitchFamily="34" charset="0"/>
              </a:rPr>
              <a:t>, </a:t>
            </a:r>
            <a:r>
              <a:rPr lang="en-US" sz="3200" b="1" dirty="0">
                <a:latin typeface="Arial Narrow" panose="020B0606020202030204" pitchFamily="34" charset="0"/>
              </a:rPr>
              <a:t>ozone</a:t>
            </a:r>
            <a:r>
              <a:rPr lang="en-US" sz="3200" dirty="0">
                <a:latin typeface="Arial Narrow" panose="020B0606020202030204" pitchFamily="34" charset="0"/>
              </a:rPr>
              <a:t>, </a:t>
            </a:r>
            <a:r>
              <a:rPr lang="en-US" sz="3200" b="1" dirty="0">
                <a:latin typeface="Arial Narrow" panose="020B0606020202030204" pitchFamily="34" charset="0"/>
              </a:rPr>
              <a:t>water vapor</a:t>
            </a:r>
            <a:r>
              <a:rPr lang="en-US" sz="3200" dirty="0">
                <a:latin typeface="Arial Narrow" panose="020B0606020202030204" pitchFamily="34" charset="0"/>
              </a:rPr>
              <a:t>, and </a:t>
            </a:r>
            <a:r>
              <a:rPr lang="en-US" sz="3200" b="1" dirty="0">
                <a:latin typeface="Arial Narrow" panose="020B0606020202030204" pitchFamily="34" charset="0"/>
              </a:rPr>
              <a:t>particulates</a:t>
            </a:r>
            <a:r>
              <a:rPr lang="en-US" sz="3200" dirty="0">
                <a:latin typeface="Arial Narrow" panose="020B0606020202030204" pitchFamily="34" charset="0"/>
              </a:rPr>
              <a:t> among others. </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They represent a </a:t>
            </a:r>
            <a:r>
              <a:rPr lang="en-US" sz="3200" b="1" dirty="0">
                <a:latin typeface="Arial Narrow" panose="020B0606020202030204" pitchFamily="34" charset="0"/>
              </a:rPr>
              <a:t>tiny</a:t>
            </a:r>
            <a:r>
              <a:rPr lang="en-US" sz="3200" dirty="0">
                <a:latin typeface="Arial Narrow" panose="020B0606020202030204" pitchFamily="34" charset="0"/>
              </a:rPr>
              <a:t> </a:t>
            </a:r>
            <a:r>
              <a:rPr lang="en-US" sz="3200" b="1" dirty="0">
                <a:latin typeface="Arial Narrow" panose="020B0606020202030204" pitchFamily="34" charset="0"/>
              </a:rPr>
              <a:t>portion</a:t>
            </a:r>
            <a:r>
              <a:rPr lang="en-US" sz="3200" dirty="0">
                <a:latin typeface="Arial Narrow" panose="020B0606020202030204" pitchFamily="34" charset="0"/>
              </a:rPr>
              <a:t> of the atmosphere, </a:t>
            </a:r>
          </a:p>
          <a:p>
            <a:pPr marL="0" indent="0">
              <a:lnSpc>
                <a:spcPct val="100000"/>
              </a:lnSpc>
              <a:spcBef>
                <a:spcPts val="600"/>
              </a:spcBef>
              <a:spcAft>
                <a:spcPts val="600"/>
              </a:spcAft>
              <a:buNone/>
            </a:pPr>
            <a:r>
              <a:rPr lang="en-US" sz="3200" dirty="0">
                <a:latin typeface="Arial Narrow" panose="020B0606020202030204" pitchFamily="34" charset="0"/>
              </a:rPr>
              <a:t>However, </a:t>
            </a:r>
          </a:p>
          <a:p>
            <a:pPr marL="0" indent="0">
              <a:lnSpc>
                <a:spcPct val="100000"/>
              </a:lnSpc>
              <a:spcBef>
                <a:spcPts val="600"/>
              </a:spcBef>
              <a:spcAft>
                <a:spcPts val="600"/>
              </a:spcAft>
              <a:buNone/>
            </a:pPr>
            <a:r>
              <a:rPr lang="en-US" sz="3200" dirty="0">
                <a:latin typeface="Arial Narrow" panose="020B0606020202030204" pitchFamily="34" charset="0"/>
              </a:rPr>
              <a:t>they </a:t>
            </a:r>
            <a:r>
              <a:rPr lang="en-US" sz="3200" b="1" dirty="0">
                <a:latin typeface="Arial Narrow" panose="020B0606020202030204" pitchFamily="34" charset="0"/>
              </a:rPr>
              <a:t>exert</a:t>
            </a:r>
            <a:r>
              <a:rPr lang="en-US" sz="3200" dirty="0">
                <a:latin typeface="Arial Narrow" panose="020B0606020202030204" pitchFamily="34" charset="0"/>
              </a:rPr>
              <a:t> a </a:t>
            </a:r>
            <a:r>
              <a:rPr lang="en-US" sz="3200" b="1" dirty="0">
                <a:latin typeface="Arial Narrow" panose="020B0606020202030204" pitchFamily="34" charset="0"/>
              </a:rPr>
              <a:t>great</a:t>
            </a:r>
            <a:r>
              <a:rPr lang="en-US" sz="3200" dirty="0">
                <a:latin typeface="Arial Narrow" panose="020B0606020202030204" pitchFamily="34" charset="0"/>
              </a:rPr>
              <a:t> </a:t>
            </a:r>
            <a:r>
              <a:rPr lang="en-US" sz="3200" b="1" dirty="0">
                <a:latin typeface="Arial Narrow" panose="020B0606020202030204" pitchFamily="34" charset="0"/>
              </a:rPr>
              <a:t>control</a:t>
            </a:r>
            <a:r>
              <a:rPr lang="en-US" sz="3200" dirty="0">
                <a:latin typeface="Arial Narrow" panose="020B0606020202030204" pitchFamily="34" charset="0"/>
              </a:rPr>
              <a:t> over our environment.  </a:t>
            </a:r>
          </a:p>
          <a:p>
            <a:pPr>
              <a:lnSpc>
                <a:spcPct val="100000"/>
              </a:lnSpc>
              <a:spcBef>
                <a:spcPts val="600"/>
              </a:spcBef>
              <a:spcAft>
                <a:spcPts val="600"/>
              </a:spcAft>
              <a:buFont typeface="Wingdings" panose="05000000000000000000" pitchFamily="2" charset="2"/>
              <a:buChar char="q"/>
            </a:pPr>
            <a:endParaRPr lang="en-US" sz="3200" dirty="0">
              <a:latin typeface="Arial Narrow" panose="020B0606020202030204" pitchFamily="34" charset="0"/>
            </a:endParaRPr>
          </a:p>
        </p:txBody>
      </p:sp>
    </p:spTree>
    <p:extLst>
      <p:ext uri="{BB962C8B-B14F-4D97-AF65-F5344CB8AC3E}">
        <p14:creationId xmlns:p14="http://schemas.microsoft.com/office/powerpoint/2010/main" val="34103046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D3D104-59A7-49C7-67C4-3E2B21CA80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A9A987-D58B-677B-43B6-132D2FCCAA9F}"/>
              </a:ext>
            </a:extLst>
          </p:cNvPr>
          <p:cNvSpPr>
            <a:spLocks noGrp="1"/>
          </p:cNvSpPr>
          <p:nvPr>
            <p:ph type="title"/>
          </p:nvPr>
        </p:nvSpPr>
        <p:spPr>
          <a:xfrm>
            <a:off x="108045" y="78522"/>
            <a:ext cx="2819400" cy="2466785"/>
          </a:xfrm>
        </p:spPr>
        <p:txBody>
          <a:bodyPr>
            <a:normAutofit/>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Average January Temperature</a:t>
            </a:r>
          </a:p>
        </p:txBody>
      </p:sp>
      <p:pic>
        <p:nvPicPr>
          <p:cNvPr id="8" name="Picture 7" descr="Global map of average January surface air temperature (°C) based on NCEP/NCAR reanalysis climatology from 1968-1996. Colors range from dark purple (-30°C) in the polar regions to dark red (over 30°C) in equatorial regions. The Southern Hemisphere mid-latitudes are generally cooler, while the Northern Hemisphere mid-latitudes show strong temperature gradients from cold continental interiors to milder coastal areas.">
            <a:extLst>
              <a:ext uri="{FF2B5EF4-FFF2-40B4-BE49-F238E27FC236}">
                <a16:creationId xmlns:a16="http://schemas.microsoft.com/office/drawing/2014/main" id="{3A40676E-6824-F662-B26D-B886E80D8C95}"/>
              </a:ext>
            </a:extLst>
          </p:cNvPr>
          <p:cNvPicPr>
            <a:picLocks noChangeAspect="1"/>
          </p:cNvPicPr>
          <p:nvPr/>
        </p:nvPicPr>
        <p:blipFill>
          <a:blip r:embed="rId2"/>
          <a:stretch>
            <a:fillRect/>
          </a:stretch>
        </p:blipFill>
        <p:spPr>
          <a:xfrm>
            <a:off x="2783097" y="354838"/>
            <a:ext cx="7212659" cy="5916311"/>
          </a:xfrm>
          <a:prstGeom prst="rect">
            <a:avLst/>
          </a:prstGeom>
        </p:spPr>
      </p:pic>
      <p:sp>
        <p:nvSpPr>
          <p:cNvPr id="9" name="TextBox 8">
            <a:extLst>
              <a:ext uri="{FF2B5EF4-FFF2-40B4-BE49-F238E27FC236}">
                <a16:creationId xmlns:a16="http://schemas.microsoft.com/office/drawing/2014/main" id="{74126B29-C560-9D0C-FE35-F03757380E67}"/>
              </a:ext>
            </a:extLst>
          </p:cNvPr>
          <p:cNvSpPr txBox="1"/>
          <p:nvPr/>
        </p:nvSpPr>
        <p:spPr>
          <a:xfrm>
            <a:off x="4156405" y="6423742"/>
            <a:ext cx="5910622"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5.3.2 from Introduction to Physical Geography by M. Ritter, licensed under CC BY-NC-SA 4.0.</a:t>
            </a:r>
          </a:p>
        </p:txBody>
      </p:sp>
    </p:spTree>
    <p:extLst>
      <p:ext uri="{BB962C8B-B14F-4D97-AF65-F5344CB8AC3E}">
        <p14:creationId xmlns:p14="http://schemas.microsoft.com/office/powerpoint/2010/main" val="41489193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0EB43-3D48-0137-AB82-2E42676A9B2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3DD2555B-1E08-5433-9F85-7DA5841EBF6F}"/>
              </a:ext>
            </a:extLst>
          </p:cNvPr>
          <p:cNvSpPr>
            <a:spLocks noGrp="1"/>
          </p:cNvSpPr>
          <p:nvPr>
            <p:ph type="title"/>
          </p:nvPr>
        </p:nvSpPr>
        <p:spPr>
          <a:xfrm>
            <a:off x="108045" y="78523"/>
            <a:ext cx="2755574" cy="2353252"/>
          </a:xfrm>
        </p:spPr>
        <p:txBody>
          <a:bodyPr>
            <a:normAutofit/>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Average </a:t>
            </a:r>
            <a:b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July Temperature</a:t>
            </a:r>
          </a:p>
        </p:txBody>
      </p:sp>
      <p:pic>
        <p:nvPicPr>
          <p:cNvPr id="3" name="Picture 2" descr="Global map of average July surface air temperature (°C) from NCEP/NCAR reanalysis climatology (1968-1996). Color scale ranges from dark purple (-50°C) in Antarctica to dark red (30°C) in the hottest regions. Northern Hemisphere mid-latitudes and continental interiors, especially parts of North Africa, the Middle East, and South Asia, show the highest temperatures, while the Southern Ocean and Antarctic regions remain very cold.">
            <a:extLst>
              <a:ext uri="{FF2B5EF4-FFF2-40B4-BE49-F238E27FC236}">
                <a16:creationId xmlns:a16="http://schemas.microsoft.com/office/drawing/2014/main" id="{C5E9B00C-B9AA-5247-9DFC-BEEAB59DF94D}"/>
              </a:ext>
            </a:extLst>
          </p:cNvPr>
          <p:cNvPicPr>
            <a:picLocks noChangeAspect="1"/>
          </p:cNvPicPr>
          <p:nvPr/>
        </p:nvPicPr>
        <p:blipFill>
          <a:blip r:embed="rId2"/>
          <a:stretch>
            <a:fillRect/>
          </a:stretch>
        </p:blipFill>
        <p:spPr>
          <a:xfrm>
            <a:off x="3035897" y="511822"/>
            <a:ext cx="6877147" cy="5834355"/>
          </a:xfrm>
          <a:prstGeom prst="rect">
            <a:avLst/>
          </a:prstGeom>
        </p:spPr>
      </p:pic>
      <p:sp>
        <p:nvSpPr>
          <p:cNvPr id="9" name="TextBox 8">
            <a:extLst>
              <a:ext uri="{FF2B5EF4-FFF2-40B4-BE49-F238E27FC236}">
                <a16:creationId xmlns:a16="http://schemas.microsoft.com/office/drawing/2014/main" id="{09BEFC58-DCDC-ACA1-547D-90E919D8B39C}"/>
              </a:ext>
            </a:extLst>
          </p:cNvPr>
          <p:cNvSpPr txBox="1"/>
          <p:nvPr/>
        </p:nvSpPr>
        <p:spPr>
          <a:xfrm>
            <a:off x="4156405" y="6423742"/>
            <a:ext cx="5910622"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5.3.3 from Introduction to Physical Geography by M. Ritter, licensed under CC BY-NC-SA 4.0.</a:t>
            </a:r>
          </a:p>
        </p:txBody>
      </p:sp>
    </p:spTree>
    <p:extLst>
      <p:ext uri="{BB962C8B-B14F-4D97-AF65-F5344CB8AC3E}">
        <p14:creationId xmlns:p14="http://schemas.microsoft.com/office/powerpoint/2010/main" val="37730436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45F77-ACA3-715F-F400-035F915FC7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07E741-B717-90D8-BE1F-F45A8547DD0F}"/>
              </a:ext>
            </a:extLst>
          </p:cNvPr>
          <p:cNvSpPr>
            <a:spLocks noGrp="1"/>
          </p:cNvSpPr>
          <p:nvPr>
            <p:ph type="title"/>
          </p:nvPr>
        </p:nvSpPr>
        <p:spPr>
          <a:xfrm>
            <a:off x="1030920" y="0"/>
            <a:ext cx="10515600" cy="841513"/>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Mean Temperature</a:t>
            </a:r>
          </a:p>
        </p:txBody>
      </p:sp>
      <p:pic>
        <p:nvPicPr>
          <p:cNvPr id="4" name="Picture 3" descr="Graph of annual global mean temperature anomalies over land and ocean from 1880 to 2010, relative to the 1901-2000 average. Bars show yearly anomalies (°C), with red indicating above-average temperatures and blue indicating below average. A blue line shows the smoothed trend, revealing a general warming pattern since the late 20th century, with anomalies rising from about -0.4°C in the late 1800s to around +0.6°C to +0.8°C in the early 2000s. Error bars indicate uncertainty for each year’s measurement. Data source: NCDC/NESDIS/NOAA.">
            <a:extLst>
              <a:ext uri="{FF2B5EF4-FFF2-40B4-BE49-F238E27FC236}">
                <a16:creationId xmlns:a16="http://schemas.microsoft.com/office/drawing/2014/main" id="{A9C35942-7F12-4BF3-0A3B-29E08CD9DBB6}"/>
              </a:ext>
            </a:extLst>
          </p:cNvPr>
          <p:cNvPicPr>
            <a:picLocks noChangeAspect="1"/>
          </p:cNvPicPr>
          <p:nvPr/>
        </p:nvPicPr>
        <p:blipFill>
          <a:blip r:embed="rId2"/>
          <a:stretch>
            <a:fillRect/>
          </a:stretch>
        </p:blipFill>
        <p:spPr>
          <a:xfrm>
            <a:off x="831011" y="928155"/>
            <a:ext cx="10662179" cy="5514347"/>
          </a:xfrm>
          <a:prstGeom prst="rect">
            <a:avLst/>
          </a:prstGeom>
        </p:spPr>
      </p:pic>
      <p:sp>
        <p:nvSpPr>
          <p:cNvPr id="9" name="TextBox 8">
            <a:extLst>
              <a:ext uri="{FF2B5EF4-FFF2-40B4-BE49-F238E27FC236}">
                <a16:creationId xmlns:a16="http://schemas.microsoft.com/office/drawing/2014/main" id="{5DE22921-5053-F28B-58F0-6759AEF4FD0A}"/>
              </a:ext>
            </a:extLst>
          </p:cNvPr>
          <p:cNvSpPr txBox="1"/>
          <p:nvPr/>
        </p:nvSpPr>
        <p:spPr>
          <a:xfrm>
            <a:off x="5450367" y="6442502"/>
            <a:ext cx="5910622"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5.3.5 Global mean temperature Anomalies relative to 1901 - 2000 temperature (Courtesy NCDC/NESDIS/NOAA) from Introduction to Physical Geography by M. Ritter, licensed under CC BY-NC-SA 4.0.</a:t>
            </a:r>
          </a:p>
        </p:txBody>
      </p:sp>
    </p:spTree>
    <p:extLst>
      <p:ext uri="{BB962C8B-B14F-4D97-AF65-F5344CB8AC3E}">
        <p14:creationId xmlns:p14="http://schemas.microsoft.com/office/powerpoint/2010/main" val="14236354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CEE2B-BC4A-52C1-9DDA-0F59FB0D5F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BE3314-80DE-1E13-0390-DAF668DB6485}"/>
              </a:ext>
            </a:extLst>
          </p:cNvPr>
          <p:cNvSpPr>
            <a:spLocks noGrp="1"/>
          </p:cNvSpPr>
          <p:nvPr>
            <p:ph type="title"/>
          </p:nvPr>
        </p:nvSpPr>
        <p:spPr>
          <a:xfrm>
            <a:off x="144056" y="171543"/>
            <a:ext cx="2819400" cy="2638379"/>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and Continental Temperature Change, </a:t>
            </a:r>
            <a:b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1900 - 2000</a:t>
            </a:r>
          </a:p>
        </p:txBody>
      </p:sp>
      <p:pic>
        <p:nvPicPr>
          <p:cNvPr id="3" name="Picture 2" descr="A set of world maps and graphs illustrating global and continental temperature changes from 1900 to 2000. Each continent (North America, South America, Europe, Africa, Asia, Australia) has its own graph showing observed temperature changes (black line), simulated changes due to natural climate drivers only (blue band), and simulated changes due to both human and natural climate drivers (brown band). Below, three larger graphs show trends for Global, Global Land, and Global Ocean temperatures. Across all continents and globally, observed temperatures align closely with the brown band rather than the blue, indicating that human activity, in combination with natural factors, explains most of the warming since the mid-20th century.">
            <a:extLst>
              <a:ext uri="{FF2B5EF4-FFF2-40B4-BE49-F238E27FC236}">
                <a16:creationId xmlns:a16="http://schemas.microsoft.com/office/drawing/2014/main" id="{B21CD894-3769-FF5C-87CC-9A7665148BA7}"/>
              </a:ext>
            </a:extLst>
          </p:cNvPr>
          <p:cNvPicPr>
            <a:picLocks noChangeAspect="1"/>
          </p:cNvPicPr>
          <p:nvPr/>
        </p:nvPicPr>
        <p:blipFill>
          <a:blip r:embed="rId2"/>
          <a:stretch>
            <a:fillRect/>
          </a:stretch>
        </p:blipFill>
        <p:spPr>
          <a:xfrm>
            <a:off x="2868954" y="171543"/>
            <a:ext cx="6454091" cy="6056730"/>
          </a:xfrm>
          <a:prstGeom prst="rect">
            <a:avLst/>
          </a:prstGeom>
        </p:spPr>
      </p:pic>
      <p:sp>
        <p:nvSpPr>
          <p:cNvPr id="9" name="TextBox 8">
            <a:extLst>
              <a:ext uri="{FF2B5EF4-FFF2-40B4-BE49-F238E27FC236}">
                <a16:creationId xmlns:a16="http://schemas.microsoft.com/office/drawing/2014/main" id="{511FAC6D-D137-A957-F103-56A83BCADD8B}"/>
              </a:ext>
            </a:extLst>
          </p:cNvPr>
          <p:cNvSpPr txBox="1"/>
          <p:nvPr/>
        </p:nvSpPr>
        <p:spPr>
          <a:xfrm>
            <a:off x="2631057" y="6364864"/>
            <a:ext cx="7056408"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5.3.6 Global and Continental Temperature Change, 1900 - 2000. Data for the last hundred years already show clear trends</a:t>
            </a:r>
          </a:p>
          <a:p>
            <a:pPr algn="l"/>
            <a:r>
              <a:rPr lang="en-US" sz="1050" dirty="0">
                <a:latin typeface="Arial Narrow" panose="020B0606020202030204" pitchFamily="34" charset="0"/>
                <a:cs typeface="Times New Roman" panose="02020603050405020304" pitchFamily="18" charset="0"/>
              </a:rPr>
              <a:t>in warming for the globe and continents from Introduction to Physical Geography by M. Ritter, licensed under CC BY-NC-SA 4.0.</a:t>
            </a:r>
          </a:p>
        </p:txBody>
      </p:sp>
    </p:spTree>
    <p:extLst>
      <p:ext uri="{BB962C8B-B14F-4D97-AF65-F5344CB8AC3E}">
        <p14:creationId xmlns:p14="http://schemas.microsoft.com/office/powerpoint/2010/main" val="42683660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55999-AA05-B5B7-C916-FED0D5307A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AF7C84-33A6-198C-B3EA-849070E51C16}"/>
              </a:ext>
            </a:extLst>
          </p:cNvPr>
          <p:cNvSpPr>
            <a:spLocks noGrp="1"/>
          </p:cNvSpPr>
          <p:nvPr>
            <p:ph type="title"/>
          </p:nvPr>
        </p:nvSpPr>
        <p:spPr>
          <a:xfrm>
            <a:off x="1011736" y="16116"/>
            <a:ext cx="10515600" cy="1015101"/>
          </a:xfrm>
        </p:spPr>
        <p:txBody>
          <a:bodyPr>
            <a:normAutofit/>
          </a:bodyPr>
          <a:lstStyle/>
          <a:p>
            <a:pPr algn="ctr"/>
            <a:r>
              <a:rPr lang="en-US" sz="4000" dirty="0">
                <a:solidFill>
                  <a:srgbClr val="000000"/>
                </a:solidFill>
                <a:latin typeface="Arial Narrow" panose="020B0606020202030204" pitchFamily="34" charset="0"/>
                <a:cs typeface="Calibri" panose="020F0502020204030204" pitchFamily="34" charset="0"/>
              </a:rPr>
              <a:t>Temperature Anomaly, 2000 - 2009</a:t>
            </a:r>
            <a:endPar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endParaRPr>
          </a:p>
        </p:txBody>
      </p:sp>
      <p:pic>
        <p:nvPicPr>
          <p:cNvPr id="4" name="Picture 3" descr="A global map showing temperature anomalies from 2000 to 2009 compared to a long-term baseline. Most of the world is shaded in light to dark red, indicating temperature increases of up to +2.5°C, especially pronounced in the Arctic and northern latitudes. Small regions in blue, such as parts of the Southern Ocean and Antarctica, show slight cooling anomalies down to -2.5°C. A gray patch over part of Antarctica indicates missing data. The color scale at the bottom ranges from -2.5°C (dark blue) to +2.5°C (dark red).">
            <a:extLst>
              <a:ext uri="{FF2B5EF4-FFF2-40B4-BE49-F238E27FC236}">
                <a16:creationId xmlns:a16="http://schemas.microsoft.com/office/drawing/2014/main" id="{0FD33225-243F-186D-ADBB-C6021DD50256}"/>
              </a:ext>
            </a:extLst>
          </p:cNvPr>
          <p:cNvPicPr>
            <a:picLocks noChangeAspect="1"/>
          </p:cNvPicPr>
          <p:nvPr/>
        </p:nvPicPr>
        <p:blipFill>
          <a:blip r:embed="rId2"/>
          <a:stretch>
            <a:fillRect/>
          </a:stretch>
        </p:blipFill>
        <p:spPr>
          <a:xfrm>
            <a:off x="1604011" y="972217"/>
            <a:ext cx="9331050" cy="5161857"/>
          </a:xfrm>
          <a:prstGeom prst="rect">
            <a:avLst/>
          </a:prstGeom>
        </p:spPr>
      </p:pic>
      <p:sp>
        <p:nvSpPr>
          <p:cNvPr id="9" name="TextBox 8">
            <a:extLst>
              <a:ext uri="{FF2B5EF4-FFF2-40B4-BE49-F238E27FC236}">
                <a16:creationId xmlns:a16="http://schemas.microsoft.com/office/drawing/2014/main" id="{262E3B8D-2A74-AA9D-F196-C7B55A2E3457}"/>
              </a:ext>
            </a:extLst>
          </p:cNvPr>
          <p:cNvSpPr txBox="1"/>
          <p:nvPr/>
        </p:nvSpPr>
        <p:spPr>
          <a:xfrm>
            <a:off x="4459795" y="6310335"/>
            <a:ext cx="4572000" cy="415498"/>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5.3.7 2000 - 2009 Temperature Anomaly. (Courtesy NOAA EOS) from Introduction to Physical Geography by M. Ritter, licensed under CC BY-NC-SA 4.0.</a:t>
            </a:r>
          </a:p>
        </p:txBody>
      </p:sp>
    </p:spTree>
    <p:extLst>
      <p:ext uri="{BB962C8B-B14F-4D97-AF65-F5344CB8AC3E}">
        <p14:creationId xmlns:p14="http://schemas.microsoft.com/office/powerpoint/2010/main" val="20474895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000CA-A7DB-34DC-410C-B005BB6470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DDDAA6-0317-A22E-5C02-6E16FDC04DFC}"/>
              </a:ext>
            </a:extLst>
          </p:cNvPr>
          <p:cNvSpPr>
            <a:spLocks noGrp="1"/>
          </p:cNvSpPr>
          <p:nvPr>
            <p:ph type="title"/>
          </p:nvPr>
        </p:nvSpPr>
        <p:spPr>
          <a:xfrm>
            <a:off x="164080" y="0"/>
            <a:ext cx="2665888" cy="1495077"/>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Projected Warming </a:t>
            </a:r>
          </a:p>
        </p:txBody>
      </p:sp>
      <p:pic>
        <p:nvPicPr>
          <p:cNvPr id="3" name="Picture 2" descr="Six world maps showing projected surface temperature changes for 2020–2029 and 2090–2099 under three emissions scenarios: low growth (B1), moderate growth (A1B), and high growth (A2). All scenarios show warming, with the greatest increases by 2090–2099, especially in high latitudes and continental interiors, and the highest warming under the high growth scenario. Color scale ranges from 1°C to over 8°C.">
            <a:extLst>
              <a:ext uri="{FF2B5EF4-FFF2-40B4-BE49-F238E27FC236}">
                <a16:creationId xmlns:a16="http://schemas.microsoft.com/office/drawing/2014/main" id="{59A30339-5B1E-9BA4-931A-7FB8BDE8335F}"/>
              </a:ext>
            </a:extLst>
          </p:cNvPr>
          <p:cNvPicPr>
            <a:picLocks noChangeAspect="1"/>
          </p:cNvPicPr>
          <p:nvPr/>
        </p:nvPicPr>
        <p:blipFill>
          <a:blip r:embed="rId2"/>
          <a:stretch>
            <a:fillRect/>
          </a:stretch>
        </p:blipFill>
        <p:spPr>
          <a:xfrm>
            <a:off x="3016158" y="284673"/>
            <a:ext cx="6021659" cy="5776332"/>
          </a:xfrm>
          <a:prstGeom prst="rect">
            <a:avLst/>
          </a:prstGeom>
        </p:spPr>
      </p:pic>
      <p:sp>
        <p:nvSpPr>
          <p:cNvPr id="9" name="TextBox 8">
            <a:extLst>
              <a:ext uri="{FF2B5EF4-FFF2-40B4-BE49-F238E27FC236}">
                <a16:creationId xmlns:a16="http://schemas.microsoft.com/office/drawing/2014/main" id="{88547A89-295F-C92B-4D26-9F888151C92B}"/>
              </a:ext>
            </a:extLst>
          </p:cNvPr>
          <p:cNvSpPr txBox="1"/>
          <p:nvPr/>
        </p:nvSpPr>
        <p:spPr>
          <a:xfrm>
            <a:off x="3640348" y="6284786"/>
            <a:ext cx="5771070" cy="577081"/>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Source: Figure 5.5.2 Projected future regional patterns of warming based on three emissions scenarios: low, medium, and high growth. (Source: NASA Earth Observatory, based on IPCC Fourth Assessment Report (2007)) from Introduction to Physical Geography by M. Ritter, licensed under CC BY-NC-SA 4.0.</a:t>
            </a:r>
          </a:p>
        </p:txBody>
      </p:sp>
    </p:spTree>
    <p:extLst>
      <p:ext uri="{BB962C8B-B14F-4D97-AF65-F5344CB8AC3E}">
        <p14:creationId xmlns:p14="http://schemas.microsoft.com/office/powerpoint/2010/main" val="1396571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38162-3F9E-1AD2-23F6-825FE78C89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6B452-8D1F-062E-F768-5BB6DF11CB5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Energy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57EACA4-0ABA-7469-E683-83DCB8F9D645}"/>
              </a:ext>
            </a:extLst>
          </p:cNvPr>
          <p:cNvSpPr>
            <a:spLocks noGrp="1"/>
          </p:cNvSpPr>
          <p:nvPr>
            <p:ph idx="1"/>
          </p:nvPr>
        </p:nvSpPr>
        <p:spPr>
          <a:xfrm>
            <a:off x="838199" y="1458930"/>
            <a:ext cx="11161143" cy="1695315"/>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Energy</a:t>
            </a:r>
            <a:r>
              <a:rPr lang="en-US" dirty="0">
                <a:latin typeface="Arial Narrow" panose="020B0606020202030204" pitchFamily="34" charset="0"/>
              </a:rPr>
              <a:t> is the ability to do work on matter.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Potential Energy</a:t>
            </a:r>
            <a:r>
              <a:rPr lang="en-US" dirty="0">
                <a:latin typeface="Arial Narrow" panose="020B0606020202030204" pitchFamily="34" charset="0"/>
              </a:rPr>
              <a:t>: Energy stored due to position or elevation.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Example: A rock perched on a high cliff has high potential energy.</a:t>
            </a:r>
          </a:p>
          <a:p>
            <a:pPr marL="0" indent="0">
              <a:lnSpc>
                <a:spcPct val="100000"/>
              </a:lnSpc>
              <a:spcBef>
                <a:spcPts val="600"/>
              </a:spcBef>
              <a:spcAft>
                <a:spcPts val="600"/>
              </a:spcAft>
              <a:buNone/>
            </a:pPr>
            <a:endParaRPr lang="en-US" dirty="0">
              <a:latin typeface="Arial Narrow" panose="020B0606020202030204" pitchFamily="34" charset="0"/>
            </a:endParaRPr>
          </a:p>
        </p:txBody>
      </p:sp>
      <p:sp>
        <p:nvSpPr>
          <p:cNvPr id="10" name="Content Placeholder 2">
            <a:extLst>
              <a:ext uri="{FF2B5EF4-FFF2-40B4-BE49-F238E27FC236}">
                <a16:creationId xmlns:a16="http://schemas.microsoft.com/office/drawing/2014/main" id="{FD40B15C-7DD9-B708-4B30-3C12E1566D80}"/>
              </a:ext>
            </a:extLst>
          </p:cNvPr>
          <p:cNvSpPr txBox="1">
            <a:spLocks/>
          </p:cNvSpPr>
          <p:nvPr/>
        </p:nvSpPr>
        <p:spPr>
          <a:xfrm>
            <a:off x="838199" y="3403986"/>
            <a:ext cx="7201532" cy="285935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Energy Transformation</a:t>
            </a:r>
            <a:r>
              <a:rPr lang="en-US" dirty="0">
                <a:latin typeface="Arial Narrow" panose="020B0606020202030204" pitchFamily="34" charset="0"/>
              </a:rPr>
              <a:t>: When the rock falls, </a:t>
            </a:r>
            <a:r>
              <a:rPr lang="en-US" b="1" dirty="0">
                <a:latin typeface="Arial Narrow" panose="020B0606020202030204" pitchFamily="34" charset="0"/>
              </a:rPr>
              <a:t>potential</a:t>
            </a:r>
            <a:r>
              <a:rPr lang="en-US" dirty="0">
                <a:latin typeface="Arial Narrow" panose="020B0606020202030204" pitchFamily="34" charset="0"/>
              </a:rPr>
              <a:t> energy is converted into </a:t>
            </a:r>
            <a:r>
              <a:rPr lang="en-US" b="1" dirty="0">
                <a:latin typeface="Arial Narrow" panose="020B0606020202030204" pitchFamily="34" charset="0"/>
              </a:rPr>
              <a:t>kinetic</a:t>
            </a:r>
            <a:r>
              <a:rPr lang="en-US" dirty="0">
                <a:latin typeface="Arial Narrow" panose="020B0606020202030204" pitchFamily="34" charset="0"/>
              </a:rPr>
              <a:t> energy (energy of motion).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Impact</a:t>
            </a:r>
            <a:r>
              <a:rPr lang="en-US" dirty="0">
                <a:latin typeface="Arial Narrow" panose="020B0606020202030204" pitchFamily="34" charset="0"/>
              </a:rPr>
              <a:t> and </a:t>
            </a:r>
            <a:r>
              <a:rPr lang="en-US" b="1" dirty="0">
                <a:latin typeface="Arial Narrow" panose="020B0606020202030204" pitchFamily="34" charset="0"/>
              </a:rPr>
              <a:t>Work</a:t>
            </a:r>
            <a:r>
              <a:rPr lang="en-US" dirty="0">
                <a:latin typeface="Arial Narrow" panose="020B0606020202030204" pitchFamily="34" charset="0"/>
              </a:rPr>
              <a:t>: Upon hitting the ground, </a:t>
            </a:r>
            <a:r>
              <a:rPr lang="en-US" b="1" dirty="0">
                <a:latin typeface="Arial Narrow" panose="020B0606020202030204" pitchFamily="34" charset="0"/>
              </a:rPr>
              <a:t>kinetic</a:t>
            </a:r>
            <a:r>
              <a:rPr lang="en-US" dirty="0">
                <a:latin typeface="Arial Narrow" panose="020B0606020202030204" pitchFamily="34" charset="0"/>
              </a:rPr>
              <a:t> energy is </a:t>
            </a:r>
            <a:r>
              <a:rPr lang="en-US" b="1" dirty="0">
                <a:latin typeface="Arial Narrow" panose="020B0606020202030204" pitchFamily="34" charset="0"/>
              </a:rPr>
              <a:t>transformed</a:t>
            </a:r>
            <a:r>
              <a:rPr lang="en-US" dirty="0">
                <a:latin typeface="Arial Narrow" panose="020B0606020202030204" pitchFamily="34" charset="0"/>
              </a:rPr>
              <a:t> into </a:t>
            </a:r>
            <a:r>
              <a:rPr lang="en-US" b="1" dirty="0">
                <a:latin typeface="Arial Narrow" panose="020B0606020202030204" pitchFamily="34" charset="0"/>
              </a:rPr>
              <a:t>work</a:t>
            </a:r>
            <a:r>
              <a:rPr lang="en-US" dirty="0">
                <a:latin typeface="Arial Narrow" panose="020B0606020202030204" pitchFamily="34" charset="0"/>
              </a:rPr>
              <a:t>, such as dislodging soil or breaking surface material.</a:t>
            </a:r>
          </a:p>
        </p:txBody>
      </p:sp>
      <p:pic>
        <p:nvPicPr>
          <p:cNvPr id="7" name="Picture 6" descr="Diagram showing four forms of energy. Potential energy is depicted by rocks at the edge of a cliff, kinetic energy by falling rocks, convection by heat causing water to circulate in a container, radiation by sunlight reaching Earth, and conduction by heat transfer through solid ground.">
            <a:extLst>
              <a:ext uri="{FF2B5EF4-FFF2-40B4-BE49-F238E27FC236}">
                <a16:creationId xmlns:a16="http://schemas.microsoft.com/office/drawing/2014/main" id="{28CBC8A7-5F67-C3E9-3321-65A2DB0BB615}"/>
              </a:ext>
            </a:extLst>
          </p:cNvPr>
          <p:cNvPicPr>
            <a:picLocks noChangeAspect="1"/>
          </p:cNvPicPr>
          <p:nvPr/>
        </p:nvPicPr>
        <p:blipFill>
          <a:blip r:embed="rId3"/>
          <a:stretch>
            <a:fillRect/>
          </a:stretch>
        </p:blipFill>
        <p:spPr>
          <a:xfrm>
            <a:off x="7884543" y="3172568"/>
            <a:ext cx="3865985" cy="3340511"/>
          </a:xfrm>
          <a:prstGeom prst="rect">
            <a:avLst/>
          </a:prstGeom>
        </p:spPr>
      </p:pic>
      <p:sp>
        <p:nvSpPr>
          <p:cNvPr id="9" name="TextBox 8">
            <a:extLst>
              <a:ext uri="{FF2B5EF4-FFF2-40B4-BE49-F238E27FC236}">
                <a16:creationId xmlns:a16="http://schemas.microsoft.com/office/drawing/2014/main" id="{CB08218D-4847-0CFE-555C-626AA7A96275}"/>
              </a:ext>
            </a:extLst>
          </p:cNvPr>
          <p:cNvSpPr txBox="1"/>
          <p:nvPr/>
        </p:nvSpPr>
        <p:spPr>
          <a:xfrm>
            <a:off x="6937075" y="6513079"/>
            <a:ext cx="5254925" cy="246221"/>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4.1.1 from Introduction to Physical Geography by M. Ritter, licensed under CC BY-NC-SA 4.0.</a:t>
            </a:r>
          </a:p>
        </p:txBody>
      </p:sp>
    </p:spTree>
    <p:extLst>
      <p:ext uri="{BB962C8B-B14F-4D97-AF65-F5344CB8AC3E}">
        <p14:creationId xmlns:p14="http://schemas.microsoft.com/office/powerpoint/2010/main" val="17185675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81E6E-CB49-B66B-DBB5-5DA91AAFE6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D5FACD-3223-474E-FC25-7972331F577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Urban Heat Island</a:t>
            </a:r>
          </a:p>
        </p:txBody>
      </p:sp>
      <p:pic>
        <p:nvPicPr>
          <p:cNvPr id="14338" name="Picture 2" descr="Illustration of the urban heat island effect showing temperature differences from rural to urban areas. On a hot summer day in New York City, urban center temperatures can be about 4°C higher than surrounding rural areas with forests and farms. A bell-shaped curve overlays images of rural forests, suburban houses, urban skyscrapers, and rural farms, with temperatures ranging from about 32°C (90°F) in rural zones to about 39°C (102°F) in the city center.">
            <a:extLst>
              <a:ext uri="{FF2B5EF4-FFF2-40B4-BE49-F238E27FC236}">
                <a16:creationId xmlns:a16="http://schemas.microsoft.com/office/drawing/2014/main" id="{BC830E27-5EA3-A256-BA14-3D5BAA6A34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41849"/>
            <a:ext cx="10897992" cy="44189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D6CFA7B-01F4-3823-DAC1-361C95601CAD}"/>
              </a:ext>
            </a:extLst>
          </p:cNvPr>
          <p:cNvSpPr txBox="1"/>
          <p:nvPr/>
        </p:nvSpPr>
        <p:spPr>
          <a:xfrm>
            <a:off x="7789652" y="6238959"/>
            <a:ext cx="4192437" cy="253916"/>
          </a:xfrm>
          <a:prstGeom prst="rect">
            <a:avLst/>
          </a:prstGeom>
          <a:noFill/>
        </p:spPr>
        <p:txBody>
          <a:bodyPr wrap="square">
            <a:spAutoFit/>
          </a:bodyPr>
          <a:lstStyle/>
          <a:p>
            <a:pPr algn="l"/>
            <a:r>
              <a:rPr lang="en-US" sz="1050" dirty="0">
                <a:latin typeface="Arial Narrow" panose="020B0606020202030204" pitchFamily="34" charset="0"/>
                <a:cs typeface="Times New Roman" panose="02020603050405020304" pitchFamily="18" charset="0"/>
              </a:rPr>
              <a:t>Credit: NASA, https://mynasadata.larc.nasa.gov/basic-page/urban-heat-islands. </a:t>
            </a:r>
          </a:p>
        </p:txBody>
      </p:sp>
    </p:spTree>
    <p:extLst>
      <p:ext uri="{BB962C8B-B14F-4D97-AF65-F5344CB8AC3E}">
        <p14:creationId xmlns:p14="http://schemas.microsoft.com/office/powerpoint/2010/main" val="4240944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4D17-A7DB-06A3-2B6D-FE8ED8557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35184-0065-2125-3D18-157D317771A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Heat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6EC640F-A81E-CE32-6A39-BE03F51889E2}"/>
              </a:ext>
            </a:extLst>
          </p:cNvPr>
          <p:cNvSpPr>
            <a:spLocks noGrp="1"/>
          </p:cNvSpPr>
          <p:nvPr>
            <p:ph idx="1"/>
          </p:nvPr>
        </p:nvSpPr>
        <p:spPr>
          <a:xfrm>
            <a:off x="838200" y="1458930"/>
            <a:ext cx="10729824" cy="4924617"/>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 (Thermal Energy): Total energy from random </a:t>
            </a:r>
            <a:r>
              <a:rPr lang="en-US" b="1" dirty="0">
                <a:latin typeface="Arial Narrow" panose="020B0606020202030204" pitchFamily="34" charset="0"/>
              </a:rPr>
              <a:t>motion</a:t>
            </a:r>
            <a:r>
              <a:rPr lang="en-US" dirty="0">
                <a:latin typeface="Arial Narrow" panose="020B0606020202030204" pitchFamily="34" charset="0"/>
              </a:rPr>
              <a:t> of atoms and molecules.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Three</a:t>
            </a:r>
            <a:r>
              <a:rPr lang="en-US" dirty="0">
                <a:latin typeface="Arial Narrow" panose="020B0606020202030204" pitchFamily="34" charset="0"/>
              </a:rPr>
              <a:t> Modes of </a:t>
            </a:r>
            <a:r>
              <a:rPr lang="en-US" b="1" dirty="0">
                <a:latin typeface="Arial Narrow" panose="020B0606020202030204" pitchFamily="34" charset="0"/>
              </a:rPr>
              <a:t>Heat</a:t>
            </a:r>
            <a:r>
              <a:rPr lang="en-US" dirty="0">
                <a:latin typeface="Arial Narrow" panose="020B0606020202030204" pitchFamily="34" charset="0"/>
              </a:rPr>
              <a:t> </a:t>
            </a:r>
            <a:r>
              <a:rPr lang="en-US" b="1" dirty="0">
                <a:latin typeface="Arial Narrow" panose="020B0606020202030204" pitchFamily="34" charset="0"/>
              </a:rPr>
              <a:t>Transfer</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b="1" dirty="0">
                <a:latin typeface="Arial Narrow" panose="020B0606020202030204" pitchFamily="34" charset="0"/>
              </a:rPr>
              <a:t> Radiation</a:t>
            </a:r>
            <a:r>
              <a:rPr lang="en-US" sz="2800" dirty="0">
                <a:latin typeface="Arial Narrow" panose="020B0606020202030204" pitchFamily="34" charset="0"/>
              </a:rPr>
              <a:t>: Transfer via </a:t>
            </a:r>
            <a:r>
              <a:rPr lang="en-US" sz="2800" b="1" dirty="0">
                <a:latin typeface="Arial Narrow" panose="020B0606020202030204" pitchFamily="34" charset="0"/>
              </a:rPr>
              <a:t>electromagnetic</a:t>
            </a:r>
            <a:r>
              <a:rPr lang="en-US" sz="2800" dirty="0">
                <a:latin typeface="Arial Narrow" panose="020B0606020202030204" pitchFamily="34" charset="0"/>
              </a:rPr>
              <a:t> waves (e.g., Sun to Earth).No medium required.</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Conduction</a:t>
            </a:r>
            <a:r>
              <a:rPr lang="en-US" sz="2800" dirty="0">
                <a:latin typeface="Arial Narrow" panose="020B0606020202030204" pitchFamily="34" charset="0"/>
              </a:rPr>
              <a:t>: Heat transfer through </a:t>
            </a:r>
            <a:r>
              <a:rPr lang="en-US" sz="2800" b="1" dirty="0">
                <a:latin typeface="Arial Narrow" panose="020B0606020202030204" pitchFamily="34" charset="0"/>
              </a:rPr>
              <a:t>direct</a:t>
            </a:r>
            <a:r>
              <a:rPr lang="en-US" sz="2800" dirty="0">
                <a:latin typeface="Arial Narrow" panose="020B0606020202030204" pitchFamily="34" charset="0"/>
              </a:rPr>
              <a:t> </a:t>
            </a:r>
            <a:r>
              <a:rPr lang="en-US" sz="2800" b="1" dirty="0">
                <a:latin typeface="Arial Narrow" panose="020B0606020202030204" pitchFamily="34" charset="0"/>
              </a:rPr>
              <a:t>contact</a:t>
            </a:r>
            <a:r>
              <a:rPr lang="en-US" sz="2800" dirty="0">
                <a:latin typeface="Arial Narrow" panose="020B0606020202030204" pitchFamily="34" charset="0"/>
              </a:rPr>
              <a:t>. Common in solids, but also occurs between solids and fluids (e.g., ground and air).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Convection</a:t>
            </a:r>
            <a:r>
              <a:rPr lang="en-US" sz="2800" dirty="0">
                <a:latin typeface="Arial Narrow" panose="020B0606020202030204" pitchFamily="34" charset="0"/>
              </a:rPr>
              <a:t>: </a:t>
            </a:r>
            <a:r>
              <a:rPr lang="en-US" sz="2800" b="1" dirty="0">
                <a:latin typeface="Arial Narrow" panose="020B0606020202030204" pitchFamily="34" charset="0"/>
              </a:rPr>
              <a:t>Vertical</a:t>
            </a:r>
            <a:r>
              <a:rPr lang="en-US" sz="2800" dirty="0">
                <a:latin typeface="Arial Narrow" panose="020B0606020202030204" pitchFamily="34" charset="0"/>
              </a:rPr>
              <a:t> </a:t>
            </a:r>
            <a:r>
              <a:rPr lang="en-US" sz="2800" b="1" dirty="0">
                <a:latin typeface="Arial Narrow" panose="020B0606020202030204" pitchFamily="34" charset="0"/>
              </a:rPr>
              <a:t>movement</a:t>
            </a:r>
            <a:r>
              <a:rPr lang="en-US" sz="2800" dirty="0">
                <a:latin typeface="Arial Narrow" panose="020B0606020202030204" pitchFamily="34" charset="0"/>
              </a:rPr>
              <a:t> of heat in fluids (air or water). Warm molecules rise, cool ones sink.</a:t>
            </a:r>
          </a:p>
        </p:txBody>
      </p:sp>
    </p:spTree>
    <p:extLst>
      <p:ext uri="{BB962C8B-B14F-4D97-AF65-F5344CB8AC3E}">
        <p14:creationId xmlns:p14="http://schemas.microsoft.com/office/powerpoint/2010/main" val="393038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E7F1B-EA25-E9AB-5AF7-5CA5EE4D70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E5B1AC-D78C-55AF-6CB6-90B1EF3E43C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Latent Heat &amp; Phase Changes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88A8763-F5EC-110D-83BA-4D558D2A7198}"/>
              </a:ext>
            </a:extLst>
          </p:cNvPr>
          <p:cNvSpPr>
            <a:spLocks noGrp="1"/>
          </p:cNvSpPr>
          <p:nvPr>
            <p:ph idx="1"/>
          </p:nvPr>
        </p:nvSpPr>
        <p:spPr>
          <a:xfrm>
            <a:off x="838200" y="1458930"/>
            <a:ext cx="9418608" cy="4924617"/>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Latent</a:t>
            </a: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 is absorbed or released during phase changes (solid ↔ liquid ↔ gas).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Temperature </a:t>
            </a:r>
            <a:r>
              <a:rPr lang="en-US" b="1" dirty="0">
                <a:latin typeface="Arial Narrow" panose="020B0606020202030204" pitchFamily="34" charset="0"/>
              </a:rPr>
              <a:t>does not change </a:t>
            </a:r>
            <a:r>
              <a:rPr lang="en-US" dirty="0">
                <a:latin typeface="Arial Narrow" panose="020B0606020202030204" pitchFamily="34" charset="0"/>
              </a:rPr>
              <a:t>during the phase change.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Example: Boiling water stays at 100°C while changing to vapor.</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Evaporation absorbs heat </a:t>
            </a:r>
            <a:r>
              <a:rPr lang="en-US" dirty="0">
                <a:latin typeface="Arial Narrow" panose="020B0606020202030204" pitchFamily="34" charset="0"/>
              </a:rPr>
              <a:t>→ causes evaporative </a:t>
            </a:r>
            <a:r>
              <a:rPr lang="en-US" b="1" dirty="0">
                <a:latin typeface="Arial Narrow" panose="020B0606020202030204" pitchFamily="34" charset="0"/>
              </a:rPr>
              <a:t>cooling</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Used in </a:t>
            </a:r>
            <a:r>
              <a:rPr lang="en-US" sz="2800" b="1" dirty="0">
                <a:latin typeface="Arial Narrow" panose="020B0606020202030204" pitchFamily="34" charset="0"/>
              </a:rPr>
              <a:t>cooling homes </a:t>
            </a:r>
            <a:r>
              <a:rPr lang="en-US" sz="2800" dirty="0">
                <a:latin typeface="Arial Narrow" panose="020B0606020202030204" pitchFamily="34" charset="0"/>
              </a:rPr>
              <a:t>in hot, dry climates. Practical example: Sweat evaporating from skin helps cool the body.</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Condensation releases heat </a:t>
            </a:r>
            <a:r>
              <a:rPr lang="en-US" dirty="0">
                <a:latin typeface="Arial Narrow" panose="020B0606020202030204" pitchFamily="34" charset="0"/>
              </a:rPr>
              <a:t>→ </a:t>
            </a:r>
            <a:r>
              <a:rPr lang="en-US" b="1" dirty="0">
                <a:latin typeface="Arial Narrow" panose="020B0606020202030204" pitchFamily="34" charset="0"/>
              </a:rPr>
              <a:t>warms</a:t>
            </a:r>
            <a:r>
              <a:rPr lang="en-US" dirty="0">
                <a:latin typeface="Arial Narrow" panose="020B0606020202030204" pitchFamily="34" charset="0"/>
              </a:rPr>
              <a:t> the surrounding air.</a:t>
            </a:r>
          </a:p>
        </p:txBody>
      </p:sp>
    </p:spTree>
    <p:extLst>
      <p:ext uri="{BB962C8B-B14F-4D97-AF65-F5344CB8AC3E}">
        <p14:creationId xmlns:p14="http://schemas.microsoft.com/office/powerpoint/2010/main" val="3230802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9EB09-4995-FAA2-A210-5BB59EFE96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682576-F2F6-764F-7FF0-CA53D01D4E3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Specific Heat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61335D9-E577-D266-B51E-2415A2309DFF}"/>
              </a:ext>
            </a:extLst>
          </p:cNvPr>
          <p:cNvSpPr>
            <a:spLocks noGrp="1"/>
          </p:cNvSpPr>
          <p:nvPr>
            <p:ph idx="1"/>
          </p:nvPr>
        </p:nvSpPr>
        <p:spPr>
          <a:xfrm>
            <a:off x="838200" y="1458930"/>
            <a:ext cx="9418608" cy="4924617"/>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Specific heat </a:t>
            </a:r>
            <a:r>
              <a:rPr lang="en-US" dirty="0">
                <a:latin typeface="Arial Narrow" panose="020B0606020202030204" pitchFamily="34" charset="0"/>
              </a:rPr>
              <a:t>= energy to raise temperature of 1g by 1°C.</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Water has high specific heat: </a:t>
            </a:r>
            <a:r>
              <a:rPr lang="en-US" dirty="0">
                <a:latin typeface="Arial Narrow" panose="020B0606020202030204" pitchFamily="34" charset="0"/>
              </a:rPr>
              <a:t>1 calorie/gram °C = 4.186 joule/gram °C → heats and cools slowly.</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Example: On a sunny day, </a:t>
            </a:r>
            <a:r>
              <a:rPr lang="en-US" sz="2800" b="1" dirty="0">
                <a:latin typeface="Arial Narrow" panose="020B0606020202030204" pitchFamily="34" charset="0"/>
              </a:rPr>
              <a:t>puddle feels cooler </a:t>
            </a:r>
            <a:r>
              <a:rPr lang="en-US" sz="2800" dirty="0">
                <a:latin typeface="Arial Narrow" panose="020B0606020202030204" pitchFamily="34" charset="0"/>
              </a:rPr>
              <a:t>than </a:t>
            </a:r>
            <a:r>
              <a:rPr lang="en-US" sz="2800" b="1" dirty="0">
                <a:latin typeface="Arial Narrow" panose="020B0606020202030204" pitchFamily="34" charset="0"/>
              </a:rPr>
              <a:t>asphalt</a:t>
            </a:r>
            <a:r>
              <a:rPr lang="en-US" sz="2800" dirty="0">
                <a:latin typeface="Arial Narrow" panose="020B0606020202030204" pitchFamily="34" charset="0"/>
              </a:rPr>
              <a:t>.</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Both receive the </a:t>
            </a:r>
            <a:r>
              <a:rPr lang="en-US" sz="2800" b="1" dirty="0">
                <a:latin typeface="Arial Narrow" panose="020B0606020202030204" pitchFamily="34" charset="0"/>
              </a:rPr>
              <a:t>same amount of solar radiation</a:t>
            </a:r>
            <a:r>
              <a:rPr lang="en-US" sz="2800" dirty="0">
                <a:latin typeface="Arial Narrow" panose="020B0606020202030204" pitchFamily="34" charset="0"/>
              </a:rPr>
              <a:t>.</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Water heats up slowly </a:t>
            </a:r>
            <a:r>
              <a:rPr lang="en-US" sz="2800" dirty="0">
                <a:latin typeface="Arial Narrow" panose="020B0606020202030204" pitchFamily="34" charset="0"/>
              </a:rPr>
              <a:t>due to high specific heat: it absorbs a lot of energy with little temperature change.</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Asphalt heats up quickly</a:t>
            </a:r>
            <a:r>
              <a:rPr lang="en-US" sz="2800" dirty="0">
                <a:latin typeface="Arial Narrow" panose="020B0606020202030204" pitchFamily="34" charset="0"/>
              </a:rPr>
              <a:t>: it has a low specific heat and warms rapidly.</a:t>
            </a:r>
          </a:p>
        </p:txBody>
      </p:sp>
    </p:spTree>
    <p:extLst>
      <p:ext uri="{BB962C8B-B14F-4D97-AF65-F5344CB8AC3E}">
        <p14:creationId xmlns:p14="http://schemas.microsoft.com/office/powerpoint/2010/main" val="614973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DBB1-4309-7021-E9AF-5244E10DE1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D8076-A432-4624-50A9-42825977ACF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Temperature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E28047-CA0C-0971-391A-074280E6530A}"/>
              </a:ext>
            </a:extLst>
          </p:cNvPr>
          <p:cNvSpPr>
            <a:spLocks noGrp="1"/>
          </p:cNvSpPr>
          <p:nvPr>
            <p:ph idx="1"/>
          </p:nvPr>
        </p:nvSpPr>
        <p:spPr>
          <a:xfrm>
            <a:off x="838200" y="1458930"/>
            <a:ext cx="691013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Temperature is the </a:t>
            </a:r>
            <a:r>
              <a:rPr lang="en-US" b="1" dirty="0">
                <a:latin typeface="Arial Narrow" panose="020B0606020202030204" pitchFamily="34" charset="0"/>
              </a:rPr>
              <a:t>average kinetic energy </a:t>
            </a:r>
            <a:r>
              <a:rPr lang="en-US" dirty="0">
                <a:latin typeface="Arial Narrow" panose="020B0606020202030204" pitchFamily="34" charset="0"/>
              </a:rPr>
              <a:t>of molecules in a substance.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It tells us </a:t>
            </a:r>
            <a:r>
              <a:rPr lang="en-US" b="1" dirty="0">
                <a:latin typeface="Arial Narrow" panose="020B0606020202030204" pitchFamily="34" charset="0"/>
              </a:rPr>
              <a:t>how hot </a:t>
            </a:r>
            <a:r>
              <a:rPr lang="en-US" dirty="0">
                <a:latin typeface="Arial Narrow" panose="020B0606020202030204" pitchFamily="34" charset="0"/>
              </a:rPr>
              <a:t>or </a:t>
            </a:r>
            <a:r>
              <a:rPr lang="en-US" b="1" dirty="0">
                <a:latin typeface="Arial Narrow" panose="020B0606020202030204" pitchFamily="34" charset="0"/>
              </a:rPr>
              <a:t>cold</a:t>
            </a:r>
            <a:r>
              <a:rPr lang="en-US" dirty="0">
                <a:latin typeface="Arial Narrow" panose="020B0606020202030204" pitchFamily="34" charset="0"/>
              </a:rPr>
              <a:t> something is.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Faster-moving molecules = </a:t>
            </a:r>
            <a:r>
              <a:rPr lang="en-US" b="1" dirty="0">
                <a:latin typeface="Arial Narrow" panose="020B0606020202030204" pitchFamily="34" charset="0"/>
              </a:rPr>
              <a:t>higher temperature </a:t>
            </a:r>
            <a:r>
              <a:rPr lang="en-US" dirty="0">
                <a:latin typeface="Arial Narrow" panose="020B0606020202030204" pitchFamily="34" charset="0"/>
              </a:rPr>
              <a:t>→ more heat.</a:t>
            </a:r>
            <a:endParaRPr lang="en-US" b="1"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Slower-moving molecules = </a:t>
            </a:r>
            <a:r>
              <a:rPr lang="en-US" b="1" dirty="0">
                <a:latin typeface="Arial Narrow" panose="020B0606020202030204" pitchFamily="34" charset="0"/>
              </a:rPr>
              <a:t>lower temperature </a:t>
            </a:r>
            <a:r>
              <a:rPr lang="en-US" dirty="0">
                <a:latin typeface="Arial Narrow" panose="020B0606020202030204" pitchFamily="34" charset="0"/>
              </a:rPr>
              <a:t>→ less frequent collisions and less heat.</a:t>
            </a:r>
            <a:endParaRPr lang="en-US" b="1"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Measured in degrees (°C, °F, or K)</a:t>
            </a:r>
            <a:endParaRPr lang="en-US" sz="2800" dirty="0">
              <a:latin typeface="Arial Narrow" panose="020B0606020202030204" pitchFamily="34" charset="0"/>
            </a:endParaRPr>
          </a:p>
        </p:txBody>
      </p:sp>
      <p:pic>
        <p:nvPicPr>
          <p:cNvPr id="7" name="Picture 6" descr="Illustration comparing Fahrenheit, Kelvin, and Celsius temperature scales. The boiling point of water is marked as 212° F, 373 K, and 100° C. The freezing point of water is marked as 32° F, 273 K, and 0° C. Absolute zero is marked as approximately -460° F, 0 K, and -273° C.">
            <a:extLst>
              <a:ext uri="{FF2B5EF4-FFF2-40B4-BE49-F238E27FC236}">
                <a16:creationId xmlns:a16="http://schemas.microsoft.com/office/drawing/2014/main" id="{B523A2D8-0E0C-FF67-9B3F-D760F16B835C}"/>
              </a:ext>
            </a:extLst>
          </p:cNvPr>
          <p:cNvPicPr>
            <a:picLocks noChangeAspect="1"/>
          </p:cNvPicPr>
          <p:nvPr/>
        </p:nvPicPr>
        <p:blipFill>
          <a:blip r:embed="rId3"/>
          <a:srcRect l="1915" r="27058"/>
          <a:stretch/>
        </p:blipFill>
        <p:spPr>
          <a:xfrm>
            <a:off x="8316227" y="1380226"/>
            <a:ext cx="3416969" cy="4458322"/>
          </a:xfrm>
          <a:prstGeom prst="rect">
            <a:avLst/>
          </a:prstGeom>
        </p:spPr>
      </p:pic>
      <p:sp>
        <p:nvSpPr>
          <p:cNvPr id="8" name="TextBox 7">
            <a:extLst>
              <a:ext uri="{FF2B5EF4-FFF2-40B4-BE49-F238E27FC236}">
                <a16:creationId xmlns:a16="http://schemas.microsoft.com/office/drawing/2014/main" id="{40E1BDE3-044F-AAFC-D41C-1116B694F90C}"/>
              </a:ext>
            </a:extLst>
          </p:cNvPr>
          <p:cNvSpPr txBox="1"/>
          <p:nvPr/>
        </p:nvSpPr>
        <p:spPr>
          <a:xfrm>
            <a:off x="6967967" y="6314045"/>
            <a:ext cx="5326702" cy="253916"/>
          </a:xfrm>
          <a:prstGeom prst="rect">
            <a:avLst/>
          </a:prstGeom>
          <a:noFill/>
        </p:spPr>
        <p:txBody>
          <a:bodyPr wrap="square">
            <a:spAutoFit/>
          </a:bodyPr>
          <a:lstStyle/>
          <a:p>
            <a:pPr algn="l"/>
            <a:r>
              <a:rPr lang="en-US" sz="1000" dirty="0">
                <a:latin typeface="Arial Narrow" panose="020B0606020202030204" pitchFamily="34" charset="0"/>
                <a:cs typeface="Times New Roman" panose="02020603050405020304" pitchFamily="18" charset="0"/>
              </a:rPr>
              <a:t>Source: Figure 5.1.2  from Introduction to Physical Geography by M. Ritter, licensed under CC BY-NC-SA 4.0.</a:t>
            </a:r>
          </a:p>
        </p:txBody>
      </p:sp>
    </p:spTree>
    <p:extLst>
      <p:ext uri="{BB962C8B-B14F-4D97-AF65-F5344CB8AC3E}">
        <p14:creationId xmlns:p14="http://schemas.microsoft.com/office/powerpoint/2010/main" val="911812645"/>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2007</TotalTime>
  <Words>3341</Words>
  <Application>Microsoft Office PowerPoint</Application>
  <PresentationFormat>Widescreen</PresentationFormat>
  <Paragraphs>311</Paragraphs>
  <Slides>50</Slides>
  <Notes>31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Arial Narrow</vt:lpstr>
      <vt:lpstr>Calibri</vt:lpstr>
      <vt:lpstr>Calibri Light</vt:lpstr>
      <vt:lpstr>Wingdings</vt:lpstr>
      <vt:lpstr>Office Theme</vt:lpstr>
      <vt:lpstr>Lesson 4 Atmosphere Energy, Radiation, and Temperatures</vt:lpstr>
      <vt:lpstr>Weekly readings:</vt:lpstr>
      <vt:lpstr>Key additional resources</vt:lpstr>
      <vt:lpstr>Learning Objectives</vt:lpstr>
      <vt:lpstr>Energy</vt:lpstr>
      <vt:lpstr>Heat</vt:lpstr>
      <vt:lpstr>Latent Heat &amp; Phase Changes</vt:lpstr>
      <vt:lpstr>Specific Heat</vt:lpstr>
      <vt:lpstr>Temperature</vt:lpstr>
      <vt:lpstr>Surface vs. Air Temperature</vt:lpstr>
      <vt:lpstr>Temperature Scales (°C,°F, K)</vt:lpstr>
      <vt:lpstr>Temperature Statistics</vt:lpstr>
      <vt:lpstr>Heat vs. Temperature</vt:lpstr>
      <vt:lpstr>Temperature in the Thermosphere</vt:lpstr>
      <vt:lpstr>Path Length &amp; Insolation</vt:lpstr>
      <vt:lpstr>Atmospheric Conditions &amp; Insolation</vt:lpstr>
      <vt:lpstr>The Radiation Balance</vt:lpstr>
      <vt:lpstr>Simplified Shortwave Budget</vt:lpstr>
      <vt:lpstr>Global Energy Budget</vt:lpstr>
      <vt:lpstr>Earth’s Radiation Budget</vt:lpstr>
      <vt:lpstr>Shortwave Radiation Pathways</vt:lpstr>
      <vt:lpstr>Longwave Radiation Pathways</vt:lpstr>
      <vt:lpstr>Solar Radiation Modification</vt:lpstr>
      <vt:lpstr>Shortwave radiation</vt:lpstr>
      <vt:lpstr>Albedo: Surface Reflection of Solar Energy</vt:lpstr>
      <vt:lpstr>Longwave radiation</vt:lpstr>
      <vt:lpstr>Greenhouse Effect</vt:lpstr>
      <vt:lpstr>Solar Radiation</vt:lpstr>
      <vt:lpstr>Net Radiation</vt:lpstr>
      <vt:lpstr>Energy Balance</vt:lpstr>
      <vt:lpstr>Sensible Heat Transfer (H)</vt:lpstr>
      <vt:lpstr>Latent Heat Transfer (LE)</vt:lpstr>
      <vt:lpstr>Ground Heat Transfer (G)</vt:lpstr>
      <vt:lpstr>Important Temperature Controls (there are others)</vt:lpstr>
      <vt:lpstr>Latitudinal Variation</vt:lpstr>
      <vt:lpstr>Global Distribution of Solar Radiation </vt:lpstr>
      <vt:lpstr>Global Distribution of Net Solar Radiation </vt:lpstr>
      <vt:lpstr>Daily Cycle of Radiation and Temperature</vt:lpstr>
      <vt:lpstr>Latitude &amp; Elevation Impacts</vt:lpstr>
      <vt:lpstr>Cloud Effects</vt:lpstr>
      <vt:lpstr>Cloud Impact</vt:lpstr>
      <vt:lpstr>Land–Water Heating Differences</vt:lpstr>
      <vt:lpstr>Global Earth’s Temperature Patterns</vt:lpstr>
      <vt:lpstr>Average January Temperature</vt:lpstr>
      <vt:lpstr>Average  July Temperature</vt:lpstr>
      <vt:lpstr>Global Mean Temperature</vt:lpstr>
      <vt:lpstr>Global and Continental Temperature Change,  1900 - 2000</vt:lpstr>
      <vt:lpstr>Temperature Anomaly, 2000 - 2009</vt:lpstr>
      <vt:lpstr>Projected Warming </vt:lpstr>
      <vt:lpstr>Urban Heat Island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272</cp:revision>
  <dcterms:created xsi:type="dcterms:W3CDTF">2025-01-31T18:19:09Z</dcterms:created>
  <dcterms:modified xsi:type="dcterms:W3CDTF">2025-08-11T16:57:32Z</dcterms:modified>
</cp:coreProperties>
</file>