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1" r:id="rId1"/>
  </p:sldMasterIdLst>
  <p:notesMasterIdLst>
    <p:notesMasterId r:id="rId39"/>
  </p:notesMasterIdLst>
  <p:sldIdLst>
    <p:sldId id="537" r:id="rId2"/>
    <p:sldId id="538" r:id="rId3"/>
    <p:sldId id="386" r:id="rId4"/>
    <p:sldId id="656" r:id="rId5"/>
    <p:sldId id="772" r:id="rId6"/>
    <p:sldId id="856" r:id="rId7"/>
    <p:sldId id="857" r:id="rId8"/>
    <p:sldId id="855" r:id="rId9"/>
    <p:sldId id="850" r:id="rId10"/>
    <p:sldId id="616" r:id="rId11"/>
    <p:sldId id="692" r:id="rId12"/>
    <p:sldId id="852" r:id="rId13"/>
    <p:sldId id="853" r:id="rId14"/>
    <p:sldId id="854" r:id="rId15"/>
    <p:sldId id="851" r:id="rId16"/>
    <p:sldId id="774" r:id="rId17"/>
    <p:sldId id="620" r:id="rId18"/>
    <p:sldId id="617" r:id="rId19"/>
    <p:sldId id="858" r:id="rId20"/>
    <p:sldId id="859" r:id="rId21"/>
    <p:sldId id="860" r:id="rId22"/>
    <p:sldId id="871" r:id="rId23"/>
    <p:sldId id="872" r:id="rId24"/>
    <p:sldId id="773" r:id="rId25"/>
    <p:sldId id="864" r:id="rId26"/>
    <p:sldId id="865" r:id="rId27"/>
    <p:sldId id="861" r:id="rId28"/>
    <p:sldId id="862" r:id="rId29"/>
    <p:sldId id="863" r:id="rId30"/>
    <p:sldId id="866" r:id="rId31"/>
    <p:sldId id="867" r:id="rId32"/>
    <p:sldId id="868" r:id="rId33"/>
    <p:sldId id="775" r:id="rId34"/>
    <p:sldId id="869" r:id="rId35"/>
    <p:sldId id="870" r:id="rId36"/>
    <p:sldId id="776" r:id="rId37"/>
    <p:sldId id="87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47" autoAdjust="0"/>
  </p:normalViewPr>
  <p:slideViewPr>
    <p:cSldViewPr snapToGrid="0">
      <p:cViewPr varScale="1">
        <p:scale>
          <a:sx n="143" d="100"/>
          <a:sy n="143" d="100"/>
        </p:scale>
        <p:origin x="126" y="4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C040DE-058D-4E45-B562-7453754B917C}" type="datetimeFigureOut">
              <a:rPr lang="en-US" smtClean="0"/>
              <a:t>8/12/2025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EDD54-0F8C-4169-A6FF-2F63DF2ACC48}" type="slidenum">
              <a:rPr lang="en-US" smtClean="0"/>
              <a:t>‹#›</a:t>
            </a:fld>
            <a:endParaRPr lang="en-US"/>
          </a:p>
        </p:txBody>
      </p:sp>
    </p:spTree>
    <p:extLst>
      <p:ext uri="{BB962C8B-B14F-4D97-AF65-F5344CB8AC3E}">
        <p14:creationId xmlns:p14="http://schemas.microsoft.com/office/powerpoint/2010/main" val="3547834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1</a:t>
            </a:fld>
            <a:endParaRPr lang="en-US"/>
          </a:p>
        </p:txBody>
      </p:sp>
    </p:spTree>
    <p:extLst>
      <p:ext uri="{BB962C8B-B14F-4D97-AF65-F5344CB8AC3E}">
        <p14:creationId xmlns:p14="http://schemas.microsoft.com/office/powerpoint/2010/main" val="373174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92F12-F858-F9FD-2432-4FF88CDE57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36FF33-A353-00F4-AA49-806FF73B23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5B78B8-E863-249E-1C07-A1D5F28E86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519307-17C5-2594-7126-A2B2CB72B898}"/>
              </a:ext>
            </a:extLst>
          </p:cNvPr>
          <p:cNvSpPr>
            <a:spLocks noGrp="1"/>
          </p:cNvSpPr>
          <p:nvPr>
            <p:ph type="sldNum" sz="quarter" idx="5"/>
          </p:nvPr>
        </p:nvSpPr>
        <p:spPr/>
        <p:txBody>
          <a:bodyPr/>
          <a:lstStyle/>
          <a:p>
            <a:fld id="{279EDD54-0F8C-4169-A6FF-2F63DF2ACC48}" type="slidenum">
              <a:rPr lang="en-US" smtClean="0"/>
              <a:t>10</a:t>
            </a:fld>
            <a:endParaRPr lang="en-US"/>
          </a:p>
        </p:txBody>
      </p:sp>
    </p:spTree>
    <p:extLst>
      <p:ext uri="{BB962C8B-B14F-4D97-AF65-F5344CB8AC3E}">
        <p14:creationId xmlns:p14="http://schemas.microsoft.com/office/powerpoint/2010/main" val="1687825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A97BB-2FCB-13E4-D567-8702ABDE29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1FB87A-7AC6-2AB3-8F67-FCC922518C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462FAD-2189-A54A-8A2D-E8779C8051C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01134F2-CE4F-0C5D-BC1D-38B17A50BAB9}"/>
              </a:ext>
            </a:extLst>
          </p:cNvPr>
          <p:cNvSpPr>
            <a:spLocks noGrp="1"/>
          </p:cNvSpPr>
          <p:nvPr>
            <p:ph type="sldNum" sz="quarter" idx="5"/>
          </p:nvPr>
        </p:nvSpPr>
        <p:spPr/>
        <p:txBody>
          <a:bodyPr/>
          <a:lstStyle/>
          <a:p>
            <a:fld id="{279EDD54-0F8C-4169-A6FF-2F63DF2ACC48}" type="slidenum">
              <a:rPr lang="en-US" smtClean="0"/>
              <a:t>11</a:t>
            </a:fld>
            <a:endParaRPr lang="en-US"/>
          </a:p>
        </p:txBody>
      </p:sp>
    </p:spTree>
    <p:extLst>
      <p:ext uri="{BB962C8B-B14F-4D97-AF65-F5344CB8AC3E}">
        <p14:creationId xmlns:p14="http://schemas.microsoft.com/office/powerpoint/2010/main" val="3051712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E3365-BD49-7150-95CD-FA77C086E0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1ADF7E-B91C-7283-7700-2F77764044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AED609-6F0F-FC89-327B-7F727E569D1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FE516A7-B20E-F58B-17C4-29013656869B}"/>
              </a:ext>
            </a:extLst>
          </p:cNvPr>
          <p:cNvSpPr>
            <a:spLocks noGrp="1"/>
          </p:cNvSpPr>
          <p:nvPr>
            <p:ph type="sldNum" sz="quarter" idx="5"/>
          </p:nvPr>
        </p:nvSpPr>
        <p:spPr/>
        <p:txBody>
          <a:bodyPr/>
          <a:lstStyle/>
          <a:p>
            <a:fld id="{279EDD54-0F8C-4169-A6FF-2F63DF2ACC48}" type="slidenum">
              <a:rPr lang="en-US" smtClean="0"/>
              <a:t>12</a:t>
            </a:fld>
            <a:endParaRPr lang="en-US"/>
          </a:p>
        </p:txBody>
      </p:sp>
    </p:spTree>
    <p:extLst>
      <p:ext uri="{BB962C8B-B14F-4D97-AF65-F5344CB8AC3E}">
        <p14:creationId xmlns:p14="http://schemas.microsoft.com/office/powerpoint/2010/main" val="2431246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2B077-D179-A0E2-B2B0-9F575FC904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1CEF28-4927-79AE-DDF3-DB605126CB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DABAFE-860D-726C-4E05-FF92BCD2CF2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62F934E-280E-2EC4-63B8-1371E7681C6F}"/>
              </a:ext>
            </a:extLst>
          </p:cNvPr>
          <p:cNvSpPr>
            <a:spLocks noGrp="1"/>
          </p:cNvSpPr>
          <p:nvPr>
            <p:ph type="sldNum" sz="quarter" idx="5"/>
          </p:nvPr>
        </p:nvSpPr>
        <p:spPr/>
        <p:txBody>
          <a:bodyPr/>
          <a:lstStyle/>
          <a:p>
            <a:fld id="{279EDD54-0F8C-4169-A6FF-2F63DF2ACC48}" type="slidenum">
              <a:rPr lang="en-US" smtClean="0"/>
              <a:t>13</a:t>
            </a:fld>
            <a:endParaRPr lang="en-US"/>
          </a:p>
        </p:txBody>
      </p:sp>
    </p:spTree>
    <p:extLst>
      <p:ext uri="{BB962C8B-B14F-4D97-AF65-F5344CB8AC3E}">
        <p14:creationId xmlns:p14="http://schemas.microsoft.com/office/powerpoint/2010/main" val="11047014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F74E8-C97B-CFB5-313B-F4C82F898E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E203C8-F0C5-BBA5-F1E3-294AC572E3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D449C3-28CC-48CF-5C3F-66331716E6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EB7240D-45C6-99E6-F097-0527A37F8F09}"/>
              </a:ext>
            </a:extLst>
          </p:cNvPr>
          <p:cNvSpPr>
            <a:spLocks noGrp="1"/>
          </p:cNvSpPr>
          <p:nvPr>
            <p:ph type="sldNum" sz="quarter" idx="5"/>
          </p:nvPr>
        </p:nvSpPr>
        <p:spPr/>
        <p:txBody>
          <a:bodyPr/>
          <a:lstStyle/>
          <a:p>
            <a:fld id="{279EDD54-0F8C-4169-A6FF-2F63DF2ACC48}" type="slidenum">
              <a:rPr lang="en-US" smtClean="0"/>
              <a:t>14</a:t>
            </a:fld>
            <a:endParaRPr lang="en-US"/>
          </a:p>
        </p:txBody>
      </p:sp>
    </p:spTree>
    <p:extLst>
      <p:ext uri="{BB962C8B-B14F-4D97-AF65-F5344CB8AC3E}">
        <p14:creationId xmlns:p14="http://schemas.microsoft.com/office/powerpoint/2010/main" val="3419727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82ECC-EC66-921F-4C9F-175755D9A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8CE234-C7AB-D087-FB25-9011547066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DC4AC2-555A-6CAE-05A9-01925265EF2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E681E65-26A1-EE30-EEE4-3D942179205F}"/>
              </a:ext>
            </a:extLst>
          </p:cNvPr>
          <p:cNvSpPr>
            <a:spLocks noGrp="1"/>
          </p:cNvSpPr>
          <p:nvPr>
            <p:ph type="sldNum" sz="quarter" idx="5"/>
          </p:nvPr>
        </p:nvSpPr>
        <p:spPr/>
        <p:txBody>
          <a:bodyPr/>
          <a:lstStyle/>
          <a:p>
            <a:fld id="{279EDD54-0F8C-4169-A6FF-2F63DF2ACC48}" type="slidenum">
              <a:rPr lang="en-US" smtClean="0"/>
              <a:t>15</a:t>
            </a:fld>
            <a:endParaRPr lang="en-US"/>
          </a:p>
        </p:txBody>
      </p:sp>
    </p:spTree>
    <p:extLst>
      <p:ext uri="{BB962C8B-B14F-4D97-AF65-F5344CB8AC3E}">
        <p14:creationId xmlns:p14="http://schemas.microsoft.com/office/powerpoint/2010/main" val="568986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699A6-C873-BDE2-7BAD-AD54745F9F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3FCF7-E37F-241A-9B60-C6B4CE2BFE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612EA2-3FC3-0605-2676-0269BEDEDA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F8D086B-F5ED-6A98-42F0-FD366A52F3E4}"/>
              </a:ext>
            </a:extLst>
          </p:cNvPr>
          <p:cNvSpPr>
            <a:spLocks noGrp="1"/>
          </p:cNvSpPr>
          <p:nvPr>
            <p:ph type="sldNum" sz="quarter" idx="5"/>
          </p:nvPr>
        </p:nvSpPr>
        <p:spPr/>
        <p:txBody>
          <a:bodyPr/>
          <a:lstStyle/>
          <a:p>
            <a:fld id="{279EDD54-0F8C-4169-A6FF-2F63DF2ACC48}" type="slidenum">
              <a:rPr lang="en-US" smtClean="0"/>
              <a:t>16</a:t>
            </a:fld>
            <a:endParaRPr lang="en-US"/>
          </a:p>
        </p:txBody>
      </p:sp>
    </p:spTree>
    <p:extLst>
      <p:ext uri="{BB962C8B-B14F-4D97-AF65-F5344CB8AC3E}">
        <p14:creationId xmlns:p14="http://schemas.microsoft.com/office/powerpoint/2010/main" val="2726303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D201A-4A67-83DF-9368-95E7C38E26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319080-0315-EE1E-BD1A-CA807716BD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B7E38B-DB3F-3213-4497-CABC47CA7A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7CEFB0D-7BC9-A352-3A89-A39E9EDCAB12}"/>
              </a:ext>
            </a:extLst>
          </p:cNvPr>
          <p:cNvSpPr>
            <a:spLocks noGrp="1"/>
          </p:cNvSpPr>
          <p:nvPr>
            <p:ph type="sldNum" sz="quarter" idx="5"/>
          </p:nvPr>
        </p:nvSpPr>
        <p:spPr/>
        <p:txBody>
          <a:bodyPr/>
          <a:lstStyle/>
          <a:p>
            <a:fld id="{279EDD54-0F8C-4169-A6FF-2F63DF2ACC48}" type="slidenum">
              <a:rPr lang="en-US" smtClean="0"/>
              <a:t>17</a:t>
            </a:fld>
            <a:endParaRPr lang="en-US"/>
          </a:p>
        </p:txBody>
      </p:sp>
    </p:spTree>
    <p:extLst>
      <p:ext uri="{BB962C8B-B14F-4D97-AF65-F5344CB8AC3E}">
        <p14:creationId xmlns:p14="http://schemas.microsoft.com/office/powerpoint/2010/main" val="11907591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4FFBF-2E3D-06AC-A09A-2834FDC53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5B0996-F19F-560D-48FD-F5ADB2624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2860EB-07B9-FE70-2B65-95DDA66D93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0866C0E-F974-69C0-5A7F-4DF52E75EAD7}"/>
              </a:ext>
            </a:extLst>
          </p:cNvPr>
          <p:cNvSpPr>
            <a:spLocks noGrp="1"/>
          </p:cNvSpPr>
          <p:nvPr>
            <p:ph type="sldNum" sz="quarter" idx="5"/>
          </p:nvPr>
        </p:nvSpPr>
        <p:spPr/>
        <p:txBody>
          <a:bodyPr/>
          <a:lstStyle/>
          <a:p>
            <a:fld id="{279EDD54-0F8C-4169-A6FF-2F63DF2ACC48}" type="slidenum">
              <a:rPr lang="en-US" smtClean="0"/>
              <a:t>18</a:t>
            </a:fld>
            <a:endParaRPr lang="en-US"/>
          </a:p>
        </p:txBody>
      </p:sp>
    </p:spTree>
    <p:extLst>
      <p:ext uri="{BB962C8B-B14F-4D97-AF65-F5344CB8AC3E}">
        <p14:creationId xmlns:p14="http://schemas.microsoft.com/office/powerpoint/2010/main" val="16613960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9574C-9532-A391-20B9-95D740B21D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E6BA29-CF5F-C598-E280-1AB74B9CB6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E7E026-7E63-3C56-4C49-173285C768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F448951-86A8-8B62-F3EF-F2D8B54D4D14}"/>
              </a:ext>
            </a:extLst>
          </p:cNvPr>
          <p:cNvSpPr>
            <a:spLocks noGrp="1"/>
          </p:cNvSpPr>
          <p:nvPr>
            <p:ph type="sldNum" sz="quarter" idx="5"/>
          </p:nvPr>
        </p:nvSpPr>
        <p:spPr/>
        <p:txBody>
          <a:bodyPr/>
          <a:lstStyle/>
          <a:p>
            <a:fld id="{279EDD54-0F8C-4169-A6FF-2F63DF2ACC48}" type="slidenum">
              <a:rPr lang="en-US" smtClean="0"/>
              <a:t>19</a:t>
            </a:fld>
            <a:endParaRPr lang="en-US"/>
          </a:p>
        </p:txBody>
      </p:sp>
    </p:spTree>
    <p:extLst>
      <p:ext uri="{BB962C8B-B14F-4D97-AF65-F5344CB8AC3E}">
        <p14:creationId xmlns:p14="http://schemas.microsoft.com/office/powerpoint/2010/main" val="986015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4B0A9-BAA6-2443-B6F9-94A121343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FD87E3-E6CF-6674-EFD5-DB6352BD1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4A6C0-ACD5-49F5-DCB4-50ED5781C9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467B4C7-7A90-E17E-0820-5523F5E25C9B}"/>
              </a:ext>
            </a:extLst>
          </p:cNvPr>
          <p:cNvSpPr>
            <a:spLocks noGrp="1"/>
          </p:cNvSpPr>
          <p:nvPr>
            <p:ph type="sldNum" sz="quarter" idx="5"/>
          </p:nvPr>
        </p:nvSpPr>
        <p:spPr/>
        <p:txBody>
          <a:bodyPr/>
          <a:lstStyle/>
          <a:p>
            <a:fld id="{279EDD54-0F8C-4169-A6FF-2F63DF2ACC48}" type="slidenum">
              <a:rPr lang="en-US" smtClean="0"/>
              <a:t>2</a:t>
            </a:fld>
            <a:endParaRPr lang="en-US"/>
          </a:p>
        </p:txBody>
      </p:sp>
    </p:spTree>
    <p:extLst>
      <p:ext uri="{BB962C8B-B14F-4D97-AF65-F5344CB8AC3E}">
        <p14:creationId xmlns:p14="http://schemas.microsoft.com/office/powerpoint/2010/main" val="164802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936FE-AE50-8FAE-B477-5C965733D4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542920-2983-74E1-659A-B7F3E36CEE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482E58-9245-437D-A176-5F8A39D1E97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09FDA54-A0DF-1DA7-9964-35D43D720183}"/>
              </a:ext>
            </a:extLst>
          </p:cNvPr>
          <p:cNvSpPr>
            <a:spLocks noGrp="1"/>
          </p:cNvSpPr>
          <p:nvPr>
            <p:ph type="sldNum" sz="quarter" idx="5"/>
          </p:nvPr>
        </p:nvSpPr>
        <p:spPr/>
        <p:txBody>
          <a:bodyPr/>
          <a:lstStyle/>
          <a:p>
            <a:fld id="{279EDD54-0F8C-4169-A6FF-2F63DF2ACC48}" type="slidenum">
              <a:rPr lang="en-US" smtClean="0"/>
              <a:t>20</a:t>
            </a:fld>
            <a:endParaRPr lang="en-US"/>
          </a:p>
        </p:txBody>
      </p:sp>
    </p:spTree>
    <p:extLst>
      <p:ext uri="{BB962C8B-B14F-4D97-AF65-F5344CB8AC3E}">
        <p14:creationId xmlns:p14="http://schemas.microsoft.com/office/powerpoint/2010/main" val="1116911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EABA9-257E-B230-0C7A-2F52811FBD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E8604-6227-DC3C-6E2D-CBBEEFB07B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E0C80A-0117-A08C-D1E2-F5D0FA944A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9A8AE7F-EBE0-0663-F409-4DA8D444A011}"/>
              </a:ext>
            </a:extLst>
          </p:cNvPr>
          <p:cNvSpPr>
            <a:spLocks noGrp="1"/>
          </p:cNvSpPr>
          <p:nvPr>
            <p:ph type="sldNum" sz="quarter" idx="5"/>
          </p:nvPr>
        </p:nvSpPr>
        <p:spPr/>
        <p:txBody>
          <a:bodyPr/>
          <a:lstStyle/>
          <a:p>
            <a:fld id="{279EDD54-0F8C-4169-A6FF-2F63DF2ACC48}" type="slidenum">
              <a:rPr lang="en-US" smtClean="0"/>
              <a:t>21</a:t>
            </a:fld>
            <a:endParaRPr lang="en-US"/>
          </a:p>
        </p:txBody>
      </p:sp>
    </p:spTree>
    <p:extLst>
      <p:ext uri="{BB962C8B-B14F-4D97-AF65-F5344CB8AC3E}">
        <p14:creationId xmlns:p14="http://schemas.microsoft.com/office/powerpoint/2010/main" val="31962348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B18E0-0A8E-8904-7699-856BEE8C1D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C3BE14-78DD-80AC-E6B3-CB316AFDFB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D64378-2E31-EE93-15EA-577AF4AD36E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BABDD82-6CB2-9556-0306-2D28AC6D8CDC}"/>
              </a:ext>
            </a:extLst>
          </p:cNvPr>
          <p:cNvSpPr>
            <a:spLocks noGrp="1"/>
          </p:cNvSpPr>
          <p:nvPr>
            <p:ph type="sldNum" sz="quarter" idx="5"/>
          </p:nvPr>
        </p:nvSpPr>
        <p:spPr/>
        <p:txBody>
          <a:bodyPr/>
          <a:lstStyle/>
          <a:p>
            <a:fld id="{279EDD54-0F8C-4169-A6FF-2F63DF2ACC48}" type="slidenum">
              <a:rPr lang="en-US" smtClean="0"/>
              <a:t>22</a:t>
            </a:fld>
            <a:endParaRPr lang="en-US"/>
          </a:p>
        </p:txBody>
      </p:sp>
    </p:spTree>
    <p:extLst>
      <p:ext uri="{BB962C8B-B14F-4D97-AF65-F5344CB8AC3E}">
        <p14:creationId xmlns:p14="http://schemas.microsoft.com/office/powerpoint/2010/main" val="28752593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01FF2-7C05-106B-867D-CC2B1DA43A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2B683D-BCEB-6483-9FC6-FBFF31202D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E8C3DB-E21C-1854-FDD3-1805204672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2F6BD41-2E0C-1C08-B1EF-7BA04CE001D1}"/>
              </a:ext>
            </a:extLst>
          </p:cNvPr>
          <p:cNvSpPr>
            <a:spLocks noGrp="1"/>
          </p:cNvSpPr>
          <p:nvPr>
            <p:ph type="sldNum" sz="quarter" idx="5"/>
          </p:nvPr>
        </p:nvSpPr>
        <p:spPr/>
        <p:txBody>
          <a:bodyPr/>
          <a:lstStyle/>
          <a:p>
            <a:fld id="{279EDD54-0F8C-4169-A6FF-2F63DF2ACC48}" type="slidenum">
              <a:rPr lang="en-US" smtClean="0"/>
              <a:t>23</a:t>
            </a:fld>
            <a:endParaRPr lang="en-US"/>
          </a:p>
        </p:txBody>
      </p:sp>
    </p:spTree>
    <p:extLst>
      <p:ext uri="{BB962C8B-B14F-4D97-AF65-F5344CB8AC3E}">
        <p14:creationId xmlns:p14="http://schemas.microsoft.com/office/powerpoint/2010/main" val="670930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5C292-45B4-351E-099D-F8B7D8A8AC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9E4667-506E-B2DA-7D02-E77736B47E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25ADF8-95AA-54EC-D062-9B957EB9529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CE2BE29-A15C-B148-0E3D-B25D96C42A7D}"/>
              </a:ext>
            </a:extLst>
          </p:cNvPr>
          <p:cNvSpPr>
            <a:spLocks noGrp="1"/>
          </p:cNvSpPr>
          <p:nvPr>
            <p:ph type="sldNum" sz="quarter" idx="5"/>
          </p:nvPr>
        </p:nvSpPr>
        <p:spPr/>
        <p:txBody>
          <a:bodyPr/>
          <a:lstStyle/>
          <a:p>
            <a:fld id="{279EDD54-0F8C-4169-A6FF-2F63DF2ACC48}" type="slidenum">
              <a:rPr lang="en-US" smtClean="0"/>
              <a:t>24</a:t>
            </a:fld>
            <a:endParaRPr lang="en-US"/>
          </a:p>
        </p:txBody>
      </p:sp>
    </p:spTree>
    <p:extLst>
      <p:ext uri="{BB962C8B-B14F-4D97-AF65-F5344CB8AC3E}">
        <p14:creationId xmlns:p14="http://schemas.microsoft.com/office/powerpoint/2010/main" val="19080375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3D176-E8F2-C942-0BE7-47B422B7D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78DC7A-F886-6DC0-7FE2-2F37219DFC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EFE33D-AA33-2784-1C08-312312BDC30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06A81AD-1EB3-2CE7-88B7-08D5E6F51ADC}"/>
              </a:ext>
            </a:extLst>
          </p:cNvPr>
          <p:cNvSpPr>
            <a:spLocks noGrp="1"/>
          </p:cNvSpPr>
          <p:nvPr>
            <p:ph type="sldNum" sz="quarter" idx="5"/>
          </p:nvPr>
        </p:nvSpPr>
        <p:spPr/>
        <p:txBody>
          <a:bodyPr/>
          <a:lstStyle/>
          <a:p>
            <a:fld id="{279EDD54-0F8C-4169-A6FF-2F63DF2ACC48}" type="slidenum">
              <a:rPr lang="en-US" smtClean="0"/>
              <a:t>25</a:t>
            </a:fld>
            <a:endParaRPr lang="en-US"/>
          </a:p>
        </p:txBody>
      </p:sp>
    </p:spTree>
    <p:extLst>
      <p:ext uri="{BB962C8B-B14F-4D97-AF65-F5344CB8AC3E}">
        <p14:creationId xmlns:p14="http://schemas.microsoft.com/office/powerpoint/2010/main" val="3957534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34F5C-F6CE-7AB9-C8DA-C82F349BC5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72EA06-C72C-3E8C-C82A-146CAC0619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695320-A2D2-E5A9-72DB-01DF0F4D9AA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F6A23A9-15ED-89B1-DDFB-8A78765053E8}"/>
              </a:ext>
            </a:extLst>
          </p:cNvPr>
          <p:cNvSpPr>
            <a:spLocks noGrp="1"/>
          </p:cNvSpPr>
          <p:nvPr>
            <p:ph type="sldNum" sz="quarter" idx="5"/>
          </p:nvPr>
        </p:nvSpPr>
        <p:spPr/>
        <p:txBody>
          <a:bodyPr/>
          <a:lstStyle/>
          <a:p>
            <a:fld id="{279EDD54-0F8C-4169-A6FF-2F63DF2ACC48}" type="slidenum">
              <a:rPr lang="en-US" smtClean="0"/>
              <a:t>26</a:t>
            </a:fld>
            <a:endParaRPr lang="en-US"/>
          </a:p>
        </p:txBody>
      </p:sp>
    </p:spTree>
    <p:extLst>
      <p:ext uri="{BB962C8B-B14F-4D97-AF65-F5344CB8AC3E}">
        <p14:creationId xmlns:p14="http://schemas.microsoft.com/office/powerpoint/2010/main" val="41960567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ACBA6-CA0F-2415-BC15-A27639132B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45520-3EF0-FD40-5B97-F65FF4233D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6617E4-DAD3-78E1-4545-2A9A07D04BF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8727E93-4A52-9600-DB2C-AEE77E87AC7F}"/>
              </a:ext>
            </a:extLst>
          </p:cNvPr>
          <p:cNvSpPr>
            <a:spLocks noGrp="1"/>
          </p:cNvSpPr>
          <p:nvPr>
            <p:ph type="sldNum" sz="quarter" idx="5"/>
          </p:nvPr>
        </p:nvSpPr>
        <p:spPr/>
        <p:txBody>
          <a:bodyPr/>
          <a:lstStyle/>
          <a:p>
            <a:fld id="{279EDD54-0F8C-4169-A6FF-2F63DF2ACC48}" type="slidenum">
              <a:rPr lang="en-US" smtClean="0"/>
              <a:t>27</a:t>
            </a:fld>
            <a:endParaRPr lang="en-US"/>
          </a:p>
        </p:txBody>
      </p:sp>
    </p:spTree>
    <p:extLst>
      <p:ext uri="{BB962C8B-B14F-4D97-AF65-F5344CB8AC3E}">
        <p14:creationId xmlns:p14="http://schemas.microsoft.com/office/powerpoint/2010/main" val="2033926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A6D14-2F66-6E8D-50F8-16AFADF4CE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422837-66B4-9963-EE4D-285890F543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6FC26B-F5D8-DF7F-BF7B-D0BF39CD90A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D2E32E9-C9E2-3D65-36E2-A0709A1BA768}"/>
              </a:ext>
            </a:extLst>
          </p:cNvPr>
          <p:cNvSpPr>
            <a:spLocks noGrp="1"/>
          </p:cNvSpPr>
          <p:nvPr>
            <p:ph type="sldNum" sz="quarter" idx="5"/>
          </p:nvPr>
        </p:nvSpPr>
        <p:spPr/>
        <p:txBody>
          <a:bodyPr/>
          <a:lstStyle/>
          <a:p>
            <a:fld id="{279EDD54-0F8C-4169-A6FF-2F63DF2ACC48}" type="slidenum">
              <a:rPr lang="en-US" smtClean="0"/>
              <a:t>28</a:t>
            </a:fld>
            <a:endParaRPr lang="en-US"/>
          </a:p>
        </p:txBody>
      </p:sp>
    </p:spTree>
    <p:extLst>
      <p:ext uri="{BB962C8B-B14F-4D97-AF65-F5344CB8AC3E}">
        <p14:creationId xmlns:p14="http://schemas.microsoft.com/office/powerpoint/2010/main" val="6480142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B7607-0AC4-7E98-623E-9CB4620F2C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A20570-E368-3511-47C0-20D2A3EADC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C3A5CA-D9CE-F25B-3DB4-F75537DAA7A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1EED1EA-D43A-BF57-7EEC-63C7E2735D4D}"/>
              </a:ext>
            </a:extLst>
          </p:cNvPr>
          <p:cNvSpPr>
            <a:spLocks noGrp="1"/>
          </p:cNvSpPr>
          <p:nvPr>
            <p:ph type="sldNum" sz="quarter" idx="5"/>
          </p:nvPr>
        </p:nvSpPr>
        <p:spPr/>
        <p:txBody>
          <a:bodyPr/>
          <a:lstStyle/>
          <a:p>
            <a:fld id="{279EDD54-0F8C-4169-A6FF-2F63DF2ACC48}" type="slidenum">
              <a:rPr lang="en-US" smtClean="0"/>
              <a:t>29</a:t>
            </a:fld>
            <a:endParaRPr lang="en-US"/>
          </a:p>
        </p:txBody>
      </p:sp>
    </p:spTree>
    <p:extLst>
      <p:ext uri="{BB962C8B-B14F-4D97-AF65-F5344CB8AC3E}">
        <p14:creationId xmlns:p14="http://schemas.microsoft.com/office/powerpoint/2010/main" val="1207451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3</a:t>
            </a:fld>
            <a:endParaRPr lang="en-US"/>
          </a:p>
        </p:txBody>
      </p:sp>
    </p:spTree>
    <p:extLst>
      <p:ext uri="{BB962C8B-B14F-4D97-AF65-F5344CB8AC3E}">
        <p14:creationId xmlns:p14="http://schemas.microsoft.com/office/powerpoint/2010/main" val="26226098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D0BC0-DB6F-F141-2E49-6DB7D8CED6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9C919C-171F-F581-82A0-308F863B27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BA918F-BACF-0446-17EA-2FA1B6B8D7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C6FC52D-FD8C-959C-FC27-DC71B7665A30}"/>
              </a:ext>
            </a:extLst>
          </p:cNvPr>
          <p:cNvSpPr>
            <a:spLocks noGrp="1"/>
          </p:cNvSpPr>
          <p:nvPr>
            <p:ph type="sldNum" sz="quarter" idx="5"/>
          </p:nvPr>
        </p:nvSpPr>
        <p:spPr/>
        <p:txBody>
          <a:bodyPr/>
          <a:lstStyle/>
          <a:p>
            <a:fld id="{279EDD54-0F8C-4169-A6FF-2F63DF2ACC48}" type="slidenum">
              <a:rPr lang="en-US" smtClean="0"/>
              <a:t>30</a:t>
            </a:fld>
            <a:endParaRPr lang="en-US"/>
          </a:p>
        </p:txBody>
      </p:sp>
    </p:spTree>
    <p:extLst>
      <p:ext uri="{BB962C8B-B14F-4D97-AF65-F5344CB8AC3E}">
        <p14:creationId xmlns:p14="http://schemas.microsoft.com/office/powerpoint/2010/main" val="38186389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2A08F-1110-EC06-345F-DB2EA811EA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20D75F-986F-A253-D0AB-8ADA8CC993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D0D7AF-8A5D-9945-3BB9-040D7B90281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998C913-5AA8-C923-59DF-962193522E51}"/>
              </a:ext>
            </a:extLst>
          </p:cNvPr>
          <p:cNvSpPr>
            <a:spLocks noGrp="1"/>
          </p:cNvSpPr>
          <p:nvPr>
            <p:ph type="sldNum" sz="quarter" idx="5"/>
          </p:nvPr>
        </p:nvSpPr>
        <p:spPr/>
        <p:txBody>
          <a:bodyPr/>
          <a:lstStyle/>
          <a:p>
            <a:fld id="{279EDD54-0F8C-4169-A6FF-2F63DF2ACC48}" type="slidenum">
              <a:rPr lang="en-US" smtClean="0"/>
              <a:t>31</a:t>
            </a:fld>
            <a:endParaRPr lang="en-US"/>
          </a:p>
        </p:txBody>
      </p:sp>
    </p:spTree>
    <p:extLst>
      <p:ext uri="{BB962C8B-B14F-4D97-AF65-F5344CB8AC3E}">
        <p14:creationId xmlns:p14="http://schemas.microsoft.com/office/powerpoint/2010/main" val="25653486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C86B4-A6D7-C3E6-B762-B096273238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E4070F-A584-2A9D-48D3-B6854EB166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B649E5-0A25-5D5B-F759-6E505F22D4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34390B7-93FF-E890-7C0A-EC7288B5DE23}"/>
              </a:ext>
            </a:extLst>
          </p:cNvPr>
          <p:cNvSpPr>
            <a:spLocks noGrp="1"/>
          </p:cNvSpPr>
          <p:nvPr>
            <p:ph type="sldNum" sz="quarter" idx="5"/>
          </p:nvPr>
        </p:nvSpPr>
        <p:spPr/>
        <p:txBody>
          <a:bodyPr/>
          <a:lstStyle/>
          <a:p>
            <a:fld id="{279EDD54-0F8C-4169-A6FF-2F63DF2ACC48}" type="slidenum">
              <a:rPr lang="en-US" smtClean="0"/>
              <a:t>32</a:t>
            </a:fld>
            <a:endParaRPr lang="en-US"/>
          </a:p>
        </p:txBody>
      </p:sp>
    </p:spTree>
    <p:extLst>
      <p:ext uri="{BB962C8B-B14F-4D97-AF65-F5344CB8AC3E}">
        <p14:creationId xmlns:p14="http://schemas.microsoft.com/office/powerpoint/2010/main" val="20916719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14974-A962-E2C7-F69D-BDAB0A2B8D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DB18EC-13E6-5D98-D6C8-B55DC42F5B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A46CBC-67E5-90A4-44EE-0EAA11C5E6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AA32953-6237-BB07-DB08-8FC7EEAD7341}"/>
              </a:ext>
            </a:extLst>
          </p:cNvPr>
          <p:cNvSpPr>
            <a:spLocks noGrp="1"/>
          </p:cNvSpPr>
          <p:nvPr>
            <p:ph type="sldNum" sz="quarter" idx="5"/>
          </p:nvPr>
        </p:nvSpPr>
        <p:spPr/>
        <p:txBody>
          <a:bodyPr/>
          <a:lstStyle/>
          <a:p>
            <a:fld id="{279EDD54-0F8C-4169-A6FF-2F63DF2ACC48}" type="slidenum">
              <a:rPr lang="en-US" smtClean="0"/>
              <a:t>33</a:t>
            </a:fld>
            <a:endParaRPr lang="en-US"/>
          </a:p>
        </p:txBody>
      </p:sp>
    </p:spTree>
    <p:extLst>
      <p:ext uri="{BB962C8B-B14F-4D97-AF65-F5344CB8AC3E}">
        <p14:creationId xmlns:p14="http://schemas.microsoft.com/office/powerpoint/2010/main" val="12922128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1D3225-B19E-7EF0-0472-35C268027B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76E150-397C-52DE-56D4-3BAA807EB3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8835C5-E857-2DBB-657E-FDAC388D304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ED3C3BB-DFB3-1569-F501-9E2249AC1E19}"/>
              </a:ext>
            </a:extLst>
          </p:cNvPr>
          <p:cNvSpPr>
            <a:spLocks noGrp="1"/>
          </p:cNvSpPr>
          <p:nvPr>
            <p:ph type="sldNum" sz="quarter" idx="5"/>
          </p:nvPr>
        </p:nvSpPr>
        <p:spPr/>
        <p:txBody>
          <a:bodyPr/>
          <a:lstStyle/>
          <a:p>
            <a:fld id="{279EDD54-0F8C-4169-A6FF-2F63DF2ACC48}" type="slidenum">
              <a:rPr lang="en-US" smtClean="0"/>
              <a:t>34</a:t>
            </a:fld>
            <a:endParaRPr lang="en-US"/>
          </a:p>
        </p:txBody>
      </p:sp>
    </p:spTree>
    <p:extLst>
      <p:ext uri="{BB962C8B-B14F-4D97-AF65-F5344CB8AC3E}">
        <p14:creationId xmlns:p14="http://schemas.microsoft.com/office/powerpoint/2010/main" val="642605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BB796-9D0F-B0F1-8B75-DE5E9390FD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6D1AF3-4123-B27C-933C-E25F8C0383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ABBDF7-F6F3-F6D8-AE63-CFB7197D06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5DAB8D2-9FBB-FCE3-D647-6E7CDC9580B3}"/>
              </a:ext>
            </a:extLst>
          </p:cNvPr>
          <p:cNvSpPr>
            <a:spLocks noGrp="1"/>
          </p:cNvSpPr>
          <p:nvPr>
            <p:ph type="sldNum" sz="quarter" idx="5"/>
          </p:nvPr>
        </p:nvSpPr>
        <p:spPr/>
        <p:txBody>
          <a:bodyPr/>
          <a:lstStyle/>
          <a:p>
            <a:fld id="{279EDD54-0F8C-4169-A6FF-2F63DF2ACC48}" type="slidenum">
              <a:rPr lang="en-US" smtClean="0"/>
              <a:t>35</a:t>
            </a:fld>
            <a:endParaRPr lang="en-US"/>
          </a:p>
        </p:txBody>
      </p:sp>
    </p:spTree>
    <p:extLst>
      <p:ext uri="{BB962C8B-B14F-4D97-AF65-F5344CB8AC3E}">
        <p14:creationId xmlns:p14="http://schemas.microsoft.com/office/powerpoint/2010/main" val="37343518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9154E-1DD0-57C6-A643-E536784C05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6CEA7A-F2BF-7D10-73E2-928AA9600C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61C61F-15F6-7D1F-3882-A1BBDB3BDF9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54C85C8-498C-FB9D-8AC6-CCE286B03479}"/>
              </a:ext>
            </a:extLst>
          </p:cNvPr>
          <p:cNvSpPr>
            <a:spLocks noGrp="1"/>
          </p:cNvSpPr>
          <p:nvPr>
            <p:ph type="sldNum" sz="quarter" idx="5"/>
          </p:nvPr>
        </p:nvSpPr>
        <p:spPr/>
        <p:txBody>
          <a:bodyPr/>
          <a:lstStyle/>
          <a:p>
            <a:fld id="{279EDD54-0F8C-4169-A6FF-2F63DF2ACC48}" type="slidenum">
              <a:rPr lang="en-US" smtClean="0"/>
              <a:t>36</a:t>
            </a:fld>
            <a:endParaRPr lang="en-US"/>
          </a:p>
        </p:txBody>
      </p:sp>
    </p:spTree>
    <p:extLst>
      <p:ext uri="{BB962C8B-B14F-4D97-AF65-F5344CB8AC3E}">
        <p14:creationId xmlns:p14="http://schemas.microsoft.com/office/powerpoint/2010/main" val="13765772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ADA10E-F852-CFD1-DC7F-8E375E0DB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AC235C-64F3-20C8-0E44-1E172B374B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07A486-7D33-AE37-8874-E558BE8F3D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6262B5B-D1CB-73EB-E471-FDDA7ABEA521}"/>
              </a:ext>
            </a:extLst>
          </p:cNvPr>
          <p:cNvSpPr>
            <a:spLocks noGrp="1"/>
          </p:cNvSpPr>
          <p:nvPr>
            <p:ph type="sldNum" sz="quarter" idx="5"/>
          </p:nvPr>
        </p:nvSpPr>
        <p:spPr/>
        <p:txBody>
          <a:bodyPr/>
          <a:lstStyle/>
          <a:p>
            <a:fld id="{279EDD54-0F8C-4169-A6FF-2F63DF2ACC48}" type="slidenum">
              <a:rPr lang="en-US" smtClean="0"/>
              <a:t>37</a:t>
            </a:fld>
            <a:endParaRPr lang="en-US"/>
          </a:p>
        </p:txBody>
      </p:sp>
    </p:spTree>
    <p:extLst>
      <p:ext uri="{BB962C8B-B14F-4D97-AF65-F5344CB8AC3E}">
        <p14:creationId xmlns:p14="http://schemas.microsoft.com/office/powerpoint/2010/main" val="1893980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E03B1-4C0C-BC7B-5544-7B88DDF83E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002B09-10F7-7722-78C1-C5A912569D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695C3E-D841-28D3-8251-971263DCB9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F85E549-90EA-6A22-2B88-7AB8BE1B1B98}"/>
              </a:ext>
            </a:extLst>
          </p:cNvPr>
          <p:cNvSpPr>
            <a:spLocks noGrp="1"/>
          </p:cNvSpPr>
          <p:nvPr>
            <p:ph type="sldNum" sz="quarter" idx="5"/>
          </p:nvPr>
        </p:nvSpPr>
        <p:spPr/>
        <p:txBody>
          <a:bodyPr/>
          <a:lstStyle/>
          <a:p>
            <a:fld id="{279EDD54-0F8C-4169-A6FF-2F63DF2ACC48}" type="slidenum">
              <a:rPr lang="en-US" smtClean="0"/>
              <a:t>4</a:t>
            </a:fld>
            <a:endParaRPr lang="en-US"/>
          </a:p>
        </p:txBody>
      </p:sp>
    </p:spTree>
    <p:extLst>
      <p:ext uri="{BB962C8B-B14F-4D97-AF65-F5344CB8AC3E}">
        <p14:creationId xmlns:p14="http://schemas.microsoft.com/office/powerpoint/2010/main" val="1547837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747C8-46B0-1870-9C1C-FE16DE3915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D2F1B1-03C2-05F3-3F6D-E29D442B7E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C918A1-A636-6C40-4BA5-1962062B6E9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51A97A0-BDFB-344D-0A66-0AF5DEB02A78}"/>
              </a:ext>
            </a:extLst>
          </p:cNvPr>
          <p:cNvSpPr>
            <a:spLocks noGrp="1"/>
          </p:cNvSpPr>
          <p:nvPr>
            <p:ph type="sldNum" sz="quarter" idx="5"/>
          </p:nvPr>
        </p:nvSpPr>
        <p:spPr/>
        <p:txBody>
          <a:bodyPr/>
          <a:lstStyle/>
          <a:p>
            <a:fld id="{279EDD54-0F8C-4169-A6FF-2F63DF2ACC48}" type="slidenum">
              <a:rPr lang="en-US" smtClean="0"/>
              <a:t>5</a:t>
            </a:fld>
            <a:endParaRPr lang="en-US"/>
          </a:p>
        </p:txBody>
      </p:sp>
    </p:spTree>
    <p:extLst>
      <p:ext uri="{BB962C8B-B14F-4D97-AF65-F5344CB8AC3E}">
        <p14:creationId xmlns:p14="http://schemas.microsoft.com/office/powerpoint/2010/main" val="3439622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BB490-B5CC-D09A-A46B-521A725ADD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570BA0-08EA-07C7-2874-C650284120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E53036-300E-223C-3B7B-D15B30C797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977D923-1583-18D1-6DF7-FB50FE0B9965}"/>
              </a:ext>
            </a:extLst>
          </p:cNvPr>
          <p:cNvSpPr>
            <a:spLocks noGrp="1"/>
          </p:cNvSpPr>
          <p:nvPr>
            <p:ph type="sldNum" sz="quarter" idx="5"/>
          </p:nvPr>
        </p:nvSpPr>
        <p:spPr/>
        <p:txBody>
          <a:bodyPr/>
          <a:lstStyle/>
          <a:p>
            <a:fld id="{279EDD54-0F8C-4169-A6FF-2F63DF2ACC48}" type="slidenum">
              <a:rPr lang="en-US" smtClean="0"/>
              <a:t>6</a:t>
            </a:fld>
            <a:endParaRPr lang="en-US"/>
          </a:p>
        </p:txBody>
      </p:sp>
    </p:spTree>
    <p:extLst>
      <p:ext uri="{BB962C8B-B14F-4D97-AF65-F5344CB8AC3E}">
        <p14:creationId xmlns:p14="http://schemas.microsoft.com/office/powerpoint/2010/main" val="2760147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343C1-E8EB-FA20-CBCA-CC2C7E7B6C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73AF18-6F6E-6D83-67C2-77879C7641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AF7D05-BC1D-B3CB-22A7-E98A19134E5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73B1989-B2A2-8B4E-7FAA-85906F2C5525}"/>
              </a:ext>
            </a:extLst>
          </p:cNvPr>
          <p:cNvSpPr>
            <a:spLocks noGrp="1"/>
          </p:cNvSpPr>
          <p:nvPr>
            <p:ph type="sldNum" sz="quarter" idx="5"/>
          </p:nvPr>
        </p:nvSpPr>
        <p:spPr/>
        <p:txBody>
          <a:bodyPr/>
          <a:lstStyle/>
          <a:p>
            <a:fld id="{279EDD54-0F8C-4169-A6FF-2F63DF2ACC48}" type="slidenum">
              <a:rPr lang="en-US" smtClean="0"/>
              <a:t>7</a:t>
            </a:fld>
            <a:endParaRPr lang="en-US"/>
          </a:p>
        </p:txBody>
      </p:sp>
    </p:spTree>
    <p:extLst>
      <p:ext uri="{BB962C8B-B14F-4D97-AF65-F5344CB8AC3E}">
        <p14:creationId xmlns:p14="http://schemas.microsoft.com/office/powerpoint/2010/main" val="606761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36EC9-19AC-3828-B0DE-F7A6763305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9B84FA-BB53-189A-DF3D-0E4722740F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78ED77-A1B8-9C0B-7C43-528BA55E311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03B870A-C46C-270B-C7FD-64222AAEE952}"/>
              </a:ext>
            </a:extLst>
          </p:cNvPr>
          <p:cNvSpPr>
            <a:spLocks noGrp="1"/>
          </p:cNvSpPr>
          <p:nvPr>
            <p:ph type="sldNum" sz="quarter" idx="5"/>
          </p:nvPr>
        </p:nvSpPr>
        <p:spPr/>
        <p:txBody>
          <a:bodyPr/>
          <a:lstStyle/>
          <a:p>
            <a:fld id="{279EDD54-0F8C-4169-A6FF-2F63DF2ACC48}" type="slidenum">
              <a:rPr lang="en-US" smtClean="0"/>
              <a:t>8</a:t>
            </a:fld>
            <a:endParaRPr lang="en-US"/>
          </a:p>
        </p:txBody>
      </p:sp>
    </p:spTree>
    <p:extLst>
      <p:ext uri="{BB962C8B-B14F-4D97-AF65-F5344CB8AC3E}">
        <p14:creationId xmlns:p14="http://schemas.microsoft.com/office/powerpoint/2010/main" val="2681426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66AB0-4A86-9A21-5FB2-14A3D9288E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A18D35-CE40-C2A6-567F-8666AD47E5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79436C-A631-A386-3D65-CE072B473A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F15D65E-1838-ED78-3098-B473BD3BAD8A}"/>
              </a:ext>
            </a:extLst>
          </p:cNvPr>
          <p:cNvSpPr>
            <a:spLocks noGrp="1"/>
          </p:cNvSpPr>
          <p:nvPr>
            <p:ph type="sldNum" sz="quarter" idx="5"/>
          </p:nvPr>
        </p:nvSpPr>
        <p:spPr/>
        <p:txBody>
          <a:bodyPr/>
          <a:lstStyle/>
          <a:p>
            <a:fld id="{279EDD54-0F8C-4169-A6FF-2F63DF2ACC48}" type="slidenum">
              <a:rPr lang="en-US" smtClean="0"/>
              <a:t>9</a:t>
            </a:fld>
            <a:endParaRPr lang="en-US"/>
          </a:p>
        </p:txBody>
      </p:sp>
    </p:spTree>
    <p:extLst>
      <p:ext uri="{BB962C8B-B14F-4D97-AF65-F5344CB8AC3E}">
        <p14:creationId xmlns:p14="http://schemas.microsoft.com/office/powerpoint/2010/main" val="2804616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92294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494073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425309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10892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613849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E222467-5C0A-434B-98D7-3F7FBA920F7A}" type="datetimeFigureOut">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5392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222467-5C0A-434B-98D7-3F7FBA920F7A}" type="datetimeFigureOut">
              <a:rPr lang="en-US" smtClean="0"/>
              <a:t>8/12/2025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358214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E222467-5C0A-434B-98D7-3F7FBA920F7A}" type="datetimeFigureOut">
              <a:rPr lang="en-US" smtClean="0"/>
              <a:t>8/12/2025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0989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22467-5C0A-434B-98D7-3F7FBA920F7A}" type="datetimeFigureOut">
              <a:rPr lang="en-US" smtClean="0"/>
              <a:t>8/12/2025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799757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404465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30863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22467-5C0A-434B-98D7-3F7FBA920F7A}" type="datetimeFigureOut">
              <a:rPr lang="en-US" smtClean="0"/>
              <a:t>8/12/2025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EDC56B-E26B-4822-B4AF-AE33D7912833}" type="slidenum">
              <a:rPr lang="en-US" smtClean="0"/>
              <a:t>‹#›</a:t>
            </a:fld>
            <a:endParaRPr lang="en-US"/>
          </a:p>
        </p:txBody>
      </p:sp>
    </p:spTree>
    <p:extLst>
      <p:ext uri="{BB962C8B-B14F-4D97-AF65-F5344CB8AC3E}">
        <p14:creationId xmlns:p14="http://schemas.microsoft.com/office/powerpoint/2010/main" val="2063001232"/>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climate.nasa.gov/news/3038/the-anatomy-of-glacial-ice-loss/"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hyperlink" Target="https://climate.nasa.gov/news/2940/greenlands-rapid-melt-will-mean-more-flooding/" TargetMode="External"/><Relationship Id="rId4" Type="http://schemas.openxmlformats.org/officeDocument/2006/relationships/hyperlink" Target="https://unfccc.int/news/how-climate-change-impacts-glaciers"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7464" y="351112"/>
            <a:ext cx="10377072" cy="706163"/>
          </a:xfrm>
          <a:noFill/>
          <a:ln w="12700">
            <a:solidFill>
              <a:srgbClr val="0070C0"/>
            </a:solidFill>
          </a:ln>
        </p:spPr>
        <p:style>
          <a:lnRef idx="1">
            <a:schemeClr val="accent6"/>
          </a:lnRef>
          <a:fillRef idx="2">
            <a:schemeClr val="accent6"/>
          </a:fillRef>
          <a:effectRef idx="1">
            <a:schemeClr val="accent6"/>
          </a:effectRef>
          <a:fontRef idx="minor">
            <a:schemeClr val="dk1"/>
          </a:fontRef>
        </p:style>
        <p:txBody>
          <a:bodyPr>
            <a:noAutofit/>
          </a:bodyPr>
          <a:lstStyle/>
          <a:p>
            <a:pPr>
              <a:lnSpc>
                <a:spcPct val="100000"/>
              </a:lnSpc>
            </a:pPr>
            <a:r>
              <a:rPr lang="en-US" sz="3600" dirty="0">
                <a:latin typeface="Arial Narrow" panose="020B0606020202030204" pitchFamily="34" charset="0"/>
                <a:cs typeface="Arial" panose="020B0604020202020204" pitchFamily="34" charset="0"/>
              </a:rPr>
              <a:t>Lesson 11 Glaciers </a:t>
            </a:r>
          </a:p>
        </p:txBody>
      </p:sp>
      <p:sp>
        <p:nvSpPr>
          <p:cNvPr id="11" name="Title 1"/>
          <p:cNvSpPr txBox="1">
            <a:spLocks/>
          </p:cNvSpPr>
          <p:nvPr/>
        </p:nvSpPr>
        <p:spPr>
          <a:xfrm>
            <a:off x="573453" y="6498154"/>
            <a:ext cx="11383133" cy="2780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1400" dirty="0">
                <a:latin typeface="Arial Narrow" panose="020B0606020202030204" pitchFamily="34" charset="0"/>
                <a:cs typeface="Times New Roman" panose="02020603050405020304" pitchFamily="18" charset="0"/>
              </a:rPr>
              <a:t>GEOG1111 Physical Geography</a:t>
            </a:r>
          </a:p>
        </p:txBody>
      </p:sp>
      <p:sp>
        <p:nvSpPr>
          <p:cNvPr id="5" name="TextBox 4">
            <a:extLst>
              <a:ext uri="{FF2B5EF4-FFF2-40B4-BE49-F238E27FC236}">
                <a16:creationId xmlns:a16="http://schemas.microsoft.com/office/drawing/2014/main" id="{34FE17A8-CC7B-3DC7-FB1E-781DFE678E00}"/>
              </a:ext>
            </a:extLst>
          </p:cNvPr>
          <p:cNvSpPr txBox="1"/>
          <p:nvPr/>
        </p:nvSpPr>
        <p:spPr>
          <a:xfrm>
            <a:off x="3400244" y="6506888"/>
            <a:ext cx="5391509" cy="246221"/>
          </a:xfrm>
          <a:prstGeom prst="rect">
            <a:avLst/>
          </a:prstGeom>
          <a:noFill/>
        </p:spPr>
        <p:txBody>
          <a:bodyPr wrap="square" rtlCol="0">
            <a:spAutoFit/>
          </a:bodyPr>
          <a:lstStyle/>
          <a:p>
            <a:r>
              <a:rPr lang="en-US" sz="1000" dirty="0">
                <a:latin typeface="Arial Narrow" panose="020B0606020202030204" pitchFamily="34" charset="0"/>
              </a:rPr>
              <a:t>Meltwater lakes form on the surface of Greenland’s Petermann Glacier. Image credit: Landsat Missions, USGS</a:t>
            </a:r>
          </a:p>
        </p:txBody>
      </p:sp>
      <p:pic>
        <p:nvPicPr>
          <p:cNvPr id="1030" name="Picture 6" descr="A Landsat image of Greenland’s Petermann Glacier">
            <a:extLst>
              <a:ext uri="{FF2B5EF4-FFF2-40B4-BE49-F238E27FC236}">
                <a16:creationId xmlns:a16="http://schemas.microsoft.com/office/drawing/2014/main" id="{F146656B-084D-78D7-38E3-C1B9FEB876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3225" y="1134273"/>
            <a:ext cx="8305549" cy="5286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9573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38162-3F9E-1AD2-23F6-825FE78C89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66B452-8D1F-062E-F768-5BB6DF11CB57}"/>
              </a:ext>
            </a:extLst>
          </p:cNvPr>
          <p:cNvSpPr>
            <a:spLocks noGrp="1"/>
          </p:cNvSpPr>
          <p:nvPr>
            <p:ph type="title"/>
          </p:nvPr>
        </p:nvSpPr>
        <p:spPr>
          <a:xfrm>
            <a:off x="838200" y="330620"/>
            <a:ext cx="10515600" cy="1015101"/>
          </a:xfrm>
        </p:spPr>
        <p:txBody>
          <a:bodyPr>
            <a:normAutofit/>
          </a:bodyPr>
          <a:lstStyle/>
          <a:p>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Continental Glaciers</a:t>
            </a:r>
          </a:p>
        </p:txBody>
      </p:sp>
      <p:sp>
        <p:nvSpPr>
          <p:cNvPr id="3" name="Content Placeholder 2">
            <a:extLst>
              <a:ext uri="{FF2B5EF4-FFF2-40B4-BE49-F238E27FC236}">
                <a16:creationId xmlns:a16="http://schemas.microsoft.com/office/drawing/2014/main" id="{257EACA4-0ABA-7469-E683-83DCB8F9D645}"/>
              </a:ext>
            </a:extLst>
          </p:cNvPr>
          <p:cNvSpPr>
            <a:spLocks noGrp="1"/>
          </p:cNvSpPr>
          <p:nvPr>
            <p:ph idx="1"/>
          </p:nvPr>
        </p:nvSpPr>
        <p:spPr>
          <a:xfrm>
            <a:off x="838200" y="1217391"/>
            <a:ext cx="11057629" cy="5189220"/>
          </a:xfrm>
        </p:spPr>
        <p:txBody>
          <a:bodyPr>
            <a:noAutofit/>
          </a:bodyPr>
          <a:lstStyle/>
          <a:p>
            <a:pPr>
              <a:lnSpc>
                <a:spcPct val="100000"/>
              </a:lnSpc>
              <a:spcBef>
                <a:spcPts val="0"/>
              </a:spcBef>
              <a:spcAft>
                <a:spcPts val="600"/>
              </a:spcAft>
              <a:buFont typeface="Wingdings" panose="05000000000000000000" pitchFamily="2" charset="2"/>
              <a:buChar char="q"/>
            </a:pPr>
            <a:r>
              <a:rPr lang="en-US" sz="2400" b="1" dirty="0">
                <a:latin typeface="Arial Narrow" panose="020B0606020202030204" pitchFamily="34" charset="0"/>
              </a:rPr>
              <a:t> Ice Sheet</a:t>
            </a:r>
            <a:r>
              <a:rPr lang="en-US" sz="2400" dirty="0">
                <a:latin typeface="Arial Narrow" panose="020B0606020202030204" pitchFamily="34" charset="0"/>
              </a:rPr>
              <a:t>: Covers </a:t>
            </a:r>
            <a:r>
              <a:rPr lang="en-US" sz="2400" b="1" dirty="0">
                <a:latin typeface="Arial Narrow" panose="020B0606020202030204" pitchFamily="34" charset="0"/>
              </a:rPr>
              <a:t>vast</a:t>
            </a:r>
            <a:r>
              <a:rPr lang="en-US" sz="2400" dirty="0">
                <a:latin typeface="Arial Narrow" panose="020B0606020202030204" pitchFamily="34" charset="0"/>
              </a:rPr>
              <a:t> areas, </a:t>
            </a:r>
            <a:r>
              <a:rPr lang="en-US" sz="2400" b="1" dirty="0">
                <a:latin typeface="Arial Narrow" panose="020B0606020202030204" pitchFamily="34" charset="0"/>
              </a:rPr>
              <a:t>submerging</a:t>
            </a:r>
            <a:r>
              <a:rPr lang="en-US" sz="2400" dirty="0">
                <a:latin typeface="Arial Narrow" panose="020B0606020202030204" pitchFamily="34" charset="0"/>
              </a:rPr>
              <a:t> topography; </a:t>
            </a:r>
            <a:r>
              <a:rPr lang="en-US" sz="2400" b="1" dirty="0">
                <a:latin typeface="Arial Narrow" panose="020B0606020202030204" pitchFamily="34" charset="0"/>
              </a:rPr>
              <a:t>&gt;50,000 km²</a:t>
            </a:r>
          </a:p>
          <a:p>
            <a:pPr lvl="1">
              <a:lnSpc>
                <a:spcPct val="100000"/>
              </a:lnSpc>
              <a:spcBef>
                <a:spcPts val="0"/>
              </a:spcBef>
              <a:spcAft>
                <a:spcPts val="600"/>
              </a:spcAft>
              <a:buFont typeface="Wingdings" panose="05000000000000000000" pitchFamily="2" charset="2"/>
              <a:buChar char="q"/>
            </a:pPr>
            <a:r>
              <a:rPr lang="en-US" b="1" dirty="0">
                <a:latin typeface="Arial Narrow" panose="020B0606020202030204" pitchFamily="34" charset="0"/>
              </a:rPr>
              <a:t> </a:t>
            </a:r>
            <a:r>
              <a:rPr lang="en-US" dirty="0">
                <a:latin typeface="Arial Narrow" panose="020B0606020202030204" pitchFamily="34" charset="0"/>
              </a:rPr>
              <a:t>Notable </a:t>
            </a:r>
            <a:r>
              <a:rPr lang="en-US" b="1" dirty="0">
                <a:latin typeface="Arial Narrow" panose="020B0606020202030204" pitchFamily="34" charset="0"/>
              </a:rPr>
              <a:t>examples</a:t>
            </a:r>
            <a:r>
              <a:rPr lang="en-US" dirty="0">
                <a:latin typeface="Arial Narrow" panose="020B0606020202030204" pitchFamily="34" charset="0"/>
              </a:rPr>
              <a:t>:</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Greenland Ice Sheet</a:t>
            </a:r>
            <a:r>
              <a:rPr lang="en-US" sz="2400" dirty="0">
                <a:latin typeface="Arial Narrow" panose="020B0606020202030204" pitchFamily="34" charset="0"/>
              </a:rPr>
              <a:t>: Covers </a:t>
            </a:r>
            <a:r>
              <a:rPr lang="en-US" sz="2400" b="1" dirty="0">
                <a:latin typeface="Arial Narrow" panose="020B0606020202030204" pitchFamily="34" charset="0"/>
              </a:rPr>
              <a:t>~80% of Greenland</a:t>
            </a:r>
            <a:r>
              <a:rPr lang="en-US" sz="2400" dirty="0">
                <a:latin typeface="Arial Narrow" panose="020B0606020202030204" pitchFamily="34" charset="0"/>
              </a:rPr>
              <a:t>, up to </a:t>
            </a:r>
            <a:r>
              <a:rPr lang="en-US" sz="2400" b="1" dirty="0">
                <a:latin typeface="Arial Narrow" panose="020B0606020202030204" pitchFamily="34" charset="0"/>
              </a:rPr>
              <a:t>3 km thick</a:t>
            </a:r>
            <a:r>
              <a:rPr lang="en-US" sz="2400" dirty="0">
                <a:latin typeface="Arial Narrow" panose="020B0606020202030204" pitchFamily="34" charset="0"/>
              </a:rPr>
              <a:t>.</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Antarctic Ice Sheet</a:t>
            </a:r>
            <a:r>
              <a:rPr lang="en-US" sz="2400" dirty="0">
                <a:latin typeface="Arial Narrow" panose="020B0606020202030204" pitchFamily="34" charset="0"/>
              </a:rPr>
              <a:t>: Covers </a:t>
            </a:r>
            <a:r>
              <a:rPr lang="en-US" sz="2400" b="1" dirty="0">
                <a:latin typeface="Arial Narrow" panose="020B0606020202030204" pitchFamily="34" charset="0"/>
              </a:rPr>
              <a:t>~98% of continent</a:t>
            </a:r>
            <a:r>
              <a:rPr lang="en-US" sz="2400" dirty="0">
                <a:latin typeface="Arial Narrow" panose="020B0606020202030204" pitchFamily="34" charset="0"/>
              </a:rPr>
              <a:t>, </a:t>
            </a:r>
            <a:r>
              <a:rPr lang="en-US" sz="2400" b="1" dirty="0">
                <a:latin typeface="Arial Narrow" panose="020B0606020202030204" pitchFamily="34" charset="0"/>
              </a:rPr>
              <a:t>largest</a:t>
            </a:r>
            <a:r>
              <a:rPr lang="en-US" sz="2400" dirty="0">
                <a:latin typeface="Arial Narrow" panose="020B0606020202030204" pitchFamily="34" charset="0"/>
              </a:rPr>
              <a:t> </a:t>
            </a:r>
            <a:r>
              <a:rPr lang="en-US" sz="2400" b="1" dirty="0">
                <a:latin typeface="Arial Narrow" panose="020B0606020202030204" pitchFamily="34" charset="0"/>
              </a:rPr>
              <a:t>ice mass </a:t>
            </a:r>
            <a:r>
              <a:rPr lang="en-US" sz="2400" dirty="0">
                <a:latin typeface="Arial Narrow" panose="020B0606020202030204" pitchFamily="34" charset="0"/>
              </a:rPr>
              <a:t>on Earth (up to </a:t>
            </a:r>
            <a:r>
              <a:rPr lang="en-US" sz="2400" b="1" dirty="0">
                <a:latin typeface="Arial Narrow" panose="020B0606020202030204" pitchFamily="34" charset="0"/>
              </a:rPr>
              <a:t>4.78 km thick</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Ice Cap</a:t>
            </a:r>
            <a:r>
              <a:rPr lang="en-US" sz="2400" dirty="0">
                <a:latin typeface="Arial Narrow" panose="020B0606020202030204" pitchFamily="34" charset="0"/>
              </a:rPr>
              <a:t>: </a:t>
            </a:r>
            <a:r>
              <a:rPr lang="en-US" sz="2400" b="1" dirty="0">
                <a:latin typeface="Arial Narrow" panose="020B0606020202030204" pitchFamily="34" charset="0"/>
              </a:rPr>
              <a:t>Smaller</a:t>
            </a:r>
            <a:r>
              <a:rPr lang="en-US" sz="2400" dirty="0">
                <a:latin typeface="Arial Narrow" panose="020B0606020202030204" pitchFamily="34" charset="0"/>
              </a:rPr>
              <a:t> version of an ice sheet (</a:t>
            </a:r>
            <a:r>
              <a:rPr lang="en-US" sz="2400" b="1" dirty="0">
                <a:latin typeface="Arial Narrow" panose="020B0606020202030204" pitchFamily="34" charset="0"/>
              </a:rPr>
              <a:t>&lt;50,000 km²</a:t>
            </a:r>
            <a:r>
              <a:rPr lang="en-US" sz="2400" dirty="0">
                <a:latin typeface="Arial Narrow" panose="020B0606020202030204" pitchFamily="34" charset="0"/>
              </a:rPr>
              <a:t>), not topographically constrained</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Ice Dome</a:t>
            </a:r>
            <a:r>
              <a:rPr lang="en-US" sz="2400" dirty="0">
                <a:latin typeface="Arial Narrow" panose="020B0606020202030204" pitchFamily="34" charset="0"/>
              </a:rPr>
              <a:t>: </a:t>
            </a:r>
            <a:r>
              <a:rPr lang="en-US" sz="2400" b="1" dirty="0">
                <a:latin typeface="Arial Narrow" panose="020B0606020202030204" pitchFamily="34" charset="0"/>
              </a:rPr>
              <a:t>Dome-shaped</a:t>
            </a:r>
            <a:r>
              <a:rPr lang="en-US" sz="2400" dirty="0">
                <a:latin typeface="Arial Narrow" panose="020B0606020202030204" pitchFamily="34" charset="0"/>
              </a:rPr>
              <a:t>, </a:t>
            </a:r>
            <a:r>
              <a:rPr lang="en-US" sz="2400" b="1" dirty="0">
                <a:latin typeface="Arial Narrow" panose="020B0606020202030204" pitchFamily="34" charset="0"/>
              </a:rPr>
              <a:t>centered</a:t>
            </a:r>
            <a:r>
              <a:rPr lang="en-US" sz="2400" dirty="0">
                <a:latin typeface="Arial Narrow" panose="020B0606020202030204" pitchFamily="34" charset="0"/>
              </a:rPr>
              <a:t> over land; flow reflects ice dynamics, not bedrock.</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Outlet Glacier</a:t>
            </a:r>
            <a:r>
              <a:rPr lang="en-US" sz="2400" dirty="0">
                <a:latin typeface="Arial Narrow" panose="020B0606020202030204" pitchFamily="34" charset="0"/>
              </a:rPr>
              <a:t>: </a:t>
            </a:r>
            <a:r>
              <a:rPr lang="en-US" sz="2400" b="1" dirty="0">
                <a:latin typeface="Arial Narrow" panose="020B0606020202030204" pitchFamily="34" charset="0"/>
              </a:rPr>
              <a:t>Long</a:t>
            </a:r>
            <a:r>
              <a:rPr lang="en-US" sz="2400" dirty="0">
                <a:latin typeface="Arial Narrow" panose="020B0606020202030204" pitchFamily="34" charset="0"/>
              </a:rPr>
              <a:t> </a:t>
            </a:r>
            <a:r>
              <a:rPr lang="en-US" sz="2400" b="1" dirty="0">
                <a:latin typeface="Arial Narrow" panose="020B0606020202030204" pitchFamily="34" charset="0"/>
              </a:rPr>
              <a:t>ice</a:t>
            </a:r>
            <a:r>
              <a:rPr lang="en-US" sz="2400" dirty="0">
                <a:latin typeface="Arial Narrow" panose="020B0606020202030204" pitchFamily="34" charset="0"/>
              </a:rPr>
              <a:t> </a:t>
            </a:r>
            <a:r>
              <a:rPr lang="en-US" sz="2400" b="1" dirty="0">
                <a:latin typeface="Arial Narrow" panose="020B0606020202030204" pitchFamily="34" charset="0"/>
              </a:rPr>
              <a:t>stream</a:t>
            </a:r>
            <a:r>
              <a:rPr lang="en-US" sz="2400" dirty="0">
                <a:latin typeface="Arial Narrow" panose="020B0606020202030204" pitchFamily="34" charset="0"/>
              </a:rPr>
              <a:t> draining ice sheets or caps; found in </a:t>
            </a:r>
            <a:r>
              <a:rPr lang="en-US" sz="2400" b="1" dirty="0">
                <a:latin typeface="Arial Narrow" panose="020B0606020202030204" pitchFamily="34" charset="0"/>
              </a:rPr>
              <a:t>Greenland</a:t>
            </a:r>
            <a:r>
              <a:rPr lang="en-US" sz="2400" dirty="0">
                <a:latin typeface="Arial Narrow" panose="020B0606020202030204" pitchFamily="34" charset="0"/>
              </a:rPr>
              <a:t> &amp; </a:t>
            </a:r>
            <a:r>
              <a:rPr lang="en-US" sz="2400" b="1" dirty="0">
                <a:latin typeface="Arial Narrow" panose="020B0606020202030204" pitchFamily="34" charset="0"/>
              </a:rPr>
              <a:t>Antarctica</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Ice Shelf</a:t>
            </a:r>
            <a:r>
              <a:rPr lang="en-US" sz="2400" dirty="0">
                <a:latin typeface="Arial Narrow" panose="020B0606020202030204" pitchFamily="34" charset="0"/>
              </a:rPr>
              <a:t>: </a:t>
            </a:r>
            <a:r>
              <a:rPr lang="en-US" sz="2400" b="1" dirty="0">
                <a:latin typeface="Arial Narrow" panose="020B0606020202030204" pitchFamily="34" charset="0"/>
              </a:rPr>
              <a:t>Floating</a:t>
            </a:r>
            <a:r>
              <a:rPr lang="en-US" sz="2400" dirty="0">
                <a:latin typeface="Arial Narrow" panose="020B0606020202030204" pitchFamily="34" charset="0"/>
              </a:rPr>
              <a:t> slab of </a:t>
            </a:r>
            <a:r>
              <a:rPr lang="en-US" sz="2400" b="1" dirty="0">
                <a:latin typeface="Arial Narrow" panose="020B0606020202030204" pitchFamily="34" charset="0"/>
              </a:rPr>
              <a:t>ice</a:t>
            </a:r>
            <a:r>
              <a:rPr lang="en-US" sz="2400" dirty="0">
                <a:latin typeface="Arial Narrow" panose="020B0606020202030204" pitchFamily="34" charset="0"/>
              </a:rPr>
              <a:t> anchored to land; fed by snow, land glaciers, or ocean freezing</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Covers </a:t>
            </a:r>
            <a:r>
              <a:rPr lang="en-US" b="1" dirty="0">
                <a:latin typeface="Arial Narrow" panose="020B0606020202030204" pitchFamily="34" charset="0"/>
              </a:rPr>
              <a:t>~7%</a:t>
            </a:r>
            <a:r>
              <a:rPr lang="en-US" dirty="0">
                <a:latin typeface="Arial Narrow" panose="020B0606020202030204" pitchFamily="34" charset="0"/>
              </a:rPr>
              <a:t> of </a:t>
            </a:r>
            <a:r>
              <a:rPr lang="en-US" b="1" dirty="0">
                <a:latin typeface="Arial Narrow" panose="020B0606020202030204" pitchFamily="34" charset="0"/>
              </a:rPr>
              <a:t>Antarctic</a:t>
            </a:r>
            <a:r>
              <a:rPr lang="en-US" dirty="0">
                <a:latin typeface="Arial Narrow" panose="020B0606020202030204" pitchFamily="34" charset="0"/>
              </a:rPr>
              <a:t> ice area</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Gains</a:t>
            </a:r>
            <a:r>
              <a:rPr lang="en-US" dirty="0">
                <a:latin typeface="Arial Narrow" panose="020B0606020202030204" pitchFamily="34" charset="0"/>
              </a:rPr>
              <a:t> (</a:t>
            </a:r>
            <a:r>
              <a:rPr lang="en-US" b="1" dirty="0">
                <a:latin typeface="Arial Narrow" panose="020B0606020202030204" pitchFamily="34" charset="0"/>
              </a:rPr>
              <a:t>accumulation</a:t>
            </a:r>
            <a:r>
              <a:rPr lang="en-US" dirty="0">
                <a:latin typeface="Arial Narrow" panose="020B0606020202030204" pitchFamily="34" charset="0"/>
              </a:rPr>
              <a:t>): snow, bottom freezing</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Losses</a:t>
            </a:r>
            <a:r>
              <a:rPr lang="en-US" dirty="0">
                <a:latin typeface="Arial Narrow" panose="020B0606020202030204" pitchFamily="34" charset="0"/>
              </a:rPr>
              <a:t> (</a:t>
            </a:r>
            <a:r>
              <a:rPr lang="en-US" b="1" dirty="0">
                <a:latin typeface="Arial Narrow" panose="020B0606020202030204" pitchFamily="34" charset="0"/>
              </a:rPr>
              <a:t>ablation</a:t>
            </a:r>
            <a:r>
              <a:rPr lang="en-US" dirty="0">
                <a:latin typeface="Arial Narrow" panose="020B0606020202030204" pitchFamily="34" charset="0"/>
              </a:rPr>
              <a:t>): melting, calving</a:t>
            </a:r>
          </a:p>
        </p:txBody>
      </p:sp>
    </p:spTree>
    <p:extLst>
      <p:ext uri="{BB962C8B-B14F-4D97-AF65-F5344CB8AC3E}">
        <p14:creationId xmlns:p14="http://schemas.microsoft.com/office/powerpoint/2010/main" val="1718567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388FF-6138-80A3-3160-8EDDB7A0D7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C6727-44D0-8ADB-6633-D7021DBDE0B0}"/>
              </a:ext>
            </a:extLst>
          </p:cNvPr>
          <p:cNvSpPr>
            <a:spLocks noGrp="1"/>
          </p:cNvSpPr>
          <p:nvPr>
            <p:ph type="title"/>
          </p:nvPr>
        </p:nvSpPr>
        <p:spPr>
          <a:xfrm>
            <a:off x="922687" y="425511"/>
            <a:ext cx="10515600" cy="704550"/>
          </a:xfrm>
        </p:spPr>
        <p:txBody>
          <a:bodyPr>
            <a:normAutofit/>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An aerial view of the zone of ablation in Alaska Range</a:t>
            </a:r>
            <a:endParaRPr lang="en-US" sz="3600" dirty="0">
              <a:latin typeface="Arial Narrow" panose="020B0606020202030204" pitchFamily="34" charset="0"/>
            </a:endParaRPr>
          </a:p>
        </p:txBody>
      </p:sp>
      <p:sp>
        <p:nvSpPr>
          <p:cNvPr id="7" name="TextBox 6">
            <a:extLst>
              <a:ext uri="{FF2B5EF4-FFF2-40B4-BE49-F238E27FC236}">
                <a16:creationId xmlns:a16="http://schemas.microsoft.com/office/drawing/2014/main" id="{F20F7DB4-3ED1-C26E-0FCA-90EBC2BE54FD}"/>
              </a:ext>
            </a:extLst>
          </p:cNvPr>
          <p:cNvSpPr txBox="1"/>
          <p:nvPr/>
        </p:nvSpPr>
        <p:spPr>
          <a:xfrm>
            <a:off x="3253596" y="6132316"/>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19.1.2: An aerial view of the zone of ablation in Alaska Range (Courtesy USFWS; Source) from Introduction to Physical Geography by M. Ritter, licensed under CC BY-NC-SA 4.0.</a:t>
            </a:r>
          </a:p>
        </p:txBody>
      </p:sp>
      <p:pic>
        <p:nvPicPr>
          <p:cNvPr id="5" name="Picture 4" descr="Aerial view of the zone of ablation on a glacier in the Alaska Range showing exposed ice and crevasses where melting exceeds accumulation.">
            <a:extLst>
              <a:ext uri="{FF2B5EF4-FFF2-40B4-BE49-F238E27FC236}">
                <a16:creationId xmlns:a16="http://schemas.microsoft.com/office/drawing/2014/main" id="{AF726ED1-7D53-3BAF-B4C2-5D5515366A24}"/>
              </a:ext>
            </a:extLst>
          </p:cNvPr>
          <p:cNvPicPr>
            <a:picLocks noChangeAspect="1"/>
          </p:cNvPicPr>
          <p:nvPr/>
        </p:nvPicPr>
        <p:blipFill>
          <a:blip r:embed="rId3"/>
          <a:stretch>
            <a:fillRect/>
          </a:stretch>
        </p:blipFill>
        <p:spPr>
          <a:xfrm>
            <a:off x="2501881" y="1130061"/>
            <a:ext cx="7357211" cy="4782187"/>
          </a:xfrm>
          <a:prstGeom prst="rect">
            <a:avLst/>
          </a:prstGeom>
        </p:spPr>
      </p:pic>
    </p:spTree>
    <p:extLst>
      <p:ext uri="{BB962C8B-B14F-4D97-AF65-F5344CB8AC3E}">
        <p14:creationId xmlns:p14="http://schemas.microsoft.com/office/powerpoint/2010/main" val="2587578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68289-DC86-47A0-9066-69C4FA2247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554125-3B19-6B82-E81C-202D813D1DA7}"/>
              </a:ext>
            </a:extLst>
          </p:cNvPr>
          <p:cNvSpPr>
            <a:spLocks noGrp="1"/>
          </p:cNvSpPr>
          <p:nvPr>
            <p:ph type="title"/>
          </p:nvPr>
        </p:nvSpPr>
        <p:spPr>
          <a:xfrm>
            <a:off x="922687" y="425511"/>
            <a:ext cx="10515600" cy="704550"/>
          </a:xfrm>
        </p:spPr>
        <p:txBody>
          <a:bodyPr>
            <a:normAutofit/>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An alpine glacier in </a:t>
            </a:r>
            <a:r>
              <a:rPr kumimoji="0" lang="en-US" sz="36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Togiak</a:t>
            </a: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National Wildlife Refuge, Alaska</a:t>
            </a:r>
            <a:endParaRPr lang="en-US" sz="3600" dirty="0">
              <a:latin typeface="Arial Narrow" panose="020B0606020202030204" pitchFamily="34" charset="0"/>
            </a:endParaRPr>
          </a:p>
        </p:txBody>
      </p:sp>
      <p:sp>
        <p:nvSpPr>
          <p:cNvPr id="7" name="TextBox 6">
            <a:extLst>
              <a:ext uri="{FF2B5EF4-FFF2-40B4-BE49-F238E27FC236}">
                <a16:creationId xmlns:a16="http://schemas.microsoft.com/office/drawing/2014/main" id="{D8FF4E52-C4F5-663A-8688-A8F08573E90A}"/>
              </a:ext>
            </a:extLst>
          </p:cNvPr>
          <p:cNvSpPr txBox="1"/>
          <p:nvPr/>
        </p:nvSpPr>
        <p:spPr>
          <a:xfrm>
            <a:off x="3253596" y="6132316"/>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19.1.5: An alpine glacier in </a:t>
            </a:r>
            <a:r>
              <a:rPr lang="en-US" sz="1000" dirty="0" err="1">
                <a:latin typeface="Arial Narrow" panose="020B0606020202030204" pitchFamily="34" charset="0"/>
                <a:cs typeface="Times New Roman" panose="02020603050405020304" pitchFamily="18" charset="0"/>
              </a:rPr>
              <a:t>Togiak</a:t>
            </a:r>
            <a:r>
              <a:rPr lang="en-US" sz="1000" dirty="0">
                <a:latin typeface="Arial Narrow" panose="020B0606020202030204" pitchFamily="34" charset="0"/>
                <a:cs typeface="Times New Roman" panose="02020603050405020304" pitchFamily="18" charset="0"/>
              </a:rPr>
              <a:t> National Wildlife Refuge, Alaska (Courtesy USFWS) from Introduction to Physical Geography by M. Ritter, licensed under CC BY-NC-SA 4.0.</a:t>
            </a:r>
          </a:p>
        </p:txBody>
      </p:sp>
      <p:pic>
        <p:nvPicPr>
          <p:cNvPr id="4" name="Picture 3" descr="Aerial view of an alpine glacier in Togiak National Wildlife Refuge Alaska flowing between rugged mountain peaks with snow covered slopes.">
            <a:extLst>
              <a:ext uri="{FF2B5EF4-FFF2-40B4-BE49-F238E27FC236}">
                <a16:creationId xmlns:a16="http://schemas.microsoft.com/office/drawing/2014/main" id="{C897BC37-2033-A5BE-8C46-32F06FBECFA7}"/>
              </a:ext>
            </a:extLst>
          </p:cNvPr>
          <p:cNvPicPr>
            <a:picLocks noChangeAspect="1"/>
          </p:cNvPicPr>
          <p:nvPr/>
        </p:nvPicPr>
        <p:blipFill>
          <a:blip r:embed="rId3"/>
          <a:stretch>
            <a:fillRect/>
          </a:stretch>
        </p:blipFill>
        <p:spPr>
          <a:xfrm>
            <a:off x="2463788" y="1130061"/>
            <a:ext cx="7264423" cy="4948231"/>
          </a:xfrm>
          <a:prstGeom prst="rect">
            <a:avLst/>
          </a:prstGeom>
        </p:spPr>
      </p:pic>
    </p:spTree>
    <p:extLst>
      <p:ext uri="{BB962C8B-B14F-4D97-AF65-F5344CB8AC3E}">
        <p14:creationId xmlns:p14="http://schemas.microsoft.com/office/powerpoint/2010/main" val="1332474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4AF68-1818-9167-C855-E572E0E4A9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C7CFDB-28F9-FE88-3354-00DC8877D9E4}"/>
              </a:ext>
            </a:extLst>
          </p:cNvPr>
          <p:cNvSpPr>
            <a:spLocks noGrp="1"/>
          </p:cNvSpPr>
          <p:nvPr>
            <p:ph type="title"/>
          </p:nvPr>
        </p:nvSpPr>
        <p:spPr>
          <a:xfrm>
            <a:off x="922687" y="425511"/>
            <a:ext cx="10515600" cy="704550"/>
          </a:xfrm>
        </p:spPr>
        <p:txBody>
          <a:bodyPr>
            <a:normAutofit/>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Southern Patagonian Ice Field, Argentina-Chile</a:t>
            </a:r>
            <a:endParaRPr lang="en-US" sz="3600" dirty="0">
              <a:latin typeface="Arial Narrow" panose="020B0606020202030204" pitchFamily="34" charset="0"/>
            </a:endParaRPr>
          </a:p>
        </p:txBody>
      </p:sp>
      <p:sp>
        <p:nvSpPr>
          <p:cNvPr id="7" name="TextBox 6">
            <a:extLst>
              <a:ext uri="{FF2B5EF4-FFF2-40B4-BE49-F238E27FC236}">
                <a16:creationId xmlns:a16="http://schemas.microsoft.com/office/drawing/2014/main" id="{FF98DB8E-1920-B66B-DAFB-7DD65BABD651}"/>
              </a:ext>
            </a:extLst>
          </p:cNvPr>
          <p:cNvSpPr txBox="1"/>
          <p:nvPr/>
        </p:nvSpPr>
        <p:spPr>
          <a:xfrm>
            <a:off x="3253596" y="6132316"/>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19.1.6: Southern Patagonian Ice Field, Argentina-Chile. (Courtesy NASA JSC.) from Introduction to Physical Geography by M. Ritter, licensed under CC BY-NC-SA 4.0.</a:t>
            </a:r>
          </a:p>
        </p:txBody>
      </p:sp>
      <p:pic>
        <p:nvPicPr>
          <p:cNvPr id="5" name="Picture 4" descr="Aerial view of the Southern Patagonian Ice Field spanning Argentina and Chile showing vast ice sheets feeding glaciers that flow between rugged snow covered mountains.">
            <a:extLst>
              <a:ext uri="{FF2B5EF4-FFF2-40B4-BE49-F238E27FC236}">
                <a16:creationId xmlns:a16="http://schemas.microsoft.com/office/drawing/2014/main" id="{1A7675C1-2C45-99B4-EEF3-03AE70F578E0}"/>
              </a:ext>
            </a:extLst>
          </p:cNvPr>
          <p:cNvPicPr>
            <a:picLocks noChangeAspect="1"/>
          </p:cNvPicPr>
          <p:nvPr/>
        </p:nvPicPr>
        <p:blipFill>
          <a:blip r:embed="rId3"/>
          <a:stretch>
            <a:fillRect/>
          </a:stretch>
        </p:blipFill>
        <p:spPr>
          <a:xfrm>
            <a:off x="2345051" y="1130061"/>
            <a:ext cx="7501898" cy="4946904"/>
          </a:xfrm>
          <a:prstGeom prst="rect">
            <a:avLst/>
          </a:prstGeom>
        </p:spPr>
      </p:pic>
    </p:spTree>
    <p:extLst>
      <p:ext uri="{BB962C8B-B14F-4D97-AF65-F5344CB8AC3E}">
        <p14:creationId xmlns:p14="http://schemas.microsoft.com/office/powerpoint/2010/main" val="365582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F35358-57CD-40F9-9906-FAB2111A4F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37DCC4-2EC8-6BCD-F0BB-49D1F56D86FF}"/>
              </a:ext>
            </a:extLst>
          </p:cNvPr>
          <p:cNvSpPr>
            <a:spLocks noGrp="1"/>
          </p:cNvSpPr>
          <p:nvPr>
            <p:ph type="title"/>
          </p:nvPr>
        </p:nvSpPr>
        <p:spPr>
          <a:xfrm>
            <a:off x="922687" y="425511"/>
            <a:ext cx="10515600" cy="704550"/>
          </a:xfrm>
        </p:spPr>
        <p:txBody>
          <a:bodyPr>
            <a:noAutofit/>
          </a:bodyPr>
          <a:lstStyle/>
          <a:p>
            <a:pPr algn="ct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only continental glaciers ice sheets are found in Greenland and Antarctica.</a:t>
            </a:r>
            <a:endParaRPr lang="en-US" sz="2800" dirty="0">
              <a:latin typeface="Arial Narrow" panose="020B0606020202030204" pitchFamily="34" charset="0"/>
            </a:endParaRPr>
          </a:p>
        </p:txBody>
      </p:sp>
      <p:sp>
        <p:nvSpPr>
          <p:cNvPr id="7" name="TextBox 6">
            <a:extLst>
              <a:ext uri="{FF2B5EF4-FFF2-40B4-BE49-F238E27FC236}">
                <a16:creationId xmlns:a16="http://schemas.microsoft.com/office/drawing/2014/main" id="{CF6CBDDA-FD0F-12C9-6503-39FE5472E371}"/>
              </a:ext>
            </a:extLst>
          </p:cNvPr>
          <p:cNvSpPr txBox="1"/>
          <p:nvPr/>
        </p:nvSpPr>
        <p:spPr>
          <a:xfrm>
            <a:off x="3253596" y="6232434"/>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19.1.7: The only continental glaciers ice sheets are found in Greenland and Antarctica. (Source: NASA) from Introduction to Physical Geography by M. Ritter, licensed under CC BY-NC-SA 4.0.</a:t>
            </a:r>
          </a:p>
        </p:txBody>
      </p:sp>
      <p:pic>
        <p:nvPicPr>
          <p:cNvPr id="4" name="Picture 3" descr="Two globe views showing the only continental glaciers located in Greenland in the Northern Hemisphere and Antarctica in the Southern Hemisphere.">
            <a:extLst>
              <a:ext uri="{FF2B5EF4-FFF2-40B4-BE49-F238E27FC236}">
                <a16:creationId xmlns:a16="http://schemas.microsoft.com/office/drawing/2014/main" id="{FAED2EBA-FA06-658C-2635-B28977544CA7}"/>
              </a:ext>
            </a:extLst>
          </p:cNvPr>
          <p:cNvPicPr>
            <a:picLocks noChangeAspect="1"/>
          </p:cNvPicPr>
          <p:nvPr/>
        </p:nvPicPr>
        <p:blipFill>
          <a:blip r:embed="rId3"/>
          <a:stretch>
            <a:fillRect/>
          </a:stretch>
        </p:blipFill>
        <p:spPr>
          <a:xfrm>
            <a:off x="1035808" y="1130061"/>
            <a:ext cx="10120383" cy="4946904"/>
          </a:xfrm>
          <a:prstGeom prst="rect">
            <a:avLst/>
          </a:prstGeom>
        </p:spPr>
      </p:pic>
    </p:spTree>
    <p:extLst>
      <p:ext uri="{BB962C8B-B14F-4D97-AF65-F5344CB8AC3E}">
        <p14:creationId xmlns:p14="http://schemas.microsoft.com/office/powerpoint/2010/main" val="2883127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02A2F-AAE9-22D5-518A-F11EEDE101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99EF77-9B1F-414B-305C-38416560A32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Causes of Glaciation </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E98B51F-E72B-8DC4-11A3-D376366E6E89}"/>
              </a:ext>
            </a:extLst>
          </p:cNvPr>
          <p:cNvSpPr>
            <a:spLocks noGrp="1"/>
          </p:cNvSpPr>
          <p:nvPr>
            <p:ph idx="1"/>
          </p:nvPr>
        </p:nvSpPr>
        <p:spPr>
          <a:xfrm>
            <a:off x="838197" y="1458930"/>
            <a:ext cx="10515600" cy="4527802"/>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Glaciation triggered by </a:t>
            </a:r>
            <a:r>
              <a:rPr lang="en-US" sz="2400" b="1" dirty="0">
                <a:latin typeface="Arial Narrow" panose="020B0606020202030204" pitchFamily="34" charset="0"/>
              </a:rPr>
              <a:t>global</a:t>
            </a:r>
            <a:r>
              <a:rPr lang="en-US" sz="2400" dirty="0">
                <a:latin typeface="Arial Narrow" panose="020B0606020202030204" pitchFamily="34" charset="0"/>
              </a:rPr>
              <a:t> </a:t>
            </a:r>
            <a:r>
              <a:rPr lang="en-US" sz="2400" b="1" dirty="0">
                <a:latin typeface="Arial Narrow" panose="020B0606020202030204" pitchFamily="34" charset="0"/>
              </a:rPr>
              <a:t>cooling</a:t>
            </a:r>
            <a:r>
              <a:rPr lang="en-US" sz="2400" dirty="0">
                <a:latin typeface="Arial Narrow" panose="020B0606020202030204" pitchFamily="34" charset="0"/>
              </a:rPr>
              <a:t> (~4–5°C drop), especially in </a:t>
            </a:r>
            <a:r>
              <a:rPr lang="en-US" sz="2400" b="1" dirty="0">
                <a:latin typeface="Arial Narrow" panose="020B0606020202030204" pitchFamily="34" charset="0"/>
              </a:rPr>
              <a:t>summer</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Requires </a:t>
            </a:r>
            <a:r>
              <a:rPr lang="en-US" sz="2400" b="1" dirty="0">
                <a:latin typeface="Arial Narrow" panose="020B0606020202030204" pitchFamily="34" charset="0"/>
              </a:rPr>
              <a:t>increased</a:t>
            </a:r>
            <a:r>
              <a:rPr lang="en-US" sz="2400" dirty="0">
                <a:latin typeface="Arial Narrow" panose="020B0606020202030204" pitchFamily="34" charset="0"/>
              </a:rPr>
              <a:t> </a:t>
            </a:r>
            <a:r>
              <a:rPr lang="en-US" sz="2400" b="1" dirty="0">
                <a:latin typeface="Arial Narrow" panose="020B0606020202030204" pitchFamily="34" charset="0"/>
              </a:rPr>
              <a:t>snowfall</a:t>
            </a:r>
            <a:r>
              <a:rPr lang="en-US" sz="2400" dirty="0">
                <a:latin typeface="Arial Narrow" panose="020B0606020202030204" pitchFamily="34" charset="0"/>
              </a:rPr>
              <a:t> in subarctic and arctic regions.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Key</a:t>
            </a:r>
            <a:r>
              <a:rPr lang="en-US" sz="2400" dirty="0">
                <a:latin typeface="Arial Narrow" panose="020B0606020202030204" pitchFamily="34" charset="0"/>
              </a:rPr>
              <a:t> </a:t>
            </a:r>
            <a:r>
              <a:rPr lang="en-US" sz="2400" b="1" dirty="0">
                <a:latin typeface="Arial Narrow" panose="020B0606020202030204" pitchFamily="34" charset="0"/>
              </a:rPr>
              <a:t>Theories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Solar radiation reduction </a:t>
            </a:r>
            <a:r>
              <a:rPr lang="en-US" dirty="0">
                <a:latin typeface="Arial Narrow" panose="020B0606020202030204" pitchFamily="34" charset="0"/>
              </a:rPr>
              <a:t>(e.g., meteorite impacts, volcanic activity)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Plate tectonics</a:t>
            </a:r>
            <a:r>
              <a:rPr lang="en-US" dirty="0">
                <a:latin typeface="Arial Narrow" panose="020B0606020202030204" pitchFamily="34" charset="0"/>
              </a:rPr>
              <a:t>: Changing </a:t>
            </a:r>
            <a:r>
              <a:rPr lang="en-US" b="1" dirty="0">
                <a:latin typeface="Arial Narrow" panose="020B0606020202030204" pitchFamily="34" charset="0"/>
              </a:rPr>
              <a:t>continent</a:t>
            </a:r>
            <a:r>
              <a:rPr lang="en-US" dirty="0">
                <a:latin typeface="Arial Narrow" panose="020B0606020202030204" pitchFamily="34" charset="0"/>
              </a:rPr>
              <a:t> </a:t>
            </a:r>
            <a:r>
              <a:rPr lang="en-US" b="1" dirty="0">
                <a:latin typeface="Arial Narrow" panose="020B0606020202030204" pitchFamily="34" charset="0"/>
              </a:rPr>
              <a:t>positions</a:t>
            </a:r>
            <a:r>
              <a:rPr lang="en-US" dirty="0">
                <a:latin typeface="Arial Narrow" panose="020B0606020202030204" pitchFamily="34" charset="0"/>
              </a:rPr>
              <a:t> and </a:t>
            </a:r>
            <a:r>
              <a:rPr lang="en-US" b="1" dirty="0">
                <a:latin typeface="Arial Narrow" panose="020B0606020202030204" pitchFamily="34" charset="0"/>
              </a:rPr>
              <a:t>mountain uplift</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Milankovitch Cycles</a:t>
            </a:r>
            <a:r>
              <a:rPr lang="en-US" dirty="0">
                <a:latin typeface="Arial Narrow" panose="020B0606020202030204" pitchFamily="34" charset="0"/>
              </a:rPr>
              <a:t>:</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Eccentricity</a:t>
            </a:r>
            <a:r>
              <a:rPr lang="en-US" sz="2400" dirty="0">
                <a:latin typeface="Arial Narrow" panose="020B0606020202030204" pitchFamily="34" charset="0"/>
              </a:rPr>
              <a:t>: Earth's orbit shape changes every ~100,000 years.</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Axial tilt </a:t>
            </a:r>
            <a:r>
              <a:rPr lang="en-US" sz="2400" dirty="0">
                <a:latin typeface="Arial Narrow" panose="020B0606020202030204" pitchFamily="34" charset="0"/>
              </a:rPr>
              <a:t>&amp; </a:t>
            </a:r>
            <a:r>
              <a:rPr lang="en-US" sz="2400" b="1" dirty="0">
                <a:latin typeface="Arial Narrow" panose="020B0606020202030204" pitchFamily="34" charset="0"/>
              </a:rPr>
              <a:t>wobble</a:t>
            </a:r>
            <a:r>
              <a:rPr lang="en-US" sz="2400" dirty="0">
                <a:latin typeface="Arial Narrow" panose="020B0606020202030204" pitchFamily="34" charset="0"/>
              </a:rPr>
              <a:t>: Affects how much solar energy (insolation) reaches Earth.</a:t>
            </a:r>
          </a:p>
          <a:p>
            <a:pPr lvl="2">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Well correlated with </a:t>
            </a:r>
            <a:r>
              <a:rPr lang="en-US" sz="2400" b="1" dirty="0">
                <a:latin typeface="Arial Narrow" panose="020B0606020202030204" pitchFamily="34" charset="0"/>
              </a:rPr>
              <a:t>glacial</a:t>
            </a:r>
            <a:r>
              <a:rPr lang="en-US" sz="2400" dirty="0">
                <a:latin typeface="Arial Narrow" panose="020B0606020202030204" pitchFamily="34" charset="0"/>
              </a:rPr>
              <a:t> and </a:t>
            </a:r>
            <a:r>
              <a:rPr lang="en-US" sz="2400" b="1" dirty="0">
                <a:latin typeface="Arial Narrow" panose="020B0606020202030204" pitchFamily="34" charset="0"/>
              </a:rPr>
              <a:t>interglacial periods </a:t>
            </a:r>
            <a:r>
              <a:rPr lang="en-US" sz="2400" dirty="0">
                <a:latin typeface="Arial Narrow" panose="020B0606020202030204" pitchFamily="34" charset="0"/>
              </a:rPr>
              <a:t>in ocean sediment records.</a:t>
            </a:r>
          </a:p>
        </p:txBody>
      </p:sp>
    </p:spTree>
    <p:extLst>
      <p:ext uri="{BB962C8B-B14F-4D97-AF65-F5344CB8AC3E}">
        <p14:creationId xmlns:p14="http://schemas.microsoft.com/office/powerpoint/2010/main" val="1288463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97633-CCA8-2E44-056C-825CDAFC52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FF984D-529A-295F-106E-9165B9194E9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Glacial Formation </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6F4333C-D8F8-F537-663E-FB16705492CA}"/>
              </a:ext>
            </a:extLst>
          </p:cNvPr>
          <p:cNvSpPr>
            <a:spLocks noGrp="1"/>
          </p:cNvSpPr>
          <p:nvPr>
            <p:ph idx="1"/>
          </p:nvPr>
        </p:nvSpPr>
        <p:spPr>
          <a:xfrm>
            <a:off x="838199" y="1458931"/>
            <a:ext cx="10307130"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Glacial advance </a:t>
            </a:r>
            <a:r>
              <a:rPr lang="en-US" dirty="0">
                <a:latin typeface="Arial Narrow" panose="020B0606020202030204" pitchFamily="34" charset="0"/>
              </a:rPr>
              <a:t>occurs when </a:t>
            </a:r>
            <a:r>
              <a:rPr lang="en-US" b="1" dirty="0">
                <a:latin typeface="Arial Narrow" panose="020B0606020202030204" pitchFamily="34" charset="0"/>
              </a:rPr>
              <a:t>winter snow accumulation </a:t>
            </a:r>
            <a:r>
              <a:rPr lang="en-US" dirty="0">
                <a:latin typeface="Arial Narrow" panose="020B0606020202030204" pitchFamily="34" charset="0"/>
              </a:rPr>
              <a:t>exceeds </a:t>
            </a:r>
            <a:r>
              <a:rPr lang="en-US" b="1" dirty="0">
                <a:latin typeface="Arial Narrow" panose="020B0606020202030204" pitchFamily="34" charset="0"/>
              </a:rPr>
              <a:t>summer melt </a:t>
            </a:r>
            <a:r>
              <a:rPr lang="en-US" dirty="0">
                <a:latin typeface="Arial Narrow" panose="020B0606020202030204" pitchFamily="34" charset="0"/>
              </a:rPr>
              <a:t>over long periods.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Snow</a:t>
            </a:r>
            <a:r>
              <a:rPr lang="en-US" dirty="0">
                <a:latin typeface="Arial Narrow" panose="020B0606020202030204" pitchFamily="34" charset="0"/>
              </a:rPr>
              <a:t> </a:t>
            </a:r>
            <a:r>
              <a:rPr lang="en-US" i="1" dirty="0">
                <a:latin typeface="Arial Narrow" panose="020B0606020202030204" pitchFamily="34" charset="0"/>
              </a:rPr>
              <a:t>compresses</a:t>
            </a:r>
            <a:r>
              <a:rPr lang="en-US" dirty="0">
                <a:latin typeface="Arial Narrow" panose="020B0606020202030204" pitchFamily="34" charset="0"/>
              </a:rPr>
              <a:t> into </a:t>
            </a:r>
            <a:r>
              <a:rPr lang="en-US" b="1" dirty="0" err="1">
                <a:latin typeface="Arial Narrow" panose="020B0606020202030204" pitchFamily="34" charset="0"/>
              </a:rPr>
              <a:t>firn</a:t>
            </a:r>
            <a:r>
              <a:rPr lang="en-US" dirty="0">
                <a:latin typeface="Arial Narrow" panose="020B0606020202030204" pitchFamily="34" charset="0"/>
              </a:rPr>
              <a:t> (granular ice), then into </a:t>
            </a:r>
            <a:r>
              <a:rPr lang="en-US" i="1" dirty="0">
                <a:latin typeface="Arial Narrow" panose="020B0606020202030204" pitchFamily="34" charset="0"/>
              </a:rPr>
              <a:t>solid</a:t>
            </a:r>
            <a:r>
              <a:rPr lang="en-US" dirty="0">
                <a:latin typeface="Arial Narrow" panose="020B0606020202030204" pitchFamily="34" charset="0"/>
              </a:rPr>
              <a:t> </a:t>
            </a:r>
            <a:r>
              <a:rPr lang="en-US" b="1" dirty="0">
                <a:latin typeface="Arial Narrow" panose="020B0606020202030204" pitchFamily="34" charset="0"/>
              </a:rPr>
              <a:t>glacial ice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Ice color:</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Blue</a:t>
            </a:r>
            <a:r>
              <a:rPr lang="en-US" sz="2800" dirty="0">
                <a:latin typeface="Arial Narrow" panose="020B0606020202030204" pitchFamily="34" charset="0"/>
              </a:rPr>
              <a:t>: Absorbs all </a:t>
            </a:r>
            <a:r>
              <a:rPr lang="en-US" sz="2800" b="1" dirty="0">
                <a:latin typeface="Arial Narrow" panose="020B0606020202030204" pitchFamily="34" charset="0"/>
              </a:rPr>
              <a:t>visible</a:t>
            </a:r>
            <a:r>
              <a:rPr lang="en-US" sz="2800" dirty="0">
                <a:latin typeface="Arial Narrow" panose="020B0606020202030204" pitchFamily="34" charset="0"/>
              </a:rPr>
              <a:t> </a:t>
            </a:r>
            <a:r>
              <a:rPr lang="en-US" sz="2800" b="1" dirty="0">
                <a:latin typeface="Arial Narrow" panose="020B0606020202030204" pitchFamily="34" charset="0"/>
              </a:rPr>
              <a:t>light</a:t>
            </a:r>
            <a:r>
              <a:rPr lang="en-US" sz="2800" dirty="0">
                <a:latin typeface="Arial Narrow" panose="020B0606020202030204" pitchFamily="34" charset="0"/>
              </a:rPr>
              <a:t> </a:t>
            </a:r>
            <a:r>
              <a:rPr lang="en-US" sz="2800" b="1" dirty="0">
                <a:latin typeface="Arial Narrow" panose="020B0606020202030204" pitchFamily="34" charset="0"/>
              </a:rPr>
              <a:t>except</a:t>
            </a:r>
            <a:r>
              <a:rPr lang="en-US" sz="2800" dirty="0">
                <a:latin typeface="Arial Narrow" panose="020B0606020202030204" pitchFamily="34" charset="0"/>
              </a:rPr>
              <a:t> </a:t>
            </a:r>
            <a:r>
              <a:rPr lang="en-US" sz="2800" b="1" dirty="0">
                <a:latin typeface="Arial Narrow" panose="020B0606020202030204" pitchFamily="34" charset="0"/>
              </a:rPr>
              <a:t>blue</a:t>
            </a:r>
            <a:r>
              <a:rPr lang="en-US" sz="2800" dirty="0">
                <a:latin typeface="Arial Narrow" panose="020B0606020202030204" pitchFamily="34" charset="0"/>
              </a:rPr>
              <a:t>, which is transmitted.</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White</a:t>
            </a:r>
            <a:r>
              <a:rPr lang="en-US" sz="2800" dirty="0">
                <a:latin typeface="Arial Narrow" panose="020B0606020202030204" pitchFamily="34" charset="0"/>
              </a:rPr>
              <a:t>: Contains air .pockets that </a:t>
            </a:r>
            <a:r>
              <a:rPr lang="en-US" sz="2800" b="1" dirty="0">
                <a:latin typeface="Arial Narrow" panose="020B0606020202030204" pitchFamily="34" charset="0"/>
              </a:rPr>
              <a:t>scatter all light </a:t>
            </a:r>
            <a:r>
              <a:rPr lang="en-US" sz="2800" dirty="0">
                <a:latin typeface="Arial Narrow" panose="020B0606020202030204" pitchFamily="34" charset="0"/>
              </a:rPr>
              <a:t>wavelengths.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Glaciers form through </a:t>
            </a:r>
            <a:r>
              <a:rPr lang="en-US" b="1" dirty="0">
                <a:latin typeface="Arial Narrow" panose="020B0606020202030204" pitchFamily="34" charset="0"/>
              </a:rPr>
              <a:t>sustained</a:t>
            </a:r>
            <a:r>
              <a:rPr lang="en-US" dirty="0">
                <a:latin typeface="Arial Narrow" panose="020B0606020202030204" pitchFamily="34" charset="0"/>
              </a:rPr>
              <a:t> </a:t>
            </a:r>
            <a:r>
              <a:rPr lang="en-US" b="1" dirty="0">
                <a:latin typeface="Arial Narrow" panose="020B0606020202030204" pitchFamily="34" charset="0"/>
              </a:rPr>
              <a:t>snow</a:t>
            </a:r>
            <a:r>
              <a:rPr lang="en-US" dirty="0">
                <a:latin typeface="Arial Narrow" panose="020B0606020202030204" pitchFamily="34" charset="0"/>
              </a:rPr>
              <a:t> </a:t>
            </a:r>
            <a:r>
              <a:rPr lang="en-US" b="1" dirty="0">
                <a:latin typeface="Arial Narrow" panose="020B0606020202030204" pitchFamily="34" charset="0"/>
              </a:rPr>
              <a:t>accumulation</a:t>
            </a:r>
            <a:r>
              <a:rPr lang="en-US" dirty="0">
                <a:latin typeface="Arial Narrow" panose="020B0606020202030204" pitchFamily="34" charset="0"/>
              </a:rPr>
              <a:t> and </a:t>
            </a:r>
            <a:r>
              <a:rPr lang="en-US" b="1" dirty="0">
                <a:latin typeface="Arial Narrow" panose="020B0606020202030204" pitchFamily="34" charset="0"/>
              </a:rPr>
              <a:t>pressure-driven</a:t>
            </a:r>
            <a:r>
              <a:rPr lang="en-US" dirty="0">
                <a:latin typeface="Arial Narrow" panose="020B0606020202030204" pitchFamily="34" charset="0"/>
              </a:rPr>
              <a:t> </a:t>
            </a:r>
            <a:r>
              <a:rPr lang="en-US" b="1" dirty="0">
                <a:latin typeface="Arial Narrow" panose="020B0606020202030204" pitchFamily="34" charset="0"/>
              </a:rPr>
              <a:t>transformation</a:t>
            </a:r>
            <a:r>
              <a:rPr lang="en-US" dirty="0">
                <a:latin typeface="Arial Narrow" panose="020B0606020202030204" pitchFamily="34" charset="0"/>
              </a:rPr>
              <a:t> into </a:t>
            </a:r>
            <a:r>
              <a:rPr lang="en-US" b="1" dirty="0">
                <a:latin typeface="Arial Narrow" panose="020B0606020202030204" pitchFamily="34" charset="0"/>
              </a:rPr>
              <a:t>dense</a:t>
            </a:r>
            <a:r>
              <a:rPr lang="en-US" dirty="0">
                <a:latin typeface="Arial Narrow" panose="020B0606020202030204" pitchFamily="34" charset="0"/>
              </a:rPr>
              <a:t> </a:t>
            </a:r>
            <a:r>
              <a:rPr lang="en-US" b="1" dirty="0">
                <a:latin typeface="Arial Narrow" panose="020B0606020202030204" pitchFamily="34" charset="0"/>
              </a:rPr>
              <a:t>ice</a:t>
            </a:r>
            <a:r>
              <a:rPr lang="en-US" dirty="0">
                <a:latin typeface="Arial Narrow" panose="020B0606020202030204" pitchFamily="34" charset="0"/>
              </a:rPr>
              <a:t>.</a:t>
            </a:r>
          </a:p>
        </p:txBody>
      </p:sp>
    </p:spTree>
    <p:extLst>
      <p:ext uri="{BB962C8B-B14F-4D97-AF65-F5344CB8AC3E}">
        <p14:creationId xmlns:p14="http://schemas.microsoft.com/office/powerpoint/2010/main" val="19218429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9DBB1-4309-7021-E9AF-5244E10DE1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6D8076-A432-4624-50A9-42825977ACF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Glacier Mass Balance</a:t>
            </a:r>
            <a:endParaRPr lang="en-US" dirty="0">
              <a:latin typeface="Arial Narrow" panose="020B0606020202030204" pitchFamily="34" charset="0"/>
            </a:endParaRPr>
          </a:p>
        </p:txBody>
      </p:sp>
      <p:pic>
        <p:nvPicPr>
          <p:cNvPr id="7" name="Picture 6" descr="Diagram of a glacier showing the zone of accumulation near the top, the equilibrium line or firn line in the middle, and the zone of ablation near the lower end.">
            <a:extLst>
              <a:ext uri="{FF2B5EF4-FFF2-40B4-BE49-F238E27FC236}">
                <a16:creationId xmlns:a16="http://schemas.microsoft.com/office/drawing/2014/main" id="{1E0436E7-0FCB-3ED9-E2A0-AED201A8B26A}"/>
              </a:ext>
            </a:extLst>
          </p:cNvPr>
          <p:cNvPicPr>
            <a:picLocks noChangeAspect="1"/>
          </p:cNvPicPr>
          <p:nvPr/>
        </p:nvPicPr>
        <p:blipFill>
          <a:blip r:embed="rId3"/>
          <a:stretch>
            <a:fillRect/>
          </a:stretch>
        </p:blipFill>
        <p:spPr>
          <a:xfrm>
            <a:off x="7099540" y="2107607"/>
            <a:ext cx="4869556" cy="2162468"/>
          </a:xfrm>
          <a:prstGeom prst="rect">
            <a:avLst/>
          </a:prstGeom>
        </p:spPr>
      </p:pic>
      <p:sp>
        <p:nvSpPr>
          <p:cNvPr id="3" name="Content Placeholder 2">
            <a:extLst>
              <a:ext uri="{FF2B5EF4-FFF2-40B4-BE49-F238E27FC236}">
                <a16:creationId xmlns:a16="http://schemas.microsoft.com/office/drawing/2014/main" id="{C7E28047-CA0C-0971-391A-074280E6530A}"/>
              </a:ext>
            </a:extLst>
          </p:cNvPr>
          <p:cNvSpPr>
            <a:spLocks noGrp="1"/>
          </p:cNvSpPr>
          <p:nvPr>
            <p:ph idx="1"/>
          </p:nvPr>
        </p:nvSpPr>
        <p:spPr>
          <a:xfrm>
            <a:off x="838200" y="1458930"/>
            <a:ext cx="10341634"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Mass balance </a:t>
            </a:r>
            <a:r>
              <a:rPr lang="en-US" sz="2400" dirty="0">
                <a:latin typeface="Arial Narrow" panose="020B0606020202030204" pitchFamily="34" charset="0"/>
              </a:rPr>
              <a:t>= </a:t>
            </a:r>
            <a:r>
              <a:rPr lang="en-US" sz="2400" b="1" dirty="0">
                <a:latin typeface="Arial Narrow" panose="020B0606020202030204" pitchFamily="34" charset="0"/>
              </a:rPr>
              <a:t>Ice gained </a:t>
            </a:r>
            <a:r>
              <a:rPr lang="en-US" sz="2400" dirty="0">
                <a:latin typeface="Arial Narrow" panose="020B0606020202030204" pitchFamily="34" charset="0"/>
              </a:rPr>
              <a:t>(</a:t>
            </a:r>
            <a:r>
              <a:rPr lang="en-US" sz="2400" b="1" i="1" dirty="0">
                <a:latin typeface="Arial Narrow" panose="020B0606020202030204" pitchFamily="34" charset="0"/>
              </a:rPr>
              <a:t>accumulation</a:t>
            </a:r>
            <a:r>
              <a:rPr lang="en-US" sz="2400" dirty="0">
                <a:latin typeface="Arial Narrow" panose="020B0606020202030204" pitchFamily="34" charset="0"/>
              </a:rPr>
              <a:t>) – </a:t>
            </a:r>
            <a:r>
              <a:rPr lang="en-US" sz="2400" b="1" dirty="0">
                <a:latin typeface="Arial Narrow" panose="020B0606020202030204" pitchFamily="34" charset="0"/>
              </a:rPr>
              <a:t>Ice lost </a:t>
            </a:r>
            <a:r>
              <a:rPr lang="en-US" sz="2400" dirty="0">
                <a:latin typeface="Arial Narrow" panose="020B0606020202030204" pitchFamily="34" charset="0"/>
              </a:rPr>
              <a:t>(</a:t>
            </a:r>
            <a:r>
              <a:rPr lang="en-US" sz="2400" b="1" i="1" dirty="0">
                <a:latin typeface="Arial Narrow" panose="020B0606020202030204" pitchFamily="34" charset="0"/>
              </a:rPr>
              <a:t>ablation</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Positive</a:t>
            </a:r>
            <a:r>
              <a:rPr lang="en-US" dirty="0">
                <a:latin typeface="Arial Narrow" panose="020B0606020202030204" pitchFamily="34" charset="0"/>
              </a:rPr>
              <a:t> </a:t>
            </a:r>
            <a:r>
              <a:rPr lang="en-US" b="1" dirty="0">
                <a:latin typeface="Arial Narrow" panose="020B0606020202030204" pitchFamily="34" charset="0"/>
              </a:rPr>
              <a:t>balance</a:t>
            </a:r>
            <a:r>
              <a:rPr lang="en-US" dirty="0">
                <a:latin typeface="Arial Narrow" panose="020B0606020202030204" pitchFamily="34" charset="0"/>
              </a:rPr>
              <a:t> → </a:t>
            </a:r>
            <a:r>
              <a:rPr lang="en-US" b="1" dirty="0">
                <a:latin typeface="Arial Narrow" panose="020B0606020202030204" pitchFamily="34" charset="0"/>
              </a:rPr>
              <a:t>glacier</a:t>
            </a:r>
            <a:r>
              <a:rPr lang="en-US" dirty="0">
                <a:latin typeface="Arial Narrow" panose="020B0606020202030204" pitchFamily="34" charset="0"/>
              </a:rPr>
              <a:t> </a:t>
            </a:r>
            <a:r>
              <a:rPr lang="en-US" b="1" dirty="0">
                <a:latin typeface="Arial Narrow" panose="020B0606020202030204" pitchFamily="34" charset="0"/>
              </a:rPr>
              <a:t>advances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Negative</a:t>
            </a:r>
            <a:r>
              <a:rPr lang="en-US" dirty="0">
                <a:latin typeface="Arial Narrow" panose="020B0606020202030204" pitchFamily="34" charset="0"/>
              </a:rPr>
              <a:t> </a:t>
            </a:r>
            <a:r>
              <a:rPr lang="en-US" b="1" dirty="0">
                <a:latin typeface="Arial Narrow" panose="020B0606020202030204" pitchFamily="34" charset="0"/>
              </a:rPr>
              <a:t>balance</a:t>
            </a:r>
            <a:r>
              <a:rPr lang="en-US" dirty="0">
                <a:latin typeface="Arial Narrow" panose="020B0606020202030204" pitchFamily="34" charset="0"/>
              </a:rPr>
              <a:t> → </a:t>
            </a:r>
            <a:r>
              <a:rPr lang="en-US" b="1" dirty="0">
                <a:latin typeface="Arial Narrow" panose="020B0606020202030204" pitchFamily="34" charset="0"/>
              </a:rPr>
              <a:t>glacier</a:t>
            </a:r>
            <a:r>
              <a:rPr lang="en-US" dirty="0">
                <a:latin typeface="Arial Narrow" panose="020B0606020202030204" pitchFamily="34" charset="0"/>
              </a:rPr>
              <a:t> </a:t>
            </a:r>
            <a:r>
              <a:rPr lang="en-US" b="1" dirty="0">
                <a:latin typeface="Arial Narrow" panose="020B0606020202030204" pitchFamily="34" charset="0"/>
              </a:rPr>
              <a:t>retreats</a:t>
            </a:r>
          </a:p>
          <a:p>
            <a:pPr>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Zone of Accumulation</a:t>
            </a:r>
            <a:r>
              <a:rPr lang="en-US" sz="2400" dirty="0">
                <a:latin typeface="Arial Narrow" panose="020B0606020202030204" pitchFamily="34" charset="0"/>
              </a:rPr>
              <a:t>: Snow/ice gain &gt; loss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High latitude </a:t>
            </a:r>
            <a:r>
              <a:rPr lang="en-US" dirty="0">
                <a:latin typeface="Arial Narrow" panose="020B0606020202030204" pitchFamily="34" charset="0"/>
              </a:rPr>
              <a:t>(ice sheets) or </a:t>
            </a:r>
            <a:r>
              <a:rPr lang="en-US" b="1" dirty="0">
                <a:latin typeface="Arial Narrow" panose="020B0606020202030204" pitchFamily="34" charset="0"/>
              </a:rPr>
              <a:t>altitude</a:t>
            </a:r>
            <a:r>
              <a:rPr lang="en-US" dirty="0">
                <a:latin typeface="Arial Narrow" panose="020B0606020202030204" pitchFamily="34" charset="0"/>
              </a:rPr>
              <a:t> (mountain glaciers)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Zone of Ablation</a:t>
            </a:r>
            <a:r>
              <a:rPr lang="en-US" sz="2400" dirty="0">
                <a:latin typeface="Arial Narrow" panose="020B0606020202030204" pitchFamily="34" charset="0"/>
              </a:rPr>
              <a:t>: Ice loss &gt; gain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Loss by </a:t>
            </a:r>
            <a:r>
              <a:rPr lang="en-US" b="1" dirty="0">
                <a:latin typeface="Arial Narrow" panose="020B0606020202030204" pitchFamily="34" charset="0"/>
              </a:rPr>
              <a:t>melting</a:t>
            </a:r>
            <a:r>
              <a:rPr lang="en-US" dirty="0">
                <a:latin typeface="Arial Narrow" panose="020B0606020202030204" pitchFamily="34" charset="0"/>
              </a:rPr>
              <a:t>, </a:t>
            </a:r>
            <a:r>
              <a:rPr lang="en-US" b="1" dirty="0">
                <a:latin typeface="Arial Narrow" panose="020B0606020202030204" pitchFamily="34" charset="0"/>
              </a:rPr>
              <a:t>sublimation</a:t>
            </a:r>
            <a:r>
              <a:rPr lang="en-US" dirty="0">
                <a:latin typeface="Arial Narrow" panose="020B0606020202030204" pitchFamily="34" charset="0"/>
              </a:rPr>
              <a:t>, </a:t>
            </a:r>
            <a:r>
              <a:rPr lang="en-US" b="1" dirty="0">
                <a:latin typeface="Arial Narrow" panose="020B0606020202030204" pitchFamily="34" charset="0"/>
              </a:rPr>
              <a:t>wind erosion</a:t>
            </a:r>
            <a:r>
              <a:rPr lang="en-US" dirty="0">
                <a:latin typeface="Arial Narrow" panose="020B0606020202030204" pitchFamily="34" charset="0"/>
              </a:rPr>
              <a:t>, </a:t>
            </a:r>
            <a:r>
              <a:rPr lang="en-US" b="1" dirty="0">
                <a:latin typeface="Arial Narrow" panose="020B0606020202030204" pitchFamily="34" charset="0"/>
              </a:rPr>
              <a:t>evaporation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Equilibrium Line </a:t>
            </a:r>
            <a:r>
              <a:rPr lang="en-US" sz="2400" dirty="0">
                <a:latin typeface="Arial Narrow" panose="020B0606020202030204" pitchFamily="34" charset="0"/>
              </a:rPr>
              <a:t>(</a:t>
            </a:r>
            <a:r>
              <a:rPr lang="en-US" sz="2400" b="1" dirty="0" err="1">
                <a:latin typeface="Arial Narrow" panose="020B0606020202030204" pitchFamily="34" charset="0"/>
              </a:rPr>
              <a:t>Firn</a:t>
            </a:r>
            <a:r>
              <a:rPr lang="en-US" sz="2400" b="1" dirty="0">
                <a:latin typeface="Arial Narrow" panose="020B0606020202030204" pitchFamily="34" charset="0"/>
              </a:rPr>
              <a:t> Line</a:t>
            </a:r>
            <a:r>
              <a:rPr lang="en-US" sz="2400" dirty="0">
                <a:latin typeface="Arial Narrow" panose="020B0606020202030204" pitchFamily="34" charset="0"/>
              </a:rPr>
              <a:t>): </a:t>
            </a:r>
            <a:r>
              <a:rPr lang="en-US" sz="2400" b="1" dirty="0">
                <a:latin typeface="Arial Narrow" panose="020B0606020202030204" pitchFamily="34" charset="0"/>
              </a:rPr>
              <a:t>Boundary</a:t>
            </a:r>
            <a:r>
              <a:rPr lang="en-US" sz="2400" dirty="0">
                <a:latin typeface="Arial Narrow" panose="020B0606020202030204" pitchFamily="34" charset="0"/>
              </a:rPr>
              <a:t> between </a:t>
            </a:r>
            <a:r>
              <a:rPr lang="en-US" sz="2400" b="1" dirty="0">
                <a:latin typeface="Arial Narrow" panose="020B0606020202030204" pitchFamily="34" charset="0"/>
              </a:rPr>
              <a:t>accumulation</a:t>
            </a:r>
            <a:r>
              <a:rPr lang="en-US" sz="2400" dirty="0">
                <a:latin typeface="Arial Narrow" panose="020B0606020202030204" pitchFamily="34" charset="0"/>
              </a:rPr>
              <a:t> and </a:t>
            </a:r>
            <a:r>
              <a:rPr lang="en-US" sz="2400" b="1" dirty="0">
                <a:latin typeface="Arial Narrow" panose="020B0606020202030204" pitchFamily="34" charset="0"/>
              </a:rPr>
              <a:t>ablation</a:t>
            </a:r>
            <a:r>
              <a:rPr lang="en-US" sz="2400" dirty="0">
                <a:latin typeface="Arial Narrow" panose="020B0606020202030204" pitchFamily="34" charset="0"/>
              </a:rPr>
              <a:t> </a:t>
            </a:r>
            <a:r>
              <a:rPr lang="en-US" sz="2400" b="1" dirty="0">
                <a:latin typeface="Arial Narrow" panose="020B0606020202030204" pitchFamily="34" charset="0"/>
              </a:rPr>
              <a:t>zones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Above</a:t>
            </a:r>
            <a:r>
              <a:rPr lang="en-US" dirty="0">
                <a:latin typeface="Arial Narrow" panose="020B0606020202030204" pitchFamily="34" charset="0"/>
              </a:rPr>
              <a:t>: Clean, white snow</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Below</a:t>
            </a:r>
            <a:r>
              <a:rPr lang="en-US" dirty="0">
                <a:latin typeface="Arial Narrow" panose="020B0606020202030204" pitchFamily="34" charset="0"/>
              </a:rPr>
              <a:t>: Dirtier, with exposed sediment</a:t>
            </a:r>
          </a:p>
        </p:txBody>
      </p:sp>
      <p:sp>
        <p:nvSpPr>
          <p:cNvPr id="8" name="TextBox 7">
            <a:extLst>
              <a:ext uri="{FF2B5EF4-FFF2-40B4-BE49-F238E27FC236}">
                <a16:creationId xmlns:a16="http://schemas.microsoft.com/office/drawing/2014/main" id="{C6733A2A-BD48-CBB4-2229-E4556FFA81C6}"/>
              </a:ext>
            </a:extLst>
          </p:cNvPr>
          <p:cNvSpPr txBox="1"/>
          <p:nvPr/>
        </p:nvSpPr>
        <p:spPr>
          <a:xfrm>
            <a:off x="8837016" y="4518642"/>
            <a:ext cx="3354984"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19.1.1: Regions of a glacier from Introduction to Physical Geography by M. Ritter, licensed under CC BY-NC-SA 4.0.</a:t>
            </a:r>
          </a:p>
        </p:txBody>
      </p:sp>
    </p:spTree>
    <p:extLst>
      <p:ext uri="{BB962C8B-B14F-4D97-AF65-F5344CB8AC3E}">
        <p14:creationId xmlns:p14="http://schemas.microsoft.com/office/powerpoint/2010/main" val="9118126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C4D17-A7DB-06A3-2B6D-FE8ED85572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B35184-0065-2125-3D18-157D317771A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Continental Glacier Flow</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6EC640F-A81E-CE32-6A39-BE03F51889E2}"/>
              </a:ext>
            </a:extLst>
          </p:cNvPr>
          <p:cNvSpPr>
            <a:spLocks noGrp="1"/>
          </p:cNvSpPr>
          <p:nvPr>
            <p:ph idx="1"/>
          </p:nvPr>
        </p:nvSpPr>
        <p:spPr>
          <a:xfrm>
            <a:off x="838200" y="1201911"/>
            <a:ext cx="11126640" cy="2123572"/>
          </a:xfrm>
        </p:spPr>
        <p:txBody>
          <a:bodyPr>
            <a:noAutofit/>
          </a:bodyPr>
          <a:lstStyle/>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Unlike alpine glaciers, continental glaciers </a:t>
            </a:r>
            <a:r>
              <a:rPr lang="en-US" sz="2400" b="1" dirty="0">
                <a:latin typeface="Arial Narrow" panose="020B0606020202030204" pitchFamily="34" charset="0"/>
              </a:rPr>
              <a:t>don’t flow </a:t>
            </a:r>
            <a:r>
              <a:rPr lang="en-US" sz="2400" dirty="0">
                <a:latin typeface="Arial Narrow" panose="020B0606020202030204" pitchFamily="34" charset="0"/>
              </a:rPr>
              <a:t>“downhill”</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Terrain</a:t>
            </a:r>
            <a:r>
              <a:rPr lang="en-US" dirty="0">
                <a:latin typeface="Arial Narrow" panose="020B0606020202030204" pitchFamily="34" charset="0"/>
              </a:rPr>
              <a:t> is generally </a:t>
            </a:r>
            <a:r>
              <a:rPr lang="en-US" b="1" dirty="0">
                <a:latin typeface="Arial Narrow" panose="020B0606020202030204" pitchFamily="34" charset="0"/>
              </a:rPr>
              <a:t>flat</a:t>
            </a:r>
            <a:r>
              <a:rPr lang="en-US" dirty="0">
                <a:latin typeface="Arial Narrow" panose="020B0606020202030204" pitchFamily="34" charset="0"/>
              </a:rPr>
              <a:t> over </a:t>
            </a:r>
            <a:r>
              <a:rPr lang="en-US" b="1" dirty="0">
                <a:latin typeface="Arial Narrow" panose="020B0606020202030204" pitchFamily="34" charset="0"/>
              </a:rPr>
              <a:t>vast</a:t>
            </a:r>
            <a:r>
              <a:rPr lang="en-US" dirty="0">
                <a:latin typeface="Arial Narrow" panose="020B0606020202030204" pitchFamily="34" charset="0"/>
              </a:rPr>
              <a:t> </a:t>
            </a:r>
            <a:r>
              <a:rPr lang="en-US" b="1" dirty="0">
                <a:latin typeface="Arial Narrow" panose="020B0606020202030204" pitchFamily="34" charset="0"/>
              </a:rPr>
              <a:t>areas</a:t>
            </a:r>
            <a:r>
              <a:rPr lang="en-US" dirty="0">
                <a:latin typeface="Arial Narrow" panose="020B0606020202030204" pitchFamily="34" charset="0"/>
              </a:rPr>
              <a:t>.</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Ice </a:t>
            </a:r>
            <a:r>
              <a:rPr lang="en-US" sz="2400" b="1" dirty="0">
                <a:latin typeface="Arial Narrow" panose="020B0606020202030204" pitchFamily="34" charset="0"/>
              </a:rPr>
              <a:t>flows</a:t>
            </a:r>
            <a:r>
              <a:rPr lang="en-US" sz="2400" dirty="0">
                <a:latin typeface="Arial Narrow" panose="020B0606020202030204" pitchFamily="34" charset="0"/>
              </a:rPr>
              <a:t> from the </a:t>
            </a:r>
            <a:r>
              <a:rPr lang="en-US" sz="2400" b="1" dirty="0">
                <a:latin typeface="Arial Narrow" panose="020B0606020202030204" pitchFamily="34" charset="0"/>
              </a:rPr>
              <a:t>thickest</a:t>
            </a:r>
            <a:r>
              <a:rPr lang="en-US" sz="2400" dirty="0">
                <a:latin typeface="Arial Narrow" panose="020B0606020202030204" pitchFamily="34" charset="0"/>
              </a:rPr>
              <a:t> central region </a:t>
            </a:r>
            <a:r>
              <a:rPr lang="en-US" sz="2400" b="1" dirty="0">
                <a:latin typeface="Arial Narrow" panose="020B0606020202030204" pitchFamily="34" charset="0"/>
              </a:rPr>
              <a:t>outward</a:t>
            </a:r>
            <a:r>
              <a:rPr lang="en-US" sz="2400" dirty="0">
                <a:latin typeface="Arial Narrow" panose="020B0606020202030204" pitchFamily="34" charset="0"/>
              </a:rPr>
              <a:t> to </a:t>
            </a:r>
            <a:r>
              <a:rPr lang="en-US" sz="2400" b="1" dirty="0">
                <a:latin typeface="Arial Narrow" panose="020B0606020202030204" pitchFamily="34" charset="0"/>
              </a:rPr>
              <a:t>thinner</a:t>
            </a:r>
            <a:r>
              <a:rPr lang="en-US" sz="2400" dirty="0">
                <a:latin typeface="Arial Narrow" panose="020B0606020202030204" pitchFamily="34" charset="0"/>
              </a:rPr>
              <a:t> edges.</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Central areas</a:t>
            </a:r>
            <a:r>
              <a:rPr lang="en-US" dirty="0">
                <a:latin typeface="Arial Narrow" panose="020B0606020202030204" pitchFamily="34" charset="0"/>
              </a:rPr>
              <a:t>: ice flows </a:t>
            </a:r>
            <a:r>
              <a:rPr lang="en-US" b="1" dirty="0">
                <a:latin typeface="Arial Narrow" panose="020B0606020202030204" pitchFamily="34" charset="0"/>
              </a:rPr>
              <a:t>vertically downward</a:t>
            </a:r>
            <a:r>
              <a:rPr lang="en-US"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Margins</a:t>
            </a:r>
            <a:r>
              <a:rPr lang="en-US" dirty="0">
                <a:latin typeface="Arial Narrow" panose="020B0606020202030204" pitchFamily="34" charset="0"/>
              </a:rPr>
              <a:t>: ice flows </a:t>
            </a:r>
            <a:r>
              <a:rPr lang="en-US" b="1" dirty="0">
                <a:latin typeface="Arial Narrow" panose="020B0606020202030204" pitchFamily="34" charset="0"/>
              </a:rPr>
              <a:t>horizontally outward</a:t>
            </a:r>
            <a:r>
              <a:rPr lang="en-US" dirty="0">
                <a:latin typeface="Arial Narrow" panose="020B0606020202030204" pitchFamily="34" charset="0"/>
              </a:rPr>
              <a:t>.</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Flow driven by </a:t>
            </a:r>
            <a:r>
              <a:rPr lang="en-US" sz="2400" b="1" dirty="0">
                <a:latin typeface="Arial Narrow" panose="020B0606020202030204" pitchFamily="34" charset="0"/>
              </a:rPr>
              <a:t>ice pressure </a:t>
            </a:r>
            <a:r>
              <a:rPr lang="en-US" sz="2400" dirty="0">
                <a:latin typeface="Arial Narrow" panose="020B0606020202030204" pitchFamily="34" charset="0"/>
              </a:rPr>
              <a:t>and </a:t>
            </a:r>
            <a:r>
              <a:rPr lang="en-US" sz="2400" b="1" dirty="0">
                <a:latin typeface="Arial Narrow" panose="020B0606020202030204" pitchFamily="34" charset="0"/>
              </a:rPr>
              <a:t>accumulation</a:t>
            </a:r>
            <a:r>
              <a:rPr lang="en-US" sz="2400" dirty="0">
                <a:latin typeface="Arial Narrow" panose="020B0606020202030204" pitchFamily="34" charset="0"/>
              </a:rPr>
              <a:t>.</a:t>
            </a:r>
          </a:p>
        </p:txBody>
      </p:sp>
      <p:pic>
        <p:nvPicPr>
          <p:cNvPr id="5" name="Picture 4" descr="Cross section diagram of an ice sheet about 4000 meters thick and 4500 kilometers wide showing ice flow directions outward from the center toward the edges.">
            <a:extLst>
              <a:ext uri="{FF2B5EF4-FFF2-40B4-BE49-F238E27FC236}">
                <a16:creationId xmlns:a16="http://schemas.microsoft.com/office/drawing/2014/main" id="{752E479B-55B3-0DDD-228A-030040FD9BBD}"/>
              </a:ext>
            </a:extLst>
          </p:cNvPr>
          <p:cNvPicPr>
            <a:picLocks noChangeAspect="1"/>
          </p:cNvPicPr>
          <p:nvPr/>
        </p:nvPicPr>
        <p:blipFill>
          <a:blip r:embed="rId3"/>
          <a:stretch>
            <a:fillRect/>
          </a:stretch>
        </p:blipFill>
        <p:spPr>
          <a:xfrm>
            <a:off x="1278865" y="3606050"/>
            <a:ext cx="9634270" cy="2731668"/>
          </a:xfrm>
          <a:prstGeom prst="rect">
            <a:avLst/>
          </a:prstGeom>
        </p:spPr>
      </p:pic>
      <p:sp>
        <p:nvSpPr>
          <p:cNvPr id="7" name="TextBox 6">
            <a:extLst>
              <a:ext uri="{FF2B5EF4-FFF2-40B4-BE49-F238E27FC236}">
                <a16:creationId xmlns:a16="http://schemas.microsoft.com/office/drawing/2014/main" id="{C2ACDD09-237C-3618-F7B7-9C57E622ED4D}"/>
              </a:ext>
            </a:extLst>
          </p:cNvPr>
          <p:cNvSpPr txBox="1"/>
          <p:nvPr/>
        </p:nvSpPr>
        <p:spPr>
          <a:xfrm>
            <a:off x="2618517" y="6502869"/>
            <a:ext cx="6534109" cy="230832"/>
          </a:xfrm>
          <a:prstGeom prst="rect">
            <a:avLst/>
          </a:prstGeom>
          <a:noFill/>
        </p:spPr>
        <p:txBody>
          <a:bodyPr wrap="square">
            <a:spAutoFit/>
          </a:bodyPr>
          <a:lstStyle/>
          <a:p>
            <a:r>
              <a:rPr lang="en-US" sz="900" dirty="0">
                <a:latin typeface="Arial Narrow" panose="020B0606020202030204" pitchFamily="34" charset="0"/>
                <a:cs typeface="Times New Roman" panose="02020603050405020304" pitchFamily="18" charset="0"/>
              </a:rPr>
              <a:t>Source: Figure 19.8 Schematic Ice-Flow Diagram. Image by Steven Earle, CC BY 4.0 from Physical Geography by J. Patrich, licensed under CC BY 4.0. </a:t>
            </a:r>
          </a:p>
        </p:txBody>
      </p:sp>
    </p:spTree>
    <p:extLst>
      <p:ext uri="{BB962C8B-B14F-4D97-AF65-F5344CB8AC3E}">
        <p14:creationId xmlns:p14="http://schemas.microsoft.com/office/powerpoint/2010/main" val="3930387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AD963-6103-86D8-0A69-07A5AF3A70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65BD9E-5610-EEB1-917B-E4909A47148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Alpine Glacier Flow</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BA2FA3E-9B8B-DB50-A17F-85E19A4523A5}"/>
              </a:ext>
            </a:extLst>
          </p:cNvPr>
          <p:cNvSpPr>
            <a:spLocks noGrp="1"/>
          </p:cNvSpPr>
          <p:nvPr>
            <p:ph idx="1"/>
          </p:nvPr>
        </p:nvSpPr>
        <p:spPr>
          <a:xfrm>
            <a:off x="838198" y="1268807"/>
            <a:ext cx="4389408" cy="3473606"/>
          </a:xfrm>
        </p:spPr>
        <p:txBody>
          <a:bodyPr>
            <a:noAutofit/>
          </a:bodyPr>
          <a:lstStyle/>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Flow is mainly driven by the </a:t>
            </a:r>
            <a:r>
              <a:rPr lang="en-US" sz="2400" b="1" dirty="0">
                <a:latin typeface="Arial Narrow" panose="020B0606020202030204" pitchFamily="34" charset="0"/>
              </a:rPr>
              <a:t>slope of underlying land</a:t>
            </a:r>
            <a:r>
              <a:rPr lang="en-US" sz="2400" dirty="0">
                <a:latin typeface="Arial Narrow" panose="020B0606020202030204" pitchFamily="34" charset="0"/>
              </a:rPr>
              <a:t>.</a:t>
            </a:r>
          </a:p>
        </p:txBody>
      </p:sp>
      <p:sp>
        <p:nvSpPr>
          <p:cNvPr id="8" name="Content Placeholder 2">
            <a:extLst>
              <a:ext uri="{FF2B5EF4-FFF2-40B4-BE49-F238E27FC236}">
                <a16:creationId xmlns:a16="http://schemas.microsoft.com/office/drawing/2014/main" id="{C568495D-00C9-4EF9-AC2D-3081054CB3E3}"/>
              </a:ext>
            </a:extLst>
          </p:cNvPr>
          <p:cNvSpPr txBox="1">
            <a:spLocks/>
          </p:cNvSpPr>
          <p:nvPr/>
        </p:nvSpPr>
        <p:spPr>
          <a:xfrm>
            <a:off x="838198" y="2172489"/>
            <a:ext cx="4320397" cy="34736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q"/>
            </a:pPr>
            <a:r>
              <a:rPr lang="en-US" sz="2400" b="1" dirty="0">
                <a:latin typeface="Arial Narrow" panose="020B0606020202030204" pitchFamily="34" charset="0"/>
              </a:rPr>
              <a:t> Zone of Accumulation</a:t>
            </a:r>
            <a:r>
              <a:rPr lang="en-US" sz="2400"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Snowfall &gt; melting</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Ice surface remains </a:t>
            </a:r>
            <a:r>
              <a:rPr lang="en-US" b="1" dirty="0">
                <a:latin typeface="Arial Narrow" panose="020B0606020202030204" pitchFamily="34" charset="0"/>
              </a:rPr>
              <a:t>snow-covered</a:t>
            </a:r>
            <a:r>
              <a:rPr lang="en-US" dirty="0">
                <a:latin typeface="Arial Narrow" panose="020B0606020202030204" pitchFamily="34" charset="0"/>
              </a:rPr>
              <a:t> </a:t>
            </a:r>
            <a:r>
              <a:rPr lang="en-US" b="1" dirty="0">
                <a:latin typeface="Arial Narrow" panose="020B0606020202030204" pitchFamily="34" charset="0"/>
              </a:rPr>
              <a:t>year-round</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Zone of Ablation</a:t>
            </a:r>
            <a:r>
              <a:rPr lang="en-US" sz="2400"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Melting &gt; snowfall</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Ice is </a:t>
            </a:r>
            <a:r>
              <a:rPr lang="en-US" b="1" dirty="0">
                <a:latin typeface="Arial Narrow" panose="020B0606020202030204" pitchFamily="34" charset="0"/>
              </a:rPr>
              <a:t>lost</a:t>
            </a:r>
            <a:r>
              <a:rPr lang="en-US" dirty="0">
                <a:latin typeface="Arial Narrow" panose="020B0606020202030204" pitchFamily="34" charset="0"/>
              </a:rPr>
              <a:t> through </a:t>
            </a:r>
            <a:r>
              <a:rPr lang="en-US" b="1" dirty="0">
                <a:latin typeface="Arial Narrow" panose="020B0606020202030204" pitchFamily="34" charset="0"/>
              </a:rPr>
              <a:t>melting</a:t>
            </a:r>
            <a:r>
              <a:rPr lang="en-US" dirty="0">
                <a:latin typeface="Arial Narrow" panose="020B0606020202030204" pitchFamily="34" charset="0"/>
              </a:rPr>
              <a:t>, </a:t>
            </a:r>
            <a:r>
              <a:rPr lang="en-US" b="1" dirty="0">
                <a:latin typeface="Arial Narrow" panose="020B0606020202030204" pitchFamily="34" charset="0"/>
              </a:rPr>
              <a:t>sublimation</a:t>
            </a:r>
            <a:r>
              <a:rPr lang="en-US" dirty="0">
                <a:latin typeface="Arial Narrow" panose="020B0606020202030204" pitchFamily="34" charset="0"/>
              </a:rPr>
              <a:t>, or </a:t>
            </a:r>
            <a:r>
              <a:rPr lang="en-US" b="1" dirty="0">
                <a:latin typeface="Arial Narrow" panose="020B0606020202030204" pitchFamily="34" charset="0"/>
              </a:rPr>
              <a:t>evaporation</a:t>
            </a:r>
            <a:r>
              <a:rPr lang="en-US" dirty="0">
                <a:latin typeface="Arial Narrow" panose="020B0606020202030204" pitchFamily="34" charset="0"/>
              </a:rPr>
              <a:t>.</a:t>
            </a:r>
          </a:p>
        </p:txBody>
      </p:sp>
      <p:sp>
        <p:nvSpPr>
          <p:cNvPr id="9" name="Content Placeholder 2">
            <a:extLst>
              <a:ext uri="{FF2B5EF4-FFF2-40B4-BE49-F238E27FC236}">
                <a16:creationId xmlns:a16="http://schemas.microsoft.com/office/drawing/2014/main" id="{A3D5AC6F-BA4D-C52A-A5D0-AC8BE50E1D43}"/>
              </a:ext>
            </a:extLst>
          </p:cNvPr>
          <p:cNvSpPr txBox="1">
            <a:spLocks/>
          </p:cNvSpPr>
          <p:nvPr/>
        </p:nvSpPr>
        <p:spPr>
          <a:xfrm>
            <a:off x="838196" y="5251659"/>
            <a:ext cx="7297947" cy="91456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q"/>
            </a:pPr>
            <a:r>
              <a:rPr lang="en-US" sz="2400" b="1" dirty="0">
                <a:latin typeface="Arial Narrow" panose="020B0606020202030204" pitchFamily="34" charset="0"/>
              </a:rPr>
              <a:t> Equilibrium</a:t>
            </a:r>
            <a:r>
              <a:rPr lang="en-US" sz="2400" dirty="0">
                <a:latin typeface="Arial Narrow" panose="020B0606020202030204" pitchFamily="34" charset="0"/>
              </a:rPr>
              <a:t> </a:t>
            </a:r>
            <a:r>
              <a:rPr lang="en-US" sz="2400" b="1" dirty="0">
                <a:latin typeface="Arial Narrow" panose="020B0606020202030204" pitchFamily="34" charset="0"/>
              </a:rPr>
              <a:t>Line</a:t>
            </a:r>
            <a:r>
              <a:rPr lang="en-US" sz="2400" dirty="0">
                <a:latin typeface="Arial Narrow" panose="020B0606020202030204" pitchFamily="34" charset="0"/>
              </a:rPr>
              <a:t>:</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Boundary</a:t>
            </a:r>
            <a:r>
              <a:rPr lang="en-US" dirty="0">
                <a:latin typeface="Arial Narrow" panose="020B0606020202030204" pitchFamily="34" charset="0"/>
              </a:rPr>
              <a:t> between </a:t>
            </a:r>
            <a:r>
              <a:rPr lang="en-US" b="1" dirty="0">
                <a:latin typeface="Arial Narrow" panose="020B0606020202030204" pitchFamily="34" charset="0"/>
              </a:rPr>
              <a:t>accumulation</a:t>
            </a:r>
            <a:r>
              <a:rPr lang="en-US" dirty="0">
                <a:latin typeface="Arial Narrow" panose="020B0606020202030204" pitchFamily="34" charset="0"/>
              </a:rPr>
              <a:t> and </a:t>
            </a:r>
            <a:r>
              <a:rPr lang="en-US" b="1" dirty="0">
                <a:latin typeface="Arial Narrow" panose="020B0606020202030204" pitchFamily="34" charset="0"/>
              </a:rPr>
              <a:t>ablation</a:t>
            </a:r>
            <a:r>
              <a:rPr lang="en-US" dirty="0">
                <a:latin typeface="Arial Narrow" panose="020B0606020202030204" pitchFamily="34" charset="0"/>
              </a:rPr>
              <a:t> zones</a:t>
            </a:r>
          </a:p>
        </p:txBody>
      </p:sp>
      <p:pic>
        <p:nvPicPr>
          <p:cNvPr id="6" name="Picture 5" descr="Cross section diagram of an alpine glacier showing the zone of accumulation above the equilibrium line and the zone of ablation below it with ice flow moving downslope.">
            <a:extLst>
              <a:ext uri="{FF2B5EF4-FFF2-40B4-BE49-F238E27FC236}">
                <a16:creationId xmlns:a16="http://schemas.microsoft.com/office/drawing/2014/main" id="{C27AB4EE-28D5-90D9-C6D5-001B9E650B22}"/>
              </a:ext>
            </a:extLst>
          </p:cNvPr>
          <p:cNvPicPr>
            <a:picLocks noChangeAspect="1"/>
          </p:cNvPicPr>
          <p:nvPr/>
        </p:nvPicPr>
        <p:blipFill>
          <a:blip r:embed="rId3"/>
          <a:stretch>
            <a:fillRect/>
          </a:stretch>
        </p:blipFill>
        <p:spPr>
          <a:xfrm>
            <a:off x="5227606" y="1268807"/>
            <a:ext cx="6883507" cy="3214124"/>
          </a:xfrm>
          <a:prstGeom prst="rect">
            <a:avLst/>
          </a:prstGeom>
        </p:spPr>
      </p:pic>
      <p:sp>
        <p:nvSpPr>
          <p:cNvPr id="7" name="TextBox 6">
            <a:extLst>
              <a:ext uri="{FF2B5EF4-FFF2-40B4-BE49-F238E27FC236}">
                <a16:creationId xmlns:a16="http://schemas.microsoft.com/office/drawing/2014/main" id="{983260D0-8A6B-A2A8-F1AD-CE3D3FE1F615}"/>
              </a:ext>
            </a:extLst>
          </p:cNvPr>
          <p:cNvSpPr txBox="1"/>
          <p:nvPr/>
        </p:nvSpPr>
        <p:spPr>
          <a:xfrm>
            <a:off x="7657008" y="4557747"/>
            <a:ext cx="4454105" cy="369332"/>
          </a:xfrm>
          <a:prstGeom prst="rect">
            <a:avLst/>
          </a:prstGeom>
          <a:noFill/>
        </p:spPr>
        <p:txBody>
          <a:bodyPr wrap="square">
            <a:spAutoFit/>
          </a:bodyPr>
          <a:lstStyle/>
          <a:p>
            <a:pPr algn="r"/>
            <a:r>
              <a:rPr lang="en-US" sz="900" dirty="0">
                <a:latin typeface="Arial Narrow" panose="020B0606020202030204" pitchFamily="34" charset="0"/>
                <a:cs typeface="Times New Roman" panose="02020603050405020304" pitchFamily="18" charset="0"/>
              </a:rPr>
              <a:t>Source: Figure 19.9 Schematic Ice-Flow Diagram for an Alpine Glacier. Image by Steven Earle, CC BY 4.0 from Physical Geography by J. Patrich, licensed under CC BY 4.0. </a:t>
            </a:r>
          </a:p>
        </p:txBody>
      </p:sp>
    </p:spTree>
    <p:extLst>
      <p:ext uri="{BB962C8B-B14F-4D97-AF65-F5344CB8AC3E}">
        <p14:creationId xmlns:p14="http://schemas.microsoft.com/office/powerpoint/2010/main" val="3619194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35F5E-3F56-F655-5054-786F7C8901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0E99F5-9765-2E48-856A-082B923CDFEE}"/>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Weekly readings:</a:t>
            </a:r>
          </a:p>
        </p:txBody>
      </p:sp>
      <p:sp>
        <p:nvSpPr>
          <p:cNvPr id="3" name="Content Placeholder 2">
            <a:extLst>
              <a:ext uri="{FF2B5EF4-FFF2-40B4-BE49-F238E27FC236}">
                <a16:creationId xmlns:a16="http://schemas.microsoft.com/office/drawing/2014/main" id="{B5EEDCEA-197A-DCB1-21F5-8595D0E1205E}"/>
              </a:ext>
            </a:extLst>
          </p:cNvPr>
          <p:cNvSpPr>
            <a:spLocks noGrp="1"/>
          </p:cNvSpPr>
          <p:nvPr>
            <p:ph idx="1"/>
          </p:nvPr>
        </p:nvSpPr>
        <p:spPr>
          <a:xfrm>
            <a:off x="838199" y="1530036"/>
            <a:ext cx="9763126" cy="5156514"/>
          </a:xfrm>
        </p:spPr>
        <p:txBody>
          <a:bodyPr>
            <a:normAutofit/>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Read Southard Chapter 7 (7.1-7.6), Ritte Chapter 19 (19.1-19.6), Patrich Unit 19 (pp. 278-297)</a:t>
            </a:r>
          </a:p>
        </p:txBody>
      </p:sp>
    </p:spTree>
    <p:extLst>
      <p:ext uri="{BB962C8B-B14F-4D97-AF65-F5344CB8AC3E}">
        <p14:creationId xmlns:p14="http://schemas.microsoft.com/office/powerpoint/2010/main" val="4292480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072E3-69CC-53E9-6B0E-0283E73F98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B7DE06-626F-41B1-AE43-C0D0249439C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Ice Formation Above the Equilibrium Line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2157BFE-93F3-829B-1169-3BDBA03DC162}"/>
              </a:ext>
            </a:extLst>
          </p:cNvPr>
          <p:cNvSpPr>
            <a:spLocks noGrp="1"/>
          </p:cNvSpPr>
          <p:nvPr>
            <p:ph idx="1"/>
          </p:nvPr>
        </p:nvSpPr>
        <p:spPr>
          <a:xfrm>
            <a:off x="838198" y="1268807"/>
            <a:ext cx="5257802" cy="5224068"/>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Snow </a:t>
            </a:r>
            <a:r>
              <a:rPr lang="en-US" sz="2400" b="1" dirty="0">
                <a:latin typeface="Arial Narrow" panose="020B0606020202030204" pitchFamily="34" charset="0"/>
              </a:rPr>
              <a:t>accumulates</a:t>
            </a:r>
            <a:r>
              <a:rPr lang="en-US" sz="2400" dirty="0">
                <a:latin typeface="Arial Narrow" panose="020B0606020202030204" pitchFamily="34" charset="0"/>
              </a:rPr>
              <a:t> year after year as not all of it melts in summer.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Layers of snow are </a:t>
            </a:r>
            <a:r>
              <a:rPr lang="en-US" sz="2400" b="1" dirty="0">
                <a:latin typeface="Arial Narrow" panose="020B0606020202030204" pitchFamily="34" charset="0"/>
              </a:rPr>
              <a:t>compacted</a:t>
            </a:r>
            <a:r>
              <a:rPr lang="en-US" sz="2400" dirty="0">
                <a:latin typeface="Arial Narrow" panose="020B0606020202030204" pitchFamily="34" charset="0"/>
              </a:rPr>
              <a:t> </a:t>
            </a:r>
            <a:r>
              <a:rPr lang="en-US" sz="2400" b="1" dirty="0">
                <a:latin typeface="Arial Narrow" panose="020B0606020202030204" pitchFamily="34" charset="0"/>
              </a:rPr>
              <a:t>under</a:t>
            </a:r>
            <a:r>
              <a:rPr lang="en-US" sz="2400" dirty="0">
                <a:latin typeface="Arial Narrow" panose="020B0606020202030204" pitchFamily="34" charset="0"/>
              </a:rPr>
              <a:t> </a:t>
            </a:r>
            <a:r>
              <a:rPr lang="en-US" sz="2400" b="1" dirty="0">
                <a:latin typeface="Arial Narrow" panose="020B0606020202030204" pitchFamily="34" charset="0"/>
              </a:rPr>
              <a:t>pressure</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Snow transforms into </a:t>
            </a:r>
            <a:r>
              <a:rPr lang="en-US" sz="2400" b="1" dirty="0" err="1">
                <a:latin typeface="Arial Narrow" panose="020B0606020202030204" pitchFamily="34" charset="0"/>
              </a:rPr>
              <a:t>firn</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Granular form where snowflakes lose their shape.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Continued compression: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Air is squeezed out</a:t>
            </a:r>
            <a:r>
              <a:rPr lang="en-US" dirty="0">
                <a:latin typeface="Arial Narrow" panose="020B0606020202030204" pitchFamily="34" charset="0"/>
              </a:rPr>
              <a:t>, and granules are </a:t>
            </a:r>
            <a:r>
              <a:rPr lang="en-US" b="1" dirty="0">
                <a:latin typeface="Arial Narrow" panose="020B0606020202030204" pitchFamily="34" charset="0"/>
              </a:rPr>
              <a:t>welded into glacial ice</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Meltwater</a:t>
            </a:r>
            <a:r>
              <a:rPr lang="en-US" sz="2400" dirty="0">
                <a:latin typeface="Arial Narrow" panose="020B0606020202030204" pitchFamily="34" charset="0"/>
              </a:rPr>
              <a:t> from surface percolates down, aiding ice formation.</a:t>
            </a:r>
          </a:p>
        </p:txBody>
      </p:sp>
      <p:sp>
        <p:nvSpPr>
          <p:cNvPr id="7" name="TextBox 6">
            <a:extLst>
              <a:ext uri="{FF2B5EF4-FFF2-40B4-BE49-F238E27FC236}">
                <a16:creationId xmlns:a16="http://schemas.microsoft.com/office/drawing/2014/main" id="{778471EE-C193-792F-632B-348E72EC8BA6}"/>
              </a:ext>
            </a:extLst>
          </p:cNvPr>
          <p:cNvSpPr txBox="1"/>
          <p:nvPr/>
        </p:nvSpPr>
        <p:spPr>
          <a:xfrm>
            <a:off x="7493106" y="6308208"/>
            <a:ext cx="4454105" cy="369332"/>
          </a:xfrm>
          <a:prstGeom prst="rect">
            <a:avLst/>
          </a:prstGeom>
          <a:noFill/>
        </p:spPr>
        <p:txBody>
          <a:bodyPr wrap="square">
            <a:spAutoFit/>
          </a:bodyPr>
          <a:lstStyle/>
          <a:p>
            <a:pPr algn="r"/>
            <a:r>
              <a:rPr lang="en-US" sz="900" dirty="0">
                <a:latin typeface="Arial Narrow" panose="020B0606020202030204" pitchFamily="34" charset="0"/>
                <a:cs typeface="Times New Roman" panose="02020603050405020304" pitchFamily="18" charset="0"/>
              </a:rPr>
              <a:t>Source: Figure 19.10 Steps in the Process of Formation of Glacial Ice. Image by Steven Earle, CC BY 4.0 from Physical Geography by J. Patrich, licensed under CC BY 4.0. </a:t>
            </a:r>
          </a:p>
        </p:txBody>
      </p:sp>
      <p:pic>
        <p:nvPicPr>
          <p:cNvPr id="5" name="Picture 4" descr="Diagram showing stages in the formation of glacial ice from snowflakes with 90 percent air to ice granules with 50 percent air to firn with 30 percent air to solid ice with 20 percent air as bubbles along with their approximate densities.">
            <a:extLst>
              <a:ext uri="{FF2B5EF4-FFF2-40B4-BE49-F238E27FC236}">
                <a16:creationId xmlns:a16="http://schemas.microsoft.com/office/drawing/2014/main" id="{0E523994-2850-297E-17FB-E368085D525D}"/>
              </a:ext>
            </a:extLst>
          </p:cNvPr>
          <p:cNvPicPr>
            <a:picLocks noChangeAspect="1"/>
          </p:cNvPicPr>
          <p:nvPr/>
        </p:nvPicPr>
        <p:blipFill>
          <a:blip r:embed="rId3"/>
          <a:stretch>
            <a:fillRect/>
          </a:stretch>
        </p:blipFill>
        <p:spPr>
          <a:xfrm>
            <a:off x="6583614" y="1380226"/>
            <a:ext cx="5257802" cy="4692999"/>
          </a:xfrm>
          <a:prstGeom prst="rect">
            <a:avLst/>
          </a:prstGeom>
        </p:spPr>
      </p:pic>
    </p:spTree>
    <p:extLst>
      <p:ext uri="{BB962C8B-B14F-4D97-AF65-F5344CB8AC3E}">
        <p14:creationId xmlns:p14="http://schemas.microsoft.com/office/powerpoint/2010/main" val="13971333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69DA7-C00A-B3F9-9CE1-BED4B43ADA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7A0343-D466-95CA-4F07-F1FBC4D166E4}"/>
              </a:ext>
            </a:extLst>
          </p:cNvPr>
          <p:cNvSpPr>
            <a:spLocks noGrp="1"/>
          </p:cNvSpPr>
          <p:nvPr>
            <p:ph type="title"/>
          </p:nvPr>
        </p:nvSpPr>
        <p:spPr>
          <a:xfrm>
            <a:off x="777814" y="307274"/>
            <a:ext cx="10515600" cy="704550"/>
          </a:xfrm>
        </p:spPr>
        <p:txBody>
          <a:bodyPr>
            <a:noAutofit/>
          </a:bodyPr>
          <a:lstStyle/>
          <a:p>
            <a:pPr algn="ct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Equilibrium Line in 2013 on the Overlord Glacier</a:t>
            </a:r>
            <a:endParaRPr lang="en-US" sz="2800" dirty="0">
              <a:latin typeface="Arial Narrow" panose="020B0606020202030204" pitchFamily="34" charset="0"/>
            </a:endParaRPr>
          </a:p>
        </p:txBody>
      </p:sp>
      <p:sp>
        <p:nvSpPr>
          <p:cNvPr id="7" name="TextBox 6">
            <a:extLst>
              <a:ext uri="{FF2B5EF4-FFF2-40B4-BE49-F238E27FC236}">
                <a16:creationId xmlns:a16="http://schemas.microsoft.com/office/drawing/2014/main" id="{F1087164-3581-0371-AA82-71DE2064DA5E}"/>
              </a:ext>
            </a:extLst>
          </p:cNvPr>
          <p:cNvSpPr txBox="1"/>
          <p:nvPr/>
        </p:nvSpPr>
        <p:spPr>
          <a:xfrm>
            <a:off x="3193210" y="6415086"/>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19.11 The Equilibrium Line in 2013 on the Overlord Glacier. Image by Steven Earle, CC BY 4.0 from Introduction to Physical Geography by M. Ritter, licensed under CC BY-NC-SA 4.0.</a:t>
            </a:r>
          </a:p>
        </p:txBody>
      </p:sp>
      <p:pic>
        <p:nvPicPr>
          <p:cNvPr id="5" name="Picture 4" descr="Overlord Glacier with a red dashed line marking the equilibrium line separating the upper zone of accumulation from the lower zone of ablation.">
            <a:extLst>
              <a:ext uri="{FF2B5EF4-FFF2-40B4-BE49-F238E27FC236}">
                <a16:creationId xmlns:a16="http://schemas.microsoft.com/office/drawing/2014/main" id="{2DDFC70F-D082-BF24-B8AA-A0AE60F16954}"/>
              </a:ext>
            </a:extLst>
          </p:cNvPr>
          <p:cNvPicPr>
            <a:picLocks noChangeAspect="1"/>
          </p:cNvPicPr>
          <p:nvPr/>
        </p:nvPicPr>
        <p:blipFill>
          <a:blip r:embed="rId3"/>
          <a:stretch>
            <a:fillRect/>
          </a:stretch>
        </p:blipFill>
        <p:spPr>
          <a:xfrm>
            <a:off x="2556434" y="1011824"/>
            <a:ext cx="6993008" cy="5233550"/>
          </a:xfrm>
          <a:prstGeom prst="rect">
            <a:avLst/>
          </a:prstGeom>
        </p:spPr>
      </p:pic>
    </p:spTree>
    <p:extLst>
      <p:ext uri="{BB962C8B-B14F-4D97-AF65-F5344CB8AC3E}">
        <p14:creationId xmlns:p14="http://schemas.microsoft.com/office/powerpoint/2010/main" val="31134215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1E2B9-02D4-8D78-0794-825452598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8A7A3B-6397-6CBE-9D1F-3DCC65D8B60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Landforms of Continental Glaciation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BE3B161-AD79-0DA2-41B7-C312A421A859}"/>
              </a:ext>
            </a:extLst>
          </p:cNvPr>
          <p:cNvSpPr>
            <a:spLocks noGrp="1"/>
          </p:cNvSpPr>
          <p:nvPr>
            <p:ph idx="1"/>
          </p:nvPr>
        </p:nvSpPr>
        <p:spPr>
          <a:xfrm>
            <a:off x="838198" y="1458931"/>
            <a:ext cx="4915621"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As </a:t>
            </a:r>
            <a:r>
              <a:rPr lang="en-US" sz="2400" b="1" dirty="0">
                <a:latin typeface="Arial Narrow" panose="020B0606020202030204" pitchFamily="34" charset="0"/>
              </a:rPr>
              <a:t>continental</a:t>
            </a:r>
            <a:r>
              <a:rPr lang="en-US" sz="2400" dirty="0">
                <a:latin typeface="Arial Narrow" panose="020B0606020202030204" pitchFamily="34" charset="0"/>
              </a:rPr>
              <a:t> </a:t>
            </a:r>
            <a:r>
              <a:rPr lang="en-US" sz="2400" b="1" dirty="0">
                <a:latin typeface="Arial Narrow" panose="020B0606020202030204" pitchFamily="34" charset="0"/>
              </a:rPr>
              <a:t>glaciers</a:t>
            </a:r>
            <a:r>
              <a:rPr lang="en-US" sz="2400" dirty="0">
                <a:latin typeface="Arial Narrow" panose="020B0606020202030204" pitchFamily="34" charset="0"/>
              </a:rPr>
              <a:t> </a:t>
            </a:r>
            <a:r>
              <a:rPr lang="en-US" sz="2400" b="1" dirty="0">
                <a:latin typeface="Arial Narrow" panose="020B0606020202030204" pitchFamily="34" charset="0"/>
              </a:rPr>
              <a:t>recede</a:t>
            </a:r>
            <a:r>
              <a:rPr lang="en-US" sz="2400" dirty="0">
                <a:latin typeface="Arial Narrow" panose="020B0606020202030204" pitchFamily="34" charset="0"/>
              </a:rPr>
              <a:t>, they leave behind a range of </a:t>
            </a:r>
            <a:r>
              <a:rPr lang="en-US" sz="2400" b="1" dirty="0">
                <a:latin typeface="Arial Narrow" panose="020B0606020202030204" pitchFamily="34" charset="0"/>
              </a:rPr>
              <a:t>erosional</a:t>
            </a:r>
            <a:r>
              <a:rPr lang="en-US" sz="2400" dirty="0">
                <a:latin typeface="Arial Narrow" panose="020B0606020202030204" pitchFamily="34" charset="0"/>
              </a:rPr>
              <a:t> and </a:t>
            </a:r>
            <a:r>
              <a:rPr lang="en-US" sz="2400" b="1" dirty="0">
                <a:latin typeface="Arial Narrow" panose="020B0606020202030204" pitchFamily="34" charset="0"/>
              </a:rPr>
              <a:t>depositional</a:t>
            </a:r>
            <a:r>
              <a:rPr lang="en-US" sz="2400" dirty="0">
                <a:latin typeface="Arial Narrow" panose="020B0606020202030204" pitchFamily="34" charset="0"/>
              </a:rPr>
              <a:t> </a:t>
            </a:r>
            <a:r>
              <a:rPr lang="en-US" sz="2400" b="1" dirty="0">
                <a:latin typeface="Arial Narrow" panose="020B0606020202030204" pitchFamily="34" charset="0"/>
              </a:rPr>
              <a:t>landforms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These features provide </a:t>
            </a:r>
            <a:r>
              <a:rPr lang="en-US" sz="2400" b="1" dirty="0">
                <a:latin typeface="Arial Narrow" panose="020B0606020202030204" pitchFamily="34" charset="0"/>
              </a:rPr>
              <a:t>evidence</a:t>
            </a:r>
            <a:r>
              <a:rPr lang="en-US" sz="2400" dirty="0">
                <a:latin typeface="Arial Narrow" panose="020B0606020202030204" pitchFamily="34" charset="0"/>
              </a:rPr>
              <a:t> of </a:t>
            </a:r>
            <a:r>
              <a:rPr lang="en-US" sz="2400" b="1" dirty="0">
                <a:latin typeface="Arial Narrow" panose="020B0606020202030204" pitchFamily="34" charset="0"/>
              </a:rPr>
              <a:t>past</a:t>
            </a:r>
            <a:r>
              <a:rPr lang="en-US" sz="2400" dirty="0">
                <a:latin typeface="Arial Narrow" panose="020B0606020202030204" pitchFamily="34" charset="0"/>
              </a:rPr>
              <a:t> </a:t>
            </a:r>
            <a:r>
              <a:rPr lang="en-US" sz="2400" b="1" dirty="0">
                <a:latin typeface="Arial Narrow" panose="020B0606020202030204" pitchFamily="34" charset="0"/>
              </a:rPr>
              <a:t>ice</a:t>
            </a:r>
            <a:r>
              <a:rPr lang="en-US" sz="2400" dirty="0">
                <a:latin typeface="Arial Narrow" panose="020B0606020202030204" pitchFamily="34" charset="0"/>
              </a:rPr>
              <a:t> </a:t>
            </a:r>
            <a:r>
              <a:rPr lang="en-US" sz="2400" b="1" dirty="0">
                <a:latin typeface="Arial Narrow" panose="020B0606020202030204" pitchFamily="34" charset="0"/>
              </a:rPr>
              <a:t>coverage</a:t>
            </a:r>
            <a:r>
              <a:rPr lang="en-US" sz="2400" dirty="0">
                <a:latin typeface="Arial Narrow" panose="020B0606020202030204" pitchFamily="34" charset="0"/>
              </a:rPr>
              <a:t> and </a:t>
            </a:r>
            <a:r>
              <a:rPr lang="en-US" sz="2400" b="1" dirty="0">
                <a:latin typeface="Arial Narrow" panose="020B0606020202030204" pitchFamily="34" charset="0"/>
              </a:rPr>
              <a:t>glacial</a:t>
            </a:r>
            <a:r>
              <a:rPr lang="en-US" sz="2400" dirty="0">
                <a:latin typeface="Arial Narrow" panose="020B0606020202030204" pitchFamily="34" charset="0"/>
              </a:rPr>
              <a:t> </a:t>
            </a:r>
            <a:r>
              <a:rPr lang="en-US" sz="2400" b="1" dirty="0">
                <a:latin typeface="Arial Narrow" panose="020B0606020202030204" pitchFamily="34" charset="0"/>
              </a:rPr>
              <a:t>movement</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Key</a:t>
            </a:r>
            <a:r>
              <a:rPr lang="en-US" sz="2400" dirty="0">
                <a:latin typeface="Arial Narrow" panose="020B0606020202030204" pitchFamily="34" charset="0"/>
              </a:rPr>
              <a:t> </a:t>
            </a:r>
            <a:r>
              <a:rPr lang="en-US" sz="2400" b="1" dirty="0">
                <a:latin typeface="Arial Narrow" panose="020B0606020202030204" pitchFamily="34" charset="0"/>
              </a:rPr>
              <a:t>landforms</a:t>
            </a:r>
            <a:r>
              <a:rPr lang="en-US" sz="2400" dirty="0">
                <a:latin typeface="Arial Narrow" panose="020B0606020202030204" pitchFamily="34" charset="0"/>
              </a:rPr>
              <a:t> include: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Erosional</a:t>
            </a:r>
            <a:r>
              <a:rPr lang="en-US" dirty="0">
                <a:latin typeface="Arial Narrow" panose="020B0606020202030204" pitchFamily="34" charset="0"/>
              </a:rPr>
              <a:t>: Striations, </a:t>
            </a:r>
            <a:r>
              <a:rPr lang="en-US" dirty="0" err="1">
                <a:latin typeface="Arial Narrow" panose="020B0606020202030204" pitchFamily="34" charset="0"/>
              </a:rPr>
              <a:t>roche</a:t>
            </a:r>
            <a:r>
              <a:rPr lang="en-US" dirty="0">
                <a:latin typeface="Arial Narrow" panose="020B0606020202030204" pitchFamily="34" charset="0"/>
              </a:rPr>
              <a:t> moutonnée, and scoured bedrock.</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Depositional</a:t>
            </a:r>
            <a:r>
              <a:rPr lang="en-US" dirty="0">
                <a:latin typeface="Arial Narrow" panose="020B0606020202030204" pitchFamily="34" charset="0"/>
              </a:rPr>
              <a:t>: Moraines, drumlins, eskers, and outwash plains.</a:t>
            </a:r>
          </a:p>
        </p:txBody>
      </p:sp>
      <p:pic>
        <p:nvPicPr>
          <p:cNvPr id="5" name="Picture 4" descr="Diagram showing glacial landforms from continental glaciation including a receding glacier rock bed ground moraine kame kettles esker drumlin terminal moraine and outwash plain.">
            <a:extLst>
              <a:ext uri="{FF2B5EF4-FFF2-40B4-BE49-F238E27FC236}">
                <a16:creationId xmlns:a16="http://schemas.microsoft.com/office/drawing/2014/main" id="{202EABBA-8734-A5E0-87AC-777DF265A10C}"/>
              </a:ext>
            </a:extLst>
          </p:cNvPr>
          <p:cNvPicPr>
            <a:picLocks noChangeAspect="1"/>
          </p:cNvPicPr>
          <p:nvPr/>
        </p:nvPicPr>
        <p:blipFill>
          <a:blip r:embed="rId3"/>
          <a:stretch>
            <a:fillRect/>
          </a:stretch>
        </p:blipFill>
        <p:spPr>
          <a:xfrm>
            <a:off x="5753819" y="1978657"/>
            <a:ext cx="6206115" cy="2900685"/>
          </a:xfrm>
          <a:prstGeom prst="rect">
            <a:avLst/>
          </a:prstGeom>
        </p:spPr>
      </p:pic>
      <p:sp>
        <p:nvSpPr>
          <p:cNvPr id="6" name="TextBox 5">
            <a:extLst>
              <a:ext uri="{FF2B5EF4-FFF2-40B4-BE49-F238E27FC236}">
                <a16:creationId xmlns:a16="http://schemas.microsoft.com/office/drawing/2014/main" id="{CB658C71-AF01-015C-9ECE-6388255A3A69}"/>
              </a:ext>
            </a:extLst>
          </p:cNvPr>
          <p:cNvSpPr txBox="1"/>
          <p:nvPr/>
        </p:nvSpPr>
        <p:spPr>
          <a:xfrm>
            <a:off x="6096000" y="5277718"/>
            <a:ext cx="5684808" cy="553998"/>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 Glacial landforms created by the effects of continental glaciation. (Source Wikipedia, © Hans </a:t>
            </a:r>
            <a:r>
              <a:rPr lang="en-US" sz="1000" dirty="0" err="1">
                <a:latin typeface="Arial Narrow" panose="020B0606020202030204" pitchFamily="34" charset="0"/>
                <a:cs typeface="Times New Roman" panose="02020603050405020304" pitchFamily="18" charset="0"/>
              </a:rPr>
              <a:t>Hillewaert</a:t>
            </a:r>
            <a:r>
              <a:rPr lang="en-US" sz="1000" dirty="0">
                <a:latin typeface="Arial Narrow" panose="020B0606020202030204" pitchFamily="34" charset="0"/>
                <a:cs typeface="Times New Roman" panose="02020603050405020304" pitchFamily="18" charset="0"/>
              </a:rPr>
              <a:t> / CC BYSA 4.0 Modified from the original and published here under CC BY-SA 4.0 license.) from Physical Geography by J. Patrich, licensed under CC BY 4.0.</a:t>
            </a:r>
          </a:p>
        </p:txBody>
      </p:sp>
    </p:spTree>
    <p:extLst>
      <p:ext uri="{BB962C8B-B14F-4D97-AF65-F5344CB8AC3E}">
        <p14:creationId xmlns:p14="http://schemas.microsoft.com/office/powerpoint/2010/main" val="1186859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41B1F-168B-9358-7A15-7B1C9BF436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42106B-5206-C484-7C0D-BE2A78C4E9D4}"/>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Landforms of Alpine Glaciation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5B2DD57-C1C2-61CB-866E-9885D65FC291}"/>
              </a:ext>
            </a:extLst>
          </p:cNvPr>
          <p:cNvSpPr>
            <a:spLocks noGrp="1"/>
          </p:cNvSpPr>
          <p:nvPr>
            <p:ph idx="1"/>
          </p:nvPr>
        </p:nvSpPr>
        <p:spPr>
          <a:xfrm>
            <a:off x="838197" y="1458931"/>
            <a:ext cx="5648867"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Alpine glaciers </a:t>
            </a:r>
            <a:r>
              <a:rPr lang="en-US" sz="2400" dirty="0">
                <a:latin typeface="Arial Narrow" panose="020B0606020202030204" pitchFamily="34" charset="0"/>
              </a:rPr>
              <a:t>originate in the </a:t>
            </a:r>
            <a:r>
              <a:rPr lang="en-US" sz="2400" b="1" dirty="0">
                <a:latin typeface="Arial Narrow" panose="020B0606020202030204" pitchFamily="34" charset="0"/>
              </a:rPr>
              <a:t>headwaters</a:t>
            </a:r>
            <a:r>
              <a:rPr lang="en-US" sz="2400" dirty="0">
                <a:latin typeface="Arial Narrow" panose="020B0606020202030204" pitchFamily="34" charset="0"/>
              </a:rPr>
              <a:t> of </a:t>
            </a:r>
            <a:r>
              <a:rPr lang="en-US" sz="2400" b="1" dirty="0">
                <a:latin typeface="Arial Narrow" panose="020B0606020202030204" pitchFamily="34" charset="0"/>
              </a:rPr>
              <a:t>tributary</a:t>
            </a:r>
            <a:r>
              <a:rPr lang="en-US" sz="2400" dirty="0">
                <a:latin typeface="Arial Narrow" panose="020B0606020202030204" pitchFamily="34" charset="0"/>
              </a:rPr>
              <a:t> </a:t>
            </a:r>
            <a:r>
              <a:rPr lang="en-US" sz="2400" b="1" dirty="0">
                <a:latin typeface="Arial Narrow" panose="020B0606020202030204" pitchFamily="34" charset="0"/>
              </a:rPr>
              <a:t>valleys</a:t>
            </a:r>
            <a:r>
              <a:rPr lang="en-US" sz="2400" dirty="0">
                <a:latin typeface="Arial Narrow" panose="020B0606020202030204" pitchFamily="34" charset="0"/>
              </a:rPr>
              <a:t> at high elevations.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Snow accumulates in the </a:t>
            </a:r>
            <a:r>
              <a:rPr lang="en-US" sz="2400" b="1" dirty="0">
                <a:latin typeface="Arial Narrow" panose="020B0606020202030204" pitchFamily="34" charset="0"/>
              </a:rPr>
              <a:t>zone of accumulation</a:t>
            </a:r>
            <a:r>
              <a:rPr lang="en-US" sz="2400" dirty="0">
                <a:latin typeface="Arial Narrow" panose="020B0606020202030204" pitchFamily="34" charset="0"/>
              </a:rPr>
              <a:t>, eventually forming glacial ice.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Ice moves </a:t>
            </a:r>
            <a:r>
              <a:rPr lang="en-US" sz="2400" b="1" dirty="0">
                <a:latin typeface="Arial Narrow" panose="020B0606020202030204" pitchFamily="34" charset="0"/>
              </a:rPr>
              <a:t>down-valley</a:t>
            </a:r>
            <a:r>
              <a:rPr lang="en-US" sz="2400" dirty="0">
                <a:latin typeface="Arial Narrow" panose="020B0606020202030204" pitchFamily="34" charset="0"/>
              </a:rPr>
              <a:t>, </a:t>
            </a:r>
            <a:r>
              <a:rPr lang="en-US" sz="2400" b="1" dirty="0">
                <a:latin typeface="Arial Narrow" panose="020B0606020202030204" pitchFamily="34" charset="0"/>
              </a:rPr>
              <a:t>eroding</a:t>
            </a:r>
            <a:r>
              <a:rPr lang="en-US" sz="2400" dirty="0">
                <a:latin typeface="Arial Narrow" panose="020B0606020202030204" pitchFamily="34" charset="0"/>
              </a:rPr>
              <a:t> the valley sides through </a:t>
            </a:r>
            <a:r>
              <a:rPr lang="en-US" sz="2400" b="1" dirty="0">
                <a:latin typeface="Arial Narrow" panose="020B0606020202030204" pitchFamily="34" charset="0"/>
              </a:rPr>
              <a:t>scouring</a:t>
            </a:r>
            <a:r>
              <a:rPr lang="en-US" sz="2400" dirty="0">
                <a:latin typeface="Arial Narrow" panose="020B0606020202030204" pitchFamily="34" charset="0"/>
              </a:rPr>
              <a:t> and </a:t>
            </a:r>
            <a:r>
              <a:rPr lang="en-US" sz="2400" b="1" dirty="0">
                <a:latin typeface="Arial Narrow" panose="020B0606020202030204" pitchFamily="34" charset="0"/>
              </a:rPr>
              <a:t>plucking</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Eroded material is </a:t>
            </a:r>
            <a:r>
              <a:rPr lang="en-US" sz="2400" b="1" dirty="0">
                <a:latin typeface="Arial Narrow" panose="020B0606020202030204" pitchFamily="34" charset="0"/>
              </a:rPr>
              <a:t>transported</a:t>
            </a:r>
            <a:r>
              <a:rPr lang="en-US" sz="2400" dirty="0">
                <a:latin typeface="Arial Narrow" panose="020B0606020202030204" pitchFamily="34" charset="0"/>
              </a:rPr>
              <a:t> along the glacier and </a:t>
            </a:r>
            <a:r>
              <a:rPr lang="en-US" sz="2400" b="1" dirty="0">
                <a:latin typeface="Arial Narrow" panose="020B0606020202030204" pitchFamily="34" charset="0"/>
              </a:rPr>
              <a:t>deposited</a:t>
            </a:r>
            <a:r>
              <a:rPr lang="en-US" sz="2400" dirty="0">
                <a:latin typeface="Arial Narrow" panose="020B0606020202030204" pitchFamily="34" charset="0"/>
              </a:rPr>
              <a:t> in the </a:t>
            </a:r>
            <a:r>
              <a:rPr lang="en-US" sz="2400" b="1" dirty="0">
                <a:latin typeface="Arial Narrow" panose="020B0606020202030204" pitchFamily="34" charset="0"/>
              </a:rPr>
              <a:t>zone of ablation</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Resulting </a:t>
            </a:r>
            <a:r>
              <a:rPr lang="en-US" sz="2400" b="1" dirty="0">
                <a:latin typeface="Arial Narrow" panose="020B0606020202030204" pitchFamily="34" charset="0"/>
              </a:rPr>
              <a:t>Landforms</a:t>
            </a:r>
            <a:r>
              <a:rPr lang="en-US" sz="2400" dirty="0">
                <a:latin typeface="Arial Narrow" panose="020B0606020202030204" pitchFamily="34" charset="0"/>
              </a:rPr>
              <a:t> Include: U-shaped valleys, Cirques, Arêtes, Horns, Hanging valleys, and Moraines.</a:t>
            </a:r>
            <a:endParaRPr lang="en-US" dirty="0">
              <a:latin typeface="Arial Narrow" panose="020B0606020202030204" pitchFamily="34" charset="0"/>
            </a:endParaRPr>
          </a:p>
        </p:txBody>
      </p:sp>
      <p:pic>
        <p:nvPicPr>
          <p:cNvPr id="7" name="Picture 6" descr="Snow covered mountain cirque at Pawnee Cirque in the Front Range Colorado surrounded by steep rock walls.">
            <a:extLst>
              <a:ext uri="{FF2B5EF4-FFF2-40B4-BE49-F238E27FC236}">
                <a16:creationId xmlns:a16="http://schemas.microsoft.com/office/drawing/2014/main" id="{1F62CDE4-F9B5-C5D5-9A9C-29E0E425D527}"/>
              </a:ext>
            </a:extLst>
          </p:cNvPr>
          <p:cNvPicPr>
            <a:picLocks noChangeAspect="1"/>
          </p:cNvPicPr>
          <p:nvPr/>
        </p:nvPicPr>
        <p:blipFill>
          <a:blip r:embed="rId3"/>
          <a:stretch>
            <a:fillRect/>
          </a:stretch>
        </p:blipFill>
        <p:spPr>
          <a:xfrm>
            <a:off x="8001000" y="125856"/>
            <a:ext cx="3352800" cy="2903034"/>
          </a:xfrm>
          <a:prstGeom prst="rect">
            <a:avLst/>
          </a:prstGeom>
        </p:spPr>
      </p:pic>
      <p:sp>
        <p:nvSpPr>
          <p:cNvPr id="9" name="TextBox 8">
            <a:extLst>
              <a:ext uri="{FF2B5EF4-FFF2-40B4-BE49-F238E27FC236}">
                <a16:creationId xmlns:a16="http://schemas.microsoft.com/office/drawing/2014/main" id="{26879245-C5FF-4C2A-62FC-F972F098F1A3}"/>
              </a:ext>
            </a:extLst>
          </p:cNvPr>
          <p:cNvSpPr txBox="1"/>
          <p:nvPr/>
        </p:nvSpPr>
        <p:spPr>
          <a:xfrm>
            <a:off x="7924796" y="3022225"/>
            <a:ext cx="3489386" cy="553998"/>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19.4.2 Pawnee Cirque, Front Range, Colorado (Photo: M. Ritter) from Introduction to Physical Geography by M. Ritter, licensed under CC BY-NC-SA 4.0.</a:t>
            </a:r>
          </a:p>
        </p:txBody>
      </p:sp>
      <p:pic>
        <p:nvPicPr>
          <p:cNvPr id="11" name="Picture 10" descr="Scenic view of a U shaped glacial trough in the Alps with steep valley walls surrounding a flat valley floor containing farmland and small villages.">
            <a:extLst>
              <a:ext uri="{FF2B5EF4-FFF2-40B4-BE49-F238E27FC236}">
                <a16:creationId xmlns:a16="http://schemas.microsoft.com/office/drawing/2014/main" id="{45171236-38CE-AD23-7722-B47601B7BF47}"/>
              </a:ext>
            </a:extLst>
          </p:cNvPr>
          <p:cNvPicPr>
            <a:picLocks noChangeAspect="1"/>
          </p:cNvPicPr>
          <p:nvPr/>
        </p:nvPicPr>
        <p:blipFill>
          <a:blip r:embed="rId4"/>
          <a:stretch>
            <a:fillRect/>
          </a:stretch>
        </p:blipFill>
        <p:spPr>
          <a:xfrm>
            <a:off x="7729177" y="3684004"/>
            <a:ext cx="3880624" cy="2386361"/>
          </a:xfrm>
          <a:prstGeom prst="rect">
            <a:avLst/>
          </a:prstGeom>
        </p:spPr>
      </p:pic>
      <p:sp>
        <p:nvSpPr>
          <p:cNvPr id="12" name="TextBox 11">
            <a:extLst>
              <a:ext uri="{FF2B5EF4-FFF2-40B4-BE49-F238E27FC236}">
                <a16:creationId xmlns:a16="http://schemas.microsoft.com/office/drawing/2014/main" id="{7C64784A-2575-2293-079A-1BF09AF5D9DD}"/>
              </a:ext>
            </a:extLst>
          </p:cNvPr>
          <p:cNvSpPr txBox="1"/>
          <p:nvPr/>
        </p:nvSpPr>
        <p:spPr>
          <a:xfrm>
            <a:off x="7665289" y="6178146"/>
            <a:ext cx="4024222"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19.4.3 U-shaped trough in the Alps (Photo: M. Ritter) from introduction to Physical Geography by M. Ritter, licensed under CC BY-NC-SA 4.0.</a:t>
            </a:r>
          </a:p>
        </p:txBody>
      </p:sp>
    </p:spTree>
    <p:extLst>
      <p:ext uri="{BB962C8B-B14F-4D97-AF65-F5344CB8AC3E}">
        <p14:creationId xmlns:p14="http://schemas.microsoft.com/office/powerpoint/2010/main" val="10936497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847A7-B9C4-A495-ADDF-038487D61E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6AB019-3DB8-48E5-36A2-6BB6AF76420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Glacial Erosion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0F9F995-8590-D922-7280-D003DFFD6A54}"/>
              </a:ext>
            </a:extLst>
          </p:cNvPr>
          <p:cNvSpPr>
            <a:spLocks noGrp="1"/>
          </p:cNvSpPr>
          <p:nvPr>
            <p:ph idx="1"/>
          </p:nvPr>
        </p:nvSpPr>
        <p:spPr>
          <a:xfrm>
            <a:off x="838198" y="1458931"/>
            <a:ext cx="10453779"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Glaciers </a:t>
            </a:r>
            <a:r>
              <a:rPr lang="en-US" sz="2400" b="1" dirty="0">
                <a:latin typeface="Arial Narrow" panose="020B0606020202030204" pitchFamily="34" charset="0"/>
              </a:rPr>
              <a:t>erode</a:t>
            </a:r>
            <a:r>
              <a:rPr lang="en-US" sz="2400" dirty="0">
                <a:latin typeface="Arial Narrow" panose="020B0606020202030204" pitchFamily="34" charset="0"/>
              </a:rPr>
              <a:t> most </a:t>
            </a:r>
            <a:r>
              <a:rPr lang="en-US" sz="2400" b="1" dirty="0">
                <a:latin typeface="Arial Narrow" panose="020B0606020202030204" pitchFamily="34" charset="0"/>
              </a:rPr>
              <a:t>effectively</a:t>
            </a:r>
            <a:r>
              <a:rPr lang="en-US" sz="2400" dirty="0">
                <a:latin typeface="Arial Narrow" panose="020B0606020202030204" pitchFamily="34" charset="0"/>
              </a:rPr>
              <a:t> when </a:t>
            </a:r>
            <a:r>
              <a:rPr lang="en-US" sz="2400" b="1" dirty="0">
                <a:latin typeface="Arial Narrow" panose="020B0606020202030204" pitchFamily="34" charset="0"/>
              </a:rPr>
              <a:t>ice</a:t>
            </a:r>
            <a:r>
              <a:rPr lang="en-US" sz="2400" dirty="0">
                <a:latin typeface="Arial Narrow" panose="020B0606020202030204" pitchFamily="34" charset="0"/>
              </a:rPr>
              <a:t> </a:t>
            </a:r>
            <a:r>
              <a:rPr lang="en-US" sz="2400" b="1" dirty="0">
                <a:latin typeface="Arial Narrow" panose="020B0606020202030204" pitchFamily="34" charset="0"/>
              </a:rPr>
              <a:t>slides</a:t>
            </a:r>
            <a:r>
              <a:rPr lang="en-US" sz="2400" dirty="0">
                <a:latin typeface="Arial Narrow" panose="020B0606020202030204" pitchFamily="34" charset="0"/>
              </a:rPr>
              <a:t> </a:t>
            </a:r>
            <a:r>
              <a:rPr lang="en-US" sz="2400" b="1" dirty="0">
                <a:latin typeface="Arial Narrow" panose="020B0606020202030204" pitchFamily="34" charset="0"/>
              </a:rPr>
              <a:t>over</a:t>
            </a:r>
            <a:r>
              <a:rPr lang="en-US" sz="2400" dirty="0">
                <a:latin typeface="Arial Narrow" panose="020B0606020202030204" pitchFamily="34" charset="0"/>
              </a:rPr>
              <a:t> the bedrock (</a:t>
            </a:r>
            <a:r>
              <a:rPr lang="en-US" sz="2400" b="1" dirty="0">
                <a:latin typeface="Arial Narrow" panose="020B0606020202030204" pitchFamily="34" charset="0"/>
              </a:rPr>
              <a:t>not frozen to base</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Ice itself is </a:t>
            </a:r>
            <a:r>
              <a:rPr lang="en-US" sz="2400" b="1" dirty="0">
                <a:latin typeface="Arial Narrow" panose="020B0606020202030204" pitchFamily="34" charset="0"/>
              </a:rPr>
              <a:t>soft</a:t>
            </a:r>
            <a:r>
              <a:rPr lang="en-US" sz="2400" dirty="0">
                <a:latin typeface="Arial Narrow" panose="020B0606020202030204" pitchFamily="34" charset="0"/>
              </a:rPr>
              <a:t> (Mohs hardness ~1.5); erosion is mainly done by </a:t>
            </a:r>
            <a:r>
              <a:rPr lang="en-US" sz="2400" b="1" dirty="0">
                <a:latin typeface="Arial Narrow" panose="020B0606020202030204" pitchFamily="34" charset="0"/>
              </a:rPr>
              <a:t>rock fragments </a:t>
            </a:r>
            <a:r>
              <a:rPr lang="en-US" sz="2400" dirty="0">
                <a:latin typeface="Arial Narrow" panose="020B0606020202030204" pitchFamily="34" charset="0"/>
              </a:rPr>
              <a:t>embedded in the ice.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Analogy: </a:t>
            </a:r>
            <a:r>
              <a:rPr lang="en-US" b="1" dirty="0">
                <a:latin typeface="Arial Narrow" panose="020B0606020202030204" pitchFamily="34" charset="0"/>
              </a:rPr>
              <a:t>Sandpaper</a:t>
            </a:r>
            <a:r>
              <a:rPr lang="en-US" dirty="0">
                <a:latin typeface="Arial Narrow" panose="020B0606020202030204" pitchFamily="34" charset="0"/>
              </a:rPr>
              <a:t> (with embedded rocks) vs. </a:t>
            </a:r>
            <a:r>
              <a:rPr lang="en-US" b="1" dirty="0">
                <a:latin typeface="Arial Narrow" panose="020B0606020202030204" pitchFamily="34" charset="0"/>
              </a:rPr>
              <a:t>paper</a:t>
            </a:r>
            <a:r>
              <a:rPr lang="en-US" dirty="0">
                <a:latin typeface="Arial Narrow" panose="020B0606020202030204" pitchFamily="34" charset="0"/>
              </a:rPr>
              <a:t> (ice alone)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Continental glaciation</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Produces </a:t>
            </a:r>
            <a:r>
              <a:rPr lang="en-US" b="1" dirty="0">
                <a:latin typeface="Arial Narrow" panose="020B0606020202030204" pitchFamily="34" charset="0"/>
              </a:rPr>
              <a:t>broad</a:t>
            </a:r>
            <a:r>
              <a:rPr lang="en-US" dirty="0">
                <a:latin typeface="Arial Narrow" panose="020B0606020202030204" pitchFamily="34" charset="0"/>
              </a:rPr>
              <a:t>, </a:t>
            </a:r>
            <a:r>
              <a:rPr lang="en-US" b="1" dirty="0">
                <a:latin typeface="Arial Narrow" panose="020B0606020202030204" pitchFamily="34" charset="0"/>
              </a:rPr>
              <a:t>flat</a:t>
            </a:r>
            <a:r>
              <a:rPr lang="en-US" dirty="0">
                <a:latin typeface="Arial Narrow" panose="020B0606020202030204" pitchFamily="34" charset="0"/>
              </a:rPr>
              <a:t> </a:t>
            </a:r>
            <a:r>
              <a:rPr lang="en-US" b="1" dirty="0">
                <a:latin typeface="Arial Narrow" panose="020B0606020202030204" pitchFamily="34" charset="0"/>
              </a:rPr>
              <a:t>surfaces</a:t>
            </a:r>
            <a:r>
              <a:rPr lang="en-US" dirty="0">
                <a:latin typeface="Arial Narrow" panose="020B0606020202030204" pitchFamily="34" charset="0"/>
              </a:rPr>
              <a:t> (e.g., central and eastern Canada)</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Stronger</a:t>
            </a:r>
            <a:r>
              <a:rPr lang="en-US" dirty="0">
                <a:latin typeface="Arial Narrow" panose="020B0606020202030204" pitchFamily="34" charset="0"/>
              </a:rPr>
              <a:t> </a:t>
            </a:r>
            <a:r>
              <a:rPr lang="en-US" b="1" dirty="0">
                <a:latin typeface="Arial Narrow" panose="020B0606020202030204" pitchFamily="34" charset="0"/>
              </a:rPr>
              <a:t>rocks</a:t>
            </a:r>
            <a:r>
              <a:rPr lang="en-US" dirty="0">
                <a:latin typeface="Arial Narrow" panose="020B0606020202030204" pitchFamily="34" charset="0"/>
              </a:rPr>
              <a:t> </a:t>
            </a:r>
            <a:r>
              <a:rPr lang="en-US" b="1" dirty="0">
                <a:latin typeface="Arial Narrow" panose="020B0606020202030204" pitchFamily="34" charset="0"/>
              </a:rPr>
              <a:t>resist</a:t>
            </a:r>
            <a:r>
              <a:rPr lang="en-US" dirty="0">
                <a:latin typeface="Arial Narrow" panose="020B0606020202030204" pitchFamily="34" charset="0"/>
              </a:rPr>
              <a:t> </a:t>
            </a:r>
            <a:r>
              <a:rPr lang="en-US" b="1" dirty="0">
                <a:latin typeface="Arial Narrow" panose="020B0606020202030204" pitchFamily="34" charset="0"/>
              </a:rPr>
              <a:t>erosion</a:t>
            </a:r>
            <a:r>
              <a:rPr lang="en-US" dirty="0">
                <a:latin typeface="Arial Narrow" panose="020B0606020202030204" pitchFamily="34" charset="0"/>
              </a:rPr>
              <a:t> more than weaker ones.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Erosion often followed by </a:t>
            </a:r>
            <a:r>
              <a:rPr lang="en-US" sz="2400" b="1" dirty="0">
                <a:latin typeface="Arial Narrow" panose="020B0606020202030204" pitchFamily="34" charset="0"/>
              </a:rPr>
              <a:t>deposition</a:t>
            </a:r>
            <a:r>
              <a:rPr lang="en-US" sz="2400" dirty="0">
                <a:latin typeface="Arial Narrow" panose="020B0606020202030204" pitchFamily="34" charset="0"/>
              </a:rPr>
              <a:t>, forming features like </a:t>
            </a:r>
            <a:r>
              <a:rPr lang="en-US" sz="2400" b="1" dirty="0">
                <a:latin typeface="Arial Narrow" panose="020B0606020202030204" pitchFamily="34" charset="0"/>
              </a:rPr>
              <a:t>drumlins</a:t>
            </a:r>
            <a:r>
              <a:rPr lang="en-US" sz="2400" dirty="0">
                <a:latin typeface="Arial Narrow" panose="020B0606020202030204" pitchFamily="34" charset="0"/>
              </a:rPr>
              <a:t>, </a:t>
            </a:r>
            <a:r>
              <a:rPr lang="en-US" sz="2400" b="1" dirty="0">
                <a:latin typeface="Arial Narrow" panose="020B0606020202030204" pitchFamily="34" charset="0"/>
              </a:rPr>
              <a:t>eskers</a:t>
            </a:r>
            <a:r>
              <a:rPr lang="en-US" sz="2400" dirty="0">
                <a:latin typeface="Arial Narrow" panose="020B0606020202030204" pitchFamily="34" charset="0"/>
              </a:rPr>
              <a:t>, and </a:t>
            </a:r>
            <a:r>
              <a:rPr lang="en-US" sz="2400" b="1" dirty="0">
                <a:latin typeface="Arial Narrow" panose="020B0606020202030204" pitchFamily="34" charset="0"/>
              </a:rPr>
              <a:t>moraines</a:t>
            </a:r>
            <a:r>
              <a:rPr lang="en-US" sz="2400" dirty="0">
                <a:latin typeface="Arial Narrow" panose="020B0606020202030204" pitchFamily="34" charset="0"/>
              </a:rPr>
              <a:t>.</a:t>
            </a:r>
          </a:p>
        </p:txBody>
      </p:sp>
    </p:spTree>
    <p:extLst>
      <p:ext uri="{BB962C8B-B14F-4D97-AF65-F5344CB8AC3E}">
        <p14:creationId xmlns:p14="http://schemas.microsoft.com/office/powerpoint/2010/main" val="6539063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8D900-51A9-1D86-88C2-995CE6F50D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0A4C84-0688-4C50-8221-1B5E52010B1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Glacial Erosion Cont’d</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81996F0-241D-4533-026D-2B5A60D82F79}"/>
              </a:ext>
            </a:extLst>
          </p:cNvPr>
          <p:cNvSpPr>
            <a:spLocks noGrp="1"/>
          </p:cNvSpPr>
          <p:nvPr>
            <p:ph idx="1"/>
          </p:nvPr>
        </p:nvSpPr>
        <p:spPr>
          <a:xfrm>
            <a:off x="838198" y="1458931"/>
            <a:ext cx="10453779"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Alpine glaciers </a:t>
            </a:r>
            <a:r>
              <a:rPr lang="en-US" sz="2400" dirty="0">
                <a:latin typeface="Arial Narrow" panose="020B0606020202030204" pitchFamily="34" charset="0"/>
              </a:rPr>
              <a:t>create </a:t>
            </a:r>
            <a:r>
              <a:rPr lang="en-US" sz="2400" b="1" dirty="0">
                <a:latin typeface="Arial Narrow" panose="020B0606020202030204" pitchFamily="34" charset="0"/>
              </a:rPr>
              <a:t>dramatic</a:t>
            </a:r>
            <a:r>
              <a:rPr lang="en-US" sz="2400" dirty="0">
                <a:latin typeface="Arial Narrow" panose="020B0606020202030204" pitchFamily="34" charset="0"/>
              </a:rPr>
              <a:t>, </a:t>
            </a:r>
            <a:r>
              <a:rPr lang="en-US" sz="2400" b="1" dirty="0">
                <a:latin typeface="Arial Narrow" panose="020B0606020202030204" pitchFamily="34" charset="0"/>
              </a:rPr>
              <a:t>rugged</a:t>
            </a:r>
            <a:r>
              <a:rPr lang="en-US" sz="2400" dirty="0">
                <a:latin typeface="Arial Narrow" panose="020B0606020202030204" pitchFamily="34" charset="0"/>
              </a:rPr>
              <a:t> landscapes.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Unlike rivers, glaciers are </a:t>
            </a:r>
            <a:r>
              <a:rPr lang="en-US" sz="2400" b="1" dirty="0">
                <a:latin typeface="Arial Narrow" panose="020B0606020202030204" pitchFamily="34" charset="0"/>
              </a:rPr>
              <a:t>wider</a:t>
            </a:r>
            <a:r>
              <a:rPr lang="en-US" sz="2400" dirty="0">
                <a:latin typeface="Arial Narrow" panose="020B0606020202030204" pitchFamily="34" charset="0"/>
              </a:rPr>
              <a:t> and </a:t>
            </a:r>
            <a:r>
              <a:rPr lang="en-US" sz="2400" b="1" dirty="0">
                <a:latin typeface="Arial Narrow" panose="020B0606020202030204" pitchFamily="34" charset="0"/>
              </a:rPr>
              <a:t>erode</a:t>
            </a:r>
            <a:r>
              <a:rPr lang="en-US" sz="2400" dirty="0">
                <a:latin typeface="Arial Narrow" panose="020B0606020202030204" pitchFamily="34" charset="0"/>
              </a:rPr>
              <a:t> </a:t>
            </a:r>
            <a:r>
              <a:rPr lang="en-US" sz="2400" b="1" dirty="0">
                <a:latin typeface="Arial Narrow" panose="020B0606020202030204" pitchFamily="34" charset="0"/>
              </a:rPr>
              <a:t>more</a:t>
            </a:r>
            <a:r>
              <a:rPr lang="en-US" sz="2400" dirty="0">
                <a:latin typeface="Arial Narrow" panose="020B0606020202030204" pitchFamily="34" charset="0"/>
              </a:rPr>
              <a:t> at their </a:t>
            </a:r>
            <a:r>
              <a:rPr lang="en-US" sz="2400" b="1" dirty="0">
                <a:latin typeface="Arial Narrow" panose="020B0606020202030204" pitchFamily="34" charset="0"/>
              </a:rPr>
              <a:t>base</a:t>
            </a:r>
            <a:r>
              <a:rPr lang="en-US" sz="2400" dirty="0">
                <a:latin typeface="Arial Narrow" panose="020B0606020202030204" pitchFamily="34" charset="0"/>
              </a:rPr>
              <a:t>, forming </a:t>
            </a:r>
            <a:r>
              <a:rPr lang="en-US" sz="2400" b="1" dirty="0">
                <a:latin typeface="Arial Narrow" panose="020B0606020202030204" pitchFamily="34" charset="0"/>
              </a:rPr>
              <a:t>U-shaped</a:t>
            </a:r>
            <a:r>
              <a:rPr lang="en-US" sz="2400" dirty="0">
                <a:latin typeface="Arial Narrow" panose="020B0606020202030204" pitchFamily="34" charset="0"/>
              </a:rPr>
              <a:t> </a:t>
            </a:r>
            <a:r>
              <a:rPr lang="en-US" sz="2400" b="1" dirty="0">
                <a:latin typeface="Arial Narrow" panose="020B0606020202030204" pitchFamily="34" charset="0"/>
              </a:rPr>
              <a:t>valleys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Yosemite National Park </a:t>
            </a:r>
            <a:r>
              <a:rPr lang="en-US" sz="2400" dirty="0">
                <a:latin typeface="Arial Narrow" panose="020B0606020202030204" pitchFamily="34" charset="0"/>
              </a:rPr>
              <a:t>shaped by deep glacial activity: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Glaciers reached depths of up to </a:t>
            </a:r>
            <a:r>
              <a:rPr lang="en-US" b="1" dirty="0">
                <a:latin typeface="Arial Narrow" panose="020B0606020202030204" pitchFamily="34" charset="0"/>
              </a:rPr>
              <a:t>4,000 ft </a:t>
            </a:r>
            <a:r>
              <a:rPr lang="en-US" dirty="0">
                <a:latin typeface="Arial Narrow" panose="020B0606020202030204" pitchFamily="34" charset="0"/>
              </a:rPr>
              <a:t>(</a:t>
            </a:r>
            <a:r>
              <a:rPr lang="en-US" b="1" dirty="0">
                <a:latin typeface="Arial Narrow" panose="020B0606020202030204" pitchFamily="34" charset="0"/>
              </a:rPr>
              <a:t>1,200 m</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Tuolumne Glacier </a:t>
            </a:r>
            <a:r>
              <a:rPr lang="en-US" dirty="0">
                <a:latin typeface="Arial Narrow" panose="020B0606020202030204" pitchFamily="34" charset="0"/>
              </a:rPr>
              <a:t>flowed 60 miles beyond Hetch Hetchy Valley.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Merced Glacier </a:t>
            </a:r>
            <a:r>
              <a:rPr lang="en-US" dirty="0">
                <a:latin typeface="Arial Narrow" panose="020B0606020202030204" pitchFamily="34" charset="0"/>
              </a:rPr>
              <a:t>shaped Yosemite Valley.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Lee Vining Glacier </a:t>
            </a:r>
            <a:r>
              <a:rPr lang="en-US" dirty="0">
                <a:latin typeface="Arial Narrow" panose="020B0606020202030204" pitchFamily="34" charset="0"/>
              </a:rPr>
              <a:t>carved Lee Vining Canyon.</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Recessional moraines </a:t>
            </a:r>
            <a:r>
              <a:rPr lang="en-US" sz="2400" dirty="0">
                <a:latin typeface="Arial Narrow" panose="020B0606020202030204" pitchFamily="34" charset="0"/>
              </a:rPr>
              <a:t>from retreating glaciers often </a:t>
            </a:r>
            <a:r>
              <a:rPr lang="en-US" sz="2400" b="1" dirty="0">
                <a:latin typeface="Arial Narrow" panose="020B0606020202030204" pitchFamily="34" charset="0"/>
              </a:rPr>
              <a:t>impounded lakes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Example: </a:t>
            </a:r>
            <a:r>
              <a:rPr lang="en-US" b="1" dirty="0">
                <a:latin typeface="Arial Narrow" panose="020B0606020202030204" pitchFamily="34" charset="0"/>
              </a:rPr>
              <a:t>Lake Yosemite </a:t>
            </a:r>
            <a:r>
              <a:rPr lang="en-US" dirty="0">
                <a:latin typeface="Arial Narrow" panose="020B0606020202030204" pitchFamily="34" charset="0"/>
              </a:rPr>
              <a:t>(5.5 miles / 9 km long)</a:t>
            </a:r>
          </a:p>
        </p:txBody>
      </p:sp>
    </p:spTree>
    <p:extLst>
      <p:ext uri="{BB962C8B-B14F-4D97-AF65-F5344CB8AC3E}">
        <p14:creationId xmlns:p14="http://schemas.microsoft.com/office/powerpoint/2010/main" val="9011169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0C7FC-E148-ABFA-08A3-9404BA08D6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CD3740-769B-87AD-67F3-80761174E0E5}"/>
              </a:ext>
            </a:extLst>
          </p:cNvPr>
          <p:cNvSpPr>
            <a:spLocks noGrp="1"/>
          </p:cNvSpPr>
          <p:nvPr>
            <p:ph type="title"/>
          </p:nvPr>
        </p:nvSpPr>
        <p:spPr>
          <a:xfrm>
            <a:off x="777814" y="307274"/>
            <a:ext cx="10515600" cy="704550"/>
          </a:xfrm>
        </p:spPr>
        <p:txBody>
          <a:bodyPr>
            <a:noAutofit/>
          </a:bodyPr>
          <a:lstStyle/>
          <a:p>
            <a:pPr algn="ct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Areal View of Yosemite Valley</a:t>
            </a:r>
            <a:endParaRPr lang="en-US" sz="2800" dirty="0">
              <a:latin typeface="Arial Narrow" panose="020B0606020202030204" pitchFamily="34" charset="0"/>
            </a:endParaRPr>
          </a:p>
        </p:txBody>
      </p:sp>
      <p:sp>
        <p:nvSpPr>
          <p:cNvPr id="7" name="TextBox 6">
            <a:extLst>
              <a:ext uri="{FF2B5EF4-FFF2-40B4-BE49-F238E27FC236}">
                <a16:creationId xmlns:a16="http://schemas.microsoft.com/office/drawing/2014/main" id="{B4EC7628-5161-9891-0522-932C654310E9}"/>
              </a:ext>
            </a:extLst>
          </p:cNvPr>
          <p:cNvSpPr txBox="1"/>
          <p:nvPr/>
        </p:nvSpPr>
        <p:spPr>
          <a:xfrm>
            <a:off x="3253595" y="5846176"/>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19.13 Areal View of Yosemite Valley. used under Google Earth reproduction guidelines from Physical Geography by J. Patrich, licensed under CC BY 4.0.</a:t>
            </a:r>
          </a:p>
        </p:txBody>
      </p:sp>
      <p:pic>
        <p:nvPicPr>
          <p:cNvPr id="5" name="Picture 4" descr="Aerial view of Yosemite Valley showing steep granite cliffs and a deep U shaped valley carved by glacial activity.">
            <a:extLst>
              <a:ext uri="{FF2B5EF4-FFF2-40B4-BE49-F238E27FC236}">
                <a16:creationId xmlns:a16="http://schemas.microsoft.com/office/drawing/2014/main" id="{2B6016AE-C6D1-92B7-2EE2-FA06824256BF}"/>
              </a:ext>
            </a:extLst>
          </p:cNvPr>
          <p:cNvPicPr>
            <a:picLocks noChangeAspect="1"/>
          </p:cNvPicPr>
          <p:nvPr/>
        </p:nvPicPr>
        <p:blipFill>
          <a:blip r:embed="rId3"/>
          <a:stretch>
            <a:fillRect/>
          </a:stretch>
        </p:blipFill>
        <p:spPr>
          <a:xfrm>
            <a:off x="796119" y="1094529"/>
            <a:ext cx="10599761" cy="4668942"/>
          </a:xfrm>
          <a:prstGeom prst="rect">
            <a:avLst/>
          </a:prstGeom>
        </p:spPr>
      </p:pic>
    </p:spTree>
    <p:extLst>
      <p:ext uri="{BB962C8B-B14F-4D97-AF65-F5344CB8AC3E}">
        <p14:creationId xmlns:p14="http://schemas.microsoft.com/office/powerpoint/2010/main" val="37050043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7A18B5-A05C-6AA0-32E0-89E618D33D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D6D7B3-6AC0-383E-1907-7EE315FE9EBD}"/>
              </a:ext>
            </a:extLst>
          </p:cNvPr>
          <p:cNvSpPr>
            <a:spLocks noGrp="1"/>
          </p:cNvSpPr>
          <p:nvPr>
            <p:ph type="title"/>
          </p:nvPr>
        </p:nvSpPr>
        <p:spPr>
          <a:xfrm>
            <a:off x="777814" y="307274"/>
            <a:ext cx="10515600" cy="704550"/>
          </a:xfrm>
        </p:spPr>
        <p:txBody>
          <a:bodyPr>
            <a:noAutofit/>
          </a:bodyPr>
          <a:lstStyle/>
          <a:p>
            <a:pPr algn="ct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Chatter marks in bedrock, </a:t>
            </a:r>
            <a:r>
              <a:rPr kumimoji="0" lang="en-US" sz="28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Kilarney</a:t>
            </a: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Provincial Park, Canada. </a:t>
            </a:r>
            <a:b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b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Sun glasses for scale</a:t>
            </a:r>
            <a:endParaRPr lang="en-US" sz="2800" dirty="0">
              <a:latin typeface="Arial Narrow" panose="020B0606020202030204" pitchFamily="34" charset="0"/>
            </a:endParaRPr>
          </a:p>
        </p:txBody>
      </p:sp>
      <p:sp>
        <p:nvSpPr>
          <p:cNvPr id="7" name="TextBox 6">
            <a:extLst>
              <a:ext uri="{FF2B5EF4-FFF2-40B4-BE49-F238E27FC236}">
                <a16:creationId xmlns:a16="http://schemas.microsoft.com/office/drawing/2014/main" id="{8E7FDEA7-3002-E3EF-9D46-6DB31892C24B}"/>
              </a:ext>
            </a:extLst>
          </p:cNvPr>
          <p:cNvSpPr txBox="1"/>
          <p:nvPr/>
        </p:nvSpPr>
        <p:spPr>
          <a:xfrm>
            <a:off x="3193210" y="6415086"/>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19.2.1: Chatter marks in bedrock, </a:t>
            </a:r>
            <a:r>
              <a:rPr lang="en-US" sz="1000" dirty="0" err="1">
                <a:latin typeface="Arial Narrow" panose="020B0606020202030204" pitchFamily="34" charset="0"/>
                <a:cs typeface="Times New Roman" panose="02020603050405020304" pitchFamily="18" charset="0"/>
              </a:rPr>
              <a:t>Kilarney</a:t>
            </a:r>
            <a:r>
              <a:rPr lang="en-US" sz="1000" dirty="0">
                <a:latin typeface="Arial Narrow" panose="020B0606020202030204" pitchFamily="34" charset="0"/>
                <a:cs typeface="Times New Roman" panose="02020603050405020304" pitchFamily="18" charset="0"/>
              </a:rPr>
              <a:t> Provincial Park, Canada. Sun glasses for scale. (Image Courtesy: Michael Ritter) from Introduction to Physical Geography by M. Ritter, licensed under CC BY-NC-SA 4.0.</a:t>
            </a:r>
          </a:p>
        </p:txBody>
      </p:sp>
      <p:pic>
        <p:nvPicPr>
          <p:cNvPr id="4" name="Picture 3" descr="Chatter marks carved into bedrock at Kilarney Provincial Park Canada with sunglasses placed on the rock for scale.">
            <a:extLst>
              <a:ext uri="{FF2B5EF4-FFF2-40B4-BE49-F238E27FC236}">
                <a16:creationId xmlns:a16="http://schemas.microsoft.com/office/drawing/2014/main" id="{C42238ED-A116-A2C9-F97C-48D44C441975}"/>
              </a:ext>
            </a:extLst>
          </p:cNvPr>
          <p:cNvPicPr>
            <a:picLocks noChangeAspect="1"/>
          </p:cNvPicPr>
          <p:nvPr/>
        </p:nvPicPr>
        <p:blipFill>
          <a:blip r:embed="rId3"/>
          <a:stretch>
            <a:fillRect/>
          </a:stretch>
        </p:blipFill>
        <p:spPr>
          <a:xfrm>
            <a:off x="2163568" y="1153135"/>
            <a:ext cx="7744091" cy="5120640"/>
          </a:xfrm>
          <a:prstGeom prst="rect">
            <a:avLst/>
          </a:prstGeom>
        </p:spPr>
      </p:pic>
    </p:spTree>
    <p:extLst>
      <p:ext uri="{BB962C8B-B14F-4D97-AF65-F5344CB8AC3E}">
        <p14:creationId xmlns:p14="http://schemas.microsoft.com/office/powerpoint/2010/main" val="24917161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44F02D-C1B3-F1CF-F064-73C1E02902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658540-CBB3-4039-4BB4-F702C2B80348}"/>
              </a:ext>
            </a:extLst>
          </p:cNvPr>
          <p:cNvSpPr>
            <a:spLocks noGrp="1"/>
          </p:cNvSpPr>
          <p:nvPr>
            <p:ph type="title"/>
          </p:nvPr>
        </p:nvSpPr>
        <p:spPr>
          <a:xfrm>
            <a:off x="777814" y="307274"/>
            <a:ext cx="10515600" cy="704550"/>
          </a:xfrm>
        </p:spPr>
        <p:txBody>
          <a:bodyPr>
            <a:noAutofit/>
          </a:bodyPr>
          <a:lstStyle/>
          <a:p>
            <a:pPr algn="ct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Polished bedrock. </a:t>
            </a:r>
            <a:r>
              <a:rPr kumimoji="0" lang="en-US" sz="28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Kilarney</a:t>
            </a: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Provincial Park, Canada</a:t>
            </a:r>
            <a:endParaRPr lang="en-US" sz="2800" dirty="0">
              <a:latin typeface="Arial Narrow" panose="020B0606020202030204" pitchFamily="34" charset="0"/>
            </a:endParaRPr>
          </a:p>
        </p:txBody>
      </p:sp>
      <p:sp>
        <p:nvSpPr>
          <p:cNvPr id="7" name="TextBox 6">
            <a:extLst>
              <a:ext uri="{FF2B5EF4-FFF2-40B4-BE49-F238E27FC236}">
                <a16:creationId xmlns:a16="http://schemas.microsoft.com/office/drawing/2014/main" id="{552BE700-2956-CD24-4E25-546314DEABC5}"/>
              </a:ext>
            </a:extLst>
          </p:cNvPr>
          <p:cNvSpPr txBox="1"/>
          <p:nvPr/>
        </p:nvSpPr>
        <p:spPr>
          <a:xfrm>
            <a:off x="3193210" y="6415086"/>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19.2.2: Polished bedrock. </a:t>
            </a:r>
            <a:r>
              <a:rPr lang="en-US" sz="1000" dirty="0" err="1">
                <a:latin typeface="Arial Narrow" panose="020B0606020202030204" pitchFamily="34" charset="0"/>
                <a:cs typeface="Times New Roman" panose="02020603050405020304" pitchFamily="18" charset="0"/>
              </a:rPr>
              <a:t>Kilarney</a:t>
            </a:r>
            <a:r>
              <a:rPr lang="en-US" sz="1000" dirty="0">
                <a:latin typeface="Arial Narrow" panose="020B0606020202030204" pitchFamily="34" charset="0"/>
                <a:cs typeface="Times New Roman" panose="02020603050405020304" pitchFamily="18" charset="0"/>
              </a:rPr>
              <a:t> Provincial Park, Canada (Image Courtesy:</a:t>
            </a:r>
          </a:p>
          <a:p>
            <a:pPr algn="ctr"/>
            <a:r>
              <a:rPr lang="en-US" sz="1000" dirty="0">
                <a:latin typeface="Arial Narrow" panose="020B0606020202030204" pitchFamily="34" charset="0"/>
                <a:cs typeface="Times New Roman" panose="02020603050405020304" pitchFamily="18" charset="0"/>
              </a:rPr>
              <a:t>Michael Ritter) from Introduction to Physical Geography by M. Ritter, licensed under CC BY-NC-SA 4.0.</a:t>
            </a:r>
          </a:p>
        </p:txBody>
      </p:sp>
      <p:pic>
        <p:nvPicPr>
          <p:cNvPr id="5" name="Picture 4" descr="Smooth polished bedrock surface at Kilarney Provincial Park Canada shaped by glacial abrasion with a small pool of water in a depression.">
            <a:extLst>
              <a:ext uri="{FF2B5EF4-FFF2-40B4-BE49-F238E27FC236}">
                <a16:creationId xmlns:a16="http://schemas.microsoft.com/office/drawing/2014/main" id="{EB7F1BB8-82B7-F618-28B3-B408BD81107D}"/>
              </a:ext>
            </a:extLst>
          </p:cNvPr>
          <p:cNvPicPr>
            <a:picLocks noChangeAspect="1"/>
          </p:cNvPicPr>
          <p:nvPr/>
        </p:nvPicPr>
        <p:blipFill>
          <a:blip r:embed="rId3"/>
          <a:stretch>
            <a:fillRect/>
          </a:stretch>
        </p:blipFill>
        <p:spPr>
          <a:xfrm>
            <a:off x="2186223" y="1153135"/>
            <a:ext cx="7819553" cy="5120640"/>
          </a:xfrm>
          <a:prstGeom prst="rect">
            <a:avLst/>
          </a:prstGeom>
        </p:spPr>
      </p:pic>
    </p:spTree>
    <p:extLst>
      <p:ext uri="{BB962C8B-B14F-4D97-AF65-F5344CB8AC3E}">
        <p14:creationId xmlns:p14="http://schemas.microsoft.com/office/powerpoint/2010/main" val="29785142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264E1-9894-F540-78DC-A5A6C28E88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4B8A65-0D0A-688D-426C-5297E193AE1C}"/>
              </a:ext>
            </a:extLst>
          </p:cNvPr>
          <p:cNvSpPr>
            <a:spLocks noGrp="1"/>
          </p:cNvSpPr>
          <p:nvPr>
            <p:ph type="title"/>
          </p:nvPr>
        </p:nvSpPr>
        <p:spPr>
          <a:xfrm>
            <a:off x="777814" y="307274"/>
            <a:ext cx="10515600" cy="704550"/>
          </a:xfrm>
        </p:spPr>
        <p:txBody>
          <a:bodyPr>
            <a:noAutofit/>
          </a:bodyPr>
          <a:lstStyle/>
          <a:p>
            <a:pPr algn="ct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Glacial Striations. Camera Lense cap for scale.</a:t>
            </a:r>
            <a:endParaRPr lang="en-US" sz="2800" dirty="0">
              <a:latin typeface="Arial Narrow" panose="020B0606020202030204" pitchFamily="34" charset="0"/>
            </a:endParaRPr>
          </a:p>
        </p:txBody>
      </p:sp>
      <p:sp>
        <p:nvSpPr>
          <p:cNvPr id="7" name="TextBox 6">
            <a:extLst>
              <a:ext uri="{FF2B5EF4-FFF2-40B4-BE49-F238E27FC236}">
                <a16:creationId xmlns:a16="http://schemas.microsoft.com/office/drawing/2014/main" id="{0BEE1C68-FB2D-BAA6-874F-7DC152116F86}"/>
              </a:ext>
            </a:extLst>
          </p:cNvPr>
          <p:cNvSpPr txBox="1"/>
          <p:nvPr/>
        </p:nvSpPr>
        <p:spPr>
          <a:xfrm>
            <a:off x="3193209" y="6350671"/>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19.2.3: Glacial Striations. Camera Lense cap for scale. (Image Courtesy USGS) from Introduction to Physical Geography by M. Ritter, licensed under CC BY-NC-SA 4.0.</a:t>
            </a:r>
          </a:p>
        </p:txBody>
      </p:sp>
      <p:pic>
        <p:nvPicPr>
          <p:cNvPr id="4" name="Picture 3" descr="Glacial striations carved into bedrock with parallel scratches indicating ice movement direction and a camera lens cap for scale.">
            <a:extLst>
              <a:ext uri="{FF2B5EF4-FFF2-40B4-BE49-F238E27FC236}">
                <a16:creationId xmlns:a16="http://schemas.microsoft.com/office/drawing/2014/main" id="{DF3514E2-ED4E-2566-121F-66B63F74B026}"/>
              </a:ext>
            </a:extLst>
          </p:cNvPr>
          <p:cNvPicPr>
            <a:picLocks noChangeAspect="1"/>
          </p:cNvPicPr>
          <p:nvPr/>
        </p:nvPicPr>
        <p:blipFill>
          <a:blip r:embed="rId3"/>
          <a:stretch>
            <a:fillRect/>
          </a:stretch>
        </p:blipFill>
        <p:spPr>
          <a:xfrm>
            <a:off x="2100860" y="1011824"/>
            <a:ext cx="7869507" cy="5212080"/>
          </a:xfrm>
          <a:prstGeom prst="rect">
            <a:avLst/>
          </a:prstGeom>
        </p:spPr>
      </p:pic>
    </p:spTree>
    <p:extLst>
      <p:ext uri="{BB962C8B-B14F-4D97-AF65-F5344CB8AC3E}">
        <p14:creationId xmlns:p14="http://schemas.microsoft.com/office/powerpoint/2010/main" val="1912482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5A94-CA94-78A3-4CD3-14B456FAD12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Learning Objectives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E5B8396-3568-E7E5-E165-A54356136F35}"/>
              </a:ext>
            </a:extLst>
          </p:cNvPr>
          <p:cNvSpPr>
            <a:spLocks noGrp="1"/>
          </p:cNvSpPr>
          <p:nvPr>
            <p:ph idx="1"/>
          </p:nvPr>
        </p:nvSpPr>
        <p:spPr>
          <a:xfrm>
            <a:off x="838200" y="1458929"/>
            <a:ext cx="9798170" cy="5286927"/>
          </a:xfrm>
        </p:spPr>
        <p:txBody>
          <a:bodyPr>
            <a:normAutofit/>
          </a:bodyPr>
          <a:lstStyle/>
          <a:p>
            <a:pPr>
              <a:lnSpc>
                <a:spcPct val="11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Describe</a:t>
            </a:r>
            <a:r>
              <a:rPr lang="en-US" dirty="0">
                <a:latin typeface="Arial Narrow" panose="020B0606020202030204" pitchFamily="34" charset="0"/>
              </a:rPr>
              <a:t> the process of glacial ice formation and </a:t>
            </a:r>
            <a:r>
              <a:rPr lang="en-US" b="1" dirty="0">
                <a:latin typeface="Arial Narrow" panose="020B0606020202030204" pitchFamily="34" charset="0"/>
              </a:rPr>
              <a:t>construct</a:t>
            </a:r>
            <a:r>
              <a:rPr lang="en-US" dirty="0">
                <a:latin typeface="Arial Narrow" panose="020B0606020202030204" pitchFamily="34" charset="0"/>
              </a:rPr>
              <a:t> a diagram showing the zones of accumulation and ablation of a glacier.</a:t>
            </a:r>
          </a:p>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Describe</a:t>
            </a:r>
            <a:r>
              <a:rPr lang="en-US" dirty="0">
                <a:latin typeface="Arial Narrow" panose="020B0606020202030204" pitchFamily="34" charset="0"/>
              </a:rPr>
              <a:t> how glaciers move.</a:t>
            </a:r>
          </a:p>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Differentiate</a:t>
            </a:r>
            <a:r>
              <a:rPr lang="en-US" dirty="0">
                <a:latin typeface="Arial Narrow" panose="020B0606020202030204" pitchFamily="34" charset="0"/>
              </a:rPr>
              <a:t> between continental, alpine, and piedmont glaciers.</a:t>
            </a:r>
          </a:p>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Describe</a:t>
            </a:r>
            <a:r>
              <a:rPr lang="en-US" dirty="0">
                <a:latin typeface="Arial Narrow" panose="020B0606020202030204" pitchFamily="34" charset="0"/>
              </a:rPr>
              <a:t> features formed from continental and alpine glaciers.</a:t>
            </a:r>
          </a:p>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Identify</a:t>
            </a:r>
            <a:r>
              <a:rPr lang="en-US" dirty="0">
                <a:latin typeface="Arial Narrow" panose="020B0606020202030204" pitchFamily="34" charset="0"/>
              </a:rPr>
              <a:t> glacial landforms from a topographic map.</a:t>
            </a:r>
          </a:p>
          <a:p>
            <a:pPr>
              <a:lnSpc>
                <a:spcPct val="11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Describe</a:t>
            </a:r>
            <a:r>
              <a:rPr lang="en-US" dirty="0">
                <a:latin typeface="Arial Narrow" panose="020B0606020202030204" pitchFamily="34" charset="0"/>
              </a:rPr>
              <a:t> the impact of climate change on glacial processes and landforms.</a:t>
            </a:r>
          </a:p>
        </p:txBody>
      </p:sp>
    </p:spTree>
    <p:extLst>
      <p:ext uri="{BB962C8B-B14F-4D97-AF65-F5344CB8AC3E}">
        <p14:creationId xmlns:p14="http://schemas.microsoft.com/office/powerpoint/2010/main" val="3499013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23CB8-20D0-81F7-16F1-DD1E7A9872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7F59FD-5933-930B-9569-9A726B9D7219}"/>
              </a:ext>
            </a:extLst>
          </p:cNvPr>
          <p:cNvSpPr>
            <a:spLocks noGrp="1"/>
          </p:cNvSpPr>
          <p:nvPr>
            <p:ph type="title"/>
          </p:nvPr>
        </p:nvSpPr>
        <p:spPr>
          <a:xfrm>
            <a:off x="777814" y="307274"/>
            <a:ext cx="10515600" cy="704550"/>
          </a:xfrm>
        </p:spPr>
        <p:txBody>
          <a:bodyPr>
            <a:noAutofit/>
          </a:bodyPr>
          <a:lstStyle/>
          <a:p>
            <a:pPr algn="ct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 View from the International Space Station of the Swiss Alps</a:t>
            </a:r>
            <a:endParaRPr lang="en-US" sz="2800" dirty="0">
              <a:latin typeface="Arial Narrow" panose="020B0606020202030204" pitchFamily="34" charset="0"/>
            </a:endParaRPr>
          </a:p>
        </p:txBody>
      </p:sp>
      <p:sp>
        <p:nvSpPr>
          <p:cNvPr id="7" name="TextBox 6">
            <a:extLst>
              <a:ext uri="{FF2B5EF4-FFF2-40B4-BE49-F238E27FC236}">
                <a16:creationId xmlns:a16="http://schemas.microsoft.com/office/drawing/2014/main" id="{1E374E18-4528-51B8-4602-4471BFBE2015}"/>
              </a:ext>
            </a:extLst>
          </p:cNvPr>
          <p:cNvSpPr txBox="1"/>
          <p:nvPr/>
        </p:nvSpPr>
        <p:spPr>
          <a:xfrm>
            <a:off x="3193209" y="6350671"/>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19.14 A View from the International Space Station of the Swiss Alps. Image by Steven Earle, CC BY 4.0 from Physical Geography by J. Patrich, licensed under CC BY 4.0. </a:t>
            </a:r>
          </a:p>
        </p:txBody>
      </p:sp>
      <p:pic>
        <p:nvPicPr>
          <p:cNvPr id="5" name="Picture 4" descr="Aerial view of the Swiss Alps from the International Space Station showing labeled glacial landforms including horns arêtes cirques hanging valleys truncated spurs U shaped valleys and the Aletsch Glacier.">
            <a:extLst>
              <a:ext uri="{FF2B5EF4-FFF2-40B4-BE49-F238E27FC236}">
                <a16:creationId xmlns:a16="http://schemas.microsoft.com/office/drawing/2014/main" id="{4728A115-D0EB-F460-5DBF-D3FB4F883755}"/>
              </a:ext>
            </a:extLst>
          </p:cNvPr>
          <p:cNvPicPr>
            <a:picLocks noChangeAspect="1"/>
          </p:cNvPicPr>
          <p:nvPr/>
        </p:nvPicPr>
        <p:blipFill>
          <a:blip r:embed="rId3"/>
          <a:stretch>
            <a:fillRect/>
          </a:stretch>
        </p:blipFill>
        <p:spPr>
          <a:xfrm>
            <a:off x="2028645" y="1011824"/>
            <a:ext cx="8134709" cy="5252112"/>
          </a:xfrm>
          <a:prstGeom prst="rect">
            <a:avLst/>
          </a:prstGeom>
        </p:spPr>
      </p:pic>
    </p:spTree>
    <p:extLst>
      <p:ext uri="{BB962C8B-B14F-4D97-AF65-F5344CB8AC3E}">
        <p14:creationId xmlns:p14="http://schemas.microsoft.com/office/powerpoint/2010/main" val="30096665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63640-6D24-FF88-63E5-93053C608D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721228-F494-3DF8-D3BC-7592A2D99B9A}"/>
              </a:ext>
            </a:extLst>
          </p:cNvPr>
          <p:cNvSpPr>
            <a:spLocks noGrp="1"/>
          </p:cNvSpPr>
          <p:nvPr>
            <p:ph type="title"/>
          </p:nvPr>
        </p:nvSpPr>
        <p:spPr>
          <a:xfrm>
            <a:off x="777813" y="507328"/>
            <a:ext cx="10515600" cy="704550"/>
          </a:xfrm>
        </p:spPr>
        <p:txBody>
          <a:bodyPr>
            <a:noAutofit/>
          </a:bodyPr>
          <a:lstStyle/>
          <a:p>
            <a:pPr algn="ct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Bower Island, a Drumlin in Howe Sound, Canada</a:t>
            </a:r>
            <a:endParaRPr lang="en-US" sz="2800" dirty="0">
              <a:latin typeface="Arial Narrow" panose="020B0606020202030204" pitchFamily="34" charset="0"/>
            </a:endParaRPr>
          </a:p>
        </p:txBody>
      </p:sp>
      <p:sp>
        <p:nvSpPr>
          <p:cNvPr id="7" name="TextBox 6">
            <a:extLst>
              <a:ext uri="{FF2B5EF4-FFF2-40B4-BE49-F238E27FC236}">
                <a16:creationId xmlns:a16="http://schemas.microsoft.com/office/drawing/2014/main" id="{AD378524-10C2-BE27-6C6E-37D59211A58E}"/>
              </a:ext>
            </a:extLst>
          </p:cNvPr>
          <p:cNvSpPr txBox="1"/>
          <p:nvPr/>
        </p:nvSpPr>
        <p:spPr>
          <a:xfrm>
            <a:off x="3193209" y="5646121"/>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19.15 Bower Island, a Drumlin in Howe Sound, Canada. Image by Steven Earle, CC BY 4.0 from Physical Geography by J. Patrich, licensed under CC BY 4.0. </a:t>
            </a:r>
          </a:p>
        </p:txBody>
      </p:sp>
      <p:pic>
        <p:nvPicPr>
          <p:cNvPr id="4" name="Picture 3" descr="Bower Island in Howe Sound Canada a forested elongated hill shaped by glacial deposition known as a drumlin.">
            <a:extLst>
              <a:ext uri="{FF2B5EF4-FFF2-40B4-BE49-F238E27FC236}">
                <a16:creationId xmlns:a16="http://schemas.microsoft.com/office/drawing/2014/main" id="{9A315CF2-AB40-7EB7-E088-A38F890DB6B6}"/>
              </a:ext>
            </a:extLst>
          </p:cNvPr>
          <p:cNvPicPr>
            <a:picLocks noChangeAspect="1"/>
          </p:cNvPicPr>
          <p:nvPr/>
        </p:nvPicPr>
        <p:blipFill>
          <a:blip r:embed="rId3"/>
          <a:stretch>
            <a:fillRect/>
          </a:stretch>
        </p:blipFill>
        <p:spPr>
          <a:xfrm>
            <a:off x="777814" y="1557265"/>
            <a:ext cx="11048685" cy="3743469"/>
          </a:xfrm>
          <a:prstGeom prst="rect">
            <a:avLst/>
          </a:prstGeom>
        </p:spPr>
      </p:pic>
    </p:spTree>
    <p:extLst>
      <p:ext uri="{BB962C8B-B14F-4D97-AF65-F5344CB8AC3E}">
        <p14:creationId xmlns:p14="http://schemas.microsoft.com/office/powerpoint/2010/main" val="4096850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DA9A9-7D9D-3199-84FD-79027CF043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CD711F-963A-9D61-9382-BBC5D294825A}"/>
              </a:ext>
            </a:extLst>
          </p:cNvPr>
          <p:cNvSpPr>
            <a:spLocks noGrp="1"/>
          </p:cNvSpPr>
          <p:nvPr>
            <p:ph type="title"/>
          </p:nvPr>
        </p:nvSpPr>
        <p:spPr>
          <a:xfrm>
            <a:off x="777813" y="507328"/>
            <a:ext cx="10515600" cy="704550"/>
          </a:xfrm>
        </p:spPr>
        <p:txBody>
          <a:bodyPr>
            <a:noAutofit/>
          </a:bodyPr>
          <a:lstStyle/>
          <a:p>
            <a:pPr algn="ct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Glacial Striations at Mount Rainier National Park</a:t>
            </a:r>
            <a:endParaRPr lang="en-US" sz="2800" dirty="0">
              <a:latin typeface="Arial Narrow" panose="020B0606020202030204" pitchFamily="34" charset="0"/>
            </a:endParaRPr>
          </a:p>
        </p:txBody>
      </p:sp>
      <p:sp>
        <p:nvSpPr>
          <p:cNvPr id="7" name="TextBox 6">
            <a:extLst>
              <a:ext uri="{FF2B5EF4-FFF2-40B4-BE49-F238E27FC236}">
                <a16:creationId xmlns:a16="http://schemas.microsoft.com/office/drawing/2014/main" id="{F1D429D7-4D4C-8747-EC5D-9900E53A8803}"/>
              </a:ext>
            </a:extLst>
          </p:cNvPr>
          <p:cNvSpPr txBox="1"/>
          <p:nvPr/>
        </p:nvSpPr>
        <p:spPr>
          <a:xfrm>
            <a:off x="3193209" y="5646121"/>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19.16 Glacial Striations at Mount Rainier National Park. Image by Walter Siegmund, CC BY-SA 3.0 from Physical Geography by J. Patrich, licensed under CC BY 4.0. </a:t>
            </a:r>
          </a:p>
        </p:txBody>
      </p:sp>
      <p:pic>
        <p:nvPicPr>
          <p:cNvPr id="5" name="Picture 4" descr="Glacial striations on exposed bedrock at Mount Rainier National Park showing parallel grooves carved by moving glacier ice.">
            <a:extLst>
              <a:ext uri="{FF2B5EF4-FFF2-40B4-BE49-F238E27FC236}">
                <a16:creationId xmlns:a16="http://schemas.microsoft.com/office/drawing/2014/main" id="{DF502106-66FE-D195-9C61-E43F0801D366}"/>
              </a:ext>
            </a:extLst>
          </p:cNvPr>
          <p:cNvPicPr>
            <a:picLocks noChangeAspect="1"/>
          </p:cNvPicPr>
          <p:nvPr/>
        </p:nvPicPr>
        <p:blipFill>
          <a:blip r:embed="rId3"/>
          <a:stretch>
            <a:fillRect/>
          </a:stretch>
        </p:blipFill>
        <p:spPr>
          <a:xfrm>
            <a:off x="898587" y="1211878"/>
            <a:ext cx="10279702" cy="4291775"/>
          </a:xfrm>
          <a:prstGeom prst="rect">
            <a:avLst/>
          </a:prstGeom>
        </p:spPr>
      </p:pic>
    </p:spTree>
    <p:extLst>
      <p:ext uri="{BB962C8B-B14F-4D97-AF65-F5344CB8AC3E}">
        <p14:creationId xmlns:p14="http://schemas.microsoft.com/office/powerpoint/2010/main" val="24867078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CAE3D-E19F-C4C8-69E4-0CE26DDF52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B98175-AAD3-4E32-5818-27F132D25D3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Glacial Lakes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DE6B9525-EB95-07E3-16CC-7A2183EC5825}"/>
              </a:ext>
            </a:extLst>
          </p:cNvPr>
          <p:cNvSpPr>
            <a:spLocks noGrp="1"/>
          </p:cNvSpPr>
          <p:nvPr>
            <p:ph idx="1"/>
          </p:nvPr>
        </p:nvSpPr>
        <p:spPr>
          <a:xfrm>
            <a:off x="838201" y="1458930"/>
            <a:ext cx="4906992"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Tarn</a:t>
            </a:r>
            <a:r>
              <a:rPr lang="en-US" sz="2400" dirty="0">
                <a:latin typeface="Arial Narrow" panose="020B0606020202030204" pitchFamily="34" charset="0"/>
              </a:rPr>
              <a:t>: A lake that forms in a </a:t>
            </a:r>
            <a:r>
              <a:rPr lang="en-US" sz="2400" b="1" dirty="0">
                <a:latin typeface="Arial Narrow" panose="020B0606020202030204" pitchFamily="34" charset="0"/>
              </a:rPr>
              <a:t>glacial</a:t>
            </a:r>
            <a:r>
              <a:rPr lang="en-US" sz="2400" dirty="0">
                <a:latin typeface="Arial Narrow" panose="020B0606020202030204" pitchFamily="34" charset="0"/>
              </a:rPr>
              <a:t> </a:t>
            </a:r>
            <a:r>
              <a:rPr lang="en-US" sz="2400" b="1" dirty="0">
                <a:latin typeface="Arial Narrow" panose="020B0606020202030204" pitchFamily="34" charset="0"/>
              </a:rPr>
              <a:t>cirque</a:t>
            </a:r>
            <a:r>
              <a:rPr lang="en-US" sz="2400" dirty="0">
                <a:latin typeface="Arial Narrow" panose="020B0606020202030204" pitchFamily="34" charset="0"/>
              </a:rPr>
              <a:t> (</a:t>
            </a:r>
            <a:r>
              <a:rPr lang="en-US" sz="2400" b="1" dirty="0">
                <a:latin typeface="Arial Narrow" panose="020B0606020202030204" pitchFamily="34" charset="0"/>
              </a:rPr>
              <a:t>bowl-shaped</a:t>
            </a:r>
            <a:r>
              <a:rPr lang="en-US" sz="2400" dirty="0">
                <a:latin typeface="Arial Narrow" panose="020B0606020202030204" pitchFamily="34" charset="0"/>
              </a:rPr>
              <a:t> </a:t>
            </a:r>
            <a:r>
              <a:rPr lang="en-US" sz="2400" b="1" dirty="0">
                <a:latin typeface="Arial Narrow" panose="020B0606020202030204" pitchFamily="34" charset="0"/>
              </a:rPr>
              <a:t>depression</a:t>
            </a:r>
            <a:r>
              <a:rPr lang="en-US" sz="2400" dirty="0">
                <a:latin typeface="Arial Narrow" panose="020B0606020202030204" pitchFamily="34" charset="0"/>
              </a:rPr>
              <a:t> carved by ice).</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Common in </a:t>
            </a:r>
            <a:r>
              <a:rPr lang="en-US" sz="2400" b="1" dirty="0">
                <a:latin typeface="Arial Narrow" panose="020B0606020202030204" pitchFamily="34" charset="0"/>
              </a:rPr>
              <a:t>alpine</a:t>
            </a:r>
            <a:r>
              <a:rPr lang="en-US" sz="2400" dirty="0">
                <a:latin typeface="Arial Narrow" panose="020B0606020202030204" pitchFamily="34" charset="0"/>
              </a:rPr>
              <a:t> </a:t>
            </a:r>
            <a:r>
              <a:rPr lang="en-US" sz="2400" b="1" dirty="0">
                <a:latin typeface="Arial Narrow" panose="020B0606020202030204" pitchFamily="34" charset="0"/>
              </a:rPr>
              <a:t>glaciation</a:t>
            </a:r>
            <a:r>
              <a:rPr lang="en-US" sz="2400" dirty="0">
                <a:latin typeface="Arial Narrow" panose="020B0606020202030204" pitchFamily="34" charset="0"/>
              </a:rPr>
              <a:t> due to </a:t>
            </a:r>
            <a:r>
              <a:rPr lang="en-US" sz="2400" b="1" dirty="0">
                <a:latin typeface="Arial Narrow" panose="020B0606020202030204" pitchFamily="34" charset="0"/>
              </a:rPr>
              <a:t>bedrock</a:t>
            </a:r>
            <a:r>
              <a:rPr lang="en-US" sz="2400" dirty="0">
                <a:latin typeface="Arial Narrow" panose="020B0606020202030204" pitchFamily="34" charset="0"/>
              </a:rPr>
              <a:t> </a:t>
            </a:r>
            <a:r>
              <a:rPr lang="en-US" sz="2400" b="1" dirty="0">
                <a:latin typeface="Arial Narrow" panose="020B0606020202030204" pitchFamily="34" charset="0"/>
              </a:rPr>
              <a:t>erosion</a:t>
            </a:r>
            <a:r>
              <a:rPr lang="en-US" sz="2400" dirty="0">
                <a:latin typeface="Arial Narrow" panose="020B0606020202030204" pitchFamily="34" charset="0"/>
              </a:rPr>
              <a:t> by </a:t>
            </a:r>
            <a:r>
              <a:rPr lang="en-US" sz="2400" b="1" dirty="0">
                <a:latin typeface="Arial Narrow" panose="020B0606020202030204" pitchFamily="34" charset="0"/>
              </a:rPr>
              <a:t>cirque</a:t>
            </a:r>
            <a:r>
              <a:rPr lang="en-US" sz="2400" dirty="0">
                <a:latin typeface="Arial Narrow" panose="020B0606020202030204" pitchFamily="34" charset="0"/>
              </a:rPr>
              <a:t> </a:t>
            </a:r>
            <a:r>
              <a:rPr lang="en-US" sz="2400" b="1" dirty="0">
                <a:latin typeface="Arial Narrow" panose="020B0606020202030204" pitchFamily="34" charset="0"/>
              </a:rPr>
              <a:t>glaciers</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Paternoster Lakes </a:t>
            </a:r>
            <a:r>
              <a:rPr lang="en-US" sz="2400" dirty="0">
                <a:latin typeface="Arial Narrow" panose="020B0606020202030204" pitchFamily="34" charset="0"/>
              </a:rPr>
              <a:t>(rock basin lakes):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 </a:t>
            </a:r>
            <a:r>
              <a:rPr lang="en-US" b="1" dirty="0">
                <a:latin typeface="Arial Narrow" panose="020B0606020202030204" pitchFamily="34" charset="0"/>
              </a:rPr>
              <a:t>series of lakes </a:t>
            </a:r>
            <a:r>
              <a:rPr lang="en-US" dirty="0">
                <a:latin typeface="Arial Narrow" panose="020B0606020202030204" pitchFamily="34" charset="0"/>
              </a:rPr>
              <a:t>formed in a </a:t>
            </a:r>
            <a:r>
              <a:rPr lang="en-US" b="1" dirty="0">
                <a:latin typeface="Arial Narrow" panose="020B0606020202030204" pitchFamily="34" charset="0"/>
              </a:rPr>
              <a:t>glacially</a:t>
            </a:r>
            <a:r>
              <a:rPr lang="en-US" dirty="0">
                <a:latin typeface="Arial Narrow" panose="020B0606020202030204" pitchFamily="34" charset="0"/>
              </a:rPr>
              <a:t> </a:t>
            </a:r>
            <a:r>
              <a:rPr lang="en-US" b="1" dirty="0">
                <a:latin typeface="Arial Narrow" panose="020B0606020202030204" pitchFamily="34" charset="0"/>
              </a:rPr>
              <a:t>carved</a:t>
            </a:r>
            <a:r>
              <a:rPr lang="en-US" dirty="0">
                <a:latin typeface="Arial Narrow" panose="020B0606020202030204" pitchFamily="34" charset="0"/>
              </a:rPr>
              <a:t> </a:t>
            </a:r>
            <a:r>
              <a:rPr lang="en-US" b="1" dirty="0">
                <a:latin typeface="Arial Narrow" panose="020B0606020202030204" pitchFamily="34" charset="0"/>
              </a:rPr>
              <a:t>valley</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Connected</a:t>
            </a:r>
            <a:r>
              <a:rPr lang="en-US" dirty="0">
                <a:latin typeface="Arial Narrow" panose="020B0606020202030204" pitchFamily="34" charset="0"/>
              </a:rPr>
              <a:t> by </a:t>
            </a:r>
            <a:r>
              <a:rPr lang="en-US" b="1" dirty="0">
                <a:latin typeface="Arial Narrow" panose="020B0606020202030204" pitchFamily="34" charset="0"/>
              </a:rPr>
              <a:t>streams</a:t>
            </a:r>
            <a:r>
              <a:rPr lang="en-US" dirty="0">
                <a:latin typeface="Arial Narrow" panose="020B0606020202030204" pitchFamily="34" charset="0"/>
              </a:rPr>
              <a:t>, resembling beads on a string.</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Created when glaciers carve </a:t>
            </a:r>
            <a:r>
              <a:rPr lang="en-US" b="1" dirty="0">
                <a:latin typeface="Arial Narrow" panose="020B0606020202030204" pitchFamily="34" charset="0"/>
              </a:rPr>
              <a:t>stepped</a:t>
            </a:r>
            <a:r>
              <a:rPr lang="en-US" dirty="0">
                <a:latin typeface="Arial Narrow" panose="020B0606020202030204" pitchFamily="34" charset="0"/>
              </a:rPr>
              <a:t> </a:t>
            </a:r>
            <a:r>
              <a:rPr lang="en-US" b="1" dirty="0">
                <a:latin typeface="Arial Narrow" panose="020B0606020202030204" pitchFamily="34" charset="0"/>
              </a:rPr>
              <a:t>basins</a:t>
            </a:r>
            <a:r>
              <a:rPr lang="en-US" dirty="0">
                <a:latin typeface="Arial Narrow" panose="020B0606020202030204" pitchFamily="34" charset="0"/>
              </a:rPr>
              <a:t> into bedrock.</a:t>
            </a:r>
          </a:p>
        </p:txBody>
      </p:sp>
      <p:sp>
        <p:nvSpPr>
          <p:cNvPr id="6" name="TextBox 5">
            <a:extLst>
              <a:ext uri="{FF2B5EF4-FFF2-40B4-BE49-F238E27FC236}">
                <a16:creationId xmlns:a16="http://schemas.microsoft.com/office/drawing/2014/main" id="{685DBF4C-F6B4-4170-FE67-F0AA4D6FBD9A}"/>
              </a:ext>
            </a:extLst>
          </p:cNvPr>
          <p:cNvSpPr txBox="1"/>
          <p:nvPr/>
        </p:nvSpPr>
        <p:spPr>
          <a:xfrm>
            <a:off x="5997940" y="5266218"/>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19.17 Note the Cirque the Envelops Lake Sabrina, a Glacial Tarn. Image by Jeremy Patrich is used under a CCBY 4.0 license from Physical Geography by J. Patrich, licensed under CC BY 4.0. </a:t>
            </a:r>
          </a:p>
        </p:txBody>
      </p:sp>
      <p:pic>
        <p:nvPicPr>
          <p:cNvPr id="8" name="Picture 7" descr="Snow-covered mountains surrounding Lake Sabrina, a glacial tarn, with partially frozen water and scattered rocks in the foreground.">
            <a:extLst>
              <a:ext uri="{FF2B5EF4-FFF2-40B4-BE49-F238E27FC236}">
                <a16:creationId xmlns:a16="http://schemas.microsoft.com/office/drawing/2014/main" id="{85A9256B-E710-B62A-EF98-40EB11BB616C}"/>
              </a:ext>
            </a:extLst>
          </p:cNvPr>
          <p:cNvPicPr>
            <a:picLocks noChangeAspect="1"/>
          </p:cNvPicPr>
          <p:nvPr/>
        </p:nvPicPr>
        <p:blipFill>
          <a:blip r:embed="rId3"/>
          <a:stretch>
            <a:fillRect/>
          </a:stretch>
        </p:blipFill>
        <p:spPr>
          <a:xfrm>
            <a:off x="5684807" y="1548232"/>
            <a:ext cx="6311075" cy="3549980"/>
          </a:xfrm>
          <a:prstGeom prst="rect">
            <a:avLst/>
          </a:prstGeom>
        </p:spPr>
      </p:pic>
    </p:spTree>
    <p:extLst>
      <p:ext uri="{BB962C8B-B14F-4D97-AF65-F5344CB8AC3E}">
        <p14:creationId xmlns:p14="http://schemas.microsoft.com/office/powerpoint/2010/main" val="39165285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C9CB2-F838-B691-FAB0-5B5F4D230F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B22CB1-25AD-832D-D490-A873EAC2AC2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Glacial Deposits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F89C48F-DC54-5F5F-40A3-AB7DCE6686D7}"/>
              </a:ext>
            </a:extLst>
          </p:cNvPr>
          <p:cNvSpPr>
            <a:spLocks noGrp="1"/>
          </p:cNvSpPr>
          <p:nvPr>
            <p:ph idx="1"/>
          </p:nvPr>
        </p:nvSpPr>
        <p:spPr>
          <a:xfrm>
            <a:off x="838200" y="1458930"/>
            <a:ext cx="6114690"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Pleistocene glacial sediments </a:t>
            </a:r>
            <a:r>
              <a:rPr lang="en-US" sz="2000" dirty="0">
                <a:latin typeface="Arial Narrow" panose="020B0606020202030204" pitchFamily="34" charset="0"/>
              </a:rPr>
              <a:t>are widespread in the U.S.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Provide </a:t>
            </a:r>
            <a:r>
              <a:rPr lang="en-US" sz="2000" b="1" dirty="0">
                <a:latin typeface="Arial Narrow" panose="020B0606020202030204" pitchFamily="34" charset="0"/>
              </a:rPr>
              <a:t>construction</a:t>
            </a:r>
            <a:r>
              <a:rPr lang="en-US" sz="2000" dirty="0">
                <a:latin typeface="Arial Narrow" panose="020B0606020202030204" pitchFamily="34" charset="0"/>
              </a:rPr>
              <a:t> </a:t>
            </a:r>
            <a:r>
              <a:rPr lang="en-US" sz="2000" b="1" dirty="0">
                <a:latin typeface="Arial Narrow" panose="020B0606020202030204" pitchFamily="34" charset="0"/>
              </a:rPr>
              <a:t>materials</a:t>
            </a:r>
            <a:r>
              <a:rPr lang="en-US" sz="2000" dirty="0">
                <a:latin typeface="Arial Narrow" panose="020B0606020202030204" pitchFamily="34" charset="0"/>
              </a:rPr>
              <a:t> and </a:t>
            </a:r>
            <a:r>
              <a:rPr lang="en-US" sz="2000" b="1" dirty="0">
                <a:latin typeface="Arial Narrow" panose="020B0606020202030204" pitchFamily="34" charset="0"/>
              </a:rPr>
              <a:t>groundwater</a:t>
            </a:r>
            <a:r>
              <a:rPr lang="en-US" sz="2000" dirty="0">
                <a:latin typeface="Arial Narrow" panose="020B0606020202030204" pitchFamily="34" charset="0"/>
              </a:rPr>
              <a:t> </a:t>
            </a:r>
            <a:r>
              <a:rPr lang="en-US" sz="2000" b="1" dirty="0">
                <a:latin typeface="Arial Narrow" panose="020B0606020202030204" pitchFamily="34" charset="0"/>
              </a:rPr>
              <a:t>reservoirs</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Mostly </a:t>
            </a:r>
            <a:r>
              <a:rPr lang="en-US" sz="2000" b="1" dirty="0">
                <a:latin typeface="Arial Narrow" panose="020B0606020202030204" pitchFamily="34" charset="0"/>
              </a:rPr>
              <a:t>unconsolidated</a:t>
            </a:r>
            <a:r>
              <a:rPr lang="en-US" sz="2000" dirty="0">
                <a:latin typeface="Arial Narrow" panose="020B0606020202030204" pitchFamily="34" charset="0"/>
              </a:rPr>
              <a:t>, increasing risk for </a:t>
            </a:r>
            <a:r>
              <a:rPr lang="en-US" sz="2000" b="1" dirty="0">
                <a:latin typeface="Arial Narrow" panose="020B0606020202030204" pitchFamily="34" charset="0"/>
              </a:rPr>
              <a:t>mass</a:t>
            </a:r>
            <a:r>
              <a:rPr lang="en-US" sz="2000" dirty="0">
                <a:latin typeface="Arial Narrow" panose="020B0606020202030204" pitchFamily="34" charset="0"/>
              </a:rPr>
              <a:t> </a:t>
            </a:r>
            <a:r>
              <a:rPr lang="en-US" sz="2000" b="1" dirty="0">
                <a:latin typeface="Arial Narrow" panose="020B0606020202030204" pitchFamily="34" charset="0"/>
              </a:rPr>
              <a:t>wasting</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Bering Glacier </a:t>
            </a:r>
            <a:r>
              <a:rPr lang="en-US" sz="2000" dirty="0">
                <a:latin typeface="Arial Narrow" panose="020B0606020202030204" pitchFamily="34" charset="0"/>
              </a:rPr>
              <a:t>(</a:t>
            </a:r>
            <a:r>
              <a:rPr lang="en-US" sz="2000" b="1" dirty="0">
                <a:latin typeface="Arial Narrow" panose="020B0606020202030204" pitchFamily="34" charset="0"/>
              </a:rPr>
              <a:t>largest</a:t>
            </a:r>
            <a:r>
              <a:rPr lang="en-US" sz="2000" dirty="0">
                <a:latin typeface="Arial Narrow" panose="020B0606020202030204" pitchFamily="34" charset="0"/>
              </a:rPr>
              <a:t> in </a:t>
            </a:r>
            <a:r>
              <a:rPr lang="en-US" sz="2000" b="1" dirty="0">
                <a:latin typeface="Arial Narrow" panose="020B0606020202030204" pitchFamily="34" charset="0"/>
              </a:rPr>
              <a:t>North America</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Located in </a:t>
            </a:r>
            <a:r>
              <a:rPr lang="en-US" sz="2000" b="1" dirty="0">
                <a:latin typeface="Arial Narrow" panose="020B0606020202030204" pitchFamily="34" charset="0"/>
              </a:rPr>
              <a:t>Alaska</a:t>
            </a:r>
            <a:r>
              <a:rPr lang="en-US" sz="2000" dirty="0">
                <a:latin typeface="Arial Narrow" panose="020B0606020202030204" pitchFamily="34" charset="0"/>
              </a:rPr>
              <a:t>, sourced from an </a:t>
            </a:r>
            <a:r>
              <a:rPr lang="en-US" sz="2000" b="1" dirty="0">
                <a:latin typeface="Arial Narrow" panose="020B0606020202030204" pitchFamily="34" charset="0"/>
              </a:rPr>
              <a:t>icefield</a:t>
            </a:r>
            <a:r>
              <a:rPr lang="en-US" sz="2000" dirty="0">
                <a:latin typeface="Arial Narrow" panose="020B0606020202030204" pitchFamily="34" charset="0"/>
              </a:rPr>
              <a:t> in </a:t>
            </a:r>
            <a:r>
              <a:rPr lang="en-US" sz="2000" b="1" dirty="0">
                <a:latin typeface="Arial Narrow" panose="020B0606020202030204" pitchFamily="34" charset="0"/>
              </a:rPr>
              <a:t>southwestern</a:t>
            </a:r>
            <a:r>
              <a:rPr lang="en-US" sz="2000" dirty="0">
                <a:latin typeface="Arial Narrow" panose="020B0606020202030204" pitchFamily="34" charset="0"/>
              </a:rPr>
              <a:t> </a:t>
            </a:r>
            <a:r>
              <a:rPr lang="en-US" sz="2000" b="1" dirty="0">
                <a:latin typeface="Arial Narrow" panose="020B0606020202030204" pitchFamily="34" charset="0"/>
              </a:rPr>
              <a:t>Yukon</a:t>
            </a:r>
            <a:r>
              <a:rPr lang="en-US" sz="20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Surface often covered with </a:t>
            </a:r>
            <a:r>
              <a:rPr lang="en-US" sz="2000" b="1" dirty="0">
                <a:latin typeface="Arial Narrow" panose="020B0606020202030204" pitchFamily="34" charset="0"/>
              </a:rPr>
              <a:t>rock</a:t>
            </a:r>
            <a:r>
              <a:rPr lang="en-US" sz="2000" dirty="0">
                <a:latin typeface="Arial Narrow" panose="020B0606020202030204" pitchFamily="34" charset="0"/>
              </a:rPr>
              <a:t> </a:t>
            </a:r>
            <a:r>
              <a:rPr lang="en-US" sz="2000" b="1" dirty="0">
                <a:latin typeface="Arial Narrow" panose="020B0606020202030204" pitchFamily="34" charset="0"/>
              </a:rPr>
              <a:t>debris</a:t>
            </a:r>
            <a:r>
              <a:rPr lang="en-US" sz="2000" dirty="0">
                <a:latin typeface="Arial Narrow" panose="020B0606020202030204" pitchFamily="34" charset="0"/>
              </a:rPr>
              <a:t> from nearby slopes.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Sediment is transported via:</a:t>
            </a:r>
          </a:p>
          <a:p>
            <a:pPr lvl="2">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Muddy</a:t>
            </a:r>
            <a:r>
              <a:rPr lang="en-US" dirty="0">
                <a:latin typeface="Arial Narrow" panose="020B0606020202030204" pitchFamily="34" charset="0"/>
              </a:rPr>
              <a:t> </a:t>
            </a:r>
            <a:r>
              <a:rPr lang="en-US" b="1" dirty="0">
                <a:latin typeface="Arial Narrow" panose="020B0606020202030204" pitchFamily="34" charset="0"/>
              </a:rPr>
              <a:t>meltwater</a:t>
            </a:r>
            <a:r>
              <a:rPr lang="en-US" dirty="0">
                <a:latin typeface="Arial Narrow" panose="020B0606020202030204" pitchFamily="34" charset="0"/>
              </a:rPr>
              <a:t> </a:t>
            </a:r>
            <a:r>
              <a:rPr lang="en-US" b="1" dirty="0">
                <a:latin typeface="Arial Narrow" panose="020B0606020202030204" pitchFamily="34" charset="0"/>
              </a:rPr>
              <a:t>rivers</a:t>
            </a:r>
          </a:p>
          <a:p>
            <a:pPr lvl="2">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Icebergs</a:t>
            </a:r>
            <a:r>
              <a:rPr lang="en-US" dirty="0">
                <a:latin typeface="Arial Narrow" panose="020B0606020202030204" pitchFamily="34" charset="0"/>
              </a:rPr>
              <a:t> dropping sediment into </a:t>
            </a:r>
            <a:r>
              <a:rPr lang="en-US" b="1" dirty="0">
                <a:latin typeface="Arial Narrow" panose="020B0606020202030204" pitchFamily="34" charset="0"/>
              </a:rPr>
              <a:t>Vitus</a:t>
            </a:r>
            <a:r>
              <a:rPr lang="en-US" dirty="0">
                <a:latin typeface="Arial Narrow" panose="020B0606020202030204" pitchFamily="34" charset="0"/>
              </a:rPr>
              <a:t> </a:t>
            </a:r>
            <a:r>
              <a:rPr lang="en-US" b="1" dirty="0">
                <a:latin typeface="Arial Narrow" panose="020B0606020202030204" pitchFamily="34" charset="0"/>
              </a:rPr>
              <a:t>Lake</a:t>
            </a:r>
          </a:p>
          <a:p>
            <a:pPr lvl="2">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Subglacial</a:t>
            </a:r>
            <a:r>
              <a:rPr lang="en-US" dirty="0">
                <a:latin typeface="Arial Narrow" panose="020B0606020202030204" pitchFamily="34" charset="0"/>
              </a:rPr>
              <a:t> </a:t>
            </a:r>
            <a:r>
              <a:rPr lang="en-US" b="1" dirty="0">
                <a:latin typeface="Arial Narrow" panose="020B0606020202030204" pitchFamily="34" charset="0"/>
              </a:rPr>
              <a:t>movement</a:t>
            </a:r>
            <a:r>
              <a:rPr lang="en-US" dirty="0">
                <a:latin typeface="Arial Narrow" panose="020B0606020202030204" pitchFamily="34" charset="0"/>
              </a:rPr>
              <a:t> beneath the ice</a:t>
            </a:r>
          </a:p>
        </p:txBody>
      </p:sp>
      <p:sp>
        <p:nvSpPr>
          <p:cNvPr id="6" name="TextBox 5">
            <a:extLst>
              <a:ext uri="{FF2B5EF4-FFF2-40B4-BE49-F238E27FC236}">
                <a16:creationId xmlns:a16="http://schemas.microsoft.com/office/drawing/2014/main" id="{F84AD5A5-C2E7-552A-AC7F-DAC9C7EA2012}"/>
              </a:ext>
            </a:extLst>
          </p:cNvPr>
          <p:cNvSpPr txBox="1"/>
          <p:nvPr/>
        </p:nvSpPr>
        <p:spPr>
          <a:xfrm>
            <a:off x="6867629" y="5217334"/>
            <a:ext cx="5055079"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19.18 The Bering Glacier in Southeast Alaska. Image by Steven Earle, CC BY 4.0 from Physical Geography by J. Patrich, licensed under CC BY 4.0. </a:t>
            </a:r>
          </a:p>
        </p:txBody>
      </p:sp>
      <p:pic>
        <p:nvPicPr>
          <p:cNvPr id="5" name="Picture 4" descr="Satellite view of the Bering Glacier in southeast Alaska, showing a broad, curving ice flow surrounded by rugged, snow-covered mountains and terminating near blue glacial meltwater.">
            <a:extLst>
              <a:ext uri="{FF2B5EF4-FFF2-40B4-BE49-F238E27FC236}">
                <a16:creationId xmlns:a16="http://schemas.microsoft.com/office/drawing/2014/main" id="{E40E55FD-3640-E3D0-B439-355AB95BD210}"/>
              </a:ext>
            </a:extLst>
          </p:cNvPr>
          <p:cNvPicPr>
            <a:picLocks noChangeAspect="1"/>
          </p:cNvPicPr>
          <p:nvPr/>
        </p:nvPicPr>
        <p:blipFill>
          <a:blip r:embed="rId3"/>
          <a:stretch>
            <a:fillRect/>
          </a:stretch>
        </p:blipFill>
        <p:spPr>
          <a:xfrm>
            <a:off x="6952890" y="1380226"/>
            <a:ext cx="4884559" cy="3669072"/>
          </a:xfrm>
          <a:prstGeom prst="rect">
            <a:avLst/>
          </a:prstGeom>
        </p:spPr>
      </p:pic>
    </p:spTree>
    <p:extLst>
      <p:ext uri="{BB962C8B-B14F-4D97-AF65-F5344CB8AC3E}">
        <p14:creationId xmlns:p14="http://schemas.microsoft.com/office/powerpoint/2010/main" val="10395302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0C33D-EFCE-541A-CBE1-E9F87E2D4E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80F80F-CFF4-77BF-5B99-C4CCB8705837}"/>
              </a:ext>
            </a:extLst>
          </p:cNvPr>
          <p:cNvSpPr>
            <a:spLocks noGrp="1"/>
          </p:cNvSpPr>
          <p:nvPr>
            <p:ph type="title"/>
          </p:nvPr>
        </p:nvSpPr>
        <p:spPr>
          <a:xfrm>
            <a:off x="777813" y="507328"/>
            <a:ext cx="10515600" cy="704550"/>
          </a:xfrm>
        </p:spPr>
        <p:txBody>
          <a:bodyPr>
            <a:noAutofit/>
          </a:bodyPr>
          <a:lstStyle/>
          <a:p>
            <a:pPr algn="ctr"/>
            <a:r>
              <a:rPr kumimoji="0" lang="en-US" sz="28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 Depiction of the Various Types of Sediments Associated with Glaciation</a:t>
            </a:r>
            <a:endParaRPr lang="en-US" sz="2800" dirty="0">
              <a:latin typeface="Arial Narrow" panose="020B0606020202030204" pitchFamily="34" charset="0"/>
            </a:endParaRPr>
          </a:p>
        </p:txBody>
      </p:sp>
      <p:sp>
        <p:nvSpPr>
          <p:cNvPr id="7" name="TextBox 6">
            <a:extLst>
              <a:ext uri="{FF2B5EF4-FFF2-40B4-BE49-F238E27FC236}">
                <a16:creationId xmlns:a16="http://schemas.microsoft.com/office/drawing/2014/main" id="{928DB14D-9B50-7B31-9FEA-3826F0143818}"/>
              </a:ext>
            </a:extLst>
          </p:cNvPr>
          <p:cNvSpPr txBox="1"/>
          <p:nvPr/>
        </p:nvSpPr>
        <p:spPr>
          <a:xfrm>
            <a:off x="3193209" y="5646121"/>
            <a:ext cx="5684808"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19.19 A Depiction of the Various Types of Sediments Associated with Glaciation. Image by Steven Earle, CC BY 4.0 from Physical Geography by J. Patrich, licensed under CC BY 4.0. </a:t>
            </a:r>
          </a:p>
        </p:txBody>
      </p:sp>
      <p:pic>
        <p:nvPicPr>
          <p:cNvPr id="4" name="Picture 3" descr="Diagram showing types of sediments associated with glaciation, including subglacial till at the base, englacial and sub-glacial water flow, lateral or medial moraine supraglacial sediments, englacial sediments within the ice, outwash sediments beyond the glacier, and an end moraine or terminal moraine at the glacier’s front.">
            <a:extLst>
              <a:ext uri="{FF2B5EF4-FFF2-40B4-BE49-F238E27FC236}">
                <a16:creationId xmlns:a16="http://schemas.microsoft.com/office/drawing/2014/main" id="{8E619E26-BA0C-F377-D110-B356B9ACC46D}"/>
              </a:ext>
            </a:extLst>
          </p:cNvPr>
          <p:cNvPicPr>
            <a:picLocks noChangeAspect="1"/>
          </p:cNvPicPr>
          <p:nvPr/>
        </p:nvPicPr>
        <p:blipFill>
          <a:blip r:embed="rId3"/>
          <a:stretch>
            <a:fillRect/>
          </a:stretch>
        </p:blipFill>
        <p:spPr>
          <a:xfrm>
            <a:off x="1671069" y="1089979"/>
            <a:ext cx="8723761" cy="4440473"/>
          </a:xfrm>
          <a:prstGeom prst="rect">
            <a:avLst/>
          </a:prstGeom>
        </p:spPr>
      </p:pic>
    </p:spTree>
    <p:extLst>
      <p:ext uri="{BB962C8B-B14F-4D97-AF65-F5344CB8AC3E}">
        <p14:creationId xmlns:p14="http://schemas.microsoft.com/office/powerpoint/2010/main" val="4288246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C66C7-CF97-8EA1-5668-CF757B797F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2BD252-5F9E-3AB5-150B-B418740E838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Permafrost and Climate Change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59046A2-0B4F-5A47-02F0-D3B433894704}"/>
              </a:ext>
            </a:extLst>
          </p:cNvPr>
          <p:cNvSpPr>
            <a:spLocks noGrp="1"/>
          </p:cNvSpPr>
          <p:nvPr>
            <p:ph idx="1"/>
          </p:nvPr>
        </p:nvSpPr>
        <p:spPr>
          <a:xfrm>
            <a:off x="838201" y="1380226"/>
            <a:ext cx="10626306"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Permafrost</a:t>
            </a:r>
            <a:r>
              <a:rPr lang="en-US" sz="2400" dirty="0">
                <a:latin typeface="Arial Narrow" panose="020B0606020202030204" pitchFamily="34" charset="0"/>
              </a:rPr>
              <a:t>: Permanently frozen ground in Arctic regions.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Scientists predict up to </a:t>
            </a:r>
            <a:r>
              <a:rPr lang="en-US" sz="2400" b="1" dirty="0">
                <a:latin typeface="Arial Narrow" panose="020B0606020202030204" pitchFamily="34" charset="0"/>
              </a:rPr>
              <a:t>40% of global permafrost </a:t>
            </a:r>
            <a:r>
              <a:rPr lang="en-US" sz="2400" dirty="0">
                <a:latin typeface="Arial Narrow" panose="020B0606020202030204" pitchFamily="34" charset="0"/>
              </a:rPr>
              <a:t>could </a:t>
            </a:r>
            <a:r>
              <a:rPr lang="en-US" sz="2400" b="1" dirty="0">
                <a:latin typeface="Arial Narrow" panose="020B0606020202030204" pitchFamily="34" charset="0"/>
              </a:rPr>
              <a:t>thaw</a:t>
            </a:r>
            <a:r>
              <a:rPr lang="en-US" sz="2400" dirty="0">
                <a:latin typeface="Arial Narrow" panose="020B0606020202030204" pitchFamily="34" charset="0"/>
              </a:rPr>
              <a:t> with a </a:t>
            </a:r>
            <a:r>
              <a:rPr lang="en-US" sz="2400" b="1" dirty="0">
                <a:latin typeface="Arial Narrow" panose="020B0606020202030204" pitchFamily="34" charset="0"/>
              </a:rPr>
              <a:t>2°C</a:t>
            </a:r>
            <a:r>
              <a:rPr lang="en-US" sz="2400" dirty="0">
                <a:latin typeface="Arial Narrow" panose="020B0606020202030204" pitchFamily="34" charset="0"/>
              </a:rPr>
              <a:t> (</a:t>
            </a:r>
            <a:r>
              <a:rPr lang="en-US" sz="2400" b="1" dirty="0">
                <a:latin typeface="Arial Narrow" panose="020B0606020202030204" pitchFamily="34" charset="0"/>
              </a:rPr>
              <a:t>3.6°F</a:t>
            </a:r>
            <a:r>
              <a:rPr lang="en-US" sz="2400" dirty="0">
                <a:latin typeface="Arial Narrow" panose="020B0606020202030204" pitchFamily="34" charset="0"/>
              </a:rPr>
              <a:t>) temperature rise.</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Thawing consequences</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Releases </a:t>
            </a:r>
            <a:r>
              <a:rPr lang="en-US" b="1" dirty="0">
                <a:latin typeface="Arial Narrow" panose="020B0606020202030204" pitchFamily="34" charset="0"/>
              </a:rPr>
              <a:t>ancient</a:t>
            </a:r>
            <a:r>
              <a:rPr lang="en-US" dirty="0">
                <a:latin typeface="Arial Narrow" panose="020B0606020202030204" pitchFamily="34" charset="0"/>
              </a:rPr>
              <a:t> </a:t>
            </a:r>
            <a:r>
              <a:rPr lang="en-US" b="1" dirty="0">
                <a:latin typeface="Arial Narrow" panose="020B0606020202030204" pitchFamily="34" charset="0"/>
              </a:rPr>
              <a:t>carbon</a:t>
            </a:r>
            <a:r>
              <a:rPr lang="en-US" dirty="0">
                <a:latin typeface="Arial Narrow" panose="020B0606020202030204" pitchFamily="34" charset="0"/>
              </a:rPr>
              <a:t>, </a:t>
            </a:r>
            <a:r>
              <a:rPr lang="en-US" b="1" dirty="0">
                <a:latin typeface="Arial Narrow" panose="020B0606020202030204" pitchFamily="34" charset="0"/>
              </a:rPr>
              <a:t>increasing</a:t>
            </a:r>
            <a:r>
              <a:rPr lang="en-US" dirty="0">
                <a:latin typeface="Arial Narrow" panose="020B0606020202030204" pitchFamily="34" charset="0"/>
              </a:rPr>
              <a:t> greenhouse gas emissions.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Causes </a:t>
            </a:r>
            <a:r>
              <a:rPr lang="en-US" b="1" dirty="0">
                <a:latin typeface="Arial Narrow" panose="020B0606020202030204" pitchFamily="34" charset="0"/>
              </a:rPr>
              <a:t>land</a:t>
            </a:r>
            <a:r>
              <a:rPr lang="en-US" dirty="0">
                <a:latin typeface="Arial Narrow" panose="020B0606020202030204" pitchFamily="34" charset="0"/>
              </a:rPr>
              <a:t> </a:t>
            </a:r>
            <a:r>
              <a:rPr lang="en-US" b="1" dirty="0">
                <a:latin typeface="Arial Narrow" panose="020B0606020202030204" pitchFamily="34" charset="0"/>
              </a:rPr>
              <a:t>subsidence</a:t>
            </a:r>
            <a:r>
              <a:rPr lang="en-US" dirty="0">
                <a:latin typeface="Arial Narrow" panose="020B0606020202030204" pitchFamily="34" charset="0"/>
              </a:rPr>
              <a:t> and </a:t>
            </a:r>
            <a:r>
              <a:rPr lang="en-US" b="1" dirty="0">
                <a:latin typeface="Arial Narrow" panose="020B0606020202030204" pitchFamily="34" charset="0"/>
              </a:rPr>
              <a:t>mass</a:t>
            </a:r>
            <a:r>
              <a:rPr lang="en-US" dirty="0">
                <a:latin typeface="Arial Narrow" panose="020B0606020202030204" pitchFamily="34" charset="0"/>
              </a:rPr>
              <a:t> </a:t>
            </a:r>
            <a:r>
              <a:rPr lang="en-US" b="1" dirty="0">
                <a:latin typeface="Arial Narrow" panose="020B0606020202030204" pitchFamily="34" charset="0"/>
              </a:rPr>
              <a:t>movement</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Threatens</a:t>
            </a:r>
            <a:r>
              <a:rPr lang="en-US" dirty="0">
                <a:latin typeface="Arial Narrow" panose="020B0606020202030204" pitchFamily="34" charset="0"/>
              </a:rPr>
              <a:t> </a:t>
            </a:r>
            <a:r>
              <a:rPr lang="en-US" b="1" dirty="0">
                <a:latin typeface="Arial Narrow" panose="020B0606020202030204" pitchFamily="34" charset="0"/>
              </a:rPr>
              <a:t>infrastructure</a:t>
            </a:r>
            <a:r>
              <a:rPr lang="en-US" dirty="0">
                <a:latin typeface="Arial Narrow" panose="020B0606020202030204" pitchFamily="34" charset="0"/>
              </a:rPr>
              <a:t> (buildings, roads, pipelines) built on stable permafrost.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Alaska’s North Slope</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Warming</a:t>
            </a:r>
            <a:r>
              <a:rPr lang="en-US" dirty="0">
                <a:latin typeface="Arial Narrow" panose="020B0606020202030204" pitchFamily="34" charset="0"/>
              </a:rPr>
              <a:t> by </a:t>
            </a:r>
            <a:r>
              <a:rPr lang="en-US" b="1" dirty="0">
                <a:latin typeface="Arial Narrow" panose="020B0606020202030204" pitchFamily="34" charset="0"/>
              </a:rPr>
              <a:t>2.2–3.9°C</a:t>
            </a:r>
            <a:r>
              <a:rPr lang="en-US" dirty="0">
                <a:latin typeface="Arial Narrow" panose="020B0606020202030204" pitchFamily="34" charset="0"/>
              </a:rPr>
              <a:t> (</a:t>
            </a:r>
            <a:r>
              <a:rPr lang="en-US" b="1" dirty="0">
                <a:latin typeface="Arial Narrow" panose="020B0606020202030204" pitchFamily="34" charset="0"/>
              </a:rPr>
              <a:t>4–7°F</a:t>
            </a:r>
            <a:r>
              <a:rPr lang="en-US" dirty="0">
                <a:latin typeface="Arial Narrow" panose="020B0606020202030204" pitchFamily="34" charset="0"/>
              </a:rPr>
              <a:t>) over the past century.</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Some areas have </a:t>
            </a:r>
            <a:r>
              <a:rPr lang="en-US" sz="2400" b="1" dirty="0">
                <a:latin typeface="Arial Narrow" panose="020B0606020202030204" pitchFamily="34" charset="0"/>
              </a:rPr>
              <a:t>subsided</a:t>
            </a:r>
            <a:r>
              <a:rPr lang="en-US" sz="2400" dirty="0">
                <a:latin typeface="Arial Narrow" panose="020B0606020202030204" pitchFamily="34" charset="0"/>
              </a:rPr>
              <a:t> by up to </a:t>
            </a:r>
            <a:r>
              <a:rPr lang="en-US" sz="2400" b="1" dirty="0">
                <a:latin typeface="Arial Narrow" panose="020B0606020202030204" pitchFamily="34" charset="0"/>
              </a:rPr>
              <a:t>4.6 meters </a:t>
            </a:r>
            <a:r>
              <a:rPr lang="en-US" sz="2400" dirty="0">
                <a:latin typeface="Arial Narrow" panose="020B0606020202030204" pitchFamily="34" charset="0"/>
              </a:rPr>
              <a:t>(</a:t>
            </a:r>
            <a:r>
              <a:rPr lang="en-US" sz="2400" b="1" dirty="0">
                <a:latin typeface="Arial Narrow" panose="020B0606020202030204" pitchFamily="34" charset="0"/>
              </a:rPr>
              <a:t>15 ft</a:t>
            </a:r>
            <a:r>
              <a:rPr lang="en-US" sz="2400" dirty="0">
                <a:latin typeface="Arial Narrow" panose="020B0606020202030204" pitchFamily="34" charset="0"/>
              </a:rPr>
              <a:t>).</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Coastal</a:t>
            </a:r>
            <a:r>
              <a:rPr lang="en-US" sz="2400" dirty="0">
                <a:latin typeface="Arial Narrow" panose="020B0606020202030204" pitchFamily="34" charset="0"/>
              </a:rPr>
              <a:t> </a:t>
            </a:r>
            <a:r>
              <a:rPr lang="en-US" sz="2400" b="1" dirty="0">
                <a:latin typeface="Arial Narrow" panose="020B0606020202030204" pitchFamily="34" charset="0"/>
              </a:rPr>
              <a:t>communities</a:t>
            </a:r>
            <a:r>
              <a:rPr lang="en-US" sz="2400" dirty="0">
                <a:latin typeface="Arial Narrow" panose="020B0606020202030204" pitchFamily="34" charset="0"/>
              </a:rPr>
              <a:t> face risks from thawing permafrost and </a:t>
            </a:r>
            <a:r>
              <a:rPr lang="en-US" sz="2400" b="1" dirty="0">
                <a:latin typeface="Arial Narrow" panose="020B0606020202030204" pitchFamily="34" charset="0"/>
              </a:rPr>
              <a:t>rising</a:t>
            </a:r>
            <a:r>
              <a:rPr lang="en-US" sz="2400" dirty="0">
                <a:latin typeface="Arial Narrow" panose="020B0606020202030204" pitchFamily="34" charset="0"/>
              </a:rPr>
              <a:t> </a:t>
            </a:r>
            <a:r>
              <a:rPr lang="en-US" sz="2400" b="1" dirty="0">
                <a:latin typeface="Arial Narrow" panose="020B0606020202030204" pitchFamily="34" charset="0"/>
              </a:rPr>
              <a:t>sea</a:t>
            </a:r>
            <a:r>
              <a:rPr lang="en-US" sz="2400" dirty="0">
                <a:latin typeface="Arial Narrow" panose="020B0606020202030204" pitchFamily="34" charset="0"/>
              </a:rPr>
              <a:t> </a:t>
            </a:r>
            <a:r>
              <a:rPr lang="en-US" sz="2400" b="1" dirty="0">
                <a:latin typeface="Arial Narrow" panose="020B0606020202030204" pitchFamily="34" charset="0"/>
              </a:rPr>
              <a:t>levels</a:t>
            </a:r>
            <a:r>
              <a:rPr lang="en-US" sz="2400" dirty="0">
                <a:latin typeface="Arial Narrow" panose="020B0606020202030204" pitchFamily="34" charset="0"/>
              </a:rPr>
              <a:t>.</a:t>
            </a:r>
          </a:p>
        </p:txBody>
      </p:sp>
    </p:spTree>
    <p:extLst>
      <p:ext uri="{BB962C8B-B14F-4D97-AF65-F5344CB8AC3E}">
        <p14:creationId xmlns:p14="http://schemas.microsoft.com/office/powerpoint/2010/main" val="12195050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DCC66-6505-5F4F-1D72-780870CD56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B4E3FB-C886-6519-E038-AE2EFF57C88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Global Climate Change Impacts Glaciers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246DA8F-01FB-C63F-4CA3-33F49DA28A83}"/>
              </a:ext>
            </a:extLst>
          </p:cNvPr>
          <p:cNvSpPr>
            <a:spLocks noGrp="1"/>
          </p:cNvSpPr>
          <p:nvPr>
            <p:ph idx="1"/>
          </p:nvPr>
        </p:nvSpPr>
        <p:spPr>
          <a:xfrm>
            <a:off x="838201" y="1380226"/>
            <a:ext cx="10626306"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The Anatomy of Glacial Ice Loss: </a:t>
            </a:r>
            <a:r>
              <a:rPr lang="en-US" sz="2400" dirty="0">
                <a:latin typeface="Arial Narrow" panose="020B0606020202030204" pitchFamily="34" charset="0"/>
                <a:hlinkClick r:id="rId3"/>
              </a:rPr>
              <a:t>https://climate.nasa.gov/news/3038/the-anatomy-of-glacial-ice-loss/</a:t>
            </a:r>
            <a:r>
              <a:rPr lang="en-US" sz="2400" dirty="0">
                <a:latin typeface="Arial Narrow" panose="020B0606020202030204" pitchFamily="34" charset="0"/>
              </a:rPr>
              <a:t> </a:t>
            </a:r>
          </a:p>
          <a:p>
            <a:pPr>
              <a:lnSpc>
                <a:spcPct val="100000"/>
              </a:lnSpc>
              <a:spcBef>
                <a:spcPts val="0"/>
              </a:spcBef>
              <a:spcAft>
                <a:spcPts val="600"/>
              </a:spcAft>
              <a:buFont typeface="Wingdings" panose="05000000000000000000" pitchFamily="2" charset="2"/>
              <a:buChar char="q"/>
            </a:pPr>
            <a:endParaRPr lang="en-US" sz="2400" dirty="0">
              <a:latin typeface="Arial Narrow" panose="020B0606020202030204" pitchFamily="34" charset="0"/>
            </a:endParaRP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How Climate Change Impacts Glaciers: </a:t>
            </a:r>
            <a:r>
              <a:rPr lang="en-US" sz="2400" dirty="0">
                <a:latin typeface="Arial Narrow" panose="020B0606020202030204" pitchFamily="34" charset="0"/>
                <a:hlinkClick r:id="rId4"/>
              </a:rPr>
              <a:t>https://unfccc.int/news/how-climate-change-impacts-glaciers</a:t>
            </a:r>
            <a:r>
              <a:rPr lang="en-US" sz="2400" dirty="0">
                <a:latin typeface="Arial Narrow" panose="020B0606020202030204" pitchFamily="34" charset="0"/>
              </a:rPr>
              <a:t> </a:t>
            </a:r>
          </a:p>
          <a:p>
            <a:pPr>
              <a:lnSpc>
                <a:spcPct val="100000"/>
              </a:lnSpc>
              <a:spcBef>
                <a:spcPts val="0"/>
              </a:spcBef>
              <a:spcAft>
                <a:spcPts val="600"/>
              </a:spcAft>
              <a:buFont typeface="Wingdings" panose="05000000000000000000" pitchFamily="2" charset="2"/>
              <a:buChar char="q"/>
            </a:pPr>
            <a:endParaRPr lang="en-US" sz="2400" dirty="0">
              <a:latin typeface="Arial Narrow" panose="020B0606020202030204" pitchFamily="34" charset="0"/>
            </a:endParaRP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Greenland's Rapid Melt Will Mean More Flooding: </a:t>
            </a:r>
            <a:r>
              <a:rPr lang="en-US" sz="2400" dirty="0">
                <a:latin typeface="Arial Narrow" panose="020B0606020202030204" pitchFamily="34" charset="0"/>
                <a:hlinkClick r:id="rId5"/>
              </a:rPr>
              <a:t>https://climate.nasa.gov/news/2940/greenlands-rapid-melt-will-mean-more-flooding/</a:t>
            </a:r>
            <a:r>
              <a:rPr lang="en-US" sz="2400" dirty="0">
                <a:latin typeface="Arial Narrow" panose="020B0606020202030204" pitchFamily="34" charset="0"/>
              </a:rPr>
              <a:t>  </a:t>
            </a:r>
          </a:p>
        </p:txBody>
      </p:sp>
    </p:spTree>
    <p:extLst>
      <p:ext uri="{BB962C8B-B14F-4D97-AF65-F5344CB8AC3E}">
        <p14:creationId xmlns:p14="http://schemas.microsoft.com/office/powerpoint/2010/main" val="529324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C1962-9609-824C-6273-04FA98A481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FFCBE8-A1E6-B50C-F16A-9FA4A0E0D1A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Outline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28DC51C-A757-4A0C-21BD-3CFBA6D8042D}"/>
              </a:ext>
            </a:extLst>
          </p:cNvPr>
          <p:cNvSpPr>
            <a:spLocks noGrp="1"/>
          </p:cNvSpPr>
          <p:nvPr>
            <p:ph idx="1"/>
          </p:nvPr>
        </p:nvSpPr>
        <p:spPr>
          <a:xfrm>
            <a:off x="838199" y="1458930"/>
            <a:ext cx="11191876" cy="5208570"/>
          </a:xfrm>
        </p:spPr>
        <p:txBody>
          <a:bodyPr>
            <a:noAutofit/>
          </a:bodyPr>
          <a:lstStyle/>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Glaciation</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Classification of Glaciers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Distribution of Glaciers </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The Budget of Glaciers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Movement of Glaciers</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Landforms of Continental Glaciation</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Landforms of Alpine Glaciation</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Glacial Erosion</a:t>
            </a:r>
          </a:p>
          <a:p>
            <a:pPr>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Glacial Deposits</a:t>
            </a:r>
          </a:p>
        </p:txBody>
      </p:sp>
    </p:spTree>
    <p:extLst>
      <p:ext uri="{BB962C8B-B14F-4D97-AF65-F5344CB8AC3E}">
        <p14:creationId xmlns:p14="http://schemas.microsoft.com/office/powerpoint/2010/main" val="3695213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32099-AF41-E219-D891-A384E8A655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811FDB-DC7F-F7B5-743F-2C5E9BF8BF76}"/>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Glacier </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C5BA7E2-AC91-FB7B-C5DB-65285982729E}"/>
              </a:ext>
            </a:extLst>
          </p:cNvPr>
          <p:cNvSpPr>
            <a:spLocks noGrp="1"/>
          </p:cNvSpPr>
          <p:nvPr>
            <p:ph idx="1"/>
          </p:nvPr>
        </p:nvSpPr>
        <p:spPr>
          <a:xfrm>
            <a:off x="838197" y="1458930"/>
            <a:ext cx="10515600" cy="4527802"/>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 </a:t>
            </a:r>
            <a:r>
              <a:rPr lang="en-US" sz="2400" b="1" dirty="0">
                <a:latin typeface="Arial Narrow" panose="020B0606020202030204" pitchFamily="34" charset="0"/>
              </a:rPr>
              <a:t>glacier</a:t>
            </a:r>
            <a:r>
              <a:rPr lang="en-US" sz="2400" dirty="0">
                <a:latin typeface="Arial Narrow" panose="020B0606020202030204" pitchFamily="34" charset="0"/>
              </a:rPr>
              <a:t> is a large, persistent </a:t>
            </a:r>
            <a:r>
              <a:rPr lang="en-US" sz="2400" b="1" dirty="0">
                <a:latin typeface="Arial Narrow" panose="020B0606020202030204" pitchFamily="34" charset="0"/>
              </a:rPr>
              <a:t>body</a:t>
            </a:r>
            <a:r>
              <a:rPr lang="en-US" sz="2400" dirty="0">
                <a:latin typeface="Arial Narrow" panose="020B0606020202030204" pitchFamily="34" charset="0"/>
              </a:rPr>
              <a:t> of </a:t>
            </a:r>
            <a:r>
              <a:rPr lang="en-US" sz="2400" b="1" dirty="0">
                <a:latin typeface="Arial Narrow" panose="020B0606020202030204" pitchFamily="34" charset="0"/>
              </a:rPr>
              <a:t>ice</a:t>
            </a:r>
            <a:r>
              <a:rPr lang="en-US" sz="2400" dirty="0">
                <a:latin typeface="Arial Narrow" panose="020B0606020202030204" pitchFamily="34" charset="0"/>
              </a:rPr>
              <a:t> that </a:t>
            </a:r>
            <a:r>
              <a:rPr lang="en-US" sz="2400" b="1" dirty="0">
                <a:latin typeface="Arial Narrow" panose="020B0606020202030204" pitchFamily="34" charset="0"/>
              </a:rPr>
              <a:t>moves</a:t>
            </a:r>
            <a:r>
              <a:rPr lang="en-US" sz="2400" dirty="0">
                <a:latin typeface="Arial Narrow" panose="020B0606020202030204" pitchFamily="34" charset="0"/>
              </a:rPr>
              <a:t> </a:t>
            </a:r>
            <a:r>
              <a:rPr lang="en-US" sz="2400" b="1" dirty="0">
                <a:latin typeface="Arial Narrow" panose="020B0606020202030204" pitchFamily="34" charset="0"/>
              </a:rPr>
              <a:t>under its own weight</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Currently </a:t>
            </a:r>
            <a:r>
              <a:rPr lang="en-US" sz="2400" b="1" dirty="0">
                <a:latin typeface="Arial Narrow" panose="020B0606020202030204" pitchFamily="34" charset="0"/>
              </a:rPr>
              <a:t>covers ~10% </a:t>
            </a:r>
            <a:r>
              <a:rPr lang="en-US" sz="2400" dirty="0">
                <a:latin typeface="Arial Narrow" panose="020B0606020202030204" pitchFamily="34" charset="0"/>
              </a:rPr>
              <a:t>of Earth's </a:t>
            </a:r>
            <a:r>
              <a:rPr lang="en-US" sz="2400" b="1" dirty="0">
                <a:latin typeface="Arial Narrow" panose="020B0606020202030204" pitchFamily="34" charset="0"/>
              </a:rPr>
              <a:t>land</a:t>
            </a:r>
            <a:r>
              <a:rPr lang="en-US" sz="2400" dirty="0">
                <a:latin typeface="Arial Narrow" panose="020B0606020202030204" pitchFamily="34" charset="0"/>
              </a:rPr>
              <a:t>, mostly in </a:t>
            </a:r>
            <a:r>
              <a:rPr lang="en-US" sz="2400" b="1" dirty="0">
                <a:latin typeface="Arial Narrow" panose="020B0606020202030204" pitchFamily="34" charset="0"/>
              </a:rPr>
              <a:t>Antarctica</a:t>
            </a:r>
            <a:r>
              <a:rPr lang="en-US" sz="2400" dirty="0">
                <a:latin typeface="Arial Narrow" panose="020B0606020202030204" pitchFamily="34" charset="0"/>
              </a:rPr>
              <a:t> and </a:t>
            </a:r>
            <a:r>
              <a:rPr lang="en-US" sz="2400" b="1" dirty="0">
                <a:latin typeface="Arial Narrow" panose="020B0606020202030204" pitchFamily="34" charset="0"/>
              </a:rPr>
              <a:t>Greenland</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Holds </a:t>
            </a:r>
            <a:r>
              <a:rPr lang="en-US" sz="2400" b="1" dirty="0">
                <a:latin typeface="Arial Narrow" panose="020B0606020202030204" pitchFamily="34" charset="0"/>
              </a:rPr>
              <a:t>~69% </a:t>
            </a:r>
            <a:r>
              <a:rPr lang="en-US" sz="2400" dirty="0">
                <a:latin typeface="Arial Narrow" panose="020B0606020202030204" pitchFamily="34" charset="0"/>
              </a:rPr>
              <a:t>of </a:t>
            </a:r>
            <a:r>
              <a:rPr lang="en-US" sz="2400" b="1" dirty="0">
                <a:latin typeface="Arial Narrow" panose="020B0606020202030204" pitchFamily="34" charset="0"/>
              </a:rPr>
              <a:t>Earth’s</a:t>
            </a:r>
            <a:r>
              <a:rPr lang="en-US" sz="2400" dirty="0">
                <a:latin typeface="Arial Narrow" panose="020B0606020202030204" pitchFamily="34" charset="0"/>
              </a:rPr>
              <a:t> </a:t>
            </a:r>
            <a:r>
              <a:rPr lang="en-US" sz="2400" b="1" dirty="0">
                <a:latin typeface="Arial Narrow" panose="020B0606020202030204" pitchFamily="34" charset="0"/>
              </a:rPr>
              <a:t>freshwater</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Highly</a:t>
            </a:r>
            <a:r>
              <a:rPr lang="en-US" sz="2400" dirty="0">
                <a:latin typeface="Arial Narrow" panose="020B0606020202030204" pitchFamily="34" charset="0"/>
              </a:rPr>
              <a:t> </a:t>
            </a:r>
            <a:r>
              <a:rPr lang="en-US" sz="2400" b="1" dirty="0">
                <a:latin typeface="Arial Narrow" panose="020B0606020202030204" pitchFamily="34" charset="0"/>
              </a:rPr>
              <a:t>sensitive</a:t>
            </a:r>
            <a:r>
              <a:rPr lang="en-US" sz="2400" dirty="0">
                <a:latin typeface="Arial Narrow" panose="020B0606020202030204" pitchFamily="34" charset="0"/>
              </a:rPr>
              <a:t> to </a:t>
            </a:r>
            <a:r>
              <a:rPr lang="en-US" sz="2400" b="1" dirty="0">
                <a:latin typeface="Arial Narrow" panose="020B0606020202030204" pitchFamily="34" charset="0"/>
              </a:rPr>
              <a:t>climate</a:t>
            </a:r>
            <a:r>
              <a:rPr lang="en-US" sz="2400" dirty="0">
                <a:latin typeface="Arial Narrow" panose="020B0606020202030204" pitchFamily="34" charset="0"/>
              </a:rPr>
              <a:t> </a:t>
            </a:r>
            <a:r>
              <a:rPr lang="en-US" sz="2400" b="1" dirty="0">
                <a:latin typeface="Arial Narrow" panose="020B0606020202030204" pitchFamily="34" charset="0"/>
              </a:rPr>
              <a:t>change</a:t>
            </a:r>
            <a:r>
              <a:rPr lang="en-US" sz="2400" dirty="0">
                <a:latin typeface="Arial Narrow" panose="020B0606020202030204" pitchFamily="34" charset="0"/>
              </a:rPr>
              <a:t>; many smaller glaciers are </a:t>
            </a:r>
            <a:r>
              <a:rPr lang="en-US" sz="2400" b="1" dirty="0">
                <a:latin typeface="Arial Narrow" panose="020B0606020202030204" pitchFamily="34" charset="0"/>
              </a:rPr>
              <a:t>rapidly</a:t>
            </a:r>
            <a:r>
              <a:rPr lang="en-US" sz="2400" dirty="0">
                <a:latin typeface="Arial Narrow" panose="020B0606020202030204" pitchFamily="34" charset="0"/>
              </a:rPr>
              <a:t> </a:t>
            </a:r>
            <a:r>
              <a:rPr lang="en-US" sz="2400" b="1" dirty="0">
                <a:latin typeface="Arial Narrow" panose="020B0606020202030204" pitchFamily="34" charset="0"/>
              </a:rPr>
              <a:t>disappearing</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Evidence of </a:t>
            </a:r>
            <a:r>
              <a:rPr lang="en-US" sz="2400" b="1" dirty="0">
                <a:latin typeface="Arial Narrow" panose="020B0606020202030204" pitchFamily="34" charset="0"/>
              </a:rPr>
              <a:t>past glaciation </a:t>
            </a:r>
            <a:r>
              <a:rPr lang="en-US" sz="2400" dirty="0">
                <a:latin typeface="Arial Narrow" panose="020B0606020202030204" pitchFamily="34" charset="0"/>
              </a:rPr>
              <a:t>found in: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Mount Shasta, Lassen, Klamath Mountains, Sierra Nevada, San Bernardino Mountains.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Major </a:t>
            </a:r>
            <a:r>
              <a:rPr lang="en-US" sz="2400" b="1" dirty="0">
                <a:latin typeface="Arial Narrow" panose="020B0606020202030204" pitchFamily="34" charset="0"/>
              </a:rPr>
              <a:t>glacial</a:t>
            </a:r>
            <a:r>
              <a:rPr lang="en-US" sz="2400" dirty="0">
                <a:latin typeface="Arial Narrow" panose="020B0606020202030204" pitchFamily="34" charset="0"/>
              </a:rPr>
              <a:t> </a:t>
            </a:r>
            <a:r>
              <a:rPr lang="en-US" sz="2400" b="1" dirty="0">
                <a:latin typeface="Arial Narrow" panose="020B0606020202030204" pitchFamily="34" charset="0"/>
              </a:rPr>
              <a:t>periods</a:t>
            </a:r>
            <a:r>
              <a:rPr lang="en-US" sz="2400" dirty="0">
                <a:latin typeface="Arial Narrow" panose="020B0606020202030204" pitchFamily="34" charset="0"/>
              </a:rPr>
              <a:t>: McGee, Sherwin, Tahoe, Tioga, Recess Peak.</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Little</a:t>
            </a:r>
            <a:r>
              <a:rPr lang="en-US" sz="2400" dirty="0">
                <a:latin typeface="Arial Narrow" panose="020B0606020202030204" pitchFamily="34" charset="0"/>
              </a:rPr>
              <a:t> </a:t>
            </a:r>
            <a:r>
              <a:rPr lang="en-US" sz="2400" b="1" dirty="0">
                <a:latin typeface="Arial Narrow" panose="020B0606020202030204" pitchFamily="34" charset="0"/>
              </a:rPr>
              <a:t>Ice</a:t>
            </a:r>
            <a:r>
              <a:rPr lang="en-US" sz="2400" dirty="0">
                <a:latin typeface="Arial Narrow" panose="020B0606020202030204" pitchFamily="34" charset="0"/>
              </a:rPr>
              <a:t> </a:t>
            </a:r>
            <a:r>
              <a:rPr lang="en-US" sz="2400" b="1" dirty="0">
                <a:latin typeface="Arial Narrow" panose="020B0606020202030204" pitchFamily="34" charset="0"/>
              </a:rPr>
              <a:t>Age</a:t>
            </a:r>
            <a:r>
              <a:rPr lang="en-US" sz="2400" dirty="0">
                <a:latin typeface="Arial Narrow" panose="020B0606020202030204" pitchFamily="34" charset="0"/>
              </a:rPr>
              <a:t> (~1350–1850 A.D.) saw glacier </a:t>
            </a:r>
            <a:r>
              <a:rPr lang="en-US" sz="2400" b="1" dirty="0">
                <a:latin typeface="Arial Narrow" panose="020B0606020202030204" pitchFamily="34" charset="0"/>
              </a:rPr>
              <a:t>growth</a:t>
            </a:r>
            <a:r>
              <a:rPr lang="en-US" sz="2400" dirty="0">
                <a:latin typeface="Arial Narrow" panose="020B0606020202030204" pitchFamily="34" charset="0"/>
              </a:rPr>
              <a:t>; since then, glaciers have </a:t>
            </a:r>
            <a:r>
              <a:rPr lang="en-US" sz="2400" b="1" dirty="0">
                <a:latin typeface="Arial Narrow" panose="020B0606020202030204" pitchFamily="34" charset="0"/>
              </a:rPr>
              <a:t>receded</a:t>
            </a:r>
            <a:r>
              <a:rPr lang="en-US" sz="2400" dirty="0">
                <a:latin typeface="Arial Narrow" panose="020B0606020202030204" pitchFamily="34" charset="0"/>
              </a:rPr>
              <a:t>.</a:t>
            </a:r>
          </a:p>
        </p:txBody>
      </p:sp>
    </p:spTree>
    <p:extLst>
      <p:ext uri="{BB962C8B-B14F-4D97-AF65-F5344CB8AC3E}">
        <p14:creationId xmlns:p14="http://schemas.microsoft.com/office/powerpoint/2010/main" val="37971383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E83AB6-EAC1-C031-DDE6-243C1EFF6B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2160B9-BDA0-FDCF-9886-93922C72032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Major glaciated regions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0738627-5B30-F046-1641-0282887E7AE2}"/>
              </a:ext>
            </a:extLst>
          </p:cNvPr>
          <p:cNvSpPr>
            <a:spLocks noGrp="1"/>
          </p:cNvSpPr>
          <p:nvPr>
            <p:ph idx="1"/>
          </p:nvPr>
        </p:nvSpPr>
        <p:spPr>
          <a:xfrm>
            <a:off x="838196" y="1458930"/>
            <a:ext cx="10384769" cy="4527802"/>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Total</a:t>
            </a:r>
            <a:r>
              <a:rPr lang="en-US" sz="2400" dirty="0">
                <a:latin typeface="Arial Narrow" panose="020B0606020202030204" pitchFamily="34" charset="0"/>
              </a:rPr>
              <a:t> </a:t>
            </a:r>
            <a:r>
              <a:rPr lang="en-US" sz="2400" b="1" dirty="0">
                <a:latin typeface="Arial Narrow" panose="020B0606020202030204" pitchFamily="34" charset="0"/>
              </a:rPr>
              <a:t>glacier-covered</a:t>
            </a:r>
            <a:r>
              <a:rPr lang="en-US" sz="2400" dirty="0">
                <a:latin typeface="Arial Narrow" panose="020B0606020202030204" pitchFamily="34" charset="0"/>
              </a:rPr>
              <a:t> </a:t>
            </a:r>
            <a:r>
              <a:rPr lang="en-US" sz="2400" b="1" dirty="0">
                <a:latin typeface="Arial Narrow" panose="020B0606020202030204" pitchFamily="34" charset="0"/>
              </a:rPr>
              <a:t>area</a:t>
            </a:r>
            <a:r>
              <a:rPr lang="en-US" sz="2400" dirty="0">
                <a:latin typeface="Arial Narrow" panose="020B0606020202030204" pitchFamily="34" charset="0"/>
              </a:rPr>
              <a:t>: </a:t>
            </a:r>
            <a:r>
              <a:rPr lang="en-US" sz="2400" b="1" dirty="0">
                <a:latin typeface="Arial Narrow" panose="020B0606020202030204" pitchFamily="34" charset="0"/>
              </a:rPr>
              <a:t>14.9 million km²</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Antarctic Ice Sheet</a:t>
            </a:r>
            <a:r>
              <a:rPr lang="en-US" dirty="0">
                <a:latin typeface="Arial Narrow" panose="020B0606020202030204" pitchFamily="34" charset="0"/>
              </a:rPr>
              <a:t>: 12.5 million km²</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Greenland Ice Sheet</a:t>
            </a:r>
            <a:r>
              <a:rPr lang="en-US" dirty="0">
                <a:latin typeface="Arial Narrow" panose="020B0606020202030204" pitchFamily="34" charset="0"/>
              </a:rPr>
              <a:t>: 1.7 million km²</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All others</a:t>
            </a:r>
            <a:r>
              <a:rPr lang="en-US" dirty="0">
                <a:latin typeface="Arial Narrow" panose="020B0606020202030204" pitchFamily="34" charset="0"/>
              </a:rPr>
              <a:t>: 0.7 million km² (ice caps &amp; thousands of small valley glaciers)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Glacier locations </a:t>
            </a:r>
            <a:r>
              <a:rPr lang="en-US" sz="2400" dirty="0">
                <a:latin typeface="Arial Narrow" panose="020B0606020202030204" pitchFamily="34" charset="0"/>
              </a:rPr>
              <a:t>(outside Greenland):</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Primarily in </a:t>
            </a:r>
            <a:r>
              <a:rPr lang="en-US" b="1" dirty="0">
                <a:latin typeface="Arial Narrow" panose="020B0606020202030204" pitchFamily="34" charset="0"/>
              </a:rPr>
              <a:t>Iceland</a:t>
            </a:r>
            <a:r>
              <a:rPr lang="en-US" dirty="0">
                <a:latin typeface="Arial Narrow" panose="020B0606020202030204" pitchFamily="34" charset="0"/>
              </a:rPr>
              <a:t> and </a:t>
            </a:r>
            <a:r>
              <a:rPr lang="en-US" b="1" dirty="0">
                <a:latin typeface="Arial Narrow" panose="020B0606020202030204" pitchFamily="34" charset="0"/>
              </a:rPr>
              <a:t>Canadian</a:t>
            </a:r>
            <a:r>
              <a:rPr lang="en-US" dirty="0">
                <a:latin typeface="Arial Narrow" panose="020B0606020202030204" pitchFamily="34" charset="0"/>
              </a:rPr>
              <a:t> </a:t>
            </a:r>
            <a:r>
              <a:rPr lang="en-US" b="1" dirty="0">
                <a:latin typeface="Arial Narrow" panose="020B0606020202030204" pitchFamily="34" charset="0"/>
              </a:rPr>
              <a:t>Arctic</a:t>
            </a:r>
            <a:r>
              <a:rPr lang="en-US" dirty="0">
                <a:latin typeface="Arial Narrow" panose="020B0606020202030204" pitchFamily="34" charset="0"/>
              </a:rPr>
              <a:t> </a:t>
            </a:r>
            <a:r>
              <a:rPr lang="en-US" b="1" dirty="0">
                <a:latin typeface="Arial Narrow" panose="020B0606020202030204" pitchFamily="34" charset="0"/>
              </a:rPr>
              <a:t>Islands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Glacier</a:t>
            </a:r>
            <a:r>
              <a:rPr lang="en-US" sz="2400" dirty="0">
                <a:latin typeface="Arial Narrow" panose="020B0606020202030204" pitchFamily="34" charset="0"/>
              </a:rPr>
              <a:t> </a:t>
            </a:r>
            <a:r>
              <a:rPr lang="en-US" sz="2400" b="1" dirty="0">
                <a:latin typeface="Arial Narrow" panose="020B0606020202030204" pitchFamily="34" charset="0"/>
              </a:rPr>
              <a:t>Ice</a:t>
            </a:r>
            <a:r>
              <a:rPr lang="en-US" sz="2400" dirty="0">
                <a:latin typeface="Arial Narrow" panose="020B0606020202030204" pitchFamily="34" charset="0"/>
              </a:rPr>
              <a:t> </a:t>
            </a:r>
            <a:r>
              <a:rPr lang="en-US" sz="2400" b="1" dirty="0">
                <a:latin typeface="Arial Narrow" panose="020B0606020202030204" pitchFamily="34" charset="0"/>
              </a:rPr>
              <a:t>Volume</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Antarctica</a:t>
            </a:r>
            <a:r>
              <a:rPr lang="en-US" sz="2400" dirty="0">
                <a:latin typeface="Arial Narrow" panose="020B0606020202030204" pitchFamily="34" charset="0"/>
              </a:rPr>
              <a:t>: 21.5 million km³ → ~60 m sea-level rise equivalent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Greenland</a:t>
            </a:r>
            <a:r>
              <a:rPr lang="en-US" sz="2400" dirty="0">
                <a:latin typeface="Arial Narrow" panose="020B0606020202030204" pitchFamily="34" charset="0"/>
              </a:rPr>
              <a:t>: 2.4 million km³ → ~5 m sea-level rise equivalent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All</a:t>
            </a:r>
            <a:r>
              <a:rPr lang="en-US" sz="2400" dirty="0">
                <a:latin typeface="Arial Narrow" panose="020B0606020202030204" pitchFamily="34" charset="0"/>
              </a:rPr>
              <a:t> </a:t>
            </a:r>
            <a:r>
              <a:rPr lang="en-US" sz="2400" b="1" dirty="0">
                <a:latin typeface="Arial Narrow" panose="020B0606020202030204" pitchFamily="34" charset="0"/>
              </a:rPr>
              <a:t>others</a:t>
            </a:r>
            <a:r>
              <a:rPr lang="en-US" sz="2400" dirty="0">
                <a:latin typeface="Arial Narrow" panose="020B0606020202030204" pitchFamily="34" charset="0"/>
              </a:rPr>
              <a:t>: 180,000 km³</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Largest ice cap: </a:t>
            </a:r>
            <a:r>
              <a:rPr lang="en-US" dirty="0" err="1">
                <a:latin typeface="Arial Narrow" panose="020B0606020202030204" pitchFamily="34" charset="0"/>
              </a:rPr>
              <a:t>Vatnajökull</a:t>
            </a:r>
            <a:r>
              <a:rPr lang="en-US" dirty="0">
                <a:latin typeface="Arial Narrow" panose="020B0606020202030204" pitchFamily="34" charset="0"/>
              </a:rPr>
              <a:t>, Iceland (~3,100 km³)</a:t>
            </a:r>
          </a:p>
        </p:txBody>
      </p:sp>
    </p:spTree>
    <p:extLst>
      <p:ext uri="{BB962C8B-B14F-4D97-AF65-F5344CB8AC3E}">
        <p14:creationId xmlns:p14="http://schemas.microsoft.com/office/powerpoint/2010/main" val="4169631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7E0E1-EC68-2A4A-8EE3-60295A7E26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C7CBC5-18FB-EF85-FE92-FA6031D05CF1}"/>
              </a:ext>
            </a:extLst>
          </p:cNvPr>
          <p:cNvSpPr>
            <a:spLocks noGrp="1"/>
          </p:cNvSpPr>
          <p:nvPr>
            <p:ph type="title"/>
          </p:nvPr>
        </p:nvSpPr>
        <p:spPr>
          <a:xfrm>
            <a:off x="838200" y="279767"/>
            <a:ext cx="10515600" cy="562624"/>
          </a:xfrm>
        </p:spPr>
        <p:txBody>
          <a:bodyPr>
            <a:normAutofit fontScale="90000"/>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Global Catalogue of Glaciers</a:t>
            </a:r>
            <a:endParaRPr lang="en-US" sz="4000" dirty="0">
              <a:latin typeface="Arial Narrow" panose="020B0606020202030204" pitchFamily="34" charset="0"/>
            </a:endParaRPr>
          </a:p>
        </p:txBody>
      </p:sp>
      <p:pic>
        <p:nvPicPr>
          <p:cNvPr id="2050" name="Picture 2" descr="A map locating the world's glaciers">
            <a:extLst>
              <a:ext uri="{FF2B5EF4-FFF2-40B4-BE49-F238E27FC236}">
                <a16:creationId xmlns:a16="http://schemas.microsoft.com/office/drawing/2014/main" id="{A6F5C495-3987-08AE-B18F-5D9529DF908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8378" y="1076340"/>
            <a:ext cx="10355244" cy="517762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2F1CDFF-1D5B-ED24-2968-171262184B73}"/>
              </a:ext>
            </a:extLst>
          </p:cNvPr>
          <p:cNvSpPr txBox="1"/>
          <p:nvPr/>
        </p:nvSpPr>
        <p:spPr>
          <a:xfrm>
            <a:off x="2401717" y="6377193"/>
            <a:ext cx="8212347"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The Randolph Glacier Inventory is a compilation of all the World’s glaciers. It is the first global catalogue of glaciers, and it was developed to help Intergovernmental Panel on Climate Change (IPCC) scientists improve estimates of sea level rise. It is now derived wholly from the GLIMS Glacier Database. — Credit: NASA Earth Observatory</a:t>
            </a:r>
          </a:p>
        </p:txBody>
      </p:sp>
    </p:spTree>
    <p:extLst>
      <p:ext uri="{BB962C8B-B14F-4D97-AF65-F5344CB8AC3E}">
        <p14:creationId xmlns:p14="http://schemas.microsoft.com/office/powerpoint/2010/main" val="1066897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58345A-29BF-BE84-8EEA-5E3AAB7C94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F0B023-E33A-5B53-200B-D992AA3EC92E}"/>
              </a:ext>
            </a:extLst>
          </p:cNvPr>
          <p:cNvSpPr>
            <a:spLocks noGrp="1"/>
          </p:cNvSpPr>
          <p:nvPr>
            <p:ph type="title"/>
          </p:nvPr>
        </p:nvSpPr>
        <p:spPr>
          <a:xfrm>
            <a:off x="838200" y="365125"/>
            <a:ext cx="10515600" cy="1015101"/>
          </a:xfrm>
        </p:spPr>
        <p:txBody>
          <a:bodyPr>
            <a:normAutofit/>
          </a:bodyPr>
          <a:lstStyle/>
          <a:p>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Two Types of Glaciers</a:t>
            </a:r>
          </a:p>
        </p:txBody>
      </p:sp>
      <p:sp>
        <p:nvSpPr>
          <p:cNvPr id="3" name="Content Placeholder 2">
            <a:extLst>
              <a:ext uri="{FF2B5EF4-FFF2-40B4-BE49-F238E27FC236}">
                <a16:creationId xmlns:a16="http://schemas.microsoft.com/office/drawing/2014/main" id="{69EFC762-2271-752B-71B9-324B50D61CCC}"/>
              </a:ext>
            </a:extLst>
          </p:cNvPr>
          <p:cNvSpPr>
            <a:spLocks noGrp="1"/>
          </p:cNvSpPr>
          <p:nvPr>
            <p:ph idx="1"/>
          </p:nvPr>
        </p:nvSpPr>
        <p:spPr>
          <a:xfrm>
            <a:off x="838197" y="1458930"/>
            <a:ext cx="10515600" cy="4527802"/>
          </a:xfrm>
        </p:spPr>
        <p:txBody>
          <a:bodyPr>
            <a:noAutofit/>
          </a:bodyPr>
          <a:lstStyle/>
          <a:p>
            <a:pPr>
              <a:lnSpc>
                <a:spcPct val="100000"/>
              </a:lnSpc>
              <a:spcBef>
                <a:spcPts val="600"/>
              </a:spcBef>
              <a:spcAft>
                <a:spcPts val="600"/>
              </a:spcAft>
              <a:buFont typeface="Wingdings" panose="05000000000000000000" pitchFamily="2" charset="2"/>
              <a:buChar char="q"/>
            </a:pPr>
            <a:r>
              <a:rPr lang="en-US" sz="3200" b="1" dirty="0">
                <a:latin typeface="Arial Narrow" panose="020B0606020202030204" pitchFamily="34" charset="0"/>
              </a:rPr>
              <a:t> Alpine Glaciers</a:t>
            </a:r>
          </a:p>
          <a:p>
            <a:pPr lvl="1">
              <a:lnSpc>
                <a:spcPct val="100000"/>
              </a:lnSpc>
              <a:spcBef>
                <a:spcPts val="600"/>
              </a:spcBef>
              <a:spcAft>
                <a:spcPts val="600"/>
              </a:spcAft>
              <a:buFont typeface="Wingdings" panose="05000000000000000000" pitchFamily="2" charset="2"/>
              <a:buChar char="q"/>
            </a:pPr>
            <a:r>
              <a:rPr lang="en-US" sz="3200" b="1" dirty="0">
                <a:latin typeface="Arial Narrow" panose="020B0606020202030204" pitchFamily="34" charset="0"/>
              </a:rPr>
              <a:t> </a:t>
            </a:r>
            <a:r>
              <a:rPr lang="en-US" sz="3200" dirty="0">
                <a:latin typeface="Arial Narrow" panose="020B0606020202030204" pitchFamily="34" charset="0"/>
              </a:rPr>
              <a:t>Form at </a:t>
            </a:r>
            <a:r>
              <a:rPr lang="en-US" sz="3200" b="1" dirty="0">
                <a:latin typeface="Arial Narrow" panose="020B0606020202030204" pitchFamily="34" charset="0"/>
              </a:rPr>
              <a:t>high</a:t>
            </a:r>
            <a:r>
              <a:rPr lang="en-US" sz="3200" dirty="0">
                <a:latin typeface="Arial Narrow" panose="020B0606020202030204" pitchFamily="34" charset="0"/>
              </a:rPr>
              <a:t> </a:t>
            </a:r>
            <a:r>
              <a:rPr lang="en-US" sz="3200" b="1" dirty="0">
                <a:latin typeface="Arial Narrow" panose="020B0606020202030204" pitchFamily="34" charset="0"/>
              </a:rPr>
              <a:t>altitudes</a:t>
            </a:r>
            <a:r>
              <a:rPr lang="en-US" sz="3200" dirty="0">
                <a:latin typeface="Arial Narrow" panose="020B0606020202030204" pitchFamily="34" charset="0"/>
              </a:rPr>
              <a:t> in </a:t>
            </a:r>
            <a:r>
              <a:rPr lang="en-US" sz="3200" b="1" dirty="0">
                <a:latin typeface="Arial Narrow" panose="020B0606020202030204" pitchFamily="34" charset="0"/>
              </a:rPr>
              <a:t>mountainous</a:t>
            </a:r>
            <a:r>
              <a:rPr lang="en-US" sz="3200" dirty="0">
                <a:latin typeface="Arial Narrow" panose="020B0606020202030204" pitchFamily="34" charset="0"/>
              </a:rPr>
              <a:t> regions.</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dirty="0">
                <a:latin typeface="Arial Narrow" panose="020B0606020202030204" pitchFamily="34" charset="0"/>
              </a:rPr>
              <a:t>Continental Glaciers</a:t>
            </a:r>
          </a:p>
          <a:p>
            <a:pPr lvl="1">
              <a:lnSpc>
                <a:spcPct val="100000"/>
              </a:lnSpc>
              <a:spcBef>
                <a:spcPts val="600"/>
              </a:spcBef>
              <a:spcAft>
                <a:spcPts val="600"/>
              </a:spcAft>
              <a:buFont typeface="Wingdings" panose="05000000000000000000" pitchFamily="2" charset="2"/>
              <a:buChar char="q"/>
            </a:pPr>
            <a:r>
              <a:rPr lang="en-US" sz="3200" b="1" dirty="0">
                <a:latin typeface="Arial Narrow" panose="020B0606020202030204" pitchFamily="34" charset="0"/>
              </a:rPr>
              <a:t> Large</a:t>
            </a:r>
            <a:r>
              <a:rPr lang="en-US" sz="3200" dirty="0">
                <a:latin typeface="Arial Narrow" panose="020B0606020202030204" pitchFamily="34" charset="0"/>
              </a:rPr>
              <a:t> </a:t>
            </a:r>
            <a:r>
              <a:rPr lang="en-US" sz="3200" b="1" dirty="0">
                <a:latin typeface="Arial Narrow" panose="020B0606020202030204" pitchFamily="34" charset="0"/>
              </a:rPr>
              <a:t>ice</a:t>
            </a:r>
            <a:r>
              <a:rPr lang="en-US" sz="3200" dirty="0">
                <a:latin typeface="Arial Narrow" panose="020B0606020202030204" pitchFamily="34" charset="0"/>
              </a:rPr>
              <a:t> </a:t>
            </a:r>
            <a:r>
              <a:rPr lang="en-US" sz="3200" b="1" dirty="0">
                <a:latin typeface="Arial Narrow" panose="020B0606020202030204" pitchFamily="34" charset="0"/>
              </a:rPr>
              <a:t>sheets</a:t>
            </a:r>
            <a:r>
              <a:rPr lang="en-US" sz="3200" dirty="0">
                <a:latin typeface="Arial Narrow" panose="020B0606020202030204" pitchFamily="34" charset="0"/>
              </a:rPr>
              <a:t> covering </a:t>
            </a:r>
            <a:r>
              <a:rPr lang="en-US" sz="3200" b="1" dirty="0">
                <a:latin typeface="Arial Narrow" panose="020B0606020202030204" pitchFamily="34" charset="0"/>
              </a:rPr>
              <a:t>vast</a:t>
            </a:r>
            <a:r>
              <a:rPr lang="en-US" sz="3200" dirty="0">
                <a:latin typeface="Arial Narrow" panose="020B0606020202030204" pitchFamily="34" charset="0"/>
              </a:rPr>
              <a:t> </a:t>
            </a:r>
            <a:r>
              <a:rPr lang="en-US" sz="3200" b="1" dirty="0">
                <a:latin typeface="Arial Narrow" panose="020B0606020202030204" pitchFamily="34" charset="0"/>
              </a:rPr>
              <a:t>land</a:t>
            </a:r>
            <a:r>
              <a:rPr lang="en-US" sz="3200" dirty="0">
                <a:latin typeface="Arial Narrow" panose="020B0606020202030204" pitchFamily="34" charset="0"/>
              </a:rPr>
              <a:t> </a:t>
            </a:r>
            <a:r>
              <a:rPr lang="en-US" sz="3200" b="1" dirty="0">
                <a:latin typeface="Arial Narrow" panose="020B0606020202030204" pitchFamily="34" charset="0"/>
              </a:rPr>
              <a:t>areas</a:t>
            </a:r>
            <a:r>
              <a:rPr lang="en-US" sz="3200" dirty="0">
                <a:latin typeface="Arial Narrow" panose="020B0606020202030204" pitchFamily="34" charset="0"/>
              </a:rPr>
              <a:t> (e.g., Antarctica, Greenland).</a:t>
            </a:r>
          </a:p>
        </p:txBody>
      </p:sp>
    </p:spTree>
    <p:extLst>
      <p:ext uri="{BB962C8B-B14F-4D97-AF65-F5344CB8AC3E}">
        <p14:creationId xmlns:p14="http://schemas.microsoft.com/office/powerpoint/2010/main" val="3815238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880AB-8231-71FF-DFB7-E79C07E74B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C9D942-6246-561A-BF18-9973D56BE1D3}"/>
              </a:ext>
            </a:extLst>
          </p:cNvPr>
          <p:cNvSpPr>
            <a:spLocks noGrp="1"/>
          </p:cNvSpPr>
          <p:nvPr>
            <p:ph type="title"/>
          </p:nvPr>
        </p:nvSpPr>
        <p:spPr>
          <a:xfrm>
            <a:off x="838200" y="365125"/>
            <a:ext cx="10515600" cy="1015101"/>
          </a:xfrm>
        </p:spPr>
        <p:txBody>
          <a:bodyPr>
            <a:normAutofit/>
          </a:bodyPr>
          <a:lstStyle/>
          <a:p>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Alpine Glaciers</a:t>
            </a:r>
          </a:p>
        </p:txBody>
      </p:sp>
      <p:sp>
        <p:nvSpPr>
          <p:cNvPr id="3" name="Content Placeholder 2">
            <a:extLst>
              <a:ext uri="{FF2B5EF4-FFF2-40B4-BE49-F238E27FC236}">
                <a16:creationId xmlns:a16="http://schemas.microsoft.com/office/drawing/2014/main" id="{574FFD00-128E-3E7E-FD58-4129E2B04344}"/>
              </a:ext>
            </a:extLst>
          </p:cNvPr>
          <p:cNvSpPr>
            <a:spLocks noGrp="1"/>
          </p:cNvSpPr>
          <p:nvPr>
            <p:ph idx="1"/>
          </p:nvPr>
        </p:nvSpPr>
        <p:spPr>
          <a:xfrm>
            <a:off x="838197" y="1458930"/>
            <a:ext cx="10515600" cy="4527802"/>
          </a:xfrm>
        </p:spPr>
        <p:txBody>
          <a:bodyPr>
            <a:noAutofit/>
          </a:bodyPr>
          <a:lstStyle/>
          <a:p>
            <a:pPr>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Cirque Glacier</a:t>
            </a:r>
            <a:r>
              <a:rPr lang="en-US" sz="2400" dirty="0">
                <a:latin typeface="Arial Narrow" panose="020B0606020202030204" pitchFamily="34" charset="0"/>
              </a:rPr>
              <a:t>: </a:t>
            </a:r>
            <a:r>
              <a:rPr lang="en-US" sz="2400" b="1" dirty="0">
                <a:latin typeface="Arial Narrow" panose="020B0606020202030204" pitchFamily="34" charset="0"/>
              </a:rPr>
              <a:t>Small</a:t>
            </a:r>
            <a:r>
              <a:rPr lang="en-US" sz="2400" dirty="0">
                <a:latin typeface="Arial Narrow" panose="020B0606020202030204" pitchFamily="34" charset="0"/>
              </a:rPr>
              <a:t>, </a:t>
            </a:r>
            <a:r>
              <a:rPr lang="en-US" sz="2400" b="1" dirty="0">
                <a:latin typeface="Arial Narrow" panose="020B0606020202030204" pitchFamily="34" charset="0"/>
              </a:rPr>
              <a:t>bowl-shaped</a:t>
            </a:r>
            <a:r>
              <a:rPr lang="en-US" sz="2400" dirty="0">
                <a:latin typeface="Arial Narrow" panose="020B0606020202030204" pitchFamily="34" charset="0"/>
              </a:rPr>
              <a:t> glacier in </a:t>
            </a:r>
            <a:r>
              <a:rPr lang="en-US" sz="2400" b="1" dirty="0">
                <a:latin typeface="Arial Narrow" panose="020B0606020202030204" pitchFamily="34" charset="0"/>
              </a:rPr>
              <a:t>mountain</a:t>
            </a:r>
            <a:r>
              <a:rPr lang="en-US" sz="2400" dirty="0">
                <a:latin typeface="Arial Narrow" panose="020B0606020202030204" pitchFamily="34" charset="0"/>
              </a:rPr>
              <a:t> </a:t>
            </a:r>
            <a:r>
              <a:rPr lang="en-US" sz="2400" b="1" dirty="0">
                <a:latin typeface="Arial Narrow" panose="020B0606020202030204" pitchFamily="34" charset="0"/>
              </a:rPr>
              <a:t>basins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Valley Glacier</a:t>
            </a:r>
            <a:r>
              <a:rPr lang="en-US" sz="2400" dirty="0">
                <a:latin typeface="Arial Narrow" panose="020B0606020202030204" pitchFamily="34" charset="0"/>
              </a:rPr>
              <a:t>: </a:t>
            </a:r>
            <a:r>
              <a:rPr lang="en-US" sz="2400" b="1" dirty="0">
                <a:latin typeface="Arial Narrow" panose="020B0606020202030204" pitchFamily="34" charset="0"/>
              </a:rPr>
              <a:t>Flows</a:t>
            </a:r>
            <a:r>
              <a:rPr lang="en-US" sz="2400" dirty="0">
                <a:latin typeface="Arial Narrow" panose="020B0606020202030204" pitchFamily="34" charset="0"/>
              </a:rPr>
              <a:t> within </a:t>
            </a:r>
            <a:r>
              <a:rPr lang="en-US" sz="2400" b="1" dirty="0">
                <a:latin typeface="Arial Narrow" panose="020B0606020202030204" pitchFamily="34" charset="0"/>
              </a:rPr>
              <a:t>rock</a:t>
            </a:r>
            <a:r>
              <a:rPr lang="en-US" sz="2400" dirty="0">
                <a:latin typeface="Arial Narrow" panose="020B0606020202030204" pitchFamily="34" charset="0"/>
              </a:rPr>
              <a:t> </a:t>
            </a:r>
            <a:r>
              <a:rPr lang="en-US" sz="2400" b="1" dirty="0">
                <a:latin typeface="Arial Narrow" panose="020B0606020202030204" pitchFamily="34" charset="0"/>
              </a:rPr>
              <a:t>valleys</a:t>
            </a:r>
            <a:r>
              <a:rPr lang="en-US" sz="2400" dirty="0">
                <a:latin typeface="Arial Narrow" panose="020B0606020202030204" pitchFamily="34" charset="0"/>
              </a:rPr>
              <a:t>; </a:t>
            </a:r>
            <a:r>
              <a:rPr lang="en-US" sz="2400" b="1" dirty="0">
                <a:latin typeface="Arial Narrow" panose="020B0606020202030204" pitchFamily="34" charset="0"/>
              </a:rPr>
              <a:t>long</a:t>
            </a:r>
            <a:r>
              <a:rPr lang="en-US" sz="2400" dirty="0">
                <a:latin typeface="Arial Narrow" panose="020B0606020202030204" pitchFamily="34" charset="0"/>
              </a:rPr>
              <a:t> and </a:t>
            </a:r>
            <a:r>
              <a:rPr lang="en-US" sz="2400" b="1" dirty="0">
                <a:latin typeface="Arial Narrow" panose="020B0606020202030204" pitchFamily="34" charset="0"/>
              </a:rPr>
              <a:t>linear</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Fed by </a:t>
            </a:r>
            <a:r>
              <a:rPr lang="en-US" b="1" dirty="0">
                <a:latin typeface="Arial Narrow" panose="020B0606020202030204" pitchFamily="34" charset="0"/>
              </a:rPr>
              <a:t>cirques</a:t>
            </a:r>
            <a:r>
              <a:rPr lang="en-US" dirty="0">
                <a:latin typeface="Arial Narrow" panose="020B0606020202030204" pitchFamily="34" charset="0"/>
              </a:rPr>
              <a:t> or </a:t>
            </a:r>
            <a:r>
              <a:rPr lang="en-US" b="1" dirty="0">
                <a:latin typeface="Arial Narrow" panose="020B0606020202030204" pitchFamily="34" charset="0"/>
              </a:rPr>
              <a:t>ice fields.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Can </a:t>
            </a:r>
            <a:r>
              <a:rPr lang="en-US" b="1" dirty="0">
                <a:latin typeface="Arial Narrow" panose="020B0606020202030204" pitchFamily="34" charset="0"/>
              </a:rPr>
              <a:t>become</a:t>
            </a:r>
            <a:r>
              <a:rPr lang="en-US" dirty="0">
                <a:latin typeface="Arial Narrow" panose="020B0606020202030204" pitchFamily="34" charset="0"/>
              </a:rPr>
              <a:t> </a:t>
            </a:r>
            <a:r>
              <a:rPr lang="en-US" b="1" dirty="0">
                <a:latin typeface="Arial Narrow" panose="020B0606020202030204" pitchFamily="34" charset="0"/>
              </a:rPr>
              <a:t>piedmont</a:t>
            </a:r>
            <a:r>
              <a:rPr lang="en-US" dirty="0">
                <a:latin typeface="Arial Narrow" panose="020B0606020202030204" pitchFamily="34" charset="0"/>
              </a:rPr>
              <a:t> glaciers when spreading into lowlands.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Example: </a:t>
            </a:r>
            <a:r>
              <a:rPr lang="en-US" b="1" dirty="0">
                <a:latin typeface="Arial Narrow" panose="020B0606020202030204" pitchFamily="34" charset="0"/>
              </a:rPr>
              <a:t>Malaspina Glacier</a:t>
            </a:r>
            <a:r>
              <a:rPr lang="en-US" dirty="0">
                <a:latin typeface="Arial Narrow" panose="020B0606020202030204" pitchFamily="34" charset="0"/>
              </a:rPr>
              <a:t>, </a:t>
            </a:r>
            <a:r>
              <a:rPr lang="en-US" b="1" dirty="0">
                <a:latin typeface="Arial Narrow" panose="020B0606020202030204" pitchFamily="34" charset="0"/>
              </a:rPr>
              <a:t>Alaska</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Piedmont Glacier</a:t>
            </a:r>
            <a:r>
              <a:rPr lang="en-US" sz="2400" dirty="0">
                <a:latin typeface="Arial Narrow" panose="020B0606020202030204" pitchFamily="34" charset="0"/>
              </a:rPr>
              <a:t>: Spreads onto lowlands from valley glaciers.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Ice Field</a:t>
            </a:r>
            <a:r>
              <a:rPr lang="en-US" sz="2400" dirty="0">
                <a:latin typeface="Arial Narrow" panose="020B0606020202030204" pitchFamily="34" charset="0"/>
              </a:rPr>
              <a:t>: </a:t>
            </a:r>
            <a:r>
              <a:rPr lang="en-US" sz="2400" b="1" dirty="0">
                <a:latin typeface="Arial Narrow" panose="020B0606020202030204" pitchFamily="34" charset="0"/>
              </a:rPr>
              <a:t>Flat</a:t>
            </a:r>
            <a:r>
              <a:rPr lang="en-US" sz="2400" dirty="0">
                <a:latin typeface="Arial Narrow" panose="020B0606020202030204" pitchFamily="34" charset="0"/>
              </a:rPr>
              <a:t> or </a:t>
            </a:r>
            <a:r>
              <a:rPr lang="en-US" sz="2400" b="1" dirty="0">
                <a:latin typeface="Arial Narrow" panose="020B0606020202030204" pitchFamily="34" charset="0"/>
              </a:rPr>
              <a:t>gently</a:t>
            </a:r>
            <a:r>
              <a:rPr lang="en-US" sz="2400" dirty="0">
                <a:latin typeface="Arial Narrow" panose="020B0606020202030204" pitchFamily="34" charset="0"/>
              </a:rPr>
              <a:t> </a:t>
            </a:r>
            <a:r>
              <a:rPr lang="en-US" sz="2400" b="1" dirty="0">
                <a:latin typeface="Arial Narrow" panose="020B0606020202030204" pitchFamily="34" charset="0"/>
              </a:rPr>
              <a:t>sloping</a:t>
            </a:r>
            <a:r>
              <a:rPr lang="en-US" sz="2400" dirty="0">
                <a:latin typeface="Arial Narrow" panose="020B0606020202030204" pitchFamily="34" charset="0"/>
              </a:rPr>
              <a:t> ice area </a:t>
            </a:r>
            <a:r>
              <a:rPr lang="en-US" sz="2400" b="1" dirty="0">
                <a:latin typeface="Arial Narrow" panose="020B0606020202030204" pitchFamily="34" charset="0"/>
              </a:rPr>
              <a:t>shaped</a:t>
            </a:r>
            <a:r>
              <a:rPr lang="en-US" sz="2400" dirty="0">
                <a:latin typeface="Arial Narrow" panose="020B0606020202030204" pitchFamily="34" charset="0"/>
              </a:rPr>
              <a:t> by </a:t>
            </a:r>
            <a:r>
              <a:rPr lang="en-US" sz="2400" b="1" dirty="0">
                <a:latin typeface="Arial Narrow" panose="020B0606020202030204" pitchFamily="34" charset="0"/>
              </a:rPr>
              <a:t>underlying</a:t>
            </a:r>
            <a:r>
              <a:rPr lang="en-US" sz="2400" dirty="0">
                <a:latin typeface="Arial Narrow" panose="020B0606020202030204" pitchFamily="34" charset="0"/>
              </a:rPr>
              <a:t> </a:t>
            </a:r>
            <a:r>
              <a:rPr lang="en-US" sz="2400" b="1" dirty="0">
                <a:latin typeface="Arial Narrow" panose="020B0606020202030204" pitchFamily="34" charset="0"/>
              </a:rPr>
              <a:t>mountains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Feeds surrounding valley glaciers.</a:t>
            </a:r>
          </a:p>
        </p:txBody>
      </p:sp>
    </p:spTree>
    <p:extLst>
      <p:ext uri="{BB962C8B-B14F-4D97-AF65-F5344CB8AC3E}">
        <p14:creationId xmlns:p14="http://schemas.microsoft.com/office/powerpoint/2010/main" val="3383158544"/>
      </p:ext>
    </p:extLst>
  </p:cSld>
  <p:clrMapOvr>
    <a:masterClrMapping/>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TotalTime>
  <Words>2880</Words>
  <Application>Microsoft Office PowerPoint</Application>
  <PresentationFormat>Widescreen</PresentationFormat>
  <Paragraphs>262</Paragraphs>
  <Slides>37</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Arial Narrow</vt:lpstr>
      <vt:lpstr>Calibri</vt:lpstr>
      <vt:lpstr>Calibri Light</vt:lpstr>
      <vt:lpstr>Wingdings</vt:lpstr>
      <vt:lpstr>Office Theme</vt:lpstr>
      <vt:lpstr>Lesson 11 Glaciers </vt:lpstr>
      <vt:lpstr>Weekly readings:</vt:lpstr>
      <vt:lpstr>Learning Objectives</vt:lpstr>
      <vt:lpstr>Outline</vt:lpstr>
      <vt:lpstr>Glacier </vt:lpstr>
      <vt:lpstr>Major glaciated regions</vt:lpstr>
      <vt:lpstr>Global Catalogue of Glaciers</vt:lpstr>
      <vt:lpstr>Two Types of Glaciers</vt:lpstr>
      <vt:lpstr>Alpine Glaciers</vt:lpstr>
      <vt:lpstr>Continental Glaciers</vt:lpstr>
      <vt:lpstr>An aerial view of the zone of ablation in Alaska Range</vt:lpstr>
      <vt:lpstr>An alpine glacier in Togiak National Wildlife Refuge, Alaska</vt:lpstr>
      <vt:lpstr>Southern Patagonian Ice Field, Argentina-Chile</vt:lpstr>
      <vt:lpstr>The only continental glaciers ice sheets are found in Greenland and Antarctica.</vt:lpstr>
      <vt:lpstr>Causes of Glaciation </vt:lpstr>
      <vt:lpstr>Glacial Formation </vt:lpstr>
      <vt:lpstr>Glacier Mass Balance</vt:lpstr>
      <vt:lpstr>Continental Glacier Flow</vt:lpstr>
      <vt:lpstr>Alpine Glacier Flow</vt:lpstr>
      <vt:lpstr>Ice Formation Above the Equilibrium Line</vt:lpstr>
      <vt:lpstr>The Equilibrium Line in 2013 on the Overlord Glacier</vt:lpstr>
      <vt:lpstr>Landforms of Continental Glaciation</vt:lpstr>
      <vt:lpstr>Landforms of Alpine Glaciation</vt:lpstr>
      <vt:lpstr>Glacial Erosion</vt:lpstr>
      <vt:lpstr>Glacial Erosion Cont’d</vt:lpstr>
      <vt:lpstr>Areal View of Yosemite Valley</vt:lpstr>
      <vt:lpstr>Chatter marks in bedrock, Kilarney Provincial Park, Canada.  Sun glasses for scale</vt:lpstr>
      <vt:lpstr>Polished bedrock. Kilarney Provincial Park, Canada</vt:lpstr>
      <vt:lpstr>Glacial Striations. Camera Lense cap for scale.</vt:lpstr>
      <vt:lpstr>A View from the International Space Station of the Swiss Alps</vt:lpstr>
      <vt:lpstr>Bower Island, a Drumlin in Howe Sound, Canada</vt:lpstr>
      <vt:lpstr>Glacial Striations at Mount Rainier National Park</vt:lpstr>
      <vt:lpstr>Glacial Lakes</vt:lpstr>
      <vt:lpstr>Glacial Deposits</vt:lpstr>
      <vt:lpstr>A Depiction of the Various Types of Sediments Associated with Glaciation</vt:lpstr>
      <vt:lpstr>Permafrost and Climate Change</vt:lpstr>
      <vt:lpstr>Global Climate Change Impacts Glaciers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meimei lin</cp:lastModifiedBy>
  <cp:revision>7</cp:revision>
  <dcterms:created xsi:type="dcterms:W3CDTF">2025-05-21T19:54:14Z</dcterms:created>
  <dcterms:modified xsi:type="dcterms:W3CDTF">2025-08-12T15:35:46Z</dcterms:modified>
</cp:coreProperties>
</file>