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1" r:id="rId1"/>
  </p:sldMasterIdLst>
  <p:notesMasterIdLst>
    <p:notesMasterId r:id="rId88"/>
  </p:notesMasterIdLst>
  <p:sldIdLst>
    <p:sldId id="537" r:id="rId2"/>
    <p:sldId id="538" r:id="rId3"/>
    <p:sldId id="386" r:id="rId4"/>
    <p:sldId id="656" r:id="rId5"/>
    <p:sldId id="772" r:id="rId6"/>
    <p:sldId id="616" r:id="rId7"/>
    <p:sldId id="617" r:id="rId8"/>
    <p:sldId id="773" r:id="rId9"/>
    <p:sldId id="774" r:id="rId10"/>
    <p:sldId id="620" r:id="rId11"/>
    <p:sldId id="775" r:id="rId12"/>
    <p:sldId id="776" r:id="rId13"/>
    <p:sldId id="777" r:id="rId14"/>
    <p:sldId id="692" r:id="rId15"/>
    <p:sldId id="799" r:id="rId16"/>
    <p:sldId id="778" r:id="rId17"/>
    <p:sldId id="779" r:id="rId18"/>
    <p:sldId id="764" r:id="rId19"/>
    <p:sldId id="780" r:id="rId20"/>
    <p:sldId id="781" r:id="rId21"/>
    <p:sldId id="782" r:id="rId22"/>
    <p:sldId id="783" r:id="rId23"/>
    <p:sldId id="784" r:id="rId24"/>
    <p:sldId id="785" r:id="rId25"/>
    <p:sldId id="786" r:id="rId26"/>
    <p:sldId id="787" r:id="rId27"/>
    <p:sldId id="788" r:id="rId28"/>
    <p:sldId id="789" r:id="rId29"/>
    <p:sldId id="791" r:id="rId30"/>
    <p:sldId id="792" r:id="rId31"/>
    <p:sldId id="793" r:id="rId32"/>
    <p:sldId id="795" r:id="rId33"/>
    <p:sldId id="794" r:id="rId34"/>
    <p:sldId id="796" r:id="rId35"/>
    <p:sldId id="797" r:id="rId36"/>
    <p:sldId id="798" r:id="rId37"/>
    <p:sldId id="800" r:id="rId38"/>
    <p:sldId id="801" r:id="rId39"/>
    <p:sldId id="802" r:id="rId40"/>
    <p:sldId id="803" r:id="rId41"/>
    <p:sldId id="804" r:id="rId42"/>
    <p:sldId id="805" r:id="rId43"/>
    <p:sldId id="806" r:id="rId44"/>
    <p:sldId id="807" r:id="rId45"/>
    <p:sldId id="808" r:id="rId46"/>
    <p:sldId id="809" r:id="rId47"/>
    <p:sldId id="811" r:id="rId48"/>
    <p:sldId id="810" r:id="rId49"/>
    <p:sldId id="812" r:id="rId50"/>
    <p:sldId id="813" r:id="rId51"/>
    <p:sldId id="814" r:id="rId52"/>
    <p:sldId id="815" r:id="rId53"/>
    <p:sldId id="818" r:id="rId54"/>
    <p:sldId id="816" r:id="rId55"/>
    <p:sldId id="817" r:id="rId56"/>
    <p:sldId id="819" r:id="rId57"/>
    <p:sldId id="820" r:id="rId58"/>
    <p:sldId id="821" r:id="rId59"/>
    <p:sldId id="822" r:id="rId60"/>
    <p:sldId id="823" r:id="rId61"/>
    <p:sldId id="824" r:id="rId62"/>
    <p:sldId id="825" r:id="rId63"/>
    <p:sldId id="826" r:id="rId64"/>
    <p:sldId id="827" r:id="rId65"/>
    <p:sldId id="829" r:id="rId66"/>
    <p:sldId id="828" r:id="rId67"/>
    <p:sldId id="831" r:id="rId68"/>
    <p:sldId id="832" r:id="rId69"/>
    <p:sldId id="830" r:id="rId70"/>
    <p:sldId id="833" r:id="rId71"/>
    <p:sldId id="834" r:id="rId72"/>
    <p:sldId id="835" r:id="rId73"/>
    <p:sldId id="836" r:id="rId74"/>
    <p:sldId id="837" r:id="rId75"/>
    <p:sldId id="838" r:id="rId76"/>
    <p:sldId id="839" r:id="rId77"/>
    <p:sldId id="840" r:id="rId78"/>
    <p:sldId id="841" r:id="rId79"/>
    <p:sldId id="842" r:id="rId80"/>
    <p:sldId id="843" r:id="rId81"/>
    <p:sldId id="844" r:id="rId82"/>
    <p:sldId id="849" r:id="rId83"/>
    <p:sldId id="848" r:id="rId84"/>
    <p:sldId id="845" r:id="rId85"/>
    <p:sldId id="846" r:id="rId86"/>
    <p:sldId id="847" r:id="rId8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247" autoAdjust="0"/>
  </p:normalViewPr>
  <p:slideViewPr>
    <p:cSldViewPr snapToGrid="0">
      <p:cViewPr varScale="1">
        <p:scale>
          <a:sx n="143" d="100"/>
          <a:sy n="143" d="100"/>
        </p:scale>
        <p:origin x="126" y="4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viewProps" Target="viewProp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C040DE-058D-4E45-B562-7453754B917C}" type="datetimeFigureOut">
              <a:rPr lang="en-US" smtClean="0"/>
              <a:t>8/11/2025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9EDD54-0F8C-4169-A6FF-2F63DF2ACC48}" type="slidenum">
              <a:rPr lang="en-US" smtClean="0"/>
              <a:t>‹#›</a:t>
            </a:fld>
            <a:endParaRPr lang="en-US"/>
          </a:p>
        </p:txBody>
      </p:sp>
    </p:spTree>
    <p:extLst>
      <p:ext uri="{BB962C8B-B14F-4D97-AF65-F5344CB8AC3E}">
        <p14:creationId xmlns:p14="http://schemas.microsoft.com/office/powerpoint/2010/main" val="3547834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1</a:t>
            </a:fld>
            <a:endParaRPr lang="en-US"/>
          </a:p>
        </p:txBody>
      </p:sp>
    </p:spTree>
    <p:extLst>
      <p:ext uri="{BB962C8B-B14F-4D97-AF65-F5344CB8AC3E}">
        <p14:creationId xmlns:p14="http://schemas.microsoft.com/office/powerpoint/2010/main" val="3731743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D201A-4A67-83DF-9368-95E7C38E26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319080-0315-EE1E-BD1A-CA807716BD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B7E38B-DB3F-3213-4497-CABC47CA7AB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7CEFB0D-7BC9-A352-3A89-A39E9EDCAB12}"/>
              </a:ext>
            </a:extLst>
          </p:cNvPr>
          <p:cNvSpPr>
            <a:spLocks noGrp="1"/>
          </p:cNvSpPr>
          <p:nvPr>
            <p:ph type="sldNum" sz="quarter" idx="5"/>
          </p:nvPr>
        </p:nvSpPr>
        <p:spPr/>
        <p:txBody>
          <a:bodyPr/>
          <a:lstStyle/>
          <a:p>
            <a:fld id="{279EDD54-0F8C-4169-A6FF-2F63DF2ACC48}" type="slidenum">
              <a:rPr lang="en-US" smtClean="0"/>
              <a:t>10</a:t>
            </a:fld>
            <a:endParaRPr lang="en-US"/>
          </a:p>
        </p:txBody>
      </p:sp>
    </p:spTree>
    <p:extLst>
      <p:ext uri="{BB962C8B-B14F-4D97-AF65-F5344CB8AC3E}">
        <p14:creationId xmlns:p14="http://schemas.microsoft.com/office/powerpoint/2010/main" val="11907591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14974-A962-E2C7-F69D-BDAB0A2B8D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DB18EC-13E6-5D98-D6C8-B55DC42F5B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A46CBC-67E5-90A4-44EE-0EAA11C5E6B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AA32953-6237-BB07-DB08-8FC7EEAD7341}"/>
              </a:ext>
            </a:extLst>
          </p:cNvPr>
          <p:cNvSpPr>
            <a:spLocks noGrp="1"/>
          </p:cNvSpPr>
          <p:nvPr>
            <p:ph type="sldNum" sz="quarter" idx="5"/>
          </p:nvPr>
        </p:nvSpPr>
        <p:spPr/>
        <p:txBody>
          <a:bodyPr/>
          <a:lstStyle/>
          <a:p>
            <a:fld id="{279EDD54-0F8C-4169-A6FF-2F63DF2ACC48}" type="slidenum">
              <a:rPr lang="en-US" smtClean="0"/>
              <a:t>11</a:t>
            </a:fld>
            <a:endParaRPr lang="en-US"/>
          </a:p>
        </p:txBody>
      </p:sp>
    </p:spTree>
    <p:extLst>
      <p:ext uri="{BB962C8B-B14F-4D97-AF65-F5344CB8AC3E}">
        <p14:creationId xmlns:p14="http://schemas.microsoft.com/office/powerpoint/2010/main" val="12922128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9154E-1DD0-57C6-A643-E536784C05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6CEA7A-F2BF-7D10-73E2-928AA9600C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61C61F-15F6-7D1F-3882-A1BBDB3BDF9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54C85C8-498C-FB9D-8AC6-CCE286B03479}"/>
              </a:ext>
            </a:extLst>
          </p:cNvPr>
          <p:cNvSpPr>
            <a:spLocks noGrp="1"/>
          </p:cNvSpPr>
          <p:nvPr>
            <p:ph type="sldNum" sz="quarter" idx="5"/>
          </p:nvPr>
        </p:nvSpPr>
        <p:spPr/>
        <p:txBody>
          <a:bodyPr/>
          <a:lstStyle/>
          <a:p>
            <a:fld id="{279EDD54-0F8C-4169-A6FF-2F63DF2ACC48}" type="slidenum">
              <a:rPr lang="en-US" smtClean="0"/>
              <a:t>12</a:t>
            </a:fld>
            <a:endParaRPr lang="en-US"/>
          </a:p>
        </p:txBody>
      </p:sp>
    </p:spTree>
    <p:extLst>
      <p:ext uri="{BB962C8B-B14F-4D97-AF65-F5344CB8AC3E}">
        <p14:creationId xmlns:p14="http://schemas.microsoft.com/office/powerpoint/2010/main" val="1376577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919DEB-383D-C772-073A-8B1FE8674E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A18957-C555-D9D8-D3BC-A6DDF047B8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88673E-8A8D-83AF-8EBC-A2BC61DA91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91086C6-0765-5C3F-614F-7C7BF421504B}"/>
              </a:ext>
            </a:extLst>
          </p:cNvPr>
          <p:cNvSpPr>
            <a:spLocks noGrp="1"/>
          </p:cNvSpPr>
          <p:nvPr>
            <p:ph type="sldNum" sz="quarter" idx="5"/>
          </p:nvPr>
        </p:nvSpPr>
        <p:spPr/>
        <p:txBody>
          <a:bodyPr/>
          <a:lstStyle/>
          <a:p>
            <a:fld id="{279EDD54-0F8C-4169-A6FF-2F63DF2ACC48}" type="slidenum">
              <a:rPr lang="en-US" smtClean="0"/>
              <a:t>13</a:t>
            </a:fld>
            <a:endParaRPr lang="en-US"/>
          </a:p>
        </p:txBody>
      </p:sp>
    </p:spTree>
    <p:extLst>
      <p:ext uri="{BB962C8B-B14F-4D97-AF65-F5344CB8AC3E}">
        <p14:creationId xmlns:p14="http://schemas.microsoft.com/office/powerpoint/2010/main" val="20332529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A97BB-2FCB-13E4-D567-8702ABDE29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1FB87A-7AC6-2AB3-8F67-FCC922518C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462FAD-2189-A54A-8A2D-E8779C8051C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01134F2-CE4F-0C5D-BC1D-38B17A50BAB9}"/>
              </a:ext>
            </a:extLst>
          </p:cNvPr>
          <p:cNvSpPr>
            <a:spLocks noGrp="1"/>
          </p:cNvSpPr>
          <p:nvPr>
            <p:ph type="sldNum" sz="quarter" idx="5"/>
          </p:nvPr>
        </p:nvSpPr>
        <p:spPr/>
        <p:txBody>
          <a:bodyPr/>
          <a:lstStyle/>
          <a:p>
            <a:fld id="{279EDD54-0F8C-4169-A6FF-2F63DF2ACC48}" type="slidenum">
              <a:rPr lang="en-US" smtClean="0"/>
              <a:t>14</a:t>
            </a:fld>
            <a:endParaRPr lang="en-US"/>
          </a:p>
        </p:txBody>
      </p:sp>
    </p:spTree>
    <p:extLst>
      <p:ext uri="{BB962C8B-B14F-4D97-AF65-F5344CB8AC3E}">
        <p14:creationId xmlns:p14="http://schemas.microsoft.com/office/powerpoint/2010/main" val="30517126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51FCFC-D916-DD58-8A03-B4A46424EA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0F2513-2CC5-BCC0-D810-AE796C9BF3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F14B2E-CE0A-DADF-D865-C213561DB7F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58B181A-9CD1-6B88-B0E8-4B84DF73221A}"/>
              </a:ext>
            </a:extLst>
          </p:cNvPr>
          <p:cNvSpPr>
            <a:spLocks noGrp="1"/>
          </p:cNvSpPr>
          <p:nvPr>
            <p:ph type="sldNum" sz="quarter" idx="5"/>
          </p:nvPr>
        </p:nvSpPr>
        <p:spPr/>
        <p:txBody>
          <a:bodyPr/>
          <a:lstStyle/>
          <a:p>
            <a:fld id="{279EDD54-0F8C-4169-A6FF-2F63DF2ACC48}" type="slidenum">
              <a:rPr lang="en-US" smtClean="0"/>
              <a:t>15</a:t>
            </a:fld>
            <a:endParaRPr lang="en-US"/>
          </a:p>
        </p:txBody>
      </p:sp>
    </p:spTree>
    <p:extLst>
      <p:ext uri="{BB962C8B-B14F-4D97-AF65-F5344CB8AC3E}">
        <p14:creationId xmlns:p14="http://schemas.microsoft.com/office/powerpoint/2010/main" val="20026438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BCC912-7E5F-1CB6-36AC-7648ACFEDA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DA804C-19CF-1F86-ADFA-AE9F6C8623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FF2C63-8FFA-78AA-7E80-D84A9E8B0C9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334D169-BCD3-E9F3-D71E-FDC8B52547E7}"/>
              </a:ext>
            </a:extLst>
          </p:cNvPr>
          <p:cNvSpPr>
            <a:spLocks noGrp="1"/>
          </p:cNvSpPr>
          <p:nvPr>
            <p:ph type="sldNum" sz="quarter" idx="5"/>
          </p:nvPr>
        </p:nvSpPr>
        <p:spPr/>
        <p:txBody>
          <a:bodyPr/>
          <a:lstStyle/>
          <a:p>
            <a:fld id="{279EDD54-0F8C-4169-A6FF-2F63DF2ACC48}" type="slidenum">
              <a:rPr lang="en-US" smtClean="0"/>
              <a:t>16</a:t>
            </a:fld>
            <a:endParaRPr lang="en-US"/>
          </a:p>
        </p:txBody>
      </p:sp>
    </p:spTree>
    <p:extLst>
      <p:ext uri="{BB962C8B-B14F-4D97-AF65-F5344CB8AC3E}">
        <p14:creationId xmlns:p14="http://schemas.microsoft.com/office/powerpoint/2010/main" val="29410141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BDAE4-1C9A-D1F7-C51A-97BC7483AE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9B2F28-EEAF-A562-0D59-C9D7ED8E61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848F3B-78A5-7542-9FAA-AE3C16E94F5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1231F0F-8D2A-B227-D265-03C11DF5ACC1}"/>
              </a:ext>
            </a:extLst>
          </p:cNvPr>
          <p:cNvSpPr>
            <a:spLocks noGrp="1"/>
          </p:cNvSpPr>
          <p:nvPr>
            <p:ph type="sldNum" sz="quarter" idx="5"/>
          </p:nvPr>
        </p:nvSpPr>
        <p:spPr/>
        <p:txBody>
          <a:bodyPr/>
          <a:lstStyle/>
          <a:p>
            <a:fld id="{279EDD54-0F8C-4169-A6FF-2F63DF2ACC48}" type="slidenum">
              <a:rPr lang="en-US" smtClean="0"/>
              <a:t>17</a:t>
            </a:fld>
            <a:endParaRPr lang="en-US"/>
          </a:p>
        </p:txBody>
      </p:sp>
    </p:spTree>
    <p:extLst>
      <p:ext uri="{BB962C8B-B14F-4D97-AF65-F5344CB8AC3E}">
        <p14:creationId xmlns:p14="http://schemas.microsoft.com/office/powerpoint/2010/main" val="36050121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D0A6A1-40AF-FDF0-E7C4-D5AC517B11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0E44DF-593D-60DA-39DD-E27A2E09EA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608D0B-01DA-26C4-5BAE-71E2655501E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C135195-EF7D-BC7D-D40C-72A3AAD3996A}"/>
              </a:ext>
            </a:extLst>
          </p:cNvPr>
          <p:cNvSpPr>
            <a:spLocks noGrp="1"/>
          </p:cNvSpPr>
          <p:nvPr>
            <p:ph type="sldNum" sz="quarter" idx="5"/>
          </p:nvPr>
        </p:nvSpPr>
        <p:spPr/>
        <p:txBody>
          <a:bodyPr/>
          <a:lstStyle/>
          <a:p>
            <a:fld id="{279EDD54-0F8C-4169-A6FF-2F63DF2ACC48}" type="slidenum">
              <a:rPr lang="en-US" smtClean="0"/>
              <a:t>18</a:t>
            </a:fld>
            <a:endParaRPr lang="en-US"/>
          </a:p>
        </p:txBody>
      </p:sp>
    </p:spTree>
    <p:extLst>
      <p:ext uri="{BB962C8B-B14F-4D97-AF65-F5344CB8AC3E}">
        <p14:creationId xmlns:p14="http://schemas.microsoft.com/office/powerpoint/2010/main" val="13915981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61B75-E44C-55A2-8AF4-18AF20A352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0130DE-B7DC-9BF4-2A4A-85287A8DA9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146501-3680-5D17-6E14-40F9863BD9B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BE02651-0358-3825-8C68-B0461EAA1402}"/>
              </a:ext>
            </a:extLst>
          </p:cNvPr>
          <p:cNvSpPr>
            <a:spLocks noGrp="1"/>
          </p:cNvSpPr>
          <p:nvPr>
            <p:ph type="sldNum" sz="quarter" idx="5"/>
          </p:nvPr>
        </p:nvSpPr>
        <p:spPr/>
        <p:txBody>
          <a:bodyPr/>
          <a:lstStyle/>
          <a:p>
            <a:fld id="{279EDD54-0F8C-4169-A6FF-2F63DF2ACC48}" type="slidenum">
              <a:rPr lang="en-US" smtClean="0"/>
              <a:t>19</a:t>
            </a:fld>
            <a:endParaRPr lang="en-US"/>
          </a:p>
        </p:txBody>
      </p:sp>
    </p:spTree>
    <p:extLst>
      <p:ext uri="{BB962C8B-B14F-4D97-AF65-F5344CB8AC3E}">
        <p14:creationId xmlns:p14="http://schemas.microsoft.com/office/powerpoint/2010/main" val="4000911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4B0A9-BAA6-2443-B6F9-94A1213436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FD87E3-E6CF-6674-EFD5-DB6352BD15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54A6C0-ACD5-49F5-DCB4-50ED5781C9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467B4C7-7A90-E17E-0820-5523F5E25C9B}"/>
              </a:ext>
            </a:extLst>
          </p:cNvPr>
          <p:cNvSpPr>
            <a:spLocks noGrp="1"/>
          </p:cNvSpPr>
          <p:nvPr>
            <p:ph type="sldNum" sz="quarter" idx="5"/>
          </p:nvPr>
        </p:nvSpPr>
        <p:spPr/>
        <p:txBody>
          <a:bodyPr/>
          <a:lstStyle/>
          <a:p>
            <a:fld id="{279EDD54-0F8C-4169-A6FF-2F63DF2ACC48}" type="slidenum">
              <a:rPr lang="en-US" smtClean="0"/>
              <a:t>2</a:t>
            </a:fld>
            <a:endParaRPr lang="en-US"/>
          </a:p>
        </p:txBody>
      </p:sp>
    </p:spTree>
    <p:extLst>
      <p:ext uri="{BB962C8B-B14F-4D97-AF65-F5344CB8AC3E}">
        <p14:creationId xmlns:p14="http://schemas.microsoft.com/office/powerpoint/2010/main" val="16480207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B68E0-F1C5-0026-FF82-2A99ACCB9B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CF6DFB-A2B6-CB48-1F6D-AE54483E65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373A9F-45FE-7963-E497-B25E268B443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C7930AD-E844-0A09-5C49-5FF859FFE7AF}"/>
              </a:ext>
            </a:extLst>
          </p:cNvPr>
          <p:cNvSpPr>
            <a:spLocks noGrp="1"/>
          </p:cNvSpPr>
          <p:nvPr>
            <p:ph type="sldNum" sz="quarter" idx="5"/>
          </p:nvPr>
        </p:nvSpPr>
        <p:spPr/>
        <p:txBody>
          <a:bodyPr/>
          <a:lstStyle/>
          <a:p>
            <a:fld id="{279EDD54-0F8C-4169-A6FF-2F63DF2ACC48}" type="slidenum">
              <a:rPr lang="en-US" smtClean="0"/>
              <a:t>20</a:t>
            </a:fld>
            <a:endParaRPr lang="en-US"/>
          </a:p>
        </p:txBody>
      </p:sp>
    </p:spTree>
    <p:extLst>
      <p:ext uri="{BB962C8B-B14F-4D97-AF65-F5344CB8AC3E}">
        <p14:creationId xmlns:p14="http://schemas.microsoft.com/office/powerpoint/2010/main" val="13483190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2C522-135E-375D-6F40-5091103B26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D93B43-9924-8CA1-2BF0-90B35E479C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F996ED-F026-8397-DB45-1B05457D410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091733A-8D3F-27A4-7E3A-D2635E075EE4}"/>
              </a:ext>
            </a:extLst>
          </p:cNvPr>
          <p:cNvSpPr>
            <a:spLocks noGrp="1"/>
          </p:cNvSpPr>
          <p:nvPr>
            <p:ph type="sldNum" sz="quarter" idx="5"/>
          </p:nvPr>
        </p:nvSpPr>
        <p:spPr/>
        <p:txBody>
          <a:bodyPr/>
          <a:lstStyle/>
          <a:p>
            <a:fld id="{279EDD54-0F8C-4169-A6FF-2F63DF2ACC48}" type="slidenum">
              <a:rPr lang="en-US" smtClean="0"/>
              <a:t>21</a:t>
            </a:fld>
            <a:endParaRPr lang="en-US"/>
          </a:p>
        </p:txBody>
      </p:sp>
    </p:spTree>
    <p:extLst>
      <p:ext uri="{BB962C8B-B14F-4D97-AF65-F5344CB8AC3E}">
        <p14:creationId xmlns:p14="http://schemas.microsoft.com/office/powerpoint/2010/main" val="3551968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70155E-949D-5EB7-E9EE-49868B0F5F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2D900D-5D27-D95B-FE55-FFB86BC8F2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04A87A-B18A-645D-EFDB-31EA80A86D1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A717BD8-F2BA-7FDF-2BFB-DA0F280E1FF7}"/>
              </a:ext>
            </a:extLst>
          </p:cNvPr>
          <p:cNvSpPr>
            <a:spLocks noGrp="1"/>
          </p:cNvSpPr>
          <p:nvPr>
            <p:ph type="sldNum" sz="quarter" idx="5"/>
          </p:nvPr>
        </p:nvSpPr>
        <p:spPr/>
        <p:txBody>
          <a:bodyPr/>
          <a:lstStyle/>
          <a:p>
            <a:fld id="{279EDD54-0F8C-4169-A6FF-2F63DF2ACC48}" type="slidenum">
              <a:rPr lang="en-US" smtClean="0"/>
              <a:t>22</a:t>
            </a:fld>
            <a:endParaRPr lang="en-US"/>
          </a:p>
        </p:txBody>
      </p:sp>
    </p:spTree>
    <p:extLst>
      <p:ext uri="{BB962C8B-B14F-4D97-AF65-F5344CB8AC3E}">
        <p14:creationId xmlns:p14="http://schemas.microsoft.com/office/powerpoint/2010/main" val="42333896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8D3C3D-5209-0051-722C-3A97CE640F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F77D99-E520-FA70-64F2-49A2F62ACB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5C290C-564C-8034-27F4-EB73AF8E3C6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C78548C-40D4-2EB7-9237-AA0AC6ADFCDA}"/>
              </a:ext>
            </a:extLst>
          </p:cNvPr>
          <p:cNvSpPr>
            <a:spLocks noGrp="1"/>
          </p:cNvSpPr>
          <p:nvPr>
            <p:ph type="sldNum" sz="quarter" idx="5"/>
          </p:nvPr>
        </p:nvSpPr>
        <p:spPr/>
        <p:txBody>
          <a:bodyPr/>
          <a:lstStyle/>
          <a:p>
            <a:fld id="{279EDD54-0F8C-4169-A6FF-2F63DF2ACC48}" type="slidenum">
              <a:rPr lang="en-US" smtClean="0"/>
              <a:t>23</a:t>
            </a:fld>
            <a:endParaRPr lang="en-US"/>
          </a:p>
        </p:txBody>
      </p:sp>
    </p:spTree>
    <p:extLst>
      <p:ext uri="{BB962C8B-B14F-4D97-AF65-F5344CB8AC3E}">
        <p14:creationId xmlns:p14="http://schemas.microsoft.com/office/powerpoint/2010/main" val="12976696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6682FC-AC01-E1C7-2528-B2FAE5729B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2EBE05-94F4-3A28-F7AC-804FCEC224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877631-AF7F-FE46-0615-2C6D958BEBD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A616A46-489C-464E-805A-BD736686D868}"/>
              </a:ext>
            </a:extLst>
          </p:cNvPr>
          <p:cNvSpPr>
            <a:spLocks noGrp="1"/>
          </p:cNvSpPr>
          <p:nvPr>
            <p:ph type="sldNum" sz="quarter" idx="5"/>
          </p:nvPr>
        </p:nvSpPr>
        <p:spPr/>
        <p:txBody>
          <a:bodyPr/>
          <a:lstStyle/>
          <a:p>
            <a:fld id="{279EDD54-0F8C-4169-A6FF-2F63DF2ACC48}" type="slidenum">
              <a:rPr lang="en-US" smtClean="0"/>
              <a:t>24</a:t>
            </a:fld>
            <a:endParaRPr lang="en-US"/>
          </a:p>
        </p:txBody>
      </p:sp>
    </p:spTree>
    <p:extLst>
      <p:ext uri="{BB962C8B-B14F-4D97-AF65-F5344CB8AC3E}">
        <p14:creationId xmlns:p14="http://schemas.microsoft.com/office/powerpoint/2010/main" val="14587045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A8504B-D7BE-E52F-6D41-983E4A35CF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C17B48-6018-3CDB-C74D-05EB6D2762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257650-930B-32A7-461B-262802067BC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5581EA9-1F13-4BE6-1070-13A9C31B05DA}"/>
              </a:ext>
            </a:extLst>
          </p:cNvPr>
          <p:cNvSpPr>
            <a:spLocks noGrp="1"/>
          </p:cNvSpPr>
          <p:nvPr>
            <p:ph type="sldNum" sz="quarter" idx="5"/>
          </p:nvPr>
        </p:nvSpPr>
        <p:spPr/>
        <p:txBody>
          <a:bodyPr/>
          <a:lstStyle/>
          <a:p>
            <a:fld id="{279EDD54-0F8C-4169-A6FF-2F63DF2ACC48}" type="slidenum">
              <a:rPr lang="en-US" smtClean="0"/>
              <a:t>25</a:t>
            </a:fld>
            <a:endParaRPr lang="en-US"/>
          </a:p>
        </p:txBody>
      </p:sp>
    </p:spTree>
    <p:extLst>
      <p:ext uri="{BB962C8B-B14F-4D97-AF65-F5344CB8AC3E}">
        <p14:creationId xmlns:p14="http://schemas.microsoft.com/office/powerpoint/2010/main" val="11076550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2C83EC-508C-F11D-F3DA-351B02F681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08BB5F-B246-E5E5-A432-F12D7287E7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127849-224F-712F-FF3A-F73E68A1686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2B92B23-6B00-9AEE-EE86-3F21EB1AE5B3}"/>
              </a:ext>
            </a:extLst>
          </p:cNvPr>
          <p:cNvSpPr>
            <a:spLocks noGrp="1"/>
          </p:cNvSpPr>
          <p:nvPr>
            <p:ph type="sldNum" sz="quarter" idx="5"/>
          </p:nvPr>
        </p:nvSpPr>
        <p:spPr/>
        <p:txBody>
          <a:bodyPr/>
          <a:lstStyle/>
          <a:p>
            <a:fld id="{279EDD54-0F8C-4169-A6FF-2F63DF2ACC48}" type="slidenum">
              <a:rPr lang="en-US" smtClean="0"/>
              <a:t>26</a:t>
            </a:fld>
            <a:endParaRPr lang="en-US"/>
          </a:p>
        </p:txBody>
      </p:sp>
    </p:spTree>
    <p:extLst>
      <p:ext uri="{BB962C8B-B14F-4D97-AF65-F5344CB8AC3E}">
        <p14:creationId xmlns:p14="http://schemas.microsoft.com/office/powerpoint/2010/main" val="10403656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78556-8BFA-8726-C687-5CAF98E33B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67CDB9-4088-BAD1-5558-5B64EB7C0B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2CEC25-EC61-4791-E85B-4822C197465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8891BB3-4C72-75AF-03FA-2599E0B7E2D7}"/>
              </a:ext>
            </a:extLst>
          </p:cNvPr>
          <p:cNvSpPr>
            <a:spLocks noGrp="1"/>
          </p:cNvSpPr>
          <p:nvPr>
            <p:ph type="sldNum" sz="quarter" idx="5"/>
          </p:nvPr>
        </p:nvSpPr>
        <p:spPr/>
        <p:txBody>
          <a:bodyPr/>
          <a:lstStyle/>
          <a:p>
            <a:fld id="{279EDD54-0F8C-4169-A6FF-2F63DF2ACC48}" type="slidenum">
              <a:rPr lang="en-US" smtClean="0"/>
              <a:t>27</a:t>
            </a:fld>
            <a:endParaRPr lang="en-US"/>
          </a:p>
        </p:txBody>
      </p:sp>
    </p:spTree>
    <p:extLst>
      <p:ext uri="{BB962C8B-B14F-4D97-AF65-F5344CB8AC3E}">
        <p14:creationId xmlns:p14="http://schemas.microsoft.com/office/powerpoint/2010/main" val="17427612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AF4B9-796E-7519-F4F5-0C52EA13F1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756681-D1D2-7E5E-CD8C-43D13E5BA6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D53943-BD5B-D0C8-9257-91D7C5BF595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6462570-774D-EC68-8826-3B7CB2F7EAD5}"/>
              </a:ext>
            </a:extLst>
          </p:cNvPr>
          <p:cNvSpPr>
            <a:spLocks noGrp="1"/>
          </p:cNvSpPr>
          <p:nvPr>
            <p:ph type="sldNum" sz="quarter" idx="5"/>
          </p:nvPr>
        </p:nvSpPr>
        <p:spPr/>
        <p:txBody>
          <a:bodyPr/>
          <a:lstStyle/>
          <a:p>
            <a:fld id="{279EDD54-0F8C-4169-A6FF-2F63DF2ACC48}" type="slidenum">
              <a:rPr lang="en-US" smtClean="0"/>
              <a:t>28</a:t>
            </a:fld>
            <a:endParaRPr lang="en-US"/>
          </a:p>
        </p:txBody>
      </p:sp>
    </p:spTree>
    <p:extLst>
      <p:ext uri="{BB962C8B-B14F-4D97-AF65-F5344CB8AC3E}">
        <p14:creationId xmlns:p14="http://schemas.microsoft.com/office/powerpoint/2010/main" val="17062177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C003E9-1E0C-191E-6A28-8169FEDD4B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936621-9A33-D8DA-D9D5-94FAA098D2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F1C6AE-EF83-324A-1F14-01EE368E3A5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D3AFBFE-E464-AA04-934E-5A424F7D17CB}"/>
              </a:ext>
            </a:extLst>
          </p:cNvPr>
          <p:cNvSpPr>
            <a:spLocks noGrp="1"/>
          </p:cNvSpPr>
          <p:nvPr>
            <p:ph type="sldNum" sz="quarter" idx="5"/>
          </p:nvPr>
        </p:nvSpPr>
        <p:spPr/>
        <p:txBody>
          <a:bodyPr/>
          <a:lstStyle/>
          <a:p>
            <a:fld id="{279EDD54-0F8C-4169-A6FF-2F63DF2ACC48}" type="slidenum">
              <a:rPr lang="en-US" smtClean="0"/>
              <a:t>29</a:t>
            </a:fld>
            <a:endParaRPr lang="en-US"/>
          </a:p>
        </p:txBody>
      </p:sp>
    </p:spTree>
    <p:extLst>
      <p:ext uri="{BB962C8B-B14F-4D97-AF65-F5344CB8AC3E}">
        <p14:creationId xmlns:p14="http://schemas.microsoft.com/office/powerpoint/2010/main" val="1409648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3</a:t>
            </a:fld>
            <a:endParaRPr lang="en-US"/>
          </a:p>
        </p:txBody>
      </p:sp>
    </p:spTree>
    <p:extLst>
      <p:ext uri="{BB962C8B-B14F-4D97-AF65-F5344CB8AC3E}">
        <p14:creationId xmlns:p14="http://schemas.microsoft.com/office/powerpoint/2010/main" val="26226098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EBFE19-028D-3493-7E1D-A227049786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F936FB-9766-66BE-DC73-F63695E8DD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CCC294-58E2-C6A8-CC0A-FE1246B5FBA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24C677E-264D-2400-BEC3-EA4A549C2185}"/>
              </a:ext>
            </a:extLst>
          </p:cNvPr>
          <p:cNvSpPr>
            <a:spLocks noGrp="1"/>
          </p:cNvSpPr>
          <p:nvPr>
            <p:ph type="sldNum" sz="quarter" idx="5"/>
          </p:nvPr>
        </p:nvSpPr>
        <p:spPr/>
        <p:txBody>
          <a:bodyPr/>
          <a:lstStyle/>
          <a:p>
            <a:fld id="{279EDD54-0F8C-4169-A6FF-2F63DF2ACC48}" type="slidenum">
              <a:rPr lang="en-US" smtClean="0"/>
              <a:t>30</a:t>
            </a:fld>
            <a:endParaRPr lang="en-US"/>
          </a:p>
        </p:txBody>
      </p:sp>
    </p:spTree>
    <p:extLst>
      <p:ext uri="{BB962C8B-B14F-4D97-AF65-F5344CB8AC3E}">
        <p14:creationId xmlns:p14="http://schemas.microsoft.com/office/powerpoint/2010/main" val="32288497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10AA0E-0A2F-A0A0-ABFC-D1ED767721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0FFE48-B40E-E919-4DAF-5B3EDC7DFA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B1B227-55A9-11FF-C75A-64F2AC3B61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AEB225F-B565-D159-EE7E-87620DD1482B}"/>
              </a:ext>
            </a:extLst>
          </p:cNvPr>
          <p:cNvSpPr>
            <a:spLocks noGrp="1"/>
          </p:cNvSpPr>
          <p:nvPr>
            <p:ph type="sldNum" sz="quarter" idx="5"/>
          </p:nvPr>
        </p:nvSpPr>
        <p:spPr/>
        <p:txBody>
          <a:bodyPr/>
          <a:lstStyle/>
          <a:p>
            <a:fld id="{279EDD54-0F8C-4169-A6FF-2F63DF2ACC48}" type="slidenum">
              <a:rPr lang="en-US" smtClean="0"/>
              <a:t>31</a:t>
            </a:fld>
            <a:endParaRPr lang="en-US"/>
          </a:p>
        </p:txBody>
      </p:sp>
    </p:spTree>
    <p:extLst>
      <p:ext uri="{BB962C8B-B14F-4D97-AF65-F5344CB8AC3E}">
        <p14:creationId xmlns:p14="http://schemas.microsoft.com/office/powerpoint/2010/main" val="30586045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A899F5-F620-7D03-D5E1-079D421ADB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710716-4AD1-550B-7703-D4E8A591DB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29EAA7-2A28-A15F-F015-F416698B14B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2D3BB5C-3175-05A0-FD6B-734CE5142C27}"/>
              </a:ext>
            </a:extLst>
          </p:cNvPr>
          <p:cNvSpPr>
            <a:spLocks noGrp="1"/>
          </p:cNvSpPr>
          <p:nvPr>
            <p:ph type="sldNum" sz="quarter" idx="5"/>
          </p:nvPr>
        </p:nvSpPr>
        <p:spPr/>
        <p:txBody>
          <a:bodyPr/>
          <a:lstStyle/>
          <a:p>
            <a:fld id="{279EDD54-0F8C-4169-A6FF-2F63DF2ACC48}" type="slidenum">
              <a:rPr lang="en-US" smtClean="0"/>
              <a:t>32</a:t>
            </a:fld>
            <a:endParaRPr lang="en-US"/>
          </a:p>
        </p:txBody>
      </p:sp>
    </p:spTree>
    <p:extLst>
      <p:ext uri="{BB962C8B-B14F-4D97-AF65-F5344CB8AC3E}">
        <p14:creationId xmlns:p14="http://schemas.microsoft.com/office/powerpoint/2010/main" val="36788620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9E0DED-2FED-E67E-F5B9-4C42B36EA5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42CF56-D864-2623-3597-35B85217DD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F5E363-F70C-CBE8-FE6A-FDFC86203ED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E2086EA-74BF-5CF9-BBCB-8700615B201C}"/>
              </a:ext>
            </a:extLst>
          </p:cNvPr>
          <p:cNvSpPr>
            <a:spLocks noGrp="1"/>
          </p:cNvSpPr>
          <p:nvPr>
            <p:ph type="sldNum" sz="quarter" idx="5"/>
          </p:nvPr>
        </p:nvSpPr>
        <p:spPr/>
        <p:txBody>
          <a:bodyPr/>
          <a:lstStyle/>
          <a:p>
            <a:fld id="{279EDD54-0F8C-4169-A6FF-2F63DF2ACC48}" type="slidenum">
              <a:rPr lang="en-US" smtClean="0"/>
              <a:t>33</a:t>
            </a:fld>
            <a:endParaRPr lang="en-US"/>
          </a:p>
        </p:txBody>
      </p:sp>
    </p:spTree>
    <p:extLst>
      <p:ext uri="{BB962C8B-B14F-4D97-AF65-F5344CB8AC3E}">
        <p14:creationId xmlns:p14="http://schemas.microsoft.com/office/powerpoint/2010/main" val="29524709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587CB8-C932-6F79-F5D6-7C23581DCC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4AB44F-0119-29AB-999E-E1667715CE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7F34D4-5D98-3654-3A57-C88055F862A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0F39862-A383-A001-0433-7C4753B45C06}"/>
              </a:ext>
            </a:extLst>
          </p:cNvPr>
          <p:cNvSpPr>
            <a:spLocks noGrp="1"/>
          </p:cNvSpPr>
          <p:nvPr>
            <p:ph type="sldNum" sz="quarter" idx="5"/>
          </p:nvPr>
        </p:nvSpPr>
        <p:spPr/>
        <p:txBody>
          <a:bodyPr/>
          <a:lstStyle/>
          <a:p>
            <a:fld id="{279EDD54-0F8C-4169-A6FF-2F63DF2ACC48}" type="slidenum">
              <a:rPr lang="en-US" smtClean="0"/>
              <a:t>34</a:t>
            </a:fld>
            <a:endParaRPr lang="en-US"/>
          </a:p>
        </p:txBody>
      </p:sp>
    </p:spTree>
    <p:extLst>
      <p:ext uri="{BB962C8B-B14F-4D97-AF65-F5344CB8AC3E}">
        <p14:creationId xmlns:p14="http://schemas.microsoft.com/office/powerpoint/2010/main" val="3639914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3817E-2A18-1D78-4546-F5FABA3C89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FBD24A-E811-195D-B9E6-5563CBBB8C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25ED28-D80A-B06E-3399-007CC16C921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C41F977-0182-57B6-AA83-FEB4D771BDD6}"/>
              </a:ext>
            </a:extLst>
          </p:cNvPr>
          <p:cNvSpPr>
            <a:spLocks noGrp="1"/>
          </p:cNvSpPr>
          <p:nvPr>
            <p:ph type="sldNum" sz="quarter" idx="5"/>
          </p:nvPr>
        </p:nvSpPr>
        <p:spPr/>
        <p:txBody>
          <a:bodyPr/>
          <a:lstStyle/>
          <a:p>
            <a:fld id="{279EDD54-0F8C-4169-A6FF-2F63DF2ACC48}" type="slidenum">
              <a:rPr lang="en-US" smtClean="0"/>
              <a:t>35</a:t>
            </a:fld>
            <a:endParaRPr lang="en-US"/>
          </a:p>
        </p:txBody>
      </p:sp>
    </p:spTree>
    <p:extLst>
      <p:ext uri="{BB962C8B-B14F-4D97-AF65-F5344CB8AC3E}">
        <p14:creationId xmlns:p14="http://schemas.microsoft.com/office/powerpoint/2010/main" val="37331627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2BE8AF-5A86-552D-C078-BC7493E983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9550D6-B219-7CB5-7C71-1E8F164412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1EA564-B5A9-7665-641E-25E333BB3C1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873B302-9981-1438-B33A-8E06EFDB82A6}"/>
              </a:ext>
            </a:extLst>
          </p:cNvPr>
          <p:cNvSpPr>
            <a:spLocks noGrp="1"/>
          </p:cNvSpPr>
          <p:nvPr>
            <p:ph type="sldNum" sz="quarter" idx="5"/>
          </p:nvPr>
        </p:nvSpPr>
        <p:spPr/>
        <p:txBody>
          <a:bodyPr/>
          <a:lstStyle/>
          <a:p>
            <a:fld id="{279EDD54-0F8C-4169-A6FF-2F63DF2ACC48}" type="slidenum">
              <a:rPr lang="en-US" smtClean="0"/>
              <a:t>36</a:t>
            </a:fld>
            <a:endParaRPr lang="en-US"/>
          </a:p>
        </p:txBody>
      </p:sp>
    </p:spTree>
    <p:extLst>
      <p:ext uri="{BB962C8B-B14F-4D97-AF65-F5344CB8AC3E}">
        <p14:creationId xmlns:p14="http://schemas.microsoft.com/office/powerpoint/2010/main" val="13135914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96C70-A83D-6353-BD15-C4CBD78B16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7B7E66-124C-E771-BFB2-E18661FA88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5851F5-FD5D-CD44-E540-FBB2C28EF52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E9627CD-152C-03DB-A4DC-EA74730348C3}"/>
              </a:ext>
            </a:extLst>
          </p:cNvPr>
          <p:cNvSpPr>
            <a:spLocks noGrp="1"/>
          </p:cNvSpPr>
          <p:nvPr>
            <p:ph type="sldNum" sz="quarter" idx="5"/>
          </p:nvPr>
        </p:nvSpPr>
        <p:spPr/>
        <p:txBody>
          <a:bodyPr/>
          <a:lstStyle/>
          <a:p>
            <a:fld id="{279EDD54-0F8C-4169-A6FF-2F63DF2ACC48}" type="slidenum">
              <a:rPr lang="en-US" smtClean="0"/>
              <a:t>37</a:t>
            </a:fld>
            <a:endParaRPr lang="en-US"/>
          </a:p>
        </p:txBody>
      </p:sp>
    </p:spTree>
    <p:extLst>
      <p:ext uri="{BB962C8B-B14F-4D97-AF65-F5344CB8AC3E}">
        <p14:creationId xmlns:p14="http://schemas.microsoft.com/office/powerpoint/2010/main" val="24381683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CECD9-B8A5-8C6C-0B80-FA88D5FA1F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16C909-2B75-8F8A-10D6-15884FB82A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E8BF70-6260-E205-3D56-CAA7E7865BB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F78C4D9-AC18-AB49-BA6F-E59E4070E3BA}"/>
              </a:ext>
            </a:extLst>
          </p:cNvPr>
          <p:cNvSpPr>
            <a:spLocks noGrp="1"/>
          </p:cNvSpPr>
          <p:nvPr>
            <p:ph type="sldNum" sz="quarter" idx="5"/>
          </p:nvPr>
        </p:nvSpPr>
        <p:spPr/>
        <p:txBody>
          <a:bodyPr/>
          <a:lstStyle/>
          <a:p>
            <a:fld id="{279EDD54-0F8C-4169-A6FF-2F63DF2ACC48}" type="slidenum">
              <a:rPr lang="en-US" smtClean="0"/>
              <a:t>38</a:t>
            </a:fld>
            <a:endParaRPr lang="en-US"/>
          </a:p>
        </p:txBody>
      </p:sp>
    </p:spTree>
    <p:extLst>
      <p:ext uri="{BB962C8B-B14F-4D97-AF65-F5344CB8AC3E}">
        <p14:creationId xmlns:p14="http://schemas.microsoft.com/office/powerpoint/2010/main" val="39493685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255D86-60FE-F011-8EF5-5294784CEE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F98243-FEB3-4B70-9665-FF69A0AAE3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E21C10-C85A-EA58-C168-1C767ECAEEA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C3D11C3-F47C-F499-BB59-3C9B362B00C3}"/>
              </a:ext>
            </a:extLst>
          </p:cNvPr>
          <p:cNvSpPr>
            <a:spLocks noGrp="1"/>
          </p:cNvSpPr>
          <p:nvPr>
            <p:ph type="sldNum" sz="quarter" idx="5"/>
          </p:nvPr>
        </p:nvSpPr>
        <p:spPr/>
        <p:txBody>
          <a:bodyPr/>
          <a:lstStyle/>
          <a:p>
            <a:fld id="{279EDD54-0F8C-4169-A6FF-2F63DF2ACC48}" type="slidenum">
              <a:rPr lang="en-US" smtClean="0"/>
              <a:t>39</a:t>
            </a:fld>
            <a:endParaRPr lang="en-US"/>
          </a:p>
        </p:txBody>
      </p:sp>
    </p:spTree>
    <p:extLst>
      <p:ext uri="{BB962C8B-B14F-4D97-AF65-F5344CB8AC3E}">
        <p14:creationId xmlns:p14="http://schemas.microsoft.com/office/powerpoint/2010/main" val="388458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E03B1-4C0C-BC7B-5544-7B88DDF83E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002B09-10F7-7722-78C1-C5A912569D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695C3E-D841-28D3-8251-971263DCB9F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F85E549-90EA-6A22-2B88-7AB8BE1B1B98}"/>
              </a:ext>
            </a:extLst>
          </p:cNvPr>
          <p:cNvSpPr>
            <a:spLocks noGrp="1"/>
          </p:cNvSpPr>
          <p:nvPr>
            <p:ph type="sldNum" sz="quarter" idx="5"/>
          </p:nvPr>
        </p:nvSpPr>
        <p:spPr/>
        <p:txBody>
          <a:bodyPr/>
          <a:lstStyle/>
          <a:p>
            <a:fld id="{279EDD54-0F8C-4169-A6FF-2F63DF2ACC48}" type="slidenum">
              <a:rPr lang="en-US" smtClean="0"/>
              <a:t>4</a:t>
            </a:fld>
            <a:endParaRPr lang="en-US"/>
          </a:p>
        </p:txBody>
      </p:sp>
    </p:spTree>
    <p:extLst>
      <p:ext uri="{BB962C8B-B14F-4D97-AF65-F5344CB8AC3E}">
        <p14:creationId xmlns:p14="http://schemas.microsoft.com/office/powerpoint/2010/main" val="15478376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C9191-FC07-A145-2CF9-536D0AB242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AE05C0-6ED1-9229-B79B-492854926B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A72B42-F827-921D-6DB0-1A031DF8ED1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DF7D815-EE0A-8E73-8EF3-07DE95E548F1}"/>
              </a:ext>
            </a:extLst>
          </p:cNvPr>
          <p:cNvSpPr>
            <a:spLocks noGrp="1"/>
          </p:cNvSpPr>
          <p:nvPr>
            <p:ph type="sldNum" sz="quarter" idx="5"/>
          </p:nvPr>
        </p:nvSpPr>
        <p:spPr/>
        <p:txBody>
          <a:bodyPr/>
          <a:lstStyle/>
          <a:p>
            <a:fld id="{279EDD54-0F8C-4169-A6FF-2F63DF2ACC48}" type="slidenum">
              <a:rPr lang="en-US" smtClean="0"/>
              <a:t>40</a:t>
            </a:fld>
            <a:endParaRPr lang="en-US"/>
          </a:p>
        </p:txBody>
      </p:sp>
    </p:spTree>
    <p:extLst>
      <p:ext uri="{BB962C8B-B14F-4D97-AF65-F5344CB8AC3E}">
        <p14:creationId xmlns:p14="http://schemas.microsoft.com/office/powerpoint/2010/main" val="18626108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4A14F3-6AC0-7BFE-3E7B-251CB00EDF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92BD00-8A40-E3FF-F734-AD203AD96B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4ACB76-9B82-00C7-A9AF-D30BE1B7AA9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3FF6CDE-52E6-D562-8265-2F52EB7F1C3B}"/>
              </a:ext>
            </a:extLst>
          </p:cNvPr>
          <p:cNvSpPr>
            <a:spLocks noGrp="1"/>
          </p:cNvSpPr>
          <p:nvPr>
            <p:ph type="sldNum" sz="quarter" idx="5"/>
          </p:nvPr>
        </p:nvSpPr>
        <p:spPr/>
        <p:txBody>
          <a:bodyPr/>
          <a:lstStyle/>
          <a:p>
            <a:fld id="{279EDD54-0F8C-4169-A6FF-2F63DF2ACC48}" type="slidenum">
              <a:rPr lang="en-US" smtClean="0"/>
              <a:t>41</a:t>
            </a:fld>
            <a:endParaRPr lang="en-US"/>
          </a:p>
        </p:txBody>
      </p:sp>
    </p:spTree>
    <p:extLst>
      <p:ext uri="{BB962C8B-B14F-4D97-AF65-F5344CB8AC3E}">
        <p14:creationId xmlns:p14="http://schemas.microsoft.com/office/powerpoint/2010/main" val="28576149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735F37-27B4-027D-B615-F38FC669A7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5635D5-7B20-4F86-0460-53D146583F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17D106-AE4E-CE22-5E82-4F4021BFEB1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7717380-6D33-A789-C1FC-2F03EB1FD2B2}"/>
              </a:ext>
            </a:extLst>
          </p:cNvPr>
          <p:cNvSpPr>
            <a:spLocks noGrp="1"/>
          </p:cNvSpPr>
          <p:nvPr>
            <p:ph type="sldNum" sz="quarter" idx="5"/>
          </p:nvPr>
        </p:nvSpPr>
        <p:spPr/>
        <p:txBody>
          <a:bodyPr/>
          <a:lstStyle/>
          <a:p>
            <a:fld id="{279EDD54-0F8C-4169-A6FF-2F63DF2ACC48}" type="slidenum">
              <a:rPr lang="en-US" smtClean="0"/>
              <a:t>42</a:t>
            </a:fld>
            <a:endParaRPr lang="en-US"/>
          </a:p>
        </p:txBody>
      </p:sp>
    </p:spTree>
    <p:extLst>
      <p:ext uri="{BB962C8B-B14F-4D97-AF65-F5344CB8AC3E}">
        <p14:creationId xmlns:p14="http://schemas.microsoft.com/office/powerpoint/2010/main" val="5069221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ACF955-DA6C-0DB3-0E89-DC5260148C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240658-E3F7-254E-CB61-5F24B68C39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CA6B03-1C05-9E6C-5DBA-7BA175E32B7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5AD5388-B60B-E60F-B208-3726C9A4E4DD}"/>
              </a:ext>
            </a:extLst>
          </p:cNvPr>
          <p:cNvSpPr>
            <a:spLocks noGrp="1"/>
          </p:cNvSpPr>
          <p:nvPr>
            <p:ph type="sldNum" sz="quarter" idx="5"/>
          </p:nvPr>
        </p:nvSpPr>
        <p:spPr/>
        <p:txBody>
          <a:bodyPr/>
          <a:lstStyle/>
          <a:p>
            <a:fld id="{279EDD54-0F8C-4169-A6FF-2F63DF2ACC48}" type="slidenum">
              <a:rPr lang="en-US" smtClean="0"/>
              <a:t>43</a:t>
            </a:fld>
            <a:endParaRPr lang="en-US"/>
          </a:p>
        </p:txBody>
      </p:sp>
    </p:spTree>
    <p:extLst>
      <p:ext uri="{BB962C8B-B14F-4D97-AF65-F5344CB8AC3E}">
        <p14:creationId xmlns:p14="http://schemas.microsoft.com/office/powerpoint/2010/main" val="255615173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558CD-4AE7-1F20-96AE-FC56163257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5A65E4-82A5-8746-FA47-817683A226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DC0A60-4B57-F5AA-AABF-A931CDCE80B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960CB4D-8834-7CC5-0FFD-68EC974E5C2E}"/>
              </a:ext>
            </a:extLst>
          </p:cNvPr>
          <p:cNvSpPr>
            <a:spLocks noGrp="1"/>
          </p:cNvSpPr>
          <p:nvPr>
            <p:ph type="sldNum" sz="quarter" idx="5"/>
          </p:nvPr>
        </p:nvSpPr>
        <p:spPr/>
        <p:txBody>
          <a:bodyPr/>
          <a:lstStyle/>
          <a:p>
            <a:fld id="{279EDD54-0F8C-4169-A6FF-2F63DF2ACC48}" type="slidenum">
              <a:rPr lang="en-US" smtClean="0"/>
              <a:t>44</a:t>
            </a:fld>
            <a:endParaRPr lang="en-US"/>
          </a:p>
        </p:txBody>
      </p:sp>
    </p:spTree>
    <p:extLst>
      <p:ext uri="{BB962C8B-B14F-4D97-AF65-F5344CB8AC3E}">
        <p14:creationId xmlns:p14="http://schemas.microsoft.com/office/powerpoint/2010/main" val="46642106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FE921A-DF0D-F8BC-1EEF-DB12D8237D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260F94-E7C4-8F10-0838-4E0DD33087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B095E3-1978-125D-8B0C-263844D6A7E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1B29C34-C941-3EA6-B34A-2FD409906191}"/>
              </a:ext>
            </a:extLst>
          </p:cNvPr>
          <p:cNvSpPr>
            <a:spLocks noGrp="1"/>
          </p:cNvSpPr>
          <p:nvPr>
            <p:ph type="sldNum" sz="quarter" idx="5"/>
          </p:nvPr>
        </p:nvSpPr>
        <p:spPr/>
        <p:txBody>
          <a:bodyPr/>
          <a:lstStyle/>
          <a:p>
            <a:fld id="{279EDD54-0F8C-4169-A6FF-2F63DF2ACC48}" type="slidenum">
              <a:rPr lang="en-US" smtClean="0"/>
              <a:t>45</a:t>
            </a:fld>
            <a:endParaRPr lang="en-US"/>
          </a:p>
        </p:txBody>
      </p:sp>
    </p:spTree>
    <p:extLst>
      <p:ext uri="{BB962C8B-B14F-4D97-AF65-F5344CB8AC3E}">
        <p14:creationId xmlns:p14="http://schemas.microsoft.com/office/powerpoint/2010/main" val="1378119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F2537-EEC4-9A90-1E74-89D98CA19A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45C222-307C-85A3-BF71-A8BC41FD18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9E72E4-1891-F01F-DE62-279F5EFE9B1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B636019-7E71-0CE3-F0C6-89FE5699EC5E}"/>
              </a:ext>
            </a:extLst>
          </p:cNvPr>
          <p:cNvSpPr>
            <a:spLocks noGrp="1"/>
          </p:cNvSpPr>
          <p:nvPr>
            <p:ph type="sldNum" sz="quarter" idx="5"/>
          </p:nvPr>
        </p:nvSpPr>
        <p:spPr/>
        <p:txBody>
          <a:bodyPr/>
          <a:lstStyle/>
          <a:p>
            <a:fld id="{279EDD54-0F8C-4169-A6FF-2F63DF2ACC48}" type="slidenum">
              <a:rPr lang="en-US" smtClean="0"/>
              <a:t>46</a:t>
            </a:fld>
            <a:endParaRPr lang="en-US"/>
          </a:p>
        </p:txBody>
      </p:sp>
    </p:spTree>
    <p:extLst>
      <p:ext uri="{BB962C8B-B14F-4D97-AF65-F5344CB8AC3E}">
        <p14:creationId xmlns:p14="http://schemas.microsoft.com/office/powerpoint/2010/main" val="17004900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DA466-6C7E-7FDD-EC13-BD7C3E41AB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60EDDE-5460-F6BF-533B-36A0563045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5B5197-30CF-7CFC-3F00-4BEEDAB8327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03C1814-24E2-310D-4175-28F9F5295663}"/>
              </a:ext>
            </a:extLst>
          </p:cNvPr>
          <p:cNvSpPr>
            <a:spLocks noGrp="1"/>
          </p:cNvSpPr>
          <p:nvPr>
            <p:ph type="sldNum" sz="quarter" idx="5"/>
          </p:nvPr>
        </p:nvSpPr>
        <p:spPr/>
        <p:txBody>
          <a:bodyPr/>
          <a:lstStyle/>
          <a:p>
            <a:fld id="{279EDD54-0F8C-4169-A6FF-2F63DF2ACC48}" type="slidenum">
              <a:rPr lang="en-US" smtClean="0"/>
              <a:t>47</a:t>
            </a:fld>
            <a:endParaRPr lang="en-US"/>
          </a:p>
        </p:txBody>
      </p:sp>
    </p:spTree>
    <p:extLst>
      <p:ext uri="{BB962C8B-B14F-4D97-AF65-F5344CB8AC3E}">
        <p14:creationId xmlns:p14="http://schemas.microsoft.com/office/powerpoint/2010/main" val="28281563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6053E-D0FD-62B8-F695-4F437BA144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6D1503-4E38-69D5-5311-5B443EBA66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A0E4CC-D92C-77CA-F7FC-0B4C01BC303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3A17C72-0BA0-CEB3-5A98-48ECB74BF00C}"/>
              </a:ext>
            </a:extLst>
          </p:cNvPr>
          <p:cNvSpPr>
            <a:spLocks noGrp="1"/>
          </p:cNvSpPr>
          <p:nvPr>
            <p:ph type="sldNum" sz="quarter" idx="5"/>
          </p:nvPr>
        </p:nvSpPr>
        <p:spPr/>
        <p:txBody>
          <a:bodyPr/>
          <a:lstStyle/>
          <a:p>
            <a:fld id="{279EDD54-0F8C-4169-A6FF-2F63DF2ACC48}" type="slidenum">
              <a:rPr lang="en-US" smtClean="0"/>
              <a:t>48</a:t>
            </a:fld>
            <a:endParaRPr lang="en-US"/>
          </a:p>
        </p:txBody>
      </p:sp>
    </p:spTree>
    <p:extLst>
      <p:ext uri="{BB962C8B-B14F-4D97-AF65-F5344CB8AC3E}">
        <p14:creationId xmlns:p14="http://schemas.microsoft.com/office/powerpoint/2010/main" val="751291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BA982-093E-3A61-A323-475A813BF0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E155D9-94F5-A934-105E-7859C74944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D4334E-0D1B-B77A-098F-C1114F54AA6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0F83B60-11E7-C29B-E9F4-665FAFF8261D}"/>
              </a:ext>
            </a:extLst>
          </p:cNvPr>
          <p:cNvSpPr>
            <a:spLocks noGrp="1"/>
          </p:cNvSpPr>
          <p:nvPr>
            <p:ph type="sldNum" sz="quarter" idx="5"/>
          </p:nvPr>
        </p:nvSpPr>
        <p:spPr/>
        <p:txBody>
          <a:bodyPr/>
          <a:lstStyle/>
          <a:p>
            <a:fld id="{279EDD54-0F8C-4169-A6FF-2F63DF2ACC48}" type="slidenum">
              <a:rPr lang="en-US" smtClean="0"/>
              <a:t>49</a:t>
            </a:fld>
            <a:endParaRPr lang="en-US"/>
          </a:p>
        </p:txBody>
      </p:sp>
    </p:spTree>
    <p:extLst>
      <p:ext uri="{BB962C8B-B14F-4D97-AF65-F5344CB8AC3E}">
        <p14:creationId xmlns:p14="http://schemas.microsoft.com/office/powerpoint/2010/main" val="1124464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8747C8-46B0-1870-9C1C-FE16DE3915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D2F1B1-03C2-05F3-3F6D-E29D442B7E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C918A1-A636-6C40-4BA5-1962062B6E9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51A97A0-BDFB-344D-0A66-0AF5DEB02A78}"/>
              </a:ext>
            </a:extLst>
          </p:cNvPr>
          <p:cNvSpPr>
            <a:spLocks noGrp="1"/>
          </p:cNvSpPr>
          <p:nvPr>
            <p:ph type="sldNum" sz="quarter" idx="5"/>
          </p:nvPr>
        </p:nvSpPr>
        <p:spPr/>
        <p:txBody>
          <a:bodyPr/>
          <a:lstStyle/>
          <a:p>
            <a:fld id="{279EDD54-0F8C-4169-A6FF-2F63DF2ACC48}" type="slidenum">
              <a:rPr lang="en-US" smtClean="0"/>
              <a:t>5</a:t>
            </a:fld>
            <a:endParaRPr lang="en-US"/>
          </a:p>
        </p:txBody>
      </p:sp>
    </p:spTree>
    <p:extLst>
      <p:ext uri="{BB962C8B-B14F-4D97-AF65-F5344CB8AC3E}">
        <p14:creationId xmlns:p14="http://schemas.microsoft.com/office/powerpoint/2010/main" val="343962277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38BC47-5783-0BAF-91CE-F23170186C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135A66-F057-44BF-70A3-7097FD814A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426B15-0DF3-4478-5F26-FE5A470B77B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EFD4104-5321-A0FF-9294-289A1A7E0AA3}"/>
              </a:ext>
            </a:extLst>
          </p:cNvPr>
          <p:cNvSpPr>
            <a:spLocks noGrp="1"/>
          </p:cNvSpPr>
          <p:nvPr>
            <p:ph type="sldNum" sz="quarter" idx="5"/>
          </p:nvPr>
        </p:nvSpPr>
        <p:spPr/>
        <p:txBody>
          <a:bodyPr/>
          <a:lstStyle/>
          <a:p>
            <a:fld id="{279EDD54-0F8C-4169-A6FF-2F63DF2ACC48}" type="slidenum">
              <a:rPr lang="en-US" smtClean="0"/>
              <a:t>50</a:t>
            </a:fld>
            <a:endParaRPr lang="en-US"/>
          </a:p>
        </p:txBody>
      </p:sp>
    </p:spTree>
    <p:extLst>
      <p:ext uri="{BB962C8B-B14F-4D97-AF65-F5344CB8AC3E}">
        <p14:creationId xmlns:p14="http://schemas.microsoft.com/office/powerpoint/2010/main" val="211474058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6A5090-052D-BD1B-74FA-09411A5B96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A534A6-0539-D24F-8095-5C215408EF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9E0BE5-5EF0-B98E-CFC8-CF7CED4C53C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B717DF9-99B5-757D-5758-B9F214E6B985}"/>
              </a:ext>
            </a:extLst>
          </p:cNvPr>
          <p:cNvSpPr>
            <a:spLocks noGrp="1"/>
          </p:cNvSpPr>
          <p:nvPr>
            <p:ph type="sldNum" sz="quarter" idx="5"/>
          </p:nvPr>
        </p:nvSpPr>
        <p:spPr/>
        <p:txBody>
          <a:bodyPr/>
          <a:lstStyle/>
          <a:p>
            <a:fld id="{279EDD54-0F8C-4169-A6FF-2F63DF2ACC48}" type="slidenum">
              <a:rPr lang="en-US" smtClean="0"/>
              <a:t>51</a:t>
            </a:fld>
            <a:endParaRPr lang="en-US"/>
          </a:p>
        </p:txBody>
      </p:sp>
    </p:spTree>
    <p:extLst>
      <p:ext uri="{BB962C8B-B14F-4D97-AF65-F5344CB8AC3E}">
        <p14:creationId xmlns:p14="http://schemas.microsoft.com/office/powerpoint/2010/main" val="6278450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E4EB13-FAEC-1C47-4E40-BE5F48245C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20CCFA-67AA-8598-9794-489869800F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EBFBFA-8F15-C88D-794C-7368E61C410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6FAA604-4FEF-B63D-0969-CFCC1A473F9E}"/>
              </a:ext>
            </a:extLst>
          </p:cNvPr>
          <p:cNvSpPr>
            <a:spLocks noGrp="1"/>
          </p:cNvSpPr>
          <p:nvPr>
            <p:ph type="sldNum" sz="quarter" idx="5"/>
          </p:nvPr>
        </p:nvSpPr>
        <p:spPr/>
        <p:txBody>
          <a:bodyPr/>
          <a:lstStyle/>
          <a:p>
            <a:fld id="{279EDD54-0F8C-4169-A6FF-2F63DF2ACC48}" type="slidenum">
              <a:rPr lang="en-US" smtClean="0"/>
              <a:t>52</a:t>
            </a:fld>
            <a:endParaRPr lang="en-US"/>
          </a:p>
        </p:txBody>
      </p:sp>
    </p:spTree>
    <p:extLst>
      <p:ext uri="{BB962C8B-B14F-4D97-AF65-F5344CB8AC3E}">
        <p14:creationId xmlns:p14="http://schemas.microsoft.com/office/powerpoint/2010/main" val="14004302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E711F-3600-2DF3-EAF4-7AEED3BE68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2931D4-D92A-BF40-3C7D-655B69DFA0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3E4520-DB72-7CD3-BBDD-64F1A4D0F74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D578612-0945-A775-1376-4C32BD581FEF}"/>
              </a:ext>
            </a:extLst>
          </p:cNvPr>
          <p:cNvSpPr>
            <a:spLocks noGrp="1"/>
          </p:cNvSpPr>
          <p:nvPr>
            <p:ph type="sldNum" sz="quarter" idx="5"/>
          </p:nvPr>
        </p:nvSpPr>
        <p:spPr/>
        <p:txBody>
          <a:bodyPr/>
          <a:lstStyle/>
          <a:p>
            <a:fld id="{279EDD54-0F8C-4169-A6FF-2F63DF2ACC48}" type="slidenum">
              <a:rPr lang="en-US" smtClean="0"/>
              <a:t>53</a:t>
            </a:fld>
            <a:endParaRPr lang="en-US"/>
          </a:p>
        </p:txBody>
      </p:sp>
    </p:spTree>
    <p:extLst>
      <p:ext uri="{BB962C8B-B14F-4D97-AF65-F5344CB8AC3E}">
        <p14:creationId xmlns:p14="http://schemas.microsoft.com/office/powerpoint/2010/main" val="308673400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D41683-A7D3-C48F-DD97-9306B0E835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F3AEE8-B4FA-A3EA-866B-C8852C8911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C8C0DE-6265-EF1B-0A96-E18FEE3C288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7A1C866-A9D8-C1F1-FC6D-A270A7D63322}"/>
              </a:ext>
            </a:extLst>
          </p:cNvPr>
          <p:cNvSpPr>
            <a:spLocks noGrp="1"/>
          </p:cNvSpPr>
          <p:nvPr>
            <p:ph type="sldNum" sz="quarter" idx="5"/>
          </p:nvPr>
        </p:nvSpPr>
        <p:spPr/>
        <p:txBody>
          <a:bodyPr/>
          <a:lstStyle/>
          <a:p>
            <a:fld id="{279EDD54-0F8C-4169-A6FF-2F63DF2ACC48}" type="slidenum">
              <a:rPr lang="en-US" smtClean="0"/>
              <a:t>54</a:t>
            </a:fld>
            <a:endParaRPr lang="en-US"/>
          </a:p>
        </p:txBody>
      </p:sp>
    </p:spTree>
    <p:extLst>
      <p:ext uri="{BB962C8B-B14F-4D97-AF65-F5344CB8AC3E}">
        <p14:creationId xmlns:p14="http://schemas.microsoft.com/office/powerpoint/2010/main" val="258537646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51F5F-D6FD-7887-83E6-95A569A7C7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BCB3DA-D9CC-CFD5-0249-E4516569D2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15F748-D036-76CB-768D-F2BA2B2A3AD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B1368AA-F6FD-FF5B-7CFC-38E10693ED51}"/>
              </a:ext>
            </a:extLst>
          </p:cNvPr>
          <p:cNvSpPr>
            <a:spLocks noGrp="1"/>
          </p:cNvSpPr>
          <p:nvPr>
            <p:ph type="sldNum" sz="quarter" idx="5"/>
          </p:nvPr>
        </p:nvSpPr>
        <p:spPr/>
        <p:txBody>
          <a:bodyPr/>
          <a:lstStyle/>
          <a:p>
            <a:fld id="{279EDD54-0F8C-4169-A6FF-2F63DF2ACC48}" type="slidenum">
              <a:rPr lang="en-US" smtClean="0"/>
              <a:t>55</a:t>
            </a:fld>
            <a:endParaRPr lang="en-US"/>
          </a:p>
        </p:txBody>
      </p:sp>
    </p:spTree>
    <p:extLst>
      <p:ext uri="{BB962C8B-B14F-4D97-AF65-F5344CB8AC3E}">
        <p14:creationId xmlns:p14="http://schemas.microsoft.com/office/powerpoint/2010/main" val="191223968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0FC84-F17F-E201-9330-16763A84FB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65372E-4D06-C7F6-B7E2-F8A3D7F35F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9763B2-EDD5-A56B-8F14-66754C2395E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3A0A986-0A77-00F8-E3D0-FC2D0C7E3CD0}"/>
              </a:ext>
            </a:extLst>
          </p:cNvPr>
          <p:cNvSpPr>
            <a:spLocks noGrp="1"/>
          </p:cNvSpPr>
          <p:nvPr>
            <p:ph type="sldNum" sz="quarter" idx="5"/>
          </p:nvPr>
        </p:nvSpPr>
        <p:spPr/>
        <p:txBody>
          <a:bodyPr/>
          <a:lstStyle/>
          <a:p>
            <a:fld id="{279EDD54-0F8C-4169-A6FF-2F63DF2ACC48}" type="slidenum">
              <a:rPr lang="en-US" smtClean="0"/>
              <a:t>56</a:t>
            </a:fld>
            <a:endParaRPr lang="en-US"/>
          </a:p>
        </p:txBody>
      </p:sp>
    </p:spTree>
    <p:extLst>
      <p:ext uri="{BB962C8B-B14F-4D97-AF65-F5344CB8AC3E}">
        <p14:creationId xmlns:p14="http://schemas.microsoft.com/office/powerpoint/2010/main" val="369804944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1A2E9-4D00-54C3-1D90-F3CC6EA3D8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91B09B-391F-332E-9B30-AAC488C2C5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65928D-3A40-05BD-3314-8A89BA19A56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E0B2E6A-52C3-BF2E-E730-615F4E26CFEE}"/>
              </a:ext>
            </a:extLst>
          </p:cNvPr>
          <p:cNvSpPr>
            <a:spLocks noGrp="1"/>
          </p:cNvSpPr>
          <p:nvPr>
            <p:ph type="sldNum" sz="quarter" idx="5"/>
          </p:nvPr>
        </p:nvSpPr>
        <p:spPr/>
        <p:txBody>
          <a:bodyPr/>
          <a:lstStyle/>
          <a:p>
            <a:fld id="{279EDD54-0F8C-4169-A6FF-2F63DF2ACC48}" type="slidenum">
              <a:rPr lang="en-US" smtClean="0"/>
              <a:t>57</a:t>
            </a:fld>
            <a:endParaRPr lang="en-US"/>
          </a:p>
        </p:txBody>
      </p:sp>
    </p:spTree>
    <p:extLst>
      <p:ext uri="{BB962C8B-B14F-4D97-AF65-F5344CB8AC3E}">
        <p14:creationId xmlns:p14="http://schemas.microsoft.com/office/powerpoint/2010/main" val="401360853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12E451-00F0-0A56-0066-18056E67E2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C4806C-77D0-09B6-F289-2D7C2B2301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294460-F42C-D456-DA09-75B9D757A77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D98EED6-AC9D-B954-00F3-C8631B0E5414}"/>
              </a:ext>
            </a:extLst>
          </p:cNvPr>
          <p:cNvSpPr>
            <a:spLocks noGrp="1"/>
          </p:cNvSpPr>
          <p:nvPr>
            <p:ph type="sldNum" sz="quarter" idx="5"/>
          </p:nvPr>
        </p:nvSpPr>
        <p:spPr/>
        <p:txBody>
          <a:bodyPr/>
          <a:lstStyle/>
          <a:p>
            <a:fld id="{279EDD54-0F8C-4169-A6FF-2F63DF2ACC48}" type="slidenum">
              <a:rPr lang="en-US" smtClean="0"/>
              <a:t>58</a:t>
            </a:fld>
            <a:endParaRPr lang="en-US"/>
          </a:p>
        </p:txBody>
      </p:sp>
    </p:spTree>
    <p:extLst>
      <p:ext uri="{BB962C8B-B14F-4D97-AF65-F5344CB8AC3E}">
        <p14:creationId xmlns:p14="http://schemas.microsoft.com/office/powerpoint/2010/main" val="398104123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5D1DE-F96E-B66A-05D2-07A7F9BEFE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932252-42E2-2C24-F107-F2FF9513BD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D18242-657D-211A-0490-CB5C22008B2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ED5A249-93EF-8085-1364-8DD769BB454A}"/>
              </a:ext>
            </a:extLst>
          </p:cNvPr>
          <p:cNvSpPr>
            <a:spLocks noGrp="1"/>
          </p:cNvSpPr>
          <p:nvPr>
            <p:ph type="sldNum" sz="quarter" idx="5"/>
          </p:nvPr>
        </p:nvSpPr>
        <p:spPr/>
        <p:txBody>
          <a:bodyPr/>
          <a:lstStyle/>
          <a:p>
            <a:fld id="{279EDD54-0F8C-4169-A6FF-2F63DF2ACC48}" type="slidenum">
              <a:rPr lang="en-US" smtClean="0"/>
              <a:t>59</a:t>
            </a:fld>
            <a:endParaRPr lang="en-US"/>
          </a:p>
        </p:txBody>
      </p:sp>
    </p:spTree>
    <p:extLst>
      <p:ext uri="{BB962C8B-B14F-4D97-AF65-F5344CB8AC3E}">
        <p14:creationId xmlns:p14="http://schemas.microsoft.com/office/powerpoint/2010/main" val="33974920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92F12-F858-F9FD-2432-4FF88CDE57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36FF33-A353-00F4-AA49-806FF73B23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5B78B8-E863-249E-1C07-A1D5F28E86C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4519307-17C5-2594-7126-A2B2CB72B898}"/>
              </a:ext>
            </a:extLst>
          </p:cNvPr>
          <p:cNvSpPr>
            <a:spLocks noGrp="1"/>
          </p:cNvSpPr>
          <p:nvPr>
            <p:ph type="sldNum" sz="quarter" idx="5"/>
          </p:nvPr>
        </p:nvSpPr>
        <p:spPr/>
        <p:txBody>
          <a:bodyPr/>
          <a:lstStyle/>
          <a:p>
            <a:fld id="{279EDD54-0F8C-4169-A6FF-2F63DF2ACC48}" type="slidenum">
              <a:rPr lang="en-US" smtClean="0"/>
              <a:t>6</a:t>
            </a:fld>
            <a:endParaRPr lang="en-US"/>
          </a:p>
        </p:txBody>
      </p:sp>
    </p:spTree>
    <p:extLst>
      <p:ext uri="{BB962C8B-B14F-4D97-AF65-F5344CB8AC3E}">
        <p14:creationId xmlns:p14="http://schemas.microsoft.com/office/powerpoint/2010/main" val="168782578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54F4D-9746-B6B1-F9E4-B111111ABC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402A0C-AA8F-22ED-37BD-9B0B6E90F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C689DF-15B8-18E8-3D2D-879CA16AB15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F12ED0C-B3BB-101C-B73E-A5EDF01A5F10}"/>
              </a:ext>
            </a:extLst>
          </p:cNvPr>
          <p:cNvSpPr>
            <a:spLocks noGrp="1"/>
          </p:cNvSpPr>
          <p:nvPr>
            <p:ph type="sldNum" sz="quarter" idx="5"/>
          </p:nvPr>
        </p:nvSpPr>
        <p:spPr/>
        <p:txBody>
          <a:bodyPr/>
          <a:lstStyle/>
          <a:p>
            <a:fld id="{279EDD54-0F8C-4169-A6FF-2F63DF2ACC48}" type="slidenum">
              <a:rPr lang="en-US" smtClean="0"/>
              <a:t>60</a:t>
            </a:fld>
            <a:endParaRPr lang="en-US"/>
          </a:p>
        </p:txBody>
      </p:sp>
    </p:spTree>
    <p:extLst>
      <p:ext uri="{BB962C8B-B14F-4D97-AF65-F5344CB8AC3E}">
        <p14:creationId xmlns:p14="http://schemas.microsoft.com/office/powerpoint/2010/main" val="291086735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CFF627-C592-8606-77DB-6E1744EA8D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31CD2E-F829-AF38-43ED-F46C9879B8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5E7992-2343-7921-E521-5D0E4EF79CB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C21A009-F7E0-3C17-A756-CC67431F9BBB}"/>
              </a:ext>
            </a:extLst>
          </p:cNvPr>
          <p:cNvSpPr>
            <a:spLocks noGrp="1"/>
          </p:cNvSpPr>
          <p:nvPr>
            <p:ph type="sldNum" sz="quarter" idx="5"/>
          </p:nvPr>
        </p:nvSpPr>
        <p:spPr/>
        <p:txBody>
          <a:bodyPr/>
          <a:lstStyle/>
          <a:p>
            <a:fld id="{279EDD54-0F8C-4169-A6FF-2F63DF2ACC48}" type="slidenum">
              <a:rPr lang="en-US" smtClean="0"/>
              <a:t>61</a:t>
            </a:fld>
            <a:endParaRPr lang="en-US"/>
          </a:p>
        </p:txBody>
      </p:sp>
    </p:spTree>
    <p:extLst>
      <p:ext uri="{BB962C8B-B14F-4D97-AF65-F5344CB8AC3E}">
        <p14:creationId xmlns:p14="http://schemas.microsoft.com/office/powerpoint/2010/main" val="62976508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2C0E7A-46B0-B7AD-C74E-ADF147F9F7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A7F423-4EDA-34B6-2FF5-3C6426C48A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4E1D98-EDC1-C22F-52BE-80F199B3A55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964F87B-67BE-B4B9-A5A4-F780B8344D92}"/>
              </a:ext>
            </a:extLst>
          </p:cNvPr>
          <p:cNvSpPr>
            <a:spLocks noGrp="1"/>
          </p:cNvSpPr>
          <p:nvPr>
            <p:ph type="sldNum" sz="quarter" idx="5"/>
          </p:nvPr>
        </p:nvSpPr>
        <p:spPr/>
        <p:txBody>
          <a:bodyPr/>
          <a:lstStyle/>
          <a:p>
            <a:fld id="{279EDD54-0F8C-4169-A6FF-2F63DF2ACC48}" type="slidenum">
              <a:rPr lang="en-US" smtClean="0"/>
              <a:t>62</a:t>
            </a:fld>
            <a:endParaRPr lang="en-US"/>
          </a:p>
        </p:txBody>
      </p:sp>
    </p:spTree>
    <p:extLst>
      <p:ext uri="{BB962C8B-B14F-4D97-AF65-F5344CB8AC3E}">
        <p14:creationId xmlns:p14="http://schemas.microsoft.com/office/powerpoint/2010/main" val="89942774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9B3F02-53C8-3264-4660-37C6BE926A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0B3CE7-9850-D57D-AC2C-7D1E95F75F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8F6D58-96E8-7B98-5606-BA0037EE1E7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94F8D85-C098-F8F5-E18E-F27FA39ABC37}"/>
              </a:ext>
            </a:extLst>
          </p:cNvPr>
          <p:cNvSpPr>
            <a:spLocks noGrp="1"/>
          </p:cNvSpPr>
          <p:nvPr>
            <p:ph type="sldNum" sz="quarter" idx="5"/>
          </p:nvPr>
        </p:nvSpPr>
        <p:spPr/>
        <p:txBody>
          <a:bodyPr/>
          <a:lstStyle/>
          <a:p>
            <a:fld id="{279EDD54-0F8C-4169-A6FF-2F63DF2ACC48}" type="slidenum">
              <a:rPr lang="en-US" smtClean="0"/>
              <a:t>63</a:t>
            </a:fld>
            <a:endParaRPr lang="en-US"/>
          </a:p>
        </p:txBody>
      </p:sp>
    </p:spTree>
    <p:extLst>
      <p:ext uri="{BB962C8B-B14F-4D97-AF65-F5344CB8AC3E}">
        <p14:creationId xmlns:p14="http://schemas.microsoft.com/office/powerpoint/2010/main" val="40209055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5E509-3DEA-B818-5A43-88FB20DFE4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7CD741-5CDF-584A-7278-3B7D46AEEE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E8E3A5-6273-8F96-5C95-87E4313340D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5D45B41-43FB-C8BE-0A54-A0E0FFC66965}"/>
              </a:ext>
            </a:extLst>
          </p:cNvPr>
          <p:cNvSpPr>
            <a:spLocks noGrp="1"/>
          </p:cNvSpPr>
          <p:nvPr>
            <p:ph type="sldNum" sz="quarter" idx="5"/>
          </p:nvPr>
        </p:nvSpPr>
        <p:spPr/>
        <p:txBody>
          <a:bodyPr/>
          <a:lstStyle/>
          <a:p>
            <a:fld id="{279EDD54-0F8C-4169-A6FF-2F63DF2ACC48}" type="slidenum">
              <a:rPr lang="en-US" smtClean="0"/>
              <a:t>64</a:t>
            </a:fld>
            <a:endParaRPr lang="en-US"/>
          </a:p>
        </p:txBody>
      </p:sp>
    </p:spTree>
    <p:extLst>
      <p:ext uri="{BB962C8B-B14F-4D97-AF65-F5344CB8AC3E}">
        <p14:creationId xmlns:p14="http://schemas.microsoft.com/office/powerpoint/2010/main" val="20314765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D9EBB6-8B0A-AC47-E4A7-D159E27BBB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17C860-9430-DDA4-F415-0CDE3B907A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09CFD7-6EF3-F831-8EF3-5E4C560FE7F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96EBA79-B9DC-5924-ACBD-53F5E78B24F8}"/>
              </a:ext>
            </a:extLst>
          </p:cNvPr>
          <p:cNvSpPr>
            <a:spLocks noGrp="1"/>
          </p:cNvSpPr>
          <p:nvPr>
            <p:ph type="sldNum" sz="quarter" idx="5"/>
          </p:nvPr>
        </p:nvSpPr>
        <p:spPr/>
        <p:txBody>
          <a:bodyPr/>
          <a:lstStyle/>
          <a:p>
            <a:fld id="{279EDD54-0F8C-4169-A6FF-2F63DF2ACC48}" type="slidenum">
              <a:rPr lang="en-US" smtClean="0"/>
              <a:t>65</a:t>
            </a:fld>
            <a:endParaRPr lang="en-US"/>
          </a:p>
        </p:txBody>
      </p:sp>
    </p:spTree>
    <p:extLst>
      <p:ext uri="{BB962C8B-B14F-4D97-AF65-F5344CB8AC3E}">
        <p14:creationId xmlns:p14="http://schemas.microsoft.com/office/powerpoint/2010/main" val="361483901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F34CC-49B1-9ABB-8896-173D3895F2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3F3136-321D-E963-D07D-B5D5FF4CCB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F9BD1B-27F3-397B-FD56-B74BB10ED84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61B3D50-0618-CA3B-1FC0-255655B1F2A5}"/>
              </a:ext>
            </a:extLst>
          </p:cNvPr>
          <p:cNvSpPr>
            <a:spLocks noGrp="1"/>
          </p:cNvSpPr>
          <p:nvPr>
            <p:ph type="sldNum" sz="quarter" idx="5"/>
          </p:nvPr>
        </p:nvSpPr>
        <p:spPr/>
        <p:txBody>
          <a:bodyPr/>
          <a:lstStyle/>
          <a:p>
            <a:fld id="{279EDD54-0F8C-4169-A6FF-2F63DF2ACC48}" type="slidenum">
              <a:rPr lang="en-US" smtClean="0"/>
              <a:t>66</a:t>
            </a:fld>
            <a:endParaRPr lang="en-US"/>
          </a:p>
        </p:txBody>
      </p:sp>
    </p:spTree>
    <p:extLst>
      <p:ext uri="{BB962C8B-B14F-4D97-AF65-F5344CB8AC3E}">
        <p14:creationId xmlns:p14="http://schemas.microsoft.com/office/powerpoint/2010/main" val="255067277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6D70C1-87A4-D99E-E719-4392438CDA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139C33-C8A6-971B-3200-FD36601A9F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704374-D265-1B06-CD2D-AF28B79220C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63096AF-7847-5F3A-44C2-09483C16BD0E}"/>
              </a:ext>
            </a:extLst>
          </p:cNvPr>
          <p:cNvSpPr>
            <a:spLocks noGrp="1"/>
          </p:cNvSpPr>
          <p:nvPr>
            <p:ph type="sldNum" sz="quarter" idx="5"/>
          </p:nvPr>
        </p:nvSpPr>
        <p:spPr/>
        <p:txBody>
          <a:bodyPr/>
          <a:lstStyle/>
          <a:p>
            <a:fld id="{279EDD54-0F8C-4169-A6FF-2F63DF2ACC48}" type="slidenum">
              <a:rPr lang="en-US" smtClean="0"/>
              <a:t>67</a:t>
            </a:fld>
            <a:endParaRPr lang="en-US"/>
          </a:p>
        </p:txBody>
      </p:sp>
    </p:spTree>
    <p:extLst>
      <p:ext uri="{BB962C8B-B14F-4D97-AF65-F5344CB8AC3E}">
        <p14:creationId xmlns:p14="http://schemas.microsoft.com/office/powerpoint/2010/main" val="85584228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D173A-96D4-9FB3-9854-68819777D0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BB6EFE-79FA-8512-EC9F-5C317018BD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D313CE-A30C-3262-4F71-01E5D418828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E436AC8-9BA3-B84F-1D1B-99369E66ED9D}"/>
              </a:ext>
            </a:extLst>
          </p:cNvPr>
          <p:cNvSpPr>
            <a:spLocks noGrp="1"/>
          </p:cNvSpPr>
          <p:nvPr>
            <p:ph type="sldNum" sz="quarter" idx="5"/>
          </p:nvPr>
        </p:nvSpPr>
        <p:spPr/>
        <p:txBody>
          <a:bodyPr/>
          <a:lstStyle/>
          <a:p>
            <a:fld id="{279EDD54-0F8C-4169-A6FF-2F63DF2ACC48}" type="slidenum">
              <a:rPr lang="en-US" smtClean="0"/>
              <a:t>68</a:t>
            </a:fld>
            <a:endParaRPr lang="en-US"/>
          </a:p>
        </p:txBody>
      </p:sp>
    </p:spTree>
    <p:extLst>
      <p:ext uri="{BB962C8B-B14F-4D97-AF65-F5344CB8AC3E}">
        <p14:creationId xmlns:p14="http://schemas.microsoft.com/office/powerpoint/2010/main" val="119165292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B1A75-CDF8-6CF8-8D59-47AF328D50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9CCB06-A4B2-DB13-88AD-125689214D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E974B4-CF78-FD5D-AE60-E57963AA4B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B172D62-CB01-281C-8BBE-CA94F590B92F}"/>
              </a:ext>
            </a:extLst>
          </p:cNvPr>
          <p:cNvSpPr>
            <a:spLocks noGrp="1"/>
          </p:cNvSpPr>
          <p:nvPr>
            <p:ph type="sldNum" sz="quarter" idx="5"/>
          </p:nvPr>
        </p:nvSpPr>
        <p:spPr/>
        <p:txBody>
          <a:bodyPr/>
          <a:lstStyle/>
          <a:p>
            <a:fld id="{279EDD54-0F8C-4169-A6FF-2F63DF2ACC48}" type="slidenum">
              <a:rPr lang="en-US" smtClean="0"/>
              <a:t>69</a:t>
            </a:fld>
            <a:endParaRPr lang="en-US"/>
          </a:p>
        </p:txBody>
      </p:sp>
    </p:spTree>
    <p:extLst>
      <p:ext uri="{BB962C8B-B14F-4D97-AF65-F5344CB8AC3E}">
        <p14:creationId xmlns:p14="http://schemas.microsoft.com/office/powerpoint/2010/main" val="28315890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4FFBF-2E3D-06AC-A09A-2834FDC535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5B0996-F19F-560D-48FD-F5ADB26246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2860EB-07B9-FE70-2B65-95DDA66D932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0866C0E-F974-69C0-5A7F-4DF52E75EAD7}"/>
              </a:ext>
            </a:extLst>
          </p:cNvPr>
          <p:cNvSpPr>
            <a:spLocks noGrp="1"/>
          </p:cNvSpPr>
          <p:nvPr>
            <p:ph type="sldNum" sz="quarter" idx="5"/>
          </p:nvPr>
        </p:nvSpPr>
        <p:spPr/>
        <p:txBody>
          <a:bodyPr/>
          <a:lstStyle/>
          <a:p>
            <a:fld id="{279EDD54-0F8C-4169-A6FF-2F63DF2ACC48}" type="slidenum">
              <a:rPr lang="en-US" smtClean="0"/>
              <a:t>7</a:t>
            </a:fld>
            <a:endParaRPr lang="en-US"/>
          </a:p>
        </p:txBody>
      </p:sp>
    </p:spTree>
    <p:extLst>
      <p:ext uri="{BB962C8B-B14F-4D97-AF65-F5344CB8AC3E}">
        <p14:creationId xmlns:p14="http://schemas.microsoft.com/office/powerpoint/2010/main" val="166139605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229F3D-1E0A-513C-1B6E-B09D490B26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FB557B-64CD-B111-796E-ACA91929B4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4F0A90-E63D-E5A6-46F8-7571A14E615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DB79C83-C4C4-4460-2C20-470AB14583D6}"/>
              </a:ext>
            </a:extLst>
          </p:cNvPr>
          <p:cNvSpPr>
            <a:spLocks noGrp="1"/>
          </p:cNvSpPr>
          <p:nvPr>
            <p:ph type="sldNum" sz="quarter" idx="5"/>
          </p:nvPr>
        </p:nvSpPr>
        <p:spPr/>
        <p:txBody>
          <a:bodyPr/>
          <a:lstStyle/>
          <a:p>
            <a:fld id="{279EDD54-0F8C-4169-A6FF-2F63DF2ACC48}" type="slidenum">
              <a:rPr lang="en-US" smtClean="0"/>
              <a:t>70</a:t>
            </a:fld>
            <a:endParaRPr lang="en-US"/>
          </a:p>
        </p:txBody>
      </p:sp>
    </p:spTree>
    <p:extLst>
      <p:ext uri="{BB962C8B-B14F-4D97-AF65-F5344CB8AC3E}">
        <p14:creationId xmlns:p14="http://schemas.microsoft.com/office/powerpoint/2010/main" val="81252576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A6A9FF-1CBE-CFBC-5595-A50BBA090B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000983-11C6-78E5-4A17-CFA5D5C17F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043F1E-A884-7B78-6230-49F7DEAA12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C711A3D-5795-40CA-05E6-F9AC6ED345DF}"/>
              </a:ext>
            </a:extLst>
          </p:cNvPr>
          <p:cNvSpPr>
            <a:spLocks noGrp="1"/>
          </p:cNvSpPr>
          <p:nvPr>
            <p:ph type="sldNum" sz="quarter" idx="5"/>
          </p:nvPr>
        </p:nvSpPr>
        <p:spPr/>
        <p:txBody>
          <a:bodyPr/>
          <a:lstStyle/>
          <a:p>
            <a:fld id="{279EDD54-0F8C-4169-A6FF-2F63DF2ACC48}" type="slidenum">
              <a:rPr lang="en-US" smtClean="0"/>
              <a:t>71</a:t>
            </a:fld>
            <a:endParaRPr lang="en-US"/>
          </a:p>
        </p:txBody>
      </p:sp>
    </p:spTree>
    <p:extLst>
      <p:ext uri="{BB962C8B-B14F-4D97-AF65-F5344CB8AC3E}">
        <p14:creationId xmlns:p14="http://schemas.microsoft.com/office/powerpoint/2010/main" val="300961930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82714B-F701-D7F8-0474-70B496B81B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2FF238-9B5D-4336-6073-578C9E381E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1E194C-00BB-06E3-2E84-0867D3FC305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0B2280B-8593-4BE9-C967-CE3CA05BEB77}"/>
              </a:ext>
            </a:extLst>
          </p:cNvPr>
          <p:cNvSpPr>
            <a:spLocks noGrp="1"/>
          </p:cNvSpPr>
          <p:nvPr>
            <p:ph type="sldNum" sz="quarter" idx="5"/>
          </p:nvPr>
        </p:nvSpPr>
        <p:spPr/>
        <p:txBody>
          <a:bodyPr/>
          <a:lstStyle/>
          <a:p>
            <a:fld id="{279EDD54-0F8C-4169-A6FF-2F63DF2ACC48}" type="slidenum">
              <a:rPr lang="en-US" smtClean="0"/>
              <a:t>72</a:t>
            </a:fld>
            <a:endParaRPr lang="en-US"/>
          </a:p>
        </p:txBody>
      </p:sp>
    </p:spTree>
    <p:extLst>
      <p:ext uri="{BB962C8B-B14F-4D97-AF65-F5344CB8AC3E}">
        <p14:creationId xmlns:p14="http://schemas.microsoft.com/office/powerpoint/2010/main" val="271814325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843DA2-93E5-EF72-94EE-D069241AE6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2363FB-24EF-A6D2-E68D-9591CAAC1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20D1F3-ADAD-58C3-8F4C-D3EB053AF4A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F9DC2BB-672A-D767-F0E7-49AC7C92B3F0}"/>
              </a:ext>
            </a:extLst>
          </p:cNvPr>
          <p:cNvSpPr>
            <a:spLocks noGrp="1"/>
          </p:cNvSpPr>
          <p:nvPr>
            <p:ph type="sldNum" sz="quarter" idx="5"/>
          </p:nvPr>
        </p:nvSpPr>
        <p:spPr/>
        <p:txBody>
          <a:bodyPr/>
          <a:lstStyle/>
          <a:p>
            <a:fld id="{279EDD54-0F8C-4169-A6FF-2F63DF2ACC48}" type="slidenum">
              <a:rPr lang="en-US" smtClean="0"/>
              <a:t>73</a:t>
            </a:fld>
            <a:endParaRPr lang="en-US"/>
          </a:p>
        </p:txBody>
      </p:sp>
    </p:spTree>
    <p:extLst>
      <p:ext uri="{BB962C8B-B14F-4D97-AF65-F5344CB8AC3E}">
        <p14:creationId xmlns:p14="http://schemas.microsoft.com/office/powerpoint/2010/main" val="255505505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A4A53E-7AB6-7543-4339-91DB4151E0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CA79B4-3361-18ED-020F-E40C531EC8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5CD8C0-0C2D-C5D5-DEC0-66D68A9B0FD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5C049D4-D85A-D71C-F375-57ADD4653F06}"/>
              </a:ext>
            </a:extLst>
          </p:cNvPr>
          <p:cNvSpPr>
            <a:spLocks noGrp="1"/>
          </p:cNvSpPr>
          <p:nvPr>
            <p:ph type="sldNum" sz="quarter" idx="5"/>
          </p:nvPr>
        </p:nvSpPr>
        <p:spPr/>
        <p:txBody>
          <a:bodyPr/>
          <a:lstStyle/>
          <a:p>
            <a:fld id="{279EDD54-0F8C-4169-A6FF-2F63DF2ACC48}" type="slidenum">
              <a:rPr lang="en-US" smtClean="0"/>
              <a:t>74</a:t>
            </a:fld>
            <a:endParaRPr lang="en-US"/>
          </a:p>
        </p:txBody>
      </p:sp>
    </p:spTree>
    <p:extLst>
      <p:ext uri="{BB962C8B-B14F-4D97-AF65-F5344CB8AC3E}">
        <p14:creationId xmlns:p14="http://schemas.microsoft.com/office/powerpoint/2010/main" val="60265119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C59FFA-44CD-4DB4-E9A0-8520FC0112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9540BC-48EB-CCEB-2EAB-F009B94E74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9A703E-159E-D3B9-25C5-4852D93A98B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0BE544A-F3A1-1E8E-B8DD-8D8D39FC94D7}"/>
              </a:ext>
            </a:extLst>
          </p:cNvPr>
          <p:cNvSpPr>
            <a:spLocks noGrp="1"/>
          </p:cNvSpPr>
          <p:nvPr>
            <p:ph type="sldNum" sz="quarter" idx="5"/>
          </p:nvPr>
        </p:nvSpPr>
        <p:spPr/>
        <p:txBody>
          <a:bodyPr/>
          <a:lstStyle/>
          <a:p>
            <a:fld id="{279EDD54-0F8C-4169-A6FF-2F63DF2ACC48}" type="slidenum">
              <a:rPr lang="en-US" smtClean="0"/>
              <a:t>75</a:t>
            </a:fld>
            <a:endParaRPr lang="en-US"/>
          </a:p>
        </p:txBody>
      </p:sp>
    </p:spTree>
    <p:extLst>
      <p:ext uri="{BB962C8B-B14F-4D97-AF65-F5344CB8AC3E}">
        <p14:creationId xmlns:p14="http://schemas.microsoft.com/office/powerpoint/2010/main" val="197331951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916C6E-1EB0-1557-C516-7F9EC5F0EA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FB3ADC-D2CB-E51F-75E1-78179BE6B3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B59DF5-4D71-5683-35D4-5F53DC09978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E828D86-4AC9-903B-D6FF-8E1F47B1B193}"/>
              </a:ext>
            </a:extLst>
          </p:cNvPr>
          <p:cNvSpPr>
            <a:spLocks noGrp="1"/>
          </p:cNvSpPr>
          <p:nvPr>
            <p:ph type="sldNum" sz="quarter" idx="5"/>
          </p:nvPr>
        </p:nvSpPr>
        <p:spPr/>
        <p:txBody>
          <a:bodyPr/>
          <a:lstStyle/>
          <a:p>
            <a:fld id="{279EDD54-0F8C-4169-A6FF-2F63DF2ACC48}" type="slidenum">
              <a:rPr lang="en-US" smtClean="0"/>
              <a:t>76</a:t>
            </a:fld>
            <a:endParaRPr lang="en-US"/>
          </a:p>
        </p:txBody>
      </p:sp>
    </p:spTree>
    <p:extLst>
      <p:ext uri="{BB962C8B-B14F-4D97-AF65-F5344CB8AC3E}">
        <p14:creationId xmlns:p14="http://schemas.microsoft.com/office/powerpoint/2010/main" val="152602318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4DBE8-71E6-10A9-08A5-7C6B55CE3E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ADC454-A70C-1648-D152-6160CD7B02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D59834-D0CD-9BFA-0184-39CFEDB53B3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5E49770-7FF5-5A00-C64A-204B86C9D5DD}"/>
              </a:ext>
            </a:extLst>
          </p:cNvPr>
          <p:cNvSpPr>
            <a:spLocks noGrp="1"/>
          </p:cNvSpPr>
          <p:nvPr>
            <p:ph type="sldNum" sz="quarter" idx="5"/>
          </p:nvPr>
        </p:nvSpPr>
        <p:spPr/>
        <p:txBody>
          <a:bodyPr/>
          <a:lstStyle/>
          <a:p>
            <a:fld id="{279EDD54-0F8C-4169-A6FF-2F63DF2ACC48}" type="slidenum">
              <a:rPr lang="en-US" smtClean="0"/>
              <a:t>77</a:t>
            </a:fld>
            <a:endParaRPr lang="en-US"/>
          </a:p>
        </p:txBody>
      </p:sp>
    </p:spTree>
    <p:extLst>
      <p:ext uri="{BB962C8B-B14F-4D97-AF65-F5344CB8AC3E}">
        <p14:creationId xmlns:p14="http://schemas.microsoft.com/office/powerpoint/2010/main" val="148792458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4E5634-AED9-F105-5733-67CC2815A9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3B4B4E-1D2D-CB51-D322-C31B4CA361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748881-D88F-A2D0-5F45-8D432E28BC1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75510E9-C848-E73C-A6ED-1643CF67443A}"/>
              </a:ext>
            </a:extLst>
          </p:cNvPr>
          <p:cNvSpPr>
            <a:spLocks noGrp="1"/>
          </p:cNvSpPr>
          <p:nvPr>
            <p:ph type="sldNum" sz="quarter" idx="5"/>
          </p:nvPr>
        </p:nvSpPr>
        <p:spPr/>
        <p:txBody>
          <a:bodyPr/>
          <a:lstStyle/>
          <a:p>
            <a:fld id="{279EDD54-0F8C-4169-A6FF-2F63DF2ACC48}" type="slidenum">
              <a:rPr lang="en-US" smtClean="0"/>
              <a:t>78</a:t>
            </a:fld>
            <a:endParaRPr lang="en-US"/>
          </a:p>
        </p:txBody>
      </p:sp>
    </p:spTree>
    <p:extLst>
      <p:ext uri="{BB962C8B-B14F-4D97-AF65-F5344CB8AC3E}">
        <p14:creationId xmlns:p14="http://schemas.microsoft.com/office/powerpoint/2010/main" val="397783391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75B69-23F4-422E-972B-F95F3358E3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E48DB7-60DD-6DF3-FACA-A3F0342CC6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C58E5D-0B9C-7E05-FE9E-B85E12A1A60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EB882FC-4F65-D6A5-1461-8735EE3C3956}"/>
              </a:ext>
            </a:extLst>
          </p:cNvPr>
          <p:cNvSpPr>
            <a:spLocks noGrp="1"/>
          </p:cNvSpPr>
          <p:nvPr>
            <p:ph type="sldNum" sz="quarter" idx="5"/>
          </p:nvPr>
        </p:nvSpPr>
        <p:spPr/>
        <p:txBody>
          <a:bodyPr/>
          <a:lstStyle/>
          <a:p>
            <a:fld id="{279EDD54-0F8C-4169-A6FF-2F63DF2ACC48}" type="slidenum">
              <a:rPr lang="en-US" smtClean="0"/>
              <a:t>79</a:t>
            </a:fld>
            <a:endParaRPr lang="en-US"/>
          </a:p>
        </p:txBody>
      </p:sp>
    </p:spTree>
    <p:extLst>
      <p:ext uri="{BB962C8B-B14F-4D97-AF65-F5344CB8AC3E}">
        <p14:creationId xmlns:p14="http://schemas.microsoft.com/office/powerpoint/2010/main" val="24961014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5C292-45B4-351E-099D-F8B7D8A8AC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9E4667-506E-B2DA-7D02-E77736B47E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25ADF8-95AA-54EC-D062-9B957EB9529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CE2BE29-A15C-B148-0E3D-B25D96C42A7D}"/>
              </a:ext>
            </a:extLst>
          </p:cNvPr>
          <p:cNvSpPr>
            <a:spLocks noGrp="1"/>
          </p:cNvSpPr>
          <p:nvPr>
            <p:ph type="sldNum" sz="quarter" idx="5"/>
          </p:nvPr>
        </p:nvSpPr>
        <p:spPr/>
        <p:txBody>
          <a:bodyPr/>
          <a:lstStyle/>
          <a:p>
            <a:fld id="{279EDD54-0F8C-4169-A6FF-2F63DF2ACC48}" type="slidenum">
              <a:rPr lang="en-US" smtClean="0"/>
              <a:t>8</a:t>
            </a:fld>
            <a:endParaRPr lang="en-US"/>
          </a:p>
        </p:txBody>
      </p:sp>
    </p:spTree>
    <p:extLst>
      <p:ext uri="{BB962C8B-B14F-4D97-AF65-F5344CB8AC3E}">
        <p14:creationId xmlns:p14="http://schemas.microsoft.com/office/powerpoint/2010/main" val="190803754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90311B-5E0B-DFA0-69D3-6B1B680F62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522904-92DC-1B97-4B82-2DDF121265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562B89-CD95-8A0B-B155-C22609147F0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D34E00D-6464-FA92-3395-63B4B859FC07}"/>
              </a:ext>
            </a:extLst>
          </p:cNvPr>
          <p:cNvSpPr>
            <a:spLocks noGrp="1"/>
          </p:cNvSpPr>
          <p:nvPr>
            <p:ph type="sldNum" sz="quarter" idx="5"/>
          </p:nvPr>
        </p:nvSpPr>
        <p:spPr/>
        <p:txBody>
          <a:bodyPr/>
          <a:lstStyle/>
          <a:p>
            <a:fld id="{279EDD54-0F8C-4169-A6FF-2F63DF2ACC48}" type="slidenum">
              <a:rPr lang="en-US" smtClean="0"/>
              <a:t>80</a:t>
            </a:fld>
            <a:endParaRPr lang="en-US"/>
          </a:p>
        </p:txBody>
      </p:sp>
    </p:spTree>
    <p:extLst>
      <p:ext uri="{BB962C8B-B14F-4D97-AF65-F5344CB8AC3E}">
        <p14:creationId xmlns:p14="http://schemas.microsoft.com/office/powerpoint/2010/main" val="331144658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ECBCD0-6246-5E84-B732-E65805056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228885-A385-A43E-39A6-9226E99D2A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51E115-E32E-A9FB-2A83-FF2EA038C60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DD03A94-0E85-2DBA-E105-6D32470ABB00}"/>
              </a:ext>
            </a:extLst>
          </p:cNvPr>
          <p:cNvSpPr>
            <a:spLocks noGrp="1"/>
          </p:cNvSpPr>
          <p:nvPr>
            <p:ph type="sldNum" sz="quarter" idx="5"/>
          </p:nvPr>
        </p:nvSpPr>
        <p:spPr/>
        <p:txBody>
          <a:bodyPr/>
          <a:lstStyle/>
          <a:p>
            <a:fld id="{279EDD54-0F8C-4169-A6FF-2F63DF2ACC48}" type="slidenum">
              <a:rPr lang="en-US" smtClean="0"/>
              <a:t>81</a:t>
            </a:fld>
            <a:endParaRPr lang="en-US"/>
          </a:p>
        </p:txBody>
      </p:sp>
    </p:spTree>
    <p:extLst>
      <p:ext uri="{BB962C8B-B14F-4D97-AF65-F5344CB8AC3E}">
        <p14:creationId xmlns:p14="http://schemas.microsoft.com/office/powerpoint/2010/main" val="161648687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5E432E-0B41-A18C-3CFB-E7EBE380F9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4F64A9-9F31-AF52-1367-BF9D6B0A46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4BA206-E871-6201-FB36-7692F112F41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78B2C43-6194-1746-0FF5-12BD15C234C5}"/>
              </a:ext>
            </a:extLst>
          </p:cNvPr>
          <p:cNvSpPr>
            <a:spLocks noGrp="1"/>
          </p:cNvSpPr>
          <p:nvPr>
            <p:ph type="sldNum" sz="quarter" idx="5"/>
          </p:nvPr>
        </p:nvSpPr>
        <p:spPr/>
        <p:txBody>
          <a:bodyPr/>
          <a:lstStyle/>
          <a:p>
            <a:fld id="{279EDD54-0F8C-4169-A6FF-2F63DF2ACC48}" type="slidenum">
              <a:rPr lang="en-US" smtClean="0"/>
              <a:t>82</a:t>
            </a:fld>
            <a:endParaRPr lang="en-US"/>
          </a:p>
        </p:txBody>
      </p:sp>
    </p:spTree>
    <p:extLst>
      <p:ext uri="{BB962C8B-B14F-4D97-AF65-F5344CB8AC3E}">
        <p14:creationId xmlns:p14="http://schemas.microsoft.com/office/powerpoint/2010/main" val="17741161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3E04D3-5C0D-527F-AD5E-D32E660A1D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B5A6A6-5895-9D9A-5B92-AD6BB4B1CE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EDA09A-AA7D-5012-4953-AC186F3A7EC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6183C58-141B-4738-3201-6E3B04C77E25}"/>
              </a:ext>
            </a:extLst>
          </p:cNvPr>
          <p:cNvSpPr>
            <a:spLocks noGrp="1"/>
          </p:cNvSpPr>
          <p:nvPr>
            <p:ph type="sldNum" sz="quarter" idx="5"/>
          </p:nvPr>
        </p:nvSpPr>
        <p:spPr/>
        <p:txBody>
          <a:bodyPr/>
          <a:lstStyle/>
          <a:p>
            <a:fld id="{279EDD54-0F8C-4169-A6FF-2F63DF2ACC48}" type="slidenum">
              <a:rPr lang="en-US" smtClean="0"/>
              <a:t>83</a:t>
            </a:fld>
            <a:endParaRPr lang="en-US"/>
          </a:p>
        </p:txBody>
      </p:sp>
    </p:spTree>
    <p:extLst>
      <p:ext uri="{BB962C8B-B14F-4D97-AF65-F5344CB8AC3E}">
        <p14:creationId xmlns:p14="http://schemas.microsoft.com/office/powerpoint/2010/main" val="285021324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0D12A-49A9-2031-3FB8-3CD9FD770D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BD5471-2F81-6DA1-C7E1-107DA917EA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B6CD65-9915-D22E-FB8F-92F8B8F16C7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F3689B5-BBE0-56BD-791A-3BB23AB466A4}"/>
              </a:ext>
            </a:extLst>
          </p:cNvPr>
          <p:cNvSpPr>
            <a:spLocks noGrp="1"/>
          </p:cNvSpPr>
          <p:nvPr>
            <p:ph type="sldNum" sz="quarter" idx="5"/>
          </p:nvPr>
        </p:nvSpPr>
        <p:spPr/>
        <p:txBody>
          <a:bodyPr/>
          <a:lstStyle/>
          <a:p>
            <a:fld id="{279EDD54-0F8C-4169-A6FF-2F63DF2ACC48}" type="slidenum">
              <a:rPr lang="en-US" smtClean="0"/>
              <a:t>84</a:t>
            </a:fld>
            <a:endParaRPr lang="en-US"/>
          </a:p>
        </p:txBody>
      </p:sp>
    </p:spTree>
    <p:extLst>
      <p:ext uri="{BB962C8B-B14F-4D97-AF65-F5344CB8AC3E}">
        <p14:creationId xmlns:p14="http://schemas.microsoft.com/office/powerpoint/2010/main" val="258897882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8672AD-3E39-8AA4-6B0D-0D58AD3315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9B6400-D29C-F5A9-FBC4-D69BCC17AE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5C93D6-87F8-4BEC-A54A-FF5E6A3D109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AC5F3E5-61A3-F41B-AB5F-0798B0346236}"/>
              </a:ext>
            </a:extLst>
          </p:cNvPr>
          <p:cNvSpPr>
            <a:spLocks noGrp="1"/>
          </p:cNvSpPr>
          <p:nvPr>
            <p:ph type="sldNum" sz="quarter" idx="5"/>
          </p:nvPr>
        </p:nvSpPr>
        <p:spPr/>
        <p:txBody>
          <a:bodyPr/>
          <a:lstStyle/>
          <a:p>
            <a:fld id="{279EDD54-0F8C-4169-A6FF-2F63DF2ACC48}" type="slidenum">
              <a:rPr lang="en-US" smtClean="0"/>
              <a:t>85</a:t>
            </a:fld>
            <a:endParaRPr lang="en-US"/>
          </a:p>
        </p:txBody>
      </p:sp>
    </p:spTree>
    <p:extLst>
      <p:ext uri="{BB962C8B-B14F-4D97-AF65-F5344CB8AC3E}">
        <p14:creationId xmlns:p14="http://schemas.microsoft.com/office/powerpoint/2010/main" val="45088501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714703-912D-F8DF-EE1E-55439356BB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48C8C5-594E-E604-2820-356926168A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ED02A8-DEFD-A22B-8AE9-E0A71B619ED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5F30464-3BAB-E79F-32ED-160DB956E79F}"/>
              </a:ext>
            </a:extLst>
          </p:cNvPr>
          <p:cNvSpPr>
            <a:spLocks noGrp="1"/>
          </p:cNvSpPr>
          <p:nvPr>
            <p:ph type="sldNum" sz="quarter" idx="5"/>
          </p:nvPr>
        </p:nvSpPr>
        <p:spPr/>
        <p:txBody>
          <a:bodyPr/>
          <a:lstStyle/>
          <a:p>
            <a:fld id="{279EDD54-0F8C-4169-A6FF-2F63DF2ACC48}" type="slidenum">
              <a:rPr lang="en-US" smtClean="0"/>
              <a:t>86</a:t>
            </a:fld>
            <a:endParaRPr lang="en-US"/>
          </a:p>
        </p:txBody>
      </p:sp>
    </p:spTree>
    <p:extLst>
      <p:ext uri="{BB962C8B-B14F-4D97-AF65-F5344CB8AC3E}">
        <p14:creationId xmlns:p14="http://schemas.microsoft.com/office/powerpoint/2010/main" val="41942667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5699A6-C873-BDE2-7BAD-AD54745F9F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3FCF7-E37F-241A-9B60-C6B4CE2BFE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612EA2-3FC3-0605-2676-0269BEDEDA2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F8D086B-F5ED-6A98-42F0-FD366A52F3E4}"/>
              </a:ext>
            </a:extLst>
          </p:cNvPr>
          <p:cNvSpPr>
            <a:spLocks noGrp="1"/>
          </p:cNvSpPr>
          <p:nvPr>
            <p:ph type="sldNum" sz="quarter" idx="5"/>
          </p:nvPr>
        </p:nvSpPr>
        <p:spPr/>
        <p:txBody>
          <a:bodyPr/>
          <a:lstStyle/>
          <a:p>
            <a:fld id="{279EDD54-0F8C-4169-A6FF-2F63DF2ACC48}" type="slidenum">
              <a:rPr lang="en-US" smtClean="0"/>
              <a:t>9</a:t>
            </a:fld>
            <a:endParaRPr lang="en-US"/>
          </a:p>
        </p:txBody>
      </p:sp>
    </p:spTree>
    <p:extLst>
      <p:ext uri="{BB962C8B-B14F-4D97-AF65-F5344CB8AC3E}">
        <p14:creationId xmlns:p14="http://schemas.microsoft.com/office/powerpoint/2010/main" val="2726303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92294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494073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4253093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10892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613849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E222467-5C0A-434B-98D7-3F7FBA920F7A}"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53923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E222467-5C0A-434B-98D7-3F7FBA920F7A}" type="datetimeFigureOut">
              <a:rPr lang="en-US" smtClean="0"/>
              <a:t>8/11/2025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358214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E222467-5C0A-434B-98D7-3F7FBA920F7A}" type="datetimeFigureOut">
              <a:rPr lang="en-US" smtClean="0"/>
              <a:t>8/11/2025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09898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222467-5C0A-434B-98D7-3F7FBA920F7A}" type="datetimeFigureOut">
              <a:rPr lang="en-US" smtClean="0"/>
              <a:t>8/11/2025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799757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404465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308632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222467-5C0A-434B-98D7-3F7FBA920F7A}" type="datetimeFigureOut">
              <a:rPr lang="en-US" smtClean="0"/>
              <a:t>8/11/2025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EDC56B-E26B-4822-B4AF-AE33D7912833}" type="slidenum">
              <a:rPr lang="en-US" smtClean="0"/>
              <a:t>‹#›</a:t>
            </a:fld>
            <a:endParaRPr lang="en-US"/>
          </a:p>
        </p:txBody>
      </p:sp>
    </p:spTree>
    <p:extLst>
      <p:ext uri="{BB962C8B-B14F-4D97-AF65-F5344CB8AC3E}">
        <p14:creationId xmlns:p14="http://schemas.microsoft.com/office/powerpoint/2010/main" val="2063001232"/>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6.e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2.emf"/></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26.emf"/></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29.emf"/></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38.emf"/></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0.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43.emf"/></Relationships>
</file>

<file path=ppt/slides/_rels/slide78.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07464" y="351112"/>
            <a:ext cx="10377072" cy="706163"/>
          </a:xfrm>
          <a:noFill/>
          <a:ln w="12700">
            <a:solidFill>
              <a:srgbClr val="0070C0"/>
            </a:solidFill>
          </a:ln>
        </p:spPr>
        <p:style>
          <a:lnRef idx="1">
            <a:schemeClr val="accent6"/>
          </a:lnRef>
          <a:fillRef idx="2">
            <a:schemeClr val="accent6"/>
          </a:fillRef>
          <a:effectRef idx="1">
            <a:schemeClr val="accent6"/>
          </a:effectRef>
          <a:fontRef idx="minor">
            <a:schemeClr val="dk1"/>
          </a:fontRef>
        </p:style>
        <p:txBody>
          <a:bodyPr>
            <a:noAutofit/>
          </a:bodyPr>
          <a:lstStyle/>
          <a:p>
            <a:pPr>
              <a:lnSpc>
                <a:spcPct val="100000"/>
              </a:lnSpc>
            </a:pPr>
            <a:r>
              <a:rPr lang="en-US" sz="3600" dirty="0">
                <a:latin typeface="Arial Narrow" panose="020B0606020202030204" pitchFamily="34" charset="0"/>
                <a:cs typeface="Arial" panose="020B0604020202020204" pitchFamily="34" charset="0"/>
              </a:rPr>
              <a:t>Lesson 9 Earth’s Climatic Regions</a:t>
            </a:r>
          </a:p>
        </p:txBody>
      </p:sp>
      <p:sp>
        <p:nvSpPr>
          <p:cNvPr id="11" name="Title 1"/>
          <p:cNvSpPr txBox="1">
            <a:spLocks/>
          </p:cNvSpPr>
          <p:nvPr/>
        </p:nvSpPr>
        <p:spPr>
          <a:xfrm>
            <a:off x="573453" y="6498154"/>
            <a:ext cx="11383133" cy="27801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US" sz="1400" dirty="0">
                <a:latin typeface="Arial Narrow" panose="020B0606020202030204" pitchFamily="34" charset="0"/>
                <a:cs typeface="Times New Roman" panose="02020603050405020304" pitchFamily="18" charset="0"/>
              </a:rPr>
              <a:t>GEOG1111 Physical Geography</a:t>
            </a:r>
          </a:p>
        </p:txBody>
      </p:sp>
      <p:sp>
        <p:nvSpPr>
          <p:cNvPr id="5" name="TextBox 4">
            <a:extLst>
              <a:ext uri="{FF2B5EF4-FFF2-40B4-BE49-F238E27FC236}">
                <a16:creationId xmlns:a16="http://schemas.microsoft.com/office/drawing/2014/main" id="{34FE17A8-CC7B-3DC7-FB1E-781DFE678E00}"/>
              </a:ext>
            </a:extLst>
          </p:cNvPr>
          <p:cNvSpPr txBox="1"/>
          <p:nvPr/>
        </p:nvSpPr>
        <p:spPr>
          <a:xfrm>
            <a:off x="8816197" y="6050662"/>
            <a:ext cx="1191631" cy="246221"/>
          </a:xfrm>
          <a:prstGeom prst="rect">
            <a:avLst/>
          </a:prstGeom>
          <a:noFill/>
        </p:spPr>
        <p:txBody>
          <a:bodyPr wrap="square" rtlCol="0">
            <a:spAutoFit/>
          </a:bodyPr>
          <a:lstStyle/>
          <a:p>
            <a:r>
              <a:rPr lang="en-US" sz="1000" dirty="0">
                <a:latin typeface="Arial Narrow" panose="020B0606020202030204" pitchFamily="34" charset="0"/>
              </a:rPr>
              <a:t>Image credit: NASA</a:t>
            </a:r>
          </a:p>
        </p:txBody>
      </p:sp>
      <p:pic>
        <p:nvPicPr>
          <p:cNvPr id="3" name="Picture 2" descr="The Köppen-Geiger system uses colors and shades to classify the world into five climate zones based on criteria like temperature, which allows for different vegetation growth.">
            <a:extLst>
              <a:ext uri="{FF2B5EF4-FFF2-40B4-BE49-F238E27FC236}">
                <a16:creationId xmlns:a16="http://schemas.microsoft.com/office/drawing/2014/main" id="{58FD6EBD-CA23-877B-1B5B-2FB227395E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1219" y="1172393"/>
            <a:ext cx="7747599" cy="5225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95739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9DBB1-4309-7021-E9AF-5244E10DE1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6D8076-A432-4624-50A9-42825977ACF8}"/>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Ocean Currents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7E28047-CA0C-0971-391A-074280E6530A}"/>
              </a:ext>
            </a:extLst>
          </p:cNvPr>
          <p:cNvSpPr>
            <a:spLocks noGrp="1"/>
          </p:cNvSpPr>
          <p:nvPr>
            <p:ph idx="1"/>
          </p:nvPr>
        </p:nvSpPr>
        <p:spPr>
          <a:xfrm>
            <a:off x="838201" y="1458930"/>
            <a:ext cx="3785557"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Cold currents </a:t>
            </a:r>
            <a:r>
              <a:rPr lang="en-US" sz="2400" dirty="0">
                <a:latin typeface="Arial Narrow" panose="020B0606020202030204" pitchFamily="34" charset="0"/>
              </a:rPr>
              <a:t>stabilize the atmosphere → </a:t>
            </a:r>
            <a:r>
              <a:rPr lang="en-US" sz="2400" b="1" dirty="0">
                <a:latin typeface="Arial Narrow" panose="020B0606020202030204" pitchFamily="34" charset="0"/>
              </a:rPr>
              <a:t>less</a:t>
            </a:r>
            <a:r>
              <a:rPr lang="en-US" sz="2400" dirty="0">
                <a:latin typeface="Arial Narrow" panose="020B0606020202030204" pitchFamily="34" charset="0"/>
              </a:rPr>
              <a:t> precipitation.</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Warm</a:t>
            </a:r>
            <a:r>
              <a:rPr lang="en-US" sz="2400" dirty="0">
                <a:latin typeface="Arial Narrow" panose="020B0606020202030204" pitchFamily="34" charset="0"/>
              </a:rPr>
              <a:t> </a:t>
            </a:r>
            <a:r>
              <a:rPr lang="en-US" sz="2400" b="1" dirty="0">
                <a:latin typeface="Arial Narrow" panose="020B0606020202030204" pitchFamily="34" charset="0"/>
              </a:rPr>
              <a:t>currents</a:t>
            </a:r>
            <a:r>
              <a:rPr lang="en-US" sz="2400" dirty="0">
                <a:latin typeface="Arial Narrow" panose="020B0606020202030204" pitchFamily="34" charset="0"/>
              </a:rPr>
              <a:t> promote </a:t>
            </a:r>
            <a:r>
              <a:rPr lang="en-US" sz="2400" b="1" dirty="0">
                <a:latin typeface="Arial Narrow" panose="020B0606020202030204" pitchFamily="34" charset="0"/>
              </a:rPr>
              <a:t>instability</a:t>
            </a:r>
            <a:r>
              <a:rPr lang="en-US" sz="2400" dirty="0">
                <a:latin typeface="Arial Narrow" panose="020B0606020202030204" pitchFamily="34" charset="0"/>
              </a:rPr>
              <a:t> → more </a:t>
            </a:r>
            <a:r>
              <a:rPr lang="en-US" sz="2400" b="1" dirty="0">
                <a:latin typeface="Arial Narrow" panose="020B0606020202030204" pitchFamily="34" charset="0"/>
              </a:rPr>
              <a:t>clouds</a:t>
            </a:r>
            <a:r>
              <a:rPr lang="en-US" sz="2400" dirty="0">
                <a:latin typeface="Arial Narrow" panose="020B0606020202030204" pitchFamily="34" charset="0"/>
              </a:rPr>
              <a:t> and </a:t>
            </a:r>
            <a:r>
              <a:rPr lang="en-US" sz="2400" b="1" dirty="0">
                <a:latin typeface="Arial Narrow" panose="020B0606020202030204" pitchFamily="34" charset="0"/>
              </a:rPr>
              <a:t>rain</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Currents </a:t>
            </a:r>
            <a:r>
              <a:rPr lang="en-US" sz="2400" b="1" dirty="0">
                <a:latin typeface="Arial Narrow" panose="020B0606020202030204" pitchFamily="34" charset="0"/>
              </a:rPr>
              <a:t>moderate</a:t>
            </a:r>
            <a:r>
              <a:rPr lang="en-US" sz="2400" dirty="0">
                <a:latin typeface="Arial Narrow" panose="020B0606020202030204" pitchFamily="34" charset="0"/>
              </a:rPr>
              <a:t> coastal </a:t>
            </a:r>
            <a:r>
              <a:rPr lang="en-US" sz="2400" b="1" dirty="0">
                <a:latin typeface="Arial Narrow" panose="020B0606020202030204" pitchFamily="34" charset="0"/>
              </a:rPr>
              <a:t>temperatures</a:t>
            </a:r>
            <a:r>
              <a:rPr lang="en-US" sz="2400" dirty="0">
                <a:latin typeface="Arial Narrow" panose="020B0606020202030204" pitchFamily="34" charset="0"/>
              </a:rPr>
              <a:t>, especially in winter.</a:t>
            </a:r>
          </a:p>
        </p:txBody>
      </p:sp>
      <p:pic>
        <p:nvPicPr>
          <p:cNvPr id="4" name="Picture 2" descr="a map of the earth showing gyres in the world ocean">
            <a:extLst>
              <a:ext uri="{FF2B5EF4-FFF2-40B4-BE49-F238E27FC236}">
                <a16:creationId xmlns:a16="http://schemas.microsoft.com/office/drawing/2014/main" id="{F3BBF34B-42A0-C46D-5CEB-932139B71E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3933" y="1577369"/>
            <a:ext cx="6845257" cy="356523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A8B9799-3D07-BDCF-5BE3-86796AFC641A}"/>
              </a:ext>
            </a:extLst>
          </p:cNvPr>
          <p:cNvSpPr txBox="1"/>
          <p:nvPr/>
        </p:nvSpPr>
        <p:spPr>
          <a:xfrm>
            <a:off x="10727593" y="5194371"/>
            <a:ext cx="851597" cy="246221"/>
          </a:xfrm>
          <a:prstGeom prst="rect">
            <a:avLst/>
          </a:prstGeom>
          <a:noFill/>
        </p:spPr>
        <p:txBody>
          <a:bodyPr wrap="square" rtlCol="0">
            <a:spAutoFit/>
          </a:bodyPr>
          <a:lstStyle/>
          <a:p>
            <a:r>
              <a:rPr lang="en-US" sz="1000" dirty="0">
                <a:latin typeface="Arial Narrow" panose="020B0606020202030204" pitchFamily="34" charset="0"/>
              </a:rPr>
              <a:t>Credit: NOAA</a:t>
            </a:r>
          </a:p>
        </p:txBody>
      </p:sp>
    </p:spTree>
    <p:extLst>
      <p:ext uri="{BB962C8B-B14F-4D97-AF65-F5344CB8AC3E}">
        <p14:creationId xmlns:p14="http://schemas.microsoft.com/office/powerpoint/2010/main" val="9118126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CAE3D-E19F-C4C8-69E4-0CE26DDF52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B98175-AAD3-4E32-5818-27F132D25D3F}"/>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Topography</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DE6B9525-EB95-07E3-16CC-7A2183EC5825}"/>
              </a:ext>
            </a:extLst>
          </p:cNvPr>
          <p:cNvSpPr>
            <a:spLocks noGrp="1"/>
          </p:cNvSpPr>
          <p:nvPr>
            <p:ph idx="1"/>
          </p:nvPr>
        </p:nvSpPr>
        <p:spPr>
          <a:xfrm>
            <a:off x="838200" y="1458930"/>
            <a:ext cx="11353799"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Mountains influence </a:t>
            </a:r>
            <a:r>
              <a:rPr lang="en-US" sz="2400" b="1" dirty="0">
                <a:latin typeface="Arial Narrow" panose="020B0606020202030204" pitchFamily="34" charset="0"/>
              </a:rPr>
              <a:t>precipitation</a:t>
            </a:r>
            <a:r>
              <a:rPr lang="en-US" sz="2400" dirty="0">
                <a:latin typeface="Arial Narrow" panose="020B0606020202030204" pitchFamily="34" charset="0"/>
              </a:rPr>
              <a:t> patterns: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Windward</a:t>
            </a:r>
            <a:r>
              <a:rPr lang="en-US" dirty="0">
                <a:latin typeface="Arial Narrow" panose="020B0606020202030204" pitchFamily="34" charset="0"/>
              </a:rPr>
              <a:t> slopes (facing the wind) receive </a:t>
            </a:r>
            <a:r>
              <a:rPr lang="en-US" b="1" dirty="0">
                <a:latin typeface="Arial Narrow" panose="020B0606020202030204" pitchFamily="34" charset="0"/>
              </a:rPr>
              <a:t>more</a:t>
            </a:r>
            <a:r>
              <a:rPr lang="en-US" dirty="0">
                <a:latin typeface="Arial Narrow" panose="020B0606020202030204" pitchFamily="34" charset="0"/>
              </a:rPr>
              <a:t> rain due to </a:t>
            </a:r>
            <a:r>
              <a:rPr lang="en-US" b="1" dirty="0">
                <a:latin typeface="Arial Narrow" panose="020B0606020202030204" pitchFamily="34" charset="0"/>
              </a:rPr>
              <a:t>orographic</a:t>
            </a:r>
            <a:r>
              <a:rPr lang="en-US" dirty="0">
                <a:latin typeface="Arial Narrow" panose="020B0606020202030204" pitchFamily="34" charset="0"/>
              </a:rPr>
              <a:t> </a:t>
            </a:r>
            <a:r>
              <a:rPr lang="en-US" b="1" dirty="0">
                <a:latin typeface="Arial Narrow" panose="020B0606020202030204" pitchFamily="34" charset="0"/>
              </a:rPr>
              <a:t>uplift</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Leeward</a:t>
            </a:r>
            <a:r>
              <a:rPr lang="en-US" dirty="0">
                <a:latin typeface="Arial Narrow" panose="020B0606020202030204" pitchFamily="34" charset="0"/>
              </a:rPr>
              <a:t> slopes are in a </a:t>
            </a:r>
            <a:r>
              <a:rPr lang="en-US" b="1" dirty="0">
                <a:latin typeface="Arial Narrow" panose="020B0606020202030204" pitchFamily="34" charset="0"/>
              </a:rPr>
              <a:t>rain</a:t>
            </a:r>
            <a:r>
              <a:rPr lang="en-US" dirty="0">
                <a:latin typeface="Arial Narrow" panose="020B0606020202030204" pitchFamily="34" charset="0"/>
              </a:rPr>
              <a:t> </a:t>
            </a:r>
            <a:r>
              <a:rPr lang="en-US" b="1" dirty="0">
                <a:latin typeface="Arial Narrow" panose="020B0606020202030204" pitchFamily="34" charset="0"/>
              </a:rPr>
              <a:t>shadow</a:t>
            </a:r>
            <a:r>
              <a:rPr lang="en-US" dirty="0">
                <a:latin typeface="Arial Narrow" panose="020B0606020202030204" pitchFamily="34" charset="0"/>
              </a:rPr>
              <a:t>, leading to </a:t>
            </a:r>
            <a:r>
              <a:rPr lang="en-US" b="1" dirty="0">
                <a:latin typeface="Arial Narrow" panose="020B0606020202030204" pitchFamily="34" charset="0"/>
              </a:rPr>
              <a:t>drier</a:t>
            </a:r>
            <a:r>
              <a:rPr lang="en-US" dirty="0">
                <a:latin typeface="Arial Narrow" panose="020B0606020202030204" pitchFamily="34" charset="0"/>
              </a:rPr>
              <a:t> conditions.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Slope</a:t>
            </a:r>
            <a:r>
              <a:rPr lang="en-US" sz="2400" dirty="0">
                <a:latin typeface="Arial Narrow" panose="020B0606020202030204" pitchFamily="34" charset="0"/>
              </a:rPr>
              <a:t> orientation affects </a:t>
            </a:r>
            <a:r>
              <a:rPr lang="en-US" sz="2400" b="1" dirty="0">
                <a:latin typeface="Arial Narrow" panose="020B0606020202030204" pitchFamily="34" charset="0"/>
              </a:rPr>
              <a:t>temperature</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Sun-facing</a:t>
            </a:r>
            <a:r>
              <a:rPr lang="en-US" dirty="0">
                <a:latin typeface="Arial Narrow" panose="020B0606020202030204" pitchFamily="34" charset="0"/>
              </a:rPr>
              <a:t> slopes are </a:t>
            </a:r>
            <a:r>
              <a:rPr lang="en-US" b="1" dirty="0">
                <a:latin typeface="Arial Narrow" panose="020B0606020202030204" pitchFamily="34" charset="0"/>
              </a:rPr>
              <a:t>warmer</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Shaded</a:t>
            </a:r>
            <a:r>
              <a:rPr lang="en-US" dirty="0">
                <a:latin typeface="Arial Narrow" panose="020B0606020202030204" pitchFamily="34" charset="0"/>
              </a:rPr>
              <a:t> slopes stay </a:t>
            </a:r>
            <a:r>
              <a:rPr lang="en-US" b="1" dirty="0">
                <a:latin typeface="Arial Narrow" panose="020B0606020202030204" pitchFamily="34" charset="0"/>
              </a:rPr>
              <a:t>cooler</a:t>
            </a:r>
            <a:r>
              <a:rPr lang="en-US"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Elevation</a:t>
            </a:r>
            <a:r>
              <a:rPr lang="en-US" sz="2400" dirty="0">
                <a:latin typeface="Arial Narrow" panose="020B0606020202030204" pitchFamily="34" charset="0"/>
              </a:rPr>
              <a:t> impacts </a:t>
            </a:r>
            <a:r>
              <a:rPr lang="en-US" sz="2400" b="1" dirty="0">
                <a:latin typeface="Arial Narrow" panose="020B0606020202030204" pitchFamily="34" charset="0"/>
              </a:rPr>
              <a:t>climate</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Temperature</a:t>
            </a:r>
            <a:r>
              <a:rPr lang="en-US" dirty="0">
                <a:latin typeface="Arial Narrow" panose="020B0606020202030204" pitchFamily="34" charset="0"/>
              </a:rPr>
              <a:t> </a:t>
            </a:r>
            <a:r>
              <a:rPr lang="en-US" b="1" dirty="0">
                <a:latin typeface="Arial Narrow" panose="020B0606020202030204" pitchFamily="34" charset="0"/>
              </a:rPr>
              <a:t>decreases</a:t>
            </a:r>
            <a:r>
              <a:rPr lang="en-US" dirty="0">
                <a:latin typeface="Arial Narrow" panose="020B0606020202030204" pitchFamily="34" charset="0"/>
              </a:rPr>
              <a:t> with </a:t>
            </a:r>
            <a:r>
              <a:rPr lang="en-US" b="1" dirty="0">
                <a:latin typeface="Arial Narrow" panose="020B0606020202030204" pitchFamily="34" charset="0"/>
              </a:rPr>
              <a:t>increasing</a:t>
            </a:r>
            <a:r>
              <a:rPr lang="en-US" dirty="0">
                <a:latin typeface="Arial Narrow" panose="020B0606020202030204" pitchFamily="34" charset="0"/>
              </a:rPr>
              <a:t> </a:t>
            </a:r>
            <a:r>
              <a:rPr lang="en-US" b="1" dirty="0">
                <a:latin typeface="Arial Narrow" panose="020B0606020202030204" pitchFamily="34" charset="0"/>
              </a:rPr>
              <a:t>altitude</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Higher</a:t>
            </a:r>
            <a:r>
              <a:rPr lang="en-US" dirty="0">
                <a:latin typeface="Arial Narrow" panose="020B0606020202030204" pitchFamily="34" charset="0"/>
              </a:rPr>
              <a:t> elevations mimic </a:t>
            </a:r>
            <a:r>
              <a:rPr lang="en-US" b="1" dirty="0">
                <a:latin typeface="Arial Narrow" panose="020B0606020202030204" pitchFamily="34" charset="0"/>
              </a:rPr>
              <a:t>cooler</a:t>
            </a:r>
            <a:r>
              <a:rPr lang="en-US" dirty="0">
                <a:latin typeface="Arial Narrow" panose="020B0606020202030204" pitchFamily="34" charset="0"/>
              </a:rPr>
              <a:t> climates found at higher latitudes.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Vertical</a:t>
            </a:r>
            <a:r>
              <a:rPr lang="en-US" sz="2400" dirty="0">
                <a:latin typeface="Arial Narrow" panose="020B0606020202030204" pitchFamily="34" charset="0"/>
              </a:rPr>
              <a:t> climate zones form on tall mountains, creating </a:t>
            </a:r>
            <a:r>
              <a:rPr lang="en-US" sz="2400" b="1" dirty="0">
                <a:latin typeface="Arial Narrow" panose="020B0606020202030204" pitchFamily="34" charset="0"/>
              </a:rPr>
              <a:t>distinct</a:t>
            </a:r>
            <a:r>
              <a:rPr lang="en-US" sz="2400" dirty="0">
                <a:latin typeface="Arial Narrow" panose="020B0606020202030204" pitchFamily="34" charset="0"/>
              </a:rPr>
              <a:t> </a:t>
            </a:r>
            <a:r>
              <a:rPr lang="en-US" sz="2400" b="1" dirty="0">
                <a:latin typeface="Arial Narrow" panose="020B0606020202030204" pitchFamily="34" charset="0"/>
              </a:rPr>
              <a:t>climate</a:t>
            </a:r>
            <a:r>
              <a:rPr lang="en-US" sz="2400" dirty="0">
                <a:latin typeface="Arial Narrow" panose="020B0606020202030204" pitchFamily="34" charset="0"/>
              </a:rPr>
              <a:t> </a:t>
            </a:r>
            <a:r>
              <a:rPr lang="en-US" sz="2400" b="1" dirty="0">
                <a:latin typeface="Arial Narrow" panose="020B0606020202030204" pitchFamily="34" charset="0"/>
              </a:rPr>
              <a:t>belts</a:t>
            </a:r>
            <a:r>
              <a:rPr lang="en-US" sz="2400" dirty="0">
                <a:latin typeface="Arial Narrow" panose="020B0606020202030204" pitchFamily="34" charset="0"/>
              </a:rPr>
              <a:t> as you ascend.</a:t>
            </a:r>
          </a:p>
        </p:txBody>
      </p:sp>
    </p:spTree>
    <p:extLst>
      <p:ext uri="{BB962C8B-B14F-4D97-AF65-F5344CB8AC3E}">
        <p14:creationId xmlns:p14="http://schemas.microsoft.com/office/powerpoint/2010/main" val="39165285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C66C7-CF97-8EA1-5668-CF757B797F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2BD252-5F9E-3AB5-150B-B418740E8381}"/>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Climate Classification Systems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59046A2-0B4F-5A47-02F0-D3B433894704}"/>
              </a:ext>
            </a:extLst>
          </p:cNvPr>
          <p:cNvSpPr>
            <a:spLocks noGrp="1"/>
          </p:cNvSpPr>
          <p:nvPr>
            <p:ph idx="1"/>
          </p:nvPr>
        </p:nvSpPr>
        <p:spPr>
          <a:xfrm>
            <a:off x="838200" y="1380226"/>
            <a:ext cx="11353799"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Climate classification allows scientists to:</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Group regions </a:t>
            </a:r>
            <a:r>
              <a:rPr lang="en-US" sz="2000" dirty="0">
                <a:latin typeface="Arial Narrow" panose="020B0606020202030204" pitchFamily="34" charset="0"/>
              </a:rPr>
              <a:t>with </a:t>
            </a:r>
            <a:r>
              <a:rPr lang="en-US" sz="2000" b="1" dirty="0">
                <a:latin typeface="Arial Narrow" panose="020B0606020202030204" pitchFamily="34" charset="0"/>
              </a:rPr>
              <a:t>similar</a:t>
            </a:r>
            <a:r>
              <a:rPr lang="en-US" sz="2000" dirty="0">
                <a:latin typeface="Arial Narrow" panose="020B0606020202030204" pitchFamily="34" charset="0"/>
              </a:rPr>
              <a:t> </a:t>
            </a:r>
            <a:r>
              <a:rPr lang="en-US" sz="2000" i="1" dirty="0">
                <a:latin typeface="Arial Narrow" panose="020B0606020202030204" pitchFamily="34" charset="0"/>
              </a:rPr>
              <a:t>temperature</a:t>
            </a:r>
            <a:r>
              <a:rPr lang="en-US" sz="2000" dirty="0">
                <a:latin typeface="Arial Narrow" panose="020B0606020202030204" pitchFamily="34" charset="0"/>
              </a:rPr>
              <a:t> and </a:t>
            </a:r>
            <a:r>
              <a:rPr lang="en-US" sz="2000" i="1" dirty="0">
                <a:latin typeface="Arial Narrow" panose="020B0606020202030204" pitchFamily="34" charset="0"/>
              </a:rPr>
              <a:t>precipitation</a:t>
            </a:r>
            <a:r>
              <a:rPr lang="en-US" sz="2000" dirty="0">
                <a:latin typeface="Arial Narrow" panose="020B0606020202030204" pitchFamily="34" charset="0"/>
              </a:rPr>
              <a:t> patterns.</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Communicate</a:t>
            </a:r>
            <a:r>
              <a:rPr lang="en-US" sz="2000" dirty="0">
                <a:latin typeface="Arial Narrow" panose="020B0606020202030204" pitchFamily="34" charset="0"/>
              </a:rPr>
              <a:t> </a:t>
            </a:r>
            <a:r>
              <a:rPr lang="en-US" sz="2000" b="1" dirty="0">
                <a:latin typeface="Arial Narrow" panose="020B0606020202030204" pitchFamily="34" charset="0"/>
              </a:rPr>
              <a:t>patterns</a:t>
            </a:r>
            <a:r>
              <a:rPr lang="en-US" sz="2000" dirty="0">
                <a:latin typeface="Arial Narrow" panose="020B0606020202030204" pitchFamily="34" charset="0"/>
              </a:rPr>
              <a:t> across diverse locations.</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Helps simplify and interpret vast atmospheric data for research, agriculture, urban planning, and climate policy.</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Empirical</a:t>
            </a:r>
            <a:r>
              <a:rPr lang="en-US" sz="2000" dirty="0">
                <a:latin typeface="Arial Narrow" panose="020B0606020202030204" pitchFamily="34" charset="0"/>
              </a:rPr>
              <a:t> </a:t>
            </a:r>
            <a:r>
              <a:rPr lang="en-US" sz="2000" b="1" dirty="0">
                <a:latin typeface="Arial Narrow" panose="020B0606020202030204" pitchFamily="34" charset="0"/>
              </a:rPr>
              <a:t>Systems</a:t>
            </a:r>
            <a:r>
              <a:rPr lang="en-US" sz="20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Based on </a:t>
            </a:r>
            <a:r>
              <a:rPr lang="en-US" sz="2000" b="1" dirty="0">
                <a:latin typeface="Arial Narrow" panose="020B0606020202030204" pitchFamily="34" charset="0"/>
              </a:rPr>
              <a:t>observed</a:t>
            </a:r>
            <a:r>
              <a:rPr lang="en-US" sz="2000" dirty="0">
                <a:latin typeface="Arial Narrow" panose="020B0606020202030204" pitchFamily="34" charset="0"/>
              </a:rPr>
              <a:t> </a:t>
            </a:r>
            <a:r>
              <a:rPr lang="en-US" sz="2000" b="1" dirty="0">
                <a:latin typeface="Arial Narrow" panose="020B0606020202030204" pitchFamily="34" charset="0"/>
              </a:rPr>
              <a:t>data</a:t>
            </a:r>
            <a:r>
              <a:rPr lang="en-US" sz="2000" dirty="0">
                <a:latin typeface="Arial Narrow" panose="020B0606020202030204" pitchFamily="34" charset="0"/>
              </a:rPr>
              <a:t>, like </a:t>
            </a:r>
            <a:r>
              <a:rPr lang="en-US" sz="2000" u="sng" dirty="0">
                <a:latin typeface="Arial Narrow" panose="020B0606020202030204" pitchFamily="34" charset="0"/>
              </a:rPr>
              <a:t>temperature</a:t>
            </a:r>
            <a:r>
              <a:rPr lang="en-US" sz="2000" dirty="0">
                <a:latin typeface="Arial Narrow" panose="020B0606020202030204" pitchFamily="34" charset="0"/>
              </a:rPr>
              <a:t> and </a:t>
            </a:r>
            <a:r>
              <a:rPr lang="en-US" sz="2000" u="sng" dirty="0">
                <a:latin typeface="Arial Narrow" panose="020B0606020202030204" pitchFamily="34" charset="0"/>
              </a:rPr>
              <a:t>precipitation</a:t>
            </a:r>
            <a:r>
              <a:rPr lang="en-US" sz="2000" dirty="0">
                <a:latin typeface="Arial Narrow" panose="020B0606020202030204" pitchFamily="34" charset="0"/>
              </a:rPr>
              <a:t>.</a:t>
            </a:r>
          </a:p>
          <a:p>
            <a:pPr lvl="2">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err="1">
                <a:latin typeface="Arial Narrow" panose="020B0606020202030204" pitchFamily="34" charset="0"/>
              </a:rPr>
              <a:t>Köppen</a:t>
            </a:r>
            <a:r>
              <a:rPr lang="en-US" b="1" dirty="0">
                <a:latin typeface="Arial Narrow" panose="020B0606020202030204" pitchFamily="34" charset="0"/>
              </a:rPr>
              <a:t> system </a:t>
            </a:r>
            <a:r>
              <a:rPr lang="en-US" dirty="0">
                <a:latin typeface="Arial Narrow" panose="020B0606020202030204" pitchFamily="34" charset="0"/>
              </a:rPr>
              <a:t>is the </a:t>
            </a:r>
            <a:r>
              <a:rPr lang="en-US" b="1" dirty="0">
                <a:latin typeface="Arial Narrow" panose="020B0606020202030204" pitchFamily="34" charset="0"/>
              </a:rPr>
              <a:t>most</a:t>
            </a:r>
            <a:r>
              <a:rPr lang="en-US" dirty="0">
                <a:latin typeface="Arial Narrow" panose="020B0606020202030204" pitchFamily="34" charset="0"/>
              </a:rPr>
              <a:t> </a:t>
            </a:r>
            <a:r>
              <a:rPr lang="en-US" b="1" dirty="0">
                <a:latin typeface="Arial Narrow" panose="020B0606020202030204" pitchFamily="34" charset="0"/>
              </a:rPr>
              <a:t>widely</a:t>
            </a:r>
            <a:r>
              <a:rPr lang="en-US" dirty="0">
                <a:latin typeface="Arial Narrow" panose="020B0606020202030204" pitchFamily="34" charset="0"/>
              </a:rPr>
              <a:t> used example.</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Genetic</a:t>
            </a:r>
            <a:r>
              <a:rPr lang="en-US" sz="2000" dirty="0">
                <a:latin typeface="Arial Narrow" panose="020B0606020202030204" pitchFamily="34" charset="0"/>
              </a:rPr>
              <a:t> </a:t>
            </a:r>
            <a:r>
              <a:rPr lang="en-US" sz="2000" b="1" dirty="0">
                <a:latin typeface="Arial Narrow" panose="020B0606020202030204" pitchFamily="34" charset="0"/>
              </a:rPr>
              <a:t>Systems</a:t>
            </a:r>
            <a:r>
              <a:rPr lang="en-US" sz="20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Based on </a:t>
            </a:r>
            <a:r>
              <a:rPr lang="en-US" sz="2000" b="1" dirty="0">
                <a:latin typeface="Arial Narrow" panose="020B0606020202030204" pitchFamily="34" charset="0"/>
              </a:rPr>
              <a:t>causes</a:t>
            </a:r>
            <a:r>
              <a:rPr lang="en-US" sz="2000" dirty="0">
                <a:latin typeface="Arial Narrow" panose="020B0606020202030204" pitchFamily="34" charset="0"/>
              </a:rPr>
              <a:t> of climate (e.g., solar radiation, air masses, pressure systems).</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Require complex data and are </a:t>
            </a:r>
            <a:r>
              <a:rPr lang="en-US" sz="2000" b="1" dirty="0">
                <a:latin typeface="Arial Narrow" panose="020B0606020202030204" pitchFamily="34" charset="0"/>
              </a:rPr>
              <a:t>harder</a:t>
            </a:r>
            <a:r>
              <a:rPr lang="en-US" sz="2000" dirty="0">
                <a:latin typeface="Arial Narrow" panose="020B0606020202030204" pitchFamily="34" charset="0"/>
              </a:rPr>
              <a:t> </a:t>
            </a:r>
            <a:r>
              <a:rPr lang="en-US" sz="2000" b="1" dirty="0">
                <a:latin typeface="Arial Narrow" panose="020B0606020202030204" pitchFamily="34" charset="0"/>
              </a:rPr>
              <a:t>to</a:t>
            </a:r>
            <a:r>
              <a:rPr lang="en-US" sz="2000" dirty="0">
                <a:latin typeface="Arial Narrow" panose="020B0606020202030204" pitchFamily="34" charset="0"/>
              </a:rPr>
              <a:t> </a:t>
            </a:r>
            <a:r>
              <a:rPr lang="en-US" sz="2000" b="1" dirty="0">
                <a:latin typeface="Arial Narrow" panose="020B0606020202030204" pitchFamily="34" charset="0"/>
              </a:rPr>
              <a:t>apply</a:t>
            </a:r>
            <a:r>
              <a:rPr lang="en-US" sz="20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Applied</a:t>
            </a:r>
            <a:r>
              <a:rPr lang="en-US" sz="2000" dirty="0">
                <a:latin typeface="Arial Narrow" panose="020B0606020202030204" pitchFamily="34" charset="0"/>
              </a:rPr>
              <a:t> </a:t>
            </a:r>
            <a:r>
              <a:rPr lang="en-US" sz="2000" b="1" dirty="0">
                <a:latin typeface="Arial Narrow" panose="020B0606020202030204" pitchFamily="34" charset="0"/>
              </a:rPr>
              <a:t>Systems</a:t>
            </a:r>
            <a:r>
              <a:rPr lang="en-US" sz="20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Designed for specific </a:t>
            </a:r>
            <a:r>
              <a:rPr lang="en-US" sz="2000" b="1" dirty="0">
                <a:latin typeface="Arial Narrow" panose="020B0606020202030204" pitchFamily="34" charset="0"/>
              </a:rPr>
              <a:t>climate-related problems</a:t>
            </a:r>
            <a:r>
              <a:rPr lang="en-US" sz="20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Thornthwaite system </a:t>
            </a:r>
            <a:r>
              <a:rPr lang="en-US" sz="2000" dirty="0">
                <a:latin typeface="Arial Narrow" panose="020B0606020202030204" pitchFamily="34" charset="0"/>
              </a:rPr>
              <a:t>uses potential evapotranspiration to assess water demand and availability.</a:t>
            </a:r>
          </a:p>
        </p:txBody>
      </p:sp>
    </p:spTree>
    <p:extLst>
      <p:ext uri="{BB962C8B-B14F-4D97-AF65-F5344CB8AC3E}">
        <p14:creationId xmlns:p14="http://schemas.microsoft.com/office/powerpoint/2010/main" val="12195050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5FC25-9044-9E53-2C7A-4383A6A1E8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0DE800-7963-2908-E321-EB641E01D48F}"/>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The </a:t>
            </a:r>
            <a:r>
              <a:rPr kumimoji="0" lang="en-US" sz="44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Köppen</a:t>
            </a:r>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Climate Classification</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BE36AE7-3412-F322-33B5-55BD67885BA8}"/>
              </a:ext>
            </a:extLst>
          </p:cNvPr>
          <p:cNvSpPr>
            <a:spLocks noGrp="1"/>
          </p:cNvSpPr>
          <p:nvPr>
            <p:ph idx="1"/>
          </p:nvPr>
        </p:nvSpPr>
        <p:spPr>
          <a:xfrm>
            <a:off x="838200" y="1380226"/>
            <a:ext cx="11353799"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Widely used empirical system based on </a:t>
            </a:r>
            <a:r>
              <a:rPr lang="en-US" sz="2400" b="1" dirty="0">
                <a:latin typeface="Arial Narrow" panose="020B0606020202030204" pitchFamily="34" charset="0"/>
              </a:rPr>
              <a:t>annual</a:t>
            </a:r>
            <a:r>
              <a:rPr lang="en-US" sz="2400" dirty="0">
                <a:latin typeface="Arial Narrow" panose="020B0606020202030204" pitchFamily="34" charset="0"/>
              </a:rPr>
              <a:t> and </a:t>
            </a:r>
            <a:r>
              <a:rPr lang="en-US" sz="2400" b="1" dirty="0">
                <a:latin typeface="Arial Narrow" panose="020B0606020202030204" pitchFamily="34" charset="0"/>
              </a:rPr>
              <a:t>monthly</a:t>
            </a:r>
            <a:r>
              <a:rPr lang="en-US" sz="2400" dirty="0">
                <a:latin typeface="Arial Narrow" panose="020B0606020202030204" pitchFamily="34" charset="0"/>
              </a:rPr>
              <a:t> </a:t>
            </a:r>
            <a:r>
              <a:rPr lang="en-US" sz="2400" b="1" dirty="0">
                <a:latin typeface="Arial Narrow" panose="020B0606020202030204" pitchFamily="34" charset="0"/>
              </a:rPr>
              <a:t>averages</a:t>
            </a:r>
            <a:r>
              <a:rPr lang="en-US" sz="2400" dirty="0">
                <a:latin typeface="Arial Narrow" panose="020B0606020202030204" pitchFamily="34" charset="0"/>
              </a:rPr>
              <a:t> of </a:t>
            </a:r>
            <a:r>
              <a:rPr lang="en-US" sz="2400" b="1" dirty="0">
                <a:latin typeface="Arial Narrow" panose="020B0606020202030204" pitchFamily="34" charset="0"/>
              </a:rPr>
              <a:t>temperature</a:t>
            </a:r>
            <a:r>
              <a:rPr lang="en-US" sz="2400" dirty="0">
                <a:latin typeface="Arial Narrow" panose="020B0606020202030204" pitchFamily="34" charset="0"/>
              </a:rPr>
              <a:t> and </a:t>
            </a:r>
            <a:r>
              <a:rPr lang="en-US" sz="2400" b="1" dirty="0">
                <a:latin typeface="Arial Narrow" panose="020B0606020202030204" pitchFamily="34" charset="0"/>
              </a:rPr>
              <a:t>precipitation</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Uses </a:t>
            </a:r>
            <a:r>
              <a:rPr lang="en-US" sz="2400" b="1" dirty="0">
                <a:latin typeface="Arial Narrow" panose="020B0606020202030204" pitchFamily="34" charset="0"/>
              </a:rPr>
              <a:t>letter</a:t>
            </a:r>
            <a:r>
              <a:rPr lang="en-US" sz="2400" dirty="0">
                <a:latin typeface="Arial Narrow" panose="020B0606020202030204" pitchFamily="34" charset="0"/>
              </a:rPr>
              <a:t> </a:t>
            </a:r>
            <a:r>
              <a:rPr lang="en-US" sz="2400" b="1" dirty="0">
                <a:latin typeface="Arial Narrow" panose="020B0606020202030204" pitchFamily="34" charset="0"/>
              </a:rPr>
              <a:t>codes</a:t>
            </a:r>
            <a:r>
              <a:rPr lang="en-US" sz="2400" dirty="0">
                <a:latin typeface="Arial Narrow" panose="020B0606020202030204" pitchFamily="34" charset="0"/>
              </a:rPr>
              <a:t> to classify climates: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a:t>
            </a:r>
            <a:r>
              <a:rPr lang="en-US" dirty="0">
                <a:latin typeface="Arial Narrow" panose="020B0606020202030204" pitchFamily="34" charset="0"/>
              </a:rPr>
              <a:t> – Tropical</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B</a:t>
            </a:r>
            <a:r>
              <a:rPr lang="en-US" dirty="0">
                <a:latin typeface="Arial Narrow" panose="020B0606020202030204" pitchFamily="34" charset="0"/>
              </a:rPr>
              <a:t> – Dry (BW = desert, BS = steppe)</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a:t>
            </a:r>
            <a:r>
              <a:rPr lang="en-US" dirty="0">
                <a:latin typeface="Arial Narrow" panose="020B0606020202030204" pitchFamily="34" charset="0"/>
              </a:rPr>
              <a:t> – Warm temperate</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a:t>
            </a:r>
            <a:r>
              <a:rPr lang="en-US" dirty="0">
                <a:latin typeface="Arial Narrow" panose="020B0606020202030204" pitchFamily="34" charset="0"/>
              </a:rPr>
              <a:t> – Subarctic (boreal)</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a:t>
            </a:r>
            <a:r>
              <a:rPr lang="en-US" dirty="0">
                <a:latin typeface="Arial Narrow" panose="020B0606020202030204" pitchFamily="34" charset="0"/>
              </a:rPr>
              <a:t> – Polar</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Second</a:t>
            </a:r>
            <a:r>
              <a:rPr lang="en-US" sz="2400" dirty="0">
                <a:latin typeface="Arial Narrow" panose="020B0606020202030204" pitchFamily="34" charset="0"/>
              </a:rPr>
              <a:t> </a:t>
            </a:r>
            <a:r>
              <a:rPr lang="en-US" sz="2400" b="1" dirty="0">
                <a:latin typeface="Arial Narrow" panose="020B0606020202030204" pitchFamily="34" charset="0"/>
              </a:rPr>
              <a:t>letter</a:t>
            </a:r>
            <a:r>
              <a:rPr lang="en-US" sz="2400" dirty="0">
                <a:latin typeface="Arial Narrow" panose="020B0606020202030204" pitchFamily="34" charset="0"/>
              </a:rPr>
              <a:t>: indicates </a:t>
            </a:r>
            <a:r>
              <a:rPr lang="en-US" sz="2400" b="1" dirty="0">
                <a:latin typeface="Arial Narrow" panose="020B0606020202030204" pitchFamily="34" charset="0"/>
              </a:rPr>
              <a:t>precipitation</a:t>
            </a:r>
            <a:r>
              <a:rPr lang="en-US" sz="2400" dirty="0">
                <a:latin typeface="Arial Narrow" panose="020B0606020202030204" pitchFamily="34" charset="0"/>
              </a:rPr>
              <a:t> </a:t>
            </a:r>
            <a:r>
              <a:rPr lang="en-US" sz="2400" b="1" dirty="0">
                <a:latin typeface="Arial Narrow" panose="020B0606020202030204" pitchFamily="34" charset="0"/>
              </a:rPr>
              <a:t>pattern</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Third</a:t>
            </a:r>
            <a:r>
              <a:rPr lang="en-US" sz="2400" dirty="0">
                <a:latin typeface="Arial Narrow" panose="020B0606020202030204" pitchFamily="34" charset="0"/>
              </a:rPr>
              <a:t> </a:t>
            </a:r>
            <a:r>
              <a:rPr lang="en-US" sz="2400" b="1" dirty="0">
                <a:latin typeface="Arial Narrow" panose="020B0606020202030204" pitchFamily="34" charset="0"/>
              </a:rPr>
              <a:t>letter</a:t>
            </a:r>
            <a:r>
              <a:rPr lang="en-US" sz="2400" dirty="0">
                <a:latin typeface="Arial Narrow" panose="020B0606020202030204" pitchFamily="34" charset="0"/>
              </a:rPr>
              <a:t> (if present): further </a:t>
            </a:r>
            <a:r>
              <a:rPr lang="en-US" sz="2400" b="1" dirty="0">
                <a:latin typeface="Arial Narrow" panose="020B0606020202030204" pitchFamily="34" charset="0"/>
              </a:rPr>
              <a:t>temperature</a:t>
            </a:r>
            <a:r>
              <a:rPr lang="en-US" sz="2400" dirty="0">
                <a:latin typeface="Arial Narrow" panose="020B0606020202030204" pitchFamily="34" charset="0"/>
              </a:rPr>
              <a:t> </a:t>
            </a:r>
            <a:r>
              <a:rPr lang="en-US" sz="2400" b="1" dirty="0">
                <a:latin typeface="Arial Narrow" panose="020B0606020202030204" pitchFamily="34" charset="0"/>
              </a:rPr>
              <a:t>details</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Originally linked to </a:t>
            </a:r>
            <a:r>
              <a:rPr lang="en-US" sz="2400" b="1" dirty="0">
                <a:latin typeface="Arial Narrow" panose="020B0606020202030204" pitchFamily="34" charset="0"/>
              </a:rPr>
              <a:t>vegetation</a:t>
            </a:r>
            <a:r>
              <a:rPr lang="en-US" sz="2400" dirty="0">
                <a:latin typeface="Arial Narrow" panose="020B0606020202030204" pitchFamily="34" charset="0"/>
              </a:rPr>
              <a:t>, but now reflects </a:t>
            </a:r>
            <a:r>
              <a:rPr lang="en-US" sz="2400" b="1" dirty="0">
                <a:latin typeface="Arial Narrow" panose="020B0606020202030204" pitchFamily="34" charset="0"/>
              </a:rPr>
              <a:t>climatic characteristics</a:t>
            </a:r>
            <a:r>
              <a:rPr lang="en-US" sz="2400" dirty="0">
                <a:latin typeface="Arial Narrow" panose="020B0606020202030204" pitchFamily="34" charset="0"/>
              </a:rPr>
              <a:t>.</a:t>
            </a:r>
          </a:p>
        </p:txBody>
      </p:sp>
    </p:spTree>
    <p:extLst>
      <p:ext uri="{BB962C8B-B14F-4D97-AF65-F5344CB8AC3E}">
        <p14:creationId xmlns:p14="http://schemas.microsoft.com/office/powerpoint/2010/main" val="20277092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E388FF-6138-80A3-3160-8EDDB7A0D7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8C6727-44D0-8ADB-6633-D7021DBDE0B0}"/>
              </a:ext>
            </a:extLst>
          </p:cNvPr>
          <p:cNvSpPr>
            <a:spLocks noGrp="1"/>
          </p:cNvSpPr>
          <p:nvPr>
            <p:ph type="title"/>
          </p:nvPr>
        </p:nvSpPr>
        <p:spPr>
          <a:xfrm>
            <a:off x="922687" y="425511"/>
            <a:ext cx="10515600" cy="704550"/>
          </a:xfrm>
        </p:spPr>
        <p:txBody>
          <a:bodyPr>
            <a:normAutofit/>
          </a:bodyPr>
          <a:lstStyle/>
          <a:p>
            <a:pPr algn="ctr"/>
            <a:r>
              <a:rPr kumimoji="0" lang="en-US" sz="36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World Climate patterns according to </a:t>
            </a:r>
            <a:r>
              <a:rPr kumimoji="0" lang="en-US" sz="36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Köppen</a:t>
            </a:r>
            <a:endParaRPr lang="en-US" sz="3600" dirty="0">
              <a:latin typeface="Arial Narrow" panose="020B0606020202030204" pitchFamily="34" charset="0"/>
            </a:endParaRPr>
          </a:p>
        </p:txBody>
      </p:sp>
      <p:sp>
        <p:nvSpPr>
          <p:cNvPr id="7" name="TextBox 6">
            <a:extLst>
              <a:ext uri="{FF2B5EF4-FFF2-40B4-BE49-F238E27FC236}">
                <a16:creationId xmlns:a16="http://schemas.microsoft.com/office/drawing/2014/main" id="{F20F7DB4-3ED1-C26E-0FCA-90EBC2BE54FD}"/>
              </a:ext>
            </a:extLst>
          </p:cNvPr>
          <p:cNvSpPr txBox="1"/>
          <p:nvPr/>
        </p:nvSpPr>
        <p:spPr>
          <a:xfrm>
            <a:off x="3253596" y="6132316"/>
            <a:ext cx="56848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9.3.1:  World Climate patterns according to </a:t>
            </a:r>
            <a:r>
              <a:rPr lang="en-US" sz="1000" dirty="0" err="1">
                <a:latin typeface="Arial Narrow" panose="020B0606020202030204" pitchFamily="34" charset="0"/>
                <a:cs typeface="Times New Roman" panose="02020603050405020304" pitchFamily="18" charset="0"/>
              </a:rPr>
              <a:t>Köppen</a:t>
            </a:r>
            <a:r>
              <a:rPr lang="en-US" sz="1000" dirty="0">
                <a:latin typeface="Arial Narrow" panose="020B0606020202030204" pitchFamily="34" charset="0"/>
                <a:cs typeface="Times New Roman" panose="02020603050405020304" pitchFamily="18" charset="0"/>
              </a:rPr>
              <a:t> (Courtesy NOAA (Source)) from Introduction to Physical Geography by M. Ritter, licensed under CC BY-NC-SA 4.0.</a:t>
            </a:r>
          </a:p>
        </p:txBody>
      </p:sp>
      <p:pic>
        <p:nvPicPr>
          <p:cNvPr id="4" name="Picture 3" descr="World map of Köppen climate classification showing global climate zones by color, including tropical (Af, Am, Aw), arid (BWh, BWk, BSh, BSk), temperate (Cfa, Cfb, Csa, etc.), continental (Dfa, Dfb, Dfc, etc.), and polar (ET, EF) regions.">
            <a:extLst>
              <a:ext uri="{FF2B5EF4-FFF2-40B4-BE49-F238E27FC236}">
                <a16:creationId xmlns:a16="http://schemas.microsoft.com/office/drawing/2014/main" id="{25FB459E-2AD0-89FA-3C98-FA732EE96CBD}"/>
              </a:ext>
            </a:extLst>
          </p:cNvPr>
          <p:cNvPicPr>
            <a:picLocks noChangeAspect="1"/>
          </p:cNvPicPr>
          <p:nvPr/>
        </p:nvPicPr>
        <p:blipFill>
          <a:blip r:embed="rId3"/>
          <a:stretch>
            <a:fillRect/>
          </a:stretch>
        </p:blipFill>
        <p:spPr>
          <a:xfrm>
            <a:off x="1318503" y="1195021"/>
            <a:ext cx="9554994" cy="4803322"/>
          </a:xfrm>
          <a:prstGeom prst="rect">
            <a:avLst/>
          </a:prstGeom>
        </p:spPr>
      </p:pic>
    </p:spTree>
    <p:extLst>
      <p:ext uri="{BB962C8B-B14F-4D97-AF65-F5344CB8AC3E}">
        <p14:creationId xmlns:p14="http://schemas.microsoft.com/office/powerpoint/2010/main" val="2587578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85E1B-FB7F-C60A-448E-150305CE30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61B079-C7A7-A0A2-EA72-9724697FAA07}"/>
              </a:ext>
            </a:extLst>
          </p:cNvPr>
          <p:cNvSpPr>
            <a:spLocks noGrp="1"/>
          </p:cNvSpPr>
          <p:nvPr>
            <p:ph type="title"/>
          </p:nvPr>
        </p:nvSpPr>
        <p:spPr>
          <a:xfrm>
            <a:off x="2745356" y="2668378"/>
            <a:ext cx="7097384" cy="1015101"/>
          </a:xfrm>
        </p:spPr>
        <p:txBody>
          <a:bodyPr>
            <a:normAutofit/>
          </a:bodyPr>
          <a:lstStyle/>
          <a:p>
            <a:pPr algn="ctr"/>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Low Latitude Climates</a:t>
            </a:r>
            <a:endParaRPr lang="en-US" dirty="0">
              <a:latin typeface="Arial Narrow" panose="020B0606020202030204" pitchFamily="34" charset="0"/>
            </a:endParaRPr>
          </a:p>
        </p:txBody>
      </p:sp>
    </p:spTree>
    <p:extLst>
      <p:ext uri="{BB962C8B-B14F-4D97-AF65-F5344CB8AC3E}">
        <p14:creationId xmlns:p14="http://schemas.microsoft.com/office/powerpoint/2010/main" val="1699419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34965-7057-3423-AA51-CB44CBA56C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5B0F5D-AB35-847B-559D-4DFDF8C51DDD}"/>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Tropical Rain Forest Climate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3EF5072-66F7-9FD8-64D7-8EA02F6D2D17}"/>
              </a:ext>
            </a:extLst>
          </p:cNvPr>
          <p:cNvSpPr>
            <a:spLocks noGrp="1"/>
          </p:cNvSpPr>
          <p:nvPr>
            <p:ph idx="1"/>
          </p:nvPr>
        </p:nvSpPr>
        <p:spPr>
          <a:xfrm>
            <a:off x="838201" y="1380226"/>
            <a:ext cx="6028425"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One of the </a:t>
            </a:r>
            <a:r>
              <a:rPr lang="en-US" sz="2400" b="1" dirty="0">
                <a:latin typeface="Arial Narrow" panose="020B0606020202030204" pitchFamily="34" charset="0"/>
              </a:rPr>
              <a:t>most</a:t>
            </a:r>
            <a:r>
              <a:rPr lang="en-US" sz="2400" dirty="0">
                <a:latin typeface="Arial Narrow" panose="020B0606020202030204" pitchFamily="34" charset="0"/>
              </a:rPr>
              <a:t> </a:t>
            </a:r>
            <a:r>
              <a:rPr lang="en-US" sz="2400" b="1" dirty="0">
                <a:latin typeface="Arial Narrow" panose="020B0606020202030204" pitchFamily="34" charset="0"/>
              </a:rPr>
              <a:t>lush</a:t>
            </a:r>
            <a:r>
              <a:rPr lang="en-US" sz="2400" dirty="0">
                <a:latin typeface="Arial Narrow" panose="020B0606020202030204" pitchFamily="34" charset="0"/>
              </a:rPr>
              <a:t> and </a:t>
            </a:r>
            <a:r>
              <a:rPr lang="en-US" sz="2400" b="1" dirty="0">
                <a:latin typeface="Arial Narrow" panose="020B0606020202030204" pitchFamily="34" charset="0"/>
              </a:rPr>
              <a:t>diverse</a:t>
            </a:r>
            <a:r>
              <a:rPr lang="en-US" sz="2400" dirty="0">
                <a:latin typeface="Arial Narrow" panose="020B0606020202030204" pitchFamily="34" charset="0"/>
              </a:rPr>
              <a:t> ecosystems on Earth.</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Located </a:t>
            </a:r>
            <a:r>
              <a:rPr lang="en-US" sz="2400" b="1" dirty="0">
                <a:latin typeface="Arial Narrow" panose="020B0606020202030204" pitchFamily="34" charset="0"/>
              </a:rPr>
              <a:t>near the equator</a:t>
            </a:r>
            <a:r>
              <a:rPr lang="en-US" sz="2400" dirty="0">
                <a:latin typeface="Arial Narrow" panose="020B0606020202030204" pitchFamily="34" charset="0"/>
              </a:rPr>
              <a:t>, dominated by:</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High</a:t>
            </a:r>
            <a:r>
              <a:rPr lang="en-US" sz="2400" dirty="0">
                <a:latin typeface="Arial Narrow" panose="020B0606020202030204" pitchFamily="34" charset="0"/>
              </a:rPr>
              <a:t> </a:t>
            </a:r>
            <a:r>
              <a:rPr lang="en-US" sz="2400" b="1" dirty="0">
                <a:latin typeface="Arial Narrow" panose="020B0606020202030204" pitchFamily="34" charset="0"/>
              </a:rPr>
              <a:t>annual</a:t>
            </a:r>
            <a:r>
              <a:rPr lang="en-US" sz="2400" dirty="0">
                <a:latin typeface="Arial Narrow" panose="020B0606020202030204" pitchFamily="34" charset="0"/>
              </a:rPr>
              <a:t> </a:t>
            </a:r>
            <a:r>
              <a:rPr lang="en-US" sz="2400" b="1" dirty="0">
                <a:latin typeface="Arial Narrow" panose="020B0606020202030204" pitchFamily="34" charset="0"/>
              </a:rPr>
              <a:t>insolation</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Consistently warm temperatures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Year-round heavy rainfall</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Supports </a:t>
            </a:r>
            <a:r>
              <a:rPr lang="en-US" sz="2400" b="1" dirty="0">
                <a:latin typeface="Arial Narrow" panose="020B0606020202030204" pitchFamily="34" charset="0"/>
              </a:rPr>
              <a:t>dense</a:t>
            </a:r>
            <a:r>
              <a:rPr lang="en-US" sz="2400" dirty="0">
                <a:latin typeface="Arial Narrow" panose="020B0606020202030204" pitchFamily="34" charset="0"/>
              </a:rPr>
              <a:t> </a:t>
            </a:r>
            <a:r>
              <a:rPr lang="en-US" sz="2400" b="1" dirty="0">
                <a:latin typeface="Arial Narrow" panose="020B0606020202030204" pitchFamily="34" charset="0"/>
              </a:rPr>
              <a:t>vegetation</a:t>
            </a:r>
            <a:r>
              <a:rPr lang="en-US" sz="2400" dirty="0">
                <a:latin typeface="Arial Narrow" panose="020B0606020202030204" pitchFamily="34" charset="0"/>
              </a:rPr>
              <a:t>, </a:t>
            </a:r>
            <a:r>
              <a:rPr lang="en-US" sz="2400" b="1" dirty="0">
                <a:latin typeface="Arial Narrow" panose="020B0606020202030204" pitchFamily="34" charset="0"/>
              </a:rPr>
              <a:t>high</a:t>
            </a:r>
            <a:r>
              <a:rPr lang="en-US" sz="2400" dirty="0">
                <a:latin typeface="Arial Narrow" panose="020B0606020202030204" pitchFamily="34" charset="0"/>
              </a:rPr>
              <a:t> </a:t>
            </a:r>
            <a:r>
              <a:rPr lang="en-US" sz="2400" b="1" dirty="0">
                <a:latin typeface="Arial Narrow" panose="020B0606020202030204" pitchFamily="34" charset="0"/>
              </a:rPr>
              <a:t>biodiversity</a:t>
            </a:r>
            <a:r>
              <a:rPr lang="en-US" sz="2400" dirty="0">
                <a:latin typeface="Arial Narrow" panose="020B0606020202030204" pitchFamily="34" charset="0"/>
              </a:rPr>
              <a:t>, and </a:t>
            </a:r>
            <a:r>
              <a:rPr lang="en-US" sz="2400" b="1" dirty="0">
                <a:latin typeface="Arial Narrow" panose="020B0606020202030204" pitchFamily="34" charset="0"/>
              </a:rPr>
              <a:t>consistent</a:t>
            </a:r>
            <a:r>
              <a:rPr lang="en-US" sz="2400" dirty="0">
                <a:latin typeface="Arial Narrow" panose="020B0606020202030204" pitchFamily="34" charset="0"/>
              </a:rPr>
              <a:t> daily weather patterns.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Found at </a:t>
            </a:r>
            <a:r>
              <a:rPr lang="en-US" sz="2400" b="1" dirty="0">
                <a:latin typeface="Arial Narrow" panose="020B0606020202030204" pitchFamily="34" charset="0"/>
              </a:rPr>
              <a:t>low</a:t>
            </a:r>
            <a:r>
              <a:rPr lang="en-US" sz="2400" dirty="0">
                <a:latin typeface="Arial Narrow" panose="020B0606020202030204" pitchFamily="34" charset="0"/>
              </a:rPr>
              <a:t> </a:t>
            </a:r>
            <a:r>
              <a:rPr lang="en-US" sz="2400" b="1" dirty="0">
                <a:latin typeface="Arial Narrow" panose="020B0606020202030204" pitchFamily="34" charset="0"/>
              </a:rPr>
              <a:t>elevations</a:t>
            </a:r>
            <a:r>
              <a:rPr lang="en-US" sz="2400" dirty="0">
                <a:latin typeface="Arial Narrow" panose="020B0606020202030204" pitchFamily="34" charset="0"/>
              </a:rPr>
              <a:t> (&lt;1000 m) in </a:t>
            </a:r>
            <a:r>
              <a:rPr lang="en-US" sz="2400" b="1" dirty="0">
                <a:latin typeface="Arial Narrow" panose="020B0606020202030204" pitchFamily="34" charset="0"/>
              </a:rPr>
              <a:t>equatorial</a:t>
            </a:r>
            <a:r>
              <a:rPr lang="en-US" sz="2400" dirty="0">
                <a:latin typeface="Arial Narrow" panose="020B0606020202030204" pitchFamily="34" charset="0"/>
              </a:rPr>
              <a:t> </a:t>
            </a:r>
            <a:r>
              <a:rPr lang="en-US" sz="2400" b="1" dirty="0">
                <a:latin typeface="Arial Narrow" panose="020B0606020202030204" pitchFamily="34" charset="0"/>
              </a:rPr>
              <a:t>zones</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Major</a:t>
            </a:r>
            <a:r>
              <a:rPr lang="en-US" sz="2400" dirty="0">
                <a:latin typeface="Arial Narrow" panose="020B0606020202030204" pitchFamily="34" charset="0"/>
              </a:rPr>
              <a:t> </a:t>
            </a:r>
            <a:r>
              <a:rPr lang="en-US" sz="2400" b="1" dirty="0">
                <a:latin typeface="Arial Narrow" panose="020B0606020202030204" pitchFamily="34" charset="0"/>
              </a:rPr>
              <a:t>regions</a:t>
            </a:r>
            <a:r>
              <a:rPr lang="en-US" sz="2400" dirty="0">
                <a:latin typeface="Arial Narrow" panose="020B0606020202030204" pitchFamily="34" charset="0"/>
              </a:rPr>
              <a:t>: </a:t>
            </a:r>
            <a:r>
              <a:rPr lang="en-US" sz="2400" i="1" dirty="0">
                <a:latin typeface="Arial Narrow" panose="020B0606020202030204" pitchFamily="34" charset="0"/>
              </a:rPr>
              <a:t>Amazon Basin</a:t>
            </a:r>
            <a:r>
              <a:rPr lang="en-US" sz="2400" dirty="0">
                <a:latin typeface="Arial Narrow" panose="020B0606020202030204" pitchFamily="34" charset="0"/>
              </a:rPr>
              <a:t>, </a:t>
            </a:r>
            <a:r>
              <a:rPr lang="en-US" sz="2400" i="1" dirty="0">
                <a:latin typeface="Arial Narrow" panose="020B0606020202030204" pitchFamily="34" charset="0"/>
              </a:rPr>
              <a:t>Congo Basin</a:t>
            </a:r>
            <a:r>
              <a:rPr lang="en-US" sz="2400" dirty="0">
                <a:latin typeface="Arial Narrow" panose="020B0606020202030204" pitchFamily="34" charset="0"/>
              </a:rPr>
              <a:t>, </a:t>
            </a:r>
            <a:r>
              <a:rPr lang="en-US" sz="2400" i="1" dirty="0">
                <a:latin typeface="Arial Narrow" panose="020B0606020202030204" pitchFamily="34" charset="0"/>
              </a:rPr>
              <a:t>Southeast Asia</a:t>
            </a:r>
            <a:r>
              <a:rPr lang="en-US" sz="2400" dirty="0">
                <a:latin typeface="Arial Narrow" panose="020B0606020202030204" pitchFamily="34" charset="0"/>
              </a:rPr>
              <a:t>, </a:t>
            </a:r>
            <a:r>
              <a:rPr lang="en-US" sz="2400" i="1" dirty="0">
                <a:latin typeface="Arial Narrow" panose="020B0606020202030204" pitchFamily="34" charset="0"/>
              </a:rPr>
              <a:t>Central America</a:t>
            </a:r>
            <a:r>
              <a:rPr lang="en-US" sz="2400" dirty="0">
                <a:latin typeface="Arial Narrow" panose="020B0606020202030204" pitchFamily="34" charset="0"/>
              </a:rPr>
              <a:t>, and </a:t>
            </a:r>
            <a:r>
              <a:rPr lang="en-US" sz="2400" i="1" dirty="0">
                <a:latin typeface="Arial Narrow" panose="020B0606020202030204" pitchFamily="34" charset="0"/>
              </a:rPr>
              <a:t>Madagascar</a:t>
            </a:r>
            <a:r>
              <a:rPr lang="en-US" sz="2400" dirty="0">
                <a:latin typeface="Arial Narrow" panose="020B0606020202030204" pitchFamily="34" charset="0"/>
              </a:rPr>
              <a:t>.</a:t>
            </a:r>
          </a:p>
        </p:txBody>
      </p:sp>
      <p:pic>
        <p:nvPicPr>
          <p:cNvPr id="5" name="Picture 4" descr="An image of rain forest in Uganda with lush green trees.">
            <a:extLst>
              <a:ext uri="{FF2B5EF4-FFF2-40B4-BE49-F238E27FC236}">
                <a16:creationId xmlns:a16="http://schemas.microsoft.com/office/drawing/2014/main" id="{E44C5155-EE74-6020-D266-C4FD963470BE}"/>
              </a:ext>
            </a:extLst>
          </p:cNvPr>
          <p:cNvPicPr>
            <a:picLocks noChangeAspect="1"/>
          </p:cNvPicPr>
          <p:nvPr/>
        </p:nvPicPr>
        <p:blipFill>
          <a:blip r:embed="rId3"/>
          <a:stretch>
            <a:fillRect/>
          </a:stretch>
        </p:blipFill>
        <p:spPr>
          <a:xfrm>
            <a:off x="6866626" y="1596201"/>
            <a:ext cx="5020103" cy="3346735"/>
          </a:xfrm>
          <a:prstGeom prst="rect">
            <a:avLst/>
          </a:prstGeom>
        </p:spPr>
      </p:pic>
      <p:sp>
        <p:nvSpPr>
          <p:cNvPr id="6" name="TextBox 5">
            <a:extLst>
              <a:ext uri="{FF2B5EF4-FFF2-40B4-BE49-F238E27FC236}">
                <a16:creationId xmlns:a16="http://schemas.microsoft.com/office/drawing/2014/main" id="{0EA39B94-BBEC-61A3-3E63-BBC6E6524164}"/>
              </a:ext>
            </a:extLst>
          </p:cNvPr>
          <p:cNvSpPr txBox="1"/>
          <p:nvPr/>
        </p:nvSpPr>
        <p:spPr>
          <a:xfrm>
            <a:off x="6790550" y="5077664"/>
            <a:ext cx="5096179"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9.4.1.1:  Rain forest of Uganda (Source: FAO Used with permission) from Introduction to Physical Geography by M. Ritter, licensed under CC BY-NC-SA 4.0.</a:t>
            </a:r>
          </a:p>
        </p:txBody>
      </p:sp>
    </p:spTree>
    <p:extLst>
      <p:ext uri="{BB962C8B-B14F-4D97-AF65-F5344CB8AC3E}">
        <p14:creationId xmlns:p14="http://schemas.microsoft.com/office/powerpoint/2010/main" val="39631806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B64BC7-94CA-B832-160B-B3B956AE53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119B66-F050-084D-B61C-18B127A8D939}"/>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Tropical Rain Forest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85C8550D-8C19-59C9-74A1-ED7727D84636}"/>
              </a:ext>
            </a:extLst>
          </p:cNvPr>
          <p:cNvSpPr>
            <a:spLocks noGrp="1"/>
          </p:cNvSpPr>
          <p:nvPr>
            <p:ph idx="1"/>
          </p:nvPr>
        </p:nvSpPr>
        <p:spPr>
          <a:xfrm>
            <a:off x="838201" y="1380226"/>
            <a:ext cx="5267864" cy="4903369"/>
          </a:xfrm>
        </p:spPr>
        <p:txBody>
          <a:bodyPr>
            <a:noAutofit/>
          </a:bodyPr>
          <a:lstStyle/>
          <a:p>
            <a:pPr>
              <a:lnSpc>
                <a:spcPct val="100000"/>
              </a:lnSpc>
              <a:spcBef>
                <a:spcPts val="0"/>
              </a:spcBef>
              <a:buFont typeface="Wingdings" panose="05000000000000000000" pitchFamily="2" charset="2"/>
              <a:buChar char="q"/>
            </a:pPr>
            <a:r>
              <a:rPr lang="en-US" sz="2400" b="1" dirty="0">
                <a:latin typeface="Arial Narrow" panose="020B0606020202030204" pitchFamily="34" charset="0"/>
              </a:rPr>
              <a:t> Controlling climate factors</a:t>
            </a:r>
            <a:r>
              <a:rPr lang="en-US" sz="2400" dirty="0">
                <a:latin typeface="Arial Narrow" panose="020B0606020202030204" pitchFamily="34" charset="0"/>
              </a:rPr>
              <a:t>:</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Constant </a:t>
            </a:r>
            <a:r>
              <a:rPr lang="en-US" b="1" dirty="0">
                <a:latin typeface="Arial Narrow" panose="020B0606020202030204" pitchFamily="34" charset="0"/>
              </a:rPr>
              <a:t>high</a:t>
            </a:r>
            <a:r>
              <a:rPr lang="en-US" dirty="0">
                <a:latin typeface="Arial Narrow" panose="020B0606020202030204" pitchFamily="34" charset="0"/>
              </a:rPr>
              <a:t> </a:t>
            </a:r>
            <a:r>
              <a:rPr lang="en-US" b="1" dirty="0">
                <a:latin typeface="Arial Narrow" panose="020B0606020202030204" pitchFamily="34" charset="0"/>
              </a:rPr>
              <a:t>sun</a:t>
            </a:r>
            <a:r>
              <a:rPr lang="en-US" dirty="0">
                <a:latin typeface="Arial Narrow" panose="020B0606020202030204" pitchFamily="34" charset="0"/>
              </a:rPr>
              <a:t> </a:t>
            </a:r>
            <a:r>
              <a:rPr lang="en-US" b="1" dirty="0">
                <a:latin typeface="Arial Narrow" panose="020B0606020202030204" pitchFamily="34" charset="0"/>
              </a:rPr>
              <a:t>angles</a:t>
            </a:r>
            <a:r>
              <a:rPr lang="en-US" dirty="0">
                <a:latin typeface="Arial Narrow" panose="020B0606020202030204" pitchFamily="34" charset="0"/>
              </a:rPr>
              <a:t> = stable </a:t>
            </a:r>
            <a:r>
              <a:rPr lang="en-US" b="1" dirty="0">
                <a:latin typeface="Arial Narrow" panose="020B0606020202030204" pitchFamily="34" charset="0"/>
              </a:rPr>
              <a:t>warm</a:t>
            </a:r>
            <a:r>
              <a:rPr lang="en-US" dirty="0">
                <a:latin typeface="Arial Narrow" panose="020B0606020202030204" pitchFamily="34" charset="0"/>
              </a:rPr>
              <a:t> temperatures.</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Located within the </a:t>
            </a:r>
            <a:r>
              <a:rPr lang="en-US" b="1" dirty="0">
                <a:latin typeface="Arial Narrow" panose="020B0606020202030204" pitchFamily="34" charset="0"/>
              </a:rPr>
              <a:t>Intertropical Convergence Zone</a:t>
            </a:r>
            <a:r>
              <a:rPr lang="en-US" dirty="0">
                <a:latin typeface="Arial Narrow" panose="020B0606020202030204" pitchFamily="34" charset="0"/>
              </a:rPr>
              <a:t> (</a:t>
            </a:r>
            <a:r>
              <a:rPr lang="en-US" b="1" dirty="0">
                <a:latin typeface="Arial Narrow" panose="020B0606020202030204" pitchFamily="34" charset="0"/>
              </a:rPr>
              <a:t>ITCZ</a:t>
            </a:r>
            <a:r>
              <a:rPr lang="en-US" dirty="0">
                <a:latin typeface="Arial Narrow" panose="020B0606020202030204" pitchFamily="34" charset="0"/>
              </a:rPr>
              <a:t>).</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Influenced by </a:t>
            </a:r>
            <a:r>
              <a:rPr lang="en-US" b="1" dirty="0">
                <a:latin typeface="Arial Narrow" panose="020B0606020202030204" pitchFamily="34" charset="0"/>
              </a:rPr>
              <a:t>maritime</a:t>
            </a:r>
            <a:r>
              <a:rPr lang="en-US" dirty="0">
                <a:latin typeface="Arial Narrow" panose="020B0606020202030204" pitchFamily="34" charset="0"/>
              </a:rPr>
              <a:t> </a:t>
            </a:r>
            <a:r>
              <a:rPr lang="en-US" b="1" dirty="0">
                <a:latin typeface="Arial Narrow" panose="020B0606020202030204" pitchFamily="34" charset="0"/>
              </a:rPr>
              <a:t>Equatorial</a:t>
            </a:r>
            <a:r>
              <a:rPr lang="en-US" dirty="0">
                <a:latin typeface="Arial Narrow" panose="020B0606020202030204" pitchFamily="34" charset="0"/>
              </a:rPr>
              <a:t> (</a:t>
            </a:r>
            <a:r>
              <a:rPr lang="en-US" b="1" dirty="0" err="1">
                <a:latin typeface="Arial Narrow" panose="020B0606020202030204" pitchFamily="34" charset="0"/>
              </a:rPr>
              <a:t>mE</a:t>
            </a:r>
            <a:r>
              <a:rPr lang="en-US" dirty="0">
                <a:latin typeface="Arial Narrow" panose="020B0606020202030204" pitchFamily="34" charset="0"/>
              </a:rPr>
              <a:t>) and </a:t>
            </a:r>
            <a:r>
              <a:rPr lang="en-US" b="1" dirty="0">
                <a:latin typeface="Arial Narrow" panose="020B0606020202030204" pitchFamily="34" charset="0"/>
              </a:rPr>
              <a:t>maritime</a:t>
            </a:r>
            <a:r>
              <a:rPr lang="en-US" dirty="0">
                <a:latin typeface="Arial Narrow" panose="020B0606020202030204" pitchFamily="34" charset="0"/>
              </a:rPr>
              <a:t> </a:t>
            </a:r>
            <a:r>
              <a:rPr lang="en-US" b="1" dirty="0">
                <a:latin typeface="Arial Narrow" panose="020B0606020202030204" pitchFamily="34" charset="0"/>
              </a:rPr>
              <a:t>Tropical</a:t>
            </a:r>
            <a:r>
              <a:rPr lang="en-US" dirty="0">
                <a:latin typeface="Arial Narrow" panose="020B0606020202030204" pitchFamily="34" charset="0"/>
              </a:rPr>
              <a:t> (</a:t>
            </a:r>
            <a:r>
              <a:rPr lang="en-US" b="1" dirty="0" err="1">
                <a:latin typeface="Arial Narrow" panose="020B0606020202030204" pitchFamily="34" charset="0"/>
              </a:rPr>
              <a:t>mT</a:t>
            </a:r>
            <a:r>
              <a:rPr lang="en-US" dirty="0">
                <a:latin typeface="Arial Narrow" panose="020B0606020202030204" pitchFamily="34" charset="0"/>
              </a:rPr>
              <a:t>) air masses.</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Temperature</a:t>
            </a:r>
            <a:r>
              <a:rPr lang="en-US" sz="2400" dirty="0">
                <a:latin typeface="Arial Narrow" panose="020B0606020202030204" pitchFamily="34" charset="0"/>
              </a:rPr>
              <a:t>:</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Annual average: 20–30°C (68–86°F).</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Very </a:t>
            </a:r>
            <a:r>
              <a:rPr lang="en-US" b="1" dirty="0">
                <a:latin typeface="Arial Narrow" panose="020B0606020202030204" pitchFamily="34" charset="0"/>
              </a:rPr>
              <a:t>small</a:t>
            </a:r>
            <a:r>
              <a:rPr lang="en-US" dirty="0">
                <a:latin typeface="Arial Narrow" panose="020B0606020202030204" pitchFamily="34" charset="0"/>
              </a:rPr>
              <a:t> annual temperature </a:t>
            </a:r>
            <a:r>
              <a:rPr lang="en-US" b="1" dirty="0">
                <a:latin typeface="Arial Narrow" panose="020B0606020202030204" pitchFamily="34" charset="0"/>
              </a:rPr>
              <a:t>range</a:t>
            </a:r>
            <a:r>
              <a:rPr lang="en-US" dirty="0">
                <a:latin typeface="Arial Narrow" panose="020B0606020202030204" pitchFamily="34" charset="0"/>
              </a:rPr>
              <a:t> (3–4°F).</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Daily</a:t>
            </a:r>
            <a:r>
              <a:rPr lang="en-US" dirty="0">
                <a:latin typeface="Arial Narrow" panose="020B0606020202030204" pitchFamily="34" charset="0"/>
              </a:rPr>
              <a:t> temperature </a:t>
            </a:r>
            <a:r>
              <a:rPr lang="en-US" b="1" dirty="0">
                <a:latin typeface="Arial Narrow" panose="020B0606020202030204" pitchFamily="34" charset="0"/>
              </a:rPr>
              <a:t>range</a:t>
            </a:r>
            <a:r>
              <a:rPr lang="en-US" dirty="0">
                <a:latin typeface="Arial Narrow" panose="020B0606020202030204" pitchFamily="34" charset="0"/>
              </a:rPr>
              <a:t> (10–12°F) often </a:t>
            </a:r>
            <a:r>
              <a:rPr lang="en-US" b="1" dirty="0">
                <a:latin typeface="Arial Narrow" panose="020B0606020202030204" pitchFamily="34" charset="0"/>
              </a:rPr>
              <a:t>exceeds</a:t>
            </a:r>
            <a:r>
              <a:rPr lang="en-US" dirty="0">
                <a:latin typeface="Arial Narrow" panose="020B0606020202030204" pitchFamily="34" charset="0"/>
              </a:rPr>
              <a:t> </a:t>
            </a:r>
            <a:r>
              <a:rPr lang="en-US" b="1" dirty="0">
                <a:latin typeface="Arial Narrow" panose="020B0606020202030204" pitchFamily="34" charset="0"/>
              </a:rPr>
              <a:t>annual</a:t>
            </a:r>
            <a:r>
              <a:rPr lang="en-US" dirty="0">
                <a:latin typeface="Arial Narrow" panose="020B0606020202030204" pitchFamily="34" charset="0"/>
              </a:rPr>
              <a:t> </a:t>
            </a:r>
            <a:r>
              <a:rPr lang="en-US" b="1" dirty="0">
                <a:latin typeface="Arial Narrow" panose="020B0606020202030204" pitchFamily="34" charset="0"/>
              </a:rPr>
              <a:t>range</a:t>
            </a:r>
            <a:r>
              <a:rPr lang="en-US" dirty="0">
                <a:latin typeface="Arial Narrow" panose="020B0606020202030204" pitchFamily="34" charset="0"/>
              </a:rPr>
              <a:t>.</a:t>
            </a:r>
          </a:p>
        </p:txBody>
      </p:sp>
      <p:sp>
        <p:nvSpPr>
          <p:cNvPr id="4" name="Content Placeholder 2">
            <a:extLst>
              <a:ext uri="{FF2B5EF4-FFF2-40B4-BE49-F238E27FC236}">
                <a16:creationId xmlns:a16="http://schemas.microsoft.com/office/drawing/2014/main" id="{A63BD279-7A79-37E4-BC82-190E813B9787}"/>
              </a:ext>
            </a:extLst>
          </p:cNvPr>
          <p:cNvSpPr txBox="1">
            <a:spLocks/>
          </p:cNvSpPr>
          <p:nvPr/>
        </p:nvSpPr>
        <p:spPr>
          <a:xfrm>
            <a:off x="6504317" y="1380226"/>
            <a:ext cx="5267865" cy="490336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sz="2400" b="1" dirty="0">
                <a:latin typeface="Arial Narrow" panose="020B0606020202030204" pitchFamily="34" charset="0"/>
              </a:rPr>
              <a:t>Precipitation</a:t>
            </a:r>
            <a:r>
              <a:rPr lang="en-US" sz="2400" dirty="0">
                <a:latin typeface="Arial Narrow" panose="020B0606020202030204" pitchFamily="34" charset="0"/>
              </a:rPr>
              <a:t>:</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Over 200 cm (80 in) per year, occurring in all months.</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Driven by </a:t>
            </a:r>
            <a:r>
              <a:rPr lang="en-US" sz="2400" b="1" dirty="0">
                <a:latin typeface="Arial Narrow" panose="020B0606020202030204" pitchFamily="34" charset="0"/>
              </a:rPr>
              <a:t>convective</a:t>
            </a:r>
            <a:r>
              <a:rPr lang="en-US" sz="2400" dirty="0">
                <a:latin typeface="Arial Narrow" panose="020B0606020202030204" pitchFamily="34" charset="0"/>
              </a:rPr>
              <a:t> </a:t>
            </a:r>
            <a:r>
              <a:rPr lang="en-US" sz="2400" b="1" dirty="0">
                <a:latin typeface="Arial Narrow" panose="020B0606020202030204" pitchFamily="34" charset="0"/>
              </a:rPr>
              <a:t>uplift</a:t>
            </a:r>
            <a:r>
              <a:rPr lang="en-US" sz="2400" dirty="0">
                <a:latin typeface="Arial Narrow" panose="020B0606020202030204" pitchFamily="34" charset="0"/>
              </a:rPr>
              <a:t> of moist equatorial air.</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Follows a </a:t>
            </a:r>
            <a:r>
              <a:rPr lang="en-US" sz="2400" b="1" dirty="0">
                <a:latin typeface="Arial Narrow" panose="020B0606020202030204" pitchFamily="34" charset="0"/>
              </a:rPr>
              <a:t>diurnal</a:t>
            </a:r>
            <a:r>
              <a:rPr lang="en-US" sz="2400" dirty="0">
                <a:latin typeface="Arial Narrow" panose="020B0606020202030204" pitchFamily="34" charset="0"/>
              </a:rPr>
              <a:t> </a:t>
            </a:r>
            <a:r>
              <a:rPr lang="en-US" sz="2400" b="1" dirty="0">
                <a:latin typeface="Arial Narrow" panose="020B0606020202030204" pitchFamily="34" charset="0"/>
              </a:rPr>
              <a:t>cycle</a:t>
            </a:r>
            <a:r>
              <a:rPr lang="en-US" sz="2400" dirty="0">
                <a:latin typeface="Arial Narrow" panose="020B0606020202030204" pitchFamily="34" charset="0"/>
              </a:rPr>
              <a:t>:</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Morning</a:t>
            </a:r>
            <a:r>
              <a:rPr lang="en-US" dirty="0">
                <a:latin typeface="Arial Narrow" panose="020B0606020202030204" pitchFamily="34" charset="0"/>
              </a:rPr>
              <a:t>: sun and cumulus cloud build-up</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Early</a:t>
            </a:r>
            <a:r>
              <a:rPr lang="en-US" dirty="0">
                <a:latin typeface="Arial Narrow" panose="020B0606020202030204" pitchFamily="34" charset="0"/>
              </a:rPr>
              <a:t> </a:t>
            </a:r>
            <a:r>
              <a:rPr lang="en-US" b="1" dirty="0">
                <a:latin typeface="Arial Narrow" panose="020B0606020202030204" pitchFamily="34" charset="0"/>
              </a:rPr>
              <a:t>afternoon</a:t>
            </a:r>
            <a:r>
              <a:rPr lang="en-US" dirty="0">
                <a:latin typeface="Arial Narrow" panose="020B0606020202030204" pitchFamily="34" charset="0"/>
              </a:rPr>
              <a:t>: intense localized rainfall</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Late</a:t>
            </a:r>
            <a:r>
              <a:rPr lang="en-US" dirty="0">
                <a:latin typeface="Arial Narrow" panose="020B0606020202030204" pitchFamily="34" charset="0"/>
              </a:rPr>
              <a:t> </a:t>
            </a:r>
            <a:r>
              <a:rPr lang="en-US" b="1" dirty="0">
                <a:latin typeface="Arial Narrow" panose="020B0606020202030204" pitchFamily="34" charset="0"/>
              </a:rPr>
              <a:t>afternoon</a:t>
            </a:r>
            <a:r>
              <a:rPr lang="en-US" dirty="0">
                <a:latin typeface="Arial Narrow" panose="020B0606020202030204" pitchFamily="34" charset="0"/>
              </a:rPr>
              <a:t>: clearing skies</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Hurricanes may impact poleward coasts, but not equatorial interior regions.</a:t>
            </a:r>
          </a:p>
        </p:txBody>
      </p:sp>
    </p:spTree>
    <p:extLst>
      <p:ext uri="{BB962C8B-B14F-4D97-AF65-F5344CB8AC3E}">
        <p14:creationId xmlns:p14="http://schemas.microsoft.com/office/powerpoint/2010/main" val="25269326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F85076-1FA4-9353-3027-F620859C50C7}"/>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F9B3AE2B-618D-CDE4-CD13-2E3D0D691AC8}"/>
              </a:ext>
            </a:extLst>
          </p:cNvPr>
          <p:cNvSpPr>
            <a:spLocks noGrp="1"/>
          </p:cNvSpPr>
          <p:nvPr>
            <p:ph type="title"/>
          </p:nvPr>
        </p:nvSpPr>
        <p:spPr>
          <a:xfrm>
            <a:off x="1088473" y="543406"/>
            <a:ext cx="4649034" cy="704550"/>
          </a:xfrm>
        </p:spPr>
        <p:txBody>
          <a:bodyPr>
            <a:noAutofit/>
          </a:bodyPr>
          <a:lstStyle/>
          <a:p>
            <a:pPr algn="ctr"/>
            <a:r>
              <a:rPr kumimoji="0" lang="pt-BR"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Iquitos, Peru. Iquitos, </a:t>
            </a:r>
            <a:r>
              <a:rPr kumimoji="0" lang="pt-BR" sz="20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Peru's</a:t>
            </a:r>
            <a:r>
              <a:rPr kumimoji="0" lang="pt-BR"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a:t>
            </a:r>
            <a:r>
              <a:rPr kumimoji="0" lang="pt-BR" sz="20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climograph</a:t>
            </a:r>
            <a:endParaRPr lang="en-US" sz="2000" dirty="0">
              <a:latin typeface="Arial Narrow" panose="020B0606020202030204" pitchFamily="34" charset="0"/>
            </a:endParaRPr>
          </a:p>
        </p:txBody>
      </p:sp>
      <p:pic>
        <p:nvPicPr>
          <p:cNvPr id="3" name="Picture 2" descr="Climograph for Iquitos, Peru, showing consistently high temperatures around 26°C year-round and high monthly precipitation, with the lowest rainfall in June through August.">
            <a:extLst>
              <a:ext uri="{FF2B5EF4-FFF2-40B4-BE49-F238E27FC236}">
                <a16:creationId xmlns:a16="http://schemas.microsoft.com/office/drawing/2014/main" id="{7C3EBF93-CF53-4EF7-B4FF-874A224B4B41}"/>
              </a:ext>
            </a:extLst>
          </p:cNvPr>
          <p:cNvPicPr>
            <a:picLocks noChangeAspect="1"/>
          </p:cNvPicPr>
          <p:nvPr/>
        </p:nvPicPr>
        <p:blipFill>
          <a:blip r:embed="rId3"/>
          <a:stretch>
            <a:fillRect/>
          </a:stretch>
        </p:blipFill>
        <p:spPr>
          <a:xfrm>
            <a:off x="1088473" y="1341511"/>
            <a:ext cx="4587710" cy="3968973"/>
          </a:xfrm>
          <a:prstGeom prst="rect">
            <a:avLst/>
          </a:prstGeom>
        </p:spPr>
      </p:pic>
      <p:sp>
        <p:nvSpPr>
          <p:cNvPr id="10" name="TextBox 9">
            <a:extLst>
              <a:ext uri="{FF2B5EF4-FFF2-40B4-BE49-F238E27FC236}">
                <a16:creationId xmlns:a16="http://schemas.microsoft.com/office/drawing/2014/main" id="{14AEB7E2-867A-69D1-9E37-4CCE30F0056D}"/>
              </a:ext>
            </a:extLst>
          </p:cNvPr>
          <p:cNvSpPr txBox="1"/>
          <p:nvPr/>
        </p:nvSpPr>
        <p:spPr>
          <a:xfrm>
            <a:off x="999821" y="5404039"/>
            <a:ext cx="5096179"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9.4.1.2: Iquitos, Peru. Iquitos, Peru's </a:t>
            </a:r>
            <a:r>
              <a:rPr lang="en-US" sz="1000" dirty="0" err="1">
                <a:latin typeface="Arial Narrow" panose="020B0606020202030204" pitchFamily="34" charset="0"/>
                <a:cs typeface="Times New Roman" panose="02020603050405020304" pitchFamily="18" charset="0"/>
              </a:rPr>
              <a:t>climograph</a:t>
            </a:r>
            <a:r>
              <a:rPr lang="en-US" sz="1000" dirty="0">
                <a:latin typeface="Arial Narrow" panose="020B0606020202030204" pitchFamily="34" charset="0"/>
                <a:cs typeface="Times New Roman" panose="02020603050405020304" pitchFamily="18" charset="0"/>
              </a:rPr>
              <a:t> displays the distinguishing characteristics of the rain forest climate: high annual temperatures and ample rainfall..</a:t>
            </a:r>
          </a:p>
        </p:txBody>
      </p:sp>
      <p:sp>
        <p:nvSpPr>
          <p:cNvPr id="9" name="Title 1">
            <a:extLst>
              <a:ext uri="{FF2B5EF4-FFF2-40B4-BE49-F238E27FC236}">
                <a16:creationId xmlns:a16="http://schemas.microsoft.com/office/drawing/2014/main" id="{9A633838-08B0-5ECA-CEC2-A80E90E2B8B1}"/>
              </a:ext>
            </a:extLst>
          </p:cNvPr>
          <p:cNvSpPr txBox="1">
            <a:spLocks/>
          </p:cNvSpPr>
          <p:nvPr/>
        </p:nvSpPr>
        <p:spPr>
          <a:xfrm>
            <a:off x="6768521" y="543406"/>
            <a:ext cx="4037502" cy="7045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dirty="0">
                <a:solidFill>
                  <a:srgbClr val="000000"/>
                </a:solidFill>
                <a:latin typeface="Arial Narrow" panose="020B0606020202030204" pitchFamily="34" charset="0"/>
                <a:cs typeface="Calibri" panose="020F0502020204030204" pitchFamily="34" charset="0"/>
              </a:rPr>
              <a:t>Convective thunderstorms over Brazil July 2002</a:t>
            </a:r>
            <a:endParaRPr lang="en-US" sz="2000" dirty="0">
              <a:latin typeface="Arial Narrow" panose="020B0606020202030204" pitchFamily="34" charset="0"/>
            </a:endParaRPr>
          </a:p>
        </p:txBody>
      </p:sp>
      <p:pic>
        <p:nvPicPr>
          <p:cNvPr id="6" name="Picture 5" descr="Satellite image showing convective thunderstorms over northern Brazil in July 2002, with dense cloud formations over the Amazon region. Inset map indicates the location within South America.">
            <a:extLst>
              <a:ext uri="{FF2B5EF4-FFF2-40B4-BE49-F238E27FC236}">
                <a16:creationId xmlns:a16="http://schemas.microsoft.com/office/drawing/2014/main" id="{224F769D-C450-996A-DC36-97CB8D8FBE41}"/>
              </a:ext>
            </a:extLst>
          </p:cNvPr>
          <p:cNvPicPr>
            <a:picLocks noChangeAspect="1"/>
          </p:cNvPicPr>
          <p:nvPr/>
        </p:nvPicPr>
        <p:blipFill>
          <a:blip r:embed="rId4"/>
          <a:stretch>
            <a:fillRect/>
          </a:stretch>
        </p:blipFill>
        <p:spPr>
          <a:xfrm>
            <a:off x="6157857" y="1403938"/>
            <a:ext cx="5079487" cy="3809616"/>
          </a:xfrm>
          <a:prstGeom prst="rect">
            <a:avLst/>
          </a:prstGeom>
        </p:spPr>
      </p:pic>
      <p:sp>
        <p:nvSpPr>
          <p:cNvPr id="11" name="TextBox 10">
            <a:extLst>
              <a:ext uri="{FF2B5EF4-FFF2-40B4-BE49-F238E27FC236}">
                <a16:creationId xmlns:a16="http://schemas.microsoft.com/office/drawing/2014/main" id="{E5C1ACE4-3C3A-3283-4A7B-AB9859A60CC5}"/>
              </a:ext>
            </a:extLst>
          </p:cNvPr>
          <p:cNvSpPr txBox="1"/>
          <p:nvPr/>
        </p:nvSpPr>
        <p:spPr>
          <a:xfrm>
            <a:off x="6096000" y="5404039"/>
            <a:ext cx="5385758"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9.4.1.3:  Convective thunderstorms over Brazil (July 2002) (Source: Copyright 2002 EUMETSAT).</a:t>
            </a:r>
          </a:p>
        </p:txBody>
      </p:sp>
      <p:sp>
        <p:nvSpPr>
          <p:cNvPr id="12" name="TextBox 11">
            <a:extLst>
              <a:ext uri="{FF2B5EF4-FFF2-40B4-BE49-F238E27FC236}">
                <a16:creationId xmlns:a16="http://schemas.microsoft.com/office/drawing/2014/main" id="{5419561A-C92D-12C4-243A-A436AF0930D0}"/>
              </a:ext>
            </a:extLst>
          </p:cNvPr>
          <p:cNvSpPr txBox="1"/>
          <p:nvPr/>
        </p:nvSpPr>
        <p:spPr>
          <a:xfrm>
            <a:off x="3691093" y="6314594"/>
            <a:ext cx="5096179"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Figures from Introduction to Physical Geography by M. Ritter, licensed under CC BY-NC-SA 4.0.</a:t>
            </a:r>
          </a:p>
        </p:txBody>
      </p:sp>
    </p:spTree>
    <p:extLst>
      <p:ext uri="{BB962C8B-B14F-4D97-AF65-F5344CB8AC3E}">
        <p14:creationId xmlns:p14="http://schemas.microsoft.com/office/powerpoint/2010/main" val="23304766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8C3EDE-048F-038D-3400-EF50862318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1A2823-F6B3-B4A8-32B2-538CE9DF133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Tropical Rain Forest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FFE5160-5AA2-D96E-996F-F901FFB3C633}"/>
              </a:ext>
            </a:extLst>
          </p:cNvPr>
          <p:cNvSpPr>
            <a:spLocks noGrp="1"/>
          </p:cNvSpPr>
          <p:nvPr>
            <p:ph idx="1"/>
          </p:nvPr>
        </p:nvSpPr>
        <p:spPr>
          <a:xfrm>
            <a:off x="958970" y="1380226"/>
            <a:ext cx="10919603"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Humidity</a:t>
            </a:r>
            <a:r>
              <a:rPr lang="en-US" sz="2400" dirty="0">
                <a:latin typeface="Arial Narrow" panose="020B0606020202030204" pitchFamily="34" charset="0"/>
              </a:rPr>
              <a:t> is consistently </a:t>
            </a:r>
            <a:r>
              <a:rPr lang="en-US" sz="2400" b="1" dirty="0">
                <a:latin typeface="Arial Narrow" panose="020B0606020202030204" pitchFamily="34" charset="0"/>
              </a:rPr>
              <a:t>high</a:t>
            </a:r>
            <a:r>
              <a:rPr lang="en-US" sz="2400" dirty="0">
                <a:latin typeface="Arial Narrow" panose="020B0606020202030204" pitchFamily="34" charset="0"/>
              </a:rPr>
              <a:t> and often </a:t>
            </a:r>
            <a:r>
              <a:rPr lang="en-US" sz="2400" b="1" dirty="0">
                <a:latin typeface="Arial Narrow" panose="020B0606020202030204" pitchFamily="34" charset="0"/>
              </a:rPr>
              <a:t>oppressive</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Dew point </a:t>
            </a:r>
            <a:r>
              <a:rPr lang="en-US" dirty="0">
                <a:latin typeface="Arial Narrow" panose="020B0606020202030204" pitchFamily="34" charset="0"/>
              </a:rPr>
              <a:t>ranges from 15–20°C (59–68°F).</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Air feels </a:t>
            </a:r>
            <a:r>
              <a:rPr lang="en-US" b="1" dirty="0">
                <a:latin typeface="Arial Narrow" panose="020B0606020202030204" pitchFamily="34" charset="0"/>
              </a:rPr>
              <a:t>sultry</a:t>
            </a:r>
            <a:r>
              <a:rPr lang="en-US" dirty="0">
                <a:latin typeface="Arial Narrow" panose="020B0606020202030204" pitchFamily="34" charset="0"/>
              </a:rPr>
              <a:t> and </a:t>
            </a:r>
            <a:r>
              <a:rPr lang="en-US" b="1" dirty="0">
                <a:latin typeface="Arial Narrow" panose="020B0606020202030204" pitchFamily="34" charset="0"/>
              </a:rPr>
              <a:t>saturated</a:t>
            </a:r>
            <a:r>
              <a:rPr lang="en-US" dirty="0">
                <a:latin typeface="Arial Narrow" panose="020B0606020202030204" pitchFamily="34" charset="0"/>
              </a:rPr>
              <a:t> most of the day and night.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Nighttime</a:t>
            </a:r>
            <a:r>
              <a:rPr lang="en-US" sz="2400" dirty="0">
                <a:latin typeface="Arial Narrow" panose="020B0606020202030204" pitchFamily="34" charset="0"/>
              </a:rPr>
              <a:t> </a:t>
            </a:r>
            <a:r>
              <a:rPr lang="en-US" sz="2400" b="1" dirty="0">
                <a:latin typeface="Arial Narrow" panose="020B0606020202030204" pitchFamily="34" charset="0"/>
              </a:rPr>
              <a:t>cooling</a:t>
            </a:r>
            <a:r>
              <a:rPr lang="en-US" sz="2400" dirty="0">
                <a:latin typeface="Arial Narrow" panose="020B0606020202030204" pitchFamily="34" charset="0"/>
              </a:rPr>
              <a:t> leads to:</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Radiation</a:t>
            </a:r>
            <a:r>
              <a:rPr lang="en-US" dirty="0">
                <a:latin typeface="Arial Narrow" panose="020B0606020202030204" pitchFamily="34" charset="0"/>
              </a:rPr>
              <a:t> </a:t>
            </a:r>
            <a:r>
              <a:rPr lang="en-US" b="1" dirty="0">
                <a:latin typeface="Arial Narrow" panose="020B0606020202030204" pitchFamily="34" charset="0"/>
              </a:rPr>
              <a:t>fog</a:t>
            </a:r>
            <a:r>
              <a:rPr lang="en-US" dirty="0">
                <a:latin typeface="Arial Narrow" panose="020B0606020202030204" pitchFamily="34" charset="0"/>
              </a:rPr>
              <a:t> formation in early morning.</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Heavy</a:t>
            </a:r>
            <a:r>
              <a:rPr lang="en-US" dirty="0">
                <a:latin typeface="Arial Narrow" panose="020B0606020202030204" pitchFamily="34" charset="0"/>
              </a:rPr>
              <a:t> </a:t>
            </a:r>
            <a:r>
              <a:rPr lang="en-US" b="1" dirty="0">
                <a:latin typeface="Arial Narrow" panose="020B0606020202030204" pitchFamily="34" charset="0"/>
              </a:rPr>
              <a:t>dew</a:t>
            </a:r>
            <a:r>
              <a:rPr lang="en-US" dirty="0">
                <a:latin typeface="Arial Narrow" panose="020B0606020202030204" pitchFamily="34" charset="0"/>
              </a:rPr>
              <a:t> accumulating on vegetation.</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Morning sun </a:t>
            </a:r>
            <a:r>
              <a:rPr lang="en-US" sz="2400" b="1" dirty="0">
                <a:latin typeface="Arial Narrow" panose="020B0606020202030204" pitchFamily="34" charset="0"/>
              </a:rPr>
              <a:t>evaporates</a:t>
            </a:r>
            <a:r>
              <a:rPr lang="en-US" sz="2400" dirty="0">
                <a:latin typeface="Arial Narrow" panose="020B0606020202030204" pitchFamily="34" charset="0"/>
              </a:rPr>
              <a:t> </a:t>
            </a:r>
            <a:r>
              <a:rPr lang="en-US" sz="2400" b="1" dirty="0">
                <a:latin typeface="Arial Narrow" panose="020B0606020202030204" pitchFamily="34" charset="0"/>
              </a:rPr>
              <a:t>dew</a:t>
            </a:r>
            <a:r>
              <a:rPr lang="en-US" sz="2400" dirty="0">
                <a:latin typeface="Arial Narrow" panose="020B0606020202030204" pitchFamily="34" charset="0"/>
              </a:rPr>
              <a:t> and </a:t>
            </a:r>
            <a:r>
              <a:rPr lang="en-US" sz="2400" b="1" dirty="0">
                <a:latin typeface="Arial Narrow" panose="020B0606020202030204" pitchFamily="34" charset="0"/>
              </a:rPr>
              <a:t>fog</a:t>
            </a:r>
            <a:r>
              <a:rPr lang="en-US" sz="2400" dirty="0">
                <a:latin typeface="Arial Narrow" panose="020B0606020202030204" pitchFamily="34" charset="0"/>
              </a:rPr>
              <a:t>, boosting humidity further.</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Evapotranspiration</a:t>
            </a:r>
            <a:r>
              <a:rPr lang="en-US" sz="2400" dirty="0">
                <a:latin typeface="Arial Narrow" panose="020B0606020202030204" pitchFamily="34" charset="0"/>
              </a:rPr>
              <a:t> rates are very </a:t>
            </a:r>
            <a:r>
              <a:rPr lang="en-US" sz="2400" b="1" dirty="0">
                <a:latin typeface="Arial Narrow" panose="020B0606020202030204" pitchFamily="34" charset="0"/>
              </a:rPr>
              <a:t>high</a:t>
            </a:r>
            <a:r>
              <a:rPr lang="en-US" sz="2400" dirty="0">
                <a:latin typeface="Arial Narrow" panose="020B0606020202030204" pitchFamily="34" charset="0"/>
              </a:rPr>
              <a:t> due to:</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Constant</a:t>
            </a:r>
            <a:r>
              <a:rPr lang="en-US" dirty="0">
                <a:latin typeface="Arial Narrow" panose="020B0606020202030204" pitchFamily="34" charset="0"/>
              </a:rPr>
              <a:t> </a:t>
            </a:r>
            <a:r>
              <a:rPr lang="en-US" b="1" dirty="0">
                <a:latin typeface="Arial Narrow" panose="020B0606020202030204" pitchFamily="34" charset="0"/>
              </a:rPr>
              <a:t>warm</a:t>
            </a:r>
            <a:r>
              <a:rPr lang="en-US" dirty="0">
                <a:latin typeface="Arial Narrow" panose="020B0606020202030204" pitchFamily="34" charset="0"/>
              </a:rPr>
              <a:t> temperatures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Abundant</a:t>
            </a:r>
            <a:r>
              <a:rPr lang="en-US" dirty="0">
                <a:latin typeface="Arial Narrow" panose="020B0606020202030204" pitchFamily="34" charset="0"/>
              </a:rPr>
              <a:t> </a:t>
            </a:r>
            <a:r>
              <a:rPr lang="en-US" b="1" dirty="0">
                <a:latin typeface="Arial Narrow" panose="020B0606020202030204" pitchFamily="34" charset="0"/>
              </a:rPr>
              <a:t>moisture</a:t>
            </a:r>
            <a:r>
              <a:rPr lang="en-US" dirty="0">
                <a:latin typeface="Arial Narrow" panose="020B0606020202030204" pitchFamily="34" charset="0"/>
              </a:rPr>
              <a:t> from dense vegetation</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To sustain plant growth under these intense conditions, </a:t>
            </a:r>
            <a:r>
              <a:rPr lang="en-US" sz="2400" b="1" dirty="0">
                <a:latin typeface="Arial Narrow" panose="020B0606020202030204" pitchFamily="34" charset="0"/>
              </a:rPr>
              <a:t>high</a:t>
            </a:r>
            <a:r>
              <a:rPr lang="en-US" sz="2400" dirty="0">
                <a:latin typeface="Arial Narrow" panose="020B0606020202030204" pitchFamily="34" charset="0"/>
              </a:rPr>
              <a:t> </a:t>
            </a:r>
            <a:r>
              <a:rPr lang="en-US" sz="2400" b="1" dirty="0">
                <a:latin typeface="Arial Narrow" panose="020B0606020202030204" pitchFamily="34" charset="0"/>
              </a:rPr>
              <a:t>daily</a:t>
            </a:r>
            <a:r>
              <a:rPr lang="en-US" sz="2400" dirty="0">
                <a:latin typeface="Arial Narrow" panose="020B0606020202030204" pitchFamily="34" charset="0"/>
              </a:rPr>
              <a:t> </a:t>
            </a:r>
            <a:r>
              <a:rPr lang="en-US" sz="2400" b="1" dirty="0">
                <a:latin typeface="Arial Narrow" panose="020B0606020202030204" pitchFamily="34" charset="0"/>
              </a:rPr>
              <a:t>precipitation</a:t>
            </a:r>
            <a:r>
              <a:rPr lang="en-US" sz="2400" dirty="0">
                <a:latin typeface="Arial Narrow" panose="020B0606020202030204" pitchFamily="34" charset="0"/>
              </a:rPr>
              <a:t> is required.</a:t>
            </a:r>
          </a:p>
        </p:txBody>
      </p:sp>
    </p:spTree>
    <p:extLst>
      <p:ext uri="{BB962C8B-B14F-4D97-AF65-F5344CB8AC3E}">
        <p14:creationId xmlns:p14="http://schemas.microsoft.com/office/powerpoint/2010/main" val="3758577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35F5E-3F56-F655-5054-786F7C8901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0E99F5-9765-2E48-856A-082B923CDFEE}"/>
              </a:ext>
            </a:extLst>
          </p:cNvPr>
          <p:cNvSpPr>
            <a:spLocks noGrp="1"/>
          </p:cNvSpPr>
          <p:nvPr>
            <p:ph type="title"/>
          </p:nvPr>
        </p:nvSpPr>
        <p:spPr>
          <a:xfrm>
            <a:off x="838200" y="365125"/>
            <a:ext cx="10515600" cy="1015101"/>
          </a:xfrm>
        </p:spPr>
        <p:txBody>
          <a:bodyPr/>
          <a:lstStyle/>
          <a:p>
            <a:r>
              <a:rPr lang="en-US" dirty="0">
                <a:latin typeface="Arial Narrow" panose="020B0606020202030204" pitchFamily="34" charset="0"/>
              </a:rPr>
              <a:t>Weekly readings:</a:t>
            </a:r>
          </a:p>
        </p:txBody>
      </p:sp>
      <p:sp>
        <p:nvSpPr>
          <p:cNvPr id="3" name="Content Placeholder 2">
            <a:extLst>
              <a:ext uri="{FF2B5EF4-FFF2-40B4-BE49-F238E27FC236}">
                <a16:creationId xmlns:a16="http://schemas.microsoft.com/office/drawing/2014/main" id="{B5EEDCEA-197A-DCB1-21F5-8595D0E1205E}"/>
              </a:ext>
            </a:extLst>
          </p:cNvPr>
          <p:cNvSpPr>
            <a:spLocks noGrp="1"/>
          </p:cNvSpPr>
          <p:nvPr>
            <p:ph idx="1"/>
          </p:nvPr>
        </p:nvSpPr>
        <p:spPr>
          <a:xfrm>
            <a:off x="838199" y="1530036"/>
            <a:ext cx="9763126" cy="5156514"/>
          </a:xfrm>
        </p:spPr>
        <p:txBody>
          <a:bodyPr>
            <a:normAutofit/>
          </a:bodyPr>
          <a:lstStyle/>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Read Ritter Chapter 9 (9.1-9.9) and Patrich Unit 7 (pp. 110-112)</a:t>
            </a:r>
          </a:p>
        </p:txBody>
      </p:sp>
    </p:spTree>
    <p:extLst>
      <p:ext uri="{BB962C8B-B14F-4D97-AF65-F5344CB8AC3E}">
        <p14:creationId xmlns:p14="http://schemas.microsoft.com/office/powerpoint/2010/main" val="42924808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34AB1C-50A8-F234-22C1-B1A253ED6D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D5F266-24B1-4554-95AF-F669519DD5B2}"/>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Tropical Monsoon Climate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7712A9E-1145-1ECC-7F01-F4CAD297C374}"/>
              </a:ext>
            </a:extLst>
          </p:cNvPr>
          <p:cNvSpPr>
            <a:spLocks noGrp="1"/>
          </p:cNvSpPr>
          <p:nvPr>
            <p:ph idx="1"/>
          </p:nvPr>
        </p:nvSpPr>
        <p:spPr>
          <a:xfrm>
            <a:off x="838201" y="1380226"/>
            <a:ext cx="10515600"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Similar to tropical rain forest, but with a </a:t>
            </a:r>
            <a:r>
              <a:rPr lang="en-US" sz="2400" b="1" dirty="0">
                <a:latin typeface="Arial Narrow" panose="020B0606020202030204" pitchFamily="34" charset="0"/>
              </a:rPr>
              <a:t>distinct</a:t>
            </a:r>
            <a:r>
              <a:rPr lang="en-US" sz="2400" dirty="0">
                <a:latin typeface="Arial Narrow" panose="020B0606020202030204" pitchFamily="34" charset="0"/>
              </a:rPr>
              <a:t> </a:t>
            </a:r>
            <a:r>
              <a:rPr lang="en-US" sz="2400" b="1" dirty="0">
                <a:latin typeface="Arial Narrow" panose="020B0606020202030204" pitchFamily="34" charset="0"/>
              </a:rPr>
              <a:t>wet</a:t>
            </a:r>
            <a:r>
              <a:rPr lang="en-US" sz="2400" dirty="0">
                <a:latin typeface="Arial Narrow" panose="020B0606020202030204" pitchFamily="34" charset="0"/>
              </a:rPr>
              <a:t> and </a:t>
            </a:r>
            <a:r>
              <a:rPr lang="en-US" sz="2400" b="1" dirty="0">
                <a:latin typeface="Arial Narrow" panose="020B0606020202030204" pitchFamily="34" charset="0"/>
              </a:rPr>
              <a:t>dry</a:t>
            </a:r>
            <a:r>
              <a:rPr lang="en-US" sz="2400" dirty="0">
                <a:latin typeface="Arial Narrow" panose="020B0606020202030204" pitchFamily="34" charset="0"/>
              </a:rPr>
              <a:t> </a:t>
            </a:r>
            <a:r>
              <a:rPr lang="en-US" sz="2400" b="1" dirty="0">
                <a:latin typeface="Arial Narrow" panose="020B0606020202030204" pitchFamily="34" charset="0"/>
              </a:rPr>
              <a:t>season</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Rainfall</a:t>
            </a:r>
            <a:r>
              <a:rPr lang="en-US" sz="2400" dirty="0">
                <a:latin typeface="Arial Narrow" panose="020B0606020202030204" pitchFamily="34" charset="0"/>
              </a:rPr>
              <a:t> is </a:t>
            </a:r>
            <a:r>
              <a:rPr lang="en-US" sz="2400" b="1" dirty="0">
                <a:latin typeface="Arial Narrow" panose="020B0606020202030204" pitchFamily="34" charset="0"/>
              </a:rPr>
              <a:t>abundant</a:t>
            </a:r>
            <a:r>
              <a:rPr lang="en-US" sz="2400" dirty="0">
                <a:latin typeface="Arial Narrow" panose="020B0606020202030204" pitchFamily="34" charset="0"/>
              </a:rPr>
              <a:t> but mainly occurs during the </a:t>
            </a:r>
            <a:r>
              <a:rPr lang="en-US" sz="2400" b="1" dirty="0">
                <a:latin typeface="Arial Narrow" panose="020B0606020202030204" pitchFamily="34" charset="0"/>
              </a:rPr>
              <a:t>high-sun</a:t>
            </a:r>
            <a:r>
              <a:rPr lang="en-US" sz="2400" dirty="0">
                <a:latin typeface="Arial Narrow" panose="020B0606020202030204" pitchFamily="34" charset="0"/>
              </a:rPr>
              <a:t> (</a:t>
            </a:r>
            <a:r>
              <a:rPr lang="en-US" sz="2400" b="1" dirty="0">
                <a:latin typeface="Arial Narrow" panose="020B0606020202030204" pitchFamily="34" charset="0"/>
              </a:rPr>
              <a:t>summer</a:t>
            </a:r>
            <a:r>
              <a:rPr lang="en-US" sz="2400" dirty="0">
                <a:latin typeface="Arial Narrow" panose="020B0606020202030204" pitchFamily="34" charset="0"/>
              </a:rPr>
              <a:t>) season.</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Temperatures remain </a:t>
            </a:r>
            <a:r>
              <a:rPr lang="en-US" sz="2400" b="1" dirty="0">
                <a:latin typeface="Arial Narrow" panose="020B0606020202030204" pitchFamily="34" charset="0"/>
              </a:rPr>
              <a:t>warm</a:t>
            </a:r>
            <a:r>
              <a:rPr lang="en-US" sz="2400" dirty="0">
                <a:latin typeface="Arial Narrow" panose="020B0606020202030204" pitchFamily="34" charset="0"/>
              </a:rPr>
              <a:t> </a:t>
            </a:r>
            <a:r>
              <a:rPr lang="en-US" sz="2400" b="1" dirty="0">
                <a:latin typeface="Arial Narrow" panose="020B0606020202030204" pitchFamily="34" charset="0"/>
              </a:rPr>
              <a:t>year-round</a:t>
            </a:r>
            <a:r>
              <a:rPr lang="en-US" sz="2400" dirty="0">
                <a:latin typeface="Arial Narrow" panose="020B0606020202030204" pitchFamily="34" charset="0"/>
              </a:rPr>
              <a:t>, typical of equatorial and near-equatorial regions.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Found in coastal regions of southwest </a:t>
            </a:r>
            <a:r>
              <a:rPr lang="en-US" sz="2400" i="1" dirty="0">
                <a:latin typeface="Arial Narrow" panose="020B0606020202030204" pitchFamily="34" charset="0"/>
              </a:rPr>
              <a:t>India</a:t>
            </a:r>
            <a:r>
              <a:rPr lang="en-US" sz="2400" dirty="0">
                <a:latin typeface="Arial Narrow" panose="020B0606020202030204" pitchFamily="34" charset="0"/>
              </a:rPr>
              <a:t>, </a:t>
            </a:r>
            <a:r>
              <a:rPr lang="en-US" sz="2400" i="1" dirty="0">
                <a:latin typeface="Arial Narrow" panose="020B0606020202030204" pitchFamily="34" charset="0"/>
              </a:rPr>
              <a:t>Sri Lanka</a:t>
            </a:r>
            <a:r>
              <a:rPr lang="en-US" sz="2400" dirty="0">
                <a:latin typeface="Arial Narrow" panose="020B0606020202030204" pitchFamily="34" charset="0"/>
              </a:rPr>
              <a:t>, </a:t>
            </a:r>
            <a:r>
              <a:rPr lang="en-US" sz="2400" i="1" dirty="0">
                <a:latin typeface="Arial Narrow" panose="020B0606020202030204" pitchFamily="34" charset="0"/>
              </a:rPr>
              <a:t>Bangladesh</a:t>
            </a:r>
            <a:r>
              <a:rPr lang="en-US" sz="2400" dirty="0">
                <a:latin typeface="Arial Narrow" panose="020B0606020202030204" pitchFamily="34" charset="0"/>
              </a:rPr>
              <a:t>, </a:t>
            </a:r>
            <a:r>
              <a:rPr lang="en-US" sz="2400" i="1" dirty="0">
                <a:latin typeface="Arial Narrow" panose="020B0606020202030204" pitchFamily="34" charset="0"/>
              </a:rPr>
              <a:t>Myanmar</a:t>
            </a:r>
            <a:r>
              <a:rPr lang="en-US" sz="2400" dirty="0">
                <a:latin typeface="Arial Narrow" panose="020B0606020202030204" pitchFamily="34" charset="0"/>
              </a:rPr>
              <a:t>, southwestern </a:t>
            </a:r>
            <a:r>
              <a:rPr lang="en-US" sz="2400" i="1" dirty="0">
                <a:latin typeface="Arial Narrow" panose="020B0606020202030204" pitchFamily="34" charset="0"/>
              </a:rPr>
              <a:t>Africa</a:t>
            </a:r>
            <a:r>
              <a:rPr lang="en-US" sz="2400" dirty="0">
                <a:latin typeface="Arial Narrow" panose="020B0606020202030204" pitchFamily="34" charset="0"/>
              </a:rPr>
              <a:t>, </a:t>
            </a:r>
            <a:r>
              <a:rPr lang="en-US" sz="2400" i="1" dirty="0">
                <a:latin typeface="Arial Narrow" panose="020B0606020202030204" pitchFamily="34" charset="0"/>
              </a:rPr>
              <a:t>French</a:t>
            </a:r>
            <a:r>
              <a:rPr lang="en-US" sz="2400" dirty="0">
                <a:latin typeface="Arial Narrow" panose="020B0606020202030204" pitchFamily="34" charset="0"/>
              </a:rPr>
              <a:t> </a:t>
            </a:r>
            <a:r>
              <a:rPr lang="en-US" sz="2400" i="1" dirty="0">
                <a:latin typeface="Arial Narrow" panose="020B0606020202030204" pitchFamily="34" charset="0"/>
              </a:rPr>
              <a:t>Guiana</a:t>
            </a:r>
            <a:r>
              <a:rPr lang="en-US" sz="2400" dirty="0">
                <a:latin typeface="Arial Narrow" panose="020B0606020202030204" pitchFamily="34" charset="0"/>
              </a:rPr>
              <a:t>, northeast and southeastern </a:t>
            </a:r>
            <a:r>
              <a:rPr lang="en-US" sz="2400" i="1" dirty="0">
                <a:latin typeface="Arial Narrow" panose="020B0606020202030204" pitchFamily="34" charset="0"/>
              </a:rPr>
              <a:t>Brazil</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Controlling factors: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Driven by </a:t>
            </a:r>
            <a:r>
              <a:rPr lang="en-US" b="1" dirty="0">
                <a:latin typeface="Arial Narrow" panose="020B0606020202030204" pitchFamily="34" charset="0"/>
              </a:rPr>
              <a:t>monsoon</a:t>
            </a:r>
            <a:r>
              <a:rPr lang="en-US" dirty="0">
                <a:latin typeface="Arial Narrow" panose="020B0606020202030204" pitchFamily="34" charset="0"/>
              </a:rPr>
              <a:t> </a:t>
            </a:r>
            <a:r>
              <a:rPr lang="en-US" b="1" dirty="0">
                <a:latin typeface="Arial Narrow" panose="020B0606020202030204" pitchFamily="34" charset="0"/>
              </a:rPr>
              <a:t>circulation</a:t>
            </a:r>
            <a:r>
              <a:rPr lang="en-US" dirty="0">
                <a:latin typeface="Arial Narrow" panose="020B0606020202030204" pitchFamily="34" charset="0"/>
              </a:rPr>
              <a:t>: a seasonal reversal of winds.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Summer</a:t>
            </a:r>
            <a:r>
              <a:rPr lang="en-US" dirty="0">
                <a:latin typeface="Arial Narrow" panose="020B0606020202030204" pitchFamily="34" charset="0"/>
              </a:rPr>
              <a:t> (</a:t>
            </a:r>
            <a:r>
              <a:rPr lang="en-US" b="1" dirty="0">
                <a:latin typeface="Arial Narrow" panose="020B0606020202030204" pitchFamily="34" charset="0"/>
              </a:rPr>
              <a:t>high-sun</a:t>
            </a:r>
            <a:r>
              <a:rPr lang="en-US" dirty="0">
                <a:latin typeface="Arial Narrow" panose="020B0606020202030204" pitchFamily="34" charset="0"/>
              </a:rPr>
              <a:t>): </a:t>
            </a:r>
            <a:r>
              <a:rPr lang="en-US" b="1" dirty="0">
                <a:latin typeface="Arial Narrow" panose="020B0606020202030204" pitchFamily="34" charset="0"/>
              </a:rPr>
              <a:t>onshore</a:t>
            </a:r>
            <a:r>
              <a:rPr lang="en-US" dirty="0">
                <a:latin typeface="Arial Narrow" panose="020B0606020202030204" pitchFamily="34" charset="0"/>
              </a:rPr>
              <a:t> winds bring </a:t>
            </a:r>
            <a:r>
              <a:rPr lang="en-US" b="1" dirty="0">
                <a:latin typeface="Arial Narrow" panose="020B0606020202030204" pitchFamily="34" charset="0"/>
              </a:rPr>
              <a:t>moist</a:t>
            </a:r>
            <a:r>
              <a:rPr lang="en-US" dirty="0">
                <a:latin typeface="Arial Narrow" panose="020B0606020202030204" pitchFamily="34" charset="0"/>
              </a:rPr>
              <a:t> ocean </a:t>
            </a:r>
            <a:r>
              <a:rPr lang="en-US" b="1" dirty="0">
                <a:latin typeface="Arial Narrow" panose="020B0606020202030204" pitchFamily="34" charset="0"/>
              </a:rPr>
              <a:t>air</a:t>
            </a:r>
            <a:r>
              <a:rPr lang="en-US" dirty="0">
                <a:latin typeface="Arial Narrow" panose="020B0606020202030204" pitchFamily="34" charset="0"/>
              </a:rPr>
              <a:t> → </a:t>
            </a:r>
            <a:r>
              <a:rPr lang="en-US" b="1" dirty="0">
                <a:latin typeface="Arial Narrow" panose="020B0606020202030204" pitchFamily="34" charset="0"/>
              </a:rPr>
              <a:t>heavy</a:t>
            </a:r>
            <a:r>
              <a:rPr lang="en-US" dirty="0">
                <a:latin typeface="Arial Narrow" panose="020B0606020202030204" pitchFamily="34" charset="0"/>
              </a:rPr>
              <a:t> </a:t>
            </a:r>
            <a:r>
              <a:rPr lang="en-US" b="1" dirty="0">
                <a:latin typeface="Arial Narrow" panose="020B0606020202030204" pitchFamily="34" charset="0"/>
              </a:rPr>
              <a:t>rainfall</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Winter</a:t>
            </a:r>
            <a:r>
              <a:rPr lang="en-US" dirty="0">
                <a:latin typeface="Arial Narrow" panose="020B0606020202030204" pitchFamily="34" charset="0"/>
              </a:rPr>
              <a:t> (</a:t>
            </a:r>
            <a:r>
              <a:rPr lang="en-US" b="1" dirty="0">
                <a:latin typeface="Arial Narrow" panose="020B0606020202030204" pitchFamily="34" charset="0"/>
              </a:rPr>
              <a:t>low-sun</a:t>
            </a:r>
            <a:r>
              <a:rPr lang="en-US" dirty="0">
                <a:latin typeface="Arial Narrow" panose="020B0606020202030204" pitchFamily="34" charset="0"/>
              </a:rPr>
              <a:t>): </a:t>
            </a:r>
            <a:r>
              <a:rPr lang="en-US" b="1" dirty="0">
                <a:latin typeface="Arial Narrow" panose="020B0606020202030204" pitchFamily="34" charset="0"/>
              </a:rPr>
              <a:t>offshore</a:t>
            </a:r>
            <a:r>
              <a:rPr lang="en-US" dirty="0">
                <a:latin typeface="Arial Narrow" panose="020B0606020202030204" pitchFamily="34" charset="0"/>
              </a:rPr>
              <a:t> winds bring </a:t>
            </a:r>
            <a:r>
              <a:rPr lang="en-US" b="1" dirty="0">
                <a:latin typeface="Arial Narrow" panose="020B0606020202030204" pitchFamily="34" charset="0"/>
              </a:rPr>
              <a:t>dry</a:t>
            </a:r>
            <a:r>
              <a:rPr lang="en-US" dirty="0">
                <a:latin typeface="Arial Narrow" panose="020B0606020202030204" pitchFamily="34" charset="0"/>
              </a:rPr>
              <a:t> conditions.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In </a:t>
            </a:r>
            <a:r>
              <a:rPr lang="en-US" b="1" dirty="0">
                <a:latin typeface="Arial Narrow" panose="020B0606020202030204" pitchFamily="34" charset="0"/>
              </a:rPr>
              <a:t>Africa</a:t>
            </a:r>
            <a:r>
              <a:rPr lang="en-US" dirty="0">
                <a:latin typeface="Arial Narrow" panose="020B0606020202030204" pitchFamily="34" charset="0"/>
              </a:rPr>
              <a:t> and </a:t>
            </a:r>
            <a:r>
              <a:rPr lang="en-US" b="1" dirty="0">
                <a:latin typeface="Arial Narrow" panose="020B0606020202030204" pitchFamily="34" charset="0"/>
              </a:rPr>
              <a:t>South</a:t>
            </a:r>
            <a:r>
              <a:rPr lang="en-US" dirty="0">
                <a:latin typeface="Arial Narrow" panose="020B0606020202030204" pitchFamily="34" charset="0"/>
              </a:rPr>
              <a:t> </a:t>
            </a:r>
            <a:r>
              <a:rPr lang="en-US" b="1" dirty="0">
                <a:latin typeface="Arial Narrow" panose="020B0606020202030204" pitchFamily="34" charset="0"/>
              </a:rPr>
              <a:t>America</a:t>
            </a:r>
            <a:r>
              <a:rPr lang="en-US" dirty="0">
                <a:latin typeface="Arial Narrow" panose="020B0606020202030204" pitchFamily="34" charset="0"/>
              </a:rPr>
              <a:t>, </a:t>
            </a:r>
            <a:r>
              <a:rPr lang="en-US" b="1" dirty="0">
                <a:latin typeface="Arial Narrow" panose="020B0606020202030204" pitchFamily="34" charset="0"/>
              </a:rPr>
              <a:t>shifting</a:t>
            </a:r>
            <a:r>
              <a:rPr lang="en-US" dirty="0">
                <a:latin typeface="Arial Narrow" panose="020B0606020202030204" pitchFamily="34" charset="0"/>
              </a:rPr>
              <a:t> </a:t>
            </a:r>
            <a:r>
              <a:rPr lang="en-US" b="1" dirty="0">
                <a:latin typeface="Arial Narrow" panose="020B0606020202030204" pitchFamily="34" charset="0"/>
              </a:rPr>
              <a:t>pressure</a:t>
            </a:r>
            <a:r>
              <a:rPr lang="en-US" dirty="0">
                <a:latin typeface="Arial Narrow" panose="020B0606020202030204" pitchFamily="34" charset="0"/>
              </a:rPr>
              <a:t> </a:t>
            </a:r>
            <a:r>
              <a:rPr lang="en-US" b="1" dirty="0">
                <a:latin typeface="Arial Narrow" panose="020B0606020202030204" pitchFamily="34" charset="0"/>
              </a:rPr>
              <a:t>systems</a:t>
            </a:r>
            <a:r>
              <a:rPr lang="en-US" dirty="0">
                <a:latin typeface="Arial Narrow" panose="020B0606020202030204" pitchFamily="34" charset="0"/>
              </a:rPr>
              <a:t> (ITCZ and Subtropical High) drive </a:t>
            </a:r>
            <a:r>
              <a:rPr lang="en-US" b="1" dirty="0">
                <a:latin typeface="Arial Narrow" panose="020B0606020202030204" pitchFamily="34" charset="0"/>
              </a:rPr>
              <a:t>seasonal</a:t>
            </a:r>
            <a:r>
              <a:rPr lang="en-US" dirty="0">
                <a:latin typeface="Arial Narrow" panose="020B0606020202030204" pitchFamily="34" charset="0"/>
              </a:rPr>
              <a:t> </a:t>
            </a:r>
            <a:r>
              <a:rPr lang="en-US" b="1" dirty="0">
                <a:latin typeface="Arial Narrow" panose="020B0606020202030204" pitchFamily="34" charset="0"/>
              </a:rPr>
              <a:t>precipitation</a:t>
            </a:r>
            <a:r>
              <a:rPr lang="en-US" dirty="0">
                <a:latin typeface="Arial Narrow" panose="020B0606020202030204" pitchFamily="34" charset="0"/>
              </a:rPr>
              <a:t> patterns.</a:t>
            </a:r>
          </a:p>
        </p:txBody>
      </p:sp>
    </p:spTree>
    <p:extLst>
      <p:ext uri="{BB962C8B-B14F-4D97-AF65-F5344CB8AC3E}">
        <p14:creationId xmlns:p14="http://schemas.microsoft.com/office/powerpoint/2010/main" val="42235889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9F6A2C-99EE-FA35-52EE-80FA537E8DF6}"/>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77C060E7-2253-F8C8-1C07-FAAE171747AA}"/>
              </a:ext>
            </a:extLst>
          </p:cNvPr>
          <p:cNvSpPr>
            <a:spLocks noGrp="1"/>
          </p:cNvSpPr>
          <p:nvPr>
            <p:ph type="title"/>
          </p:nvPr>
        </p:nvSpPr>
        <p:spPr>
          <a:xfrm>
            <a:off x="1088473" y="543406"/>
            <a:ext cx="4649034" cy="704550"/>
          </a:xfrm>
        </p:spPr>
        <p:txBody>
          <a:bodyPr>
            <a:noAutofit/>
          </a:bodyPr>
          <a:lstStyle/>
          <a:p>
            <a:pPr algn="ctr"/>
            <a:r>
              <a:rPr kumimoji="0" lang="pt-BR"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Climograph for </a:t>
            </a:r>
            <a:r>
              <a:rPr kumimoji="0" lang="pt-BR" sz="20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Mangalore</a:t>
            </a:r>
            <a:r>
              <a:rPr kumimoji="0" lang="pt-BR"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a:t>
            </a:r>
            <a:r>
              <a:rPr kumimoji="0" lang="pt-BR" sz="20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India</a:t>
            </a:r>
            <a:endParaRPr lang="en-US" sz="2000" dirty="0">
              <a:latin typeface="Arial Narrow" panose="020B0606020202030204" pitchFamily="34" charset="0"/>
            </a:endParaRPr>
          </a:p>
        </p:txBody>
      </p:sp>
      <p:pic>
        <p:nvPicPr>
          <p:cNvPr id="4" name="Picture 3" descr="Climograph for Mangalore, India, showing consistently warm temperatures around 27°C year-round and a strong monsoon pattern with very high rainfall from June to August and minimal precipitation from December to April.">
            <a:extLst>
              <a:ext uri="{FF2B5EF4-FFF2-40B4-BE49-F238E27FC236}">
                <a16:creationId xmlns:a16="http://schemas.microsoft.com/office/drawing/2014/main" id="{19782E4E-CEAC-3A7B-ADE9-240D5878A727}"/>
              </a:ext>
            </a:extLst>
          </p:cNvPr>
          <p:cNvPicPr>
            <a:picLocks noChangeAspect="1"/>
          </p:cNvPicPr>
          <p:nvPr/>
        </p:nvPicPr>
        <p:blipFill>
          <a:blip r:embed="rId3"/>
          <a:stretch>
            <a:fillRect/>
          </a:stretch>
        </p:blipFill>
        <p:spPr>
          <a:xfrm>
            <a:off x="758316" y="1374399"/>
            <a:ext cx="5124424" cy="3875751"/>
          </a:xfrm>
          <a:prstGeom prst="rect">
            <a:avLst/>
          </a:prstGeom>
        </p:spPr>
      </p:pic>
      <p:sp>
        <p:nvSpPr>
          <p:cNvPr id="10" name="TextBox 9">
            <a:extLst>
              <a:ext uri="{FF2B5EF4-FFF2-40B4-BE49-F238E27FC236}">
                <a16:creationId xmlns:a16="http://schemas.microsoft.com/office/drawing/2014/main" id="{25641E35-47A1-67E5-6DD5-54A2F057A19E}"/>
              </a:ext>
            </a:extLst>
          </p:cNvPr>
          <p:cNvSpPr txBox="1"/>
          <p:nvPr/>
        </p:nvSpPr>
        <p:spPr>
          <a:xfrm>
            <a:off x="758316" y="5376593"/>
            <a:ext cx="5096179" cy="246221"/>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9.4.2.2: Climograph for Mangalore, India.</a:t>
            </a:r>
          </a:p>
        </p:txBody>
      </p:sp>
      <p:sp>
        <p:nvSpPr>
          <p:cNvPr id="9" name="Title 1">
            <a:extLst>
              <a:ext uri="{FF2B5EF4-FFF2-40B4-BE49-F238E27FC236}">
                <a16:creationId xmlns:a16="http://schemas.microsoft.com/office/drawing/2014/main" id="{A21F1467-B11E-15B3-68E5-0132F3000E97}"/>
              </a:ext>
            </a:extLst>
          </p:cNvPr>
          <p:cNvSpPr txBox="1">
            <a:spLocks/>
          </p:cNvSpPr>
          <p:nvPr/>
        </p:nvSpPr>
        <p:spPr>
          <a:xfrm>
            <a:off x="6768521" y="543406"/>
            <a:ext cx="4037502" cy="704550"/>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dirty="0">
                <a:solidFill>
                  <a:srgbClr val="000000"/>
                </a:solidFill>
                <a:latin typeface="Arial Narrow" panose="020B0606020202030204" pitchFamily="34" charset="0"/>
                <a:cs typeface="Calibri" panose="020F0502020204030204" pitchFamily="34" charset="0"/>
              </a:rPr>
              <a:t>Comparison of monthly temperature in the rain forest (Iquitos) and monsoon climates (Mangalore)</a:t>
            </a:r>
            <a:endParaRPr lang="en-US" sz="2000" dirty="0">
              <a:latin typeface="Arial Narrow" panose="020B0606020202030204" pitchFamily="34" charset="0"/>
            </a:endParaRPr>
          </a:p>
        </p:txBody>
      </p:sp>
      <p:pic>
        <p:nvPicPr>
          <p:cNvPr id="7" name="Picture 6" descr="Line graph comparing monthly temperatures in Mangalore, India, and Iquitos, Peru. Iquitos shows stable temperatures around 79°F year-round, while Mangalore has more variation, peaking above 84°F in April–May and dipping to around 78°F in July–August.">
            <a:extLst>
              <a:ext uri="{FF2B5EF4-FFF2-40B4-BE49-F238E27FC236}">
                <a16:creationId xmlns:a16="http://schemas.microsoft.com/office/drawing/2014/main" id="{B42B3149-81CA-F8FF-5321-05A72DF2EF97}"/>
              </a:ext>
            </a:extLst>
          </p:cNvPr>
          <p:cNvPicPr>
            <a:picLocks noChangeAspect="1"/>
          </p:cNvPicPr>
          <p:nvPr/>
        </p:nvPicPr>
        <p:blipFill>
          <a:blip r:embed="rId4"/>
          <a:stretch>
            <a:fillRect/>
          </a:stretch>
        </p:blipFill>
        <p:spPr>
          <a:xfrm>
            <a:off x="6644078" y="1374399"/>
            <a:ext cx="4286387" cy="4097974"/>
          </a:xfrm>
          <a:prstGeom prst="rect">
            <a:avLst/>
          </a:prstGeom>
        </p:spPr>
      </p:pic>
      <p:sp>
        <p:nvSpPr>
          <p:cNvPr id="11" name="TextBox 10">
            <a:extLst>
              <a:ext uri="{FF2B5EF4-FFF2-40B4-BE49-F238E27FC236}">
                <a16:creationId xmlns:a16="http://schemas.microsoft.com/office/drawing/2014/main" id="{60AE2385-EAFD-430C-370A-E4924A83C819}"/>
              </a:ext>
            </a:extLst>
          </p:cNvPr>
          <p:cNvSpPr txBox="1"/>
          <p:nvPr/>
        </p:nvSpPr>
        <p:spPr>
          <a:xfrm>
            <a:off x="5884482" y="5575830"/>
            <a:ext cx="5805577"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9.4.2.3 Comparison of monthly temperature in the rain forest (Iquitos) and monsoon climates (Mangalore)</a:t>
            </a:r>
          </a:p>
        </p:txBody>
      </p:sp>
      <p:sp>
        <p:nvSpPr>
          <p:cNvPr id="12" name="TextBox 11">
            <a:extLst>
              <a:ext uri="{FF2B5EF4-FFF2-40B4-BE49-F238E27FC236}">
                <a16:creationId xmlns:a16="http://schemas.microsoft.com/office/drawing/2014/main" id="{6ADB33F2-908C-1AEF-286A-3CD39AECBEF2}"/>
              </a:ext>
            </a:extLst>
          </p:cNvPr>
          <p:cNvSpPr txBox="1"/>
          <p:nvPr/>
        </p:nvSpPr>
        <p:spPr>
          <a:xfrm>
            <a:off x="3691093" y="6314594"/>
            <a:ext cx="5096179"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Figures from Introduction to Physical Geography by M. Ritter, licensed under CC BY-NC-SA 4.0.</a:t>
            </a:r>
          </a:p>
        </p:txBody>
      </p:sp>
    </p:spTree>
    <p:extLst>
      <p:ext uri="{BB962C8B-B14F-4D97-AF65-F5344CB8AC3E}">
        <p14:creationId xmlns:p14="http://schemas.microsoft.com/office/powerpoint/2010/main" val="2935452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05324-7909-92B8-BE64-577B8E4E4C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E8D87E-85F3-1367-56B8-74CD4C7316D4}"/>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Tropical Monsoon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46D7D12-6018-2D80-9069-1F8CF96FF056}"/>
              </a:ext>
            </a:extLst>
          </p:cNvPr>
          <p:cNvSpPr>
            <a:spLocks noGrp="1"/>
          </p:cNvSpPr>
          <p:nvPr>
            <p:ph idx="1"/>
          </p:nvPr>
        </p:nvSpPr>
        <p:spPr>
          <a:xfrm>
            <a:off x="838200" y="1362973"/>
            <a:ext cx="4743091" cy="4903369"/>
          </a:xfrm>
        </p:spPr>
        <p:txBody>
          <a:bodyPr>
            <a:noAutofit/>
          </a:bodyPr>
          <a:lstStyle/>
          <a:p>
            <a:pPr marL="0" indent="0">
              <a:lnSpc>
                <a:spcPct val="100000"/>
              </a:lnSpc>
              <a:spcBef>
                <a:spcPts val="600"/>
              </a:spcBef>
              <a:spcAft>
                <a:spcPts val="600"/>
              </a:spcAft>
              <a:buNone/>
            </a:pPr>
            <a:r>
              <a:rPr lang="en-US" sz="2400" b="1" dirty="0">
                <a:latin typeface="Arial Narrow" panose="020B0606020202030204" pitchFamily="34" charset="0"/>
              </a:rPr>
              <a:t>Temperatures</a:t>
            </a:r>
            <a:r>
              <a:rPr lang="en-US" sz="2400" dirty="0">
                <a:latin typeface="Arial Narrow" panose="020B0606020202030204" pitchFamily="34" charset="0"/>
              </a:rPr>
              <a:t> remain </a:t>
            </a:r>
            <a:r>
              <a:rPr lang="en-US" sz="2400" b="1" dirty="0">
                <a:latin typeface="Arial Narrow" panose="020B0606020202030204" pitchFamily="34" charset="0"/>
              </a:rPr>
              <a:t>high</a:t>
            </a:r>
            <a:r>
              <a:rPr lang="en-US" sz="2400" dirty="0">
                <a:latin typeface="Arial Narrow" panose="020B0606020202030204" pitchFamily="34" charset="0"/>
              </a:rPr>
              <a:t> </a:t>
            </a:r>
            <a:r>
              <a:rPr lang="en-US" sz="2400" b="1" dirty="0">
                <a:latin typeface="Arial Narrow" panose="020B0606020202030204" pitchFamily="34" charset="0"/>
              </a:rPr>
              <a:t>year-round</a:t>
            </a:r>
            <a:r>
              <a:rPr lang="en-US" sz="2400" dirty="0">
                <a:latin typeface="Arial Narrow" panose="020B0606020202030204" pitchFamily="34" charset="0"/>
              </a:rPr>
              <a:t>, similar to the tropical rainforest.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Annual</a:t>
            </a:r>
            <a:r>
              <a:rPr lang="en-US" sz="2400" dirty="0">
                <a:latin typeface="Arial Narrow" panose="020B0606020202030204" pitchFamily="34" charset="0"/>
              </a:rPr>
              <a:t> </a:t>
            </a:r>
            <a:r>
              <a:rPr lang="en-US" sz="2400" b="1" dirty="0">
                <a:latin typeface="Arial Narrow" panose="020B0606020202030204" pitchFamily="34" charset="0"/>
              </a:rPr>
              <a:t>average</a:t>
            </a:r>
            <a:r>
              <a:rPr lang="en-US" sz="2400" dirty="0">
                <a:latin typeface="Arial Narrow" panose="020B0606020202030204" pitchFamily="34" charset="0"/>
              </a:rPr>
              <a:t>: ~27°C (80.7°F), with a </a:t>
            </a:r>
            <a:r>
              <a:rPr lang="en-US" sz="2400" b="1" dirty="0">
                <a:latin typeface="Arial Narrow" panose="020B0606020202030204" pitchFamily="34" charset="0"/>
              </a:rPr>
              <a:t>small</a:t>
            </a:r>
            <a:r>
              <a:rPr lang="en-US" sz="2400" dirty="0">
                <a:latin typeface="Arial Narrow" panose="020B0606020202030204" pitchFamily="34" charset="0"/>
              </a:rPr>
              <a:t> annual </a:t>
            </a:r>
            <a:r>
              <a:rPr lang="en-US" sz="2400" b="1" dirty="0">
                <a:latin typeface="Arial Narrow" panose="020B0606020202030204" pitchFamily="34" charset="0"/>
              </a:rPr>
              <a:t>range</a:t>
            </a:r>
            <a:r>
              <a:rPr lang="en-US" sz="2400" dirty="0">
                <a:latin typeface="Arial Narrow" panose="020B0606020202030204" pitchFamily="34" charset="0"/>
              </a:rPr>
              <a:t> (~2°F or 3.6°C).</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Distinct </a:t>
            </a:r>
            <a:r>
              <a:rPr lang="en-US" sz="2400" b="1" dirty="0">
                <a:latin typeface="Arial Narrow" panose="020B0606020202030204" pitchFamily="34" charset="0"/>
              </a:rPr>
              <a:t>seasonal</a:t>
            </a:r>
            <a:r>
              <a:rPr lang="en-US" sz="2400" dirty="0">
                <a:latin typeface="Arial Narrow" panose="020B0606020202030204" pitchFamily="34" charset="0"/>
              </a:rPr>
              <a:t> </a:t>
            </a:r>
            <a:r>
              <a:rPr lang="en-US" sz="2400" b="1" dirty="0">
                <a:latin typeface="Arial Narrow" panose="020B0606020202030204" pitchFamily="34" charset="0"/>
              </a:rPr>
              <a:t>pattern</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Hottest</a:t>
            </a:r>
            <a:r>
              <a:rPr lang="en-US" dirty="0">
                <a:latin typeface="Arial Narrow" panose="020B0606020202030204" pitchFamily="34" charset="0"/>
              </a:rPr>
              <a:t> period occurs </a:t>
            </a:r>
            <a:r>
              <a:rPr lang="en-US" b="1" dirty="0">
                <a:latin typeface="Arial Narrow" panose="020B0606020202030204" pitchFamily="34" charset="0"/>
              </a:rPr>
              <a:t>just</a:t>
            </a:r>
            <a:r>
              <a:rPr lang="en-US" dirty="0">
                <a:latin typeface="Arial Narrow" panose="020B0606020202030204" pitchFamily="34" charset="0"/>
              </a:rPr>
              <a:t> </a:t>
            </a:r>
            <a:r>
              <a:rPr lang="en-US" b="1" dirty="0">
                <a:latin typeface="Arial Narrow" panose="020B0606020202030204" pitchFamily="34" charset="0"/>
              </a:rPr>
              <a:t>before</a:t>
            </a:r>
            <a:r>
              <a:rPr lang="en-US" dirty="0">
                <a:latin typeface="Arial Narrow" panose="020B0606020202030204" pitchFamily="34" charset="0"/>
              </a:rPr>
              <a:t> the </a:t>
            </a:r>
            <a:r>
              <a:rPr lang="en-US" b="1" dirty="0">
                <a:latin typeface="Arial Narrow" panose="020B0606020202030204" pitchFamily="34" charset="0"/>
              </a:rPr>
              <a:t>rainy</a:t>
            </a:r>
            <a:r>
              <a:rPr lang="en-US" dirty="0">
                <a:latin typeface="Arial Narrow" panose="020B0606020202030204" pitchFamily="34" charset="0"/>
              </a:rPr>
              <a:t> </a:t>
            </a:r>
            <a:r>
              <a:rPr lang="en-US" b="1" dirty="0">
                <a:latin typeface="Arial Narrow" panose="020B0606020202030204" pitchFamily="34" charset="0"/>
              </a:rPr>
              <a:t>season</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During the rainy season, </a:t>
            </a:r>
            <a:r>
              <a:rPr lang="en-US" b="1" dirty="0">
                <a:latin typeface="Arial Narrow" panose="020B0606020202030204" pitchFamily="34" charset="0"/>
              </a:rPr>
              <a:t>cloud cover reduces</a:t>
            </a:r>
            <a:r>
              <a:rPr lang="en-US" dirty="0">
                <a:latin typeface="Arial Narrow" panose="020B0606020202030204" pitchFamily="34" charset="0"/>
              </a:rPr>
              <a:t> solar </a:t>
            </a:r>
            <a:r>
              <a:rPr lang="en-US" b="1" dirty="0">
                <a:latin typeface="Arial Narrow" panose="020B0606020202030204" pitchFamily="34" charset="0"/>
              </a:rPr>
              <a:t>heating</a:t>
            </a:r>
            <a:r>
              <a:rPr lang="en-US" dirty="0">
                <a:latin typeface="Arial Narrow" panose="020B0606020202030204" pitchFamily="34" charset="0"/>
              </a:rPr>
              <a:t>, slightly </a:t>
            </a:r>
            <a:r>
              <a:rPr lang="en-US" b="1" dirty="0">
                <a:latin typeface="Arial Narrow" panose="020B0606020202030204" pitchFamily="34" charset="0"/>
              </a:rPr>
              <a:t>lowering</a:t>
            </a:r>
            <a:r>
              <a:rPr lang="en-US" dirty="0">
                <a:latin typeface="Arial Narrow" panose="020B0606020202030204" pitchFamily="34" charset="0"/>
              </a:rPr>
              <a:t> monthly </a:t>
            </a:r>
            <a:r>
              <a:rPr lang="en-US" b="1" dirty="0">
                <a:latin typeface="Arial Narrow" panose="020B0606020202030204" pitchFamily="34" charset="0"/>
              </a:rPr>
              <a:t>temperatures</a:t>
            </a:r>
            <a:r>
              <a:rPr lang="en-US" dirty="0">
                <a:latin typeface="Arial Narrow" panose="020B0606020202030204" pitchFamily="34" charset="0"/>
              </a:rPr>
              <a:t>.</a:t>
            </a:r>
          </a:p>
        </p:txBody>
      </p:sp>
      <p:sp>
        <p:nvSpPr>
          <p:cNvPr id="4" name="Content Placeholder 2">
            <a:extLst>
              <a:ext uri="{FF2B5EF4-FFF2-40B4-BE49-F238E27FC236}">
                <a16:creationId xmlns:a16="http://schemas.microsoft.com/office/drawing/2014/main" id="{65C23930-E17F-7738-E61D-33C540291C23}"/>
              </a:ext>
            </a:extLst>
          </p:cNvPr>
          <p:cNvSpPr txBox="1">
            <a:spLocks/>
          </p:cNvSpPr>
          <p:nvPr/>
        </p:nvSpPr>
        <p:spPr>
          <a:xfrm>
            <a:off x="5857337" y="1362972"/>
            <a:ext cx="5978106" cy="490336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spcAft>
                <a:spcPts val="600"/>
              </a:spcAft>
              <a:buNone/>
            </a:pPr>
            <a:r>
              <a:rPr lang="en-US" sz="2400" dirty="0">
                <a:latin typeface="Arial Narrow" panose="020B0606020202030204" pitchFamily="34" charset="0"/>
              </a:rPr>
              <a:t>Total annual precipitation is </a:t>
            </a:r>
            <a:r>
              <a:rPr lang="en-US" sz="2400" b="1" dirty="0">
                <a:latin typeface="Arial Narrow" panose="020B0606020202030204" pitchFamily="34" charset="0"/>
              </a:rPr>
              <a:t>high</a:t>
            </a:r>
            <a:r>
              <a:rPr lang="en-US" sz="2400" dirty="0">
                <a:latin typeface="Arial Narrow" panose="020B0606020202030204" pitchFamily="34" charset="0"/>
              </a:rPr>
              <a:t>, similar to the tropical rainforest. Strong </a:t>
            </a:r>
            <a:r>
              <a:rPr lang="en-US" sz="2400" b="1" dirty="0">
                <a:latin typeface="Arial Narrow" panose="020B0606020202030204" pitchFamily="34" charset="0"/>
              </a:rPr>
              <a:t>seasonality</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High-sun</a:t>
            </a:r>
            <a:r>
              <a:rPr lang="en-US" sz="2400" dirty="0">
                <a:latin typeface="Arial Narrow" panose="020B0606020202030204" pitchFamily="34" charset="0"/>
              </a:rPr>
              <a:t> season (</a:t>
            </a:r>
            <a:r>
              <a:rPr lang="en-US" sz="2400" b="1" dirty="0">
                <a:latin typeface="Arial Narrow" panose="020B0606020202030204" pitchFamily="34" charset="0"/>
              </a:rPr>
              <a:t>summer</a:t>
            </a:r>
            <a:r>
              <a:rPr lang="en-US" sz="2400" dirty="0">
                <a:latin typeface="Arial Narrow" panose="020B0606020202030204" pitchFamily="34" charset="0"/>
              </a:rPr>
              <a:t>): Onshore winds bring </a:t>
            </a:r>
            <a:r>
              <a:rPr lang="en-US" sz="2400" b="1" dirty="0">
                <a:latin typeface="Arial Narrow" panose="020B0606020202030204" pitchFamily="34" charset="0"/>
              </a:rPr>
              <a:t>moist</a:t>
            </a:r>
            <a:r>
              <a:rPr lang="en-US" sz="2400" dirty="0">
                <a:latin typeface="Arial Narrow" panose="020B0606020202030204" pitchFamily="34" charset="0"/>
              </a:rPr>
              <a:t> </a:t>
            </a:r>
            <a:r>
              <a:rPr lang="en-US" sz="2400" b="1" dirty="0">
                <a:latin typeface="Arial Narrow" panose="020B0606020202030204" pitchFamily="34" charset="0"/>
              </a:rPr>
              <a:t>maritime</a:t>
            </a:r>
            <a:r>
              <a:rPr lang="en-US" sz="2400" dirty="0">
                <a:latin typeface="Arial Narrow" panose="020B0606020202030204" pitchFamily="34" charset="0"/>
              </a:rPr>
              <a:t> air (</a:t>
            </a:r>
            <a:r>
              <a:rPr lang="en-US" sz="2400" dirty="0" err="1">
                <a:latin typeface="Arial Narrow" panose="020B0606020202030204" pitchFamily="34" charset="0"/>
              </a:rPr>
              <a:t>mE</a:t>
            </a:r>
            <a:r>
              <a:rPr lang="en-US" sz="2400" dirty="0">
                <a:latin typeface="Arial Narrow" panose="020B0606020202030204" pitchFamily="34" charset="0"/>
              </a:rPr>
              <a:t>, </a:t>
            </a:r>
            <a:r>
              <a:rPr lang="en-US" sz="2400" dirty="0" err="1">
                <a:latin typeface="Arial Narrow" panose="020B0606020202030204" pitchFamily="34" charset="0"/>
              </a:rPr>
              <a:t>mT</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Heavy rainfall from convective uplift, converging air masses, and orographic uplift (e.g., Himalayas in India)</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Low-sun</a:t>
            </a:r>
            <a:r>
              <a:rPr lang="en-US" sz="2400" dirty="0">
                <a:latin typeface="Arial Narrow" panose="020B0606020202030204" pitchFamily="34" charset="0"/>
              </a:rPr>
              <a:t> season (</a:t>
            </a:r>
            <a:r>
              <a:rPr lang="en-US" sz="2400" b="1" dirty="0">
                <a:latin typeface="Arial Narrow" panose="020B0606020202030204" pitchFamily="34" charset="0"/>
              </a:rPr>
              <a:t>winter</a:t>
            </a:r>
            <a:r>
              <a:rPr lang="en-US" sz="2400" dirty="0">
                <a:latin typeface="Arial Narrow" panose="020B0606020202030204" pitchFamily="34" charset="0"/>
              </a:rPr>
              <a:t>): Influenced by </a:t>
            </a:r>
            <a:r>
              <a:rPr lang="en-US" sz="2400" b="1" dirty="0">
                <a:latin typeface="Arial Narrow" panose="020B0606020202030204" pitchFamily="34" charset="0"/>
              </a:rPr>
              <a:t>dry</a:t>
            </a:r>
            <a:r>
              <a:rPr lang="en-US" sz="2400" dirty="0">
                <a:latin typeface="Arial Narrow" panose="020B0606020202030204" pitchFamily="34" charset="0"/>
              </a:rPr>
              <a:t> </a:t>
            </a:r>
            <a:r>
              <a:rPr lang="en-US" sz="2400" b="1" dirty="0">
                <a:latin typeface="Arial Narrow" panose="020B0606020202030204" pitchFamily="34" charset="0"/>
              </a:rPr>
              <a:t>continental</a:t>
            </a:r>
            <a:r>
              <a:rPr lang="en-US" sz="2400" dirty="0">
                <a:latin typeface="Arial Narrow" panose="020B0606020202030204" pitchFamily="34" charset="0"/>
              </a:rPr>
              <a:t> air (</a:t>
            </a:r>
            <a:r>
              <a:rPr lang="en-US" sz="2400" dirty="0" err="1">
                <a:latin typeface="Arial Narrow" panose="020B0606020202030204" pitchFamily="34" charset="0"/>
              </a:rPr>
              <a:t>cT</a:t>
            </a:r>
            <a:r>
              <a:rPr lang="en-US" sz="2400" dirty="0">
                <a:latin typeface="Arial Narrow" panose="020B0606020202030204" pitchFamily="34" charset="0"/>
              </a:rPr>
              <a:t>, </a:t>
            </a:r>
            <a:r>
              <a:rPr lang="en-US" sz="2400" dirty="0" err="1">
                <a:latin typeface="Arial Narrow" panose="020B0606020202030204" pitchFamily="34" charset="0"/>
              </a:rPr>
              <a:t>cP</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Dominated by high-pressure systems like the Siberian High.</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Results in a brief </a:t>
            </a:r>
            <a:r>
              <a:rPr lang="en-US" b="1" dirty="0">
                <a:latin typeface="Arial Narrow" panose="020B0606020202030204" pitchFamily="34" charset="0"/>
              </a:rPr>
              <a:t>dry</a:t>
            </a:r>
            <a:r>
              <a:rPr lang="en-US" dirty="0">
                <a:latin typeface="Arial Narrow" panose="020B0606020202030204" pitchFamily="34" charset="0"/>
              </a:rPr>
              <a:t> or </a:t>
            </a:r>
            <a:r>
              <a:rPr lang="en-US" b="1" dirty="0">
                <a:latin typeface="Arial Narrow" panose="020B0606020202030204" pitchFamily="34" charset="0"/>
              </a:rPr>
              <a:t>drought</a:t>
            </a:r>
            <a:r>
              <a:rPr lang="en-US" dirty="0">
                <a:latin typeface="Arial Narrow" panose="020B0606020202030204" pitchFamily="34" charset="0"/>
              </a:rPr>
              <a:t> period.</a:t>
            </a:r>
          </a:p>
        </p:txBody>
      </p:sp>
    </p:spTree>
    <p:extLst>
      <p:ext uri="{BB962C8B-B14F-4D97-AF65-F5344CB8AC3E}">
        <p14:creationId xmlns:p14="http://schemas.microsoft.com/office/powerpoint/2010/main" val="441576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60762B-9A8C-2BEF-DD28-75B93933B6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AACF7B-506A-0448-4AAD-EF80C378A746}"/>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Tropical Wet/Dry (Savanna) Climate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0680EF6-AF17-4C09-FDA8-10128BB0FB9C}"/>
              </a:ext>
            </a:extLst>
          </p:cNvPr>
          <p:cNvSpPr>
            <a:spLocks noGrp="1"/>
          </p:cNvSpPr>
          <p:nvPr>
            <p:ph idx="1"/>
          </p:nvPr>
        </p:nvSpPr>
        <p:spPr>
          <a:xfrm>
            <a:off x="838201" y="1380226"/>
            <a:ext cx="5743754"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Transitional</a:t>
            </a:r>
            <a:r>
              <a:rPr lang="en-US" sz="2400" dirty="0">
                <a:latin typeface="Arial Narrow" panose="020B0606020202030204" pitchFamily="34" charset="0"/>
              </a:rPr>
              <a:t> zone between tropical wet and tropical dry climates.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Located on the </a:t>
            </a:r>
            <a:r>
              <a:rPr lang="en-US" sz="2400" b="1" dirty="0">
                <a:latin typeface="Arial Narrow" panose="020B0606020202030204" pitchFamily="34" charset="0"/>
              </a:rPr>
              <a:t>poleward</a:t>
            </a:r>
            <a:r>
              <a:rPr lang="en-US" sz="2400" dirty="0">
                <a:latin typeface="Arial Narrow" panose="020B0606020202030204" pitchFamily="34" charset="0"/>
              </a:rPr>
              <a:t> </a:t>
            </a:r>
            <a:r>
              <a:rPr lang="en-US" sz="2400" b="1" dirty="0">
                <a:latin typeface="Arial Narrow" panose="020B0606020202030204" pitchFamily="34" charset="0"/>
              </a:rPr>
              <a:t>edges</a:t>
            </a:r>
            <a:r>
              <a:rPr lang="en-US" sz="2400" dirty="0">
                <a:latin typeface="Arial Narrow" panose="020B0606020202030204" pitchFamily="34" charset="0"/>
              </a:rPr>
              <a:t> of tropical wet regions.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Also known as the </a:t>
            </a:r>
            <a:r>
              <a:rPr lang="en-US" sz="2400" b="1" dirty="0">
                <a:latin typeface="Arial Narrow" panose="020B0606020202030204" pitchFamily="34" charset="0"/>
              </a:rPr>
              <a:t>Savanna</a:t>
            </a:r>
            <a:r>
              <a:rPr lang="en-US" sz="2400" dirty="0">
                <a:latin typeface="Arial Narrow" panose="020B0606020202030204" pitchFamily="34" charset="0"/>
              </a:rPr>
              <a:t> </a:t>
            </a:r>
            <a:r>
              <a:rPr lang="en-US" sz="2400" b="1" dirty="0">
                <a:latin typeface="Arial Narrow" panose="020B0606020202030204" pitchFamily="34" charset="0"/>
              </a:rPr>
              <a:t>climate</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Defined by:</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Distinct </a:t>
            </a:r>
            <a:r>
              <a:rPr lang="en-US" b="1" dirty="0">
                <a:latin typeface="Arial Narrow" panose="020B0606020202030204" pitchFamily="34" charset="0"/>
              </a:rPr>
              <a:t>wet</a:t>
            </a:r>
            <a:r>
              <a:rPr lang="en-US" dirty="0">
                <a:latin typeface="Arial Narrow" panose="020B0606020202030204" pitchFamily="34" charset="0"/>
              </a:rPr>
              <a:t> and </a:t>
            </a:r>
            <a:r>
              <a:rPr lang="en-US" b="1" dirty="0">
                <a:latin typeface="Arial Narrow" panose="020B0606020202030204" pitchFamily="34" charset="0"/>
              </a:rPr>
              <a:t>dry</a:t>
            </a:r>
            <a:r>
              <a:rPr lang="en-US" dirty="0">
                <a:latin typeface="Arial Narrow" panose="020B0606020202030204" pitchFamily="34" charset="0"/>
              </a:rPr>
              <a:t> seasons, similar to </a:t>
            </a:r>
            <a:r>
              <a:rPr lang="en-US" b="1" dirty="0">
                <a:latin typeface="Arial Narrow" panose="020B0606020202030204" pitchFamily="34" charset="0"/>
              </a:rPr>
              <a:t>monsoon</a:t>
            </a:r>
            <a:r>
              <a:rPr lang="en-US" dirty="0">
                <a:latin typeface="Arial Narrow" panose="020B0606020202030204" pitchFamily="34" charset="0"/>
              </a:rPr>
              <a:t> climates.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Moderate</a:t>
            </a:r>
            <a:r>
              <a:rPr lang="en-US" dirty="0">
                <a:latin typeface="Arial Narrow" panose="020B0606020202030204" pitchFamily="34" charset="0"/>
              </a:rPr>
              <a:t> total </a:t>
            </a:r>
            <a:r>
              <a:rPr lang="en-US" b="1" dirty="0">
                <a:latin typeface="Arial Narrow" panose="020B0606020202030204" pitchFamily="34" charset="0"/>
              </a:rPr>
              <a:t>rainfall</a:t>
            </a:r>
            <a:r>
              <a:rPr lang="en-US" dirty="0">
                <a:latin typeface="Arial Narrow" panose="020B0606020202030204" pitchFamily="34" charset="0"/>
              </a:rPr>
              <a:t>, but </a:t>
            </a:r>
            <a:r>
              <a:rPr lang="en-US" b="1" dirty="0">
                <a:latin typeface="Arial Narrow" panose="020B0606020202030204" pitchFamily="34" charset="0"/>
              </a:rPr>
              <a:t>insufficient</a:t>
            </a:r>
            <a:r>
              <a:rPr lang="en-US" dirty="0">
                <a:latin typeface="Arial Narrow" panose="020B0606020202030204" pitchFamily="34" charset="0"/>
              </a:rPr>
              <a:t> for sustained agriculture.</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Vegetation: </a:t>
            </a:r>
            <a:r>
              <a:rPr lang="en-US" b="1" dirty="0">
                <a:latin typeface="Arial Narrow" panose="020B0606020202030204" pitchFamily="34" charset="0"/>
              </a:rPr>
              <a:t>drought-tolerant</a:t>
            </a:r>
            <a:r>
              <a:rPr lang="en-US" dirty="0">
                <a:latin typeface="Arial Narrow" panose="020B0606020202030204" pitchFamily="34" charset="0"/>
              </a:rPr>
              <a:t> grasses with </a:t>
            </a:r>
            <a:r>
              <a:rPr lang="en-US" b="1" dirty="0">
                <a:latin typeface="Arial Narrow" panose="020B0606020202030204" pitchFamily="34" charset="0"/>
              </a:rPr>
              <a:t>scattered</a:t>
            </a:r>
            <a:r>
              <a:rPr lang="en-US" dirty="0">
                <a:latin typeface="Arial Narrow" panose="020B0606020202030204" pitchFamily="34" charset="0"/>
              </a:rPr>
              <a:t> </a:t>
            </a:r>
            <a:r>
              <a:rPr lang="en-US" b="1" dirty="0">
                <a:latin typeface="Arial Narrow" panose="020B0606020202030204" pitchFamily="34" charset="0"/>
              </a:rPr>
              <a:t>trees</a:t>
            </a:r>
            <a:r>
              <a:rPr lang="en-US" dirty="0">
                <a:latin typeface="Arial Narrow" panose="020B0606020202030204" pitchFamily="34" charset="0"/>
              </a:rPr>
              <a:t>.</a:t>
            </a:r>
          </a:p>
        </p:txBody>
      </p:sp>
      <p:sp>
        <p:nvSpPr>
          <p:cNvPr id="6" name="TextBox 5">
            <a:extLst>
              <a:ext uri="{FF2B5EF4-FFF2-40B4-BE49-F238E27FC236}">
                <a16:creationId xmlns:a16="http://schemas.microsoft.com/office/drawing/2014/main" id="{AB62B9AF-7776-FAB3-67CA-916D576C25F5}"/>
              </a:ext>
            </a:extLst>
          </p:cNvPr>
          <p:cNvSpPr txBox="1"/>
          <p:nvPr/>
        </p:nvSpPr>
        <p:spPr>
          <a:xfrm>
            <a:off x="6579697" y="5118130"/>
            <a:ext cx="5096179"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9.4.3.1:  Impala on the Savanna. (Source: FAO) from Introduction to Physical Geography by M. Ritter, licensed under CC BY-NC-SA 4.0.</a:t>
            </a:r>
          </a:p>
        </p:txBody>
      </p:sp>
      <p:pic>
        <p:nvPicPr>
          <p:cNvPr id="7" name="Picture 6" descr="A herd of impalas moves through grassy savanna with tall, cactus-like trees in the background.">
            <a:extLst>
              <a:ext uri="{FF2B5EF4-FFF2-40B4-BE49-F238E27FC236}">
                <a16:creationId xmlns:a16="http://schemas.microsoft.com/office/drawing/2014/main" id="{C3F31487-BF11-0D69-77C0-574DA4149743}"/>
              </a:ext>
            </a:extLst>
          </p:cNvPr>
          <p:cNvPicPr>
            <a:picLocks noChangeAspect="1"/>
          </p:cNvPicPr>
          <p:nvPr/>
        </p:nvPicPr>
        <p:blipFill>
          <a:blip r:embed="rId3"/>
          <a:stretch>
            <a:fillRect/>
          </a:stretch>
        </p:blipFill>
        <p:spPr>
          <a:xfrm>
            <a:off x="6581955" y="1539815"/>
            <a:ext cx="5093921" cy="3378260"/>
          </a:xfrm>
          <a:prstGeom prst="rect">
            <a:avLst/>
          </a:prstGeom>
        </p:spPr>
      </p:pic>
    </p:spTree>
    <p:extLst>
      <p:ext uri="{BB962C8B-B14F-4D97-AF65-F5344CB8AC3E}">
        <p14:creationId xmlns:p14="http://schemas.microsoft.com/office/powerpoint/2010/main" val="3768798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C1949-9E3B-11ED-DFFE-23EF40BDF6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D15C6A-A56A-D9DA-EB0F-94F3B926DB5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Tropical Wet/Dry (Savanna)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65E6334-EAA1-0CD4-0B5D-B75ACF50CAD4}"/>
              </a:ext>
            </a:extLst>
          </p:cNvPr>
          <p:cNvSpPr>
            <a:spLocks noGrp="1"/>
          </p:cNvSpPr>
          <p:nvPr>
            <p:ph idx="1"/>
          </p:nvPr>
        </p:nvSpPr>
        <p:spPr>
          <a:xfrm>
            <a:off x="838200" y="1380226"/>
            <a:ext cx="10933981"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Typically found between </a:t>
            </a:r>
            <a:r>
              <a:rPr lang="en-US" sz="2400" b="1" dirty="0">
                <a:latin typeface="Arial Narrow" panose="020B0606020202030204" pitchFamily="34" charset="0"/>
              </a:rPr>
              <a:t>5°–10° </a:t>
            </a:r>
            <a:r>
              <a:rPr lang="en-US" sz="2400" dirty="0">
                <a:latin typeface="Arial Narrow" panose="020B0606020202030204" pitchFamily="34" charset="0"/>
              </a:rPr>
              <a:t>and </a:t>
            </a:r>
            <a:r>
              <a:rPr lang="en-US" sz="2400" b="1" dirty="0">
                <a:latin typeface="Arial Narrow" panose="020B0606020202030204" pitchFamily="34" charset="0"/>
              </a:rPr>
              <a:t>15°–20°</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Major regions: </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Africa</a:t>
            </a:r>
            <a:r>
              <a:rPr lang="en-US" dirty="0">
                <a:latin typeface="Arial Narrow" panose="020B0606020202030204" pitchFamily="34" charset="0"/>
              </a:rPr>
              <a:t>: broad areas in north and south-central Africa.</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South America</a:t>
            </a:r>
            <a:r>
              <a:rPr lang="en-US" dirty="0">
                <a:latin typeface="Arial Narrow" panose="020B0606020202030204" pitchFamily="34" charset="0"/>
              </a:rPr>
              <a:t>: Llanos (Venezuela) and Campos (Brazil).</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Asia</a:t>
            </a:r>
            <a:r>
              <a:rPr lang="en-US" dirty="0">
                <a:latin typeface="Arial Narrow" panose="020B0606020202030204" pitchFamily="34" charset="0"/>
              </a:rPr>
              <a:t>: India, Myanmar, Indo-Chinese Peninsula.</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North America </a:t>
            </a:r>
            <a:r>
              <a:rPr lang="en-US" dirty="0">
                <a:latin typeface="Arial Narrow" panose="020B0606020202030204" pitchFamily="34" charset="0"/>
              </a:rPr>
              <a:t>&amp; </a:t>
            </a:r>
            <a:r>
              <a:rPr lang="en-US" b="1" dirty="0">
                <a:latin typeface="Arial Narrow" panose="020B0606020202030204" pitchFamily="34" charset="0"/>
              </a:rPr>
              <a:t>Caribbean</a:t>
            </a:r>
            <a:r>
              <a:rPr lang="en-US" dirty="0">
                <a:latin typeface="Arial Narrow" panose="020B0606020202030204" pitchFamily="34" charset="0"/>
              </a:rPr>
              <a:t>: Central America, Caribbean Islands, south Florida.</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Climate </a:t>
            </a:r>
            <a:r>
              <a:rPr lang="en-US" sz="2400" b="1" dirty="0">
                <a:latin typeface="Arial Narrow" panose="020B0606020202030204" pitchFamily="34" charset="0"/>
              </a:rPr>
              <a:t>controls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Influenced by the </a:t>
            </a:r>
            <a:r>
              <a:rPr lang="en-US" b="1" dirty="0">
                <a:latin typeface="Arial Narrow" panose="020B0606020202030204" pitchFamily="34" charset="0"/>
              </a:rPr>
              <a:t>seasonal</a:t>
            </a:r>
            <a:r>
              <a:rPr lang="en-US" dirty="0">
                <a:latin typeface="Arial Narrow" panose="020B0606020202030204" pitchFamily="34" charset="0"/>
              </a:rPr>
              <a:t> </a:t>
            </a:r>
            <a:r>
              <a:rPr lang="en-US" b="1" dirty="0">
                <a:latin typeface="Arial Narrow" panose="020B0606020202030204" pitchFamily="34" charset="0"/>
              </a:rPr>
              <a:t>migration</a:t>
            </a:r>
            <a:r>
              <a:rPr lang="en-US" dirty="0">
                <a:latin typeface="Arial Narrow" panose="020B0606020202030204" pitchFamily="34" charset="0"/>
              </a:rPr>
              <a:t> of the </a:t>
            </a:r>
            <a:r>
              <a:rPr lang="en-US" b="1" dirty="0">
                <a:latin typeface="Arial Narrow" panose="020B0606020202030204" pitchFamily="34" charset="0"/>
              </a:rPr>
              <a:t>ITCZ</a:t>
            </a:r>
            <a:r>
              <a:rPr lang="en-US" dirty="0">
                <a:latin typeface="Arial Narrow" panose="020B0606020202030204" pitchFamily="34" charset="0"/>
              </a:rPr>
              <a:t> and </a:t>
            </a:r>
            <a:r>
              <a:rPr lang="en-US" b="1" dirty="0">
                <a:latin typeface="Arial Narrow" panose="020B0606020202030204" pitchFamily="34" charset="0"/>
              </a:rPr>
              <a:t>Subtropical</a:t>
            </a:r>
            <a:r>
              <a:rPr lang="en-US" dirty="0">
                <a:latin typeface="Arial Narrow" panose="020B0606020202030204" pitchFamily="34" charset="0"/>
              </a:rPr>
              <a:t> </a:t>
            </a:r>
            <a:r>
              <a:rPr lang="en-US" b="1" dirty="0">
                <a:latin typeface="Arial Narrow" panose="020B0606020202030204" pitchFamily="34" charset="0"/>
              </a:rPr>
              <a:t>High</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Results in </a:t>
            </a:r>
            <a:r>
              <a:rPr lang="en-US" b="1" dirty="0">
                <a:latin typeface="Arial Narrow" panose="020B0606020202030204" pitchFamily="34" charset="0"/>
              </a:rPr>
              <a:t>wet summers </a:t>
            </a:r>
            <a:r>
              <a:rPr lang="en-US" dirty="0">
                <a:latin typeface="Arial Narrow" panose="020B0606020202030204" pitchFamily="34" charset="0"/>
              </a:rPr>
              <a:t>(ITCZ dominance) and </a:t>
            </a:r>
            <a:r>
              <a:rPr lang="en-US" b="1" dirty="0">
                <a:latin typeface="Arial Narrow" panose="020B0606020202030204" pitchFamily="34" charset="0"/>
              </a:rPr>
              <a:t>dry</a:t>
            </a:r>
            <a:r>
              <a:rPr lang="en-US" dirty="0">
                <a:latin typeface="Arial Narrow" panose="020B0606020202030204" pitchFamily="34" charset="0"/>
              </a:rPr>
              <a:t> </a:t>
            </a:r>
            <a:r>
              <a:rPr lang="en-US" b="1" dirty="0">
                <a:latin typeface="Arial Narrow" panose="020B0606020202030204" pitchFamily="34" charset="0"/>
              </a:rPr>
              <a:t>winters</a:t>
            </a:r>
            <a:r>
              <a:rPr lang="en-US" dirty="0">
                <a:latin typeface="Arial Narrow" panose="020B0606020202030204" pitchFamily="34" charset="0"/>
              </a:rPr>
              <a:t> (Subtropical High influence).</a:t>
            </a:r>
            <a:endParaRPr lang="en-US" sz="2400" dirty="0">
              <a:latin typeface="Arial Narrow" panose="020B0606020202030204" pitchFamily="34" charset="0"/>
            </a:endParaRPr>
          </a:p>
        </p:txBody>
      </p:sp>
    </p:spTree>
    <p:extLst>
      <p:ext uri="{BB962C8B-B14F-4D97-AF65-F5344CB8AC3E}">
        <p14:creationId xmlns:p14="http://schemas.microsoft.com/office/powerpoint/2010/main" val="17461969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978C5-A9CE-30D7-33D9-A1A606CD0032}"/>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145F3AF3-86DA-7859-05BC-5ED7266F8027}"/>
              </a:ext>
            </a:extLst>
          </p:cNvPr>
          <p:cNvSpPr>
            <a:spLocks noGrp="1"/>
          </p:cNvSpPr>
          <p:nvPr>
            <p:ph type="title"/>
          </p:nvPr>
        </p:nvSpPr>
        <p:spPr>
          <a:xfrm>
            <a:off x="1088473" y="543406"/>
            <a:ext cx="4649034" cy="704550"/>
          </a:xfrm>
        </p:spPr>
        <p:txBody>
          <a:bodyPr>
            <a:noAutofit/>
          </a:bodyPr>
          <a:lstStyle/>
          <a:p>
            <a:pPr algn="ctr"/>
            <a:r>
              <a:rPr kumimoji="0" lang="pt-BR"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Climograph for Dakar, Senegal</a:t>
            </a:r>
            <a:endParaRPr lang="en-US" sz="2000" dirty="0">
              <a:latin typeface="Arial Narrow" panose="020B0606020202030204" pitchFamily="34" charset="0"/>
            </a:endParaRPr>
          </a:p>
        </p:txBody>
      </p:sp>
      <p:pic>
        <p:nvPicPr>
          <p:cNvPr id="4" name="Picture 3" descr="Climograph for Dakar, Senegal, showing warm temperatures around 23–28°C year-round and a pronounced wet season from July to September, with little to no rainfall the rest of the year.">
            <a:extLst>
              <a:ext uri="{FF2B5EF4-FFF2-40B4-BE49-F238E27FC236}">
                <a16:creationId xmlns:a16="http://schemas.microsoft.com/office/drawing/2014/main" id="{070ECA9C-C1A4-6821-2A86-F757587AEF7E}"/>
              </a:ext>
            </a:extLst>
          </p:cNvPr>
          <p:cNvPicPr>
            <a:picLocks noChangeAspect="1"/>
          </p:cNvPicPr>
          <p:nvPr/>
        </p:nvPicPr>
        <p:blipFill>
          <a:blip r:embed="rId3"/>
          <a:stretch>
            <a:fillRect/>
          </a:stretch>
        </p:blipFill>
        <p:spPr>
          <a:xfrm>
            <a:off x="693198" y="1403938"/>
            <a:ext cx="5243342" cy="3809616"/>
          </a:xfrm>
          <a:prstGeom prst="rect">
            <a:avLst/>
          </a:prstGeom>
        </p:spPr>
      </p:pic>
      <p:sp>
        <p:nvSpPr>
          <p:cNvPr id="10" name="TextBox 9">
            <a:extLst>
              <a:ext uri="{FF2B5EF4-FFF2-40B4-BE49-F238E27FC236}">
                <a16:creationId xmlns:a16="http://schemas.microsoft.com/office/drawing/2014/main" id="{41A0510F-3DA2-69CC-5156-0B0A1BEDCABC}"/>
              </a:ext>
            </a:extLst>
          </p:cNvPr>
          <p:cNvSpPr txBox="1"/>
          <p:nvPr/>
        </p:nvSpPr>
        <p:spPr>
          <a:xfrm>
            <a:off x="999821" y="5404039"/>
            <a:ext cx="5096179" cy="246221"/>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9.4.3.2: Climograph for Dakar, Senegal.</a:t>
            </a:r>
          </a:p>
        </p:txBody>
      </p:sp>
      <p:sp>
        <p:nvSpPr>
          <p:cNvPr id="9" name="Title 1">
            <a:extLst>
              <a:ext uri="{FF2B5EF4-FFF2-40B4-BE49-F238E27FC236}">
                <a16:creationId xmlns:a16="http://schemas.microsoft.com/office/drawing/2014/main" id="{44D164F9-45BB-BB79-1D8D-F7DEE347A91B}"/>
              </a:ext>
            </a:extLst>
          </p:cNvPr>
          <p:cNvSpPr txBox="1">
            <a:spLocks/>
          </p:cNvSpPr>
          <p:nvPr/>
        </p:nvSpPr>
        <p:spPr>
          <a:xfrm>
            <a:off x="6768521" y="543406"/>
            <a:ext cx="4037502" cy="7045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dirty="0">
                <a:solidFill>
                  <a:srgbClr val="000000"/>
                </a:solidFill>
                <a:latin typeface="Arial Narrow" panose="020B0606020202030204" pitchFamily="34" charset="0"/>
                <a:cs typeface="Calibri" panose="020F0502020204030204" pitchFamily="34" charset="0"/>
              </a:rPr>
              <a:t>Baobab tree, with its thick trunk and large edible fruit, Dakar, Senegal</a:t>
            </a:r>
            <a:endParaRPr lang="en-US" sz="2000" dirty="0">
              <a:latin typeface="Arial Narrow" panose="020B0606020202030204" pitchFamily="34" charset="0"/>
            </a:endParaRPr>
          </a:p>
        </p:txBody>
      </p:sp>
      <p:pic>
        <p:nvPicPr>
          <p:cNvPr id="7" name="Picture 6" descr="Baobab tree in a dry, open landscape near Dakar, Senegal, with a thick trunk, sparse branches, and small green leaves, surrounded by other baobabs in the distance.">
            <a:extLst>
              <a:ext uri="{FF2B5EF4-FFF2-40B4-BE49-F238E27FC236}">
                <a16:creationId xmlns:a16="http://schemas.microsoft.com/office/drawing/2014/main" id="{38B7433C-8D14-F88B-E6A8-C165DD1188B5}"/>
              </a:ext>
            </a:extLst>
          </p:cNvPr>
          <p:cNvPicPr>
            <a:picLocks noChangeAspect="1"/>
          </p:cNvPicPr>
          <p:nvPr/>
        </p:nvPicPr>
        <p:blipFill>
          <a:blip r:embed="rId4"/>
          <a:stretch>
            <a:fillRect/>
          </a:stretch>
        </p:blipFill>
        <p:spPr>
          <a:xfrm>
            <a:off x="7470200" y="1435613"/>
            <a:ext cx="2634144" cy="3814537"/>
          </a:xfrm>
          <a:prstGeom prst="rect">
            <a:avLst/>
          </a:prstGeom>
        </p:spPr>
      </p:pic>
      <p:sp>
        <p:nvSpPr>
          <p:cNvPr id="11" name="TextBox 10">
            <a:extLst>
              <a:ext uri="{FF2B5EF4-FFF2-40B4-BE49-F238E27FC236}">
                <a16:creationId xmlns:a16="http://schemas.microsoft.com/office/drawing/2014/main" id="{101A52AA-8E4B-16EE-FED3-C939B92EDE96}"/>
              </a:ext>
            </a:extLst>
          </p:cNvPr>
          <p:cNvSpPr txBox="1"/>
          <p:nvPr/>
        </p:nvSpPr>
        <p:spPr>
          <a:xfrm>
            <a:off x="7001604" y="5450205"/>
            <a:ext cx="3571335"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9.4.3.3: A Baobab tree, with its thick trunk and large edible fruit, Dakar, Senegal. (UN/DPI Photo #187250C by Evan Schneider)</a:t>
            </a:r>
          </a:p>
        </p:txBody>
      </p:sp>
      <p:sp>
        <p:nvSpPr>
          <p:cNvPr id="12" name="TextBox 11">
            <a:extLst>
              <a:ext uri="{FF2B5EF4-FFF2-40B4-BE49-F238E27FC236}">
                <a16:creationId xmlns:a16="http://schemas.microsoft.com/office/drawing/2014/main" id="{DD542324-C666-CC56-3F61-4A1E1D4BA313}"/>
              </a:ext>
            </a:extLst>
          </p:cNvPr>
          <p:cNvSpPr txBox="1"/>
          <p:nvPr/>
        </p:nvSpPr>
        <p:spPr>
          <a:xfrm>
            <a:off x="3691093" y="6314594"/>
            <a:ext cx="5096179"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Figures from Introduction to Physical Geography by M. Ritter, licensed under CC BY-NC-SA 4.0.</a:t>
            </a:r>
          </a:p>
        </p:txBody>
      </p:sp>
    </p:spTree>
    <p:extLst>
      <p:ext uri="{BB962C8B-B14F-4D97-AF65-F5344CB8AC3E}">
        <p14:creationId xmlns:p14="http://schemas.microsoft.com/office/powerpoint/2010/main" val="23907355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5A112E-457A-4058-7733-F63692C501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08924F-D57B-6224-F3E3-A914028AE171}"/>
              </a:ext>
            </a:extLst>
          </p:cNvPr>
          <p:cNvSpPr>
            <a:spLocks noGrp="1"/>
          </p:cNvSpPr>
          <p:nvPr>
            <p:ph type="title"/>
          </p:nvPr>
        </p:nvSpPr>
        <p:spPr>
          <a:xfrm>
            <a:off x="540589"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Tropical Wet/Dry (Savanna)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72766F7-3438-5CCC-7026-38802A89DC96}"/>
              </a:ext>
            </a:extLst>
          </p:cNvPr>
          <p:cNvSpPr>
            <a:spLocks noGrp="1"/>
          </p:cNvSpPr>
          <p:nvPr>
            <p:ph idx="1"/>
          </p:nvPr>
        </p:nvSpPr>
        <p:spPr>
          <a:xfrm>
            <a:off x="838201" y="1362973"/>
            <a:ext cx="4699957"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000" b="1" dirty="0">
                <a:latin typeface="Arial Narrow" panose="020B0606020202030204" pitchFamily="34" charset="0"/>
              </a:rPr>
              <a:t> Annual</a:t>
            </a:r>
            <a:r>
              <a:rPr lang="en-US" sz="2000" dirty="0">
                <a:latin typeface="Arial Narrow" panose="020B0606020202030204" pitchFamily="34" charset="0"/>
              </a:rPr>
              <a:t> </a:t>
            </a:r>
            <a:r>
              <a:rPr lang="en-US" sz="2000" b="1" dirty="0">
                <a:latin typeface="Arial Narrow" panose="020B0606020202030204" pitchFamily="34" charset="0"/>
              </a:rPr>
              <a:t>temperature</a:t>
            </a:r>
            <a:r>
              <a:rPr lang="en-US" sz="2000" dirty="0">
                <a:latin typeface="Arial Narrow" panose="020B0606020202030204" pitchFamily="34" charset="0"/>
              </a:rPr>
              <a:t> </a:t>
            </a:r>
            <a:r>
              <a:rPr lang="en-US" sz="2000" b="1" dirty="0">
                <a:latin typeface="Arial Narrow" panose="020B0606020202030204" pitchFamily="34" charset="0"/>
              </a:rPr>
              <a:t>range</a:t>
            </a:r>
            <a:r>
              <a:rPr lang="en-US" sz="2000" dirty="0">
                <a:latin typeface="Arial Narrow" panose="020B0606020202030204" pitchFamily="34" charset="0"/>
              </a:rPr>
              <a:t> is </a:t>
            </a:r>
            <a:r>
              <a:rPr lang="en-US" sz="2000" b="1" dirty="0">
                <a:latin typeface="Arial Narrow" panose="020B0606020202030204" pitchFamily="34" charset="0"/>
              </a:rPr>
              <a:t>greater</a:t>
            </a:r>
            <a:r>
              <a:rPr lang="en-US" sz="2000" dirty="0">
                <a:latin typeface="Arial Narrow" panose="020B0606020202030204" pitchFamily="34" charset="0"/>
              </a:rPr>
              <a:t> than other tropical climates.</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Mean monthly temperatures range from 18°C to above 25°C (64–77°F).</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Temperature pattern:</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Max temps occur </a:t>
            </a:r>
            <a:r>
              <a:rPr lang="en-US" sz="2000" b="1" dirty="0">
                <a:latin typeface="Arial Narrow" panose="020B0606020202030204" pitchFamily="34" charset="0"/>
              </a:rPr>
              <a:t>before</a:t>
            </a:r>
            <a:r>
              <a:rPr lang="en-US" sz="2000" dirty="0">
                <a:latin typeface="Arial Narrow" panose="020B0606020202030204" pitchFamily="34" charset="0"/>
              </a:rPr>
              <a:t> </a:t>
            </a:r>
            <a:r>
              <a:rPr lang="en-US" sz="2000" b="1" dirty="0">
                <a:latin typeface="Arial Narrow" panose="020B0606020202030204" pitchFamily="34" charset="0"/>
              </a:rPr>
              <a:t>rainy</a:t>
            </a:r>
            <a:r>
              <a:rPr lang="en-US" sz="2000" dirty="0">
                <a:latin typeface="Arial Narrow" panose="020B0606020202030204" pitchFamily="34" charset="0"/>
              </a:rPr>
              <a:t> </a:t>
            </a:r>
            <a:r>
              <a:rPr lang="en-US" sz="2000" b="1" dirty="0">
                <a:latin typeface="Arial Narrow" panose="020B0606020202030204" pitchFamily="34" charset="0"/>
              </a:rPr>
              <a:t>season</a:t>
            </a:r>
            <a:r>
              <a:rPr lang="en-US" sz="2000" dirty="0">
                <a:latin typeface="Arial Narrow" panose="020B0606020202030204" pitchFamily="34" charset="0"/>
              </a:rPr>
              <a:t>, sometimes with a second peak after rains.</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Annual </a:t>
            </a:r>
            <a:r>
              <a:rPr lang="en-US" sz="2000" b="1" dirty="0">
                <a:latin typeface="Arial Narrow" panose="020B0606020202030204" pitchFamily="34" charset="0"/>
              </a:rPr>
              <a:t>range</a:t>
            </a:r>
            <a:r>
              <a:rPr lang="en-US" sz="2000" dirty="0">
                <a:latin typeface="Arial Narrow" panose="020B0606020202030204" pitchFamily="34" charset="0"/>
              </a:rPr>
              <a:t> </a:t>
            </a:r>
            <a:r>
              <a:rPr lang="en-US" sz="2000" b="1" dirty="0">
                <a:latin typeface="Arial Narrow" panose="020B0606020202030204" pitchFamily="34" charset="0"/>
              </a:rPr>
              <a:t>increases</a:t>
            </a:r>
            <a:r>
              <a:rPr lang="en-US" sz="2000" dirty="0">
                <a:latin typeface="Arial Narrow" panose="020B0606020202030204" pitchFamily="34" charset="0"/>
              </a:rPr>
              <a:t> farther from the equator.</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Daily temperature range (especially in the dry season) often reaches </a:t>
            </a:r>
            <a:r>
              <a:rPr lang="en-US" sz="2000" b="1" dirty="0">
                <a:latin typeface="Arial Narrow" panose="020B0606020202030204" pitchFamily="34" charset="0"/>
              </a:rPr>
              <a:t>10–15°C</a:t>
            </a:r>
            <a:r>
              <a:rPr lang="en-US" sz="20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Summer conditions: </a:t>
            </a:r>
            <a:r>
              <a:rPr lang="en-US" sz="2000" b="1" dirty="0">
                <a:latin typeface="Arial Narrow" panose="020B0606020202030204" pitchFamily="34" charset="0"/>
              </a:rPr>
              <a:t>hot</a:t>
            </a:r>
            <a:r>
              <a:rPr lang="en-US" sz="2000" dirty="0">
                <a:latin typeface="Arial Narrow" panose="020B0606020202030204" pitchFamily="34" charset="0"/>
              </a:rPr>
              <a:t>, </a:t>
            </a:r>
            <a:r>
              <a:rPr lang="en-US" sz="2000" b="1" dirty="0">
                <a:latin typeface="Arial Narrow" panose="020B0606020202030204" pitchFamily="34" charset="0"/>
              </a:rPr>
              <a:t>humid</a:t>
            </a:r>
            <a:r>
              <a:rPr lang="en-US" sz="2000" dirty="0">
                <a:latin typeface="Arial Narrow" panose="020B0606020202030204" pitchFamily="34" charset="0"/>
              </a:rPr>
              <a:t>, and </a:t>
            </a:r>
            <a:r>
              <a:rPr lang="en-US" sz="2000" b="1" dirty="0">
                <a:latin typeface="Arial Narrow" panose="020B0606020202030204" pitchFamily="34" charset="0"/>
              </a:rPr>
              <a:t>uncomfortable</a:t>
            </a:r>
            <a:r>
              <a:rPr lang="en-US" sz="2000" dirty="0">
                <a:latin typeface="Arial Narrow" panose="020B0606020202030204" pitchFamily="34" charset="0"/>
              </a:rPr>
              <a:t>, similar to tropical rainforest climates.</a:t>
            </a:r>
          </a:p>
        </p:txBody>
      </p:sp>
      <p:sp>
        <p:nvSpPr>
          <p:cNvPr id="4" name="Content Placeholder 2">
            <a:extLst>
              <a:ext uri="{FF2B5EF4-FFF2-40B4-BE49-F238E27FC236}">
                <a16:creationId xmlns:a16="http://schemas.microsoft.com/office/drawing/2014/main" id="{FA3AFF91-5F3F-BFA8-5E6C-D01EEFDB9671}"/>
              </a:ext>
            </a:extLst>
          </p:cNvPr>
          <p:cNvSpPr txBox="1">
            <a:spLocks/>
          </p:cNvSpPr>
          <p:nvPr/>
        </p:nvSpPr>
        <p:spPr>
          <a:xfrm>
            <a:off x="6096000" y="1380226"/>
            <a:ext cx="5555411" cy="490336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Driest</a:t>
            </a:r>
            <a:r>
              <a:rPr lang="en-US" sz="2000" dirty="0">
                <a:latin typeface="Arial Narrow" panose="020B0606020202030204" pitchFamily="34" charset="0"/>
              </a:rPr>
              <a:t> of the tropical wet climates.</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Like the monsoon climate, it features </a:t>
            </a:r>
            <a:r>
              <a:rPr lang="en-US" sz="2000" b="1" dirty="0">
                <a:latin typeface="Arial Narrow" panose="020B0606020202030204" pitchFamily="34" charset="0"/>
              </a:rPr>
              <a:t>seasonal</a:t>
            </a:r>
            <a:r>
              <a:rPr lang="en-US" sz="2000" dirty="0">
                <a:latin typeface="Arial Narrow" panose="020B0606020202030204" pitchFamily="34" charset="0"/>
              </a:rPr>
              <a:t> </a:t>
            </a:r>
            <a:r>
              <a:rPr lang="en-US" sz="2000" b="1" dirty="0">
                <a:latin typeface="Arial Narrow" panose="020B0606020202030204" pitchFamily="34" charset="0"/>
              </a:rPr>
              <a:t>precipitation</a:t>
            </a:r>
            <a:r>
              <a:rPr lang="en-US" sz="2000" dirty="0">
                <a:latin typeface="Arial Narrow" panose="020B0606020202030204" pitchFamily="34" charset="0"/>
              </a:rPr>
              <a:t>, but the </a:t>
            </a:r>
            <a:r>
              <a:rPr lang="en-US" sz="2000" b="1" dirty="0">
                <a:latin typeface="Arial Narrow" panose="020B0606020202030204" pitchFamily="34" charset="0"/>
              </a:rPr>
              <a:t>wet</a:t>
            </a:r>
            <a:r>
              <a:rPr lang="en-US" sz="2000" dirty="0">
                <a:latin typeface="Arial Narrow" panose="020B0606020202030204" pitchFamily="34" charset="0"/>
              </a:rPr>
              <a:t> season is </a:t>
            </a:r>
            <a:r>
              <a:rPr lang="en-US" sz="2000" b="1" dirty="0">
                <a:latin typeface="Arial Narrow" panose="020B0606020202030204" pitchFamily="34" charset="0"/>
              </a:rPr>
              <a:t>shorter</a:t>
            </a:r>
            <a:r>
              <a:rPr lang="en-US" sz="2000" dirty="0">
                <a:latin typeface="Arial Narrow" panose="020B0606020202030204" pitchFamily="34" charset="0"/>
              </a:rPr>
              <a:t> and </a:t>
            </a:r>
            <a:r>
              <a:rPr lang="en-US" sz="2000" b="1" dirty="0">
                <a:latin typeface="Arial Narrow" panose="020B0606020202030204" pitchFamily="34" charset="0"/>
              </a:rPr>
              <a:t>less</a:t>
            </a:r>
            <a:r>
              <a:rPr lang="en-US" sz="2000" dirty="0">
                <a:latin typeface="Arial Narrow" panose="020B0606020202030204" pitchFamily="34" charset="0"/>
              </a:rPr>
              <a:t> </a:t>
            </a:r>
            <a:r>
              <a:rPr lang="en-US" sz="2000" b="1" dirty="0">
                <a:latin typeface="Arial Narrow" panose="020B0606020202030204" pitchFamily="34" charset="0"/>
              </a:rPr>
              <a:t>intense</a:t>
            </a:r>
            <a:r>
              <a:rPr lang="en-US" sz="20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High-sun</a:t>
            </a:r>
            <a:r>
              <a:rPr lang="en-US" sz="2000" dirty="0">
                <a:latin typeface="Arial Narrow" panose="020B0606020202030204" pitchFamily="34" charset="0"/>
              </a:rPr>
              <a:t> season:</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Dominated by the </a:t>
            </a:r>
            <a:r>
              <a:rPr lang="en-US" sz="2000" b="1" dirty="0">
                <a:latin typeface="Arial Narrow" panose="020B0606020202030204" pitchFamily="34" charset="0"/>
              </a:rPr>
              <a:t>ITCZ</a:t>
            </a:r>
            <a:r>
              <a:rPr lang="en-US" sz="20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Convergent uplift </a:t>
            </a:r>
            <a:r>
              <a:rPr lang="en-US" sz="2000" dirty="0">
                <a:latin typeface="Arial Narrow" panose="020B0606020202030204" pitchFamily="34" charset="0"/>
              </a:rPr>
              <a:t>+ </a:t>
            </a:r>
            <a:r>
              <a:rPr lang="en-US" sz="2000" b="1" dirty="0">
                <a:latin typeface="Arial Narrow" panose="020B0606020202030204" pitchFamily="34" charset="0"/>
              </a:rPr>
              <a:t>convection</a:t>
            </a:r>
            <a:r>
              <a:rPr lang="en-US" sz="2000" dirty="0">
                <a:latin typeface="Arial Narrow" panose="020B0606020202030204" pitchFamily="34" charset="0"/>
              </a:rPr>
              <a:t> from </a:t>
            </a:r>
            <a:r>
              <a:rPr lang="en-US" sz="2000" dirty="0" err="1">
                <a:latin typeface="Arial Narrow" panose="020B0606020202030204" pitchFamily="34" charset="0"/>
              </a:rPr>
              <a:t>mE</a:t>
            </a:r>
            <a:r>
              <a:rPr lang="en-US" sz="2000" dirty="0">
                <a:latin typeface="Arial Narrow" panose="020B0606020202030204" pitchFamily="34" charset="0"/>
              </a:rPr>
              <a:t> and </a:t>
            </a:r>
            <a:r>
              <a:rPr lang="en-US" sz="2000" dirty="0" err="1">
                <a:latin typeface="Arial Narrow" panose="020B0606020202030204" pitchFamily="34" charset="0"/>
              </a:rPr>
              <a:t>mT</a:t>
            </a:r>
            <a:r>
              <a:rPr lang="en-US" sz="2000" dirty="0">
                <a:latin typeface="Arial Narrow" panose="020B0606020202030204" pitchFamily="34" charset="0"/>
              </a:rPr>
              <a:t> air masses → </a:t>
            </a:r>
            <a:r>
              <a:rPr lang="en-US" sz="2000" b="1" dirty="0">
                <a:latin typeface="Arial Narrow" panose="020B0606020202030204" pitchFamily="34" charset="0"/>
              </a:rPr>
              <a:t>rainfall</a:t>
            </a:r>
            <a:r>
              <a:rPr lang="en-US" sz="20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Low-sun</a:t>
            </a:r>
            <a:r>
              <a:rPr lang="en-US" sz="2000" dirty="0">
                <a:latin typeface="Arial Narrow" panose="020B0606020202030204" pitchFamily="34" charset="0"/>
              </a:rPr>
              <a:t> season:</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ITCZ </a:t>
            </a:r>
            <a:r>
              <a:rPr lang="en-US" sz="2000" b="1" dirty="0">
                <a:latin typeface="Arial Narrow" panose="020B0606020202030204" pitchFamily="34" charset="0"/>
              </a:rPr>
              <a:t>retreats</a:t>
            </a:r>
            <a:r>
              <a:rPr lang="en-US" sz="2000" dirty="0">
                <a:latin typeface="Arial Narrow" panose="020B0606020202030204" pitchFamily="34" charset="0"/>
              </a:rPr>
              <a:t>, </a:t>
            </a:r>
            <a:r>
              <a:rPr lang="en-US" sz="2000" b="1" dirty="0">
                <a:latin typeface="Arial Narrow" panose="020B0606020202030204" pitchFamily="34" charset="0"/>
              </a:rPr>
              <a:t>Subtropical</a:t>
            </a:r>
            <a:r>
              <a:rPr lang="en-US" sz="2000" dirty="0">
                <a:latin typeface="Arial Narrow" panose="020B0606020202030204" pitchFamily="34" charset="0"/>
              </a:rPr>
              <a:t> </a:t>
            </a:r>
            <a:r>
              <a:rPr lang="en-US" sz="2000" b="1" dirty="0">
                <a:latin typeface="Arial Narrow" panose="020B0606020202030204" pitchFamily="34" charset="0"/>
              </a:rPr>
              <a:t>High</a:t>
            </a:r>
            <a:r>
              <a:rPr lang="en-US" sz="2000" dirty="0">
                <a:latin typeface="Arial Narrow" panose="020B0606020202030204" pitchFamily="34" charset="0"/>
              </a:rPr>
              <a:t> dominates → </a:t>
            </a:r>
            <a:r>
              <a:rPr lang="en-US" sz="2000" b="1" dirty="0">
                <a:latin typeface="Arial Narrow" panose="020B0606020202030204" pitchFamily="34" charset="0"/>
              </a:rPr>
              <a:t>suppresses</a:t>
            </a:r>
            <a:r>
              <a:rPr lang="en-US" sz="2000" dirty="0">
                <a:latin typeface="Arial Narrow" panose="020B0606020202030204" pitchFamily="34" charset="0"/>
              </a:rPr>
              <a:t> </a:t>
            </a:r>
            <a:r>
              <a:rPr lang="en-US" sz="2000" b="1" dirty="0">
                <a:latin typeface="Arial Narrow" panose="020B0606020202030204" pitchFamily="34" charset="0"/>
              </a:rPr>
              <a:t>rainfall</a:t>
            </a:r>
            <a:r>
              <a:rPr lang="en-US" sz="20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Dry, subsiding continental Tropical (</a:t>
            </a:r>
            <a:r>
              <a:rPr lang="en-US" sz="2000" dirty="0" err="1">
                <a:latin typeface="Arial Narrow" panose="020B0606020202030204" pitchFamily="34" charset="0"/>
              </a:rPr>
              <a:t>cT</a:t>
            </a:r>
            <a:r>
              <a:rPr lang="en-US" sz="2000" dirty="0">
                <a:latin typeface="Arial Narrow" panose="020B0606020202030204" pitchFamily="34" charset="0"/>
              </a:rPr>
              <a:t>) air brings </a:t>
            </a:r>
            <a:r>
              <a:rPr lang="en-US" sz="2000" b="1" dirty="0">
                <a:latin typeface="Arial Narrow" panose="020B0606020202030204" pitchFamily="34" charset="0"/>
              </a:rPr>
              <a:t>drought</a:t>
            </a:r>
            <a:r>
              <a:rPr lang="en-US" sz="2000" dirty="0">
                <a:latin typeface="Arial Narrow" panose="020B0606020202030204" pitchFamily="34" charset="0"/>
              </a:rPr>
              <a:t> conditions.</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Rainfall is </a:t>
            </a:r>
            <a:r>
              <a:rPr lang="en-US" sz="2000" b="1" dirty="0">
                <a:latin typeface="Arial Narrow" panose="020B0606020202030204" pitchFamily="34" charset="0"/>
              </a:rPr>
              <a:t>unreliable</a:t>
            </a:r>
            <a:r>
              <a:rPr lang="en-US" sz="2000" dirty="0">
                <a:latin typeface="Arial Narrow" panose="020B0606020202030204" pitchFamily="34" charset="0"/>
              </a:rPr>
              <a:t> and highly variable year to year, making agriculture difficult.</a:t>
            </a:r>
          </a:p>
        </p:txBody>
      </p:sp>
    </p:spTree>
    <p:extLst>
      <p:ext uri="{BB962C8B-B14F-4D97-AF65-F5344CB8AC3E}">
        <p14:creationId xmlns:p14="http://schemas.microsoft.com/office/powerpoint/2010/main" val="23820648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C54DD-0F1A-75E1-74A4-2FBE99D6B3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39F329-BCCA-55F1-FD99-D93970A33BC4}"/>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Migration in the Savanna</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B8FBD6DC-27FA-1437-7F2E-0FA0359EA9F5}"/>
              </a:ext>
            </a:extLst>
          </p:cNvPr>
          <p:cNvSpPr>
            <a:spLocks noGrp="1"/>
          </p:cNvSpPr>
          <p:nvPr>
            <p:ph idx="1"/>
          </p:nvPr>
        </p:nvSpPr>
        <p:spPr>
          <a:xfrm>
            <a:off x="838200" y="1380226"/>
            <a:ext cx="6364856" cy="2048774"/>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Rainfall</a:t>
            </a:r>
            <a:r>
              <a:rPr lang="en-US" sz="2400" dirty="0">
                <a:latin typeface="Arial Narrow" panose="020B0606020202030204" pitchFamily="34" charset="0"/>
              </a:rPr>
              <a:t> </a:t>
            </a:r>
            <a:r>
              <a:rPr lang="en-US" sz="2400" b="1" dirty="0">
                <a:latin typeface="Arial Narrow" panose="020B0606020202030204" pitchFamily="34" charset="0"/>
              </a:rPr>
              <a:t>drives</a:t>
            </a:r>
            <a:r>
              <a:rPr lang="en-US" sz="2400" dirty="0">
                <a:latin typeface="Arial Narrow" panose="020B0606020202030204" pitchFamily="34" charset="0"/>
              </a:rPr>
              <a:t> the </a:t>
            </a:r>
            <a:r>
              <a:rPr lang="en-US" sz="2400" b="1" dirty="0">
                <a:latin typeface="Arial Narrow" panose="020B0606020202030204" pitchFamily="34" charset="0"/>
              </a:rPr>
              <a:t>ecosystem</a:t>
            </a:r>
            <a:r>
              <a:rPr lang="en-US" sz="2400" dirty="0">
                <a:latin typeface="Arial Narrow" panose="020B0606020202030204" pitchFamily="34" charset="0"/>
              </a:rPr>
              <a:t>: </a:t>
            </a:r>
            <a:r>
              <a:rPr lang="en-US" sz="2400" b="1" dirty="0">
                <a:latin typeface="Arial Narrow" panose="020B0606020202030204" pitchFamily="34" charset="0"/>
              </a:rPr>
              <a:t>seasonal</a:t>
            </a:r>
            <a:r>
              <a:rPr lang="en-US" sz="2400" dirty="0">
                <a:latin typeface="Arial Narrow" panose="020B0606020202030204" pitchFamily="34" charset="0"/>
              </a:rPr>
              <a:t> greening supports plant and animal life.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Example: </a:t>
            </a:r>
            <a:r>
              <a:rPr lang="en-US" sz="2400" b="1" dirty="0">
                <a:latin typeface="Arial Narrow" panose="020B0606020202030204" pitchFamily="34" charset="0"/>
              </a:rPr>
              <a:t>Nairobi</a:t>
            </a:r>
            <a:r>
              <a:rPr lang="en-US" sz="2400" dirty="0">
                <a:latin typeface="Arial Narrow" panose="020B0606020202030204" pitchFamily="34" charset="0"/>
              </a:rPr>
              <a:t>, </a:t>
            </a:r>
            <a:r>
              <a:rPr lang="en-US" sz="2400" b="1" dirty="0">
                <a:latin typeface="Arial Narrow" panose="020B0606020202030204" pitchFamily="34" charset="0"/>
              </a:rPr>
              <a:t>Kenya</a:t>
            </a:r>
            <a:r>
              <a:rPr lang="en-US" sz="2400" dirty="0">
                <a:latin typeface="Arial Narrow" panose="020B0606020202030204" pitchFamily="34" charset="0"/>
              </a:rPr>
              <a:t> averages 86 cm (33.9 in) of rainfall, but can vary from 50–150 cm (19.7–59 in).</a:t>
            </a:r>
          </a:p>
        </p:txBody>
      </p:sp>
      <p:pic>
        <p:nvPicPr>
          <p:cNvPr id="6" name="Picture 5" descr="Group of wildebeest standing and resting in tall grass on the open plains of Masailand, Kenya.">
            <a:extLst>
              <a:ext uri="{FF2B5EF4-FFF2-40B4-BE49-F238E27FC236}">
                <a16:creationId xmlns:a16="http://schemas.microsoft.com/office/drawing/2014/main" id="{C52D04BC-1D1F-5F40-280A-F145A0CDEC05}"/>
              </a:ext>
            </a:extLst>
          </p:cNvPr>
          <p:cNvPicPr>
            <a:picLocks noChangeAspect="1"/>
          </p:cNvPicPr>
          <p:nvPr/>
        </p:nvPicPr>
        <p:blipFill>
          <a:blip r:embed="rId3"/>
          <a:stretch>
            <a:fillRect/>
          </a:stretch>
        </p:blipFill>
        <p:spPr>
          <a:xfrm>
            <a:off x="7478452" y="283507"/>
            <a:ext cx="4382219" cy="2886700"/>
          </a:xfrm>
          <a:prstGeom prst="rect">
            <a:avLst/>
          </a:prstGeom>
        </p:spPr>
      </p:pic>
      <p:sp>
        <p:nvSpPr>
          <p:cNvPr id="7" name="Content Placeholder 2">
            <a:extLst>
              <a:ext uri="{FF2B5EF4-FFF2-40B4-BE49-F238E27FC236}">
                <a16:creationId xmlns:a16="http://schemas.microsoft.com/office/drawing/2014/main" id="{D4C4B653-5468-BBC5-71CC-55D59FD2B5B9}"/>
              </a:ext>
            </a:extLst>
          </p:cNvPr>
          <p:cNvSpPr txBox="1">
            <a:spLocks/>
          </p:cNvSpPr>
          <p:nvPr/>
        </p:nvSpPr>
        <p:spPr>
          <a:xfrm>
            <a:off x="838201" y="3170207"/>
            <a:ext cx="11038062" cy="27251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Font typeface="Wingdings" panose="05000000000000000000" pitchFamily="2" charset="2"/>
              <a:buChar char="q"/>
            </a:pPr>
            <a:r>
              <a:rPr lang="en-US" sz="2400" b="1" dirty="0">
                <a:latin typeface="Arial Narrow" panose="020B0606020202030204" pitchFamily="34" charset="0"/>
              </a:rPr>
              <a:t> Wildebeest</a:t>
            </a:r>
            <a:r>
              <a:rPr lang="en-US" sz="2400" dirty="0">
                <a:latin typeface="Arial Narrow" panose="020B0606020202030204" pitchFamily="34" charset="0"/>
              </a:rPr>
              <a:t> </a:t>
            </a:r>
            <a:r>
              <a:rPr lang="en-US" sz="2400" b="1" dirty="0">
                <a:latin typeface="Arial Narrow" panose="020B0606020202030204" pitchFamily="34" charset="0"/>
              </a:rPr>
              <a:t>migration</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Begins in </a:t>
            </a:r>
            <a:r>
              <a:rPr lang="en-US" b="1" dirty="0">
                <a:latin typeface="Arial Narrow" panose="020B0606020202030204" pitchFamily="34" charset="0"/>
              </a:rPr>
              <a:t>May</a:t>
            </a:r>
            <a:r>
              <a:rPr lang="en-US" dirty="0">
                <a:latin typeface="Arial Narrow" panose="020B0606020202030204" pitchFamily="34" charset="0"/>
              </a:rPr>
              <a:t> as grasses in the </a:t>
            </a:r>
            <a:r>
              <a:rPr lang="en-US" b="1" dirty="0">
                <a:latin typeface="Arial Narrow" panose="020B0606020202030204" pitchFamily="34" charset="0"/>
              </a:rPr>
              <a:t>Serengeti</a:t>
            </a:r>
            <a:r>
              <a:rPr lang="en-US" dirty="0">
                <a:latin typeface="Arial Narrow" panose="020B0606020202030204" pitchFamily="34" charset="0"/>
              </a:rPr>
              <a:t> dry out.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Over </a:t>
            </a:r>
            <a:r>
              <a:rPr lang="en-US" b="1" dirty="0">
                <a:latin typeface="Arial Narrow" panose="020B0606020202030204" pitchFamily="34" charset="0"/>
              </a:rPr>
              <a:t>1 million </a:t>
            </a:r>
            <a:r>
              <a:rPr lang="en-US" dirty="0">
                <a:latin typeface="Arial Narrow" panose="020B0606020202030204" pitchFamily="34" charset="0"/>
              </a:rPr>
              <a:t>wildebeest, zebras, and gazelles </a:t>
            </a:r>
            <a:r>
              <a:rPr lang="en-US" b="1" dirty="0">
                <a:latin typeface="Arial Narrow" panose="020B0606020202030204" pitchFamily="34" charset="0"/>
              </a:rPr>
              <a:t>migrate</a:t>
            </a:r>
            <a:r>
              <a:rPr lang="en-US" dirty="0">
                <a:latin typeface="Arial Narrow" panose="020B0606020202030204" pitchFamily="34" charset="0"/>
              </a:rPr>
              <a:t> ~200 km toward the Mara in southern Kenya.</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Migration is </a:t>
            </a:r>
            <a:r>
              <a:rPr lang="en-US" b="1" dirty="0">
                <a:latin typeface="Arial Narrow" panose="020B0606020202030204" pitchFamily="34" charset="0"/>
              </a:rPr>
              <a:t>timed</a:t>
            </a:r>
            <a:r>
              <a:rPr lang="en-US" dirty="0">
                <a:latin typeface="Arial Narrow" panose="020B0606020202030204" pitchFamily="34" charset="0"/>
              </a:rPr>
              <a:t> with </a:t>
            </a:r>
            <a:r>
              <a:rPr lang="en-US" b="1" dirty="0">
                <a:latin typeface="Arial Narrow" panose="020B0606020202030204" pitchFamily="34" charset="0"/>
              </a:rPr>
              <a:t>seasonal</a:t>
            </a:r>
            <a:r>
              <a:rPr lang="en-US" dirty="0">
                <a:latin typeface="Arial Narrow" panose="020B0606020202030204" pitchFamily="34" charset="0"/>
              </a:rPr>
              <a:t> </a:t>
            </a:r>
            <a:r>
              <a:rPr lang="en-US" b="1" dirty="0">
                <a:latin typeface="Arial Narrow" panose="020B0606020202030204" pitchFamily="34" charset="0"/>
              </a:rPr>
              <a:t>rainfall</a:t>
            </a:r>
            <a:r>
              <a:rPr lang="en-US" dirty="0">
                <a:latin typeface="Arial Narrow" panose="020B0606020202030204" pitchFamily="34" charset="0"/>
              </a:rPr>
              <a:t>, providing pasture and water.</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 journey includes </a:t>
            </a:r>
            <a:r>
              <a:rPr lang="en-US" i="1" dirty="0">
                <a:latin typeface="Arial Narrow" panose="020B0606020202030204" pitchFamily="34" charset="0"/>
              </a:rPr>
              <a:t>river crossings</a:t>
            </a:r>
            <a:r>
              <a:rPr lang="en-US" dirty="0">
                <a:latin typeface="Arial Narrow" panose="020B0606020202030204" pitchFamily="34" charset="0"/>
              </a:rPr>
              <a:t>, </a:t>
            </a:r>
            <a:r>
              <a:rPr lang="en-US" i="1" dirty="0">
                <a:latin typeface="Arial Narrow" panose="020B0606020202030204" pitchFamily="34" charset="0"/>
              </a:rPr>
              <a:t>predator</a:t>
            </a:r>
            <a:r>
              <a:rPr lang="en-US" dirty="0">
                <a:latin typeface="Arial Narrow" panose="020B0606020202030204" pitchFamily="34" charset="0"/>
              </a:rPr>
              <a:t> </a:t>
            </a:r>
            <a:r>
              <a:rPr lang="en-US" b="1" dirty="0">
                <a:latin typeface="Arial Narrow" panose="020B0606020202030204" pitchFamily="34" charset="0"/>
              </a:rPr>
              <a:t>encounters</a:t>
            </a:r>
            <a:r>
              <a:rPr lang="en-US" dirty="0">
                <a:latin typeface="Arial Narrow" panose="020B0606020202030204" pitchFamily="34" charset="0"/>
              </a:rPr>
              <a:t>, and </a:t>
            </a:r>
            <a:r>
              <a:rPr lang="en-US" i="1" dirty="0">
                <a:latin typeface="Arial Narrow" panose="020B0606020202030204" pitchFamily="34" charset="0"/>
              </a:rPr>
              <a:t>high</a:t>
            </a:r>
            <a:r>
              <a:rPr lang="en-US" dirty="0">
                <a:latin typeface="Arial Narrow" panose="020B0606020202030204" pitchFamily="34" charset="0"/>
              </a:rPr>
              <a:t> </a:t>
            </a:r>
            <a:r>
              <a:rPr lang="en-US" i="1" dirty="0">
                <a:latin typeface="Arial Narrow" panose="020B0606020202030204" pitchFamily="34" charset="0"/>
              </a:rPr>
              <a:t>mortality</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Animals remain in the Mara </a:t>
            </a:r>
            <a:r>
              <a:rPr lang="en-US" b="1" dirty="0">
                <a:latin typeface="Arial Narrow" panose="020B0606020202030204" pitchFamily="34" charset="0"/>
              </a:rPr>
              <a:t>until November</a:t>
            </a:r>
            <a:r>
              <a:rPr lang="en-US" dirty="0">
                <a:latin typeface="Arial Narrow" panose="020B0606020202030204" pitchFamily="34" charset="0"/>
              </a:rPr>
              <a:t>, when the </a:t>
            </a:r>
            <a:r>
              <a:rPr lang="en-US" b="1" dirty="0">
                <a:latin typeface="Arial Narrow" panose="020B0606020202030204" pitchFamily="34" charset="0"/>
              </a:rPr>
              <a:t>rains</a:t>
            </a:r>
            <a:r>
              <a:rPr lang="en-US" dirty="0">
                <a:latin typeface="Arial Narrow" panose="020B0606020202030204" pitchFamily="34" charset="0"/>
              </a:rPr>
              <a:t> </a:t>
            </a:r>
            <a:r>
              <a:rPr lang="en-US" b="1" dirty="0">
                <a:latin typeface="Arial Narrow" panose="020B0606020202030204" pitchFamily="34" charset="0"/>
              </a:rPr>
              <a:t>return</a:t>
            </a:r>
            <a:r>
              <a:rPr lang="en-US" dirty="0">
                <a:latin typeface="Arial Narrow" panose="020B0606020202030204" pitchFamily="34" charset="0"/>
              </a:rPr>
              <a:t>.</a:t>
            </a:r>
          </a:p>
        </p:txBody>
      </p:sp>
      <p:sp>
        <p:nvSpPr>
          <p:cNvPr id="8" name="TextBox 7">
            <a:extLst>
              <a:ext uri="{FF2B5EF4-FFF2-40B4-BE49-F238E27FC236}">
                <a16:creationId xmlns:a16="http://schemas.microsoft.com/office/drawing/2014/main" id="{747C687F-8C3F-746B-CA7A-28E2BCB6BD18}"/>
              </a:ext>
            </a:extLst>
          </p:cNvPr>
          <p:cNvSpPr txBox="1"/>
          <p:nvPr/>
        </p:nvSpPr>
        <p:spPr>
          <a:xfrm>
            <a:off x="7401464" y="3170207"/>
            <a:ext cx="4536196"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9.4.3.4: Wildebeest in </a:t>
            </a:r>
            <a:r>
              <a:rPr lang="en-US" sz="1000" dirty="0" err="1">
                <a:latin typeface="Arial Narrow" panose="020B0606020202030204" pitchFamily="34" charset="0"/>
                <a:cs typeface="Times New Roman" panose="02020603050405020304" pitchFamily="18" charset="0"/>
              </a:rPr>
              <a:t>Masailand</a:t>
            </a:r>
            <a:r>
              <a:rPr lang="en-US" sz="1000" dirty="0">
                <a:latin typeface="Arial Narrow" panose="020B0606020202030204" pitchFamily="34" charset="0"/>
                <a:cs typeface="Times New Roman" panose="02020603050405020304" pitchFamily="18" charset="0"/>
              </a:rPr>
              <a:t>, Kenya (Source: FAO Used with permission) from Introduction to Physical Geography by M. Ritter, licensed under CC BY-NC-SA 4.0.</a:t>
            </a:r>
          </a:p>
        </p:txBody>
      </p:sp>
    </p:spTree>
    <p:extLst>
      <p:ext uri="{BB962C8B-B14F-4D97-AF65-F5344CB8AC3E}">
        <p14:creationId xmlns:p14="http://schemas.microsoft.com/office/powerpoint/2010/main" val="23267461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8DAA2-EA2A-6FFF-2E76-59D8B59DC0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5EBE57-0C40-AE98-9DC7-B21D71A412CE}"/>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Tropical Steppe Climate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894E254-AE5F-3A1F-55A7-BAC9D3419705}"/>
              </a:ext>
            </a:extLst>
          </p:cNvPr>
          <p:cNvSpPr>
            <a:spLocks noGrp="1"/>
          </p:cNvSpPr>
          <p:nvPr>
            <p:ph idx="1"/>
          </p:nvPr>
        </p:nvSpPr>
        <p:spPr>
          <a:xfrm>
            <a:off x="838201" y="1380226"/>
            <a:ext cx="5743754"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 </a:t>
            </a:r>
            <a:r>
              <a:rPr lang="en-US" sz="2400" b="1" dirty="0">
                <a:latin typeface="Arial Narrow" panose="020B0606020202030204" pitchFamily="34" charset="0"/>
              </a:rPr>
              <a:t>transitional</a:t>
            </a:r>
            <a:r>
              <a:rPr lang="en-US" sz="2400" dirty="0">
                <a:latin typeface="Arial Narrow" panose="020B0606020202030204" pitchFamily="34" charset="0"/>
              </a:rPr>
              <a:t> climate between </a:t>
            </a:r>
            <a:r>
              <a:rPr lang="en-US" sz="2400" b="1" dirty="0">
                <a:latin typeface="Arial Narrow" panose="020B0606020202030204" pitchFamily="34" charset="0"/>
              </a:rPr>
              <a:t>tropical</a:t>
            </a:r>
            <a:r>
              <a:rPr lang="en-US" sz="2400" dirty="0">
                <a:latin typeface="Arial Narrow" panose="020B0606020202030204" pitchFamily="34" charset="0"/>
              </a:rPr>
              <a:t> </a:t>
            </a:r>
            <a:r>
              <a:rPr lang="en-US" sz="2400" b="1" dirty="0">
                <a:latin typeface="Arial Narrow" panose="020B0606020202030204" pitchFamily="34" charset="0"/>
              </a:rPr>
              <a:t>wet</a:t>
            </a:r>
            <a:r>
              <a:rPr lang="en-US" sz="2400" dirty="0">
                <a:latin typeface="Arial Narrow" panose="020B0606020202030204" pitchFamily="34" charset="0"/>
              </a:rPr>
              <a:t> and </a:t>
            </a:r>
            <a:r>
              <a:rPr lang="en-US" sz="2400" b="1" dirty="0">
                <a:latin typeface="Arial Narrow" panose="020B0606020202030204" pitchFamily="34" charset="0"/>
              </a:rPr>
              <a:t>tropical</a:t>
            </a:r>
            <a:r>
              <a:rPr lang="en-US" sz="2400" dirty="0">
                <a:latin typeface="Arial Narrow" panose="020B0606020202030204" pitchFamily="34" charset="0"/>
              </a:rPr>
              <a:t> </a:t>
            </a:r>
            <a:r>
              <a:rPr lang="en-US" sz="2400" b="1" dirty="0">
                <a:latin typeface="Arial Narrow" panose="020B0606020202030204" pitchFamily="34" charset="0"/>
              </a:rPr>
              <a:t>dry</a:t>
            </a:r>
            <a:r>
              <a:rPr lang="en-US" sz="2400" dirty="0">
                <a:latin typeface="Arial Narrow" panose="020B0606020202030204" pitchFamily="34" charset="0"/>
              </a:rPr>
              <a:t> climates.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Considered </a:t>
            </a:r>
            <a:r>
              <a:rPr lang="en-US" sz="2400" b="1" dirty="0">
                <a:latin typeface="Arial Narrow" panose="020B0606020202030204" pitchFamily="34" charset="0"/>
              </a:rPr>
              <a:t>semi-arid</a:t>
            </a:r>
            <a:r>
              <a:rPr lang="en-US" sz="2400" dirty="0">
                <a:latin typeface="Arial Narrow" panose="020B0606020202030204" pitchFamily="34" charset="0"/>
              </a:rPr>
              <a:t> (not as dry as a desert).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Shares some characteristics with tropical dry climates, but with:</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Cooler</a:t>
            </a:r>
            <a:r>
              <a:rPr lang="en-US" dirty="0">
                <a:latin typeface="Arial Narrow" panose="020B0606020202030204" pitchFamily="34" charset="0"/>
              </a:rPr>
              <a:t> temperatures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More</a:t>
            </a:r>
            <a:r>
              <a:rPr lang="en-US" dirty="0">
                <a:latin typeface="Arial Narrow" panose="020B0606020202030204" pitchFamily="34" charset="0"/>
              </a:rPr>
              <a:t> annual </a:t>
            </a:r>
            <a:r>
              <a:rPr lang="en-US" b="1" dirty="0">
                <a:latin typeface="Arial Narrow" panose="020B0606020202030204" pitchFamily="34" charset="0"/>
              </a:rPr>
              <a:t>precipitation</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Found along the edges of deserts: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Great Australian Desert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Sahara (North Africa)Southwest Asia</a:t>
            </a:r>
          </a:p>
        </p:txBody>
      </p:sp>
      <p:sp>
        <p:nvSpPr>
          <p:cNvPr id="6" name="TextBox 5">
            <a:extLst>
              <a:ext uri="{FF2B5EF4-FFF2-40B4-BE49-F238E27FC236}">
                <a16:creationId xmlns:a16="http://schemas.microsoft.com/office/drawing/2014/main" id="{E61DC560-7CAB-84DC-D296-8A35AB656E05}"/>
              </a:ext>
            </a:extLst>
          </p:cNvPr>
          <p:cNvSpPr txBox="1"/>
          <p:nvPr/>
        </p:nvSpPr>
        <p:spPr>
          <a:xfrm>
            <a:off x="7228936" y="4842084"/>
            <a:ext cx="4222653"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9.4.4.1: Tropical steppe of Ethiopia (Sources: FAO) from Introduction to Physical Geography by M. Ritter, licensed under CC BY-NC-SA 4.0.</a:t>
            </a:r>
          </a:p>
        </p:txBody>
      </p:sp>
      <p:pic>
        <p:nvPicPr>
          <p:cNvPr id="5" name="Picture 4" descr="Herd of animals drinking from a muddy waterhole in the tropical steppe of Ethiopia, with grassy hills and sparse vegetation in the background.">
            <a:extLst>
              <a:ext uri="{FF2B5EF4-FFF2-40B4-BE49-F238E27FC236}">
                <a16:creationId xmlns:a16="http://schemas.microsoft.com/office/drawing/2014/main" id="{78443FBF-E3CD-3176-3271-83104FAC8394}"/>
              </a:ext>
            </a:extLst>
          </p:cNvPr>
          <p:cNvPicPr>
            <a:picLocks noChangeAspect="1"/>
          </p:cNvPicPr>
          <p:nvPr/>
        </p:nvPicPr>
        <p:blipFill>
          <a:blip r:embed="rId3"/>
          <a:stretch>
            <a:fillRect/>
          </a:stretch>
        </p:blipFill>
        <p:spPr>
          <a:xfrm>
            <a:off x="6853781" y="1615806"/>
            <a:ext cx="4972962" cy="3194439"/>
          </a:xfrm>
          <a:prstGeom prst="rect">
            <a:avLst/>
          </a:prstGeom>
        </p:spPr>
      </p:pic>
    </p:spTree>
    <p:extLst>
      <p:ext uri="{BB962C8B-B14F-4D97-AF65-F5344CB8AC3E}">
        <p14:creationId xmlns:p14="http://schemas.microsoft.com/office/powerpoint/2010/main" val="36799545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B46C86-B8FB-E8FA-680B-229BDA732F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B0D455-7FD7-BB09-1E28-460947AE9CB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Tropical Steppe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4036B41-FB83-93EE-69CA-21866C88B3BD}"/>
              </a:ext>
            </a:extLst>
          </p:cNvPr>
          <p:cNvSpPr>
            <a:spLocks noGrp="1"/>
          </p:cNvSpPr>
          <p:nvPr>
            <p:ph idx="1"/>
          </p:nvPr>
        </p:nvSpPr>
        <p:spPr>
          <a:xfrm>
            <a:off x="838201" y="1380226"/>
            <a:ext cx="6468374"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Influenced by </a:t>
            </a:r>
            <a:r>
              <a:rPr lang="en-US" sz="2000" b="1" dirty="0">
                <a:latin typeface="Arial Narrow" panose="020B0606020202030204" pitchFamily="34" charset="0"/>
              </a:rPr>
              <a:t>continental</a:t>
            </a:r>
            <a:r>
              <a:rPr lang="en-US" sz="2000" dirty="0">
                <a:latin typeface="Arial Narrow" panose="020B0606020202030204" pitchFamily="34" charset="0"/>
              </a:rPr>
              <a:t> interiors and proximity to the </a:t>
            </a:r>
            <a:r>
              <a:rPr lang="en-US" sz="2000" b="1" dirty="0">
                <a:latin typeface="Arial Narrow" panose="020B0606020202030204" pitchFamily="34" charset="0"/>
              </a:rPr>
              <a:t>Subtropical</a:t>
            </a:r>
            <a:r>
              <a:rPr lang="en-US" sz="2000" dirty="0">
                <a:latin typeface="Arial Narrow" panose="020B0606020202030204" pitchFamily="34" charset="0"/>
              </a:rPr>
              <a:t> </a:t>
            </a:r>
            <a:r>
              <a:rPr lang="en-US" sz="2000" b="1" dirty="0">
                <a:latin typeface="Arial Narrow" panose="020B0606020202030204" pitchFamily="34" charset="0"/>
              </a:rPr>
              <a:t>High</a:t>
            </a:r>
            <a:r>
              <a:rPr lang="en-US" sz="20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Less</a:t>
            </a:r>
            <a:r>
              <a:rPr lang="en-US" sz="2000" dirty="0">
                <a:latin typeface="Arial Narrow" panose="020B0606020202030204" pitchFamily="34" charset="0"/>
              </a:rPr>
              <a:t> </a:t>
            </a:r>
            <a:r>
              <a:rPr lang="en-US" sz="2000" b="1" dirty="0">
                <a:latin typeface="Arial Narrow" panose="020B0606020202030204" pitchFamily="34" charset="0"/>
              </a:rPr>
              <a:t>dry</a:t>
            </a:r>
            <a:r>
              <a:rPr lang="en-US" sz="2000" dirty="0">
                <a:latin typeface="Arial Narrow" panose="020B0606020202030204" pitchFamily="34" charset="0"/>
              </a:rPr>
              <a:t> than deserts due to closeness to moisture sources:</a:t>
            </a:r>
          </a:p>
          <a:p>
            <a:pPr lvl="1">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ITCZ</a:t>
            </a:r>
            <a:r>
              <a:rPr lang="en-US" sz="2000" dirty="0">
                <a:latin typeface="Arial Narrow" panose="020B0606020202030204" pitchFamily="34" charset="0"/>
              </a:rPr>
              <a:t> (if equatorward)</a:t>
            </a:r>
          </a:p>
          <a:p>
            <a:pPr lvl="1">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Subpolar</a:t>
            </a:r>
            <a:r>
              <a:rPr lang="en-US" sz="2000" dirty="0">
                <a:latin typeface="Arial Narrow" panose="020B0606020202030204" pitchFamily="34" charset="0"/>
              </a:rPr>
              <a:t> </a:t>
            </a:r>
            <a:r>
              <a:rPr lang="en-US" sz="2000" b="1" dirty="0">
                <a:latin typeface="Arial Narrow" panose="020B0606020202030204" pitchFamily="34" charset="0"/>
              </a:rPr>
              <a:t>Low</a:t>
            </a:r>
            <a:r>
              <a:rPr lang="en-US" sz="2000" dirty="0">
                <a:latin typeface="Arial Narrow" panose="020B0606020202030204" pitchFamily="34" charset="0"/>
              </a:rPr>
              <a:t> or </a:t>
            </a:r>
            <a:r>
              <a:rPr lang="en-US" sz="2000" b="1" dirty="0">
                <a:latin typeface="Arial Narrow" panose="020B0606020202030204" pitchFamily="34" charset="0"/>
              </a:rPr>
              <a:t>midlatitude</a:t>
            </a:r>
            <a:r>
              <a:rPr lang="en-US" sz="2000" dirty="0">
                <a:latin typeface="Arial Narrow" panose="020B0606020202030204" pitchFamily="34" charset="0"/>
              </a:rPr>
              <a:t> </a:t>
            </a:r>
            <a:r>
              <a:rPr lang="en-US" sz="2000" b="1" dirty="0">
                <a:latin typeface="Arial Narrow" panose="020B0606020202030204" pitchFamily="34" charset="0"/>
              </a:rPr>
              <a:t>cyclones</a:t>
            </a:r>
            <a:r>
              <a:rPr lang="en-US" sz="2000" dirty="0">
                <a:latin typeface="Arial Narrow" panose="020B0606020202030204" pitchFamily="34" charset="0"/>
              </a:rPr>
              <a:t> (if poleward)</a:t>
            </a:r>
          </a:p>
          <a:p>
            <a:pPr>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Temperature</a:t>
            </a:r>
            <a:r>
              <a:rPr lang="en-US" sz="2000" dirty="0">
                <a:latin typeface="Arial Narrow" panose="020B0606020202030204" pitchFamily="34" charset="0"/>
              </a:rPr>
              <a:t> characteristics:</a:t>
            </a:r>
          </a:p>
          <a:p>
            <a:pPr lvl="1">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Mean annual temperature: </a:t>
            </a:r>
            <a:r>
              <a:rPr lang="en-US" sz="2000" b="1" dirty="0">
                <a:latin typeface="Arial Narrow" panose="020B0606020202030204" pitchFamily="34" charset="0"/>
              </a:rPr>
              <a:t>~20°C </a:t>
            </a:r>
            <a:r>
              <a:rPr lang="en-US" sz="2000" dirty="0">
                <a:latin typeface="Arial Narrow" panose="020B0606020202030204" pitchFamily="34" charset="0"/>
              </a:rPr>
              <a:t>(</a:t>
            </a:r>
            <a:r>
              <a:rPr lang="en-US" sz="2000" b="1" dirty="0">
                <a:latin typeface="Arial Narrow" panose="020B0606020202030204" pitchFamily="34" charset="0"/>
              </a:rPr>
              <a:t>68°F</a:t>
            </a:r>
            <a:r>
              <a:rPr lang="en-US" sz="20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Annual range: 10°C to 20°C (5.6°F to 11°F) → </a:t>
            </a:r>
            <a:r>
              <a:rPr lang="en-US" sz="2000" b="1" dirty="0">
                <a:latin typeface="Arial Narrow" panose="020B0606020202030204" pitchFamily="34" charset="0"/>
              </a:rPr>
              <a:t>larger</a:t>
            </a:r>
            <a:r>
              <a:rPr lang="en-US" sz="2000" dirty="0">
                <a:latin typeface="Arial Narrow" panose="020B0606020202030204" pitchFamily="34" charset="0"/>
              </a:rPr>
              <a:t> than tropical wet zones.</a:t>
            </a:r>
          </a:p>
          <a:p>
            <a:pPr lvl="1">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Daily</a:t>
            </a:r>
            <a:r>
              <a:rPr lang="en-US" sz="2000" dirty="0">
                <a:latin typeface="Arial Narrow" panose="020B0606020202030204" pitchFamily="34" charset="0"/>
              </a:rPr>
              <a:t> temperature </a:t>
            </a:r>
            <a:r>
              <a:rPr lang="en-US" sz="2000" b="1" dirty="0">
                <a:latin typeface="Arial Narrow" panose="020B0606020202030204" pitchFamily="34" charset="0"/>
              </a:rPr>
              <a:t>ranges</a:t>
            </a:r>
            <a:r>
              <a:rPr lang="en-US" sz="2000" dirty="0">
                <a:latin typeface="Arial Narrow" panose="020B0606020202030204" pitchFamily="34" charset="0"/>
              </a:rPr>
              <a:t> are </a:t>
            </a:r>
            <a:r>
              <a:rPr lang="en-US" sz="2000" b="1" dirty="0">
                <a:latin typeface="Arial Narrow" panose="020B0606020202030204" pitchFamily="34" charset="0"/>
              </a:rPr>
              <a:t>wide</a:t>
            </a:r>
            <a:r>
              <a:rPr lang="en-US" sz="2000" dirty="0">
                <a:latin typeface="Arial Narrow" panose="020B0606020202030204" pitchFamily="34" charset="0"/>
              </a:rPr>
              <a:t>—often </a:t>
            </a:r>
            <a:r>
              <a:rPr lang="en-US" sz="2000" b="1" dirty="0">
                <a:latin typeface="Arial Narrow" panose="020B0606020202030204" pitchFamily="34" charset="0"/>
              </a:rPr>
              <a:t>equal</a:t>
            </a:r>
            <a:r>
              <a:rPr lang="en-US" sz="2000" dirty="0">
                <a:latin typeface="Arial Narrow" panose="020B0606020202030204" pitchFamily="34" charset="0"/>
              </a:rPr>
              <a:t> </a:t>
            </a:r>
            <a:r>
              <a:rPr lang="en-US" sz="2000" b="1" dirty="0">
                <a:latin typeface="Arial Narrow" panose="020B0606020202030204" pitchFamily="34" charset="0"/>
              </a:rPr>
              <a:t>to</a:t>
            </a:r>
            <a:r>
              <a:rPr lang="en-US" sz="2000" dirty="0">
                <a:latin typeface="Arial Narrow" panose="020B0606020202030204" pitchFamily="34" charset="0"/>
              </a:rPr>
              <a:t> or </a:t>
            </a:r>
            <a:r>
              <a:rPr lang="en-US" sz="2000" b="1" dirty="0">
                <a:latin typeface="Arial Narrow" panose="020B0606020202030204" pitchFamily="34" charset="0"/>
              </a:rPr>
              <a:t>greater</a:t>
            </a:r>
            <a:r>
              <a:rPr lang="en-US" sz="2000" dirty="0">
                <a:latin typeface="Arial Narrow" panose="020B0606020202030204" pitchFamily="34" charset="0"/>
              </a:rPr>
              <a:t> than annual range.</a:t>
            </a:r>
          </a:p>
          <a:p>
            <a:pPr lvl="1">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Cloudless</a:t>
            </a:r>
            <a:r>
              <a:rPr lang="en-US" sz="2000" dirty="0">
                <a:latin typeface="Arial Narrow" panose="020B0606020202030204" pitchFamily="34" charset="0"/>
              </a:rPr>
              <a:t> skies and nearby </a:t>
            </a:r>
            <a:r>
              <a:rPr lang="en-US" sz="2000" dirty="0" err="1">
                <a:latin typeface="Arial Narrow" panose="020B0606020202030204" pitchFamily="34" charset="0"/>
              </a:rPr>
              <a:t>cT</a:t>
            </a:r>
            <a:r>
              <a:rPr lang="en-US" sz="2000" dirty="0">
                <a:latin typeface="Arial Narrow" panose="020B0606020202030204" pitchFamily="34" charset="0"/>
              </a:rPr>
              <a:t> and </a:t>
            </a:r>
            <a:r>
              <a:rPr lang="en-US" sz="2000" dirty="0" err="1">
                <a:latin typeface="Arial Narrow" panose="020B0606020202030204" pitchFamily="34" charset="0"/>
              </a:rPr>
              <a:t>mT</a:t>
            </a:r>
            <a:r>
              <a:rPr lang="en-US" sz="2000" dirty="0">
                <a:latin typeface="Arial Narrow" panose="020B0606020202030204" pitchFamily="34" charset="0"/>
              </a:rPr>
              <a:t> air masses contribute to </a:t>
            </a:r>
            <a:r>
              <a:rPr lang="en-US" sz="2000" b="1" dirty="0">
                <a:latin typeface="Arial Narrow" panose="020B0606020202030204" pitchFamily="34" charset="0"/>
              </a:rPr>
              <a:t>high</a:t>
            </a:r>
            <a:r>
              <a:rPr lang="en-US" sz="2000" dirty="0">
                <a:latin typeface="Arial Narrow" panose="020B0606020202030204" pitchFamily="34" charset="0"/>
              </a:rPr>
              <a:t> </a:t>
            </a:r>
            <a:r>
              <a:rPr lang="en-US" sz="2000" b="1" dirty="0">
                <a:latin typeface="Arial Narrow" panose="020B0606020202030204" pitchFamily="34" charset="0"/>
              </a:rPr>
              <a:t>daytime</a:t>
            </a:r>
            <a:r>
              <a:rPr lang="en-US" sz="2000" dirty="0">
                <a:latin typeface="Arial Narrow" panose="020B0606020202030204" pitchFamily="34" charset="0"/>
              </a:rPr>
              <a:t> </a:t>
            </a:r>
            <a:r>
              <a:rPr lang="en-US" sz="2000" b="1" dirty="0">
                <a:latin typeface="Arial Narrow" panose="020B0606020202030204" pitchFamily="34" charset="0"/>
              </a:rPr>
              <a:t>temperatures</a:t>
            </a:r>
            <a:r>
              <a:rPr lang="en-US" sz="2000" dirty="0">
                <a:latin typeface="Arial Narrow" panose="020B0606020202030204" pitchFamily="34" charset="0"/>
              </a:rPr>
              <a:t>.</a:t>
            </a:r>
          </a:p>
        </p:txBody>
      </p:sp>
      <p:pic>
        <p:nvPicPr>
          <p:cNvPr id="4" name="Picture 3" descr="Climograph for Daly Waters, Australia, showing high temperatures year-round (about 24–31°C) and a distinct wet season from December to March with little to no rainfall the rest of the year.">
            <a:extLst>
              <a:ext uri="{FF2B5EF4-FFF2-40B4-BE49-F238E27FC236}">
                <a16:creationId xmlns:a16="http://schemas.microsoft.com/office/drawing/2014/main" id="{4D30FD20-CC73-6D34-035C-29BF290F3099}"/>
              </a:ext>
            </a:extLst>
          </p:cNvPr>
          <p:cNvPicPr>
            <a:picLocks noChangeAspect="1"/>
          </p:cNvPicPr>
          <p:nvPr/>
        </p:nvPicPr>
        <p:blipFill>
          <a:blip r:embed="rId3"/>
          <a:stretch>
            <a:fillRect/>
          </a:stretch>
        </p:blipFill>
        <p:spPr>
          <a:xfrm>
            <a:off x="7306575" y="1501286"/>
            <a:ext cx="4703511" cy="3433023"/>
          </a:xfrm>
          <a:prstGeom prst="rect">
            <a:avLst/>
          </a:prstGeom>
        </p:spPr>
      </p:pic>
      <p:sp>
        <p:nvSpPr>
          <p:cNvPr id="5" name="TextBox 4">
            <a:extLst>
              <a:ext uri="{FF2B5EF4-FFF2-40B4-BE49-F238E27FC236}">
                <a16:creationId xmlns:a16="http://schemas.microsoft.com/office/drawing/2014/main" id="{151B2D39-D458-A54A-AD9C-E55971623932}"/>
              </a:ext>
            </a:extLst>
          </p:cNvPr>
          <p:cNvSpPr txBox="1"/>
          <p:nvPr/>
        </p:nvSpPr>
        <p:spPr>
          <a:xfrm>
            <a:off x="7729608" y="4956604"/>
            <a:ext cx="3857444"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9.4.4.2: Climograph for Daly Waters, Australia from Introduction to Physical Geography by M. Ritter, licensed under CC BY-NC-SA 4.0.</a:t>
            </a:r>
          </a:p>
        </p:txBody>
      </p:sp>
    </p:spTree>
    <p:extLst>
      <p:ext uri="{BB962C8B-B14F-4D97-AF65-F5344CB8AC3E}">
        <p14:creationId xmlns:p14="http://schemas.microsoft.com/office/powerpoint/2010/main" val="2671851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35A94-CA94-78A3-4CD3-14B456FAD12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Learning Objectives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E5B8396-3568-E7E5-E165-A54356136F35}"/>
              </a:ext>
            </a:extLst>
          </p:cNvPr>
          <p:cNvSpPr>
            <a:spLocks noGrp="1"/>
          </p:cNvSpPr>
          <p:nvPr>
            <p:ph idx="1"/>
          </p:nvPr>
        </p:nvSpPr>
        <p:spPr>
          <a:xfrm>
            <a:off x="838200" y="1458929"/>
            <a:ext cx="9798170" cy="5286927"/>
          </a:xfrm>
        </p:spPr>
        <p:txBody>
          <a:bodyPr>
            <a:normAutofit/>
          </a:bodyPr>
          <a:lstStyle/>
          <a:p>
            <a:pPr>
              <a:lnSpc>
                <a:spcPct val="11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Explain</a:t>
            </a:r>
            <a:r>
              <a:rPr lang="en-US" dirty="0">
                <a:latin typeface="Arial Narrow" panose="020B0606020202030204" pitchFamily="34" charset="0"/>
              </a:rPr>
              <a:t> the difference between weather and climate.</a:t>
            </a:r>
          </a:p>
          <a:p>
            <a:pPr>
              <a:lnSpc>
                <a:spcPct val="11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Compare</a:t>
            </a:r>
            <a:r>
              <a:rPr lang="en-US" dirty="0">
                <a:latin typeface="Arial Narrow" panose="020B0606020202030204" pitchFamily="34" charset="0"/>
              </a:rPr>
              <a:t> and </a:t>
            </a:r>
            <a:r>
              <a:rPr lang="en-US" b="1" dirty="0">
                <a:latin typeface="Arial Narrow" panose="020B0606020202030204" pitchFamily="34" charset="0"/>
              </a:rPr>
              <a:t>contrast</a:t>
            </a:r>
            <a:r>
              <a:rPr lang="en-US" dirty="0">
                <a:latin typeface="Arial Narrow" panose="020B0606020202030204" pitchFamily="34" charset="0"/>
              </a:rPr>
              <a:t> empirical, genetic and applied classification systems.</a:t>
            </a:r>
          </a:p>
          <a:p>
            <a:pPr>
              <a:lnSpc>
                <a:spcPct val="11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Describe</a:t>
            </a:r>
            <a:r>
              <a:rPr lang="en-US" dirty="0">
                <a:latin typeface="Arial Narrow" panose="020B0606020202030204" pitchFamily="34" charset="0"/>
              </a:rPr>
              <a:t> the major climate classes (A,B,C,D,E) of the Koeppen system of climate classification.</a:t>
            </a:r>
          </a:p>
          <a:p>
            <a:pPr>
              <a:lnSpc>
                <a:spcPct val="11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List</a:t>
            </a:r>
            <a:r>
              <a:rPr lang="en-US" dirty="0">
                <a:latin typeface="Arial Narrow" panose="020B0606020202030204" pitchFamily="34" charset="0"/>
              </a:rPr>
              <a:t> and </a:t>
            </a:r>
            <a:r>
              <a:rPr lang="en-US" b="1" dirty="0">
                <a:latin typeface="Arial Narrow" panose="020B0606020202030204" pitchFamily="34" charset="0"/>
              </a:rPr>
              <a:t>describe</a:t>
            </a:r>
            <a:r>
              <a:rPr lang="en-US" dirty="0">
                <a:latin typeface="Arial Narrow" panose="020B0606020202030204" pitchFamily="34" charset="0"/>
              </a:rPr>
              <a:t> the elements of climate.</a:t>
            </a:r>
          </a:p>
          <a:p>
            <a:pPr>
              <a:lnSpc>
                <a:spcPct val="11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Describe</a:t>
            </a:r>
            <a:r>
              <a:rPr lang="en-US" dirty="0">
                <a:latin typeface="Arial Narrow" panose="020B0606020202030204" pitchFamily="34" charset="0"/>
              </a:rPr>
              <a:t> the characteristics of global climates and locate them on a world map.</a:t>
            </a:r>
          </a:p>
        </p:txBody>
      </p:sp>
    </p:spTree>
    <p:extLst>
      <p:ext uri="{BB962C8B-B14F-4D97-AF65-F5344CB8AC3E}">
        <p14:creationId xmlns:p14="http://schemas.microsoft.com/office/powerpoint/2010/main" val="34990136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BBFA84-CB02-6965-84AD-C50EBF54F3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E279A4-30B1-753E-3143-15D2D15C6A34}"/>
              </a:ext>
            </a:extLst>
          </p:cNvPr>
          <p:cNvSpPr>
            <a:spLocks noGrp="1"/>
          </p:cNvSpPr>
          <p:nvPr>
            <p:ph type="title"/>
          </p:nvPr>
        </p:nvSpPr>
        <p:spPr>
          <a:xfrm>
            <a:off x="71806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Tropical Steppe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81BA232-B7FE-3933-3AF6-C75E26919980}"/>
              </a:ext>
            </a:extLst>
          </p:cNvPr>
          <p:cNvSpPr>
            <a:spLocks noGrp="1"/>
          </p:cNvSpPr>
          <p:nvPr>
            <p:ph idx="1"/>
          </p:nvPr>
        </p:nvSpPr>
        <p:spPr>
          <a:xfrm>
            <a:off x="838200" y="1285335"/>
            <a:ext cx="10933981"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Defined as </a:t>
            </a:r>
            <a:r>
              <a:rPr lang="en-US" sz="2400" b="1" dirty="0">
                <a:latin typeface="Arial Narrow" panose="020B0606020202030204" pitchFamily="34" charset="0"/>
              </a:rPr>
              <a:t>semi-arid</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Potential</a:t>
            </a:r>
            <a:r>
              <a:rPr lang="en-US" dirty="0">
                <a:latin typeface="Arial Narrow" panose="020B0606020202030204" pitchFamily="34" charset="0"/>
              </a:rPr>
              <a:t> </a:t>
            </a:r>
            <a:r>
              <a:rPr lang="en-US" b="1" dirty="0">
                <a:latin typeface="Arial Narrow" panose="020B0606020202030204" pitchFamily="34" charset="0"/>
              </a:rPr>
              <a:t>evapotranspiration</a:t>
            </a:r>
            <a:r>
              <a:rPr lang="en-US" dirty="0">
                <a:latin typeface="Arial Narrow" panose="020B0606020202030204" pitchFamily="34" charset="0"/>
              </a:rPr>
              <a:t> (</a:t>
            </a:r>
            <a:r>
              <a:rPr lang="en-US" b="1" dirty="0">
                <a:latin typeface="Arial Narrow" panose="020B0606020202030204" pitchFamily="34" charset="0"/>
              </a:rPr>
              <a:t>PE</a:t>
            </a:r>
            <a:r>
              <a:rPr lang="en-US" dirty="0">
                <a:latin typeface="Arial Narrow" panose="020B0606020202030204" pitchFamily="34" charset="0"/>
              </a:rPr>
              <a:t>) is </a:t>
            </a:r>
            <a:r>
              <a:rPr lang="en-US" b="1" dirty="0">
                <a:latin typeface="Arial Narrow" panose="020B0606020202030204" pitchFamily="34" charset="0"/>
              </a:rPr>
              <a:t>more</a:t>
            </a:r>
            <a:r>
              <a:rPr lang="en-US" dirty="0">
                <a:latin typeface="Arial Narrow" panose="020B0606020202030204" pitchFamily="34" charset="0"/>
              </a:rPr>
              <a:t> </a:t>
            </a:r>
            <a:r>
              <a:rPr lang="en-US" b="1" dirty="0">
                <a:latin typeface="Arial Narrow" panose="020B0606020202030204" pitchFamily="34" charset="0"/>
              </a:rPr>
              <a:t>than</a:t>
            </a:r>
            <a:r>
              <a:rPr lang="en-US" dirty="0">
                <a:latin typeface="Arial Narrow" panose="020B0606020202030204" pitchFamily="34" charset="0"/>
              </a:rPr>
              <a:t> </a:t>
            </a:r>
            <a:r>
              <a:rPr lang="en-US" b="1" dirty="0">
                <a:latin typeface="Arial Narrow" panose="020B0606020202030204" pitchFamily="34" charset="0"/>
              </a:rPr>
              <a:t>half</a:t>
            </a:r>
            <a:r>
              <a:rPr lang="en-US" dirty="0">
                <a:latin typeface="Arial Narrow" panose="020B0606020202030204" pitchFamily="34" charset="0"/>
              </a:rPr>
              <a:t> but </a:t>
            </a:r>
            <a:r>
              <a:rPr lang="en-US" b="1" dirty="0">
                <a:latin typeface="Arial Narrow" panose="020B0606020202030204" pitchFamily="34" charset="0"/>
              </a:rPr>
              <a:t>less</a:t>
            </a:r>
            <a:r>
              <a:rPr lang="en-US" dirty="0">
                <a:latin typeface="Arial Narrow" panose="020B0606020202030204" pitchFamily="34" charset="0"/>
              </a:rPr>
              <a:t> </a:t>
            </a:r>
            <a:r>
              <a:rPr lang="en-US" b="1" dirty="0">
                <a:latin typeface="Arial Narrow" panose="020B0606020202030204" pitchFamily="34" charset="0"/>
              </a:rPr>
              <a:t>than</a:t>
            </a:r>
            <a:r>
              <a:rPr lang="en-US" dirty="0">
                <a:latin typeface="Arial Narrow" panose="020B0606020202030204" pitchFamily="34" charset="0"/>
              </a:rPr>
              <a:t> </a:t>
            </a:r>
            <a:r>
              <a:rPr lang="en-US" b="1" dirty="0">
                <a:latin typeface="Arial Narrow" panose="020B0606020202030204" pitchFamily="34" charset="0"/>
              </a:rPr>
              <a:t>total</a:t>
            </a:r>
            <a:r>
              <a:rPr lang="en-US" dirty="0">
                <a:latin typeface="Arial Narrow" panose="020B0606020202030204" pitchFamily="34" charset="0"/>
              </a:rPr>
              <a:t> annual precipitation.</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Indicates </a:t>
            </a:r>
            <a:r>
              <a:rPr lang="en-US" b="1" dirty="0">
                <a:latin typeface="Arial Narrow" panose="020B0606020202030204" pitchFamily="34" charset="0"/>
              </a:rPr>
              <a:t>strong</a:t>
            </a:r>
            <a:r>
              <a:rPr lang="en-US" dirty="0">
                <a:latin typeface="Arial Narrow" panose="020B0606020202030204" pitchFamily="34" charset="0"/>
              </a:rPr>
              <a:t> </a:t>
            </a:r>
            <a:r>
              <a:rPr lang="en-US" b="1" dirty="0">
                <a:latin typeface="Arial Narrow" panose="020B0606020202030204" pitchFamily="34" charset="0"/>
              </a:rPr>
              <a:t>water</a:t>
            </a:r>
            <a:r>
              <a:rPr lang="en-US" dirty="0">
                <a:latin typeface="Arial Narrow" panose="020B0606020202030204" pitchFamily="34" charset="0"/>
              </a:rPr>
              <a:t> </a:t>
            </a:r>
            <a:r>
              <a:rPr lang="en-US" b="1" dirty="0">
                <a:latin typeface="Arial Narrow" panose="020B0606020202030204" pitchFamily="34" charset="0"/>
              </a:rPr>
              <a:t>demand</a:t>
            </a:r>
            <a:r>
              <a:rPr lang="en-US" dirty="0">
                <a:latin typeface="Arial Narrow" panose="020B0606020202030204" pitchFamily="34" charset="0"/>
              </a:rPr>
              <a:t> if water is available.</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Seasonality </a:t>
            </a:r>
            <a:r>
              <a:rPr lang="en-US" sz="2400" b="1" dirty="0">
                <a:latin typeface="Arial Narrow" panose="020B0606020202030204" pitchFamily="34" charset="0"/>
              </a:rPr>
              <a:t>varies</a:t>
            </a:r>
            <a:r>
              <a:rPr lang="en-US" sz="2400" dirty="0">
                <a:latin typeface="Arial Narrow" panose="020B0606020202030204" pitchFamily="34" charset="0"/>
              </a:rPr>
              <a:t> by </a:t>
            </a:r>
            <a:r>
              <a:rPr lang="en-US" sz="2400" b="1" dirty="0">
                <a:latin typeface="Arial Narrow" panose="020B0606020202030204" pitchFamily="34" charset="0"/>
              </a:rPr>
              <a:t>location</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Between </a:t>
            </a:r>
            <a:r>
              <a:rPr lang="en-US" sz="2400" b="1" dirty="0">
                <a:latin typeface="Arial Narrow" panose="020B0606020202030204" pitchFamily="34" charset="0"/>
              </a:rPr>
              <a:t>tropical desert </a:t>
            </a:r>
            <a:r>
              <a:rPr lang="en-US" sz="2400" dirty="0">
                <a:latin typeface="Arial Narrow" panose="020B0606020202030204" pitchFamily="34" charset="0"/>
              </a:rPr>
              <a:t>and </a:t>
            </a:r>
            <a:r>
              <a:rPr lang="en-US" sz="2400" b="1" dirty="0">
                <a:latin typeface="Arial Narrow" panose="020B0606020202030204" pitchFamily="34" charset="0"/>
              </a:rPr>
              <a:t>wet/dry tropical climates </a:t>
            </a:r>
            <a:r>
              <a:rPr lang="en-US" sz="2400" dirty="0">
                <a:latin typeface="Arial Narrow" panose="020B0606020202030204" pitchFamily="34" charset="0"/>
              </a:rPr>
              <a:t>(e.g., </a:t>
            </a:r>
            <a:r>
              <a:rPr lang="en-US" sz="2400" b="1" dirty="0">
                <a:latin typeface="Arial Narrow" panose="020B0606020202030204" pitchFamily="34" charset="0"/>
              </a:rPr>
              <a:t>Africa</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High-sun</a:t>
            </a:r>
            <a:r>
              <a:rPr lang="en-US" dirty="0">
                <a:latin typeface="Arial Narrow" panose="020B0606020202030204" pitchFamily="34" charset="0"/>
              </a:rPr>
              <a:t> season → </a:t>
            </a:r>
            <a:r>
              <a:rPr lang="en-US" b="1" dirty="0">
                <a:latin typeface="Arial Narrow" panose="020B0606020202030204" pitchFamily="34" charset="0"/>
              </a:rPr>
              <a:t>wet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Low-sun</a:t>
            </a:r>
            <a:r>
              <a:rPr lang="en-US" dirty="0">
                <a:latin typeface="Arial Narrow" panose="020B0606020202030204" pitchFamily="34" charset="0"/>
              </a:rPr>
              <a:t> season → </a:t>
            </a:r>
            <a:r>
              <a:rPr lang="en-US" b="1" dirty="0">
                <a:latin typeface="Arial Narrow" panose="020B0606020202030204" pitchFamily="34" charset="0"/>
              </a:rPr>
              <a:t>dry</a:t>
            </a:r>
            <a:r>
              <a:rPr lang="en-US" dirty="0">
                <a:latin typeface="Arial Narrow" panose="020B0606020202030204" pitchFamily="34" charset="0"/>
              </a:rPr>
              <a:t> (Subtropical High suppresses convection)</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Between </a:t>
            </a:r>
            <a:r>
              <a:rPr lang="en-US" sz="2400" b="1" dirty="0">
                <a:latin typeface="Arial Narrow" panose="020B0606020202030204" pitchFamily="34" charset="0"/>
              </a:rPr>
              <a:t>tropical desert </a:t>
            </a:r>
            <a:r>
              <a:rPr lang="en-US" sz="2400" dirty="0">
                <a:latin typeface="Arial Narrow" panose="020B0606020202030204" pitchFamily="34" charset="0"/>
              </a:rPr>
              <a:t>and </a:t>
            </a:r>
            <a:r>
              <a:rPr lang="en-US" sz="2400" b="1" dirty="0">
                <a:latin typeface="Arial Narrow" panose="020B0606020202030204" pitchFamily="34" charset="0"/>
              </a:rPr>
              <a:t>Mediterranean</a:t>
            </a:r>
            <a:r>
              <a:rPr lang="en-US" sz="2400" dirty="0">
                <a:latin typeface="Arial Narrow" panose="020B0606020202030204" pitchFamily="34" charset="0"/>
              </a:rPr>
              <a:t> climates: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High-sun</a:t>
            </a:r>
            <a:r>
              <a:rPr lang="en-US" dirty="0">
                <a:latin typeface="Arial Narrow" panose="020B0606020202030204" pitchFamily="34" charset="0"/>
              </a:rPr>
              <a:t> season → </a:t>
            </a:r>
            <a:r>
              <a:rPr lang="en-US" b="1" dirty="0">
                <a:latin typeface="Arial Narrow" panose="020B0606020202030204" pitchFamily="34" charset="0"/>
              </a:rPr>
              <a:t>dry</a:t>
            </a:r>
            <a:r>
              <a:rPr lang="en-US" dirty="0">
                <a:latin typeface="Arial Narrow" panose="020B0606020202030204" pitchFamily="34" charset="0"/>
              </a:rPr>
              <a:t> (</a:t>
            </a:r>
            <a:r>
              <a:rPr lang="en-US" b="1" dirty="0">
                <a:latin typeface="Arial Narrow" panose="020B0606020202030204" pitchFamily="34" charset="0"/>
              </a:rPr>
              <a:t>Subtropical High </a:t>
            </a:r>
            <a:r>
              <a:rPr lang="en-US" dirty="0">
                <a:latin typeface="Arial Narrow" panose="020B0606020202030204" pitchFamily="34" charset="0"/>
              </a:rPr>
              <a:t>dominates)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Low-sun</a:t>
            </a:r>
            <a:r>
              <a:rPr lang="en-US" dirty="0">
                <a:latin typeface="Arial Narrow" panose="020B0606020202030204" pitchFamily="34" charset="0"/>
              </a:rPr>
              <a:t> season → </a:t>
            </a:r>
            <a:r>
              <a:rPr lang="en-US" b="1" dirty="0">
                <a:latin typeface="Arial Narrow" panose="020B0606020202030204" pitchFamily="34" charset="0"/>
              </a:rPr>
              <a:t>wet</a:t>
            </a:r>
            <a:r>
              <a:rPr lang="en-US" dirty="0">
                <a:latin typeface="Arial Narrow" panose="020B0606020202030204" pitchFamily="34" charset="0"/>
              </a:rPr>
              <a:t> (influenced by </a:t>
            </a:r>
            <a:r>
              <a:rPr lang="en-US" b="1" dirty="0">
                <a:latin typeface="Arial Narrow" panose="020B0606020202030204" pitchFamily="34" charset="0"/>
              </a:rPr>
              <a:t>midlatitude</a:t>
            </a:r>
            <a:r>
              <a:rPr lang="en-US" dirty="0">
                <a:latin typeface="Arial Narrow" panose="020B0606020202030204" pitchFamily="34" charset="0"/>
              </a:rPr>
              <a:t> </a:t>
            </a:r>
            <a:r>
              <a:rPr lang="en-US" b="1" dirty="0">
                <a:latin typeface="Arial Narrow" panose="020B0606020202030204" pitchFamily="34" charset="0"/>
              </a:rPr>
              <a:t>cyclones</a:t>
            </a:r>
            <a:r>
              <a:rPr lang="en-US"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Drought</a:t>
            </a:r>
            <a:r>
              <a:rPr lang="en-US" sz="2400" dirty="0">
                <a:latin typeface="Arial Narrow" panose="020B0606020202030204" pitchFamily="34" charset="0"/>
              </a:rPr>
              <a:t> during </a:t>
            </a:r>
            <a:r>
              <a:rPr lang="en-US" sz="2400" b="1" dirty="0">
                <a:latin typeface="Arial Narrow" panose="020B0606020202030204" pitchFamily="34" charset="0"/>
              </a:rPr>
              <a:t>hot</a:t>
            </a:r>
            <a:r>
              <a:rPr lang="en-US" sz="2400" dirty="0">
                <a:latin typeface="Arial Narrow" panose="020B0606020202030204" pitchFamily="34" charset="0"/>
              </a:rPr>
              <a:t> </a:t>
            </a:r>
            <a:r>
              <a:rPr lang="en-US" sz="2400" b="1" dirty="0">
                <a:latin typeface="Arial Narrow" panose="020B0606020202030204" pitchFamily="34" charset="0"/>
              </a:rPr>
              <a:t>months</a:t>
            </a:r>
            <a:r>
              <a:rPr lang="en-US" sz="2400" dirty="0">
                <a:latin typeface="Arial Narrow" panose="020B0606020202030204" pitchFamily="34" charset="0"/>
              </a:rPr>
              <a:t> stress vegetation, but seasonal rains sustain native plant life.</a:t>
            </a:r>
          </a:p>
        </p:txBody>
      </p:sp>
    </p:spTree>
    <p:extLst>
      <p:ext uri="{BB962C8B-B14F-4D97-AF65-F5344CB8AC3E}">
        <p14:creationId xmlns:p14="http://schemas.microsoft.com/office/powerpoint/2010/main" val="38958866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204B77-C50C-9280-49B8-4AE7B9B301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37B303-C5FD-90BA-1B62-B7148E0EB15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Tropical Desert Climate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F1ADFE23-62FA-0E15-B94F-97657358CE99}"/>
              </a:ext>
            </a:extLst>
          </p:cNvPr>
          <p:cNvSpPr>
            <a:spLocks noGrp="1"/>
          </p:cNvSpPr>
          <p:nvPr>
            <p:ph idx="1"/>
          </p:nvPr>
        </p:nvSpPr>
        <p:spPr>
          <a:xfrm>
            <a:off x="838200" y="1311215"/>
            <a:ext cx="6718540"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Known for </a:t>
            </a:r>
            <a:r>
              <a:rPr lang="en-US" sz="2400" b="1" dirty="0">
                <a:latin typeface="Arial Narrow" panose="020B0606020202030204" pitchFamily="34" charset="0"/>
              </a:rPr>
              <a:t>extreme</a:t>
            </a:r>
            <a:r>
              <a:rPr lang="en-US" sz="2400" dirty="0">
                <a:latin typeface="Arial Narrow" panose="020B0606020202030204" pitchFamily="34" charset="0"/>
              </a:rPr>
              <a:t> </a:t>
            </a:r>
            <a:r>
              <a:rPr lang="en-US" sz="2400" b="1" dirty="0">
                <a:latin typeface="Arial Narrow" panose="020B0606020202030204" pitchFamily="34" charset="0"/>
              </a:rPr>
              <a:t>heat</a:t>
            </a:r>
            <a:r>
              <a:rPr lang="en-US" sz="2400" dirty="0">
                <a:latin typeface="Arial Narrow" panose="020B0606020202030204" pitchFamily="34" charset="0"/>
              </a:rPr>
              <a:t> and </a:t>
            </a:r>
            <a:r>
              <a:rPr lang="en-US" sz="2400" b="1" dirty="0">
                <a:latin typeface="Arial Narrow" panose="020B0606020202030204" pitchFamily="34" charset="0"/>
              </a:rPr>
              <a:t>dryness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Driest</a:t>
            </a:r>
            <a:r>
              <a:rPr lang="en-US" sz="2400" dirty="0">
                <a:latin typeface="Arial Narrow" panose="020B0606020202030204" pitchFamily="34" charset="0"/>
              </a:rPr>
              <a:t> and </a:t>
            </a:r>
            <a:r>
              <a:rPr lang="en-US" sz="2400" b="1" dirty="0">
                <a:latin typeface="Arial Narrow" panose="020B0606020202030204" pitchFamily="34" charset="0"/>
              </a:rPr>
              <a:t>hottest</a:t>
            </a:r>
            <a:r>
              <a:rPr lang="en-US" sz="2400" dirty="0">
                <a:latin typeface="Arial Narrow" panose="020B0606020202030204" pitchFamily="34" charset="0"/>
              </a:rPr>
              <a:t> regions on Earth.</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Rainfall</a:t>
            </a:r>
            <a:r>
              <a:rPr lang="en-US" sz="2400" dirty="0">
                <a:latin typeface="Arial Narrow" panose="020B0606020202030204" pitchFamily="34" charset="0"/>
              </a:rPr>
              <a:t> is </a:t>
            </a:r>
            <a:r>
              <a:rPr lang="en-US" sz="2400" b="1" dirty="0">
                <a:latin typeface="Arial Narrow" panose="020B0606020202030204" pitchFamily="34" charset="0"/>
              </a:rPr>
              <a:t>rare</a:t>
            </a:r>
            <a:r>
              <a:rPr lang="en-US" sz="2400" dirty="0">
                <a:latin typeface="Arial Narrow" panose="020B0606020202030204" pitchFamily="34" charset="0"/>
              </a:rPr>
              <a:t> and </a:t>
            </a:r>
            <a:r>
              <a:rPr lang="en-US" sz="2400" b="1" dirty="0">
                <a:latin typeface="Arial Narrow" panose="020B0606020202030204" pitchFamily="34" charset="0"/>
              </a:rPr>
              <a:t>erratic</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Some years may </a:t>
            </a:r>
            <a:r>
              <a:rPr lang="en-US" b="1" dirty="0">
                <a:latin typeface="Arial Narrow" panose="020B0606020202030204" pitchFamily="34" charset="0"/>
              </a:rPr>
              <a:t>receive</a:t>
            </a:r>
            <a:r>
              <a:rPr lang="en-US" dirty="0">
                <a:latin typeface="Arial Narrow" panose="020B0606020202030204" pitchFamily="34" charset="0"/>
              </a:rPr>
              <a:t> </a:t>
            </a:r>
            <a:r>
              <a:rPr lang="en-US" b="1" dirty="0">
                <a:latin typeface="Arial Narrow" panose="020B0606020202030204" pitchFamily="34" charset="0"/>
              </a:rPr>
              <a:t>no</a:t>
            </a:r>
            <a:r>
              <a:rPr lang="en-US" dirty="0">
                <a:latin typeface="Arial Narrow" panose="020B0606020202030204" pitchFamily="34" charset="0"/>
              </a:rPr>
              <a:t> measurable precipitation.</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Controlling</a:t>
            </a:r>
            <a:r>
              <a:rPr lang="en-US" sz="2400" dirty="0">
                <a:latin typeface="Arial Narrow" panose="020B0606020202030204" pitchFamily="34" charset="0"/>
              </a:rPr>
              <a:t> </a:t>
            </a:r>
            <a:r>
              <a:rPr lang="en-US" sz="2400" b="1" dirty="0">
                <a:latin typeface="Arial Narrow" panose="020B0606020202030204" pitchFamily="34" charset="0"/>
              </a:rPr>
              <a:t>factors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Dominated </a:t>
            </a:r>
            <a:r>
              <a:rPr lang="en-US" b="1" dirty="0">
                <a:latin typeface="Arial Narrow" panose="020B0606020202030204" pitchFamily="34" charset="0"/>
              </a:rPr>
              <a:t>year-round</a:t>
            </a:r>
            <a:r>
              <a:rPr lang="en-US" dirty="0">
                <a:latin typeface="Arial Narrow" panose="020B0606020202030204" pitchFamily="34" charset="0"/>
              </a:rPr>
              <a:t> by the </a:t>
            </a:r>
            <a:r>
              <a:rPr lang="en-US" b="1" dirty="0">
                <a:latin typeface="Arial Narrow" panose="020B0606020202030204" pitchFamily="34" charset="0"/>
              </a:rPr>
              <a:t>Subtropical</a:t>
            </a:r>
            <a:r>
              <a:rPr lang="en-US" dirty="0">
                <a:latin typeface="Arial Narrow" panose="020B0606020202030204" pitchFamily="34" charset="0"/>
              </a:rPr>
              <a:t> </a:t>
            </a:r>
            <a:r>
              <a:rPr lang="en-US" b="1" dirty="0">
                <a:latin typeface="Arial Narrow" panose="020B0606020202030204" pitchFamily="34" charset="0"/>
              </a:rPr>
              <a:t>High</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Continentality</a:t>
            </a:r>
            <a:r>
              <a:rPr lang="en-US" dirty="0">
                <a:latin typeface="Arial Narrow" panose="020B0606020202030204" pitchFamily="34" charset="0"/>
              </a:rPr>
              <a:t> (distance from moisture sources) intensifies </a:t>
            </a:r>
            <a:r>
              <a:rPr lang="en-US" b="1" dirty="0">
                <a:latin typeface="Arial Narrow" panose="020B0606020202030204" pitchFamily="34" charset="0"/>
              </a:rPr>
              <a:t>aridity</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Evaporation</a:t>
            </a:r>
            <a:r>
              <a:rPr lang="en-US" sz="2400" dirty="0">
                <a:latin typeface="Arial Narrow" panose="020B0606020202030204" pitchFamily="34" charset="0"/>
              </a:rPr>
              <a:t> far </a:t>
            </a:r>
            <a:r>
              <a:rPr lang="en-US" sz="2400" b="1" dirty="0">
                <a:latin typeface="Arial Narrow" panose="020B0606020202030204" pitchFamily="34" charset="0"/>
              </a:rPr>
              <a:t>exceeds</a:t>
            </a:r>
            <a:r>
              <a:rPr lang="en-US" sz="2400" dirty="0">
                <a:latin typeface="Arial Narrow" panose="020B0606020202030204" pitchFamily="34" charset="0"/>
              </a:rPr>
              <a:t> </a:t>
            </a:r>
            <a:r>
              <a:rPr lang="en-US" sz="2400" b="1" dirty="0">
                <a:latin typeface="Arial Narrow" panose="020B0606020202030204" pitchFamily="34" charset="0"/>
              </a:rPr>
              <a:t>precipitation</a:t>
            </a:r>
            <a:r>
              <a:rPr lang="en-US" sz="2400" dirty="0">
                <a:latin typeface="Arial Narrow" panose="020B0606020202030204" pitchFamily="34" charset="0"/>
              </a:rPr>
              <a:t>, limiting vegetation to </a:t>
            </a:r>
            <a:r>
              <a:rPr lang="en-US" sz="2400" b="1" dirty="0">
                <a:latin typeface="Arial Narrow" panose="020B0606020202030204" pitchFamily="34" charset="0"/>
              </a:rPr>
              <a:t>drought-resistant</a:t>
            </a:r>
            <a:r>
              <a:rPr lang="en-US" sz="2400" dirty="0">
                <a:latin typeface="Arial Narrow" panose="020B0606020202030204" pitchFamily="34" charset="0"/>
              </a:rPr>
              <a:t> species.</a:t>
            </a:r>
          </a:p>
        </p:txBody>
      </p:sp>
      <p:sp>
        <p:nvSpPr>
          <p:cNvPr id="6" name="TextBox 5">
            <a:extLst>
              <a:ext uri="{FF2B5EF4-FFF2-40B4-BE49-F238E27FC236}">
                <a16:creationId xmlns:a16="http://schemas.microsoft.com/office/drawing/2014/main" id="{88EB5740-AE57-C143-7814-5E78C92CF7CE}"/>
              </a:ext>
            </a:extLst>
          </p:cNvPr>
          <p:cNvSpPr txBox="1"/>
          <p:nvPr/>
        </p:nvSpPr>
        <p:spPr>
          <a:xfrm>
            <a:off x="7646792" y="4497027"/>
            <a:ext cx="4222653"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9.4.5.1: Grand Erg Desert from Introduction to Physical Geography by M. Ritter, licensed under CC BY-NC-SA 4.0.</a:t>
            </a:r>
          </a:p>
        </p:txBody>
      </p:sp>
      <p:pic>
        <p:nvPicPr>
          <p:cNvPr id="7" name="Picture 6" descr="Sand dunes of the Grand Erg Desert with rippled surfaces and deep shadows under bright sunlight.">
            <a:extLst>
              <a:ext uri="{FF2B5EF4-FFF2-40B4-BE49-F238E27FC236}">
                <a16:creationId xmlns:a16="http://schemas.microsoft.com/office/drawing/2014/main" id="{AAC961C4-4A57-D1E8-95CB-1E4C1F8DB5DC}"/>
              </a:ext>
            </a:extLst>
          </p:cNvPr>
          <p:cNvPicPr>
            <a:picLocks noChangeAspect="1"/>
          </p:cNvPicPr>
          <p:nvPr/>
        </p:nvPicPr>
        <p:blipFill>
          <a:blip r:embed="rId3"/>
          <a:stretch>
            <a:fillRect/>
          </a:stretch>
        </p:blipFill>
        <p:spPr>
          <a:xfrm>
            <a:off x="6951043" y="1004736"/>
            <a:ext cx="5008455" cy="3329797"/>
          </a:xfrm>
          <a:prstGeom prst="rect">
            <a:avLst/>
          </a:prstGeom>
        </p:spPr>
      </p:pic>
    </p:spTree>
    <p:extLst>
      <p:ext uri="{BB962C8B-B14F-4D97-AF65-F5344CB8AC3E}">
        <p14:creationId xmlns:p14="http://schemas.microsoft.com/office/powerpoint/2010/main" val="40284234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486EC6-6C7E-AEA5-F112-2DB28470A8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B3EBC2-627C-1EB1-0F57-3C5C69AA6742}"/>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Tropical Desert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87DA5C97-D36C-AB91-5DBB-5B2964640292}"/>
              </a:ext>
            </a:extLst>
          </p:cNvPr>
          <p:cNvSpPr>
            <a:spLocks noGrp="1"/>
          </p:cNvSpPr>
          <p:nvPr>
            <p:ph idx="1"/>
          </p:nvPr>
        </p:nvSpPr>
        <p:spPr>
          <a:xfrm>
            <a:off x="838200" y="1285335"/>
            <a:ext cx="9651521"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Typically located in </a:t>
            </a:r>
            <a:r>
              <a:rPr lang="en-US" sz="2400" b="1" dirty="0">
                <a:latin typeface="Arial Narrow" panose="020B0606020202030204" pitchFamily="34" charset="0"/>
              </a:rPr>
              <a:t>subtropical</a:t>
            </a:r>
            <a:r>
              <a:rPr lang="en-US" sz="2400" dirty="0">
                <a:latin typeface="Arial Narrow" panose="020B0606020202030204" pitchFamily="34" charset="0"/>
              </a:rPr>
              <a:t> </a:t>
            </a:r>
            <a:r>
              <a:rPr lang="en-US" sz="2400" b="1" dirty="0">
                <a:latin typeface="Arial Narrow" panose="020B0606020202030204" pitchFamily="34" charset="0"/>
              </a:rPr>
              <a:t>interiors</a:t>
            </a:r>
            <a:r>
              <a:rPr lang="en-US" sz="2400" dirty="0">
                <a:latin typeface="Arial Narrow" panose="020B0606020202030204" pitchFamily="34" charset="0"/>
              </a:rPr>
              <a:t> and </a:t>
            </a:r>
            <a:r>
              <a:rPr lang="en-US" sz="2400" b="1" dirty="0">
                <a:latin typeface="Arial Narrow" panose="020B0606020202030204" pitchFamily="34" charset="0"/>
              </a:rPr>
              <a:t>rain</a:t>
            </a:r>
            <a:r>
              <a:rPr lang="en-US" sz="2400" dirty="0">
                <a:latin typeface="Arial Narrow" panose="020B0606020202030204" pitchFamily="34" charset="0"/>
              </a:rPr>
              <a:t> </a:t>
            </a:r>
            <a:r>
              <a:rPr lang="en-US" sz="2400" b="1" dirty="0">
                <a:latin typeface="Arial Narrow" panose="020B0606020202030204" pitchFamily="34" charset="0"/>
              </a:rPr>
              <a:t>shadows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Major</a:t>
            </a:r>
            <a:r>
              <a:rPr lang="en-US" sz="2400" dirty="0">
                <a:latin typeface="Arial Narrow" panose="020B0606020202030204" pitchFamily="34" charset="0"/>
              </a:rPr>
              <a:t> </a:t>
            </a:r>
            <a:r>
              <a:rPr lang="en-US" sz="2400" b="1" dirty="0">
                <a:latin typeface="Arial Narrow" panose="020B0606020202030204" pitchFamily="34" charset="0"/>
              </a:rPr>
              <a:t>regions</a:t>
            </a:r>
            <a:r>
              <a:rPr lang="en-US" sz="2400" dirty="0">
                <a:latin typeface="Arial Narrow" panose="020B0606020202030204" pitchFamily="34" charset="0"/>
              </a:rPr>
              <a:t> include: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North</a:t>
            </a:r>
            <a:r>
              <a:rPr lang="en-US" dirty="0">
                <a:latin typeface="Arial Narrow" panose="020B0606020202030204" pitchFamily="34" charset="0"/>
              </a:rPr>
              <a:t> </a:t>
            </a:r>
            <a:r>
              <a:rPr lang="en-US" b="1" dirty="0">
                <a:latin typeface="Arial Narrow" panose="020B0606020202030204" pitchFamily="34" charset="0"/>
              </a:rPr>
              <a:t>Africa</a:t>
            </a:r>
            <a:r>
              <a:rPr lang="en-US" dirty="0">
                <a:latin typeface="Arial Narrow" panose="020B0606020202030204" pitchFamily="34" charset="0"/>
              </a:rPr>
              <a:t>: The Sahara Desert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Middle</a:t>
            </a:r>
            <a:r>
              <a:rPr lang="en-US" dirty="0">
                <a:latin typeface="Arial Narrow" panose="020B0606020202030204" pitchFamily="34" charset="0"/>
              </a:rPr>
              <a:t> </a:t>
            </a:r>
            <a:r>
              <a:rPr lang="en-US" b="1" dirty="0">
                <a:latin typeface="Arial Narrow" panose="020B0606020202030204" pitchFamily="34" charset="0"/>
              </a:rPr>
              <a:t>East</a:t>
            </a:r>
            <a:r>
              <a:rPr lang="en-US" dirty="0">
                <a:latin typeface="Arial Narrow" panose="020B0606020202030204" pitchFamily="34" charset="0"/>
              </a:rPr>
              <a:t> to </a:t>
            </a:r>
            <a:r>
              <a:rPr lang="en-US" b="1" dirty="0">
                <a:latin typeface="Arial Narrow" panose="020B0606020202030204" pitchFamily="34" charset="0"/>
              </a:rPr>
              <a:t>South</a:t>
            </a:r>
            <a:r>
              <a:rPr lang="en-US" dirty="0">
                <a:latin typeface="Arial Narrow" panose="020B0606020202030204" pitchFamily="34" charset="0"/>
              </a:rPr>
              <a:t> </a:t>
            </a:r>
            <a:r>
              <a:rPr lang="en-US" b="1" dirty="0">
                <a:latin typeface="Arial Narrow" panose="020B0606020202030204" pitchFamily="34" charset="0"/>
              </a:rPr>
              <a:t>Asia</a:t>
            </a:r>
            <a:r>
              <a:rPr lang="en-US" dirty="0">
                <a:latin typeface="Arial Narrow" panose="020B0606020202030204" pitchFamily="34" charset="0"/>
              </a:rPr>
              <a:t>: Saudi Arabia, Iran, Pakistan, western India</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North</a:t>
            </a:r>
            <a:r>
              <a:rPr lang="en-US" dirty="0">
                <a:latin typeface="Arial Narrow" panose="020B0606020202030204" pitchFamily="34" charset="0"/>
              </a:rPr>
              <a:t> </a:t>
            </a:r>
            <a:r>
              <a:rPr lang="en-US" b="1" dirty="0">
                <a:latin typeface="Arial Narrow" panose="020B0606020202030204" pitchFamily="34" charset="0"/>
              </a:rPr>
              <a:t>America</a:t>
            </a:r>
            <a:r>
              <a:rPr lang="en-US" dirty="0">
                <a:latin typeface="Arial Narrow" panose="020B0606020202030204" pitchFamily="34" charset="0"/>
              </a:rPr>
              <a:t>: Baja California and interior Mexico</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South</a:t>
            </a:r>
            <a:r>
              <a:rPr lang="en-US" dirty="0">
                <a:latin typeface="Arial Narrow" panose="020B0606020202030204" pitchFamily="34" charset="0"/>
              </a:rPr>
              <a:t> </a:t>
            </a:r>
            <a:r>
              <a:rPr lang="en-US" b="1" dirty="0">
                <a:latin typeface="Arial Narrow" panose="020B0606020202030204" pitchFamily="34" charset="0"/>
              </a:rPr>
              <a:t>America</a:t>
            </a:r>
            <a:r>
              <a:rPr lang="en-US" dirty="0">
                <a:latin typeface="Arial Narrow" panose="020B0606020202030204" pitchFamily="34" charset="0"/>
              </a:rPr>
              <a:t>: Coastal Chile (cool desert due to upwelling cold currents)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Cool</a:t>
            </a:r>
            <a:r>
              <a:rPr lang="en-US" sz="2400" dirty="0">
                <a:latin typeface="Arial Narrow" panose="020B0606020202030204" pitchFamily="34" charset="0"/>
              </a:rPr>
              <a:t> </a:t>
            </a:r>
            <a:r>
              <a:rPr lang="en-US" sz="2400" b="1" dirty="0">
                <a:latin typeface="Arial Narrow" panose="020B0606020202030204" pitchFamily="34" charset="0"/>
              </a:rPr>
              <a:t>coastal</a:t>
            </a:r>
            <a:r>
              <a:rPr lang="en-US" sz="2400" dirty="0">
                <a:latin typeface="Arial Narrow" panose="020B0606020202030204" pitchFamily="34" charset="0"/>
              </a:rPr>
              <a:t> </a:t>
            </a:r>
            <a:r>
              <a:rPr lang="en-US" sz="2400" b="1" dirty="0">
                <a:latin typeface="Arial Narrow" panose="020B0606020202030204" pitchFamily="34" charset="0"/>
              </a:rPr>
              <a:t>deserts</a:t>
            </a:r>
            <a:r>
              <a:rPr lang="en-US" sz="2400" dirty="0">
                <a:latin typeface="Arial Narrow" panose="020B0606020202030204" pitchFamily="34" charset="0"/>
              </a:rPr>
              <a:t> form where </a:t>
            </a:r>
            <a:r>
              <a:rPr lang="en-US" sz="2400" b="1" dirty="0">
                <a:latin typeface="Arial Narrow" panose="020B0606020202030204" pitchFamily="34" charset="0"/>
              </a:rPr>
              <a:t>cold ocean currents stabilize</a:t>
            </a:r>
            <a:r>
              <a:rPr lang="en-US" sz="2400" dirty="0">
                <a:latin typeface="Arial Narrow" panose="020B0606020202030204" pitchFamily="34" charset="0"/>
              </a:rPr>
              <a:t> </a:t>
            </a:r>
            <a:r>
              <a:rPr lang="en-US" sz="2400" b="1" dirty="0">
                <a:latin typeface="Arial Narrow" panose="020B0606020202030204" pitchFamily="34" charset="0"/>
              </a:rPr>
              <a:t>air</a:t>
            </a:r>
            <a:r>
              <a:rPr lang="en-US" sz="2400" dirty="0">
                <a:latin typeface="Arial Narrow" panose="020B0606020202030204" pitchFamily="34" charset="0"/>
              </a:rPr>
              <a:t> (e.g., Atacama Desert).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Often occur on the </a:t>
            </a:r>
            <a:r>
              <a:rPr lang="en-US" sz="2400" b="1" dirty="0">
                <a:latin typeface="Arial Narrow" panose="020B0606020202030204" pitchFamily="34" charset="0"/>
              </a:rPr>
              <a:t>leeward</a:t>
            </a:r>
            <a:r>
              <a:rPr lang="en-US" sz="2400" dirty="0">
                <a:latin typeface="Arial Narrow" panose="020B0606020202030204" pitchFamily="34" charset="0"/>
              </a:rPr>
              <a:t> sides of </a:t>
            </a:r>
            <a:r>
              <a:rPr lang="en-US" sz="2400" b="1" dirty="0">
                <a:latin typeface="Arial Narrow" panose="020B0606020202030204" pitchFamily="34" charset="0"/>
              </a:rPr>
              <a:t>mountains</a:t>
            </a:r>
            <a:r>
              <a:rPr lang="en-US" sz="2400" dirty="0">
                <a:latin typeface="Arial Narrow" panose="020B0606020202030204" pitchFamily="34" charset="0"/>
              </a:rPr>
              <a:t> where </a:t>
            </a:r>
            <a:r>
              <a:rPr lang="en-US" sz="2400" b="1" dirty="0">
                <a:latin typeface="Arial Narrow" panose="020B0606020202030204" pitchFamily="34" charset="0"/>
              </a:rPr>
              <a:t>descending</a:t>
            </a:r>
            <a:r>
              <a:rPr lang="en-US" sz="2400" dirty="0">
                <a:latin typeface="Arial Narrow" panose="020B0606020202030204" pitchFamily="34" charset="0"/>
              </a:rPr>
              <a:t> </a:t>
            </a:r>
            <a:r>
              <a:rPr lang="en-US" sz="2400" b="1" dirty="0">
                <a:latin typeface="Arial Narrow" panose="020B0606020202030204" pitchFamily="34" charset="0"/>
              </a:rPr>
              <a:t>air</a:t>
            </a:r>
            <a:r>
              <a:rPr lang="en-US" sz="2400" dirty="0">
                <a:latin typeface="Arial Narrow" panose="020B0606020202030204" pitchFamily="34" charset="0"/>
              </a:rPr>
              <a:t> prevents cloud formation. </a:t>
            </a:r>
          </a:p>
        </p:txBody>
      </p:sp>
    </p:spTree>
    <p:extLst>
      <p:ext uri="{BB962C8B-B14F-4D97-AF65-F5344CB8AC3E}">
        <p14:creationId xmlns:p14="http://schemas.microsoft.com/office/powerpoint/2010/main" val="13724013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9192D-24B0-B3CD-5FAA-397847E9C6A9}"/>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FAC226D7-E7C8-BF5C-99A4-679367802199}"/>
              </a:ext>
            </a:extLst>
          </p:cNvPr>
          <p:cNvSpPr>
            <a:spLocks noGrp="1"/>
          </p:cNvSpPr>
          <p:nvPr>
            <p:ph type="title"/>
          </p:nvPr>
        </p:nvSpPr>
        <p:spPr>
          <a:xfrm>
            <a:off x="1088473" y="543406"/>
            <a:ext cx="4649034" cy="704550"/>
          </a:xfrm>
        </p:spPr>
        <p:txBody>
          <a:bodyPr>
            <a:noAutofit/>
          </a:bodyPr>
          <a:lstStyle/>
          <a:p>
            <a:pPr algn="ctr"/>
            <a:r>
              <a:rPr kumimoji="0" lang="pt-BR"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Climograph for </a:t>
            </a:r>
            <a:r>
              <a:rPr kumimoji="0" lang="pt-BR" sz="20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Tindouf</a:t>
            </a:r>
            <a:r>
              <a:rPr kumimoji="0" lang="pt-BR"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a:t>
            </a:r>
            <a:r>
              <a:rPr kumimoji="0" lang="pt-BR" sz="20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Algeria</a:t>
            </a:r>
            <a:endParaRPr lang="en-US" sz="2000" dirty="0">
              <a:latin typeface="Arial Narrow" panose="020B0606020202030204" pitchFamily="34" charset="0"/>
            </a:endParaRPr>
          </a:p>
        </p:txBody>
      </p:sp>
      <p:pic>
        <p:nvPicPr>
          <p:cNvPr id="3" name="Picture 2" descr="Climograph for Tindouf, Algeria, showing very low precipitation year-round and extremely hot summers with temperatures peaking around 34°C in July and August, and cooler winters near 14°C.">
            <a:extLst>
              <a:ext uri="{FF2B5EF4-FFF2-40B4-BE49-F238E27FC236}">
                <a16:creationId xmlns:a16="http://schemas.microsoft.com/office/drawing/2014/main" id="{DA69618A-88A4-DB2D-C960-C2142E9AB4B2}"/>
              </a:ext>
            </a:extLst>
          </p:cNvPr>
          <p:cNvPicPr>
            <a:picLocks noChangeAspect="1"/>
          </p:cNvPicPr>
          <p:nvPr/>
        </p:nvPicPr>
        <p:blipFill>
          <a:blip r:embed="rId3"/>
          <a:stretch>
            <a:fillRect/>
          </a:stretch>
        </p:blipFill>
        <p:spPr>
          <a:xfrm>
            <a:off x="808741" y="1419473"/>
            <a:ext cx="5478338" cy="3813048"/>
          </a:xfrm>
          <a:prstGeom prst="rect">
            <a:avLst/>
          </a:prstGeom>
        </p:spPr>
      </p:pic>
      <p:sp>
        <p:nvSpPr>
          <p:cNvPr id="10" name="TextBox 9">
            <a:extLst>
              <a:ext uri="{FF2B5EF4-FFF2-40B4-BE49-F238E27FC236}">
                <a16:creationId xmlns:a16="http://schemas.microsoft.com/office/drawing/2014/main" id="{4B659868-FC35-2033-7C9B-DFBBFA042373}"/>
              </a:ext>
            </a:extLst>
          </p:cNvPr>
          <p:cNvSpPr txBox="1"/>
          <p:nvPr/>
        </p:nvSpPr>
        <p:spPr>
          <a:xfrm>
            <a:off x="999821" y="5404039"/>
            <a:ext cx="5096179" cy="246221"/>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9.4.5.2: Climograph for </a:t>
            </a:r>
            <a:r>
              <a:rPr lang="en-US" sz="1000" dirty="0" err="1">
                <a:latin typeface="Arial Narrow" panose="020B0606020202030204" pitchFamily="34" charset="0"/>
                <a:cs typeface="Times New Roman" panose="02020603050405020304" pitchFamily="18" charset="0"/>
              </a:rPr>
              <a:t>Tindouf</a:t>
            </a:r>
            <a:r>
              <a:rPr lang="en-US" sz="1000" dirty="0">
                <a:latin typeface="Arial Narrow" panose="020B0606020202030204" pitchFamily="34" charset="0"/>
                <a:cs typeface="Times New Roman" panose="02020603050405020304" pitchFamily="18" charset="0"/>
              </a:rPr>
              <a:t>, Algeria.</a:t>
            </a:r>
          </a:p>
        </p:txBody>
      </p:sp>
      <p:sp>
        <p:nvSpPr>
          <p:cNvPr id="9" name="Title 1">
            <a:extLst>
              <a:ext uri="{FF2B5EF4-FFF2-40B4-BE49-F238E27FC236}">
                <a16:creationId xmlns:a16="http://schemas.microsoft.com/office/drawing/2014/main" id="{17DE5982-37E1-0BB1-38C4-E5C26F8871B9}"/>
              </a:ext>
            </a:extLst>
          </p:cNvPr>
          <p:cNvSpPr txBox="1">
            <a:spLocks/>
          </p:cNvSpPr>
          <p:nvPr/>
        </p:nvSpPr>
        <p:spPr>
          <a:xfrm>
            <a:off x="6768521" y="543406"/>
            <a:ext cx="4037502" cy="7045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dirty="0">
                <a:solidFill>
                  <a:srgbClr val="000000"/>
                </a:solidFill>
                <a:latin typeface="Arial Narrow" panose="020B0606020202030204" pitchFamily="34" charset="0"/>
                <a:cs typeface="Calibri" panose="020F0502020204030204" pitchFamily="34" charset="0"/>
              </a:rPr>
              <a:t>Oasis in Mauritania</a:t>
            </a:r>
            <a:endParaRPr lang="en-US" sz="2000" dirty="0">
              <a:latin typeface="Arial Narrow" panose="020B0606020202030204" pitchFamily="34" charset="0"/>
            </a:endParaRPr>
          </a:p>
        </p:txBody>
      </p:sp>
      <p:pic>
        <p:nvPicPr>
          <p:cNvPr id="6" name="Picture 5" descr="Oasis in Mauritania with clusters of palm trees and vegetation surrounded by sandy desert.">
            <a:extLst>
              <a:ext uri="{FF2B5EF4-FFF2-40B4-BE49-F238E27FC236}">
                <a16:creationId xmlns:a16="http://schemas.microsoft.com/office/drawing/2014/main" id="{683611F9-BD1F-147D-F468-AD7BAFD5EE3D}"/>
              </a:ext>
            </a:extLst>
          </p:cNvPr>
          <p:cNvPicPr>
            <a:picLocks noChangeAspect="1"/>
          </p:cNvPicPr>
          <p:nvPr/>
        </p:nvPicPr>
        <p:blipFill>
          <a:blip r:embed="rId4"/>
          <a:stretch>
            <a:fillRect/>
          </a:stretch>
        </p:blipFill>
        <p:spPr>
          <a:xfrm>
            <a:off x="6435104" y="1498786"/>
            <a:ext cx="5314073" cy="3642711"/>
          </a:xfrm>
          <a:prstGeom prst="rect">
            <a:avLst/>
          </a:prstGeom>
        </p:spPr>
      </p:pic>
      <p:sp>
        <p:nvSpPr>
          <p:cNvPr id="11" name="TextBox 10">
            <a:extLst>
              <a:ext uri="{FF2B5EF4-FFF2-40B4-BE49-F238E27FC236}">
                <a16:creationId xmlns:a16="http://schemas.microsoft.com/office/drawing/2014/main" id="{AC066ADD-AF8E-9FCD-2A9A-5F0CF462AA43}"/>
              </a:ext>
            </a:extLst>
          </p:cNvPr>
          <p:cNvSpPr txBox="1"/>
          <p:nvPr/>
        </p:nvSpPr>
        <p:spPr>
          <a:xfrm>
            <a:off x="7001604" y="5450205"/>
            <a:ext cx="3571335"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9.4.5.3: Oasis in Mauritania. (Image courtesy FAO).</a:t>
            </a:r>
          </a:p>
        </p:txBody>
      </p:sp>
      <p:sp>
        <p:nvSpPr>
          <p:cNvPr id="12" name="TextBox 11">
            <a:extLst>
              <a:ext uri="{FF2B5EF4-FFF2-40B4-BE49-F238E27FC236}">
                <a16:creationId xmlns:a16="http://schemas.microsoft.com/office/drawing/2014/main" id="{ECF0C6D7-F535-5D3D-4896-B8F77B057BC7}"/>
              </a:ext>
            </a:extLst>
          </p:cNvPr>
          <p:cNvSpPr txBox="1"/>
          <p:nvPr/>
        </p:nvSpPr>
        <p:spPr>
          <a:xfrm>
            <a:off x="3691093" y="6314594"/>
            <a:ext cx="5096179"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Figures from Introduction to Physical Geography by M. Ritter, licensed under CC BY-NC-SA 4.0.</a:t>
            </a:r>
          </a:p>
        </p:txBody>
      </p:sp>
    </p:spTree>
    <p:extLst>
      <p:ext uri="{BB962C8B-B14F-4D97-AF65-F5344CB8AC3E}">
        <p14:creationId xmlns:p14="http://schemas.microsoft.com/office/powerpoint/2010/main" val="7589299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ED10C7-85BC-C1CF-4F62-B36D427523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6B7528-DB76-336E-5224-BC150026B693}"/>
              </a:ext>
            </a:extLst>
          </p:cNvPr>
          <p:cNvSpPr>
            <a:spLocks noGrp="1"/>
          </p:cNvSpPr>
          <p:nvPr>
            <p:ph type="title"/>
          </p:nvPr>
        </p:nvSpPr>
        <p:spPr>
          <a:xfrm>
            <a:off x="71806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Tropical Desert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AAA8A22-D52D-E5F7-A2B7-0D71F79661F0}"/>
              </a:ext>
            </a:extLst>
          </p:cNvPr>
          <p:cNvSpPr>
            <a:spLocks noGrp="1"/>
          </p:cNvSpPr>
          <p:nvPr>
            <p:ph idx="1"/>
          </p:nvPr>
        </p:nvSpPr>
        <p:spPr>
          <a:xfrm>
            <a:off x="838200" y="1285335"/>
            <a:ext cx="9651521"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Highest</a:t>
            </a:r>
            <a:r>
              <a:rPr lang="en-US" dirty="0">
                <a:latin typeface="Arial Narrow" panose="020B0606020202030204" pitchFamily="34" charset="0"/>
              </a:rPr>
              <a:t> mean annual </a:t>
            </a:r>
            <a:r>
              <a:rPr lang="en-US" b="1" dirty="0">
                <a:latin typeface="Arial Narrow" panose="020B0606020202030204" pitchFamily="34" charset="0"/>
              </a:rPr>
              <a:t>temperatures</a:t>
            </a:r>
            <a:r>
              <a:rPr lang="en-US" dirty="0">
                <a:latin typeface="Arial Narrow" panose="020B0606020202030204" pitchFamily="34" charset="0"/>
              </a:rPr>
              <a:t> of any global climate.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Driven by:</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High sun angles </a:t>
            </a:r>
            <a:r>
              <a:rPr lang="en-US" sz="2800" dirty="0">
                <a:latin typeface="Arial Narrow" panose="020B0606020202030204" pitchFamily="34" charset="0"/>
              </a:rPr>
              <a:t>throughout the year.</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Maximum</a:t>
            </a:r>
            <a:r>
              <a:rPr lang="en-US" sz="2800" dirty="0">
                <a:latin typeface="Arial Narrow" panose="020B0606020202030204" pitchFamily="34" charset="0"/>
              </a:rPr>
              <a:t> </a:t>
            </a:r>
            <a:r>
              <a:rPr lang="en-US" sz="2800" b="1" dirty="0">
                <a:latin typeface="Arial Narrow" panose="020B0606020202030204" pitchFamily="34" charset="0"/>
              </a:rPr>
              <a:t>sunshine</a:t>
            </a:r>
            <a:r>
              <a:rPr lang="en-US" sz="2800" dirty="0">
                <a:latin typeface="Arial Narrow" panose="020B0606020202030204" pitchFamily="34" charset="0"/>
              </a:rPr>
              <a:t> exposure – nearly constant </a:t>
            </a:r>
            <a:r>
              <a:rPr lang="en-US" sz="2800" b="1" dirty="0">
                <a:latin typeface="Arial Narrow" panose="020B0606020202030204" pitchFamily="34" charset="0"/>
              </a:rPr>
              <a:t>clear</a:t>
            </a:r>
            <a:r>
              <a:rPr lang="en-US" sz="2800" dirty="0">
                <a:latin typeface="Arial Narrow" panose="020B0606020202030204" pitchFamily="34" charset="0"/>
              </a:rPr>
              <a:t> </a:t>
            </a:r>
            <a:r>
              <a:rPr lang="en-US" sz="2800" b="1" dirty="0">
                <a:latin typeface="Arial Narrow" panose="020B0606020202030204" pitchFamily="34" charset="0"/>
              </a:rPr>
              <a:t>skies</a:t>
            </a:r>
            <a:r>
              <a:rPr lang="en-US" sz="28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No month averages below 18°C (64.4°F).</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Many locations have monthly averages in the </a:t>
            </a:r>
            <a:r>
              <a:rPr lang="en-US" b="1" dirty="0">
                <a:latin typeface="Arial Narrow" panose="020B0606020202030204" pitchFamily="34" charset="0"/>
              </a:rPr>
              <a:t>mid-30s°C</a:t>
            </a:r>
            <a:r>
              <a:rPr lang="en-US" dirty="0">
                <a:latin typeface="Arial Narrow" panose="020B0606020202030204" pitchFamily="34" charset="0"/>
              </a:rPr>
              <a:t> (</a:t>
            </a:r>
            <a:r>
              <a:rPr lang="en-US" b="1" dirty="0">
                <a:latin typeface="Arial Narrow" panose="020B0606020202030204" pitchFamily="34" charset="0"/>
              </a:rPr>
              <a:t>90s°F</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Daytime highs in inland deserts can</a:t>
            </a:r>
            <a:r>
              <a:rPr lang="en-US" b="1" dirty="0">
                <a:latin typeface="Arial Narrow" panose="020B0606020202030204" pitchFamily="34" charset="0"/>
              </a:rPr>
              <a:t> exceed 50°C </a:t>
            </a:r>
            <a:r>
              <a:rPr lang="en-US" dirty="0">
                <a:latin typeface="Arial Narrow" panose="020B0606020202030204" pitchFamily="34" charset="0"/>
              </a:rPr>
              <a:t>(120°F).</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Large</a:t>
            </a:r>
            <a:r>
              <a:rPr lang="en-US" dirty="0">
                <a:latin typeface="Arial Narrow" panose="020B0606020202030204" pitchFamily="34" charset="0"/>
              </a:rPr>
              <a:t> </a:t>
            </a:r>
            <a:r>
              <a:rPr lang="en-US" b="1" dirty="0">
                <a:latin typeface="Arial Narrow" panose="020B0606020202030204" pitchFamily="34" charset="0"/>
              </a:rPr>
              <a:t>diurnal</a:t>
            </a:r>
            <a:r>
              <a:rPr lang="en-US" dirty="0">
                <a:latin typeface="Arial Narrow" panose="020B0606020202030204" pitchFamily="34" charset="0"/>
              </a:rPr>
              <a:t> </a:t>
            </a:r>
            <a:r>
              <a:rPr lang="en-US" b="1" dirty="0">
                <a:latin typeface="Arial Narrow" panose="020B0606020202030204" pitchFamily="34" charset="0"/>
              </a:rPr>
              <a:t>range</a:t>
            </a:r>
            <a:r>
              <a:rPr lang="en-US" dirty="0">
                <a:latin typeface="Arial Narrow" panose="020B0606020202030204" pitchFamily="34" charset="0"/>
              </a:rPr>
              <a:t>: nights may cool rapidly due to dry air and lack of clouds.</a:t>
            </a:r>
          </a:p>
        </p:txBody>
      </p:sp>
    </p:spTree>
    <p:extLst>
      <p:ext uri="{BB962C8B-B14F-4D97-AF65-F5344CB8AC3E}">
        <p14:creationId xmlns:p14="http://schemas.microsoft.com/office/powerpoint/2010/main" val="36022135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8714F7-9A2C-1A25-B72A-CA47F8972CE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CF25E40-4140-DDCE-EC02-8D696CA23DC8}"/>
              </a:ext>
            </a:extLst>
          </p:cNvPr>
          <p:cNvSpPr>
            <a:spLocks noGrp="1"/>
          </p:cNvSpPr>
          <p:nvPr>
            <p:ph type="title"/>
          </p:nvPr>
        </p:nvSpPr>
        <p:spPr>
          <a:xfrm>
            <a:off x="497803" y="398498"/>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Tropical Desert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A02D0A1-6261-C9F6-FA6F-16C15D3241C7}"/>
              </a:ext>
            </a:extLst>
          </p:cNvPr>
          <p:cNvSpPr>
            <a:spLocks noGrp="1"/>
          </p:cNvSpPr>
          <p:nvPr>
            <p:ph idx="1"/>
          </p:nvPr>
        </p:nvSpPr>
        <p:spPr>
          <a:xfrm>
            <a:off x="838201" y="1362974"/>
            <a:ext cx="10703942" cy="4675518"/>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Precipitation</a:t>
            </a:r>
            <a:r>
              <a:rPr lang="en-US" sz="2400" dirty="0">
                <a:latin typeface="Arial Narrow" panose="020B0606020202030204" pitchFamily="34" charset="0"/>
              </a:rPr>
              <a:t> is </a:t>
            </a:r>
            <a:r>
              <a:rPr lang="en-US" sz="2400" b="1" dirty="0">
                <a:latin typeface="Arial Narrow" panose="020B0606020202030204" pitchFamily="34" charset="0"/>
              </a:rPr>
              <a:t>rare</a:t>
            </a:r>
            <a:r>
              <a:rPr lang="en-US" sz="2400" dirty="0">
                <a:latin typeface="Arial Narrow" panose="020B0606020202030204" pitchFamily="34" charset="0"/>
              </a:rPr>
              <a:t>, </a:t>
            </a:r>
            <a:r>
              <a:rPr lang="en-US" sz="2400" b="1" dirty="0">
                <a:latin typeface="Arial Narrow" panose="020B0606020202030204" pitchFamily="34" charset="0"/>
              </a:rPr>
              <a:t>irregular</a:t>
            </a:r>
            <a:r>
              <a:rPr lang="en-US" sz="2400" dirty="0">
                <a:latin typeface="Arial Narrow" panose="020B0606020202030204" pitchFamily="34" charset="0"/>
              </a:rPr>
              <a:t>, and </a:t>
            </a:r>
            <a:r>
              <a:rPr lang="en-US" sz="2400" b="1" dirty="0">
                <a:latin typeface="Arial Narrow" panose="020B0606020202030204" pitchFamily="34" charset="0"/>
              </a:rPr>
              <a:t>unreliable</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Annual average: </a:t>
            </a:r>
            <a:r>
              <a:rPr lang="en-US" b="1" dirty="0">
                <a:latin typeface="Arial Narrow" panose="020B0606020202030204" pitchFamily="34" charset="0"/>
              </a:rPr>
              <a:t>&lt; 25 cm </a:t>
            </a:r>
            <a:r>
              <a:rPr lang="en-US" dirty="0">
                <a:latin typeface="Arial Narrow" panose="020B0606020202030204" pitchFamily="34" charset="0"/>
              </a:rPr>
              <a:t>(</a:t>
            </a:r>
            <a:r>
              <a:rPr lang="en-US" b="1" dirty="0">
                <a:latin typeface="Arial Narrow" panose="020B0606020202030204" pitchFamily="34" charset="0"/>
              </a:rPr>
              <a:t>10 inches</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Some years may see </a:t>
            </a:r>
            <a:r>
              <a:rPr lang="en-US" b="1" dirty="0">
                <a:latin typeface="Arial Narrow" panose="020B0606020202030204" pitchFamily="34" charset="0"/>
              </a:rPr>
              <a:t>no</a:t>
            </a:r>
            <a:r>
              <a:rPr lang="en-US" dirty="0">
                <a:latin typeface="Arial Narrow" panose="020B0606020202030204" pitchFamily="34" charset="0"/>
              </a:rPr>
              <a:t> </a:t>
            </a:r>
            <a:r>
              <a:rPr lang="en-US" b="1" dirty="0">
                <a:latin typeface="Arial Narrow" panose="020B0606020202030204" pitchFamily="34" charset="0"/>
              </a:rPr>
              <a:t>measurable rainfall</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Entire year's rainfall may occur in a single downpour.</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Contributing factors: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Continentality</a:t>
            </a:r>
            <a:r>
              <a:rPr lang="en-US" dirty="0">
                <a:latin typeface="Arial Narrow" panose="020B0606020202030204" pitchFamily="34" charset="0"/>
              </a:rPr>
              <a:t>: far from ocean moisture sources.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Subsiding air</a:t>
            </a:r>
            <a:r>
              <a:rPr lang="en-US" dirty="0">
                <a:latin typeface="Arial Narrow" panose="020B0606020202030204" pitchFamily="34" charset="0"/>
              </a:rPr>
              <a:t>: adiabatically warms, decreasing relative humidity to &lt;10%.</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Atmospheric stability </a:t>
            </a:r>
            <a:r>
              <a:rPr lang="en-US" dirty="0">
                <a:latin typeface="Arial Narrow" panose="020B0606020202030204" pitchFamily="34" charset="0"/>
              </a:rPr>
              <a:t>suppresses convection and cloud formation.</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Deserts are classified as "</a:t>
            </a:r>
            <a:r>
              <a:rPr lang="en-US" sz="2400" b="1" dirty="0">
                <a:latin typeface="Arial Narrow" panose="020B0606020202030204" pitchFamily="34" charset="0"/>
              </a:rPr>
              <a:t>arid</a:t>
            </a:r>
            <a:r>
              <a:rPr lang="en-US" sz="2400" dirty="0">
                <a:latin typeface="Arial Narrow" panose="020B0606020202030204" pitchFamily="34" charset="0"/>
              </a:rPr>
              <a:t> </a:t>
            </a:r>
            <a:r>
              <a:rPr lang="en-US" sz="2400" b="1" dirty="0">
                <a:latin typeface="Arial Narrow" panose="020B0606020202030204" pitchFamily="34" charset="0"/>
              </a:rPr>
              <a:t>climates</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Annual precipitation </a:t>
            </a:r>
            <a:r>
              <a:rPr lang="en-US" b="1" dirty="0">
                <a:latin typeface="Arial Narrow" panose="020B0606020202030204" pitchFamily="34" charset="0"/>
              </a:rPr>
              <a:t>&lt; ½</a:t>
            </a:r>
            <a:r>
              <a:rPr lang="en-US" dirty="0">
                <a:latin typeface="Arial Narrow" panose="020B0606020202030204" pitchFamily="34" charset="0"/>
              </a:rPr>
              <a:t> of potential evapotranspiration</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Only reliable surface water: </a:t>
            </a:r>
            <a:r>
              <a:rPr lang="en-US" sz="2400" b="1" dirty="0">
                <a:latin typeface="Arial Narrow" panose="020B0606020202030204" pitchFamily="34" charset="0"/>
              </a:rPr>
              <a:t>oases</a:t>
            </a:r>
            <a:r>
              <a:rPr lang="en-US" sz="2400" dirty="0">
                <a:latin typeface="Arial Narrow" panose="020B0606020202030204" pitchFamily="34" charset="0"/>
              </a:rPr>
              <a:t> or </a:t>
            </a:r>
            <a:r>
              <a:rPr lang="en-US" sz="2400" b="1" dirty="0">
                <a:latin typeface="Arial Narrow" panose="020B0606020202030204" pitchFamily="34" charset="0"/>
              </a:rPr>
              <a:t>exotic</a:t>
            </a:r>
            <a:r>
              <a:rPr lang="en-US" sz="2400" dirty="0">
                <a:latin typeface="Arial Narrow" panose="020B0606020202030204" pitchFamily="34" charset="0"/>
              </a:rPr>
              <a:t> </a:t>
            </a:r>
            <a:r>
              <a:rPr lang="en-US" sz="2400" b="1" dirty="0">
                <a:latin typeface="Arial Narrow" panose="020B0606020202030204" pitchFamily="34" charset="0"/>
              </a:rPr>
              <a:t>rivers</a:t>
            </a:r>
            <a:r>
              <a:rPr lang="en-US" sz="2400" dirty="0">
                <a:latin typeface="Arial Narrow" panose="020B0606020202030204" pitchFamily="34" charset="0"/>
              </a:rPr>
              <a:t> fed from wetter regions.</a:t>
            </a:r>
          </a:p>
        </p:txBody>
      </p:sp>
    </p:spTree>
    <p:extLst>
      <p:ext uri="{BB962C8B-B14F-4D97-AF65-F5344CB8AC3E}">
        <p14:creationId xmlns:p14="http://schemas.microsoft.com/office/powerpoint/2010/main" val="12086909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50F68-5F3F-80A5-6044-4FFFC4D535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15EA23-00A0-8373-6ACE-5B96C3770CC2}"/>
              </a:ext>
            </a:extLst>
          </p:cNvPr>
          <p:cNvSpPr>
            <a:spLocks noGrp="1"/>
          </p:cNvSpPr>
          <p:nvPr>
            <p:ph type="title"/>
          </p:nvPr>
        </p:nvSpPr>
        <p:spPr>
          <a:xfrm>
            <a:off x="2745356" y="2668378"/>
            <a:ext cx="7097384" cy="1015101"/>
          </a:xfrm>
        </p:spPr>
        <p:txBody>
          <a:bodyPr>
            <a:normAutofit fontScale="90000"/>
          </a:bodyPr>
          <a:lstStyle/>
          <a:p>
            <a:pPr algn="ctr"/>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Midlatitude and Subtropical Climates</a:t>
            </a:r>
            <a:endParaRPr lang="en-US" dirty="0">
              <a:latin typeface="Arial Narrow" panose="020B0606020202030204" pitchFamily="34" charset="0"/>
            </a:endParaRPr>
          </a:p>
        </p:txBody>
      </p:sp>
    </p:spTree>
    <p:extLst>
      <p:ext uri="{BB962C8B-B14F-4D97-AF65-F5344CB8AC3E}">
        <p14:creationId xmlns:p14="http://schemas.microsoft.com/office/powerpoint/2010/main" val="27201506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FAE8E9-5A91-53AC-8163-C3E4B6F139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261E05-013F-E796-9596-437D2C88F69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Mediterranean (Dry Summer Subtropical) Climate </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80F56E23-4253-6D6C-BD1D-1CA44E86035A}"/>
              </a:ext>
            </a:extLst>
          </p:cNvPr>
          <p:cNvSpPr>
            <a:spLocks noGrp="1"/>
          </p:cNvSpPr>
          <p:nvPr>
            <p:ph idx="1"/>
          </p:nvPr>
        </p:nvSpPr>
        <p:spPr>
          <a:xfrm>
            <a:off x="838199" y="1311215"/>
            <a:ext cx="5726503"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Also known as the </a:t>
            </a:r>
            <a:r>
              <a:rPr lang="en-US" sz="2400" b="1" dirty="0">
                <a:latin typeface="Arial Narrow" panose="020B0606020202030204" pitchFamily="34" charset="0"/>
              </a:rPr>
              <a:t>Dry</a:t>
            </a:r>
            <a:r>
              <a:rPr lang="en-US" sz="2400" dirty="0">
                <a:latin typeface="Arial Narrow" panose="020B0606020202030204" pitchFamily="34" charset="0"/>
              </a:rPr>
              <a:t> </a:t>
            </a:r>
            <a:r>
              <a:rPr lang="en-US" sz="2400" b="1" dirty="0">
                <a:latin typeface="Arial Narrow" panose="020B0606020202030204" pitchFamily="34" charset="0"/>
              </a:rPr>
              <a:t>Summer</a:t>
            </a:r>
            <a:r>
              <a:rPr lang="en-US" sz="2400" dirty="0">
                <a:latin typeface="Arial Narrow" panose="020B0606020202030204" pitchFamily="34" charset="0"/>
              </a:rPr>
              <a:t> Subtropical Climate.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Named after the </a:t>
            </a:r>
            <a:r>
              <a:rPr lang="en-US" sz="2400" b="1" dirty="0">
                <a:latin typeface="Arial Narrow" panose="020B0606020202030204" pitchFamily="34" charset="0"/>
              </a:rPr>
              <a:t>Mediterranean</a:t>
            </a:r>
            <a:r>
              <a:rPr lang="en-US" sz="2400" dirty="0">
                <a:latin typeface="Arial Narrow" panose="020B0606020202030204" pitchFamily="34" charset="0"/>
              </a:rPr>
              <a:t> </a:t>
            </a:r>
            <a:r>
              <a:rPr lang="en-US" sz="2400" b="1" dirty="0">
                <a:latin typeface="Arial Narrow" panose="020B0606020202030204" pitchFamily="34" charset="0"/>
              </a:rPr>
              <a:t>region</a:t>
            </a:r>
            <a:r>
              <a:rPr lang="en-US" sz="2400" dirty="0">
                <a:latin typeface="Arial Narrow" panose="020B0606020202030204" pitchFamily="34" charset="0"/>
              </a:rPr>
              <a:t>, its “type locality.”</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Defining characteristic:</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Wet</a:t>
            </a:r>
            <a:r>
              <a:rPr lang="en-US" dirty="0">
                <a:latin typeface="Arial Narrow" panose="020B0606020202030204" pitchFamily="34" charset="0"/>
              </a:rPr>
              <a:t> </a:t>
            </a:r>
            <a:r>
              <a:rPr lang="en-US" b="1" dirty="0">
                <a:latin typeface="Arial Narrow" panose="020B0606020202030204" pitchFamily="34" charset="0"/>
              </a:rPr>
              <a:t>winters</a:t>
            </a:r>
            <a:r>
              <a:rPr lang="en-US" dirty="0">
                <a:latin typeface="Arial Narrow" panose="020B0606020202030204" pitchFamily="34" charset="0"/>
              </a:rPr>
              <a:t> and </a:t>
            </a:r>
            <a:r>
              <a:rPr lang="en-US" b="1" dirty="0">
                <a:latin typeface="Arial Narrow" panose="020B0606020202030204" pitchFamily="34" charset="0"/>
              </a:rPr>
              <a:t>dry</a:t>
            </a:r>
            <a:r>
              <a:rPr lang="en-US" dirty="0">
                <a:latin typeface="Arial Narrow" panose="020B0606020202030204" pitchFamily="34" charset="0"/>
              </a:rPr>
              <a:t> </a:t>
            </a:r>
            <a:r>
              <a:rPr lang="en-US" b="1" dirty="0">
                <a:latin typeface="Arial Narrow" panose="020B0606020202030204" pitchFamily="34" charset="0"/>
              </a:rPr>
              <a:t>summers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Summer drought stresses vegetation:</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Native plants (e.g., </a:t>
            </a:r>
            <a:r>
              <a:rPr lang="en-US" b="1" dirty="0" err="1">
                <a:latin typeface="Arial Narrow" panose="020B0606020202030204" pitchFamily="34" charset="0"/>
              </a:rPr>
              <a:t>schlerophyll</a:t>
            </a:r>
            <a:r>
              <a:rPr lang="en-US" dirty="0">
                <a:latin typeface="Arial Narrow" panose="020B0606020202030204" pitchFamily="34" charset="0"/>
              </a:rPr>
              <a:t> forests) adapt with </a:t>
            </a:r>
            <a:r>
              <a:rPr lang="en-US" b="1" dirty="0">
                <a:latin typeface="Arial Narrow" panose="020B0606020202030204" pitchFamily="34" charset="0"/>
              </a:rPr>
              <a:t>small</a:t>
            </a:r>
            <a:r>
              <a:rPr lang="en-US" dirty="0">
                <a:latin typeface="Arial Narrow" panose="020B0606020202030204" pitchFamily="34" charset="0"/>
              </a:rPr>
              <a:t>, </a:t>
            </a:r>
            <a:r>
              <a:rPr lang="en-US" b="1" dirty="0">
                <a:latin typeface="Arial Narrow" panose="020B0606020202030204" pitchFamily="34" charset="0"/>
              </a:rPr>
              <a:t>thick</a:t>
            </a:r>
            <a:r>
              <a:rPr lang="en-US" dirty="0">
                <a:latin typeface="Arial Narrow" panose="020B0606020202030204" pitchFamily="34" charset="0"/>
              </a:rPr>
              <a:t> </a:t>
            </a:r>
            <a:r>
              <a:rPr lang="en-US" b="1" dirty="0">
                <a:latin typeface="Arial Narrow" panose="020B0606020202030204" pitchFamily="34" charset="0"/>
              </a:rPr>
              <a:t>evergreen</a:t>
            </a:r>
            <a:r>
              <a:rPr lang="en-US" dirty="0">
                <a:latin typeface="Arial Narrow" panose="020B0606020202030204" pitchFamily="34" charset="0"/>
              </a:rPr>
              <a:t> leaves to </a:t>
            </a:r>
            <a:r>
              <a:rPr lang="en-US" b="1" dirty="0">
                <a:latin typeface="Arial Narrow" panose="020B0606020202030204" pitchFamily="34" charset="0"/>
              </a:rPr>
              <a:t>reduce</a:t>
            </a:r>
            <a:r>
              <a:rPr lang="en-US" dirty="0">
                <a:latin typeface="Arial Narrow" panose="020B0606020202030204" pitchFamily="34" charset="0"/>
              </a:rPr>
              <a:t> </a:t>
            </a:r>
            <a:r>
              <a:rPr lang="en-US" b="1" dirty="0">
                <a:latin typeface="Arial Narrow" panose="020B0606020202030204" pitchFamily="34" charset="0"/>
              </a:rPr>
              <a:t>water</a:t>
            </a:r>
            <a:r>
              <a:rPr lang="en-US" dirty="0">
                <a:latin typeface="Arial Narrow" panose="020B0606020202030204" pitchFamily="34" charset="0"/>
              </a:rPr>
              <a:t> </a:t>
            </a:r>
            <a:r>
              <a:rPr lang="en-US" b="1" dirty="0">
                <a:latin typeface="Arial Narrow" panose="020B0606020202030204" pitchFamily="34" charset="0"/>
              </a:rPr>
              <a:t>loss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Widely associated with desirable weather and popular tourism/habitation zones.</a:t>
            </a:r>
          </a:p>
        </p:txBody>
      </p:sp>
      <p:sp>
        <p:nvSpPr>
          <p:cNvPr id="6" name="TextBox 5">
            <a:extLst>
              <a:ext uri="{FF2B5EF4-FFF2-40B4-BE49-F238E27FC236}">
                <a16:creationId xmlns:a16="http://schemas.microsoft.com/office/drawing/2014/main" id="{C22B65BF-1FED-081A-262D-9A82B4700AC3}"/>
              </a:ext>
            </a:extLst>
          </p:cNvPr>
          <p:cNvSpPr txBox="1"/>
          <p:nvPr/>
        </p:nvSpPr>
        <p:spPr>
          <a:xfrm>
            <a:off x="7131147" y="5262114"/>
            <a:ext cx="4222653"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9.5.1.1: Climograph for San Francisco, CA from Introduction to Physical Geography by M. Ritter, licensed under CC BY-NC-SA 4.0.</a:t>
            </a:r>
          </a:p>
        </p:txBody>
      </p:sp>
      <p:pic>
        <p:nvPicPr>
          <p:cNvPr id="4" name="Picture 3" descr="Climograph for San Francisco, California, showing mild temperatures year-round (around 10–18°C) and a Mediterranean precipitation pattern with wet winters and very dry summers.">
            <a:extLst>
              <a:ext uri="{FF2B5EF4-FFF2-40B4-BE49-F238E27FC236}">
                <a16:creationId xmlns:a16="http://schemas.microsoft.com/office/drawing/2014/main" id="{FEEED0B6-3AF6-1EC8-74D4-3F9C62D65DCD}"/>
              </a:ext>
            </a:extLst>
          </p:cNvPr>
          <p:cNvPicPr>
            <a:picLocks noChangeAspect="1"/>
          </p:cNvPicPr>
          <p:nvPr/>
        </p:nvPicPr>
        <p:blipFill>
          <a:blip r:embed="rId3"/>
          <a:stretch>
            <a:fillRect/>
          </a:stretch>
        </p:blipFill>
        <p:spPr>
          <a:xfrm>
            <a:off x="6633164" y="1440612"/>
            <a:ext cx="5246599" cy="3761116"/>
          </a:xfrm>
          <a:prstGeom prst="rect">
            <a:avLst/>
          </a:prstGeom>
        </p:spPr>
      </p:pic>
    </p:spTree>
    <p:extLst>
      <p:ext uri="{BB962C8B-B14F-4D97-AF65-F5344CB8AC3E}">
        <p14:creationId xmlns:p14="http://schemas.microsoft.com/office/powerpoint/2010/main" val="10292393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DB6D7C-1939-A37D-C1E4-79DE07C566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C0BEE6-5D8E-2B2D-9D04-C129E40DCD51}"/>
              </a:ext>
            </a:extLst>
          </p:cNvPr>
          <p:cNvSpPr>
            <a:spLocks noGrp="1"/>
          </p:cNvSpPr>
          <p:nvPr>
            <p:ph type="title"/>
          </p:nvPr>
        </p:nvSpPr>
        <p:spPr>
          <a:xfrm>
            <a:off x="838200" y="365125"/>
            <a:ext cx="10798834" cy="1015101"/>
          </a:xfrm>
        </p:spPr>
        <p:txBody>
          <a:bodyPr>
            <a:normAutofit fontScale="90000"/>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Mediterranean (Dry Summer Subtropical)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979B16F-4B3F-C4D7-984E-CAB1E93ABCC4}"/>
              </a:ext>
            </a:extLst>
          </p:cNvPr>
          <p:cNvSpPr>
            <a:spLocks noGrp="1"/>
          </p:cNvSpPr>
          <p:nvPr>
            <p:ph idx="1"/>
          </p:nvPr>
        </p:nvSpPr>
        <p:spPr>
          <a:xfrm>
            <a:off x="838200" y="1285335"/>
            <a:ext cx="9651521"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Found on the </a:t>
            </a:r>
            <a:r>
              <a:rPr lang="en-US" sz="2400" b="1" dirty="0">
                <a:latin typeface="Arial Narrow" panose="020B0606020202030204" pitchFamily="34" charset="0"/>
              </a:rPr>
              <a:t>west</a:t>
            </a:r>
            <a:r>
              <a:rPr lang="en-US" sz="2400" dirty="0">
                <a:latin typeface="Arial Narrow" panose="020B0606020202030204" pitchFamily="34" charset="0"/>
              </a:rPr>
              <a:t> </a:t>
            </a:r>
            <a:r>
              <a:rPr lang="en-US" sz="2400" b="1" dirty="0">
                <a:latin typeface="Arial Narrow" panose="020B0606020202030204" pitchFamily="34" charset="0"/>
              </a:rPr>
              <a:t>coasts</a:t>
            </a:r>
            <a:r>
              <a:rPr lang="en-US" sz="2400" dirty="0">
                <a:latin typeface="Arial Narrow" panose="020B0606020202030204" pitchFamily="34" charset="0"/>
              </a:rPr>
              <a:t> of </a:t>
            </a:r>
            <a:r>
              <a:rPr lang="en-US" sz="2400" b="1" dirty="0">
                <a:latin typeface="Arial Narrow" panose="020B0606020202030204" pitchFamily="34" charset="0"/>
              </a:rPr>
              <a:t>subtropical</a:t>
            </a:r>
            <a:r>
              <a:rPr lang="en-US" sz="2400" dirty="0">
                <a:latin typeface="Arial Narrow" panose="020B0606020202030204" pitchFamily="34" charset="0"/>
              </a:rPr>
              <a:t> </a:t>
            </a:r>
            <a:r>
              <a:rPr lang="en-US" sz="2400" b="1" dirty="0">
                <a:latin typeface="Arial Narrow" panose="020B0606020202030204" pitchFamily="34" charset="0"/>
              </a:rPr>
              <a:t>continents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Major</a:t>
            </a:r>
            <a:r>
              <a:rPr lang="en-US" sz="2400" dirty="0">
                <a:latin typeface="Arial Narrow" panose="020B0606020202030204" pitchFamily="34" charset="0"/>
              </a:rPr>
              <a:t> </a:t>
            </a:r>
            <a:r>
              <a:rPr lang="en-US" sz="2400" b="1" dirty="0">
                <a:latin typeface="Arial Narrow" panose="020B0606020202030204" pitchFamily="34" charset="0"/>
              </a:rPr>
              <a:t>regions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Mediterranean</a:t>
            </a:r>
            <a:r>
              <a:rPr lang="en-US" dirty="0">
                <a:latin typeface="Arial Narrow" panose="020B0606020202030204" pitchFamily="34" charset="0"/>
              </a:rPr>
              <a:t> </a:t>
            </a:r>
            <a:r>
              <a:rPr lang="en-US" b="1" dirty="0">
                <a:latin typeface="Arial Narrow" panose="020B0606020202030204" pitchFamily="34" charset="0"/>
              </a:rPr>
              <a:t>Basin</a:t>
            </a:r>
            <a:r>
              <a:rPr lang="en-US" dirty="0">
                <a:latin typeface="Arial Narrow" panose="020B0606020202030204" pitchFamily="34" charset="0"/>
              </a:rPr>
              <a:t> (southern Europe, northern Africa, and parts of the Middle East)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Central</a:t>
            </a:r>
            <a:r>
              <a:rPr lang="en-US" dirty="0">
                <a:latin typeface="Arial Narrow" panose="020B0606020202030204" pitchFamily="34" charset="0"/>
              </a:rPr>
              <a:t> and </a:t>
            </a:r>
            <a:r>
              <a:rPr lang="en-US" b="1" dirty="0">
                <a:latin typeface="Arial Narrow" panose="020B0606020202030204" pitchFamily="34" charset="0"/>
              </a:rPr>
              <a:t>southern</a:t>
            </a:r>
            <a:r>
              <a:rPr lang="en-US" dirty="0">
                <a:latin typeface="Arial Narrow" panose="020B0606020202030204" pitchFamily="34" charset="0"/>
              </a:rPr>
              <a:t> </a:t>
            </a:r>
            <a:r>
              <a:rPr lang="en-US" b="1" dirty="0">
                <a:latin typeface="Arial Narrow" panose="020B0606020202030204" pitchFamily="34" charset="0"/>
              </a:rPr>
              <a:t>California</a:t>
            </a:r>
            <a:r>
              <a:rPr lang="en-US" dirty="0">
                <a:latin typeface="Arial Narrow" panose="020B0606020202030204" pitchFamily="34" charset="0"/>
              </a:rPr>
              <a:t> (USA)</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Cape</a:t>
            </a:r>
            <a:r>
              <a:rPr lang="en-US" dirty="0">
                <a:latin typeface="Arial Narrow" panose="020B0606020202030204" pitchFamily="34" charset="0"/>
              </a:rPr>
              <a:t> </a:t>
            </a:r>
            <a:r>
              <a:rPr lang="en-US" b="1" dirty="0">
                <a:latin typeface="Arial Narrow" panose="020B0606020202030204" pitchFamily="34" charset="0"/>
              </a:rPr>
              <a:t>Town</a:t>
            </a:r>
            <a:r>
              <a:rPr lang="en-US" dirty="0">
                <a:latin typeface="Arial Narrow" panose="020B0606020202030204" pitchFamily="34" charset="0"/>
              </a:rPr>
              <a:t> area, </a:t>
            </a:r>
            <a:r>
              <a:rPr lang="en-US" b="1" dirty="0">
                <a:latin typeface="Arial Narrow" panose="020B0606020202030204" pitchFamily="34" charset="0"/>
              </a:rPr>
              <a:t>South</a:t>
            </a:r>
            <a:r>
              <a:rPr lang="en-US" dirty="0">
                <a:latin typeface="Arial Narrow" panose="020B0606020202030204" pitchFamily="34" charset="0"/>
              </a:rPr>
              <a:t> </a:t>
            </a:r>
            <a:r>
              <a:rPr lang="en-US" b="1" dirty="0">
                <a:latin typeface="Arial Narrow" panose="020B0606020202030204" pitchFamily="34" charset="0"/>
              </a:rPr>
              <a:t>Africa</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Central</a:t>
            </a:r>
            <a:r>
              <a:rPr lang="en-US" dirty="0">
                <a:latin typeface="Arial Narrow" panose="020B0606020202030204" pitchFamily="34" charset="0"/>
              </a:rPr>
              <a:t> </a:t>
            </a:r>
            <a:r>
              <a:rPr lang="en-US" b="1" dirty="0">
                <a:latin typeface="Arial Narrow" panose="020B0606020202030204" pitchFamily="34" charset="0"/>
              </a:rPr>
              <a:t>Chile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Southwestern</a:t>
            </a:r>
            <a:r>
              <a:rPr lang="en-US" dirty="0">
                <a:latin typeface="Arial Narrow" panose="020B0606020202030204" pitchFamily="34" charset="0"/>
              </a:rPr>
              <a:t> </a:t>
            </a:r>
            <a:r>
              <a:rPr lang="en-US" b="1" dirty="0">
                <a:latin typeface="Arial Narrow" panose="020B0606020202030204" pitchFamily="34" charset="0"/>
              </a:rPr>
              <a:t>Australia</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Located between </a:t>
            </a:r>
            <a:r>
              <a:rPr lang="en-US" sz="2400" b="1" dirty="0">
                <a:latin typeface="Arial Narrow" panose="020B0606020202030204" pitchFamily="34" charset="0"/>
              </a:rPr>
              <a:t>30°</a:t>
            </a:r>
            <a:r>
              <a:rPr lang="en-US" sz="2400" dirty="0">
                <a:latin typeface="Arial Narrow" panose="020B0606020202030204" pitchFamily="34" charset="0"/>
              </a:rPr>
              <a:t> and </a:t>
            </a:r>
            <a:r>
              <a:rPr lang="en-US" sz="2400" b="1" dirty="0">
                <a:latin typeface="Arial Narrow" panose="020B0606020202030204" pitchFamily="34" charset="0"/>
              </a:rPr>
              <a:t>40°</a:t>
            </a:r>
            <a:r>
              <a:rPr lang="en-US" sz="2400" dirty="0">
                <a:latin typeface="Arial Narrow" panose="020B0606020202030204" pitchFamily="34" charset="0"/>
              </a:rPr>
              <a:t> latitude, typically on the </a:t>
            </a:r>
            <a:r>
              <a:rPr lang="en-US" sz="2400" b="1" dirty="0">
                <a:latin typeface="Arial Narrow" panose="020B0606020202030204" pitchFamily="34" charset="0"/>
              </a:rPr>
              <a:t>poleward</a:t>
            </a:r>
            <a:r>
              <a:rPr lang="en-US" sz="2400" dirty="0">
                <a:latin typeface="Arial Narrow" panose="020B0606020202030204" pitchFamily="34" charset="0"/>
              </a:rPr>
              <a:t> side of the </a:t>
            </a:r>
            <a:r>
              <a:rPr lang="en-US" sz="2400" b="1" dirty="0">
                <a:latin typeface="Arial Narrow" panose="020B0606020202030204" pitchFamily="34" charset="0"/>
              </a:rPr>
              <a:t>subtropical</a:t>
            </a:r>
            <a:r>
              <a:rPr lang="en-US" sz="2400" dirty="0">
                <a:latin typeface="Arial Narrow" panose="020B0606020202030204" pitchFamily="34" charset="0"/>
              </a:rPr>
              <a:t> </a:t>
            </a:r>
            <a:r>
              <a:rPr lang="en-US" sz="2400" b="1" dirty="0">
                <a:latin typeface="Arial Narrow" panose="020B0606020202030204" pitchFamily="34" charset="0"/>
              </a:rPr>
              <a:t>high</a:t>
            </a:r>
            <a:r>
              <a:rPr lang="en-US" sz="2400" dirty="0">
                <a:latin typeface="Arial Narrow" panose="020B0606020202030204" pitchFamily="34" charset="0"/>
              </a:rPr>
              <a:t>.</a:t>
            </a:r>
          </a:p>
        </p:txBody>
      </p:sp>
    </p:spTree>
    <p:extLst>
      <p:ext uri="{BB962C8B-B14F-4D97-AF65-F5344CB8AC3E}">
        <p14:creationId xmlns:p14="http://schemas.microsoft.com/office/powerpoint/2010/main" val="17570660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C82044-175F-A7CD-7402-EDDC42355F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646545-1891-3D17-9E9C-8F2B2CF6F5A1}"/>
              </a:ext>
            </a:extLst>
          </p:cNvPr>
          <p:cNvSpPr>
            <a:spLocks noGrp="1"/>
          </p:cNvSpPr>
          <p:nvPr>
            <p:ph type="title"/>
          </p:nvPr>
        </p:nvSpPr>
        <p:spPr>
          <a:xfrm>
            <a:off x="696583" y="358450"/>
            <a:ext cx="10798834" cy="1015101"/>
          </a:xfrm>
        </p:spPr>
        <p:txBody>
          <a:bodyPr>
            <a:normAutofit fontScale="90000"/>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Mediterranean (Dry Summer Subtropical)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1D792802-F3CB-2DB4-51A3-B670F6A966C0}"/>
              </a:ext>
            </a:extLst>
          </p:cNvPr>
          <p:cNvSpPr>
            <a:spLocks noGrp="1"/>
          </p:cNvSpPr>
          <p:nvPr>
            <p:ph idx="1"/>
          </p:nvPr>
        </p:nvSpPr>
        <p:spPr>
          <a:xfrm>
            <a:off x="838200" y="1285335"/>
            <a:ext cx="9651521"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b="1" dirty="0">
                <a:latin typeface="Arial Narrow" panose="020B0606020202030204" pitchFamily="34" charset="0"/>
              </a:rPr>
              <a:t> Summer</a:t>
            </a:r>
            <a:r>
              <a:rPr lang="en-US" sz="2400" dirty="0">
                <a:latin typeface="Arial Narrow" panose="020B0606020202030204" pitchFamily="34" charset="0"/>
              </a:rPr>
              <a:t>: Dominated by the </a:t>
            </a:r>
            <a:r>
              <a:rPr lang="en-US" sz="2400" b="1" dirty="0">
                <a:latin typeface="Arial Narrow" panose="020B0606020202030204" pitchFamily="34" charset="0"/>
              </a:rPr>
              <a:t>Subtropical</a:t>
            </a:r>
            <a:r>
              <a:rPr lang="en-US" sz="2400" dirty="0">
                <a:latin typeface="Arial Narrow" panose="020B0606020202030204" pitchFamily="34" charset="0"/>
              </a:rPr>
              <a:t> </a:t>
            </a:r>
            <a:r>
              <a:rPr lang="en-US" sz="2400" b="1" dirty="0">
                <a:latin typeface="Arial Narrow" panose="020B0606020202030204" pitchFamily="34" charset="0"/>
              </a:rPr>
              <a:t>High</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Expands </a:t>
            </a:r>
            <a:r>
              <a:rPr lang="en-US" b="1" dirty="0">
                <a:latin typeface="Arial Narrow" panose="020B0606020202030204" pitchFamily="34" charset="0"/>
              </a:rPr>
              <a:t>poleward</a:t>
            </a:r>
            <a:r>
              <a:rPr lang="en-US" dirty="0">
                <a:latin typeface="Arial Narrow" panose="020B0606020202030204" pitchFamily="34" charset="0"/>
              </a:rPr>
              <a:t> between </a:t>
            </a:r>
            <a:r>
              <a:rPr lang="en-US" b="1" dirty="0">
                <a:latin typeface="Arial Narrow" panose="020B0606020202030204" pitchFamily="34" charset="0"/>
              </a:rPr>
              <a:t>30°-40° </a:t>
            </a:r>
            <a:r>
              <a:rPr lang="en-US" dirty="0">
                <a:latin typeface="Arial Narrow" panose="020B0606020202030204" pitchFamily="34" charset="0"/>
              </a:rPr>
              <a:t>latitude.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Subsiding</a:t>
            </a:r>
            <a:r>
              <a:rPr lang="en-US" dirty="0">
                <a:latin typeface="Arial Narrow" panose="020B0606020202030204" pitchFamily="34" charset="0"/>
              </a:rPr>
              <a:t> </a:t>
            </a:r>
            <a:r>
              <a:rPr lang="en-US" b="1" dirty="0">
                <a:latin typeface="Arial Narrow" panose="020B0606020202030204" pitchFamily="34" charset="0"/>
              </a:rPr>
              <a:t>air</a:t>
            </a:r>
            <a:r>
              <a:rPr lang="en-US" dirty="0">
                <a:latin typeface="Arial Narrow" panose="020B0606020202030204" pitchFamily="34" charset="0"/>
              </a:rPr>
              <a:t> creates </a:t>
            </a:r>
            <a:r>
              <a:rPr lang="en-US" b="1" dirty="0">
                <a:latin typeface="Arial Narrow" panose="020B0606020202030204" pitchFamily="34" charset="0"/>
              </a:rPr>
              <a:t>stable</a:t>
            </a:r>
            <a:r>
              <a:rPr lang="en-US" dirty="0">
                <a:latin typeface="Arial Narrow" panose="020B0606020202030204" pitchFamily="34" charset="0"/>
              </a:rPr>
              <a:t>, </a:t>
            </a:r>
            <a:r>
              <a:rPr lang="en-US" b="1" dirty="0">
                <a:latin typeface="Arial Narrow" panose="020B0606020202030204" pitchFamily="34" charset="0"/>
              </a:rPr>
              <a:t>dry</a:t>
            </a:r>
            <a:r>
              <a:rPr lang="en-US" dirty="0">
                <a:latin typeface="Arial Narrow" panose="020B0606020202030204" pitchFamily="34" charset="0"/>
              </a:rPr>
              <a:t> conditions.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Coupled with </a:t>
            </a:r>
            <a:r>
              <a:rPr lang="en-US" b="1" dirty="0">
                <a:latin typeface="Arial Narrow" panose="020B0606020202030204" pitchFamily="34" charset="0"/>
              </a:rPr>
              <a:t>cold ocean currents</a:t>
            </a:r>
            <a:r>
              <a:rPr lang="en-US" dirty="0">
                <a:latin typeface="Arial Narrow" panose="020B0606020202030204" pitchFamily="34" charset="0"/>
              </a:rPr>
              <a:t>, it enhances </a:t>
            </a:r>
            <a:r>
              <a:rPr lang="en-US" b="1" dirty="0">
                <a:latin typeface="Arial Narrow" panose="020B0606020202030204" pitchFamily="34" charset="0"/>
              </a:rPr>
              <a:t>atmospheric stability</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Dominant air masses: </a:t>
            </a:r>
            <a:r>
              <a:rPr lang="en-US" b="1" dirty="0">
                <a:latin typeface="Arial Narrow" panose="020B0606020202030204" pitchFamily="34" charset="0"/>
              </a:rPr>
              <a:t>maritime</a:t>
            </a:r>
            <a:r>
              <a:rPr lang="en-US" dirty="0">
                <a:latin typeface="Arial Narrow" panose="020B0606020202030204" pitchFamily="34" charset="0"/>
              </a:rPr>
              <a:t> </a:t>
            </a:r>
            <a:r>
              <a:rPr lang="en-US" b="1" dirty="0">
                <a:latin typeface="Arial Narrow" panose="020B0606020202030204" pitchFamily="34" charset="0"/>
              </a:rPr>
              <a:t>tropical</a:t>
            </a:r>
            <a:r>
              <a:rPr lang="en-US" dirty="0">
                <a:latin typeface="Arial Narrow" panose="020B0606020202030204" pitchFamily="34" charset="0"/>
              </a:rPr>
              <a:t> (</a:t>
            </a:r>
            <a:r>
              <a:rPr lang="en-US" b="1" dirty="0" err="1">
                <a:latin typeface="Arial Narrow" panose="020B0606020202030204" pitchFamily="34" charset="0"/>
              </a:rPr>
              <a:t>mT</a:t>
            </a:r>
            <a:r>
              <a:rPr lang="en-US" dirty="0">
                <a:latin typeface="Arial Narrow" panose="020B0606020202030204" pitchFamily="34" charset="0"/>
              </a:rPr>
              <a:t>) and </a:t>
            </a:r>
            <a:r>
              <a:rPr lang="en-US" b="1" dirty="0">
                <a:latin typeface="Arial Narrow" panose="020B0606020202030204" pitchFamily="34" charset="0"/>
              </a:rPr>
              <a:t>continental</a:t>
            </a:r>
            <a:r>
              <a:rPr lang="en-US" dirty="0">
                <a:latin typeface="Arial Narrow" panose="020B0606020202030204" pitchFamily="34" charset="0"/>
              </a:rPr>
              <a:t> </a:t>
            </a:r>
            <a:r>
              <a:rPr lang="en-US" b="1" dirty="0">
                <a:latin typeface="Arial Narrow" panose="020B0606020202030204" pitchFamily="34" charset="0"/>
              </a:rPr>
              <a:t>tropical</a:t>
            </a:r>
            <a:r>
              <a:rPr lang="en-US" dirty="0">
                <a:latin typeface="Arial Narrow" panose="020B0606020202030204" pitchFamily="34" charset="0"/>
              </a:rPr>
              <a:t> (</a:t>
            </a:r>
            <a:r>
              <a:rPr lang="en-US" b="1" dirty="0" err="1">
                <a:latin typeface="Arial Narrow" panose="020B0606020202030204" pitchFamily="34" charset="0"/>
              </a:rPr>
              <a:t>cT</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Winter</a:t>
            </a:r>
            <a:r>
              <a:rPr lang="en-US" sz="2400" dirty="0">
                <a:latin typeface="Arial Narrow" panose="020B0606020202030204" pitchFamily="34" charset="0"/>
              </a:rPr>
              <a:t>: Influenced by the </a:t>
            </a:r>
            <a:r>
              <a:rPr lang="en-US" sz="2400" b="1" dirty="0">
                <a:latin typeface="Arial Narrow" panose="020B0606020202030204" pitchFamily="34" charset="0"/>
              </a:rPr>
              <a:t>Westerlies</a:t>
            </a:r>
            <a:r>
              <a:rPr lang="en-US" sz="2400" dirty="0">
                <a:latin typeface="Arial Narrow" panose="020B0606020202030204" pitchFamily="34" charset="0"/>
              </a:rPr>
              <a:t> and </a:t>
            </a:r>
            <a:r>
              <a:rPr lang="en-US" sz="2400" b="1" dirty="0">
                <a:latin typeface="Arial Narrow" panose="020B0606020202030204" pitchFamily="34" charset="0"/>
              </a:rPr>
              <a:t>Subpolar</a:t>
            </a:r>
            <a:r>
              <a:rPr lang="en-US" sz="2400" dirty="0">
                <a:latin typeface="Arial Narrow" panose="020B0606020202030204" pitchFamily="34" charset="0"/>
              </a:rPr>
              <a:t> </a:t>
            </a:r>
            <a:r>
              <a:rPr lang="en-US" sz="2400" b="1" dirty="0">
                <a:latin typeface="Arial Narrow" panose="020B0606020202030204" pitchFamily="34" charset="0"/>
              </a:rPr>
              <a:t>Low</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 subtropical high </a:t>
            </a:r>
            <a:r>
              <a:rPr lang="en-US" b="1" dirty="0">
                <a:latin typeface="Arial Narrow" panose="020B0606020202030204" pitchFamily="34" charset="0"/>
              </a:rPr>
              <a:t>retreats</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Air masses: </a:t>
            </a:r>
            <a:r>
              <a:rPr lang="en-US" b="1" dirty="0" err="1">
                <a:latin typeface="Arial Narrow" panose="020B0606020202030204" pitchFamily="34" charset="0"/>
              </a:rPr>
              <a:t>mT</a:t>
            </a:r>
            <a:r>
              <a:rPr lang="en-US" dirty="0">
                <a:latin typeface="Arial Narrow" panose="020B0606020202030204" pitchFamily="34" charset="0"/>
              </a:rPr>
              <a:t>, </a:t>
            </a:r>
            <a:r>
              <a:rPr lang="en-US" b="1" dirty="0" err="1">
                <a:latin typeface="Arial Narrow" panose="020B0606020202030204" pitchFamily="34" charset="0"/>
              </a:rPr>
              <a:t>mP</a:t>
            </a:r>
            <a:r>
              <a:rPr lang="en-US" dirty="0">
                <a:latin typeface="Arial Narrow" panose="020B0606020202030204" pitchFamily="34" charset="0"/>
              </a:rPr>
              <a:t>, </a:t>
            </a:r>
            <a:r>
              <a:rPr lang="en-US" b="1" dirty="0" err="1">
                <a:latin typeface="Arial Narrow" panose="020B0606020202030204" pitchFamily="34" charset="0"/>
              </a:rPr>
              <a:t>cP</a:t>
            </a:r>
            <a:r>
              <a:rPr lang="en-US" dirty="0">
                <a:latin typeface="Arial Narrow" panose="020B0606020202030204" pitchFamily="34" charset="0"/>
              </a:rPr>
              <a:t> bring variability. </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Midlatitude</a:t>
            </a:r>
            <a:r>
              <a:rPr lang="en-US" dirty="0">
                <a:latin typeface="Arial Narrow" panose="020B0606020202030204" pitchFamily="34" charset="0"/>
              </a:rPr>
              <a:t> </a:t>
            </a:r>
            <a:r>
              <a:rPr lang="en-US" b="1" dirty="0">
                <a:latin typeface="Arial Narrow" panose="020B0606020202030204" pitchFamily="34" charset="0"/>
              </a:rPr>
              <a:t>cyclones</a:t>
            </a:r>
            <a:r>
              <a:rPr lang="en-US" dirty="0">
                <a:latin typeface="Arial Narrow" panose="020B0606020202030204" pitchFamily="34" charset="0"/>
              </a:rPr>
              <a:t> generate </a:t>
            </a:r>
            <a:r>
              <a:rPr lang="en-US" b="1" dirty="0">
                <a:latin typeface="Arial Narrow" panose="020B0606020202030204" pitchFamily="34" charset="0"/>
              </a:rPr>
              <a:t>much-needed</a:t>
            </a:r>
            <a:r>
              <a:rPr lang="en-US" dirty="0">
                <a:latin typeface="Arial Narrow" panose="020B0606020202030204" pitchFamily="34" charset="0"/>
              </a:rPr>
              <a:t> </a:t>
            </a:r>
            <a:r>
              <a:rPr lang="en-US" b="1" dirty="0">
                <a:latin typeface="Arial Narrow" panose="020B0606020202030204" pitchFamily="34" charset="0"/>
              </a:rPr>
              <a:t>winter</a:t>
            </a:r>
            <a:r>
              <a:rPr lang="en-US" dirty="0">
                <a:latin typeface="Arial Narrow" panose="020B0606020202030204" pitchFamily="34" charset="0"/>
              </a:rPr>
              <a:t> </a:t>
            </a:r>
            <a:r>
              <a:rPr lang="en-US" b="1" dirty="0">
                <a:latin typeface="Arial Narrow" panose="020B0606020202030204" pitchFamily="34" charset="0"/>
              </a:rPr>
              <a:t>precipitation</a:t>
            </a:r>
            <a:r>
              <a:rPr lang="en-US" dirty="0">
                <a:latin typeface="Arial Narrow" panose="020B0606020202030204" pitchFamily="34" charset="0"/>
              </a:rPr>
              <a:t>.</a:t>
            </a:r>
          </a:p>
        </p:txBody>
      </p:sp>
    </p:spTree>
    <p:extLst>
      <p:ext uri="{BB962C8B-B14F-4D97-AF65-F5344CB8AC3E}">
        <p14:creationId xmlns:p14="http://schemas.microsoft.com/office/powerpoint/2010/main" val="14773362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C1962-9609-824C-6273-04FA98A481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FFCBE8-A1E6-B50C-F16A-9FA4A0E0D1AB}"/>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Outline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28DC51C-A757-4A0C-21BD-3CFBA6D8042D}"/>
              </a:ext>
            </a:extLst>
          </p:cNvPr>
          <p:cNvSpPr>
            <a:spLocks noGrp="1"/>
          </p:cNvSpPr>
          <p:nvPr>
            <p:ph idx="1"/>
          </p:nvPr>
        </p:nvSpPr>
        <p:spPr>
          <a:xfrm>
            <a:off x="838199" y="1458930"/>
            <a:ext cx="11191876" cy="5208570"/>
          </a:xfrm>
        </p:spPr>
        <p:txBody>
          <a:bodyPr>
            <a:noAutofit/>
          </a:bodyPr>
          <a:lstStyle/>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The Elements of Climate</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Climate Classification</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Low Latitude Climates</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Midlatitude and Subtropical Climates</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High Latitude Climates</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Urban Climate</a:t>
            </a:r>
          </a:p>
        </p:txBody>
      </p:sp>
    </p:spTree>
    <p:extLst>
      <p:ext uri="{BB962C8B-B14F-4D97-AF65-F5344CB8AC3E}">
        <p14:creationId xmlns:p14="http://schemas.microsoft.com/office/powerpoint/2010/main" val="36952131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91ADF-E6E9-F0EC-B1CB-3A47E31C41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4D20F3-980E-BFFB-B73D-B98A45279534}"/>
              </a:ext>
            </a:extLst>
          </p:cNvPr>
          <p:cNvSpPr>
            <a:spLocks noGrp="1"/>
          </p:cNvSpPr>
          <p:nvPr>
            <p:ph type="title"/>
          </p:nvPr>
        </p:nvSpPr>
        <p:spPr>
          <a:xfrm>
            <a:off x="594027" y="365125"/>
            <a:ext cx="11057384" cy="1015101"/>
          </a:xfrm>
        </p:spPr>
        <p:txBody>
          <a:bodyPr>
            <a:normAutofit fontScale="90000"/>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Mediterranean (Dry Summer Subtropical)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79FDA27-2A5E-42FF-3CF8-BDE1F0843DC6}"/>
              </a:ext>
            </a:extLst>
          </p:cNvPr>
          <p:cNvSpPr>
            <a:spLocks noGrp="1"/>
          </p:cNvSpPr>
          <p:nvPr>
            <p:ph idx="1"/>
          </p:nvPr>
        </p:nvSpPr>
        <p:spPr>
          <a:xfrm>
            <a:off x="838201" y="1362973"/>
            <a:ext cx="4915618"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Mild</a:t>
            </a:r>
            <a:r>
              <a:rPr lang="en-US" sz="2000" dirty="0">
                <a:latin typeface="Arial Narrow" panose="020B0606020202030204" pitchFamily="34" charset="0"/>
              </a:rPr>
              <a:t>, </a:t>
            </a:r>
            <a:r>
              <a:rPr lang="en-US" sz="2000" b="1" dirty="0">
                <a:latin typeface="Arial Narrow" panose="020B0606020202030204" pitchFamily="34" charset="0"/>
              </a:rPr>
              <a:t>pleasant</a:t>
            </a:r>
            <a:r>
              <a:rPr lang="en-US" sz="2000" dirty="0">
                <a:latin typeface="Arial Narrow" panose="020B0606020202030204" pitchFamily="34" charset="0"/>
              </a:rPr>
              <a:t> climate with </a:t>
            </a:r>
            <a:r>
              <a:rPr lang="en-US" sz="2000" b="1" dirty="0">
                <a:latin typeface="Arial Narrow" panose="020B0606020202030204" pitchFamily="34" charset="0"/>
              </a:rPr>
              <a:t>strong</a:t>
            </a:r>
            <a:r>
              <a:rPr lang="en-US" sz="2000" dirty="0">
                <a:latin typeface="Arial Narrow" panose="020B0606020202030204" pitchFamily="34" charset="0"/>
              </a:rPr>
              <a:t> </a:t>
            </a:r>
            <a:r>
              <a:rPr lang="en-US" sz="2000" b="1" dirty="0">
                <a:latin typeface="Arial Narrow" panose="020B0606020202030204" pitchFamily="34" charset="0"/>
              </a:rPr>
              <a:t>marine</a:t>
            </a:r>
            <a:r>
              <a:rPr lang="en-US" sz="2000" dirty="0">
                <a:latin typeface="Arial Narrow" panose="020B0606020202030204" pitchFamily="34" charset="0"/>
              </a:rPr>
              <a:t> </a:t>
            </a:r>
            <a:r>
              <a:rPr lang="en-US" sz="2000" b="1" dirty="0">
                <a:latin typeface="Arial Narrow" panose="020B0606020202030204" pitchFamily="34" charset="0"/>
              </a:rPr>
              <a:t>influence</a:t>
            </a:r>
            <a:r>
              <a:rPr lang="en-US" sz="20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Moderated</a:t>
            </a:r>
            <a:r>
              <a:rPr lang="en-US" sz="2000" dirty="0">
                <a:latin typeface="Arial Narrow" panose="020B0606020202030204" pitchFamily="34" charset="0"/>
              </a:rPr>
              <a:t> by </a:t>
            </a:r>
            <a:r>
              <a:rPr lang="en-US" sz="2000" b="1" dirty="0">
                <a:latin typeface="Arial Narrow" panose="020B0606020202030204" pitchFamily="34" charset="0"/>
              </a:rPr>
              <a:t>nearby</a:t>
            </a:r>
            <a:r>
              <a:rPr lang="en-US" sz="2000" dirty="0">
                <a:latin typeface="Arial Narrow" panose="020B0606020202030204" pitchFamily="34" charset="0"/>
              </a:rPr>
              <a:t> </a:t>
            </a:r>
            <a:r>
              <a:rPr lang="en-US" sz="2000" b="1" dirty="0">
                <a:latin typeface="Arial Narrow" panose="020B0606020202030204" pitchFamily="34" charset="0"/>
              </a:rPr>
              <a:t>oceans</a:t>
            </a:r>
            <a:r>
              <a:rPr lang="en-US" sz="2000" dirty="0">
                <a:latin typeface="Arial Narrow" panose="020B0606020202030204" pitchFamily="34" charset="0"/>
              </a:rPr>
              <a:t>, keeping </a:t>
            </a:r>
            <a:r>
              <a:rPr lang="en-US" sz="2000" b="1" dirty="0">
                <a:latin typeface="Arial Narrow" panose="020B0606020202030204" pitchFamily="34" charset="0"/>
              </a:rPr>
              <a:t>winters</a:t>
            </a:r>
            <a:r>
              <a:rPr lang="en-US" sz="2000" dirty="0">
                <a:latin typeface="Arial Narrow" panose="020B0606020202030204" pitchFamily="34" charset="0"/>
              </a:rPr>
              <a:t> </a:t>
            </a:r>
            <a:r>
              <a:rPr lang="en-US" sz="2000" b="1" dirty="0">
                <a:latin typeface="Arial Narrow" panose="020B0606020202030204" pitchFamily="34" charset="0"/>
              </a:rPr>
              <a:t>mild</a:t>
            </a:r>
            <a:r>
              <a:rPr lang="en-US" sz="2000" dirty="0">
                <a:latin typeface="Arial Narrow" panose="020B0606020202030204" pitchFamily="34" charset="0"/>
              </a:rPr>
              <a:t> and </a:t>
            </a:r>
            <a:r>
              <a:rPr lang="en-US" sz="2000" b="1" dirty="0">
                <a:latin typeface="Arial Narrow" panose="020B0606020202030204" pitchFamily="34" charset="0"/>
              </a:rPr>
              <a:t>summers</a:t>
            </a:r>
            <a:r>
              <a:rPr lang="en-US" sz="2000" dirty="0">
                <a:latin typeface="Arial Narrow" panose="020B0606020202030204" pitchFamily="34" charset="0"/>
              </a:rPr>
              <a:t> </a:t>
            </a:r>
            <a:r>
              <a:rPr lang="en-US" sz="2000" b="1" dirty="0">
                <a:latin typeface="Arial Narrow" panose="020B0606020202030204" pitchFamily="34" charset="0"/>
              </a:rPr>
              <a:t>warm</a:t>
            </a:r>
            <a:r>
              <a:rPr lang="en-US" sz="20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No</a:t>
            </a:r>
            <a:r>
              <a:rPr lang="en-US" sz="2000" dirty="0">
                <a:latin typeface="Arial Narrow" panose="020B0606020202030204" pitchFamily="34" charset="0"/>
              </a:rPr>
              <a:t> </a:t>
            </a:r>
            <a:r>
              <a:rPr lang="en-US" sz="2000" b="1" dirty="0">
                <a:latin typeface="Arial Narrow" panose="020B0606020202030204" pitchFamily="34" charset="0"/>
              </a:rPr>
              <a:t>month</a:t>
            </a:r>
            <a:r>
              <a:rPr lang="en-US" sz="2000" dirty="0">
                <a:latin typeface="Arial Narrow" panose="020B0606020202030204" pitchFamily="34" charset="0"/>
              </a:rPr>
              <a:t> falls below 0°C (32°F).</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least </a:t>
            </a:r>
            <a:r>
              <a:rPr lang="en-US" sz="2000" b="1" dirty="0">
                <a:latin typeface="Arial Narrow" panose="020B0606020202030204" pitchFamily="34" charset="0"/>
              </a:rPr>
              <a:t>3 months average above 10°C </a:t>
            </a:r>
            <a:r>
              <a:rPr lang="en-US" sz="2000" dirty="0">
                <a:latin typeface="Arial Narrow" panose="020B0606020202030204" pitchFamily="34" charset="0"/>
              </a:rPr>
              <a:t>(</a:t>
            </a:r>
            <a:r>
              <a:rPr lang="en-US" sz="2000" b="1" dirty="0">
                <a:latin typeface="Arial Narrow" panose="020B0606020202030204" pitchFamily="34" charset="0"/>
              </a:rPr>
              <a:t>50°F</a:t>
            </a:r>
            <a:r>
              <a:rPr lang="en-US" sz="20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Warmest</a:t>
            </a:r>
            <a:r>
              <a:rPr lang="en-US" sz="2000" dirty="0">
                <a:latin typeface="Arial Narrow" panose="020B0606020202030204" pitchFamily="34" charset="0"/>
              </a:rPr>
              <a:t> </a:t>
            </a:r>
            <a:r>
              <a:rPr lang="en-US" sz="2000" b="1" dirty="0">
                <a:latin typeface="Arial Narrow" panose="020B0606020202030204" pitchFamily="34" charset="0"/>
              </a:rPr>
              <a:t>months</a:t>
            </a:r>
            <a:r>
              <a:rPr lang="en-US" sz="2000" dirty="0">
                <a:latin typeface="Arial Narrow" panose="020B0606020202030204" pitchFamily="34" charset="0"/>
              </a:rPr>
              <a:t>: typically in the </a:t>
            </a:r>
            <a:r>
              <a:rPr lang="en-US" sz="2000" b="1" dirty="0">
                <a:latin typeface="Arial Narrow" panose="020B0606020202030204" pitchFamily="34" charset="0"/>
              </a:rPr>
              <a:t>upper 20s°C</a:t>
            </a:r>
            <a:r>
              <a:rPr lang="en-US" sz="2000" dirty="0">
                <a:latin typeface="Arial Narrow" panose="020B0606020202030204" pitchFamily="34" charset="0"/>
              </a:rPr>
              <a:t> (70s–80s°F).</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Stable</a:t>
            </a:r>
            <a:r>
              <a:rPr lang="en-US" sz="2000" dirty="0">
                <a:latin typeface="Arial Narrow" panose="020B0606020202030204" pitchFamily="34" charset="0"/>
              </a:rPr>
              <a:t> </a:t>
            </a:r>
            <a:r>
              <a:rPr lang="en-US" sz="2000" b="1" dirty="0">
                <a:latin typeface="Arial Narrow" panose="020B0606020202030204" pitchFamily="34" charset="0"/>
              </a:rPr>
              <a:t>atmosphere</a:t>
            </a:r>
            <a:r>
              <a:rPr lang="en-US" sz="2000" dirty="0">
                <a:latin typeface="Arial Narrow" panose="020B0606020202030204" pitchFamily="34" charset="0"/>
              </a:rPr>
              <a:t> creates </a:t>
            </a:r>
            <a:r>
              <a:rPr lang="en-US" sz="2000" b="1" dirty="0">
                <a:latin typeface="Arial Narrow" panose="020B0606020202030204" pitchFamily="34" charset="0"/>
              </a:rPr>
              <a:t>sunny</a:t>
            </a:r>
            <a:r>
              <a:rPr lang="en-US" sz="2000" dirty="0">
                <a:latin typeface="Arial Narrow" panose="020B0606020202030204" pitchFamily="34" charset="0"/>
              </a:rPr>
              <a:t> </a:t>
            </a:r>
            <a:r>
              <a:rPr lang="en-US" sz="2000" b="1" dirty="0">
                <a:latin typeface="Arial Narrow" panose="020B0606020202030204" pitchFamily="34" charset="0"/>
              </a:rPr>
              <a:t>skies</a:t>
            </a:r>
            <a:r>
              <a:rPr lang="en-US" sz="2000" dirty="0">
                <a:latin typeface="Arial Narrow" panose="020B0606020202030204" pitchFamily="34" charset="0"/>
              </a:rPr>
              <a:t>, promoting:</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Large daily temperature ranges </a:t>
            </a:r>
            <a:r>
              <a:rPr lang="en-US" sz="2000" dirty="0">
                <a:latin typeface="Arial Narrow" panose="020B0606020202030204" pitchFamily="34" charset="0"/>
              </a:rPr>
              <a:t>in summer.</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Occasional</a:t>
            </a:r>
            <a:r>
              <a:rPr lang="en-US" sz="2000" dirty="0">
                <a:latin typeface="Arial Narrow" panose="020B0606020202030204" pitchFamily="34" charset="0"/>
              </a:rPr>
              <a:t> </a:t>
            </a:r>
            <a:r>
              <a:rPr lang="en-US" sz="2000" b="1" dirty="0">
                <a:latin typeface="Arial Narrow" panose="020B0606020202030204" pitchFamily="34" charset="0"/>
              </a:rPr>
              <a:t>frost</a:t>
            </a:r>
            <a:r>
              <a:rPr lang="en-US" sz="2000" dirty="0">
                <a:latin typeface="Arial Narrow" panose="020B0606020202030204" pitchFamily="34" charset="0"/>
              </a:rPr>
              <a:t> </a:t>
            </a:r>
            <a:r>
              <a:rPr lang="en-US" sz="2000" b="1" dirty="0">
                <a:latin typeface="Arial Narrow" panose="020B0606020202030204" pitchFamily="34" charset="0"/>
              </a:rPr>
              <a:t>risk</a:t>
            </a:r>
            <a:r>
              <a:rPr lang="en-US" sz="2000" dirty="0">
                <a:latin typeface="Arial Narrow" panose="020B0606020202030204" pitchFamily="34" charset="0"/>
              </a:rPr>
              <a:t> in winter due to </a:t>
            </a:r>
            <a:r>
              <a:rPr lang="en-US" sz="2000" dirty="0" err="1">
                <a:latin typeface="Arial Narrow" panose="020B0606020202030204" pitchFamily="34" charset="0"/>
              </a:rPr>
              <a:t>cP</a:t>
            </a:r>
            <a:r>
              <a:rPr lang="en-US" sz="2000" dirty="0">
                <a:latin typeface="Arial Narrow" panose="020B0606020202030204" pitchFamily="34" charset="0"/>
              </a:rPr>
              <a:t> air mass intrusions.</a:t>
            </a:r>
          </a:p>
        </p:txBody>
      </p:sp>
      <p:sp>
        <p:nvSpPr>
          <p:cNvPr id="4" name="Content Placeholder 2">
            <a:extLst>
              <a:ext uri="{FF2B5EF4-FFF2-40B4-BE49-F238E27FC236}">
                <a16:creationId xmlns:a16="http://schemas.microsoft.com/office/drawing/2014/main" id="{BCE75B2B-A45E-F768-504D-22633B4D806C}"/>
              </a:ext>
            </a:extLst>
          </p:cNvPr>
          <p:cNvSpPr txBox="1">
            <a:spLocks/>
          </p:cNvSpPr>
          <p:nvPr/>
        </p:nvSpPr>
        <p:spPr>
          <a:xfrm>
            <a:off x="6096000" y="1380226"/>
            <a:ext cx="5791200" cy="490336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Strong seasonal contrast in rainfall.</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Summer</a:t>
            </a:r>
            <a:r>
              <a:rPr lang="en-US" sz="2000" dirty="0">
                <a:latin typeface="Arial Narrow" panose="020B0606020202030204" pitchFamily="34" charset="0"/>
              </a:rPr>
              <a:t>: </a:t>
            </a:r>
            <a:r>
              <a:rPr lang="en-US" sz="2000" b="1" dirty="0">
                <a:latin typeface="Arial Narrow" panose="020B0606020202030204" pitchFamily="34" charset="0"/>
              </a:rPr>
              <a:t>dry</a:t>
            </a:r>
            <a:r>
              <a:rPr lang="en-US" sz="2000" dirty="0">
                <a:latin typeface="Arial Narrow" panose="020B0606020202030204" pitchFamily="34" charset="0"/>
              </a:rPr>
              <a:t> due to Subtropical High and cold ocean currents.</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Cloud</a:t>
            </a:r>
            <a:r>
              <a:rPr lang="en-US" sz="2000" dirty="0">
                <a:latin typeface="Arial Narrow" panose="020B0606020202030204" pitchFamily="34" charset="0"/>
              </a:rPr>
              <a:t> </a:t>
            </a:r>
            <a:r>
              <a:rPr lang="en-US" sz="2000" b="1" dirty="0">
                <a:latin typeface="Arial Narrow" panose="020B0606020202030204" pitchFamily="34" charset="0"/>
              </a:rPr>
              <a:t>suppression</a:t>
            </a:r>
            <a:r>
              <a:rPr lang="en-US" sz="2000" dirty="0">
                <a:latin typeface="Arial Narrow" panose="020B0606020202030204" pitchFamily="34" charset="0"/>
              </a:rPr>
              <a:t> leads to </a:t>
            </a:r>
            <a:r>
              <a:rPr lang="en-US" sz="2000" b="1" dirty="0">
                <a:latin typeface="Arial Narrow" panose="020B0606020202030204" pitchFamily="34" charset="0"/>
              </a:rPr>
              <a:t>more</a:t>
            </a:r>
            <a:r>
              <a:rPr lang="en-US" sz="2000" dirty="0">
                <a:latin typeface="Arial Narrow" panose="020B0606020202030204" pitchFamily="34" charset="0"/>
              </a:rPr>
              <a:t> </a:t>
            </a:r>
            <a:r>
              <a:rPr lang="en-US" sz="2000" b="1" dirty="0">
                <a:latin typeface="Arial Narrow" panose="020B0606020202030204" pitchFamily="34" charset="0"/>
              </a:rPr>
              <a:t>sunshine</a:t>
            </a:r>
            <a:r>
              <a:rPr lang="en-US" sz="2000" dirty="0">
                <a:latin typeface="Arial Narrow" panose="020B0606020202030204" pitchFamily="34" charset="0"/>
              </a:rPr>
              <a:t> but also </a:t>
            </a:r>
            <a:r>
              <a:rPr lang="en-US" sz="2000" b="1" dirty="0">
                <a:latin typeface="Arial Narrow" panose="020B0606020202030204" pitchFamily="34" charset="0"/>
              </a:rPr>
              <a:t>smog</a:t>
            </a:r>
            <a:r>
              <a:rPr lang="en-US" sz="2000" dirty="0">
                <a:latin typeface="Arial Narrow" panose="020B0606020202030204" pitchFamily="34" charset="0"/>
              </a:rPr>
              <a:t> problems (e.g., Southern California).</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Winter</a:t>
            </a:r>
            <a:r>
              <a:rPr lang="en-US" sz="2000" dirty="0">
                <a:latin typeface="Arial Narrow" panose="020B0606020202030204" pitchFamily="34" charset="0"/>
              </a:rPr>
              <a:t>: cyclonic systems from Westerlies bring </a:t>
            </a:r>
            <a:r>
              <a:rPr lang="en-US" sz="2000" b="1" dirty="0">
                <a:latin typeface="Arial Narrow" panose="020B0606020202030204" pitchFamily="34" charset="0"/>
              </a:rPr>
              <a:t>moderate</a:t>
            </a:r>
            <a:r>
              <a:rPr lang="en-US" sz="2000" dirty="0">
                <a:latin typeface="Arial Narrow" panose="020B0606020202030204" pitchFamily="34" charset="0"/>
              </a:rPr>
              <a:t> to </a:t>
            </a:r>
            <a:r>
              <a:rPr lang="en-US" sz="2000" b="1" dirty="0">
                <a:latin typeface="Arial Narrow" panose="020B0606020202030204" pitchFamily="34" charset="0"/>
              </a:rPr>
              <a:t>heavy</a:t>
            </a:r>
            <a:r>
              <a:rPr lang="en-US" sz="2000" dirty="0">
                <a:latin typeface="Arial Narrow" panose="020B0606020202030204" pitchFamily="34" charset="0"/>
              </a:rPr>
              <a:t> </a:t>
            </a:r>
            <a:r>
              <a:rPr lang="en-US" sz="2000" b="1" dirty="0">
                <a:latin typeface="Arial Narrow" panose="020B0606020202030204" pitchFamily="34" charset="0"/>
              </a:rPr>
              <a:t>rain</a:t>
            </a:r>
            <a:r>
              <a:rPr lang="en-US" sz="20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Rainfall can be </a:t>
            </a:r>
            <a:r>
              <a:rPr lang="en-US" sz="2000" b="1" dirty="0">
                <a:latin typeface="Arial Narrow" panose="020B0606020202030204" pitchFamily="34" charset="0"/>
              </a:rPr>
              <a:t>intense</a:t>
            </a:r>
            <a:r>
              <a:rPr lang="en-US" sz="2000" dirty="0">
                <a:latin typeface="Arial Narrow" panose="020B0606020202030204" pitchFamily="34" charset="0"/>
              </a:rPr>
              <a:t>, causing runoff and landslides on unstable terrain.</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Frequent</a:t>
            </a:r>
            <a:r>
              <a:rPr lang="en-US" sz="2000" dirty="0">
                <a:latin typeface="Arial Narrow" panose="020B0606020202030204" pitchFamily="34" charset="0"/>
              </a:rPr>
              <a:t> </a:t>
            </a:r>
            <a:r>
              <a:rPr lang="en-US" sz="2000" b="1" dirty="0">
                <a:latin typeface="Arial Narrow" panose="020B0606020202030204" pitchFamily="34" charset="0"/>
              </a:rPr>
              <a:t>fog</a:t>
            </a:r>
            <a:r>
              <a:rPr lang="en-US" sz="2000" dirty="0">
                <a:latin typeface="Arial Narrow" panose="020B0606020202030204" pitchFamily="34" charset="0"/>
              </a:rPr>
              <a:t> in coastal areas:</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Caused by </a:t>
            </a:r>
            <a:r>
              <a:rPr lang="en-US" sz="2000" b="1" dirty="0">
                <a:latin typeface="Arial Narrow" panose="020B0606020202030204" pitchFamily="34" charset="0"/>
              </a:rPr>
              <a:t>advection</a:t>
            </a:r>
            <a:r>
              <a:rPr lang="en-US" sz="2000" dirty="0">
                <a:latin typeface="Arial Narrow" panose="020B0606020202030204" pitchFamily="34" charset="0"/>
              </a:rPr>
              <a:t> </a:t>
            </a:r>
            <a:r>
              <a:rPr lang="en-US" sz="2000" b="1" dirty="0">
                <a:latin typeface="Arial Narrow" panose="020B0606020202030204" pitchFamily="34" charset="0"/>
              </a:rPr>
              <a:t>fog</a:t>
            </a:r>
            <a:r>
              <a:rPr lang="en-US" sz="2000" dirty="0">
                <a:latin typeface="Arial Narrow" panose="020B0606020202030204" pitchFamily="34" charset="0"/>
              </a:rPr>
              <a:t>: warm, moist air moving over cold ocean currents (e.g., California Current).</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Helps maintain </a:t>
            </a:r>
            <a:r>
              <a:rPr lang="en-US" sz="2000" b="1" dirty="0">
                <a:latin typeface="Arial Narrow" panose="020B0606020202030204" pitchFamily="34" charset="0"/>
              </a:rPr>
              <a:t>cool</a:t>
            </a:r>
            <a:r>
              <a:rPr lang="en-US" sz="2000" dirty="0">
                <a:latin typeface="Arial Narrow" panose="020B0606020202030204" pitchFamily="34" charset="0"/>
              </a:rPr>
              <a:t> </a:t>
            </a:r>
            <a:r>
              <a:rPr lang="en-US" sz="2000" b="1" dirty="0">
                <a:latin typeface="Arial Narrow" panose="020B0606020202030204" pitchFamily="34" charset="0"/>
              </a:rPr>
              <a:t>coastal</a:t>
            </a:r>
            <a:r>
              <a:rPr lang="en-US" sz="2000" dirty="0">
                <a:latin typeface="Arial Narrow" panose="020B0606020202030204" pitchFamily="34" charset="0"/>
              </a:rPr>
              <a:t> </a:t>
            </a:r>
            <a:r>
              <a:rPr lang="en-US" sz="2000" b="1" dirty="0">
                <a:latin typeface="Arial Narrow" panose="020B0606020202030204" pitchFamily="34" charset="0"/>
              </a:rPr>
              <a:t>conditions</a:t>
            </a:r>
            <a:r>
              <a:rPr lang="en-US" sz="2000" dirty="0">
                <a:latin typeface="Arial Narrow" panose="020B0606020202030204" pitchFamily="34" charset="0"/>
              </a:rPr>
              <a:t> despite sunny skies inland.</a:t>
            </a:r>
          </a:p>
        </p:txBody>
      </p:sp>
    </p:spTree>
    <p:extLst>
      <p:ext uri="{BB962C8B-B14F-4D97-AF65-F5344CB8AC3E}">
        <p14:creationId xmlns:p14="http://schemas.microsoft.com/office/powerpoint/2010/main" val="30110859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91952-F038-0B21-CED4-2B23090791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9E1343-2E74-2910-3EFC-BBE6D27CEE4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Midlatitude Desert Climate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FCAF117F-EFB1-6D03-BDAB-3F5E3B8A318A}"/>
              </a:ext>
            </a:extLst>
          </p:cNvPr>
          <p:cNvSpPr>
            <a:spLocks noGrp="1"/>
          </p:cNvSpPr>
          <p:nvPr>
            <p:ph idx="1"/>
          </p:nvPr>
        </p:nvSpPr>
        <p:spPr>
          <a:xfrm>
            <a:off x="838199" y="1311215"/>
            <a:ext cx="6015451" cy="5003321"/>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Similar</a:t>
            </a:r>
            <a:r>
              <a:rPr lang="en-US" sz="2400" dirty="0">
                <a:latin typeface="Arial Narrow" panose="020B0606020202030204" pitchFamily="34" charset="0"/>
              </a:rPr>
              <a:t> to </a:t>
            </a:r>
            <a:r>
              <a:rPr lang="en-US" sz="2400" b="1" dirty="0">
                <a:latin typeface="Arial Narrow" panose="020B0606020202030204" pitchFamily="34" charset="0"/>
              </a:rPr>
              <a:t>tropical</a:t>
            </a:r>
            <a:r>
              <a:rPr lang="en-US" sz="2400" dirty="0">
                <a:latin typeface="Arial Narrow" panose="020B0606020202030204" pitchFamily="34" charset="0"/>
              </a:rPr>
              <a:t> </a:t>
            </a:r>
            <a:r>
              <a:rPr lang="en-US" sz="2400" b="1" dirty="0">
                <a:latin typeface="Arial Narrow" panose="020B0606020202030204" pitchFamily="34" charset="0"/>
              </a:rPr>
              <a:t>deserts</a:t>
            </a:r>
            <a:r>
              <a:rPr lang="en-US" sz="2400" dirty="0">
                <a:latin typeface="Arial Narrow" panose="020B0606020202030204" pitchFamily="34" charset="0"/>
              </a:rPr>
              <a:t>, but located in </a:t>
            </a:r>
            <a:r>
              <a:rPr lang="en-US" sz="2400" b="1" dirty="0">
                <a:latin typeface="Arial Narrow" panose="020B0606020202030204" pitchFamily="34" charset="0"/>
              </a:rPr>
              <a:t>higher</a:t>
            </a:r>
            <a:r>
              <a:rPr lang="en-US" sz="2400" dirty="0">
                <a:latin typeface="Arial Narrow" panose="020B0606020202030204" pitchFamily="34" charset="0"/>
              </a:rPr>
              <a:t> </a:t>
            </a:r>
            <a:r>
              <a:rPr lang="en-US" sz="2400" b="1" dirty="0">
                <a:latin typeface="Arial Narrow" panose="020B0606020202030204" pitchFamily="34" charset="0"/>
              </a:rPr>
              <a:t>latitudes</a:t>
            </a:r>
            <a:r>
              <a:rPr lang="en-US" sz="2400" dirty="0">
                <a:latin typeface="Arial Narrow" panose="020B0606020202030204" pitchFamily="34" charset="0"/>
              </a:rPr>
              <a:t> → classified as “</a:t>
            </a:r>
            <a:r>
              <a:rPr lang="en-US" sz="2400" b="1" dirty="0">
                <a:latin typeface="Arial Narrow" panose="020B0606020202030204" pitchFamily="34" charset="0"/>
              </a:rPr>
              <a:t>cold</a:t>
            </a:r>
            <a:r>
              <a:rPr lang="en-US" sz="2400" dirty="0">
                <a:latin typeface="Arial Narrow" panose="020B0606020202030204" pitchFamily="34" charset="0"/>
              </a:rPr>
              <a:t> </a:t>
            </a:r>
            <a:r>
              <a:rPr lang="en-US" sz="2400" b="1" dirty="0">
                <a:latin typeface="Arial Narrow" panose="020B0606020202030204" pitchFamily="34" charset="0"/>
              </a:rPr>
              <a:t>deserts</a:t>
            </a:r>
            <a:r>
              <a:rPr lang="en-US" sz="2400" dirty="0">
                <a:latin typeface="Arial Narrow" panose="020B0606020202030204" pitchFamily="34" charset="0"/>
              </a:rPr>
              <a:t>” (</a:t>
            </a:r>
            <a:r>
              <a:rPr lang="en-US" sz="2400" b="1" dirty="0" err="1">
                <a:latin typeface="Arial Narrow" panose="020B0606020202030204" pitchFamily="34" charset="0"/>
              </a:rPr>
              <a:t>BWk</a:t>
            </a:r>
            <a:r>
              <a:rPr lang="en-US" sz="2400" dirty="0">
                <a:latin typeface="Arial Narrow" panose="020B0606020202030204" pitchFamily="34" charset="0"/>
              </a:rPr>
              <a:t>) in the </a:t>
            </a:r>
            <a:r>
              <a:rPr lang="en-US" sz="2400" dirty="0" err="1">
                <a:latin typeface="Arial Narrow" panose="020B0606020202030204" pitchFamily="34" charset="0"/>
              </a:rPr>
              <a:t>Köppen</a:t>
            </a:r>
            <a:r>
              <a:rPr lang="en-US" sz="2400" dirty="0">
                <a:latin typeface="Arial Narrow" panose="020B0606020202030204" pitchFamily="34" charset="0"/>
              </a:rPr>
              <a:t> system.</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Characterized by:</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Low</a:t>
            </a:r>
            <a:r>
              <a:rPr lang="en-US" dirty="0">
                <a:latin typeface="Arial Narrow" panose="020B0606020202030204" pitchFamily="34" charset="0"/>
              </a:rPr>
              <a:t> </a:t>
            </a:r>
            <a:r>
              <a:rPr lang="en-US" b="1" dirty="0">
                <a:latin typeface="Arial Narrow" panose="020B0606020202030204" pitchFamily="34" charset="0"/>
              </a:rPr>
              <a:t>precipitation</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Large</a:t>
            </a:r>
            <a:r>
              <a:rPr lang="en-US" dirty="0">
                <a:latin typeface="Arial Narrow" panose="020B0606020202030204" pitchFamily="34" charset="0"/>
              </a:rPr>
              <a:t> </a:t>
            </a:r>
            <a:r>
              <a:rPr lang="en-US" b="1" dirty="0">
                <a:latin typeface="Arial Narrow" panose="020B0606020202030204" pitchFamily="34" charset="0"/>
              </a:rPr>
              <a:t>annual</a:t>
            </a:r>
            <a:r>
              <a:rPr lang="en-US" dirty="0">
                <a:latin typeface="Arial Narrow" panose="020B0606020202030204" pitchFamily="34" charset="0"/>
              </a:rPr>
              <a:t> temperature </a:t>
            </a:r>
            <a:r>
              <a:rPr lang="en-US" b="1" dirty="0">
                <a:latin typeface="Arial Narrow" panose="020B0606020202030204" pitchFamily="34" charset="0"/>
              </a:rPr>
              <a:t>ranges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Dry</a:t>
            </a:r>
            <a:r>
              <a:rPr lang="en-US" dirty="0">
                <a:latin typeface="Arial Narrow" panose="020B0606020202030204" pitchFamily="34" charset="0"/>
              </a:rPr>
              <a:t> conditions </a:t>
            </a:r>
            <a:r>
              <a:rPr lang="en-US" b="1" dirty="0">
                <a:latin typeface="Arial Narrow" panose="020B0606020202030204" pitchFamily="34" charset="0"/>
              </a:rPr>
              <a:t>year-round</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Geographic distribution:</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Interior</a:t>
            </a:r>
            <a:r>
              <a:rPr lang="en-US" dirty="0">
                <a:latin typeface="Arial Narrow" panose="020B0606020202030204" pitchFamily="34" charset="0"/>
              </a:rPr>
              <a:t> </a:t>
            </a:r>
            <a:r>
              <a:rPr lang="en-US" b="1" dirty="0">
                <a:latin typeface="Arial Narrow" panose="020B0606020202030204" pitchFamily="34" charset="0"/>
              </a:rPr>
              <a:t>Asia</a:t>
            </a:r>
            <a:r>
              <a:rPr lang="en-US" dirty="0">
                <a:latin typeface="Arial Narrow" panose="020B0606020202030204" pitchFamily="34" charset="0"/>
              </a:rPr>
              <a:t>: Gobi Desert, Takla Makan Desert, Kazakhstan, Uzbekistan</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Western</a:t>
            </a:r>
            <a:r>
              <a:rPr lang="en-US" dirty="0">
                <a:latin typeface="Arial Narrow" panose="020B0606020202030204" pitchFamily="34" charset="0"/>
              </a:rPr>
              <a:t> </a:t>
            </a:r>
            <a:r>
              <a:rPr lang="en-US" b="1" dirty="0">
                <a:latin typeface="Arial Narrow" panose="020B0606020202030204" pitchFamily="34" charset="0"/>
              </a:rPr>
              <a:t>U.S.</a:t>
            </a:r>
            <a:r>
              <a:rPr lang="en-US" dirty="0">
                <a:latin typeface="Arial Narrow" panose="020B0606020202030204" pitchFamily="34" charset="0"/>
              </a:rPr>
              <a:t>: Great Basin, Southern Utah, Nevada, Arizona, New Mexico</a:t>
            </a:r>
          </a:p>
        </p:txBody>
      </p:sp>
      <p:sp>
        <p:nvSpPr>
          <p:cNvPr id="6" name="TextBox 5">
            <a:extLst>
              <a:ext uri="{FF2B5EF4-FFF2-40B4-BE49-F238E27FC236}">
                <a16:creationId xmlns:a16="http://schemas.microsoft.com/office/drawing/2014/main" id="{6C3511D7-AC97-6C31-F952-041B9A67AF48}"/>
              </a:ext>
            </a:extLst>
          </p:cNvPr>
          <p:cNvSpPr txBox="1"/>
          <p:nvPr/>
        </p:nvSpPr>
        <p:spPr>
          <a:xfrm>
            <a:off x="7028371" y="4570627"/>
            <a:ext cx="4799185"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9.5.2.2: Interior location of Takla Makan and Gobi Desert. (Source: CIA World Factbook) from Introduction to Physical Geography by M. Ritter, licensed under CC BY-NC-SA 4.0.</a:t>
            </a:r>
          </a:p>
        </p:txBody>
      </p:sp>
      <p:pic>
        <p:nvPicPr>
          <p:cNvPr id="7" name="Picture 6" descr="Map showing the interior location of the Takla Makan Desert in western China and the Gobi Desert spanning northern China and southern Mongolia, with surrounding regions including the Himalayas and Mt. Everest.">
            <a:extLst>
              <a:ext uri="{FF2B5EF4-FFF2-40B4-BE49-F238E27FC236}">
                <a16:creationId xmlns:a16="http://schemas.microsoft.com/office/drawing/2014/main" id="{4ED35AC6-3B78-E806-990E-3BA1BEF59B13}"/>
              </a:ext>
            </a:extLst>
          </p:cNvPr>
          <p:cNvPicPr>
            <a:picLocks noChangeAspect="1"/>
          </p:cNvPicPr>
          <p:nvPr/>
        </p:nvPicPr>
        <p:blipFill>
          <a:blip r:embed="rId3"/>
          <a:stretch>
            <a:fillRect/>
          </a:stretch>
        </p:blipFill>
        <p:spPr>
          <a:xfrm>
            <a:off x="6853650" y="1473743"/>
            <a:ext cx="5148629" cy="3003367"/>
          </a:xfrm>
          <a:prstGeom prst="rect">
            <a:avLst/>
          </a:prstGeom>
        </p:spPr>
      </p:pic>
    </p:spTree>
    <p:extLst>
      <p:ext uri="{BB962C8B-B14F-4D97-AF65-F5344CB8AC3E}">
        <p14:creationId xmlns:p14="http://schemas.microsoft.com/office/powerpoint/2010/main" val="40002074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59A47-E048-2A43-2C53-C186130A6F73}"/>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D667D69A-6CA0-46AB-9C5B-DC989A6A6C91}"/>
              </a:ext>
            </a:extLst>
          </p:cNvPr>
          <p:cNvSpPr>
            <a:spLocks noGrp="1"/>
          </p:cNvSpPr>
          <p:nvPr>
            <p:ph type="title"/>
          </p:nvPr>
        </p:nvSpPr>
        <p:spPr>
          <a:xfrm>
            <a:off x="1088473" y="543406"/>
            <a:ext cx="4649034" cy="704550"/>
          </a:xfrm>
        </p:spPr>
        <p:txBody>
          <a:bodyPr>
            <a:noAutofit/>
          </a:bodyPr>
          <a:lstStyle/>
          <a:p>
            <a:pPr algn="ctr"/>
            <a:r>
              <a:rPr kumimoji="0" lang="es-ES"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Climograph </a:t>
            </a:r>
            <a:r>
              <a:rPr kumimoji="0" lang="es-ES" sz="20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for</a:t>
            </a:r>
            <a:r>
              <a:rPr kumimoji="0" lang="es-ES"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Las Vegas, NV</a:t>
            </a:r>
            <a:endParaRPr lang="en-US" sz="2000" dirty="0">
              <a:latin typeface="Arial Narrow" panose="020B0606020202030204" pitchFamily="34" charset="0"/>
            </a:endParaRPr>
          </a:p>
        </p:txBody>
      </p:sp>
      <p:pic>
        <p:nvPicPr>
          <p:cNvPr id="4" name="Picture 3" descr="Climograph for Las Vegas, Nevada, showing very low precipitation year-round and hot summers with temperatures peaking above 30°C in July, and mild winters around 7–10°C.">
            <a:extLst>
              <a:ext uri="{FF2B5EF4-FFF2-40B4-BE49-F238E27FC236}">
                <a16:creationId xmlns:a16="http://schemas.microsoft.com/office/drawing/2014/main" id="{F35591DA-A005-74E4-1635-4EDAA18485D7}"/>
              </a:ext>
            </a:extLst>
          </p:cNvPr>
          <p:cNvPicPr>
            <a:picLocks noChangeAspect="1"/>
          </p:cNvPicPr>
          <p:nvPr/>
        </p:nvPicPr>
        <p:blipFill>
          <a:blip r:embed="rId3"/>
          <a:stretch>
            <a:fillRect/>
          </a:stretch>
        </p:blipFill>
        <p:spPr>
          <a:xfrm>
            <a:off x="1528468" y="1419473"/>
            <a:ext cx="4325249" cy="3813048"/>
          </a:xfrm>
          <a:prstGeom prst="rect">
            <a:avLst/>
          </a:prstGeom>
        </p:spPr>
      </p:pic>
      <p:sp>
        <p:nvSpPr>
          <p:cNvPr id="10" name="TextBox 9">
            <a:extLst>
              <a:ext uri="{FF2B5EF4-FFF2-40B4-BE49-F238E27FC236}">
                <a16:creationId xmlns:a16="http://schemas.microsoft.com/office/drawing/2014/main" id="{B862E6BD-B9E9-861B-B81A-1A2EEE43C558}"/>
              </a:ext>
            </a:extLst>
          </p:cNvPr>
          <p:cNvSpPr txBox="1"/>
          <p:nvPr/>
        </p:nvSpPr>
        <p:spPr>
          <a:xfrm>
            <a:off x="999821" y="5404039"/>
            <a:ext cx="5096179" cy="246221"/>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9.5.2.3: </a:t>
            </a:r>
            <a:r>
              <a:rPr lang="es-ES" sz="1000" dirty="0">
                <a:latin typeface="Arial Narrow" panose="020B0606020202030204" pitchFamily="34" charset="0"/>
                <a:cs typeface="Times New Roman" panose="02020603050405020304" pitchFamily="18" charset="0"/>
              </a:rPr>
              <a:t>Climograph </a:t>
            </a:r>
            <a:r>
              <a:rPr lang="es-ES" sz="1000" dirty="0" err="1">
                <a:latin typeface="Arial Narrow" panose="020B0606020202030204" pitchFamily="34" charset="0"/>
                <a:cs typeface="Times New Roman" panose="02020603050405020304" pitchFamily="18" charset="0"/>
              </a:rPr>
              <a:t>for</a:t>
            </a:r>
            <a:r>
              <a:rPr lang="es-ES" sz="1000" dirty="0">
                <a:latin typeface="Arial Narrow" panose="020B0606020202030204" pitchFamily="34" charset="0"/>
                <a:cs typeface="Times New Roman" panose="02020603050405020304" pitchFamily="18" charset="0"/>
              </a:rPr>
              <a:t> Las Vegas, NV</a:t>
            </a:r>
            <a:r>
              <a:rPr lang="en-US" sz="1000" dirty="0">
                <a:latin typeface="Arial Narrow" panose="020B0606020202030204" pitchFamily="34" charset="0"/>
                <a:cs typeface="Times New Roman" panose="02020603050405020304" pitchFamily="18" charset="0"/>
              </a:rPr>
              <a:t>.</a:t>
            </a:r>
          </a:p>
        </p:txBody>
      </p:sp>
      <p:sp>
        <p:nvSpPr>
          <p:cNvPr id="9" name="Title 1">
            <a:extLst>
              <a:ext uri="{FF2B5EF4-FFF2-40B4-BE49-F238E27FC236}">
                <a16:creationId xmlns:a16="http://schemas.microsoft.com/office/drawing/2014/main" id="{9B8B6605-5525-2137-86EA-B8EAD3E6ED17}"/>
              </a:ext>
            </a:extLst>
          </p:cNvPr>
          <p:cNvSpPr txBox="1">
            <a:spLocks/>
          </p:cNvSpPr>
          <p:nvPr/>
        </p:nvSpPr>
        <p:spPr>
          <a:xfrm>
            <a:off x="6768521" y="543406"/>
            <a:ext cx="4037502" cy="7045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dirty="0">
                <a:solidFill>
                  <a:srgbClr val="000000"/>
                </a:solidFill>
                <a:latin typeface="Arial Narrow" panose="020B0606020202030204" pitchFamily="34" charset="0"/>
                <a:cs typeface="Calibri" panose="020F0502020204030204" pitchFamily="34" charset="0"/>
              </a:rPr>
              <a:t>Comparison of Desert Precipitation</a:t>
            </a:r>
            <a:endParaRPr lang="en-US" sz="2000" dirty="0">
              <a:latin typeface="Arial Narrow" panose="020B0606020202030204" pitchFamily="34" charset="0"/>
            </a:endParaRPr>
          </a:p>
        </p:txBody>
      </p:sp>
      <p:pic>
        <p:nvPicPr>
          <p:cNvPr id="7" name="Picture 6" descr="Bar chart comparing monthly precipitation in Las Vegas, Nevada, and In Salah, Algeria, showing both locations receive very low rainfall year-round, with Las Vegas generally receiving slightly more than In Salah.">
            <a:extLst>
              <a:ext uri="{FF2B5EF4-FFF2-40B4-BE49-F238E27FC236}">
                <a16:creationId xmlns:a16="http://schemas.microsoft.com/office/drawing/2014/main" id="{09C65918-14FD-C951-AB8A-538C31211DF0}"/>
              </a:ext>
            </a:extLst>
          </p:cNvPr>
          <p:cNvPicPr>
            <a:picLocks noChangeAspect="1"/>
          </p:cNvPicPr>
          <p:nvPr/>
        </p:nvPicPr>
        <p:blipFill>
          <a:blip r:embed="rId4"/>
          <a:stretch>
            <a:fillRect/>
          </a:stretch>
        </p:blipFill>
        <p:spPr>
          <a:xfrm>
            <a:off x="6096000" y="1419473"/>
            <a:ext cx="5536383" cy="3813048"/>
          </a:xfrm>
          <a:prstGeom prst="rect">
            <a:avLst/>
          </a:prstGeom>
        </p:spPr>
      </p:pic>
      <p:sp>
        <p:nvSpPr>
          <p:cNvPr id="11" name="TextBox 10">
            <a:extLst>
              <a:ext uri="{FF2B5EF4-FFF2-40B4-BE49-F238E27FC236}">
                <a16:creationId xmlns:a16="http://schemas.microsoft.com/office/drawing/2014/main" id="{24290081-84EB-C939-312C-317886C3CAF9}"/>
              </a:ext>
            </a:extLst>
          </p:cNvPr>
          <p:cNvSpPr txBox="1"/>
          <p:nvPr/>
        </p:nvSpPr>
        <p:spPr>
          <a:xfrm>
            <a:off x="7078523" y="5438527"/>
            <a:ext cx="3571335"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9.5.2.4: Comparison of Desert Precipitation.</a:t>
            </a:r>
          </a:p>
        </p:txBody>
      </p:sp>
      <p:sp>
        <p:nvSpPr>
          <p:cNvPr id="12" name="TextBox 11">
            <a:extLst>
              <a:ext uri="{FF2B5EF4-FFF2-40B4-BE49-F238E27FC236}">
                <a16:creationId xmlns:a16="http://schemas.microsoft.com/office/drawing/2014/main" id="{72B42910-5085-613D-EE8D-3042E879AD4B}"/>
              </a:ext>
            </a:extLst>
          </p:cNvPr>
          <p:cNvSpPr txBox="1"/>
          <p:nvPr/>
        </p:nvSpPr>
        <p:spPr>
          <a:xfrm>
            <a:off x="3768011" y="6314594"/>
            <a:ext cx="5096179"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Figures from Introduction to Physical Geography by M. Ritter, licensed under CC BY-NC-SA 4.0.</a:t>
            </a:r>
          </a:p>
        </p:txBody>
      </p:sp>
    </p:spTree>
    <p:extLst>
      <p:ext uri="{BB962C8B-B14F-4D97-AF65-F5344CB8AC3E}">
        <p14:creationId xmlns:p14="http://schemas.microsoft.com/office/powerpoint/2010/main" val="3056037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F9AD00-09A5-084E-259D-3ED6AFB33C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D6E2D5-AFFD-7DFB-F59D-1249501E4159}"/>
              </a:ext>
            </a:extLst>
          </p:cNvPr>
          <p:cNvSpPr>
            <a:spLocks noGrp="1"/>
          </p:cNvSpPr>
          <p:nvPr>
            <p:ph type="title"/>
          </p:nvPr>
        </p:nvSpPr>
        <p:spPr>
          <a:xfrm>
            <a:off x="838200"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Midlatitude Desert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9A2392C4-3D83-C26E-4AFD-2AEE3CAC0A13}"/>
              </a:ext>
            </a:extLst>
          </p:cNvPr>
          <p:cNvSpPr>
            <a:spLocks noGrp="1"/>
          </p:cNvSpPr>
          <p:nvPr>
            <p:ph idx="1"/>
          </p:nvPr>
        </p:nvSpPr>
        <p:spPr>
          <a:xfrm>
            <a:off x="838200" y="1285335"/>
            <a:ext cx="10660811"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Influenced</a:t>
            </a:r>
            <a:r>
              <a:rPr lang="en-US" sz="2400" dirty="0">
                <a:latin typeface="Arial Narrow" panose="020B0606020202030204" pitchFamily="34" charset="0"/>
              </a:rPr>
              <a:t> by:</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High</a:t>
            </a:r>
            <a:r>
              <a:rPr lang="en-US" dirty="0">
                <a:latin typeface="Arial Narrow" panose="020B0606020202030204" pitchFamily="34" charset="0"/>
              </a:rPr>
              <a:t> </a:t>
            </a:r>
            <a:r>
              <a:rPr lang="en-US" b="1" dirty="0">
                <a:latin typeface="Arial Narrow" panose="020B0606020202030204" pitchFamily="34" charset="0"/>
              </a:rPr>
              <a:t>pressure</a:t>
            </a:r>
            <a:r>
              <a:rPr lang="en-US" dirty="0">
                <a:latin typeface="Arial Narrow" panose="020B0606020202030204" pitchFamily="34" charset="0"/>
              </a:rPr>
              <a:t> systems → </a:t>
            </a:r>
            <a:r>
              <a:rPr lang="en-US" b="1" dirty="0">
                <a:latin typeface="Arial Narrow" panose="020B0606020202030204" pitchFamily="34" charset="0"/>
              </a:rPr>
              <a:t>subsiding</a:t>
            </a:r>
            <a:r>
              <a:rPr lang="en-US" dirty="0">
                <a:latin typeface="Arial Narrow" panose="020B0606020202030204" pitchFamily="34" charset="0"/>
              </a:rPr>
              <a:t> </a:t>
            </a:r>
            <a:r>
              <a:rPr lang="en-US" b="1" dirty="0">
                <a:latin typeface="Arial Narrow" panose="020B0606020202030204" pitchFamily="34" charset="0"/>
              </a:rPr>
              <a:t>air</a:t>
            </a:r>
            <a:r>
              <a:rPr lang="en-US" dirty="0">
                <a:latin typeface="Arial Narrow" panose="020B0606020202030204" pitchFamily="34" charset="0"/>
              </a:rPr>
              <a:t> </a:t>
            </a:r>
            <a:r>
              <a:rPr lang="en-US" b="1" dirty="0">
                <a:latin typeface="Arial Narrow" panose="020B0606020202030204" pitchFamily="34" charset="0"/>
              </a:rPr>
              <a:t>prevents</a:t>
            </a:r>
            <a:r>
              <a:rPr lang="en-US" dirty="0">
                <a:latin typeface="Arial Narrow" panose="020B0606020202030204" pitchFamily="34" charset="0"/>
              </a:rPr>
              <a:t> </a:t>
            </a:r>
            <a:r>
              <a:rPr lang="en-US" b="1" dirty="0">
                <a:latin typeface="Arial Narrow" panose="020B0606020202030204" pitchFamily="34" charset="0"/>
              </a:rPr>
              <a:t>precipitation</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Continental</a:t>
            </a:r>
            <a:r>
              <a:rPr lang="en-US" dirty="0">
                <a:latin typeface="Arial Narrow" panose="020B0606020202030204" pitchFamily="34" charset="0"/>
              </a:rPr>
              <a:t> location → far from oceanic moisture sources.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Rain</a:t>
            </a:r>
            <a:r>
              <a:rPr lang="en-US" dirty="0">
                <a:latin typeface="Arial Narrow" panose="020B0606020202030204" pitchFamily="34" charset="0"/>
              </a:rPr>
              <a:t> </a:t>
            </a:r>
            <a:r>
              <a:rPr lang="en-US" b="1" dirty="0">
                <a:latin typeface="Arial Narrow" panose="020B0606020202030204" pitchFamily="34" charset="0"/>
              </a:rPr>
              <a:t>shadow</a:t>
            </a:r>
            <a:r>
              <a:rPr lang="en-US" dirty="0">
                <a:latin typeface="Arial Narrow" panose="020B0606020202030204" pitchFamily="34" charset="0"/>
              </a:rPr>
              <a:t> </a:t>
            </a:r>
            <a:r>
              <a:rPr lang="en-US" b="1" dirty="0">
                <a:latin typeface="Arial Narrow" panose="020B0606020202030204" pitchFamily="34" charset="0"/>
              </a:rPr>
              <a:t>effects</a:t>
            </a:r>
            <a:r>
              <a:rPr lang="en-US" dirty="0">
                <a:latin typeface="Arial Narrow" panose="020B0606020202030204" pitchFamily="34" charset="0"/>
              </a:rPr>
              <a:t>:</a:t>
            </a:r>
          </a:p>
          <a:p>
            <a:pPr lvl="2">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Deserts lie </a:t>
            </a:r>
            <a:r>
              <a:rPr lang="en-US" sz="2400" b="1" dirty="0">
                <a:latin typeface="Arial Narrow" panose="020B0606020202030204" pitchFamily="34" charset="0"/>
              </a:rPr>
              <a:t>leeward</a:t>
            </a:r>
            <a:r>
              <a:rPr lang="en-US" sz="2400" dirty="0">
                <a:latin typeface="Arial Narrow" panose="020B0606020202030204" pitchFamily="34" charset="0"/>
              </a:rPr>
              <a:t> of mountains, </a:t>
            </a:r>
            <a:r>
              <a:rPr lang="en-US" sz="2400" b="1" dirty="0">
                <a:latin typeface="Arial Narrow" panose="020B0606020202030204" pitchFamily="34" charset="0"/>
              </a:rPr>
              <a:t>blocking</a:t>
            </a:r>
            <a:r>
              <a:rPr lang="en-US" sz="2400" dirty="0">
                <a:latin typeface="Arial Narrow" panose="020B0606020202030204" pitchFamily="34" charset="0"/>
              </a:rPr>
              <a:t> incoming moisture.</a:t>
            </a:r>
          </a:p>
          <a:p>
            <a:pPr lvl="2">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Example: </a:t>
            </a:r>
            <a:r>
              <a:rPr lang="en-US" sz="2400" b="1" dirty="0">
                <a:latin typeface="Arial Narrow" panose="020B0606020202030204" pitchFamily="34" charset="0"/>
              </a:rPr>
              <a:t>Takla Makan Desert </a:t>
            </a:r>
            <a:r>
              <a:rPr lang="en-US" sz="2400" dirty="0">
                <a:latin typeface="Arial Narrow" panose="020B0606020202030204" pitchFamily="34" charset="0"/>
              </a:rPr>
              <a:t>is encircled by mountains.</a:t>
            </a:r>
          </a:p>
          <a:p>
            <a:pPr lvl="2">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In the U.S., Great Basin lies east of mountain ranges that intercept westerly winds.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Seasonal</a:t>
            </a:r>
            <a:r>
              <a:rPr lang="en-US" sz="2400" dirty="0">
                <a:latin typeface="Arial Narrow" panose="020B0606020202030204" pitchFamily="34" charset="0"/>
              </a:rPr>
              <a:t> </a:t>
            </a:r>
            <a:r>
              <a:rPr lang="en-US" sz="2400" b="1" dirty="0">
                <a:latin typeface="Arial Narrow" panose="020B0606020202030204" pitchFamily="34" charset="0"/>
              </a:rPr>
              <a:t>patterns</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Summer</a:t>
            </a:r>
            <a:r>
              <a:rPr lang="en-US" dirty="0">
                <a:latin typeface="Arial Narrow" panose="020B0606020202030204" pitchFamily="34" charset="0"/>
              </a:rPr>
              <a:t>: strong subsidence further suppresses rain.</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Winter</a:t>
            </a:r>
            <a:r>
              <a:rPr lang="en-US" dirty="0">
                <a:latin typeface="Arial Narrow" panose="020B0606020202030204" pitchFamily="34" charset="0"/>
              </a:rPr>
              <a:t>: cold, dry high pressure dominates; </a:t>
            </a:r>
            <a:r>
              <a:rPr lang="en-US" dirty="0" err="1">
                <a:latin typeface="Arial Narrow" panose="020B0606020202030204" pitchFamily="34" charset="0"/>
              </a:rPr>
              <a:t>mT</a:t>
            </a:r>
            <a:r>
              <a:rPr lang="en-US" dirty="0">
                <a:latin typeface="Arial Narrow" panose="020B0606020202030204" pitchFamily="34" charset="0"/>
              </a:rPr>
              <a:t> air masses blocked.</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Compared to tropical deserts, </a:t>
            </a:r>
            <a:r>
              <a:rPr lang="en-US" sz="2400" b="1" dirty="0">
                <a:latin typeface="Arial Narrow" panose="020B0606020202030204" pitchFamily="34" charset="0"/>
              </a:rPr>
              <a:t>greater</a:t>
            </a:r>
            <a:r>
              <a:rPr lang="en-US" sz="2400" dirty="0">
                <a:latin typeface="Arial Narrow" panose="020B0606020202030204" pitchFamily="34" charset="0"/>
              </a:rPr>
              <a:t> </a:t>
            </a:r>
            <a:r>
              <a:rPr lang="en-US" sz="2400" b="1" dirty="0">
                <a:latin typeface="Arial Narrow" panose="020B0606020202030204" pitchFamily="34" charset="0"/>
              </a:rPr>
              <a:t>seasonality</a:t>
            </a:r>
            <a:r>
              <a:rPr lang="en-US" sz="2400" dirty="0">
                <a:latin typeface="Arial Narrow" panose="020B0606020202030204" pitchFamily="34" charset="0"/>
              </a:rPr>
              <a:t> and </a:t>
            </a:r>
            <a:r>
              <a:rPr lang="en-US" sz="2400" b="1" dirty="0">
                <a:latin typeface="Arial Narrow" panose="020B0606020202030204" pitchFamily="34" charset="0"/>
              </a:rPr>
              <a:t>colder</a:t>
            </a:r>
            <a:r>
              <a:rPr lang="en-US" sz="2400" dirty="0">
                <a:latin typeface="Arial Narrow" panose="020B0606020202030204" pitchFamily="34" charset="0"/>
              </a:rPr>
              <a:t> </a:t>
            </a:r>
            <a:r>
              <a:rPr lang="en-US" sz="2400" b="1" dirty="0">
                <a:latin typeface="Arial Narrow" panose="020B0606020202030204" pitchFamily="34" charset="0"/>
              </a:rPr>
              <a:t>winters</a:t>
            </a:r>
            <a:r>
              <a:rPr lang="en-US" sz="2400" dirty="0">
                <a:latin typeface="Arial Narrow" panose="020B0606020202030204" pitchFamily="34" charset="0"/>
              </a:rPr>
              <a:t>.</a:t>
            </a:r>
          </a:p>
        </p:txBody>
      </p:sp>
    </p:spTree>
    <p:extLst>
      <p:ext uri="{BB962C8B-B14F-4D97-AF65-F5344CB8AC3E}">
        <p14:creationId xmlns:p14="http://schemas.microsoft.com/office/powerpoint/2010/main" val="24059171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8E62F-B6C2-D483-94E9-29AA75B5E4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297A4D-3886-0B52-EA6F-35D8D15D65D8}"/>
              </a:ext>
            </a:extLst>
          </p:cNvPr>
          <p:cNvSpPr>
            <a:spLocks noGrp="1"/>
          </p:cNvSpPr>
          <p:nvPr>
            <p:ph type="title"/>
          </p:nvPr>
        </p:nvSpPr>
        <p:spPr>
          <a:xfrm>
            <a:off x="696583" y="351777"/>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Midlatitude Desert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57BFF2CB-BCF6-089B-46AE-2FE423FB3BCD}"/>
              </a:ext>
            </a:extLst>
          </p:cNvPr>
          <p:cNvSpPr>
            <a:spLocks noGrp="1"/>
          </p:cNvSpPr>
          <p:nvPr>
            <p:ph idx="1"/>
          </p:nvPr>
        </p:nvSpPr>
        <p:spPr>
          <a:xfrm>
            <a:off x="838200" y="1285335"/>
            <a:ext cx="10212238"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High</a:t>
            </a:r>
            <a:r>
              <a:rPr lang="en-US" sz="2400" dirty="0">
                <a:latin typeface="Arial Narrow" panose="020B0606020202030204" pitchFamily="34" charset="0"/>
              </a:rPr>
              <a:t> </a:t>
            </a:r>
            <a:r>
              <a:rPr lang="en-US" sz="2400" b="1" dirty="0">
                <a:latin typeface="Arial Narrow" panose="020B0606020202030204" pitchFamily="34" charset="0"/>
              </a:rPr>
              <a:t>sunshine</a:t>
            </a:r>
            <a:r>
              <a:rPr lang="en-US" sz="2400" dirty="0">
                <a:latin typeface="Arial Narrow" panose="020B0606020202030204" pitchFamily="34" charset="0"/>
              </a:rPr>
              <a:t> </a:t>
            </a:r>
            <a:r>
              <a:rPr lang="en-US" sz="2400" b="1" dirty="0">
                <a:latin typeface="Arial Narrow" panose="020B0606020202030204" pitchFamily="34" charset="0"/>
              </a:rPr>
              <a:t>percentage</a:t>
            </a:r>
            <a:r>
              <a:rPr lang="en-US" sz="2400" dirty="0">
                <a:latin typeface="Arial Narrow" panose="020B0606020202030204" pitchFamily="34" charset="0"/>
              </a:rPr>
              <a:t> </a:t>
            </a:r>
            <a:r>
              <a:rPr lang="en-US" sz="2400" b="1" dirty="0">
                <a:latin typeface="Arial Narrow" panose="020B0606020202030204" pitchFamily="34" charset="0"/>
              </a:rPr>
              <a:t>year-round</a:t>
            </a:r>
            <a:r>
              <a:rPr lang="en-US" sz="2400" dirty="0">
                <a:latin typeface="Arial Narrow" panose="020B0606020202030204" pitchFamily="34" charset="0"/>
              </a:rPr>
              <a:t> due to:</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Persistent</a:t>
            </a:r>
            <a:r>
              <a:rPr lang="en-US" dirty="0">
                <a:latin typeface="Arial Narrow" panose="020B0606020202030204" pitchFamily="34" charset="0"/>
              </a:rPr>
              <a:t> </a:t>
            </a:r>
            <a:r>
              <a:rPr lang="en-US" b="1" dirty="0">
                <a:latin typeface="Arial Narrow" panose="020B0606020202030204" pitchFamily="34" charset="0"/>
              </a:rPr>
              <a:t>high</a:t>
            </a:r>
            <a:r>
              <a:rPr lang="en-US" dirty="0">
                <a:latin typeface="Arial Narrow" panose="020B0606020202030204" pitchFamily="34" charset="0"/>
              </a:rPr>
              <a:t> </a:t>
            </a:r>
            <a:r>
              <a:rPr lang="en-US" b="1" dirty="0">
                <a:latin typeface="Arial Narrow" panose="020B0606020202030204" pitchFamily="34" charset="0"/>
              </a:rPr>
              <a:t>pressure</a:t>
            </a:r>
            <a:r>
              <a:rPr lang="en-US" dirty="0">
                <a:latin typeface="Arial Narrow" panose="020B0606020202030204" pitchFamily="34" charset="0"/>
              </a:rPr>
              <a:t> and </a:t>
            </a:r>
            <a:r>
              <a:rPr lang="en-US" b="1" dirty="0">
                <a:latin typeface="Arial Narrow" panose="020B0606020202030204" pitchFamily="34" charset="0"/>
              </a:rPr>
              <a:t>lack</a:t>
            </a:r>
            <a:r>
              <a:rPr lang="en-US" dirty="0">
                <a:latin typeface="Arial Narrow" panose="020B0606020202030204" pitchFamily="34" charset="0"/>
              </a:rPr>
              <a:t> </a:t>
            </a:r>
            <a:r>
              <a:rPr lang="en-US" b="1" dirty="0">
                <a:latin typeface="Arial Narrow" panose="020B0606020202030204" pitchFamily="34" charset="0"/>
              </a:rPr>
              <a:t>of</a:t>
            </a:r>
            <a:r>
              <a:rPr lang="en-US" dirty="0">
                <a:latin typeface="Arial Narrow" panose="020B0606020202030204" pitchFamily="34" charset="0"/>
              </a:rPr>
              <a:t> </a:t>
            </a:r>
            <a:r>
              <a:rPr lang="en-US" b="1" dirty="0">
                <a:latin typeface="Arial Narrow" panose="020B0606020202030204" pitchFamily="34" charset="0"/>
              </a:rPr>
              <a:t>moisture</a:t>
            </a:r>
            <a:r>
              <a:rPr lang="en-US" dirty="0">
                <a:latin typeface="Arial Narrow" panose="020B0606020202030204" pitchFamily="34" charset="0"/>
              </a:rPr>
              <a:t> → </a:t>
            </a:r>
            <a:r>
              <a:rPr lang="en-US" b="1" dirty="0">
                <a:latin typeface="Arial Narrow" panose="020B0606020202030204" pitchFamily="34" charset="0"/>
              </a:rPr>
              <a:t>minimal</a:t>
            </a:r>
            <a:r>
              <a:rPr lang="en-US" dirty="0">
                <a:latin typeface="Arial Narrow" panose="020B0606020202030204" pitchFamily="34" charset="0"/>
              </a:rPr>
              <a:t> cloud cover.</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Large</a:t>
            </a:r>
            <a:r>
              <a:rPr lang="en-US" sz="2400" dirty="0">
                <a:latin typeface="Arial Narrow" panose="020B0606020202030204" pitchFamily="34" charset="0"/>
              </a:rPr>
              <a:t> </a:t>
            </a:r>
            <a:r>
              <a:rPr lang="en-US" sz="2400" b="1" dirty="0">
                <a:latin typeface="Arial Narrow" panose="020B0606020202030204" pitchFamily="34" charset="0"/>
              </a:rPr>
              <a:t>daily</a:t>
            </a:r>
            <a:r>
              <a:rPr lang="en-US" sz="2400" dirty="0">
                <a:latin typeface="Arial Narrow" panose="020B0606020202030204" pitchFamily="34" charset="0"/>
              </a:rPr>
              <a:t> temperature </a:t>
            </a:r>
            <a:r>
              <a:rPr lang="en-US" sz="2400" b="1" dirty="0">
                <a:latin typeface="Arial Narrow" panose="020B0606020202030204" pitchFamily="34" charset="0"/>
              </a:rPr>
              <a:t>ranges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Clear skies allow intense </a:t>
            </a:r>
            <a:r>
              <a:rPr lang="en-US" b="1" dirty="0">
                <a:latin typeface="Arial Narrow" panose="020B0606020202030204" pitchFamily="34" charset="0"/>
              </a:rPr>
              <a:t>daytime</a:t>
            </a:r>
            <a:r>
              <a:rPr lang="en-US" dirty="0">
                <a:latin typeface="Arial Narrow" panose="020B0606020202030204" pitchFamily="34" charset="0"/>
              </a:rPr>
              <a:t> </a:t>
            </a:r>
            <a:r>
              <a:rPr lang="en-US" b="1" dirty="0">
                <a:latin typeface="Arial Narrow" panose="020B0606020202030204" pitchFamily="34" charset="0"/>
              </a:rPr>
              <a:t>heating</a:t>
            </a:r>
            <a:r>
              <a:rPr lang="en-US" dirty="0">
                <a:latin typeface="Arial Narrow" panose="020B0606020202030204" pitchFamily="34" charset="0"/>
              </a:rPr>
              <a:t> and rapid </a:t>
            </a:r>
            <a:r>
              <a:rPr lang="en-US" b="1" dirty="0">
                <a:latin typeface="Arial Narrow" panose="020B0606020202030204" pitchFamily="34" charset="0"/>
              </a:rPr>
              <a:t>nighttime</a:t>
            </a:r>
            <a:r>
              <a:rPr lang="en-US" dirty="0">
                <a:latin typeface="Arial Narrow" panose="020B0606020202030204" pitchFamily="34" charset="0"/>
              </a:rPr>
              <a:t> </a:t>
            </a:r>
            <a:r>
              <a:rPr lang="en-US" b="1" dirty="0">
                <a:latin typeface="Arial Narrow" panose="020B0606020202030204" pitchFamily="34" charset="0"/>
              </a:rPr>
              <a:t>cooling</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Larger</a:t>
            </a:r>
            <a:r>
              <a:rPr lang="en-US" sz="2400" dirty="0">
                <a:latin typeface="Arial Narrow" panose="020B0606020202030204" pitchFamily="34" charset="0"/>
              </a:rPr>
              <a:t> </a:t>
            </a:r>
            <a:r>
              <a:rPr lang="en-US" sz="2400" b="1" dirty="0">
                <a:latin typeface="Arial Narrow" panose="020B0606020202030204" pitchFamily="34" charset="0"/>
              </a:rPr>
              <a:t>annual</a:t>
            </a:r>
            <a:r>
              <a:rPr lang="en-US" sz="2400" dirty="0">
                <a:latin typeface="Arial Narrow" panose="020B0606020202030204" pitchFamily="34" charset="0"/>
              </a:rPr>
              <a:t> temperature range than tropical deserts: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Influenced by </a:t>
            </a:r>
            <a:r>
              <a:rPr lang="en-US" b="1" dirty="0">
                <a:latin typeface="Arial Narrow" panose="020B0606020202030204" pitchFamily="34" charset="0"/>
              </a:rPr>
              <a:t>greater</a:t>
            </a:r>
            <a:r>
              <a:rPr lang="en-US" dirty="0">
                <a:latin typeface="Arial Narrow" panose="020B0606020202030204" pitchFamily="34" charset="0"/>
              </a:rPr>
              <a:t> </a:t>
            </a:r>
            <a:r>
              <a:rPr lang="en-US" b="1" dirty="0">
                <a:latin typeface="Arial Narrow" panose="020B0606020202030204" pitchFamily="34" charset="0"/>
              </a:rPr>
              <a:t>seasonal</a:t>
            </a:r>
            <a:r>
              <a:rPr lang="en-US" dirty="0">
                <a:latin typeface="Arial Narrow" panose="020B0606020202030204" pitchFamily="34" charset="0"/>
              </a:rPr>
              <a:t> </a:t>
            </a:r>
            <a:r>
              <a:rPr lang="en-US" b="1" dirty="0">
                <a:latin typeface="Arial Narrow" panose="020B0606020202030204" pitchFamily="34" charset="0"/>
              </a:rPr>
              <a:t>variation</a:t>
            </a:r>
            <a:r>
              <a:rPr lang="en-US" dirty="0">
                <a:latin typeface="Arial Narrow" panose="020B0606020202030204" pitchFamily="34" charset="0"/>
              </a:rPr>
              <a:t> in </a:t>
            </a:r>
            <a:r>
              <a:rPr lang="en-US" b="1" dirty="0">
                <a:latin typeface="Arial Narrow" panose="020B0606020202030204" pitchFamily="34" charset="0"/>
              </a:rPr>
              <a:t>solar</a:t>
            </a:r>
            <a:r>
              <a:rPr lang="en-US" dirty="0">
                <a:latin typeface="Arial Narrow" panose="020B0606020202030204" pitchFamily="34" charset="0"/>
              </a:rPr>
              <a:t> </a:t>
            </a:r>
            <a:r>
              <a:rPr lang="en-US" b="1" dirty="0">
                <a:latin typeface="Arial Narrow" panose="020B0606020202030204" pitchFamily="34" charset="0"/>
              </a:rPr>
              <a:t>angle</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Air mass activity:</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Continental</a:t>
            </a:r>
            <a:r>
              <a:rPr lang="en-US" dirty="0">
                <a:latin typeface="Arial Narrow" panose="020B0606020202030204" pitchFamily="34" charset="0"/>
              </a:rPr>
              <a:t> </a:t>
            </a:r>
            <a:r>
              <a:rPr lang="en-US" b="1" dirty="0">
                <a:latin typeface="Arial Narrow" panose="020B0606020202030204" pitchFamily="34" charset="0"/>
              </a:rPr>
              <a:t>Tropical</a:t>
            </a:r>
            <a:r>
              <a:rPr lang="en-US" dirty="0">
                <a:latin typeface="Arial Narrow" panose="020B0606020202030204" pitchFamily="34" charset="0"/>
              </a:rPr>
              <a:t> (</a:t>
            </a:r>
            <a:r>
              <a:rPr lang="en-US" b="1" dirty="0" err="1">
                <a:latin typeface="Arial Narrow" panose="020B0606020202030204" pitchFamily="34" charset="0"/>
              </a:rPr>
              <a:t>cT</a:t>
            </a:r>
            <a:r>
              <a:rPr lang="en-US" dirty="0">
                <a:latin typeface="Arial Narrow" panose="020B0606020202030204" pitchFamily="34" charset="0"/>
              </a:rPr>
              <a:t>) air </a:t>
            </a:r>
            <a:r>
              <a:rPr lang="en-US" b="1" dirty="0">
                <a:latin typeface="Arial Narrow" panose="020B0606020202030204" pitchFamily="34" charset="0"/>
              </a:rPr>
              <a:t>dominates</a:t>
            </a:r>
            <a:r>
              <a:rPr lang="en-US" dirty="0">
                <a:latin typeface="Arial Narrow" panose="020B0606020202030204" pitchFamily="34" charset="0"/>
              </a:rPr>
              <a:t> only in </a:t>
            </a:r>
            <a:r>
              <a:rPr lang="en-US" b="1" dirty="0">
                <a:latin typeface="Arial Narrow" panose="020B0606020202030204" pitchFamily="34" charset="0"/>
              </a:rPr>
              <a:t>summer</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Continental</a:t>
            </a:r>
            <a:r>
              <a:rPr lang="en-US" dirty="0">
                <a:latin typeface="Arial Narrow" panose="020B0606020202030204" pitchFamily="34" charset="0"/>
              </a:rPr>
              <a:t> </a:t>
            </a:r>
            <a:r>
              <a:rPr lang="en-US" b="1" dirty="0">
                <a:latin typeface="Arial Narrow" panose="020B0606020202030204" pitchFamily="34" charset="0"/>
              </a:rPr>
              <a:t>Polar</a:t>
            </a:r>
            <a:r>
              <a:rPr lang="en-US" dirty="0">
                <a:latin typeface="Arial Narrow" panose="020B0606020202030204" pitchFamily="34" charset="0"/>
              </a:rPr>
              <a:t> (</a:t>
            </a:r>
            <a:r>
              <a:rPr lang="en-US" b="1" dirty="0" err="1">
                <a:latin typeface="Arial Narrow" panose="020B0606020202030204" pitchFamily="34" charset="0"/>
              </a:rPr>
              <a:t>cP</a:t>
            </a:r>
            <a:r>
              <a:rPr lang="en-US" dirty="0">
                <a:latin typeface="Arial Narrow" panose="020B0606020202030204" pitchFamily="34" charset="0"/>
              </a:rPr>
              <a:t>) incursions are </a:t>
            </a:r>
            <a:r>
              <a:rPr lang="en-US" b="1" dirty="0">
                <a:latin typeface="Arial Narrow" panose="020B0606020202030204" pitchFamily="34" charset="0"/>
              </a:rPr>
              <a:t>common</a:t>
            </a:r>
            <a:r>
              <a:rPr lang="en-US" dirty="0">
                <a:latin typeface="Arial Narrow" panose="020B0606020202030204" pitchFamily="34" charset="0"/>
              </a:rPr>
              <a:t> in </a:t>
            </a:r>
            <a:r>
              <a:rPr lang="en-US" b="1" dirty="0">
                <a:latin typeface="Arial Narrow" panose="020B0606020202030204" pitchFamily="34" charset="0"/>
              </a:rPr>
              <a:t>winter</a:t>
            </a:r>
            <a:r>
              <a:rPr lang="en-US" dirty="0">
                <a:latin typeface="Arial Narrow" panose="020B0606020202030204" pitchFamily="34" charset="0"/>
              </a:rPr>
              <a:t>, making it too cold for </a:t>
            </a:r>
            <a:r>
              <a:rPr lang="en-US" dirty="0" err="1">
                <a:latin typeface="Arial Narrow" panose="020B0606020202030204" pitchFamily="34" charset="0"/>
              </a:rPr>
              <a:t>cT</a:t>
            </a:r>
            <a:r>
              <a:rPr lang="en-US" dirty="0">
                <a:latin typeface="Arial Narrow" panose="020B0606020202030204" pitchFamily="34" charset="0"/>
              </a:rPr>
              <a:t> air mass formation.</a:t>
            </a:r>
          </a:p>
        </p:txBody>
      </p:sp>
    </p:spTree>
    <p:extLst>
      <p:ext uri="{BB962C8B-B14F-4D97-AF65-F5344CB8AC3E}">
        <p14:creationId xmlns:p14="http://schemas.microsoft.com/office/powerpoint/2010/main" val="22232624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42987-24F8-D9E4-97B6-4D5220C36B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27ADB2-B172-2E65-A2F1-E1BC278ACB79}"/>
              </a:ext>
            </a:extLst>
          </p:cNvPr>
          <p:cNvSpPr>
            <a:spLocks noGrp="1"/>
          </p:cNvSpPr>
          <p:nvPr>
            <p:ph type="title"/>
          </p:nvPr>
        </p:nvSpPr>
        <p:spPr>
          <a:xfrm>
            <a:off x="554967" y="378474"/>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Midlatitude Desert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4D8792E-C994-1CAA-7D17-2EC6EB09DDFC}"/>
              </a:ext>
            </a:extLst>
          </p:cNvPr>
          <p:cNvSpPr>
            <a:spLocks noGrp="1"/>
          </p:cNvSpPr>
          <p:nvPr>
            <p:ph idx="1"/>
          </p:nvPr>
        </p:nvSpPr>
        <p:spPr>
          <a:xfrm>
            <a:off x="838199" y="1285335"/>
            <a:ext cx="9634269"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Classified as an </a:t>
            </a:r>
            <a:r>
              <a:rPr lang="en-US" sz="2400" b="1" dirty="0">
                <a:latin typeface="Arial Narrow" panose="020B0606020202030204" pitchFamily="34" charset="0"/>
              </a:rPr>
              <a:t>arid</a:t>
            </a:r>
            <a:r>
              <a:rPr lang="en-US" sz="2400" dirty="0">
                <a:latin typeface="Arial Narrow" panose="020B0606020202030204" pitchFamily="34" charset="0"/>
              </a:rPr>
              <a:t> </a:t>
            </a:r>
            <a:r>
              <a:rPr lang="en-US" sz="2400" b="1" dirty="0">
                <a:latin typeface="Arial Narrow" panose="020B0606020202030204" pitchFamily="34" charset="0"/>
              </a:rPr>
              <a:t>climate</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Annual precipitation </a:t>
            </a:r>
            <a:r>
              <a:rPr lang="en-US" b="1" dirty="0">
                <a:latin typeface="Arial Narrow" panose="020B0606020202030204" pitchFamily="34" charset="0"/>
              </a:rPr>
              <a:t>&lt; 50% </a:t>
            </a:r>
            <a:r>
              <a:rPr lang="en-US" dirty="0">
                <a:latin typeface="Arial Narrow" panose="020B0606020202030204" pitchFamily="34" charset="0"/>
              </a:rPr>
              <a:t>of potential evapotranspiration.</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Causes</a:t>
            </a:r>
            <a:r>
              <a:rPr lang="en-US" sz="2400" dirty="0">
                <a:latin typeface="Arial Narrow" panose="020B0606020202030204" pitchFamily="34" charset="0"/>
              </a:rPr>
              <a:t> of dryness: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Interior</a:t>
            </a:r>
            <a:r>
              <a:rPr lang="en-US" dirty="0">
                <a:latin typeface="Arial Narrow" panose="020B0606020202030204" pitchFamily="34" charset="0"/>
              </a:rPr>
              <a:t> </a:t>
            </a:r>
            <a:r>
              <a:rPr lang="en-US" b="1" dirty="0">
                <a:latin typeface="Arial Narrow" panose="020B0606020202030204" pitchFamily="34" charset="0"/>
              </a:rPr>
              <a:t>continental</a:t>
            </a:r>
            <a:r>
              <a:rPr lang="en-US" dirty="0">
                <a:latin typeface="Arial Narrow" panose="020B0606020202030204" pitchFamily="34" charset="0"/>
              </a:rPr>
              <a:t> position → distant from ocean moisture.</a:t>
            </a:r>
          </a:p>
          <a:p>
            <a:pPr lvl="2">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Rain shadow effect </a:t>
            </a:r>
            <a:r>
              <a:rPr lang="en-US" sz="2400" dirty="0">
                <a:latin typeface="Arial Narrow" panose="020B0606020202030204" pitchFamily="34" charset="0"/>
              </a:rPr>
              <a:t>on </a:t>
            </a:r>
            <a:r>
              <a:rPr lang="en-US" sz="2400" b="1" dirty="0">
                <a:latin typeface="Arial Narrow" panose="020B0606020202030204" pitchFamily="34" charset="0"/>
              </a:rPr>
              <a:t>leeward</a:t>
            </a:r>
            <a:r>
              <a:rPr lang="en-US" sz="2400" dirty="0">
                <a:latin typeface="Arial Narrow" panose="020B0606020202030204" pitchFamily="34" charset="0"/>
              </a:rPr>
              <a:t> mountain slopes.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Precipitation is </a:t>
            </a:r>
            <a:r>
              <a:rPr lang="en-US" sz="2400" b="1" dirty="0">
                <a:latin typeface="Arial Narrow" panose="020B0606020202030204" pitchFamily="34" charset="0"/>
              </a:rPr>
              <a:t>sparse</a:t>
            </a:r>
            <a:r>
              <a:rPr lang="en-US" sz="2400" dirty="0">
                <a:latin typeface="Arial Narrow" panose="020B0606020202030204" pitchFamily="34" charset="0"/>
              </a:rPr>
              <a:t> and </a:t>
            </a:r>
            <a:r>
              <a:rPr lang="en-US" sz="2400" b="1" dirty="0">
                <a:latin typeface="Arial Narrow" panose="020B0606020202030204" pitchFamily="34" charset="0"/>
              </a:rPr>
              <a:t>unpredictable</a:t>
            </a:r>
            <a:r>
              <a:rPr lang="en-US" sz="2400" dirty="0">
                <a:latin typeface="Arial Narrow" panose="020B0606020202030204" pitchFamily="34" charset="0"/>
              </a:rPr>
              <a:t>, but more than in tropical deserts.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Seasonal</a:t>
            </a:r>
            <a:r>
              <a:rPr lang="en-US" sz="2400" dirty="0">
                <a:latin typeface="Arial Narrow" panose="020B0606020202030204" pitchFamily="34" charset="0"/>
              </a:rPr>
              <a:t> inputs: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Summer</a:t>
            </a:r>
            <a:r>
              <a:rPr lang="en-US" dirty="0">
                <a:latin typeface="Arial Narrow" panose="020B0606020202030204" pitchFamily="34" charset="0"/>
              </a:rPr>
              <a:t>: some rainfall during the </a:t>
            </a:r>
            <a:r>
              <a:rPr lang="en-US" b="1" dirty="0">
                <a:latin typeface="Arial Narrow" panose="020B0606020202030204" pitchFamily="34" charset="0"/>
              </a:rPr>
              <a:t>Southwest U.S. monsoon </a:t>
            </a:r>
            <a:r>
              <a:rPr lang="en-US" dirty="0">
                <a:latin typeface="Arial Narrow" panose="020B0606020202030204" pitchFamily="34" charset="0"/>
              </a:rPr>
              <a:t>(July–August) from Gulf air masses.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Winter</a:t>
            </a:r>
            <a:r>
              <a:rPr lang="en-US" dirty="0">
                <a:latin typeface="Arial Narrow" panose="020B0606020202030204" pitchFamily="34" charset="0"/>
              </a:rPr>
              <a:t>: occasional </a:t>
            </a:r>
            <a:r>
              <a:rPr lang="en-US" b="1" dirty="0">
                <a:latin typeface="Arial Narrow" panose="020B0606020202030204" pitchFamily="34" charset="0"/>
              </a:rPr>
              <a:t>cyclonic</a:t>
            </a:r>
            <a:r>
              <a:rPr lang="en-US" dirty="0">
                <a:latin typeface="Arial Narrow" panose="020B0606020202030204" pitchFamily="34" charset="0"/>
              </a:rPr>
              <a:t> </a:t>
            </a:r>
            <a:r>
              <a:rPr lang="en-US" b="1" dirty="0">
                <a:latin typeface="Arial Narrow" panose="020B0606020202030204" pitchFamily="34" charset="0"/>
              </a:rPr>
              <a:t>precipitation</a:t>
            </a:r>
            <a:r>
              <a:rPr lang="en-US"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Relative humidity </a:t>
            </a:r>
            <a:r>
              <a:rPr lang="en-US" sz="2400" dirty="0">
                <a:latin typeface="Arial Narrow" panose="020B0606020202030204" pitchFamily="34" charset="0"/>
              </a:rPr>
              <a:t>is very </a:t>
            </a:r>
            <a:r>
              <a:rPr lang="en-US" sz="2400" b="1" dirty="0">
                <a:latin typeface="Arial Narrow" panose="020B0606020202030204" pitchFamily="34" charset="0"/>
              </a:rPr>
              <a:t>low</a:t>
            </a:r>
            <a:r>
              <a:rPr lang="en-US" sz="2400" dirty="0">
                <a:latin typeface="Arial Narrow" panose="020B0606020202030204" pitchFamily="34" charset="0"/>
              </a:rPr>
              <a:t> in </a:t>
            </a:r>
            <a:r>
              <a:rPr lang="en-US" sz="2400" b="1" dirty="0">
                <a:latin typeface="Arial Narrow" panose="020B0606020202030204" pitchFamily="34" charset="0"/>
              </a:rPr>
              <a:t>summer</a:t>
            </a:r>
            <a:r>
              <a:rPr lang="en-US" sz="2400" dirty="0">
                <a:latin typeface="Arial Narrow" panose="020B0606020202030204" pitchFamily="34" charset="0"/>
              </a:rPr>
              <a:t>, especially under </a:t>
            </a:r>
            <a:r>
              <a:rPr lang="en-US" sz="2400" dirty="0" err="1">
                <a:latin typeface="Arial Narrow" panose="020B0606020202030204" pitchFamily="34" charset="0"/>
              </a:rPr>
              <a:t>cT</a:t>
            </a:r>
            <a:r>
              <a:rPr lang="en-US" sz="2400" dirty="0">
                <a:latin typeface="Arial Narrow" panose="020B0606020202030204" pitchFamily="34" charset="0"/>
              </a:rPr>
              <a:t> air influence.</a:t>
            </a:r>
          </a:p>
        </p:txBody>
      </p:sp>
    </p:spTree>
    <p:extLst>
      <p:ext uri="{BB962C8B-B14F-4D97-AF65-F5344CB8AC3E}">
        <p14:creationId xmlns:p14="http://schemas.microsoft.com/office/powerpoint/2010/main" val="27129358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2B768D-078C-662D-0925-D376D4A685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D4AF39-31C1-2602-0B99-CD40799FA18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Midlatitude Steppe Climate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B30CE648-C72A-1018-E8E1-109F1D159408}"/>
              </a:ext>
            </a:extLst>
          </p:cNvPr>
          <p:cNvSpPr>
            <a:spLocks noGrp="1"/>
          </p:cNvSpPr>
          <p:nvPr>
            <p:ph idx="1"/>
          </p:nvPr>
        </p:nvSpPr>
        <p:spPr>
          <a:xfrm>
            <a:off x="838199" y="1311215"/>
            <a:ext cx="6649529" cy="5003321"/>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 </a:t>
            </a:r>
            <a:r>
              <a:rPr lang="en-US" sz="2400" b="1" dirty="0">
                <a:latin typeface="Arial Narrow" panose="020B0606020202030204" pitchFamily="34" charset="0"/>
              </a:rPr>
              <a:t>semi-arid</a:t>
            </a:r>
            <a:r>
              <a:rPr lang="en-US" sz="2400" dirty="0">
                <a:latin typeface="Arial Narrow" panose="020B0606020202030204" pitchFamily="34" charset="0"/>
              </a:rPr>
              <a:t> </a:t>
            </a:r>
            <a:r>
              <a:rPr lang="en-US" sz="2400" b="1" dirty="0">
                <a:latin typeface="Arial Narrow" panose="020B0606020202030204" pitchFamily="34" charset="0"/>
              </a:rPr>
              <a:t>climate</a:t>
            </a:r>
            <a:r>
              <a:rPr lang="en-US" sz="2400" dirty="0">
                <a:latin typeface="Arial Narrow" panose="020B0606020202030204" pitchFamily="34" charset="0"/>
              </a:rPr>
              <a:t>, similar to the </a:t>
            </a:r>
            <a:r>
              <a:rPr lang="en-US" sz="2400" b="1" dirty="0">
                <a:latin typeface="Arial Narrow" panose="020B0606020202030204" pitchFamily="34" charset="0"/>
              </a:rPr>
              <a:t>tropical</a:t>
            </a:r>
            <a:r>
              <a:rPr lang="en-US" sz="2400" dirty="0">
                <a:latin typeface="Arial Narrow" panose="020B0606020202030204" pitchFamily="34" charset="0"/>
              </a:rPr>
              <a:t> </a:t>
            </a:r>
            <a:r>
              <a:rPr lang="en-US" sz="2400" b="1" dirty="0">
                <a:latin typeface="Arial Narrow" panose="020B0606020202030204" pitchFamily="34" charset="0"/>
              </a:rPr>
              <a:t>steppe</a:t>
            </a:r>
            <a:r>
              <a:rPr lang="en-US" sz="2400" dirty="0">
                <a:latin typeface="Arial Narrow" panose="020B0606020202030204" pitchFamily="34" charset="0"/>
              </a:rPr>
              <a:t>, but with:</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Larger</a:t>
            </a:r>
            <a:r>
              <a:rPr lang="en-US" dirty="0">
                <a:latin typeface="Arial Narrow" panose="020B0606020202030204" pitchFamily="34" charset="0"/>
              </a:rPr>
              <a:t> </a:t>
            </a:r>
            <a:r>
              <a:rPr lang="en-US" b="1" dirty="0">
                <a:latin typeface="Arial Narrow" panose="020B0606020202030204" pitchFamily="34" charset="0"/>
              </a:rPr>
              <a:t>annual</a:t>
            </a:r>
            <a:r>
              <a:rPr lang="en-US" dirty="0">
                <a:latin typeface="Arial Narrow" panose="020B0606020202030204" pitchFamily="34" charset="0"/>
              </a:rPr>
              <a:t> temperature </a:t>
            </a:r>
            <a:r>
              <a:rPr lang="en-US" b="1" dirty="0">
                <a:latin typeface="Arial Narrow" panose="020B0606020202030204" pitchFamily="34" charset="0"/>
              </a:rPr>
              <a:t>ranges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More</a:t>
            </a:r>
            <a:r>
              <a:rPr lang="en-US" dirty="0">
                <a:latin typeface="Arial Narrow" panose="020B0606020202030204" pitchFamily="34" charset="0"/>
              </a:rPr>
              <a:t> total </a:t>
            </a:r>
            <a:r>
              <a:rPr lang="en-US" b="1" dirty="0">
                <a:latin typeface="Arial Narrow" panose="020B0606020202030204" pitchFamily="34" charset="0"/>
              </a:rPr>
              <a:t>precipitation</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Transitional</a:t>
            </a:r>
            <a:r>
              <a:rPr lang="en-US" sz="2400" dirty="0">
                <a:latin typeface="Arial Narrow" panose="020B0606020202030204" pitchFamily="34" charset="0"/>
              </a:rPr>
              <a:t> zone between </a:t>
            </a:r>
            <a:r>
              <a:rPr lang="en-US" sz="2400" b="1" dirty="0">
                <a:latin typeface="Arial Narrow" panose="020B0606020202030204" pitchFamily="34" charset="0"/>
              </a:rPr>
              <a:t>humid</a:t>
            </a:r>
            <a:r>
              <a:rPr lang="en-US" sz="2400" dirty="0">
                <a:latin typeface="Arial Narrow" panose="020B0606020202030204" pitchFamily="34" charset="0"/>
              </a:rPr>
              <a:t> </a:t>
            </a:r>
            <a:r>
              <a:rPr lang="en-US" sz="2400" b="1" dirty="0">
                <a:latin typeface="Arial Narrow" panose="020B0606020202030204" pitchFamily="34" charset="0"/>
              </a:rPr>
              <a:t>climates</a:t>
            </a:r>
            <a:r>
              <a:rPr lang="en-US" sz="2400" dirty="0">
                <a:latin typeface="Arial Narrow" panose="020B0606020202030204" pitchFamily="34" charset="0"/>
              </a:rPr>
              <a:t> and </a:t>
            </a:r>
            <a:r>
              <a:rPr lang="en-US" sz="2400" b="1" dirty="0">
                <a:latin typeface="Arial Narrow" panose="020B0606020202030204" pitchFamily="34" charset="0"/>
              </a:rPr>
              <a:t>midlatitude</a:t>
            </a:r>
            <a:r>
              <a:rPr lang="en-US" sz="2400" dirty="0">
                <a:latin typeface="Arial Narrow" panose="020B0606020202030204" pitchFamily="34" charset="0"/>
              </a:rPr>
              <a:t> </a:t>
            </a:r>
            <a:r>
              <a:rPr lang="en-US" sz="2400" b="1" dirty="0">
                <a:latin typeface="Arial Narrow" panose="020B0606020202030204" pitchFamily="34" charset="0"/>
              </a:rPr>
              <a:t>deserts</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Found on the </a:t>
            </a:r>
            <a:r>
              <a:rPr lang="en-US" sz="2400" b="1" dirty="0">
                <a:latin typeface="Arial Narrow" panose="020B0606020202030204" pitchFamily="34" charset="0"/>
              </a:rPr>
              <a:t>edges</a:t>
            </a:r>
            <a:r>
              <a:rPr lang="en-US" sz="2400" dirty="0">
                <a:latin typeface="Arial Narrow" panose="020B0606020202030204" pitchFamily="34" charset="0"/>
              </a:rPr>
              <a:t> of </a:t>
            </a:r>
            <a:r>
              <a:rPr lang="en-US" sz="2400" b="1" dirty="0">
                <a:latin typeface="Arial Narrow" panose="020B0606020202030204" pitchFamily="34" charset="0"/>
              </a:rPr>
              <a:t>midlatitude deserts </a:t>
            </a:r>
            <a:r>
              <a:rPr lang="en-US" sz="2400" dirty="0">
                <a:latin typeface="Arial Narrow" panose="020B0606020202030204" pitchFamily="34" charset="0"/>
              </a:rPr>
              <a:t>and in </a:t>
            </a:r>
            <a:r>
              <a:rPr lang="en-US" sz="2400" b="1" dirty="0">
                <a:latin typeface="Arial Narrow" panose="020B0606020202030204" pitchFamily="34" charset="0"/>
              </a:rPr>
              <a:t>rain shadows</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Major regions: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Inner Asia</a:t>
            </a:r>
            <a:r>
              <a:rPr lang="en-US" dirty="0">
                <a:latin typeface="Arial Narrow" panose="020B0606020202030204" pitchFamily="34" charset="0"/>
              </a:rPr>
              <a:t>: Mongolia, Kazakhstan</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South America</a:t>
            </a:r>
            <a:r>
              <a:rPr lang="en-US" dirty="0">
                <a:latin typeface="Arial Narrow" panose="020B0606020202030204" pitchFamily="34" charset="0"/>
              </a:rPr>
              <a:t>: east of the Andes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Western U.S.</a:t>
            </a:r>
            <a:r>
              <a:rPr lang="en-US" dirty="0">
                <a:latin typeface="Arial Narrow" panose="020B0606020202030204" pitchFamily="34" charset="0"/>
              </a:rPr>
              <a:t>: Great Plains, east of the Rockies</a:t>
            </a:r>
          </a:p>
        </p:txBody>
      </p:sp>
      <p:sp>
        <p:nvSpPr>
          <p:cNvPr id="6" name="TextBox 5">
            <a:extLst>
              <a:ext uri="{FF2B5EF4-FFF2-40B4-BE49-F238E27FC236}">
                <a16:creationId xmlns:a16="http://schemas.microsoft.com/office/drawing/2014/main" id="{E38A47AE-C39A-9AB5-B2A8-A4941C657F9F}"/>
              </a:ext>
            </a:extLst>
          </p:cNvPr>
          <p:cNvSpPr txBox="1"/>
          <p:nvPr/>
        </p:nvSpPr>
        <p:spPr>
          <a:xfrm>
            <a:off x="7172828" y="4586142"/>
            <a:ext cx="4912780" cy="553998"/>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9.5.3.1: Sheep grazing on grass the eastern confines of the </a:t>
            </a:r>
            <a:r>
              <a:rPr lang="en-US" sz="1000" dirty="0" err="1">
                <a:latin typeface="Arial Narrow" panose="020B0606020202030204" pitchFamily="34" charset="0"/>
                <a:cs typeface="Times New Roman" panose="02020603050405020304" pitchFamily="18" charset="0"/>
              </a:rPr>
              <a:t>Horquin</a:t>
            </a:r>
            <a:r>
              <a:rPr lang="en-US" sz="1000" dirty="0">
                <a:latin typeface="Arial Narrow" panose="020B0606020202030204" pitchFamily="34" charset="0"/>
                <a:cs typeface="Times New Roman" panose="02020603050405020304" pitchFamily="18" charset="0"/>
              </a:rPr>
              <a:t> Desert (Inner Mongolia). (Source: J.Y. Piel FAO#17947 Click image to enlarge) from Introduction to Physical Geography by M. Ritter, licensed under CC BY-NC-SA 4.0.</a:t>
            </a:r>
          </a:p>
        </p:txBody>
      </p:sp>
      <p:pic>
        <p:nvPicPr>
          <p:cNvPr id="5" name="Picture 4" descr="Shepherd standing among a flock of sheep grazing on green grass near the eastern edge of the Horquin Desert in Inner Mongolia.">
            <a:extLst>
              <a:ext uri="{FF2B5EF4-FFF2-40B4-BE49-F238E27FC236}">
                <a16:creationId xmlns:a16="http://schemas.microsoft.com/office/drawing/2014/main" id="{5510B0E3-4837-8B12-F3A1-3877E4DFCFDF}"/>
              </a:ext>
            </a:extLst>
          </p:cNvPr>
          <p:cNvPicPr>
            <a:picLocks noChangeAspect="1"/>
          </p:cNvPicPr>
          <p:nvPr/>
        </p:nvPicPr>
        <p:blipFill>
          <a:blip r:embed="rId3"/>
          <a:stretch>
            <a:fillRect/>
          </a:stretch>
        </p:blipFill>
        <p:spPr>
          <a:xfrm>
            <a:off x="7172828" y="1359699"/>
            <a:ext cx="4912780" cy="3160043"/>
          </a:xfrm>
          <a:prstGeom prst="rect">
            <a:avLst/>
          </a:prstGeom>
        </p:spPr>
      </p:pic>
    </p:spTree>
    <p:extLst>
      <p:ext uri="{BB962C8B-B14F-4D97-AF65-F5344CB8AC3E}">
        <p14:creationId xmlns:p14="http://schemas.microsoft.com/office/powerpoint/2010/main" val="11355762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B0D8CC-EEEC-64CA-D930-ADE0670A4D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6F0B44-438F-2C9F-98ED-3348CBAC6534}"/>
              </a:ext>
            </a:extLst>
          </p:cNvPr>
          <p:cNvSpPr>
            <a:spLocks noGrp="1"/>
          </p:cNvSpPr>
          <p:nvPr>
            <p:ph type="title"/>
          </p:nvPr>
        </p:nvSpPr>
        <p:spPr>
          <a:xfrm>
            <a:off x="838200"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Midlatitude Steppe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9E07B5B-7434-654F-B7F8-A3BA7469C9F8}"/>
              </a:ext>
            </a:extLst>
          </p:cNvPr>
          <p:cNvSpPr>
            <a:spLocks noGrp="1"/>
          </p:cNvSpPr>
          <p:nvPr>
            <p:ph idx="1"/>
          </p:nvPr>
        </p:nvSpPr>
        <p:spPr>
          <a:xfrm>
            <a:off x="838199" y="1285335"/>
            <a:ext cx="9634269"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Controlled by </a:t>
            </a:r>
            <a:r>
              <a:rPr lang="en-US" sz="2400" b="1" dirty="0">
                <a:latin typeface="Arial Narrow" panose="020B0606020202030204" pitchFamily="34" charset="0"/>
              </a:rPr>
              <a:t>interior</a:t>
            </a:r>
            <a:r>
              <a:rPr lang="en-US" sz="2400" dirty="0">
                <a:latin typeface="Arial Narrow" panose="020B0606020202030204" pitchFamily="34" charset="0"/>
              </a:rPr>
              <a:t> </a:t>
            </a:r>
            <a:r>
              <a:rPr lang="en-US" sz="2400" b="1" dirty="0">
                <a:latin typeface="Arial Narrow" panose="020B0606020202030204" pitchFamily="34" charset="0"/>
              </a:rPr>
              <a:t>continental</a:t>
            </a:r>
            <a:r>
              <a:rPr lang="en-US" sz="2400" dirty="0">
                <a:latin typeface="Arial Narrow" panose="020B0606020202030204" pitchFamily="34" charset="0"/>
              </a:rPr>
              <a:t> location and </a:t>
            </a:r>
            <a:r>
              <a:rPr lang="en-US" sz="2400" b="1" dirty="0">
                <a:latin typeface="Arial Narrow" panose="020B0606020202030204" pitchFamily="34" charset="0"/>
              </a:rPr>
              <a:t>orographic</a:t>
            </a:r>
            <a:r>
              <a:rPr lang="en-US" sz="2400" dirty="0">
                <a:latin typeface="Arial Narrow" panose="020B0606020202030204" pitchFamily="34" charset="0"/>
              </a:rPr>
              <a:t> effects: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Far from oceanic moisture sources → </a:t>
            </a:r>
            <a:r>
              <a:rPr lang="en-US" sz="2400" b="1" dirty="0">
                <a:latin typeface="Arial Narrow" panose="020B0606020202030204" pitchFamily="34" charset="0"/>
              </a:rPr>
              <a:t>low</a:t>
            </a:r>
            <a:r>
              <a:rPr lang="en-US" sz="2400" dirty="0">
                <a:latin typeface="Arial Narrow" panose="020B0606020202030204" pitchFamily="34" charset="0"/>
              </a:rPr>
              <a:t> </a:t>
            </a:r>
            <a:r>
              <a:rPr lang="en-US" sz="2400" b="1" dirty="0">
                <a:latin typeface="Arial Narrow" panose="020B0606020202030204" pitchFamily="34" charset="0"/>
              </a:rPr>
              <a:t>humidity</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Located on the </a:t>
            </a:r>
            <a:r>
              <a:rPr lang="en-US" sz="2400" b="1" dirty="0">
                <a:latin typeface="Arial Narrow" panose="020B0606020202030204" pitchFamily="34" charset="0"/>
              </a:rPr>
              <a:t>leeward</a:t>
            </a:r>
            <a:r>
              <a:rPr lang="en-US" sz="2400" dirty="0">
                <a:latin typeface="Arial Narrow" panose="020B0606020202030204" pitchFamily="34" charset="0"/>
              </a:rPr>
              <a:t> </a:t>
            </a:r>
            <a:r>
              <a:rPr lang="en-US" sz="2400" b="1" dirty="0">
                <a:latin typeface="Arial Narrow" panose="020B0606020202030204" pitchFamily="34" charset="0"/>
              </a:rPr>
              <a:t>side</a:t>
            </a:r>
            <a:r>
              <a:rPr lang="en-US" sz="2400" dirty="0">
                <a:latin typeface="Arial Narrow" panose="020B0606020202030204" pitchFamily="34" charset="0"/>
              </a:rPr>
              <a:t> of major mountain ranges: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Rocky</a:t>
            </a:r>
            <a:r>
              <a:rPr lang="en-US" dirty="0">
                <a:latin typeface="Arial Narrow" panose="020B0606020202030204" pitchFamily="34" charset="0"/>
              </a:rPr>
              <a:t> </a:t>
            </a:r>
            <a:r>
              <a:rPr lang="en-US" b="1" dirty="0">
                <a:latin typeface="Arial Narrow" panose="020B0606020202030204" pitchFamily="34" charset="0"/>
              </a:rPr>
              <a:t>Mountains</a:t>
            </a:r>
            <a:r>
              <a:rPr lang="en-US" dirty="0">
                <a:latin typeface="Arial Narrow" panose="020B0606020202030204" pitchFamily="34" charset="0"/>
              </a:rPr>
              <a:t> in North America</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Andes</a:t>
            </a:r>
            <a:r>
              <a:rPr lang="en-US" dirty="0">
                <a:latin typeface="Arial Narrow" panose="020B0606020202030204" pitchFamily="34" charset="0"/>
              </a:rPr>
              <a:t> </a:t>
            </a:r>
            <a:r>
              <a:rPr lang="en-US" b="1" dirty="0">
                <a:latin typeface="Arial Narrow" panose="020B0606020202030204" pitchFamily="34" charset="0"/>
              </a:rPr>
              <a:t>Mountains</a:t>
            </a:r>
            <a:r>
              <a:rPr lang="en-US" dirty="0">
                <a:latin typeface="Arial Narrow" panose="020B0606020202030204" pitchFamily="34" charset="0"/>
              </a:rPr>
              <a:t> in South America</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Moisture</a:t>
            </a:r>
            <a:r>
              <a:rPr lang="en-US" sz="2400" dirty="0">
                <a:latin typeface="Arial Narrow" panose="020B0606020202030204" pitchFamily="34" charset="0"/>
              </a:rPr>
              <a:t> </a:t>
            </a:r>
            <a:r>
              <a:rPr lang="en-US" sz="2400" b="1" dirty="0">
                <a:latin typeface="Arial Narrow" panose="020B0606020202030204" pitchFamily="34" charset="0"/>
              </a:rPr>
              <a:t>barrier</a:t>
            </a:r>
            <a:r>
              <a:rPr lang="en-US" sz="2400" dirty="0">
                <a:latin typeface="Arial Narrow" panose="020B0606020202030204" pitchFamily="34" charset="0"/>
              </a:rPr>
              <a:t>: Westerly winds lose precipitation on windward slopes, leaving </a:t>
            </a:r>
            <a:r>
              <a:rPr lang="en-US" sz="2400" b="1" dirty="0">
                <a:latin typeface="Arial Narrow" panose="020B0606020202030204" pitchFamily="34" charset="0"/>
              </a:rPr>
              <a:t>dry</a:t>
            </a:r>
            <a:r>
              <a:rPr lang="en-US" sz="2400" dirty="0">
                <a:latin typeface="Arial Narrow" panose="020B0606020202030204" pitchFamily="34" charset="0"/>
              </a:rPr>
              <a:t> </a:t>
            </a:r>
            <a:r>
              <a:rPr lang="en-US" sz="2400" b="1" dirty="0">
                <a:latin typeface="Arial Narrow" panose="020B0606020202030204" pitchFamily="34" charset="0"/>
              </a:rPr>
              <a:t>air</a:t>
            </a:r>
            <a:r>
              <a:rPr lang="en-US" sz="2400" dirty="0">
                <a:latin typeface="Arial Narrow" panose="020B0606020202030204" pitchFamily="34" charset="0"/>
              </a:rPr>
              <a:t> to descend into steppe regions.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Similar to midlatitude deserts but with:</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Slightly</a:t>
            </a:r>
            <a:r>
              <a:rPr lang="en-US" dirty="0">
                <a:latin typeface="Arial Narrow" panose="020B0606020202030204" pitchFamily="34" charset="0"/>
              </a:rPr>
              <a:t> </a:t>
            </a:r>
            <a:r>
              <a:rPr lang="en-US" b="1" dirty="0">
                <a:latin typeface="Arial Narrow" panose="020B0606020202030204" pitchFamily="34" charset="0"/>
              </a:rPr>
              <a:t>more</a:t>
            </a:r>
            <a:r>
              <a:rPr lang="en-US" dirty="0">
                <a:latin typeface="Arial Narrow" panose="020B0606020202030204" pitchFamily="34" charset="0"/>
              </a:rPr>
              <a:t> </a:t>
            </a:r>
            <a:r>
              <a:rPr lang="en-US" b="1" dirty="0">
                <a:latin typeface="Arial Narrow" panose="020B0606020202030204" pitchFamily="34" charset="0"/>
              </a:rPr>
              <a:t>precipitation</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Greater</a:t>
            </a:r>
            <a:r>
              <a:rPr lang="en-US" dirty="0">
                <a:latin typeface="Arial Narrow" panose="020B0606020202030204" pitchFamily="34" charset="0"/>
              </a:rPr>
              <a:t> support for </a:t>
            </a:r>
            <a:r>
              <a:rPr lang="en-US" b="1" dirty="0">
                <a:latin typeface="Arial Narrow" panose="020B0606020202030204" pitchFamily="34" charset="0"/>
              </a:rPr>
              <a:t>short</a:t>
            </a:r>
            <a:r>
              <a:rPr lang="en-US" dirty="0">
                <a:latin typeface="Arial Narrow" panose="020B0606020202030204" pitchFamily="34" charset="0"/>
              </a:rPr>
              <a:t> grasses and </a:t>
            </a:r>
            <a:r>
              <a:rPr lang="en-US" b="1" dirty="0">
                <a:latin typeface="Arial Narrow" panose="020B0606020202030204" pitchFamily="34" charset="0"/>
              </a:rPr>
              <a:t>sparse</a:t>
            </a:r>
            <a:r>
              <a:rPr lang="en-US" dirty="0">
                <a:latin typeface="Arial Narrow" panose="020B0606020202030204" pitchFamily="34" charset="0"/>
              </a:rPr>
              <a:t> agriculture</a:t>
            </a:r>
          </a:p>
        </p:txBody>
      </p:sp>
    </p:spTree>
    <p:extLst>
      <p:ext uri="{BB962C8B-B14F-4D97-AF65-F5344CB8AC3E}">
        <p14:creationId xmlns:p14="http://schemas.microsoft.com/office/powerpoint/2010/main" val="735594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0C50F-C09D-466C-E175-F2394D816C54}"/>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E1401F46-C875-9656-F242-F0EE21D1ACFA}"/>
              </a:ext>
            </a:extLst>
          </p:cNvPr>
          <p:cNvSpPr>
            <a:spLocks noGrp="1"/>
          </p:cNvSpPr>
          <p:nvPr>
            <p:ph type="title"/>
          </p:nvPr>
        </p:nvSpPr>
        <p:spPr>
          <a:xfrm>
            <a:off x="1088473" y="543406"/>
            <a:ext cx="4649034" cy="704550"/>
          </a:xfrm>
        </p:spPr>
        <p:txBody>
          <a:bodyPr>
            <a:noAutofit/>
          </a:bodyPr>
          <a:lstStyle/>
          <a:p>
            <a:pPr algn="ctr"/>
            <a:r>
              <a:rPr kumimoji="0" lang="es-ES"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Climograph </a:t>
            </a:r>
            <a:r>
              <a:rPr kumimoji="0" lang="es-ES" sz="20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for</a:t>
            </a:r>
            <a:r>
              <a:rPr kumimoji="0" lang="es-ES"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a:t>
            </a:r>
            <a:r>
              <a:rPr kumimoji="0" lang="es-ES" sz="20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Hohot</a:t>
            </a:r>
            <a:r>
              <a:rPr kumimoji="0" lang="es-ES"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China</a:t>
            </a:r>
            <a:endParaRPr lang="en-US" sz="2000" dirty="0">
              <a:latin typeface="Arial Narrow" panose="020B0606020202030204" pitchFamily="34" charset="0"/>
            </a:endParaRPr>
          </a:p>
        </p:txBody>
      </p:sp>
      <p:pic>
        <p:nvPicPr>
          <p:cNvPr id="3" name="Picture 2" descr="Climograph for Hohhot, China, showing cold winters with temperatures below −15°C, warm summers peaking around 25°C, and most precipitation occurring from June to August.">
            <a:extLst>
              <a:ext uri="{FF2B5EF4-FFF2-40B4-BE49-F238E27FC236}">
                <a16:creationId xmlns:a16="http://schemas.microsoft.com/office/drawing/2014/main" id="{60DA8BB9-BC3C-5BC7-EE12-6D1DED1B8AF8}"/>
              </a:ext>
            </a:extLst>
          </p:cNvPr>
          <p:cNvPicPr>
            <a:picLocks noChangeAspect="1"/>
          </p:cNvPicPr>
          <p:nvPr/>
        </p:nvPicPr>
        <p:blipFill>
          <a:blip r:embed="rId3"/>
          <a:stretch>
            <a:fillRect/>
          </a:stretch>
        </p:blipFill>
        <p:spPr>
          <a:xfrm>
            <a:off x="870958" y="1419473"/>
            <a:ext cx="5084064" cy="3813048"/>
          </a:xfrm>
          <a:prstGeom prst="rect">
            <a:avLst/>
          </a:prstGeom>
        </p:spPr>
      </p:pic>
      <p:sp>
        <p:nvSpPr>
          <p:cNvPr id="10" name="TextBox 9">
            <a:extLst>
              <a:ext uri="{FF2B5EF4-FFF2-40B4-BE49-F238E27FC236}">
                <a16:creationId xmlns:a16="http://schemas.microsoft.com/office/drawing/2014/main" id="{EA2FDFB8-65E7-3458-2D64-6842A431913E}"/>
              </a:ext>
            </a:extLst>
          </p:cNvPr>
          <p:cNvSpPr txBox="1"/>
          <p:nvPr/>
        </p:nvSpPr>
        <p:spPr>
          <a:xfrm>
            <a:off x="999821" y="5404039"/>
            <a:ext cx="5096179" cy="246221"/>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9.5.3.2: </a:t>
            </a:r>
            <a:r>
              <a:rPr lang="es-ES" sz="1000" dirty="0">
                <a:latin typeface="Arial Narrow" panose="020B0606020202030204" pitchFamily="34" charset="0"/>
                <a:cs typeface="Times New Roman" panose="02020603050405020304" pitchFamily="18" charset="0"/>
              </a:rPr>
              <a:t>Climograph </a:t>
            </a:r>
            <a:r>
              <a:rPr lang="es-ES" sz="1000" dirty="0" err="1">
                <a:latin typeface="Arial Narrow" panose="020B0606020202030204" pitchFamily="34" charset="0"/>
                <a:cs typeface="Times New Roman" panose="02020603050405020304" pitchFamily="18" charset="0"/>
              </a:rPr>
              <a:t>for</a:t>
            </a:r>
            <a:r>
              <a:rPr lang="es-ES" sz="1000" dirty="0">
                <a:latin typeface="Arial Narrow" panose="020B0606020202030204" pitchFamily="34" charset="0"/>
                <a:cs typeface="Times New Roman" panose="02020603050405020304" pitchFamily="18" charset="0"/>
              </a:rPr>
              <a:t> </a:t>
            </a:r>
            <a:r>
              <a:rPr lang="es-ES" sz="1000" dirty="0" err="1">
                <a:latin typeface="Arial Narrow" panose="020B0606020202030204" pitchFamily="34" charset="0"/>
                <a:cs typeface="Times New Roman" panose="02020603050405020304" pitchFamily="18" charset="0"/>
              </a:rPr>
              <a:t>Hohot</a:t>
            </a:r>
            <a:r>
              <a:rPr lang="es-ES" sz="1000" dirty="0">
                <a:latin typeface="Arial Narrow" panose="020B0606020202030204" pitchFamily="34" charset="0"/>
                <a:cs typeface="Times New Roman" panose="02020603050405020304" pitchFamily="18" charset="0"/>
              </a:rPr>
              <a:t>, China</a:t>
            </a:r>
            <a:r>
              <a:rPr lang="en-US" sz="1000" dirty="0">
                <a:latin typeface="Arial Narrow" panose="020B0606020202030204" pitchFamily="34" charset="0"/>
                <a:cs typeface="Times New Roman" panose="02020603050405020304" pitchFamily="18" charset="0"/>
              </a:rPr>
              <a:t>.</a:t>
            </a:r>
          </a:p>
        </p:txBody>
      </p:sp>
      <p:sp>
        <p:nvSpPr>
          <p:cNvPr id="9" name="Title 1">
            <a:extLst>
              <a:ext uri="{FF2B5EF4-FFF2-40B4-BE49-F238E27FC236}">
                <a16:creationId xmlns:a16="http://schemas.microsoft.com/office/drawing/2014/main" id="{36B2E911-B6E1-EBC3-CF30-7DCB6ED7D572}"/>
              </a:ext>
            </a:extLst>
          </p:cNvPr>
          <p:cNvSpPr txBox="1">
            <a:spLocks/>
          </p:cNvSpPr>
          <p:nvPr/>
        </p:nvSpPr>
        <p:spPr>
          <a:xfrm>
            <a:off x="6768521" y="543406"/>
            <a:ext cx="4037502" cy="7045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sz="2000" dirty="0">
                <a:solidFill>
                  <a:srgbClr val="000000"/>
                </a:solidFill>
                <a:latin typeface="Arial Narrow" panose="020B0606020202030204" pitchFamily="34" charset="0"/>
                <a:cs typeface="Calibri" panose="020F0502020204030204" pitchFamily="34" charset="0"/>
              </a:rPr>
              <a:t>Climograph for Santa Cruz, Argentina</a:t>
            </a:r>
            <a:endParaRPr lang="en-US" sz="2000" dirty="0">
              <a:latin typeface="Arial Narrow" panose="020B0606020202030204" pitchFamily="34" charset="0"/>
            </a:endParaRPr>
          </a:p>
        </p:txBody>
      </p:sp>
      <p:pic>
        <p:nvPicPr>
          <p:cNvPr id="6" name="Picture 5" descr="Climograph for Santa Cruz, Argentina, showing cool temperatures year-round with a winter low near 0°C in July and slightly warmer summers around 14°C, and very low, evenly distributed precipitation throughout the year.">
            <a:extLst>
              <a:ext uri="{FF2B5EF4-FFF2-40B4-BE49-F238E27FC236}">
                <a16:creationId xmlns:a16="http://schemas.microsoft.com/office/drawing/2014/main" id="{EC233B49-BFFD-99FA-7B29-E3675F8AD3E3}"/>
              </a:ext>
            </a:extLst>
          </p:cNvPr>
          <p:cNvPicPr>
            <a:picLocks noChangeAspect="1"/>
          </p:cNvPicPr>
          <p:nvPr/>
        </p:nvPicPr>
        <p:blipFill>
          <a:blip r:embed="rId4"/>
          <a:stretch>
            <a:fillRect/>
          </a:stretch>
        </p:blipFill>
        <p:spPr>
          <a:xfrm>
            <a:off x="6349118" y="1520867"/>
            <a:ext cx="4760871" cy="3629103"/>
          </a:xfrm>
          <a:prstGeom prst="rect">
            <a:avLst/>
          </a:prstGeom>
        </p:spPr>
      </p:pic>
      <p:sp>
        <p:nvSpPr>
          <p:cNvPr id="11" name="TextBox 10">
            <a:extLst>
              <a:ext uri="{FF2B5EF4-FFF2-40B4-BE49-F238E27FC236}">
                <a16:creationId xmlns:a16="http://schemas.microsoft.com/office/drawing/2014/main" id="{E94D414B-9024-2F05-C29E-CEBF055857EC}"/>
              </a:ext>
            </a:extLst>
          </p:cNvPr>
          <p:cNvSpPr txBox="1"/>
          <p:nvPr/>
        </p:nvSpPr>
        <p:spPr>
          <a:xfrm>
            <a:off x="7078522" y="5407924"/>
            <a:ext cx="3571335"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9.5.3.3: </a:t>
            </a:r>
            <a:r>
              <a:rPr lang="pt-BR" sz="1000" dirty="0">
                <a:latin typeface="Arial Narrow" panose="020B0606020202030204" pitchFamily="34" charset="0"/>
                <a:cs typeface="Times New Roman" panose="02020603050405020304" pitchFamily="18" charset="0"/>
              </a:rPr>
              <a:t>Climograph for Santa Cruz, Argentina</a:t>
            </a:r>
            <a:r>
              <a:rPr lang="en-US" sz="1000" dirty="0">
                <a:latin typeface="Arial Narrow" panose="020B0606020202030204" pitchFamily="34" charset="0"/>
                <a:cs typeface="Times New Roman" panose="02020603050405020304" pitchFamily="18" charset="0"/>
              </a:rPr>
              <a:t>.</a:t>
            </a:r>
          </a:p>
        </p:txBody>
      </p:sp>
      <p:sp>
        <p:nvSpPr>
          <p:cNvPr id="12" name="TextBox 11">
            <a:extLst>
              <a:ext uri="{FF2B5EF4-FFF2-40B4-BE49-F238E27FC236}">
                <a16:creationId xmlns:a16="http://schemas.microsoft.com/office/drawing/2014/main" id="{98944225-33B2-DD0A-F0C4-DB36DEE34717}"/>
              </a:ext>
            </a:extLst>
          </p:cNvPr>
          <p:cNvSpPr txBox="1"/>
          <p:nvPr/>
        </p:nvSpPr>
        <p:spPr>
          <a:xfrm>
            <a:off x="3768011" y="6314594"/>
            <a:ext cx="5096179"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Figures from Introduction to Physical Geography by M. Ritter, licensed under CC BY-NC-SA 4.0.</a:t>
            </a:r>
          </a:p>
        </p:txBody>
      </p:sp>
    </p:spTree>
    <p:extLst>
      <p:ext uri="{BB962C8B-B14F-4D97-AF65-F5344CB8AC3E}">
        <p14:creationId xmlns:p14="http://schemas.microsoft.com/office/powerpoint/2010/main" val="25942597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06679C-09BA-2208-120B-AF4464AE19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3ACD77-F5E7-2683-2070-C8D286F38EAB}"/>
              </a:ext>
            </a:extLst>
          </p:cNvPr>
          <p:cNvSpPr>
            <a:spLocks noGrp="1"/>
          </p:cNvSpPr>
          <p:nvPr>
            <p:ph type="title"/>
          </p:nvPr>
        </p:nvSpPr>
        <p:spPr>
          <a:xfrm>
            <a:off x="554967" y="378474"/>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Midlatitude Steppe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67D5C890-EE8B-DDDA-A4E1-CBCA9322CA8B}"/>
              </a:ext>
            </a:extLst>
          </p:cNvPr>
          <p:cNvSpPr>
            <a:spLocks noGrp="1"/>
          </p:cNvSpPr>
          <p:nvPr>
            <p:ph idx="1"/>
          </p:nvPr>
        </p:nvSpPr>
        <p:spPr>
          <a:xfrm>
            <a:off x="838199" y="1285335"/>
            <a:ext cx="10634933"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Highly</a:t>
            </a:r>
            <a:r>
              <a:rPr lang="en-US" sz="2400" dirty="0">
                <a:latin typeface="Arial Narrow" panose="020B0606020202030204" pitchFamily="34" charset="0"/>
              </a:rPr>
              <a:t> </a:t>
            </a:r>
            <a:r>
              <a:rPr lang="en-US" sz="2400" b="1" dirty="0">
                <a:latin typeface="Arial Narrow" panose="020B0606020202030204" pitchFamily="34" charset="0"/>
              </a:rPr>
              <a:t>variable</a:t>
            </a:r>
            <a:r>
              <a:rPr lang="en-US" sz="2400" dirty="0">
                <a:latin typeface="Arial Narrow" panose="020B0606020202030204" pitchFamily="34" charset="0"/>
              </a:rPr>
              <a:t> </a:t>
            </a:r>
            <a:r>
              <a:rPr lang="en-US" sz="2400" b="1" dirty="0">
                <a:latin typeface="Arial Narrow" panose="020B0606020202030204" pitchFamily="34" charset="0"/>
              </a:rPr>
              <a:t>temperatures</a:t>
            </a:r>
            <a:r>
              <a:rPr lang="en-US" sz="2400" dirty="0">
                <a:latin typeface="Arial Narrow" panose="020B0606020202030204" pitchFamily="34" charset="0"/>
              </a:rPr>
              <a:t> due to:</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Latitude</a:t>
            </a:r>
            <a:r>
              <a:rPr lang="en-US" dirty="0">
                <a:latin typeface="Arial Narrow" panose="020B0606020202030204" pitchFamily="34" charset="0"/>
              </a:rPr>
              <a:t>: farther north = colder winters.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Elevation</a:t>
            </a:r>
            <a:r>
              <a:rPr lang="en-US" dirty="0">
                <a:latin typeface="Arial Narrow" panose="020B0606020202030204" pitchFamily="34" charset="0"/>
              </a:rPr>
              <a:t>: higher altitudes = cooler temperatures.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Continentality</a:t>
            </a:r>
            <a:r>
              <a:rPr lang="en-US" dirty="0">
                <a:latin typeface="Arial Narrow" panose="020B0606020202030204" pitchFamily="34" charset="0"/>
              </a:rPr>
              <a:t>: interior positions experience extreme seasonal shifts.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Winter</a:t>
            </a:r>
            <a:r>
              <a:rPr lang="en-US" sz="2400" dirty="0">
                <a:latin typeface="Arial Narrow" panose="020B0606020202030204" pitchFamily="34" charset="0"/>
              </a:rPr>
              <a:t> </a:t>
            </a:r>
            <a:r>
              <a:rPr lang="en-US" sz="2400" b="1" dirty="0">
                <a:latin typeface="Arial Narrow" panose="020B0606020202030204" pitchFamily="34" charset="0"/>
              </a:rPr>
              <a:t>lows</a:t>
            </a:r>
            <a:r>
              <a:rPr lang="en-US" sz="2400" dirty="0">
                <a:latin typeface="Arial Narrow" panose="020B0606020202030204" pitchFamily="34" charset="0"/>
              </a:rPr>
              <a:t>: can reach </a:t>
            </a:r>
            <a:r>
              <a:rPr lang="en-US" sz="2400" b="1" dirty="0">
                <a:latin typeface="Arial Narrow" panose="020B0606020202030204" pitchFamily="34" charset="0"/>
              </a:rPr>
              <a:t>–40°C </a:t>
            </a:r>
            <a:r>
              <a:rPr lang="en-US" sz="2400" dirty="0">
                <a:latin typeface="Arial Narrow" panose="020B0606020202030204" pitchFamily="34" charset="0"/>
              </a:rPr>
              <a:t>(</a:t>
            </a:r>
            <a:r>
              <a:rPr lang="en-US" sz="2400" b="1" dirty="0">
                <a:latin typeface="Arial Narrow" panose="020B0606020202030204" pitchFamily="34" charset="0"/>
              </a:rPr>
              <a:t>–40°F</a:t>
            </a:r>
            <a:r>
              <a:rPr lang="en-US" sz="2400" dirty="0">
                <a:latin typeface="Arial Narrow" panose="020B0606020202030204" pitchFamily="34" charset="0"/>
              </a:rPr>
              <a:t>) (e.g., northern Great Plains, Siberia).</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Summer</a:t>
            </a:r>
            <a:r>
              <a:rPr lang="en-US" sz="2400" dirty="0">
                <a:latin typeface="Arial Narrow" panose="020B0606020202030204" pitchFamily="34" charset="0"/>
              </a:rPr>
              <a:t> </a:t>
            </a:r>
            <a:r>
              <a:rPr lang="en-US" sz="2400" b="1" dirty="0">
                <a:latin typeface="Arial Narrow" panose="020B0606020202030204" pitchFamily="34" charset="0"/>
              </a:rPr>
              <a:t>highs</a:t>
            </a:r>
            <a:r>
              <a:rPr lang="en-US" sz="2400" dirty="0">
                <a:latin typeface="Arial Narrow" panose="020B0606020202030204" pitchFamily="34" charset="0"/>
              </a:rPr>
              <a:t>: can exceed </a:t>
            </a:r>
            <a:r>
              <a:rPr lang="en-US" sz="2400" b="1" dirty="0">
                <a:latin typeface="Arial Narrow" panose="020B0606020202030204" pitchFamily="34" charset="0"/>
              </a:rPr>
              <a:t>40°C</a:t>
            </a:r>
            <a:r>
              <a:rPr lang="en-US" sz="2400" dirty="0">
                <a:latin typeface="Arial Narrow" panose="020B0606020202030204" pitchFamily="34" charset="0"/>
              </a:rPr>
              <a:t> (</a:t>
            </a:r>
            <a:r>
              <a:rPr lang="en-US" sz="2400" b="1" dirty="0">
                <a:latin typeface="Arial Narrow" panose="020B0606020202030204" pitchFamily="34" charset="0"/>
              </a:rPr>
              <a:t>104°F</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Temperature</a:t>
            </a:r>
            <a:r>
              <a:rPr lang="en-US" sz="2400" dirty="0">
                <a:latin typeface="Arial Narrow" panose="020B0606020202030204" pitchFamily="34" charset="0"/>
              </a:rPr>
              <a:t> </a:t>
            </a:r>
            <a:r>
              <a:rPr lang="en-US" sz="2400" b="1" dirty="0">
                <a:latin typeface="Arial Narrow" panose="020B0606020202030204" pitchFamily="34" charset="0"/>
              </a:rPr>
              <a:t>range</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Up to </a:t>
            </a:r>
            <a:r>
              <a:rPr lang="en-US" b="1" dirty="0">
                <a:latin typeface="Arial Narrow" panose="020B0606020202030204" pitchFamily="34" charset="0"/>
              </a:rPr>
              <a:t>40°C </a:t>
            </a:r>
            <a:r>
              <a:rPr lang="en-US" dirty="0">
                <a:latin typeface="Arial Narrow" panose="020B0606020202030204" pitchFamily="34" charset="0"/>
              </a:rPr>
              <a:t>(</a:t>
            </a:r>
            <a:r>
              <a:rPr lang="en-US" b="1" dirty="0">
                <a:latin typeface="Arial Narrow" panose="020B0606020202030204" pitchFamily="34" charset="0"/>
              </a:rPr>
              <a:t>22°F</a:t>
            </a:r>
            <a:r>
              <a:rPr lang="en-US" dirty="0">
                <a:latin typeface="Arial Narrow" panose="020B0606020202030204" pitchFamily="34" charset="0"/>
              </a:rPr>
              <a:t>) in continental areas like Central Asia.</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As low as </a:t>
            </a:r>
            <a:r>
              <a:rPr lang="en-US" b="1" dirty="0">
                <a:latin typeface="Arial Narrow" panose="020B0606020202030204" pitchFamily="34" charset="0"/>
              </a:rPr>
              <a:t>12°C</a:t>
            </a:r>
            <a:r>
              <a:rPr lang="en-US" dirty="0">
                <a:latin typeface="Arial Narrow" panose="020B0606020202030204" pitchFamily="34" charset="0"/>
              </a:rPr>
              <a:t> (</a:t>
            </a:r>
            <a:r>
              <a:rPr lang="en-US" b="1" dirty="0">
                <a:latin typeface="Arial Narrow" panose="020B0606020202030204" pitchFamily="34" charset="0"/>
              </a:rPr>
              <a:t>6.7°F</a:t>
            </a:r>
            <a:r>
              <a:rPr lang="en-US" dirty="0">
                <a:latin typeface="Arial Narrow" panose="020B0606020202030204" pitchFamily="34" charset="0"/>
              </a:rPr>
              <a:t>) in more coastal areas (e.g., Santa Cruz, Argentina).</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Coastal</a:t>
            </a:r>
            <a:r>
              <a:rPr lang="en-US" sz="2400" dirty="0">
                <a:latin typeface="Arial Narrow" panose="020B0606020202030204" pitchFamily="34" charset="0"/>
              </a:rPr>
              <a:t> </a:t>
            </a:r>
            <a:r>
              <a:rPr lang="en-US" sz="2400" b="1" dirty="0">
                <a:latin typeface="Arial Narrow" panose="020B0606020202030204" pitchFamily="34" charset="0"/>
              </a:rPr>
              <a:t>midlatitude</a:t>
            </a:r>
            <a:r>
              <a:rPr lang="en-US" sz="2400" dirty="0">
                <a:latin typeface="Arial Narrow" panose="020B0606020202030204" pitchFamily="34" charset="0"/>
              </a:rPr>
              <a:t> </a:t>
            </a:r>
            <a:r>
              <a:rPr lang="en-US" sz="2400" b="1" dirty="0">
                <a:latin typeface="Arial Narrow" panose="020B0606020202030204" pitchFamily="34" charset="0"/>
              </a:rPr>
              <a:t>steppe</a:t>
            </a:r>
            <a:r>
              <a:rPr lang="en-US" sz="2400" dirty="0">
                <a:latin typeface="Arial Narrow" panose="020B0606020202030204" pitchFamily="34" charset="0"/>
              </a:rPr>
              <a:t> zones are milder but still dry due to </a:t>
            </a:r>
            <a:r>
              <a:rPr lang="en-US" sz="2400" b="1" dirty="0">
                <a:latin typeface="Arial Narrow" panose="020B0606020202030204" pitchFamily="34" charset="0"/>
              </a:rPr>
              <a:t>rain</a:t>
            </a:r>
            <a:r>
              <a:rPr lang="en-US" sz="2400" dirty="0">
                <a:latin typeface="Arial Narrow" panose="020B0606020202030204" pitchFamily="34" charset="0"/>
              </a:rPr>
              <a:t> </a:t>
            </a:r>
            <a:r>
              <a:rPr lang="en-US" sz="2400" b="1" dirty="0">
                <a:latin typeface="Arial Narrow" panose="020B0606020202030204" pitchFamily="34" charset="0"/>
              </a:rPr>
              <a:t>shadow</a:t>
            </a:r>
            <a:r>
              <a:rPr lang="en-US" sz="2400" dirty="0">
                <a:latin typeface="Arial Narrow" panose="020B0606020202030204" pitchFamily="34" charset="0"/>
              </a:rPr>
              <a:t> </a:t>
            </a:r>
            <a:r>
              <a:rPr lang="en-US" sz="2400" b="1" dirty="0">
                <a:latin typeface="Arial Narrow" panose="020B0606020202030204" pitchFamily="34" charset="0"/>
              </a:rPr>
              <a:t>effect</a:t>
            </a:r>
            <a:r>
              <a:rPr lang="en-US" sz="2400" dirty="0">
                <a:latin typeface="Arial Narrow" panose="020B0606020202030204" pitchFamily="34" charset="0"/>
              </a:rPr>
              <a:t>.</a:t>
            </a:r>
          </a:p>
        </p:txBody>
      </p:sp>
    </p:spTree>
    <p:extLst>
      <p:ext uri="{BB962C8B-B14F-4D97-AF65-F5344CB8AC3E}">
        <p14:creationId xmlns:p14="http://schemas.microsoft.com/office/powerpoint/2010/main" val="42015106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32099-AF41-E219-D891-A384E8A655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811FDB-DC7F-F7B5-743F-2C5E9BF8BF76}"/>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Weather vs. Climate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1C5BA7E2-AC91-FB7B-C5DB-65285982729E}"/>
              </a:ext>
            </a:extLst>
          </p:cNvPr>
          <p:cNvSpPr>
            <a:spLocks noGrp="1"/>
          </p:cNvSpPr>
          <p:nvPr>
            <p:ph idx="1"/>
          </p:nvPr>
        </p:nvSpPr>
        <p:spPr>
          <a:xfrm>
            <a:off x="838197" y="1458930"/>
            <a:ext cx="10515600" cy="4527802"/>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Weather</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 </a:t>
            </a:r>
            <a:r>
              <a:rPr lang="en-US" b="1" dirty="0">
                <a:latin typeface="Arial Narrow" panose="020B0606020202030204" pitchFamily="34" charset="0"/>
              </a:rPr>
              <a:t>current state </a:t>
            </a:r>
            <a:r>
              <a:rPr lang="en-US" dirty="0">
                <a:latin typeface="Arial Narrow" panose="020B0606020202030204" pitchFamily="34" charset="0"/>
              </a:rPr>
              <a:t>of the atmosphere at a specific time and place.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Described by </a:t>
            </a:r>
            <a:r>
              <a:rPr lang="en-US" b="1" dirty="0">
                <a:latin typeface="Arial Narrow" panose="020B0606020202030204" pitchFamily="34" charset="0"/>
              </a:rPr>
              <a:t>temperature</a:t>
            </a:r>
            <a:r>
              <a:rPr lang="en-US" dirty="0">
                <a:latin typeface="Arial Narrow" panose="020B0606020202030204" pitchFamily="34" charset="0"/>
              </a:rPr>
              <a:t>, </a:t>
            </a:r>
            <a:r>
              <a:rPr lang="en-US" b="1" dirty="0">
                <a:latin typeface="Arial Narrow" panose="020B0606020202030204" pitchFamily="34" charset="0"/>
              </a:rPr>
              <a:t>pressure</a:t>
            </a:r>
            <a:r>
              <a:rPr lang="en-US" dirty="0">
                <a:latin typeface="Arial Narrow" panose="020B0606020202030204" pitchFamily="34" charset="0"/>
              </a:rPr>
              <a:t>, </a:t>
            </a:r>
            <a:r>
              <a:rPr lang="en-US" b="1" dirty="0">
                <a:latin typeface="Arial Narrow" panose="020B0606020202030204" pitchFamily="34" charset="0"/>
              </a:rPr>
              <a:t>humidity</a:t>
            </a:r>
            <a:r>
              <a:rPr lang="en-US" dirty="0">
                <a:latin typeface="Arial Narrow" panose="020B0606020202030204" pitchFamily="34" charset="0"/>
              </a:rPr>
              <a:t>, </a:t>
            </a:r>
            <a:r>
              <a:rPr lang="en-US" b="1" dirty="0">
                <a:latin typeface="Arial Narrow" panose="020B0606020202030204" pitchFamily="34" charset="0"/>
              </a:rPr>
              <a:t>wind</a:t>
            </a:r>
            <a:r>
              <a:rPr lang="en-US" dirty="0">
                <a:latin typeface="Arial Narrow" panose="020B0606020202030204" pitchFamily="34" charset="0"/>
              </a:rPr>
              <a:t>, </a:t>
            </a:r>
            <a:r>
              <a:rPr lang="en-US" b="1" dirty="0">
                <a:latin typeface="Arial Narrow" panose="020B0606020202030204" pitchFamily="34" charset="0"/>
              </a:rPr>
              <a:t>precipitation</a:t>
            </a:r>
            <a:r>
              <a:rPr lang="en-US" dirty="0">
                <a:latin typeface="Arial Narrow" panose="020B0606020202030204" pitchFamily="34" charset="0"/>
              </a:rPr>
              <a:t>, and </a:t>
            </a:r>
            <a:r>
              <a:rPr lang="en-US" b="1" dirty="0">
                <a:latin typeface="Arial Narrow" panose="020B0606020202030204" pitchFamily="34" charset="0"/>
              </a:rPr>
              <a:t>cloudiness</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Short-term</a:t>
            </a:r>
            <a:r>
              <a:rPr lang="en-US" dirty="0">
                <a:latin typeface="Arial Narrow" panose="020B0606020202030204" pitchFamily="34" charset="0"/>
              </a:rPr>
              <a:t> and highly variable.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Studied by </a:t>
            </a:r>
            <a:r>
              <a:rPr lang="en-US" b="1" dirty="0">
                <a:latin typeface="Arial Narrow" panose="020B0606020202030204" pitchFamily="34" charset="0"/>
              </a:rPr>
              <a:t>meteorologists</a:t>
            </a:r>
            <a:r>
              <a:rPr lang="en-US" dirty="0">
                <a:latin typeface="Arial Narrow" panose="020B0606020202030204" pitchFamily="34" charset="0"/>
              </a:rPr>
              <a:t> focusing on </a:t>
            </a:r>
            <a:r>
              <a:rPr lang="en-US" b="1" dirty="0">
                <a:latin typeface="Arial Narrow" panose="020B0606020202030204" pitchFamily="34" charset="0"/>
              </a:rPr>
              <a:t>daily</a:t>
            </a:r>
            <a:r>
              <a:rPr lang="en-US" dirty="0">
                <a:latin typeface="Arial Narrow" panose="020B0606020202030204" pitchFamily="34" charset="0"/>
              </a:rPr>
              <a:t> and </a:t>
            </a:r>
            <a:r>
              <a:rPr lang="en-US" b="1" dirty="0">
                <a:latin typeface="Arial Narrow" panose="020B0606020202030204" pitchFamily="34" charset="0"/>
              </a:rPr>
              <a:t>weekly</a:t>
            </a:r>
            <a:r>
              <a:rPr lang="en-US" dirty="0">
                <a:latin typeface="Arial Narrow" panose="020B0606020202030204" pitchFamily="34" charset="0"/>
              </a:rPr>
              <a:t> atmospheric changes.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Climate</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 </a:t>
            </a:r>
            <a:r>
              <a:rPr lang="en-US" b="1" dirty="0">
                <a:latin typeface="Arial Narrow" panose="020B0606020202030204" pitchFamily="34" charset="0"/>
              </a:rPr>
              <a:t>average pattern </a:t>
            </a:r>
            <a:r>
              <a:rPr lang="en-US" dirty="0">
                <a:latin typeface="Arial Narrow" panose="020B0606020202030204" pitchFamily="34" charset="0"/>
              </a:rPr>
              <a:t>of weather over long periods (typically 30 years).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Includes </a:t>
            </a:r>
            <a:r>
              <a:rPr lang="en-US" b="1" dirty="0">
                <a:latin typeface="Arial Narrow" panose="020B0606020202030204" pitchFamily="34" charset="0"/>
              </a:rPr>
              <a:t>seasonal</a:t>
            </a:r>
            <a:r>
              <a:rPr lang="en-US" dirty="0">
                <a:latin typeface="Arial Narrow" panose="020B0606020202030204" pitchFamily="34" charset="0"/>
              </a:rPr>
              <a:t> </a:t>
            </a:r>
            <a:r>
              <a:rPr lang="en-US" b="1" dirty="0">
                <a:latin typeface="Arial Narrow" panose="020B0606020202030204" pitchFamily="34" charset="0"/>
              </a:rPr>
              <a:t>norms</a:t>
            </a:r>
            <a:r>
              <a:rPr lang="en-US" dirty="0">
                <a:latin typeface="Arial Narrow" panose="020B0606020202030204" pitchFamily="34" charset="0"/>
              </a:rPr>
              <a:t> and </a:t>
            </a:r>
            <a:r>
              <a:rPr lang="en-US" b="1" dirty="0">
                <a:latin typeface="Arial Narrow" panose="020B0606020202030204" pitchFamily="34" charset="0"/>
              </a:rPr>
              <a:t>extremes</a:t>
            </a:r>
            <a:r>
              <a:rPr lang="en-US" dirty="0">
                <a:latin typeface="Arial Narrow" panose="020B0606020202030204" pitchFamily="34" charset="0"/>
              </a:rPr>
              <a:t> like droughts or heatwaves.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Studied by </a:t>
            </a:r>
            <a:r>
              <a:rPr lang="en-US" b="1" dirty="0">
                <a:latin typeface="Arial Narrow" panose="020B0606020202030204" pitchFamily="34" charset="0"/>
              </a:rPr>
              <a:t>climatologists</a:t>
            </a:r>
            <a:r>
              <a:rPr lang="en-US" dirty="0">
                <a:latin typeface="Arial Narrow" panose="020B0606020202030204" pitchFamily="34" charset="0"/>
              </a:rPr>
              <a:t> to understand </a:t>
            </a:r>
            <a:r>
              <a:rPr lang="en-US" b="1" dirty="0">
                <a:latin typeface="Arial Narrow" panose="020B0606020202030204" pitchFamily="34" charset="0"/>
              </a:rPr>
              <a:t>long-term</a:t>
            </a:r>
            <a:r>
              <a:rPr lang="en-US" dirty="0">
                <a:latin typeface="Arial Narrow" panose="020B0606020202030204" pitchFamily="34" charset="0"/>
              </a:rPr>
              <a:t> atmospheric trends.</a:t>
            </a:r>
          </a:p>
        </p:txBody>
      </p:sp>
    </p:spTree>
    <p:extLst>
      <p:ext uri="{BB962C8B-B14F-4D97-AF65-F5344CB8AC3E}">
        <p14:creationId xmlns:p14="http://schemas.microsoft.com/office/powerpoint/2010/main" val="37971383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894B0-60D5-9F03-E352-ADFE0A0792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413A2F-DC24-51DC-D121-B7E2C060C4DC}"/>
              </a:ext>
            </a:extLst>
          </p:cNvPr>
          <p:cNvSpPr>
            <a:spLocks noGrp="1"/>
          </p:cNvSpPr>
          <p:nvPr>
            <p:ph type="title"/>
          </p:nvPr>
        </p:nvSpPr>
        <p:spPr>
          <a:xfrm>
            <a:off x="417709"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Midlatitude Steppe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69FCCD15-B289-8631-4114-842719ED0609}"/>
              </a:ext>
            </a:extLst>
          </p:cNvPr>
          <p:cNvSpPr>
            <a:spLocks noGrp="1"/>
          </p:cNvSpPr>
          <p:nvPr>
            <p:ph idx="1"/>
          </p:nvPr>
        </p:nvSpPr>
        <p:spPr>
          <a:xfrm>
            <a:off x="838199" y="1285335"/>
            <a:ext cx="10634933"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Semi-arid</a:t>
            </a:r>
            <a:r>
              <a:rPr lang="en-US" sz="2400" dirty="0">
                <a:latin typeface="Arial Narrow" panose="020B0606020202030204" pitchFamily="34" charset="0"/>
              </a:rPr>
              <a:t> climate: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Annual precipitation is </a:t>
            </a:r>
            <a:r>
              <a:rPr lang="en-US" b="1" dirty="0">
                <a:latin typeface="Arial Narrow" panose="020B0606020202030204" pitchFamily="34" charset="0"/>
              </a:rPr>
              <a:t>greater</a:t>
            </a:r>
            <a:r>
              <a:rPr lang="en-US" dirty="0">
                <a:latin typeface="Arial Narrow" panose="020B0606020202030204" pitchFamily="34" charset="0"/>
              </a:rPr>
              <a:t> </a:t>
            </a:r>
            <a:r>
              <a:rPr lang="en-US" b="1" dirty="0">
                <a:latin typeface="Arial Narrow" panose="020B0606020202030204" pitchFamily="34" charset="0"/>
              </a:rPr>
              <a:t>than</a:t>
            </a:r>
            <a:r>
              <a:rPr lang="en-US" dirty="0">
                <a:latin typeface="Arial Narrow" panose="020B0606020202030204" pitchFamily="34" charset="0"/>
              </a:rPr>
              <a:t> </a:t>
            </a:r>
            <a:r>
              <a:rPr lang="en-US" b="1" dirty="0">
                <a:latin typeface="Arial Narrow" panose="020B0606020202030204" pitchFamily="34" charset="0"/>
              </a:rPr>
              <a:t>half</a:t>
            </a:r>
            <a:r>
              <a:rPr lang="en-US" dirty="0">
                <a:latin typeface="Arial Narrow" panose="020B0606020202030204" pitchFamily="34" charset="0"/>
              </a:rPr>
              <a:t> of </a:t>
            </a:r>
            <a:r>
              <a:rPr lang="en-US" b="1" dirty="0">
                <a:latin typeface="Arial Narrow" panose="020B0606020202030204" pitchFamily="34" charset="0"/>
              </a:rPr>
              <a:t>potential</a:t>
            </a:r>
            <a:r>
              <a:rPr lang="en-US" dirty="0">
                <a:latin typeface="Arial Narrow" panose="020B0606020202030204" pitchFamily="34" charset="0"/>
              </a:rPr>
              <a:t> </a:t>
            </a:r>
            <a:r>
              <a:rPr lang="en-US" b="1" dirty="0">
                <a:latin typeface="Arial Narrow" panose="020B0606020202030204" pitchFamily="34" charset="0"/>
              </a:rPr>
              <a:t>evapotranspiration</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Total ranges from </a:t>
            </a:r>
            <a:r>
              <a:rPr lang="en-US" b="1" dirty="0">
                <a:latin typeface="Arial Narrow" panose="020B0606020202030204" pitchFamily="34" charset="0"/>
              </a:rPr>
              <a:t>100–300+ mm/year</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Precipitation</a:t>
            </a:r>
            <a:r>
              <a:rPr lang="en-US" sz="2400" dirty="0">
                <a:latin typeface="Arial Narrow" panose="020B0606020202030204" pitchFamily="34" charset="0"/>
              </a:rPr>
              <a:t> </a:t>
            </a:r>
            <a:r>
              <a:rPr lang="en-US" sz="2400" b="1" dirty="0">
                <a:latin typeface="Arial Narrow" panose="020B0606020202030204" pitchFamily="34" charset="0"/>
              </a:rPr>
              <a:t>seasonality</a:t>
            </a:r>
            <a:r>
              <a:rPr lang="en-US" sz="2400" dirty="0">
                <a:latin typeface="Arial Narrow" panose="020B0606020202030204" pitchFamily="34" charset="0"/>
              </a:rPr>
              <a:t> </a:t>
            </a:r>
            <a:r>
              <a:rPr lang="en-US" sz="2400" b="1" dirty="0">
                <a:latin typeface="Arial Narrow" panose="020B0606020202030204" pitchFamily="34" charset="0"/>
              </a:rPr>
              <a:t>varies</a:t>
            </a:r>
            <a:r>
              <a:rPr lang="en-US" sz="2400" dirty="0">
                <a:latin typeface="Arial Narrow" panose="020B0606020202030204" pitchFamily="34" charset="0"/>
              </a:rPr>
              <a:t> based on adjacent humid climate: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Near</a:t>
            </a:r>
            <a:r>
              <a:rPr lang="en-US" dirty="0">
                <a:latin typeface="Arial Narrow" panose="020B0606020202030204" pitchFamily="34" charset="0"/>
              </a:rPr>
              <a:t> </a:t>
            </a:r>
            <a:r>
              <a:rPr lang="en-US" b="1" dirty="0">
                <a:latin typeface="Arial Narrow" panose="020B0606020202030204" pitchFamily="34" charset="0"/>
              </a:rPr>
              <a:t>humid</a:t>
            </a:r>
            <a:r>
              <a:rPr lang="en-US" dirty="0">
                <a:latin typeface="Arial Narrow" panose="020B0606020202030204" pitchFamily="34" charset="0"/>
              </a:rPr>
              <a:t> </a:t>
            </a:r>
            <a:r>
              <a:rPr lang="en-US" b="1" dirty="0">
                <a:latin typeface="Arial Narrow" panose="020B0606020202030204" pitchFamily="34" charset="0"/>
              </a:rPr>
              <a:t>continental</a:t>
            </a:r>
            <a:r>
              <a:rPr lang="en-US" dirty="0">
                <a:latin typeface="Arial Narrow" panose="020B0606020202030204" pitchFamily="34" charset="0"/>
              </a:rPr>
              <a:t> climates → </a:t>
            </a:r>
            <a:r>
              <a:rPr lang="en-US" b="1" dirty="0">
                <a:latin typeface="Arial Narrow" panose="020B0606020202030204" pitchFamily="34" charset="0"/>
              </a:rPr>
              <a:t>summer</a:t>
            </a:r>
            <a:r>
              <a:rPr lang="en-US" dirty="0">
                <a:latin typeface="Arial Narrow" panose="020B0606020202030204" pitchFamily="34" charset="0"/>
              </a:rPr>
              <a:t> </a:t>
            </a:r>
            <a:r>
              <a:rPr lang="en-US" b="1" dirty="0">
                <a:latin typeface="Arial Narrow" panose="020B0606020202030204" pitchFamily="34" charset="0"/>
              </a:rPr>
              <a:t>maximum</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Near</a:t>
            </a:r>
            <a:r>
              <a:rPr lang="en-US" dirty="0">
                <a:latin typeface="Arial Narrow" panose="020B0606020202030204" pitchFamily="34" charset="0"/>
              </a:rPr>
              <a:t> </a:t>
            </a:r>
            <a:r>
              <a:rPr lang="en-US" b="1" dirty="0">
                <a:latin typeface="Arial Narrow" panose="020B0606020202030204" pitchFamily="34" charset="0"/>
              </a:rPr>
              <a:t>humid</a:t>
            </a:r>
            <a:r>
              <a:rPr lang="en-US" dirty="0">
                <a:latin typeface="Arial Narrow" panose="020B0606020202030204" pitchFamily="34" charset="0"/>
              </a:rPr>
              <a:t> </a:t>
            </a:r>
            <a:r>
              <a:rPr lang="en-US" b="1" dirty="0">
                <a:latin typeface="Arial Narrow" panose="020B0606020202030204" pitchFamily="34" charset="0"/>
              </a:rPr>
              <a:t>subtropical</a:t>
            </a:r>
            <a:r>
              <a:rPr lang="en-US" dirty="0">
                <a:latin typeface="Arial Narrow" panose="020B0606020202030204" pitchFamily="34" charset="0"/>
              </a:rPr>
              <a:t> climates → </a:t>
            </a:r>
            <a:r>
              <a:rPr lang="en-US" b="1" dirty="0">
                <a:latin typeface="Arial Narrow" panose="020B0606020202030204" pitchFamily="34" charset="0"/>
              </a:rPr>
              <a:t>winter</a:t>
            </a:r>
            <a:r>
              <a:rPr lang="en-US" dirty="0">
                <a:latin typeface="Arial Narrow" panose="020B0606020202030204" pitchFamily="34" charset="0"/>
              </a:rPr>
              <a:t> </a:t>
            </a:r>
            <a:r>
              <a:rPr lang="en-US" b="1" dirty="0">
                <a:latin typeface="Arial Narrow" panose="020B0606020202030204" pitchFamily="34" charset="0"/>
              </a:rPr>
              <a:t>maximum</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Coastal</a:t>
            </a:r>
            <a:r>
              <a:rPr lang="en-US" dirty="0">
                <a:latin typeface="Arial Narrow" panose="020B0606020202030204" pitchFamily="34" charset="0"/>
              </a:rPr>
              <a:t> </a:t>
            </a:r>
            <a:r>
              <a:rPr lang="en-US" b="1" dirty="0">
                <a:latin typeface="Arial Narrow" panose="020B0606020202030204" pitchFamily="34" charset="0"/>
              </a:rPr>
              <a:t>steppe</a:t>
            </a:r>
            <a:r>
              <a:rPr lang="en-US" dirty="0">
                <a:latin typeface="Arial Narrow" panose="020B0606020202030204" pitchFamily="34" charset="0"/>
              </a:rPr>
              <a:t> regions may have </a:t>
            </a:r>
            <a:r>
              <a:rPr lang="en-US" b="1" dirty="0">
                <a:latin typeface="Arial Narrow" panose="020B0606020202030204" pitchFamily="34" charset="0"/>
              </a:rPr>
              <a:t>evenly</a:t>
            </a:r>
            <a:r>
              <a:rPr lang="en-US" dirty="0">
                <a:latin typeface="Arial Narrow" panose="020B0606020202030204" pitchFamily="34" charset="0"/>
              </a:rPr>
              <a:t> </a:t>
            </a:r>
            <a:r>
              <a:rPr lang="en-US" b="1" dirty="0">
                <a:latin typeface="Arial Narrow" panose="020B0606020202030204" pitchFamily="34" charset="0"/>
              </a:rPr>
              <a:t>distributed</a:t>
            </a:r>
            <a:r>
              <a:rPr lang="en-US" dirty="0">
                <a:latin typeface="Arial Narrow" panose="020B0606020202030204" pitchFamily="34" charset="0"/>
              </a:rPr>
              <a:t> </a:t>
            </a:r>
            <a:r>
              <a:rPr lang="en-US" b="1" dirty="0">
                <a:latin typeface="Arial Narrow" panose="020B0606020202030204" pitchFamily="34" charset="0"/>
              </a:rPr>
              <a:t>rainfall</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Limited</a:t>
            </a:r>
            <a:r>
              <a:rPr lang="en-US" sz="2400" dirty="0">
                <a:latin typeface="Arial Narrow" panose="020B0606020202030204" pitchFamily="34" charset="0"/>
              </a:rPr>
              <a:t> </a:t>
            </a:r>
            <a:r>
              <a:rPr lang="en-US" sz="2400" b="1" dirty="0">
                <a:latin typeface="Arial Narrow" panose="020B0606020202030204" pitchFamily="34" charset="0"/>
              </a:rPr>
              <a:t>rainfall</a:t>
            </a:r>
            <a:r>
              <a:rPr lang="en-US" sz="2400" dirty="0">
                <a:latin typeface="Arial Narrow" panose="020B0606020202030204" pitchFamily="34" charset="0"/>
              </a:rPr>
              <a:t> supports </a:t>
            </a:r>
            <a:r>
              <a:rPr lang="en-US" sz="2400" b="1" dirty="0">
                <a:latin typeface="Arial Narrow" panose="020B0606020202030204" pitchFamily="34" charset="0"/>
              </a:rPr>
              <a:t>grasses</a:t>
            </a:r>
            <a:r>
              <a:rPr lang="en-US" sz="2400" dirty="0">
                <a:latin typeface="Arial Narrow" panose="020B0606020202030204" pitchFamily="34" charset="0"/>
              </a:rPr>
              <a:t> and </a:t>
            </a:r>
            <a:r>
              <a:rPr lang="en-US" sz="2400" b="1" dirty="0">
                <a:latin typeface="Arial Narrow" panose="020B0606020202030204" pitchFamily="34" charset="0"/>
              </a:rPr>
              <a:t>drought-resistant</a:t>
            </a:r>
            <a:r>
              <a:rPr lang="en-US" sz="2400" dirty="0">
                <a:latin typeface="Arial Narrow" panose="020B0606020202030204" pitchFamily="34" charset="0"/>
              </a:rPr>
              <a:t> </a:t>
            </a:r>
            <a:r>
              <a:rPr lang="en-US" sz="2400" b="1" dirty="0">
                <a:latin typeface="Arial Narrow" panose="020B0606020202030204" pitchFamily="34" charset="0"/>
              </a:rPr>
              <a:t>shrubs</a:t>
            </a:r>
            <a:r>
              <a:rPr lang="en-US" sz="2400" dirty="0">
                <a:latin typeface="Arial Narrow" panose="020B0606020202030204" pitchFamily="34" charset="0"/>
              </a:rPr>
              <a:t>, but not dense forests or water-intensive crops without irrigation.</a:t>
            </a:r>
          </a:p>
        </p:txBody>
      </p:sp>
    </p:spTree>
    <p:extLst>
      <p:ext uri="{BB962C8B-B14F-4D97-AF65-F5344CB8AC3E}">
        <p14:creationId xmlns:p14="http://schemas.microsoft.com/office/powerpoint/2010/main" val="3542457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DCF57F-676C-2D69-591C-5D65819610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840BE7-3EBC-8EE2-A239-0FABE22C1A0F}"/>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Humid Subtropical Climate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ACA545B-1769-26CE-648C-2BF752CAB112}"/>
              </a:ext>
            </a:extLst>
          </p:cNvPr>
          <p:cNvSpPr>
            <a:spLocks noGrp="1"/>
          </p:cNvSpPr>
          <p:nvPr>
            <p:ph idx="1"/>
          </p:nvPr>
        </p:nvSpPr>
        <p:spPr>
          <a:xfrm>
            <a:off x="838199" y="1311215"/>
            <a:ext cx="6334629" cy="5003321"/>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Found on </a:t>
            </a:r>
            <a:r>
              <a:rPr lang="en-US" sz="2400" b="1" dirty="0">
                <a:latin typeface="Arial Narrow" panose="020B0606020202030204" pitchFamily="34" charset="0"/>
              </a:rPr>
              <a:t>east</a:t>
            </a:r>
            <a:r>
              <a:rPr lang="en-US" sz="2400" dirty="0">
                <a:latin typeface="Arial Narrow" panose="020B0606020202030204" pitchFamily="34" charset="0"/>
              </a:rPr>
              <a:t> </a:t>
            </a:r>
            <a:r>
              <a:rPr lang="en-US" sz="2400" b="1" dirty="0">
                <a:latin typeface="Arial Narrow" panose="020B0606020202030204" pitchFamily="34" charset="0"/>
              </a:rPr>
              <a:t>coasts</a:t>
            </a:r>
            <a:r>
              <a:rPr lang="en-US" sz="2400" dirty="0">
                <a:latin typeface="Arial Narrow" panose="020B0606020202030204" pitchFamily="34" charset="0"/>
              </a:rPr>
              <a:t> of </a:t>
            </a:r>
            <a:r>
              <a:rPr lang="en-US" sz="2400" b="1" dirty="0">
                <a:latin typeface="Arial Narrow" panose="020B0606020202030204" pitchFamily="34" charset="0"/>
              </a:rPr>
              <a:t>continents</a:t>
            </a:r>
            <a:r>
              <a:rPr lang="en-US" sz="2400" dirty="0">
                <a:latin typeface="Arial Narrow" panose="020B0606020202030204" pitchFamily="34" charset="0"/>
              </a:rPr>
              <a:t> between </a:t>
            </a:r>
            <a:r>
              <a:rPr lang="en-US" sz="2400" b="1" dirty="0">
                <a:latin typeface="Arial Narrow" panose="020B0606020202030204" pitchFamily="34" charset="0"/>
              </a:rPr>
              <a:t>20° </a:t>
            </a:r>
            <a:r>
              <a:rPr lang="en-US" sz="2400" dirty="0">
                <a:latin typeface="Arial Narrow" panose="020B0606020202030204" pitchFamily="34" charset="0"/>
              </a:rPr>
              <a:t>and </a:t>
            </a:r>
            <a:r>
              <a:rPr lang="en-US" sz="2400" b="1" dirty="0">
                <a:latin typeface="Arial Narrow" panose="020B0606020202030204" pitchFamily="34" charset="0"/>
              </a:rPr>
              <a:t>40° latitude</a:t>
            </a:r>
            <a:r>
              <a:rPr lang="en-US" sz="2400" dirty="0">
                <a:latin typeface="Arial Narrow" panose="020B0606020202030204" pitchFamily="34" charset="0"/>
              </a:rPr>
              <a:t>, both N and 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Year-round</a:t>
            </a:r>
            <a:r>
              <a:rPr lang="en-US" sz="2400" dirty="0">
                <a:latin typeface="Arial Narrow" panose="020B0606020202030204" pitchFamily="34" charset="0"/>
              </a:rPr>
              <a:t> </a:t>
            </a:r>
            <a:r>
              <a:rPr lang="en-US" sz="2400" b="1" dirty="0">
                <a:latin typeface="Arial Narrow" panose="020B0606020202030204" pitchFamily="34" charset="0"/>
              </a:rPr>
              <a:t>precipitation</a:t>
            </a:r>
            <a:r>
              <a:rPr lang="en-US" sz="2400" dirty="0">
                <a:latin typeface="Arial Narrow" panose="020B0606020202030204" pitchFamily="34" charset="0"/>
              </a:rPr>
              <a:t> with </a:t>
            </a:r>
            <a:r>
              <a:rPr lang="en-US" sz="2400" b="1" dirty="0">
                <a:latin typeface="Arial Narrow" panose="020B0606020202030204" pitchFamily="34" charset="0"/>
              </a:rPr>
              <a:t>hot</a:t>
            </a:r>
            <a:r>
              <a:rPr lang="en-US" sz="2400" dirty="0">
                <a:latin typeface="Arial Narrow" panose="020B0606020202030204" pitchFamily="34" charset="0"/>
              </a:rPr>
              <a:t> </a:t>
            </a:r>
            <a:r>
              <a:rPr lang="en-US" sz="2400" b="1" dirty="0">
                <a:latin typeface="Arial Narrow" panose="020B0606020202030204" pitchFamily="34" charset="0"/>
              </a:rPr>
              <a:t>summers</a:t>
            </a:r>
            <a:r>
              <a:rPr lang="en-US" sz="2400" dirty="0">
                <a:latin typeface="Arial Narrow" panose="020B0606020202030204" pitchFamily="34" charset="0"/>
              </a:rPr>
              <a:t> and </a:t>
            </a:r>
            <a:r>
              <a:rPr lang="en-US" sz="2400" b="1" dirty="0">
                <a:latin typeface="Arial Narrow" panose="020B0606020202030204" pitchFamily="34" charset="0"/>
              </a:rPr>
              <a:t>mild</a:t>
            </a:r>
            <a:r>
              <a:rPr lang="en-US" sz="2400" dirty="0">
                <a:latin typeface="Arial Narrow" panose="020B0606020202030204" pitchFamily="34" charset="0"/>
              </a:rPr>
              <a:t> to </a:t>
            </a:r>
            <a:r>
              <a:rPr lang="en-US" sz="2400" b="1" dirty="0">
                <a:latin typeface="Arial Narrow" panose="020B0606020202030204" pitchFamily="34" charset="0"/>
              </a:rPr>
              <a:t>cool</a:t>
            </a:r>
            <a:r>
              <a:rPr lang="en-US" sz="2400" dirty="0">
                <a:latin typeface="Arial Narrow" panose="020B0606020202030204" pitchFamily="34" charset="0"/>
              </a:rPr>
              <a:t> </a:t>
            </a:r>
            <a:r>
              <a:rPr lang="en-US" sz="2400" b="1" dirty="0">
                <a:latin typeface="Arial Narrow" panose="020B0606020202030204" pitchFamily="34" charset="0"/>
              </a:rPr>
              <a:t>winters</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Geographic distribution:</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Southeastern United States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Southeastern South America (e.g., Argentina, Uruguay)</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Coastal southeastern South Africa</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Eastern Australia</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Eastern Asia: from northern India through southern China to Japan</a:t>
            </a:r>
          </a:p>
        </p:txBody>
      </p:sp>
      <p:sp>
        <p:nvSpPr>
          <p:cNvPr id="6" name="TextBox 5">
            <a:extLst>
              <a:ext uri="{FF2B5EF4-FFF2-40B4-BE49-F238E27FC236}">
                <a16:creationId xmlns:a16="http://schemas.microsoft.com/office/drawing/2014/main" id="{5A3736AB-7EB0-6F4E-450C-2858DF7CC2C8}"/>
              </a:ext>
            </a:extLst>
          </p:cNvPr>
          <p:cNvSpPr txBox="1"/>
          <p:nvPr/>
        </p:nvSpPr>
        <p:spPr>
          <a:xfrm>
            <a:off x="7172828" y="4586142"/>
            <a:ext cx="4912780"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9.5.4.1: Humid subtropical climate of North Carolina from Introduction to Physical Geography by M. Ritter, licensed under CC BY-NC-SA 4.0.</a:t>
            </a:r>
          </a:p>
        </p:txBody>
      </p:sp>
      <p:pic>
        <p:nvPicPr>
          <p:cNvPr id="7" name="Picture 6" descr="View of a humid subtropical landscape in North Carolina, showing green forested hills and a valley with mixed woodland and open fields.">
            <a:extLst>
              <a:ext uri="{FF2B5EF4-FFF2-40B4-BE49-F238E27FC236}">
                <a16:creationId xmlns:a16="http://schemas.microsoft.com/office/drawing/2014/main" id="{75A9A496-F413-FB59-4004-AC74C38DF47B}"/>
              </a:ext>
            </a:extLst>
          </p:cNvPr>
          <p:cNvPicPr>
            <a:picLocks noChangeAspect="1"/>
          </p:cNvPicPr>
          <p:nvPr/>
        </p:nvPicPr>
        <p:blipFill>
          <a:blip r:embed="rId3"/>
          <a:srcRect l="2639" t="1327" r="2390" b="2287"/>
          <a:stretch/>
        </p:blipFill>
        <p:spPr>
          <a:xfrm>
            <a:off x="7306575" y="1311215"/>
            <a:ext cx="4589252" cy="3105115"/>
          </a:xfrm>
          <a:prstGeom prst="rect">
            <a:avLst/>
          </a:prstGeom>
        </p:spPr>
      </p:pic>
    </p:spTree>
    <p:extLst>
      <p:ext uri="{BB962C8B-B14F-4D97-AF65-F5344CB8AC3E}">
        <p14:creationId xmlns:p14="http://schemas.microsoft.com/office/powerpoint/2010/main" val="348001804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AA05A3-1F7E-B899-309D-CED478209B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9CDA2A-24F5-E20F-CF66-292ADAEFDDCE}"/>
              </a:ext>
            </a:extLst>
          </p:cNvPr>
          <p:cNvSpPr>
            <a:spLocks noGrp="1"/>
          </p:cNvSpPr>
          <p:nvPr>
            <p:ph type="title"/>
          </p:nvPr>
        </p:nvSpPr>
        <p:spPr>
          <a:xfrm>
            <a:off x="838200"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Humid Subtropical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9AB2913-61BF-CD74-8283-50C9902C1C16}"/>
              </a:ext>
            </a:extLst>
          </p:cNvPr>
          <p:cNvSpPr>
            <a:spLocks noGrp="1"/>
          </p:cNvSpPr>
          <p:nvPr>
            <p:ph idx="1"/>
          </p:nvPr>
        </p:nvSpPr>
        <p:spPr>
          <a:xfrm>
            <a:off x="838199" y="1285335"/>
            <a:ext cx="10634933"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Located near the </a:t>
            </a:r>
            <a:r>
              <a:rPr lang="en-US" sz="2400" b="1" dirty="0">
                <a:latin typeface="Arial Narrow" panose="020B0606020202030204" pitchFamily="34" charset="0"/>
              </a:rPr>
              <a:t>source</a:t>
            </a:r>
            <a:r>
              <a:rPr lang="en-US" sz="2400" dirty="0">
                <a:latin typeface="Arial Narrow" panose="020B0606020202030204" pitchFamily="34" charset="0"/>
              </a:rPr>
              <a:t> </a:t>
            </a:r>
            <a:r>
              <a:rPr lang="en-US" sz="2400" b="1" dirty="0">
                <a:latin typeface="Arial Narrow" panose="020B0606020202030204" pitchFamily="34" charset="0"/>
              </a:rPr>
              <a:t>region</a:t>
            </a:r>
            <a:r>
              <a:rPr lang="en-US" sz="2400" dirty="0">
                <a:latin typeface="Arial Narrow" panose="020B0606020202030204" pitchFamily="34" charset="0"/>
              </a:rPr>
              <a:t> for </a:t>
            </a:r>
            <a:r>
              <a:rPr lang="en-US" sz="2400" b="1" dirty="0">
                <a:latin typeface="Arial Narrow" panose="020B0606020202030204" pitchFamily="34" charset="0"/>
              </a:rPr>
              <a:t>maritime</a:t>
            </a:r>
            <a:r>
              <a:rPr lang="en-US" sz="2400" dirty="0">
                <a:latin typeface="Arial Narrow" panose="020B0606020202030204" pitchFamily="34" charset="0"/>
              </a:rPr>
              <a:t> </a:t>
            </a:r>
            <a:r>
              <a:rPr lang="en-US" sz="2400" b="1" dirty="0">
                <a:latin typeface="Arial Narrow" panose="020B0606020202030204" pitchFamily="34" charset="0"/>
              </a:rPr>
              <a:t>tropical</a:t>
            </a:r>
            <a:r>
              <a:rPr lang="en-US" sz="2400" dirty="0">
                <a:latin typeface="Arial Narrow" panose="020B0606020202030204" pitchFamily="34" charset="0"/>
              </a:rPr>
              <a:t> (</a:t>
            </a:r>
            <a:r>
              <a:rPr lang="en-US" sz="2400" b="1" dirty="0" err="1">
                <a:latin typeface="Arial Narrow" panose="020B0606020202030204" pitchFamily="34" charset="0"/>
              </a:rPr>
              <a:t>mT</a:t>
            </a:r>
            <a:r>
              <a:rPr lang="en-US" sz="2400" dirty="0">
                <a:latin typeface="Arial Narrow" panose="020B0606020202030204" pitchFamily="34" charset="0"/>
              </a:rPr>
              <a:t>) air masses: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Brings </a:t>
            </a:r>
            <a:r>
              <a:rPr lang="en-US" b="1" dirty="0">
                <a:latin typeface="Arial Narrow" panose="020B0606020202030204" pitchFamily="34" charset="0"/>
              </a:rPr>
              <a:t>warm</a:t>
            </a:r>
            <a:r>
              <a:rPr lang="en-US" dirty="0">
                <a:latin typeface="Arial Narrow" panose="020B0606020202030204" pitchFamily="34" charset="0"/>
              </a:rPr>
              <a:t>, </a:t>
            </a:r>
            <a:r>
              <a:rPr lang="en-US" b="1" dirty="0">
                <a:latin typeface="Arial Narrow" panose="020B0606020202030204" pitchFamily="34" charset="0"/>
              </a:rPr>
              <a:t>moist</a:t>
            </a:r>
            <a:r>
              <a:rPr lang="en-US" dirty="0">
                <a:latin typeface="Arial Narrow" panose="020B0606020202030204" pitchFamily="34" charset="0"/>
              </a:rPr>
              <a:t> air throughout much of the year.</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Warm</a:t>
            </a:r>
            <a:r>
              <a:rPr lang="en-US" sz="2400" dirty="0">
                <a:latin typeface="Arial Narrow" panose="020B0606020202030204" pitchFamily="34" charset="0"/>
              </a:rPr>
              <a:t> </a:t>
            </a:r>
            <a:r>
              <a:rPr lang="en-US" sz="2400" b="1" dirty="0">
                <a:latin typeface="Arial Narrow" panose="020B0606020202030204" pitchFamily="34" charset="0"/>
              </a:rPr>
              <a:t>ocean</a:t>
            </a:r>
            <a:r>
              <a:rPr lang="en-US" sz="2400" dirty="0">
                <a:latin typeface="Arial Narrow" panose="020B0606020202030204" pitchFamily="34" charset="0"/>
              </a:rPr>
              <a:t> </a:t>
            </a:r>
            <a:r>
              <a:rPr lang="en-US" sz="2400" b="1" dirty="0">
                <a:latin typeface="Arial Narrow" panose="020B0606020202030204" pitchFamily="34" charset="0"/>
              </a:rPr>
              <a:t>currents</a:t>
            </a:r>
            <a:r>
              <a:rPr lang="en-US" sz="2400" dirty="0">
                <a:latin typeface="Arial Narrow" panose="020B0606020202030204" pitchFamily="34" charset="0"/>
              </a:rPr>
              <a:t> along the coast enhance </a:t>
            </a:r>
            <a:r>
              <a:rPr lang="en-US" sz="2400" b="1" dirty="0">
                <a:latin typeface="Arial Narrow" panose="020B0606020202030204" pitchFamily="34" charset="0"/>
              </a:rPr>
              <a:t>instability</a:t>
            </a:r>
            <a:r>
              <a:rPr lang="en-US" sz="2400" dirty="0">
                <a:latin typeface="Arial Narrow" panose="020B0606020202030204" pitchFamily="34" charset="0"/>
              </a:rPr>
              <a:t> and </a:t>
            </a:r>
            <a:r>
              <a:rPr lang="en-US" sz="2400" b="1" dirty="0">
                <a:latin typeface="Arial Narrow" panose="020B0606020202030204" pitchFamily="34" charset="0"/>
              </a:rPr>
              <a:t>convection</a:t>
            </a:r>
            <a:r>
              <a:rPr lang="en-US" sz="2400" dirty="0">
                <a:latin typeface="Arial Narrow" panose="020B0606020202030204" pitchFamily="34" charset="0"/>
              </a:rPr>
              <a:t> → </a:t>
            </a:r>
            <a:r>
              <a:rPr lang="en-US" sz="2400" b="1" dirty="0">
                <a:latin typeface="Arial Narrow" panose="020B0606020202030204" pitchFamily="34" charset="0"/>
              </a:rPr>
              <a:t>consistent</a:t>
            </a:r>
            <a:r>
              <a:rPr lang="en-US" sz="2400" dirty="0">
                <a:latin typeface="Arial Narrow" panose="020B0606020202030204" pitchFamily="34" charset="0"/>
              </a:rPr>
              <a:t> </a:t>
            </a:r>
            <a:r>
              <a:rPr lang="en-US" sz="2400" b="1" dirty="0">
                <a:latin typeface="Arial Narrow" panose="020B0606020202030204" pitchFamily="34" charset="0"/>
              </a:rPr>
              <a:t>precipitation</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Influenced by </a:t>
            </a:r>
            <a:r>
              <a:rPr lang="en-US" sz="2400" b="1" dirty="0">
                <a:latin typeface="Arial Narrow" panose="020B0606020202030204" pitchFamily="34" charset="0"/>
              </a:rPr>
              <a:t>cyclonic</a:t>
            </a:r>
            <a:r>
              <a:rPr lang="en-US" sz="2400" dirty="0">
                <a:latin typeface="Arial Narrow" panose="020B0606020202030204" pitchFamily="34" charset="0"/>
              </a:rPr>
              <a:t> </a:t>
            </a:r>
            <a:r>
              <a:rPr lang="en-US" sz="2400" b="1" dirty="0">
                <a:latin typeface="Arial Narrow" panose="020B0606020202030204" pitchFamily="34" charset="0"/>
              </a:rPr>
              <a:t>activity</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Winter</a:t>
            </a:r>
            <a:r>
              <a:rPr lang="en-US" dirty="0">
                <a:latin typeface="Arial Narrow" panose="020B0606020202030204" pitchFamily="34" charset="0"/>
              </a:rPr>
              <a:t>: occasional invasions of </a:t>
            </a:r>
            <a:r>
              <a:rPr lang="en-US" b="1" dirty="0">
                <a:latin typeface="Arial Narrow" panose="020B0606020202030204" pitchFamily="34" charset="0"/>
              </a:rPr>
              <a:t>continental</a:t>
            </a:r>
            <a:r>
              <a:rPr lang="en-US" dirty="0">
                <a:latin typeface="Arial Narrow" panose="020B0606020202030204" pitchFamily="34" charset="0"/>
              </a:rPr>
              <a:t> </a:t>
            </a:r>
            <a:r>
              <a:rPr lang="en-US" b="1" dirty="0">
                <a:latin typeface="Arial Narrow" panose="020B0606020202030204" pitchFamily="34" charset="0"/>
              </a:rPr>
              <a:t>polar</a:t>
            </a:r>
            <a:r>
              <a:rPr lang="en-US" dirty="0">
                <a:latin typeface="Arial Narrow" panose="020B0606020202030204" pitchFamily="34" charset="0"/>
              </a:rPr>
              <a:t> (</a:t>
            </a:r>
            <a:r>
              <a:rPr lang="en-US" b="1" dirty="0" err="1">
                <a:latin typeface="Arial Narrow" panose="020B0606020202030204" pitchFamily="34" charset="0"/>
              </a:rPr>
              <a:t>cP</a:t>
            </a:r>
            <a:r>
              <a:rPr lang="en-US" dirty="0">
                <a:latin typeface="Arial Narrow" panose="020B0606020202030204" pitchFamily="34" charset="0"/>
              </a:rPr>
              <a:t>) air bring </a:t>
            </a:r>
            <a:r>
              <a:rPr lang="en-US" b="1" dirty="0">
                <a:latin typeface="Arial Narrow" panose="020B0606020202030204" pitchFamily="34" charset="0"/>
              </a:rPr>
              <a:t>cold</a:t>
            </a:r>
            <a:r>
              <a:rPr lang="en-US" dirty="0">
                <a:latin typeface="Arial Narrow" panose="020B0606020202030204" pitchFamily="34" charset="0"/>
              </a:rPr>
              <a:t> </a:t>
            </a:r>
            <a:r>
              <a:rPr lang="en-US" b="1" dirty="0">
                <a:latin typeface="Arial Narrow" panose="020B0606020202030204" pitchFamily="34" charset="0"/>
              </a:rPr>
              <a:t>spells</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Embedded in </a:t>
            </a:r>
            <a:r>
              <a:rPr lang="en-US" b="1" dirty="0">
                <a:latin typeface="Arial Narrow" panose="020B0606020202030204" pitchFamily="34" charset="0"/>
              </a:rPr>
              <a:t>midlatitude</a:t>
            </a:r>
            <a:r>
              <a:rPr lang="en-US" dirty="0">
                <a:latin typeface="Arial Narrow" panose="020B0606020202030204" pitchFamily="34" charset="0"/>
              </a:rPr>
              <a:t> </a:t>
            </a:r>
            <a:r>
              <a:rPr lang="en-US" b="1" dirty="0">
                <a:latin typeface="Arial Narrow" panose="020B0606020202030204" pitchFamily="34" charset="0"/>
              </a:rPr>
              <a:t>cyclones</a:t>
            </a:r>
            <a:r>
              <a:rPr lang="en-US" dirty="0">
                <a:latin typeface="Arial Narrow" panose="020B0606020202030204" pitchFamily="34" charset="0"/>
              </a:rPr>
              <a:t>, these cold air masses create </a:t>
            </a:r>
            <a:r>
              <a:rPr lang="en-US" b="1" dirty="0">
                <a:latin typeface="Arial Narrow" panose="020B0606020202030204" pitchFamily="34" charset="0"/>
              </a:rPr>
              <a:t>variable</a:t>
            </a:r>
            <a:r>
              <a:rPr lang="en-US" dirty="0">
                <a:latin typeface="Arial Narrow" panose="020B0606020202030204" pitchFamily="34" charset="0"/>
              </a:rPr>
              <a:t> </a:t>
            </a:r>
            <a:r>
              <a:rPr lang="en-US" b="1" dirty="0">
                <a:latin typeface="Arial Narrow" panose="020B0606020202030204" pitchFamily="34" charset="0"/>
              </a:rPr>
              <a:t>winter</a:t>
            </a:r>
            <a:r>
              <a:rPr lang="en-US" dirty="0">
                <a:latin typeface="Arial Narrow" panose="020B0606020202030204" pitchFamily="34" charset="0"/>
              </a:rPr>
              <a:t> conditions.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Overall climate marked by </a:t>
            </a:r>
            <a:r>
              <a:rPr lang="en-US" sz="2400" b="1" dirty="0">
                <a:latin typeface="Arial Narrow" panose="020B0606020202030204" pitchFamily="34" charset="0"/>
              </a:rPr>
              <a:t>humid</a:t>
            </a:r>
            <a:r>
              <a:rPr lang="en-US" sz="2400" dirty="0">
                <a:latin typeface="Arial Narrow" panose="020B0606020202030204" pitchFamily="34" charset="0"/>
              </a:rPr>
              <a:t> </a:t>
            </a:r>
            <a:r>
              <a:rPr lang="en-US" sz="2400" b="1" dirty="0">
                <a:latin typeface="Arial Narrow" panose="020B0606020202030204" pitchFamily="34" charset="0"/>
              </a:rPr>
              <a:t>summers</a:t>
            </a:r>
            <a:r>
              <a:rPr lang="en-US" sz="2400" dirty="0">
                <a:latin typeface="Arial Narrow" panose="020B0606020202030204" pitchFamily="34" charset="0"/>
              </a:rPr>
              <a:t>, </a:t>
            </a:r>
            <a:r>
              <a:rPr lang="en-US" sz="2400" b="1" dirty="0">
                <a:latin typeface="Arial Narrow" panose="020B0606020202030204" pitchFamily="34" charset="0"/>
              </a:rPr>
              <a:t>occasional</a:t>
            </a:r>
            <a:r>
              <a:rPr lang="en-US" sz="2400" dirty="0">
                <a:latin typeface="Arial Narrow" panose="020B0606020202030204" pitchFamily="34" charset="0"/>
              </a:rPr>
              <a:t> </a:t>
            </a:r>
            <a:r>
              <a:rPr lang="en-US" sz="2400" b="1" dirty="0">
                <a:latin typeface="Arial Narrow" panose="020B0606020202030204" pitchFamily="34" charset="0"/>
              </a:rPr>
              <a:t>winter</a:t>
            </a:r>
            <a:r>
              <a:rPr lang="en-US" sz="2400" dirty="0">
                <a:latin typeface="Arial Narrow" panose="020B0606020202030204" pitchFamily="34" charset="0"/>
              </a:rPr>
              <a:t> </a:t>
            </a:r>
            <a:r>
              <a:rPr lang="en-US" sz="2400" b="1" dirty="0">
                <a:latin typeface="Arial Narrow" panose="020B0606020202030204" pitchFamily="34" charset="0"/>
              </a:rPr>
              <a:t>frost</a:t>
            </a:r>
            <a:r>
              <a:rPr lang="en-US" sz="2400" dirty="0">
                <a:latin typeface="Arial Narrow" panose="020B0606020202030204" pitchFamily="34" charset="0"/>
              </a:rPr>
              <a:t>, and </a:t>
            </a:r>
            <a:r>
              <a:rPr lang="en-US" sz="2400" b="1" dirty="0">
                <a:latin typeface="Arial Narrow" panose="020B0606020202030204" pitchFamily="34" charset="0"/>
              </a:rPr>
              <a:t>moderate</a:t>
            </a:r>
            <a:r>
              <a:rPr lang="en-US" sz="2400" dirty="0">
                <a:latin typeface="Arial Narrow" panose="020B0606020202030204" pitchFamily="34" charset="0"/>
              </a:rPr>
              <a:t> </a:t>
            </a:r>
            <a:r>
              <a:rPr lang="en-US" sz="2400" b="1" dirty="0">
                <a:latin typeface="Arial Narrow" panose="020B0606020202030204" pitchFamily="34" charset="0"/>
              </a:rPr>
              <a:t>rainfall</a:t>
            </a:r>
            <a:r>
              <a:rPr lang="en-US" sz="2400" dirty="0">
                <a:latin typeface="Arial Narrow" panose="020B0606020202030204" pitchFamily="34" charset="0"/>
              </a:rPr>
              <a:t> year-round.</a:t>
            </a:r>
          </a:p>
        </p:txBody>
      </p:sp>
    </p:spTree>
    <p:extLst>
      <p:ext uri="{BB962C8B-B14F-4D97-AF65-F5344CB8AC3E}">
        <p14:creationId xmlns:p14="http://schemas.microsoft.com/office/powerpoint/2010/main" val="17083173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6DEA7-B25B-08D6-CE4C-07AF86B88023}"/>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39B6E1DB-2CC7-F924-2F94-2414434BEC0F}"/>
              </a:ext>
            </a:extLst>
          </p:cNvPr>
          <p:cNvSpPr>
            <a:spLocks noGrp="1"/>
          </p:cNvSpPr>
          <p:nvPr>
            <p:ph type="title"/>
          </p:nvPr>
        </p:nvSpPr>
        <p:spPr>
          <a:xfrm>
            <a:off x="3771483" y="551800"/>
            <a:ext cx="4649034" cy="704550"/>
          </a:xfrm>
        </p:spPr>
        <p:txBody>
          <a:bodyPr>
            <a:noAutofit/>
          </a:bodyPr>
          <a:lstStyle/>
          <a:p>
            <a:pPr algn="ctr"/>
            <a:r>
              <a:rPr kumimoji="0" lang="es-ES"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Climograph </a:t>
            </a:r>
            <a:r>
              <a:rPr kumimoji="0" lang="es-ES" sz="20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for</a:t>
            </a:r>
            <a:r>
              <a:rPr kumimoji="0" lang="es-ES"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Memphis, TN</a:t>
            </a:r>
            <a:endParaRPr lang="en-US" sz="2000" dirty="0">
              <a:latin typeface="Arial Narrow" panose="020B0606020202030204" pitchFamily="34" charset="0"/>
            </a:endParaRPr>
          </a:p>
        </p:txBody>
      </p:sp>
      <p:sp>
        <p:nvSpPr>
          <p:cNvPr id="12" name="TextBox 11">
            <a:extLst>
              <a:ext uri="{FF2B5EF4-FFF2-40B4-BE49-F238E27FC236}">
                <a16:creationId xmlns:a16="http://schemas.microsoft.com/office/drawing/2014/main" id="{4D1168BC-A4E5-2302-D32C-45D003FB36A3}"/>
              </a:ext>
            </a:extLst>
          </p:cNvPr>
          <p:cNvSpPr txBox="1"/>
          <p:nvPr/>
        </p:nvSpPr>
        <p:spPr>
          <a:xfrm>
            <a:off x="2766646" y="6306200"/>
            <a:ext cx="6851106"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9.5.4.2: Climograph for Memphis, TN from Introduction to Physical Geography by M. Ritter, licensed under CC BY-NC-SA 4.0.</a:t>
            </a:r>
          </a:p>
        </p:txBody>
      </p:sp>
      <p:pic>
        <p:nvPicPr>
          <p:cNvPr id="4" name="Picture 3" descr="Climograph for Memphis, Tennessee, showing hot summers with temperatures around 28°C in July–August, mild winters near 5°C, and fairly even precipitation distribution throughout the year.">
            <a:extLst>
              <a:ext uri="{FF2B5EF4-FFF2-40B4-BE49-F238E27FC236}">
                <a16:creationId xmlns:a16="http://schemas.microsoft.com/office/drawing/2014/main" id="{2166BAF3-7DF3-640A-36F0-1B5FB168995F}"/>
              </a:ext>
            </a:extLst>
          </p:cNvPr>
          <p:cNvPicPr>
            <a:picLocks noChangeAspect="1"/>
          </p:cNvPicPr>
          <p:nvPr/>
        </p:nvPicPr>
        <p:blipFill>
          <a:blip r:embed="rId3"/>
          <a:stretch>
            <a:fillRect/>
          </a:stretch>
        </p:blipFill>
        <p:spPr>
          <a:xfrm>
            <a:off x="2574248" y="1126952"/>
            <a:ext cx="7043504" cy="5031075"/>
          </a:xfrm>
          <a:prstGeom prst="rect">
            <a:avLst/>
          </a:prstGeom>
        </p:spPr>
      </p:pic>
    </p:spTree>
    <p:extLst>
      <p:ext uri="{BB962C8B-B14F-4D97-AF65-F5344CB8AC3E}">
        <p14:creationId xmlns:p14="http://schemas.microsoft.com/office/powerpoint/2010/main" val="1036356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33308-C310-E8AE-9CE6-2A7E970DCE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7B260A-6551-2A76-D621-653CC2869D48}"/>
              </a:ext>
            </a:extLst>
          </p:cNvPr>
          <p:cNvSpPr>
            <a:spLocks noGrp="1"/>
          </p:cNvSpPr>
          <p:nvPr>
            <p:ph type="title"/>
          </p:nvPr>
        </p:nvSpPr>
        <p:spPr>
          <a:xfrm>
            <a:off x="718868"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Humid Subtropical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DDE6E2E-3EBF-BA85-8CBA-65AE7FB4682D}"/>
              </a:ext>
            </a:extLst>
          </p:cNvPr>
          <p:cNvSpPr>
            <a:spLocks noGrp="1"/>
          </p:cNvSpPr>
          <p:nvPr>
            <p:ph idx="1"/>
          </p:nvPr>
        </p:nvSpPr>
        <p:spPr>
          <a:xfrm>
            <a:off x="838199" y="1285335"/>
            <a:ext cx="10634933"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Hot</a:t>
            </a:r>
            <a:r>
              <a:rPr lang="en-US" sz="2400" dirty="0">
                <a:latin typeface="Arial Narrow" panose="020B0606020202030204" pitchFamily="34" charset="0"/>
              </a:rPr>
              <a:t>, </a:t>
            </a:r>
            <a:r>
              <a:rPr lang="en-US" sz="2400" b="1" dirty="0">
                <a:latin typeface="Arial Narrow" panose="020B0606020202030204" pitchFamily="34" charset="0"/>
              </a:rPr>
              <a:t>humid</a:t>
            </a:r>
            <a:r>
              <a:rPr lang="en-US" sz="2400" dirty="0">
                <a:latin typeface="Arial Narrow" panose="020B0606020202030204" pitchFamily="34" charset="0"/>
              </a:rPr>
              <a:t> </a:t>
            </a:r>
            <a:r>
              <a:rPr lang="en-US" sz="2400" b="1" dirty="0">
                <a:latin typeface="Arial Narrow" panose="020B0606020202030204" pitchFamily="34" charset="0"/>
              </a:rPr>
              <a:t>summers</a:t>
            </a:r>
            <a:r>
              <a:rPr lang="en-US" sz="2400" dirty="0">
                <a:latin typeface="Arial Narrow" panose="020B0606020202030204" pitchFamily="34" charset="0"/>
              </a:rPr>
              <a:t> and </a:t>
            </a:r>
            <a:r>
              <a:rPr lang="en-US" sz="2400" b="1" dirty="0">
                <a:latin typeface="Arial Narrow" panose="020B0606020202030204" pitchFamily="34" charset="0"/>
              </a:rPr>
              <a:t>mild</a:t>
            </a:r>
            <a:r>
              <a:rPr lang="en-US" sz="2400" dirty="0">
                <a:latin typeface="Arial Narrow" panose="020B0606020202030204" pitchFamily="34" charset="0"/>
              </a:rPr>
              <a:t> to </a:t>
            </a:r>
            <a:r>
              <a:rPr lang="en-US" sz="2400" b="1" dirty="0">
                <a:latin typeface="Arial Narrow" panose="020B0606020202030204" pitchFamily="34" charset="0"/>
              </a:rPr>
              <a:t>cool</a:t>
            </a:r>
            <a:r>
              <a:rPr lang="en-US" sz="2400" dirty="0">
                <a:latin typeface="Arial Narrow" panose="020B0606020202030204" pitchFamily="34" charset="0"/>
              </a:rPr>
              <a:t> </a:t>
            </a:r>
            <a:r>
              <a:rPr lang="en-US" sz="2400" b="1" dirty="0">
                <a:latin typeface="Arial Narrow" panose="020B0606020202030204" pitchFamily="34" charset="0"/>
              </a:rPr>
              <a:t>winters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Summer</a:t>
            </a:r>
            <a:r>
              <a:rPr lang="en-US" dirty="0">
                <a:latin typeface="Arial Narrow" panose="020B0606020202030204" pitchFamily="34" charset="0"/>
              </a:rPr>
              <a:t> </a:t>
            </a:r>
            <a:r>
              <a:rPr lang="en-US" b="1" dirty="0">
                <a:latin typeface="Arial Narrow" panose="020B0606020202030204" pitchFamily="34" charset="0"/>
              </a:rPr>
              <a:t>averages</a:t>
            </a:r>
            <a:r>
              <a:rPr lang="en-US" dirty="0">
                <a:latin typeface="Arial Narrow" panose="020B0606020202030204" pitchFamily="34" charset="0"/>
              </a:rPr>
              <a:t>: 21–26°C (70–79°F), often </a:t>
            </a:r>
            <a:r>
              <a:rPr lang="en-US" b="1" dirty="0">
                <a:latin typeface="Arial Narrow" panose="020B0606020202030204" pitchFamily="34" charset="0"/>
              </a:rPr>
              <a:t>exceeding 32°C</a:t>
            </a:r>
            <a:r>
              <a:rPr lang="en-US" dirty="0">
                <a:latin typeface="Arial Narrow" panose="020B0606020202030204" pitchFamily="34" charset="0"/>
              </a:rPr>
              <a:t> (</a:t>
            </a:r>
            <a:r>
              <a:rPr lang="en-US" b="1" dirty="0">
                <a:latin typeface="Arial Narrow" panose="020B0606020202030204" pitchFamily="34" charset="0"/>
              </a:rPr>
              <a:t>90°F</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No</a:t>
            </a:r>
            <a:r>
              <a:rPr lang="en-US" dirty="0">
                <a:latin typeface="Arial Narrow" panose="020B0606020202030204" pitchFamily="34" charset="0"/>
              </a:rPr>
              <a:t> month averages </a:t>
            </a:r>
            <a:r>
              <a:rPr lang="en-US" b="1" dirty="0">
                <a:latin typeface="Arial Narrow" panose="020B0606020202030204" pitchFamily="34" charset="0"/>
              </a:rPr>
              <a:t>below 0°C</a:t>
            </a:r>
            <a:r>
              <a:rPr lang="en-US" dirty="0">
                <a:latin typeface="Arial Narrow" panose="020B0606020202030204" pitchFamily="34" charset="0"/>
              </a:rPr>
              <a:t> (</a:t>
            </a:r>
            <a:r>
              <a:rPr lang="en-US" b="1" dirty="0">
                <a:latin typeface="Arial Narrow" panose="020B0606020202030204" pitchFamily="34" charset="0"/>
              </a:rPr>
              <a:t>32°F</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Poleward</a:t>
            </a:r>
            <a:r>
              <a:rPr lang="en-US" sz="2400" dirty="0">
                <a:latin typeface="Arial Narrow" panose="020B0606020202030204" pitchFamily="34" charset="0"/>
              </a:rPr>
              <a:t> areas show </a:t>
            </a:r>
            <a:r>
              <a:rPr lang="en-US" sz="2400" b="1" dirty="0">
                <a:latin typeface="Arial Narrow" panose="020B0606020202030204" pitchFamily="34" charset="0"/>
              </a:rPr>
              <a:t>stronger</a:t>
            </a:r>
            <a:r>
              <a:rPr lang="en-US" sz="2400" dirty="0">
                <a:latin typeface="Arial Narrow" panose="020B0606020202030204" pitchFamily="34" charset="0"/>
              </a:rPr>
              <a:t> seasonal temperature </a:t>
            </a:r>
            <a:r>
              <a:rPr lang="en-US" sz="2400" b="1" dirty="0">
                <a:latin typeface="Arial Narrow" panose="020B0606020202030204" pitchFamily="34" charset="0"/>
              </a:rPr>
              <a:t>variation</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High</a:t>
            </a:r>
            <a:r>
              <a:rPr lang="en-US" sz="2400" dirty="0">
                <a:latin typeface="Arial Narrow" panose="020B0606020202030204" pitchFamily="34" charset="0"/>
              </a:rPr>
              <a:t> </a:t>
            </a:r>
            <a:r>
              <a:rPr lang="en-US" sz="2400" b="1" dirty="0">
                <a:latin typeface="Arial Narrow" panose="020B0606020202030204" pitchFamily="34" charset="0"/>
              </a:rPr>
              <a:t>humidity</a:t>
            </a:r>
            <a:r>
              <a:rPr lang="en-US" sz="2400" dirty="0">
                <a:latin typeface="Arial Narrow" panose="020B0606020202030204" pitchFamily="34" charset="0"/>
              </a:rPr>
              <a:t> increases discomfort during </a:t>
            </a:r>
            <a:r>
              <a:rPr lang="en-US" sz="2400" b="1" dirty="0">
                <a:latin typeface="Arial Narrow" panose="020B0606020202030204" pitchFamily="34" charset="0"/>
              </a:rPr>
              <a:t>summer</a:t>
            </a:r>
            <a:r>
              <a:rPr lang="en-US" sz="2400" dirty="0">
                <a:latin typeface="Arial Narrow" panose="020B0606020202030204" pitchFamily="34" charset="0"/>
              </a:rPr>
              <a:t>; nights stay warm → </a:t>
            </a:r>
            <a:r>
              <a:rPr lang="en-US" sz="2400" b="1" dirty="0">
                <a:latin typeface="Arial Narrow" panose="020B0606020202030204" pitchFamily="34" charset="0"/>
              </a:rPr>
              <a:t>small</a:t>
            </a:r>
            <a:r>
              <a:rPr lang="en-US" sz="2400" dirty="0">
                <a:latin typeface="Arial Narrow" panose="020B0606020202030204" pitchFamily="34" charset="0"/>
              </a:rPr>
              <a:t> </a:t>
            </a:r>
            <a:r>
              <a:rPr lang="en-US" sz="2400" b="1" dirty="0">
                <a:latin typeface="Arial Narrow" panose="020B0606020202030204" pitchFamily="34" charset="0"/>
              </a:rPr>
              <a:t>daily</a:t>
            </a:r>
            <a:r>
              <a:rPr lang="en-US" sz="2400" dirty="0">
                <a:latin typeface="Arial Narrow" panose="020B0606020202030204" pitchFamily="34" charset="0"/>
              </a:rPr>
              <a:t> temperature </a:t>
            </a:r>
            <a:r>
              <a:rPr lang="en-US" sz="2400" b="1" dirty="0">
                <a:latin typeface="Arial Narrow" panose="020B0606020202030204" pitchFamily="34" charset="0"/>
              </a:rPr>
              <a:t>range</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Winter</a:t>
            </a:r>
            <a:r>
              <a:rPr lang="en-US" sz="2400" dirty="0">
                <a:latin typeface="Arial Narrow" panose="020B0606020202030204" pitchFamily="34" charset="0"/>
              </a:rPr>
              <a:t> </a:t>
            </a:r>
            <a:r>
              <a:rPr lang="en-US" sz="2400" b="1" dirty="0">
                <a:latin typeface="Arial Narrow" panose="020B0606020202030204" pitchFamily="34" charset="0"/>
              </a:rPr>
              <a:t>cold</a:t>
            </a:r>
            <a:r>
              <a:rPr lang="en-US" sz="2400" dirty="0">
                <a:latin typeface="Arial Narrow" panose="020B0606020202030204" pitchFamily="34" charset="0"/>
              </a:rPr>
              <a:t> </a:t>
            </a:r>
            <a:r>
              <a:rPr lang="en-US" sz="2400" b="1" dirty="0">
                <a:latin typeface="Arial Narrow" panose="020B0606020202030204" pitchFamily="34" charset="0"/>
              </a:rPr>
              <a:t>spells</a:t>
            </a:r>
            <a:r>
              <a:rPr lang="en-US" sz="2400" dirty="0">
                <a:latin typeface="Arial Narrow" panose="020B0606020202030204" pitchFamily="34" charset="0"/>
              </a:rPr>
              <a:t> occur from </a:t>
            </a:r>
            <a:r>
              <a:rPr lang="en-US" sz="2400" b="1" dirty="0">
                <a:latin typeface="Arial Narrow" panose="020B0606020202030204" pitchFamily="34" charset="0"/>
              </a:rPr>
              <a:t>continental</a:t>
            </a:r>
            <a:r>
              <a:rPr lang="en-US" sz="2400" dirty="0">
                <a:latin typeface="Arial Narrow" panose="020B0606020202030204" pitchFamily="34" charset="0"/>
              </a:rPr>
              <a:t> </a:t>
            </a:r>
            <a:r>
              <a:rPr lang="en-US" sz="2400" b="1" dirty="0">
                <a:latin typeface="Arial Narrow" panose="020B0606020202030204" pitchFamily="34" charset="0"/>
              </a:rPr>
              <a:t>polar</a:t>
            </a:r>
            <a:r>
              <a:rPr lang="en-US" sz="2400" dirty="0">
                <a:latin typeface="Arial Narrow" panose="020B0606020202030204" pitchFamily="34" charset="0"/>
              </a:rPr>
              <a:t> (</a:t>
            </a:r>
            <a:r>
              <a:rPr lang="en-US" sz="2400" b="1" dirty="0" err="1">
                <a:latin typeface="Arial Narrow" panose="020B0606020202030204" pitchFamily="34" charset="0"/>
              </a:rPr>
              <a:t>cP</a:t>
            </a:r>
            <a:r>
              <a:rPr lang="en-US" sz="2400" dirty="0">
                <a:latin typeface="Arial Narrow" panose="020B0606020202030204" pitchFamily="34" charset="0"/>
              </a:rPr>
              <a:t>) air masses, especially near the climate’s poleward edge.</a:t>
            </a:r>
          </a:p>
        </p:txBody>
      </p:sp>
    </p:spTree>
    <p:extLst>
      <p:ext uri="{BB962C8B-B14F-4D97-AF65-F5344CB8AC3E}">
        <p14:creationId xmlns:p14="http://schemas.microsoft.com/office/powerpoint/2010/main" val="7616981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D8D603-8F01-7D41-FD12-F3C2F051D3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E7194C-957F-042C-B233-1A4B1328F25E}"/>
              </a:ext>
            </a:extLst>
          </p:cNvPr>
          <p:cNvSpPr>
            <a:spLocks noGrp="1"/>
          </p:cNvSpPr>
          <p:nvPr>
            <p:ph type="title"/>
          </p:nvPr>
        </p:nvSpPr>
        <p:spPr>
          <a:xfrm>
            <a:off x="554967" y="371800"/>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Humid Subtropical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B702E56D-B6DE-5B66-5F18-BB242B42BCC2}"/>
              </a:ext>
            </a:extLst>
          </p:cNvPr>
          <p:cNvSpPr>
            <a:spLocks noGrp="1"/>
          </p:cNvSpPr>
          <p:nvPr>
            <p:ph idx="1"/>
          </p:nvPr>
        </p:nvSpPr>
        <p:spPr>
          <a:xfrm>
            <a:off x="838199" y="1285335"/>
            <a:ext cx="10634933"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Year-round</a:t>
            </a:r>
            <a:r>
              <a:rPr lang="en-US" sz="2400" dirty="0">
                <a:latin typeface="Arial Narrow" panose="020B0606020202030204" pitchFamily="34" charset="0"/>
              </a:rPr>
              <a:t> </a:t>
            </a:r>
            <a:r>
              <a:rPr lang="en-US" sz="2400" b="1" dirty="0">
                <a:latin typeface="Arial Narrow" panose="020B0606020202030204" pitchFamily="34" charset="0"/>
              </a:rPr>
              <a:t>precipitation</a:t>
            </a:r>
            <a:r>
              <a:rPr lang="en-US" sz="2400" dirty="0">
                <a:latin typeface="Arial Narrow" panose="020B0606020202030204" pitchFamily="34" charset="0"/>
              </a:rPr>
              <a:t>, with </a:t>
            </a:r>
            <a:r>
              <a:rPr lang="en-US" sz="2400" b="1" dirty="0">
                <a:latin typeface="Arial Narrow" panose="020B0606020202030204" pitchFamily="34" charset="0"/>
              </a:rPr>
              <a:t>higher</a:t>
            </a:r>
            <a:r>
              <a:rPr lang="en-US" sz="2400" dirty="0">
                <a:latin typeface="Arial Narrow" panose="020B0606020202030204" pitchFamily="34" charset="0"/>
              </a:rPr>
              <a:t> totals </a:t>
            </a:r>
            <a:r>
              <a:rPr lang="en-US" sz="2400" b="1" dirty="0">
                <a:latin typeface="Arial Narrow" panose="020B0606020202030204" pitchFamily="34" charset="0"/>
              </a:rPr>
              <a:t>near</a:t>
            </a:r>
            <a:r>
              <a:rPr lang="en-US" sz="2400" dirty="0">
                <a:latin typeface="Arial Narrow" panose="020B0606020202030204" pitchFamily="34" charset="0"/>
              </a:rPr>
              <a:t> the </a:t>
            </a:r>
            <a:r>
              <a:rPr lang="en-US" sz="2400" b="1" dirty="0">
                <a:latin typeface="Arial Narrow" panose="020B0606020202030204" pitchFamily="34" charset="0"/>
              </a:rPr>
              <a:t>coast</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Coastal areas: up to </a:t>
            </a:r>
            <a:r>
              <a:rPr lang="en-US" b="1" dirty="0">
                <a:latin typeface="Arial Narrow" panose="020B0606020202030204" pitchFamily="34" charset="0"/>
              </a:rPr>
              <a:t>254 cm </a:t>
            </a:r>
            <a:r>
              <a:rPr lang="en-US" dirty="0">
                <a:latin typeface="Arial Narrow" panose="020B0606020202030204" pitchFamily="34" charset="0"/>
              </a:rPr>
              <a:t>(</a:t>
            </a:r>
            <a:r>
              <a:rPr lang="en-US" b="1" dirty="0">
                <a:latin typeface="Arial Narrow" panose="020B0606020202030204" pitchFamily="34" charset="0"/>
              </a:rPr>
              <a:t>100 in</a:t>
            </a:r>
            <a:r>
              <a:rPr lang="en-US" dirty="0">
                <a:latin typeface="Arial Narrow" panose="020B0606020202030204" pitchFamily="34" charset="0"/>
              </a:rPr>
              <a:t>) annually.</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Inland regions: around </a:t>
            </a:r>
            <a:r>
              <a:rPr lang="en-US" b="1" dirty="0">
                <a:latin typeface="Arial Narrow" panose="020B0606020202030204" pitchFamily="34" charset="0"/>
              </a:rPr>
              <a:t>63.5 cm </a:t>
            </a:r>
            <a:r>
              <a:rPr lang="en-US" dirty="0">
                <a:latin typeface="Arial Narrow" panose="020B0606020202030204" pitchFamily="34" charset="0"/>
              </a:rPr>
              <a:t>(</a:t>
            </a:r>
            <a:r>
              <a:rPr lang="en-US" b="1" dirty="0">
                <a:latin typeface="Arial Narrow" panose="020B0606020202030204" pitchFamily="34" charset="0"/>
              </a:rPr>
              <a:t>25 in</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Dominated by </a:t>
            </a:r>
            <a:r>
              <a:rPr lang="en-US" sz="2400" b="1" dirty="0">
                <a:latin typeface="Arial Narrow" panose="020B0606020202030204" pitchFamily="34" charset="0"/>
              </a:rPr>
              <a:t>maritime</a:t>
            </a:r>
            <a:r>
              <a:rPr lang="en-US" sz="2400" dirty="0">
                <a:latin typeface="Arial Narrow" panose="020B0606020202030204" pitchFamily="34" charset="0"/>
              </a:rPr>
              <a:t> </a:t>
            </a:r>
            <a:r>
              <a:rPr lang="en-US" sz="2400" b="1" dirty="0">
                <a:latin typeface="Arial Narrow" panose="020B0606020202030204" pitchFamily="34" charset="0"/>
              </a:rPr>
              <a:t>tropical</a:t>
            </a:r>
            <a:r>
              <a:rPr lang="en-US" sz="2400" dirty="0">
                <a:latin typeface="Arial Narrow" panose="020B0606020202030204" pitchFamily="34" charset="0"/>
              </a:rPr>
              <a:t> (</a:t>
            </a:r>
            <a:r>
              <a:rPr lang="en-US" sz="2400" b="1" dirty="0" err="1">
                <a:latin typeface="Arial Narrow" panose="020B0606020202030204" pitchFamily="34" charset="0"/>
              </a:rPr>
              <a:t>mT</a:t>
            </a:r>
            <a:r>
              <a:rPr lang="en-US" sz="2400" dirty="0">
                <a:latin typeface="Arial Narrow" panose="020B0606020202030204" pitchFamily="34" charset="0"/>
              </a:rPr>
              <a:t>) air, making </a:t>
            </a:r>
            <a:r>
              <a:rPr lang="en-US" sz="2400" b="1" dirty="0">
                <a:latin typeface="Arial Narrow" panose="020B0606020202030204" pitchFamily="34" charset="0"/>
              </a:rPr>
              <a:t>summers</a:t>
            </a:r>
            <a:r>
              <a:rPr lang="en-US" sz="2400" dirty="0">
                <a:latin typeface="Arial Narrow" panose="020B0606020202030204" pitchFamily="34" charset="0"/>
              </a:rPr>
              <a:t> </a:t>
            </a:r>
            <a:r>
              <a:rPr lang="en-US" sz="2400" b="1" dirty="0">
                <a:latin typeface="Arial Narrow" panose="020B0606020202030204" pitchFamily="34" charset="0"/>
              </a:rPr>
              <a:t>humid</a:t>
            </a:r>
            <a:r>
              <a:rPr lang="en-US" sz="2400" dirty="0">
                <a:latin typeface="Arial Narrow" panose="020B0606020202030204" pitchFamily="34" charset="0"/>
              </a:rPr>
              <a:t> and </a:t>
            </a:r>
            <a:r>
              <a:rPr lang="en-US" sz="2400" b="1" dirty="0">
                <a:latin typeface="Arial Narrow" panose="020B0606020202030204" pitchFamily="34" charset="0"/>
              </a:rPr>
              <a:t>convective</a:t>
            </a:r>
            <a:r>
              <a:rPr lang="en-US" sz="2400" dirty="0">
                <a:latin typeface="Arial Narrow" panose="020B0606020202030204" pitchFamily="34" charset="0"/>
              </a:rPr>
              <a:t>, resembling tropical conditions.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Frost</a:t>
            </a:r>
            <a:r>
              <a:rPr lang="en-US" sz="2400" dirty="0">
                <a:latin typeface="Arial Narrow" panose="020B0606020202030204" pitchFamily="34" charset="0"/>
              </a:rPr>
              <a:t> </a:t>
            </a:r>
            <a:r>
              <a:rPr lang="en-US" sz="2400" b="1" dirty="0">
                <a:latin typeface="Arial Narrow" panose="020B0606020202030204" pitchFamily="34" charset="0"/>
              </a:rPr>
              <a:t>risk</a:t>
            </a:r>
            <a:r>
              <a:rPr lang="en-US" sz="2400" dirty="0">
                <a:latin typeface="Arial Narrow" panose="020B0606020202030204" pitchFamily="34" charset="0"/>
              </a:rPr>
              <a:t> is </a:t>
            </a:r>
            <a:r>
              <a:rPr lang="en-US" sz="2400" b="1" dirty="0">
                <a:latin typeface="Arial Narrow" panose="020B0606020202030204" pitchFamily="34" charset="0"/>
              </a:rPr>
              <a:t>occasional</a:t>
            </a:r>
            <a:r>
              <a:rPr lang="en-US" sz="2400" dirty="0">
                <a:latin typeface="Arial Narrow" panose="020B0606020202030204" pitchFamily="34" charset="0"/>
              </a:rPr>
              <a:t> and mostly in </a:t>
            </a:r>
            <a:r>
              <a:rPr lang="en-US" sz="2400" b="1" dirty="0">
                <a:latin typeface="Arial Narrow" panose="020B0606020202030204" pitchFamily="34" charset="0"/>
              </a:rPr>
              <a:t>winter</a:t>
            </a:r>
            <a:r>
              <a:rPr lang="en-US" sz="2400" dirty="0">
                <a:latin typeface="Arial Narrow" panose="020B0606020202030204" pitchFamily="34" charset="0"/>
              </a:rPr>
              <a:t>, posing challenges for agriculture (e.g., fruit crops in the southeastern U.S.).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In </a:t>
            </a:r>
            <a:r>
              <a:rPr lang="en-US" sz="2400" b="1" dirty="0">
                <a:latin typeface="Arial Narrow" panose="020B0606020202030204" pitchFamily="34" charset="0"/>
              </a:rPr>
              <a:t>East Asia</a:t>
            </a:r>
            <a:r>
              <a:rPr lang="en-US" sz="2400" dirty="0">
                <a:latin typeface="Arial Narrow" panose="020B0606020202030204" pitchFamily="34" charset="0"/>
              </a:rPr>
              <a:t>, a </a:t>
            </a:r>
            <a:r>
              <a:rPr lang="en-US" sz="2400" b="1" dirty="0">
                <a:latin typeface="Arial Narrow" panose="020B0606020202030204" pitchFamily="34" charset="0"/>
              </a:rPr>
              <a:t>monsoonal</a:t>
            </a:r>
            <a:r>
              <a:rPr lang="en-US" sz="2400" dirty="0">
                <a:latin typeface="Arial Narrow" panose="020B0606020202030204" pitchFamily="34" charset="0"/>
              </a:rPr>
              <a:t> variant (</a:t>
            </a:r>
            <a:r>
              <a:rPr lang="en-US" sz="2400" b="1" dirty="0" err="1">
                <a:latin typeface="Arial Narrow" panose="020B0606020202030204" pitchFamily="34" charset="0"/>
              </a:rPr>
              <a:t>Cwa</a:t>
            </a:r>
            <a:r>
              <a:rPr lang="en-US" sz="2400" dirty="0">
                <a:latin typeface="Arial Narrow" panose="020B0606020202030204" pitchFamily="34" charset="0"/>
              </a:rPr>
              <a:t>) exists: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Wet summers </a:t>
            </a:r>
            <a:r>
              <a:rPr lang="en-US" dirty="0">
                <a:latin typeface="Arial Narrow" panose="020B0606020202030204" pitchFamily="34" charset="0"/>
              </a:rPr>
              <a:t>and </a:t>
            </a:r>
            <a:r>
              <a:rPr lang="en-US" b="1" dirty="0">
                <a:latin typeface="Arial Narrow" panose="020B0606020202030204" pitchFamily="34" charset="0"/>
              </a:rPr>
              <a:t>dry winters</a:t>
            </a:r>
            <a:r>
              <a:rPr lang="en-US" dirty="0">
                <a:latin typeface="Arial Narrow" panose="020B0606020202030204" pitchFamily="34" charset="0"/>
              </a:rPr>
              <a:t>, reflecting regional monsoon influence.</a:t>
            </a:r>
          </a:p>
        </p:txBody>
      </p:sp>
    </p:spTree>
    <p:extLst>
      <p:ext uri="{BB962C8B-B14F-4D97-AF65-F5344CB8AC3E}">
        <p14:creationId xmlns:p14="http://schemas.microsoft.com/office/powerpoint/2010/main" val="8388500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2015DF-F745-CA59-D286-011178695D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D93E6B-6809-63FB-CC60-F4C160876B8A}"/>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Humid Continental Climate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421F1F15-A276-9F0F-A8AD-7C48D504DEB9}"/>
              </a:ext>
            </a:extLst>
          </p:cNvPr>
          <p:cNvSpPr>
            <a:spLocks noGrp="1"/>
          </p:cNvSpPr>
          <p:nvPr>
            <p:ph idx="1"/>
          </p:nvPr>
        </p:nvSpPr>
        <p:spPr>
          <a:xfrm>
            <a:off x="838200" y="1311215"/>
            <a:ext cx="5079522" cy="5003321"/>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Found in </a:t>
            </a:r>
            <a:r>
              <a:rPr lang="en-US" sz="2400" b="1" dirty="0">
                <a:latin typeface="Arial Narrow" panose="020B0606020202030204" pitchFamily="34" charset="0"/>
              </a:rPr>
              <a:t>temperate</a:t>
            </a:r>
            <a:r>
              <a:rPr lang="en-US" sz="2400" dirty="0">
                <a:latin typeface="Arial Narrow" panose="020B0606020202030204" pitchFamily="34" charset="0"/>
              </a:rPr>
              <a:t> </a:t>
            </a:r>
            <a:r>
              <a:rPr lang="en-US" sz="2400" b="1" dirty="0">
                <a:latin typeface="Arial Narrow" panose="020B0606020202030204" pitchFamily="34" charset="0"/>
              </a:rPr>
              <a:t>regions</a:t>
            </a:r>
            <a:r>
              <a:rPr lang="en-US" sz="2400" dirty="0">
                <a:latin typeface="Arial Narrow" panose="020B0606020202030204" pitchFamily="34" charset="0"/>
              </a:rPr>
              <a:t> of the </a:t>
            </a:r>
            <a:r>
              <a:rPr lang="en-US" sz="2400" b="1" dirty="0">
                <a:latin typeface="Arial Narrow" panose="020B0606020202030204" pitchFamily="34" charset="0"/>
              </a:rPr>
              <a:t>mid-latitudes</a:t>
            </a:r>
            <a:r>
              <a:rPr lang="en-US" sz="2400" dirty="0">
                <a:latin typeface="Arial Narrow" panose="020B0606020202030204" pitchFamily="34" charset="0"/>
              </a:rPr>
              <a:t>, typically between </a:t>
            </a:r>
            <a:r>
              <a:rPr lang="en-US" sz="2400" b="1" dirty="0">
                <a:latin typeface="Arial Narrow" panose="020B0606020202030204" pitchFamily="34" charset="0"/>
              </a:rPr>
              <a:t>40° </a:t>
            </a:r>
            <a:r>
              <a:rPr lang="en-US" sz="2400" dirty="0">
                <a:latin typeface="Arial Narrow" panose="020B0606020202030204" pitchFamily="34" charset="0"/>
              </a:rPr>
              <a:t>and</a:t>
            </a:r>
            <a:r>
              <a:rPr lang="en-US" sz="2400" b="1" dirty="0">
                <a:latin typeface="Arial Narrow" panose="020B0606020202030204" pitchFamily="34" charset="0"/>
              </a:rPr>
              <a:t> 60° N</a:t>
            </a:r>
            <a:r>
              <a:rPr lang="en-US" sz="2400" dirty="0">
                <a:latin typeface="Arial Narrow" panose="020B0606020202030204" pitchFamily="34" charset="0"/>
              </a:rPr>
              <a:t> latitude.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Characterized by:</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Large</a:t>
            </a:r>
            <a:r>
              <a:rPr lang="en-US" dirty="0">
                <a:latin typeface="Arial Narrow" panose="020B0606020202030204" pitchFamily="34" charset="0"/>
              </a:rPr>
              <a:t> </a:t>
            </a:r>
            <a:r>
              <a:rPr lang="en-US" b="1" dirty="0">
                <a:latin typeface="Arial Narrow" panose="020B0606020202030204" pitchFamily="34" charset="0"/>
              </a:rPr>
              <a:t>annual</a:t>
            </a:r>
            <a:r>
              <a:rPr lang="en-US" dirty="0">
                <a:latin typeface="Arial Narrow" panose="020B0606020202030204" pitchFamily="34" charset="0"/>
              </a:rPr>
              <a:t> temperature </a:t>
            </a:r>
            <a:r>
              <a:rPr lang="en-US" b="1" dirty="0">
                <a:latin typeface="Arial Narrow" panose="020B0606020202030204" pitchFamily="34" charset="0"/>
              </a:rPr>
              <a:t>ranges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Variable</a:t>
            </a:r>
            <a:r>
              <a:rPr lang="en-US" dirty="0">
                <a:latin typeface="Arial Narrow" panose="020B0606020202030204" pitchFamily="34" charset="0"/>
              </a:rPr>
              <a:t>, </a:t>
            </a:r>
            <a:r>
              <a:rPr lang="en-US" b="1" dirty="0">
                <a:latin typeface="Arial Narrow" panose="020B0606020202030204" pitchFamily="34" charset="0"/>
              </a:rPr>
              <a:t>year-round</a:t>
            </a:r>
            <a:r>
              <a:rPr lang="en-US" dirty="0">
                <a:latin typeface="Arial Narrow" panose="020B0606020202030204" pitchFamily="34" charset="0"/>
              </a:rPr>
              <a:t> weather</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Frequent</a:t>
            </a:r>
            <a:r>
              <a:rPr lang="en-US" dirty="0">
                <a:latin typeface="Arial Narrow" panose="020B0606020202030204" pitchFamily="34" charset="0"/>
              </a:rPr>
              <a:t> </a:t>
            </a:r>
            <a:r>
              <a:rPr lang="en-US" b="1" dirty="0">
                <a:latin typeface="Arial Narrow" panose="020B0606020202030204" pitchFamily="34" charset="0"/>
              </a:rPr>
              <a:t>cyclonic</a:t>
            </a:r>
            <a:r>
              <a:rPr lang="en-US" dirty="0">
                <a:latin typeface="Arial Narrow" panose="020B0606020202030204" pitchFamily="34" charset="0"/>
              </a:rPr>
              <a:t> </a:t>
            </a:r>
            <a:r>
              <a:rPr lang="en-US" b="1" dirty="0">
                <a:latin typeface="Arial Narrow" panose="020B0606020202030204" pitchFamily="34" charset="0"/>
              </a:rPr>
              <a:t>activity</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Prominent in </a:t>
            </a:r>
            <a:r>
              <a:rPr lang="en-US" b="1" dirty="0">
                <a:latin typeface="Arial Narrow" panose="020B0606020202030204" pitchFamily="34" charset="0"/>
              </a:rPr>
              <a:t>interior</a:t>
            </a:r>
            <a:r>
              <a:rPr lang="en-US" dirty="0">
                <a:latin typeface="Arial Narrow" panose="020B0606020202030204" pitchFamily="34" charset="0"/>
              </a:rPr>
              <a:t> areas of continents, </a:t>
            </a:r>
            <a:r>
              <a:rPr lang="en-US" b="1" dirty="0">
                <a:latin typeface="Arial Narrow" panose="020B0606020202030204" pitchFamily="34" charset="0"/>
              </a:rPr>
              <a:t>far from oceanic temperature regulation</a:t>
            </a:r>
            <a:r>
              <a:rPr lang="en-US" dirty="0">
                <a:latin typeface="Arial Narrow" panose="020B0606020202030204" pitchFamily="34" charset="0"/>
              </a:rPr>
              <a:t>.</a:t>
            </a:r>
          </a:p>
        </p:txBody>
      </p:sp>
      <p:sp>
        <p:nvSpPr>
          <p:cNvPr id="6" name="TextBox 5">
            <a:extLst>
              <a:ext uri="{FF2B5EF4-FFF2-40B4-BE49-F238E27FC236}">
                <a16:creationId xmlns:a16="http://schemas.microsoft.com/office/drawing/2014/main" id="{68C6B891-E97C-1C61-DECA-91B0F0EEED26}"/>
              </a:ext>
            </a:extLst>
          </p:cNvPr>
          <p:cNvSpPr txBox="1"/>
          <p:nvPr/>
        </p:nvSpPr>
        <p:spPr>
          <a:xfrm>
            <a:off x="6517219" y="4975133"/>
            <a:ext cx="4912780"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9.5.5.1: Overlooking the Wisconsin River from Introduction to Physical Geography by M. Ritter, licensed under CC BY-NC-SA 4.0.</a:t>
            </a:r>
          </a:p>
        </p:txBody>
      </p:sp>
      <p:pic>
        <p:nvPicPr>
          <p:cNvPr id="5" name="Picture 4" descr="View of the Wisconsin River framed by leafy tree branches, with dense green forest in the foreground and the river winding through the landscape in the distance.">
            <a:extLst>
              <a:ext uri="{FF2B5EF4-FFF2-40B4-BE49-F238E27FC236}">
                <a16:creationId xmlns:a16="http://schemas.microsoft.com/office/drawing/2014/main" id="{2624FD4F-1EA6-EBE8-8E56-4255C6B971C9}"/>
              </a:ext>
            </a:extLst>
          </p:cNvPr>
          <p:cNvPicPr>
            <a:picLocks noChangeAspect="1"/>
          </p:cNvPicPr>
          <p:nvPr/>
        </p:nvPicPr>
        <p:blipFill>
          <a:blip r:embed="rId3"/>
          <a:stretch>
            <a:fillRect/>
          </a:stretch>
        </p:blipFill>
        <p:spPr>
          <a:xfrm>
            <a:off x="6274280" y="1436298"/>
            <a:ext cx="5283679" cy="3487227"/>
          </a:xfrm>
          <a:prstGeom prst="rect">
            <a:avLst/>
          </a:prstGeom>
        </p:spPr>
      </p:pic>
    </p:spTree>
    <p:extLst>
      <p:ext uri="{BB962C8B-B14F-4D97-AF65-F5344CB8AC3E}">
        <p14:creationId xmlns:p14="http://schemas.microsoft.com/office/powerpoint/2010/main" val="107585337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93029-C2BD-9AF0-3A91-A3A9E726E4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30DBF7-5AE6-12F4-054F-F76CD58DD7B2}"/>
              </a:ext>
            </a:extLst>
          </p:cNvPr>
          <p:cNvSpPr>
            <a:spLocks noGrp="1"/>
          </p:cNvSpPr>
          <p:nvPr>
            <p:ph type="title"/>
          </p:nvPr>
        </p:nvSpPr>
        <p:spPr>
          <a:xfrm>
            <a:off x="838200"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Humid Continental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55FCDCA5-80DA-33A6-4836-974D0F925A05}"/>
              </a:ext>
            </a:extLst>
          </p:cNvPr>
          <p:cNvSpPr>
            <a:spLocks noGrp="1"/>
          </p:cNvSpPr>
          <p:nvPr>
            <p:ph idx="1"/>
          </p:nvPr>
        </p:nvSpPr>
        <p:spPr>
          <a:xfrm>
            <a:off x="838199" y="1285335"/>
            <a:ext cx="10634933"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Dominated by the </a:t>
            </a:r>
            <a:r>
              <a:rPr lang="en-US" sz="2400" b="1" dirty="0">
                <a:latin typeface="Arial Narrow" panose="020B0606020202030204" pitchFamily="34" charset="0"/>
              </a:rPr>
              <a:t>polar</a:t>
            </a:r>
            <a:r>
              <a:rPr lang="en-US" sz="2400" dirty="0">
                <a:latin typeface="Arial Narrow" panose="020B0606020202030204" pitchFamily="34" charset="0"/>
              </a:rPr>
              <a:t> </a:t>
            </a:r>
            <a:r>
              <a:rPr lang="en-US" sz="2400" b="1" dirty="0">
                <a:latin typeface="Arial Narrow" panose="020B0606020202030204" pitchFamily="34" charset="0"/>
              </a:rPr>
              <a:t>front</a:t>
            </a:r>
            <a:r>
              <a:rPr lang="en-US" sz="2400" dirty="0">
                <a:latin typeface="Arial Narrow" panose="020B0606020202030204" pitchFamily="34" charset="0"/>
              </a:rPr>
              <a:t>, a </a:t>
            </a:r>
            <a:r>
              <a:rPr lang="en-US" sz="2400" b="1" dirty="0">
                <a:latin typeface="Arial Narrow" panose="020B0606020202030204" pitchFamily="34" charset="0"/>
              </a:rPr>
              <a:t>boundary</a:t>
            </a:r>
            <a:r>
              <a:rPr lang="en-US" sz="2400" dirty="0">
                <a:latin typeface="Arial Narrow" panose="020B0606020202030204" pitchFamily="34" charset="0"/>
              </a:rPr>
              <a:t> </a:t>
            </a:r>
            <a:r>
              <a:rPr lang="en-US" sz="2400" b="1" dirty="0">
                <a:latin typeface="Arial Narrow" panose="020B0606020202030204" pitchFamily="34" charset="0"/>
              </a:rPr>
              <a:t>zone</a:t>
            </a:r>
            <a:r>
              <a:rPr lang="en-US" sz="2400" dirty="0">
                <a:latin typeface="Arial Narrow" panose="020B0606020202030204" pitchFamily="34" charset="0"/>
              </a:rPr>
              <a:t> between:</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Polar air masses </a:t>
            </a:r>
            <a:r>
              <a:rPr lang="en-US" dirty="0">
                <a:latin typeface="Arial Narrow" panose="020B0606020202030204" pitchFamily="34" charset="0"/>
              </a:rPr>
              <a:t>(</a:t>
            </a:r>
            <a:r>
              <a:rPr lang="en-US" b="1" dirty="0" err="1">
                <a:latin typeface="Arial Narrow" panose="020B0606020202030204" pitchFamily="34" charset="0"/>
              </a:rPr>
              <a:t>cP</a:t>
            </a:r>
            <a:r>
              <a:rPr lang="en-US" b="1" dirty="0">
                <a:latin typeface="Arial Narrow" panose="020B0606020202030204" pitchFamily="34" charset="0"/>
              </a:rPr>
              <a:t>, </a:t>
            </a:r>
            <a:r>
              <a:rPr lang="en-US" b="1" dirty="0" err="1">
                <a:latin typeface="Arial Narrow" panose="020B0606020202030204" pitchFamily="34" charset="0"/>
              </a:rPr>
              <a:t>cA</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Tropical air masses </a:t>
            </a:r>
            <a:r>
              <a:rPr lang="en-US" dirty="0">
                <a:latin typeface="Arial Narrow" panose="020B0606020202030204" pitchFamily="34" charset="0"/>
              </a:rPr>
              <a:t>(</a:t>
            </a:r>
            <a:r>
              <a:rPr lang="en-US" b="1" dirty="0" err="1">
                <a:latin typeface="Arial Narrow" panose="020B0606020202030204" pitchFamily="34" charset="0"/>
              </a:rPr>
              <a:t>mT</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Frequent</a:t>
            </a:r>
            <a:r>
              <a:rPr lang="en-US" sz="2400" dirty="0">
                <a:latin typeface="Arial Narrow" panose="020B0606020202030204" pitchFamily="34" charset="0"/>
              </a:rPr>
              <a:t> </a:t>
            </a:r>
            <a:r>
              <a:rPr lang="en-US" sz="2400" b="1" dirty="0">
                <a:latin typeface="Arial Narrow" panose="020B0606020202030204" pitchFamily="34" charset="0"/>
              </a:rPr>
              <a:t>frontal</a:t>
            </a:r>
            <a:r>
              <a:rPr lang="en-US" sz="2400" dirty="0">
                <a:latin typeface="Arial Narrow" panose="020B0606020202030204" pitchFamily="34" charset="0"/>
              </a:rPr>
              <a:t> </a:t>
            </a:r>
            <a:r>
              <a:rPr lang="en-US" sz="2400" b="1" dirty="0">
                <a:latin typeface="Arial Narrow" panose="020B0606020202030204" pitchFamily="34" charset="0"/>
              </a:rPr>
              <a:t>collisions</a:t>
            </a:r>
            <a:r>
              <a:rPr lang="en-US" sz="2400" dirty="0">
                <a:latin typeface="Arial Narrow" panose="020B0606020202030204" pitchFamily="34" charset="0"/>
              </a:rPr>
              <a:t> cause: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Uplift</a:t>
            </a:r>
            <a:r>
              <a:rPr lang="en-US" dirty="0">
                <a:latin typeface="Arial Narrow" panose="020B0606020202030204" pitchFamily="34" charset="0"/>
              </a:rPr>
              <a:t> of warm, moist tropical air</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Cloud</a:t>
            </a:r>
            <a:r>
              <a:rPr lang="en-US" dirty="0">
                <a:latin typeface="Arial Narrow" panose="020B0606020202030204" pitchFamily="34" charset="0"/>
              </a:rPr>
              <a:t> </a:t>
            </a:r>
            <a:r>
              <a:rPr lang="en-US" b="1" dirty="0">
                <a:latin typeface="Arial Narrow" panose="020B0606020202030204" pitchFamily="34" charset="0"/>
              </a:rPr>
              <a:t>formation</a:t>
            </a:r>
            <a:r>
              <a:rPr lang="en-US" dirty="0">
                <a:latin typeface="Arial Narrow" panose="020B0606020202030204" pitchFamily="34" charset="0"/>
              </a:rPr>
              <a:t> and </a:t>
            </a:r>
            <a:r>
              <a:rPr lang="en-US" b="1" dirty="0">
                <a:latin typeface="Arial Narrow" panose="020B0606020202030204" pitchFamily="34" charset="0"/>
              </a:rPr>
              <a:t>precipitation</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Weather is driven by </a:t>
            </a:r>
            <a:r>
              <a:rPr lang="en-US" sz="2400" b="1" dirty="0">
                <a:latin typeface="Arial Narrow" panose="020B0606020202030204" pitchFamily="34" charset="0"/>
              </a:rPr>
              <a:t>extratropical</a:t>
            </a:r>
            <a:r>
              <a:rPr lang="en-US" sz="2400" dirty="0">
                <a:latin typeface="Arial Narrow" panose="020B0606020202030204" pitchFamily="34" charset="0"/>
              </a:rPr>
              <a:t> </a:t>
            </a:r>
            <a:r>
              <a:rPr lang="en-US" sz="2400" b="1" dirty="0">
                <a:latin typeface="Arial Narrow" panose="020B0606020202030204" pitchFamily="34" charset="0"/>
              </a:rPr>
              <a:t>cyclones</a:t>
            </a:r>
            <a:r>
              <a:rPr lang="en-US" sz="2400" dirty="0">
                <a:latin typeface="Arial Narrow" panose="020B0606020202030204" pitchFamily="34" charset="0"/>
              </a:rPr>
              <a:t>, formed and steered by:</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 </a:t>
            </a:r>
            <a:r>
              <a:rPr lang="en-US" b="1" dirty="0">
                <a:latin typeface="Arial Narrow" panose="020B0606020202030204" pitchFamily="34" charset="0"/>
              </a:rPr>
              <a:t>polar front jet stream</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Westerly wind belt</a:t>
            </a:r>
            <a:r>
              <a:rPr lang="en-US" dirty="0">
                <a:latin typeface="Arial Narrow" panose="020B0606020202030204" pitchFamily="34" charset="0"/>
              </a:rPr>
              <a:t>, moving systems west to east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Result: </a:t>
            </a:r>
            <a:r>
              <a:rPr lang="en-US" sz="2400" b="1" dirty="0">
                <a:latin typeface="Arial Narrow" panose="020B0606020202030204" pitchFamily="34" charset="0"/>
              </a:rPr>
              <a:t>rapid</a:t>
            </a:r>
            <a:r>
              <a:rPr lang="en-US" sz="2400" dirty="0">
                <a:latin typeface="Arial Narrow" panose="020B0606020202030204" pitchFamily="34" charset="0"/>
              </a:rPr>
              <a:t> </a:t>
            </a:r>
            <a:r>
              <a:rPr lang="en-US" sz="2400" b="1" dirty="0">
                <a:latin typeface="Arial Narrow" panose="020B0606020202030204" pitchFamily="34" charset="0"/>
              </a:rPr>
              <a:t>weather</a:t>
            </a:r>
            <a:r>
              <a:rPr lang="en-US" sz="2400" dirty="0">
                <a:latin typeface="Arial Narrow" panose="020B0606020202030204" pitchFamily="34" charset="0"/>
              </a:rPr>
              <a:t> </a:t>
            </a:r>
            <a:r>
              <a:rPr lang="en-US" sz="2400" b="1" dirty="0">
                <a:latin typeface="Arial Narrow" panose="020B0606020202030204" pitchFamily="34" charset="0"/>
              </a:rPr>
              <a:t>changes</a:t>
            </a:r>
            <a:r>
              <a:rPr lang="en-US" sz="2400" dirty="0">
                <a:latin typeface="Arial Narrow" panose="020B0606020202030204" pitchFamily="34" charset="0"/>
              </a:rPr>
              <a:t>, especially in transition seasons (spring and fall)</a:t>
            </a:r>
          </a:p>
        </p:txBody>
      </p:sp>
    </p:spTree>
    <p:extLst>
      <p:ext uri="{BB962C8B-B14F-4D97-AF65-F5344CB8AC3E}">
        <p14:creationId xmlns:p14="http://schemas.microsoft.com/office/powerpoint/2010/main" val="40508707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CA042-9285-DB12-895E-28BEB99883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700334-18A9-252B-3EE9-767B5CCB564E}"/>
              </a:ext>
            </a:extLst>
          </p:cNvPr>
          <p:cNvSpPr>
            <a:spLocks noGrp="1"/>
          </p:cNvSpPr>
          <p:nvPr>
            <p:ph type="title"/>
          </p:nvPr>
        </p:nvSpPr>
        <p:spPr>
          <a:xfrm>
            <a:off x="554967"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Humid Continental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FB31DEE-7D8B-0A10-F6D4-BF766368A241}"/>
              </a:ext>
            </a:extLst>
          </p:cNvPr>
          <p:cNvSpPr>
            <a:spLocks noGrp="1"/>
          </p:cNvSpPr>
          <p:nvPr>
            <p:ph idx="1"/>
          </p:nvPr>
        </p:nvSpPr>
        <p:spPr>
          <a:xfrm>
            <a:off x="838199" y="1285335"/>
            <a:ext cx="10634933"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Large</a:t>
            </a:r>
            <a:r>
              <a:rPr lang="en-US" sz="2400" dirty="0">
                <a:latin typeface="Arial Narrow" panose="020B0606020202030204" pitchFamily="34" charset="0"/>
              </a:rPr>
              <a:t> </a:t>
            </a:r>
            <a:r>
              <a:rPr lang="en-US" sz="2400" b="1" dirty="0">
                <a:latin typeface="Arial Narrow" panose="020B0606020202030204" pitchFamily="34" charset="0"/>
              </a:rPr>
              <a:t>seasonal temperature variations </a:t>
            </a:r>
            <a:r>
              <a:rPr lang="en-US" sz="2400" dirty="0">
                <a:latin typeface="Arial Narrow" panose="020B0606020202030204" pitchFamily="34" charset="0"/>
              </a:rPr>
              <a:t>due to distance from oceans: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Annual</a:t>
            </a:r>
            <a:r>
              <a:rPr lang="en-US" dirty="0">
                <a:latin typeface="Arial Narrow" panose="020B0606020202030204" pitchFamily="34" charset="0"/>
              </a:rPr>
              <a:t> temperature </a:t>
            </a:r>
            <a:r>
              <a:rPr lang="en-US" b="1" dirty="0">
                <a:latin typeface="Arial Narrow" panose="020B0606020202030204" pitchFamily="34" charset="0"/>
              </a:rPr>
              <a:t>ranges</a:t>
            </a:r>
            <a:r>
              <a:rPr lang="en-US" dirty="0">
                <a:latin typeface="Arial Narrow" panose="020B0606020202030204" pitchFamily="34" charset="0"/>
              </a:rPr>
              <a:t> often </a:t>
            </a:r>
            <a:r>
              <a:rPr lang="en-US" b="1" dirty="0">
                <a:latin typeface="Arial Narrow" panose="020B0606020202030204" pitchFamily="34" charset="0"/>
              </a:rPr>
              <a:t>exceed</a:t>
            </a:r>
            <a:r>
              <a:rPr lang="en-US" dirty="0">
                <a:latin typeface="Arial Narrow" panose="020B0606020202030204" pitchFamily="34" charset="0"/>
              </a:rPr>
              <a:t> </a:t>
            </a:r>
            <a:r>
              <a:rPr lang="en-US" b="1" dirty="0">
                <a:latin typeface="Arial Narrow" panose="020B0606020202030204" pitchFamily="34" charset="0"/>
              </a:rPr>
              <a:t>40°C</a:t>
            </a:r>
            <a:r>
              <a:rPr lang="en-US" dirty="0">
                <a:latin typeface="Arial Narrow" panose="020B0606020202030204" pitchFamily="34" charset="0"/>
              </a:rPr>
              <a:t> (</a:t>
            </a:r>
            <a:r>
              <a:rPr lang="en-US" b="1" dirty="0">
                <a:latin typeface="Arial Narrow" panose="020B0606020202030204" pitchFamily="34" charset="0"/>
              </a:rPr>
              <a:t>82°F</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Interiors</a:t>
            </a:r>
            <a:r>
              <a:rPr lang="en-US" dirty="0">
                <a:latin typeface="Arial Narrow" panose="020B0606020202030204" pitchFamily="34" charset="0"/>
              </a:rPr>
              <a:t>: </a:t>
            </a:r>
            <a:r>
              <a:rPr lang="en-US" b="1" dirty="0">
                <a:latin typeface="Arial Narrow" panose="020B0606020202030204" pitchFamily="34" charset="0"/>
              </a:rPr>
              <a:t>hotter</a:t>
            </a:r>
            <a:r>
              <a:rPr lang="en-US" dirty="0">
                <a:latin typeface="Arial Narrow" panose="020B0606020202030204" pitchFamily="34" charset="0"/>
              </a:rPr>
              <a:t> summers, </a:t>
            </a:r>
            <a:r>
              <a:rPr lang="en-US" b="1" dirty="0">
                <a:latin typeface="Arial Narrow" panose="020B0606020202030204" pitchFamily="34" charset="0"/>
              </a:rPr>
              <a:t>colder</a:t>
            </a:r>
            <a:r>
              <a:rPr lang="en-US" dirty="0">
                <a:latin typeface="Arial Narrow" panose="020B0606020202030204" pitchFamily="34" charset="0"/>
              </a:rPr>
              <a:t> winters.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Coastal</a:t>
            </a:r>
            <a:r>
              <a:rPr lang="en-US" dirty="0">
                <a:latin typeface="Arial Narrow" panose="020B0606020202030204" pitchFamily="34" charset="0"/>
              </a:rPr>
              <a:t> margins: slightly </a:t>
            </a:r>
            <a:r>
              <a:rPr lang="en-US" b="1" dirty="0">
                <a:latin typeface="Arial Narrow" panose="020B0606020202030204" pitchFamily="34" charset="0"/>
              </a:rPr>
              <a:t>moderated</a:t>
            </a:r>
            <a:r>
              <a:rPr lang="en-US" dirty="0">
                <a:latin typeface="Arial Narrow" panose="020B0606020202030204" pitchFamily="34" charset="0"/>
              </a:rPr>
              <a:t> </a:t>
            </a:r>
            <a:r>
              <a:rPr lang="en-US" b="1" dirty="0">
                <a:latin typeface="Arial Narrow" panose="020B0606020202030204" pitchFamily="34" charset="0"/>
              </a:rPr>
              <a:t>temperatures</a:t>
            </a:r>
            <a:r>
              <a:rPr lang="en-US" dirty="0">
                <a:latin typeface="Arial Narrow" panose="020B0606020202030204" pitchFamily="34" charset="0"/>
              </a:rPr>
              <a:t> year-round.</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Winter dominated by polar air:</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Continental Arctic </a:t>
            </a:r>
            <a:r>
              <a:rPr lang="en-US" dirty="0">
                <a:latin typeface="Arial Narrow" panose="020B0606020202030204" pitchFamily="34" charset="0"/>
              </a:rPr>
              <a:t>(</a:t>
            </a:r>
            <a:r>
              <a:rPr lang="en-US" b="1" dirty="0" err="1">
                <a:latin typeface="Arial Narrow" panose="020B0606020202030204" pitchFamily="34" charset="0"/>
              </a:rPr>
              <a:t>cA</a:t>
            </a:r>
            <a:r>
              <a:rPr lang="en-US" dirty="0">
                <a:latin typeface="Arial Narrow" panose="020B0606020202030204" pitchFamily="34" charset="0"/>
              </a:rPr>
              <a:t>)</a:t>
            </a:r>
            <a:r>
              <a:rPr lang="en-US" b="1" dirty="0">
                <a:latin typeface="Arial Narrow" panose="020B0606020202030204" pitchFamily="34" charset="0"/>
              </a:rPr>
              <a:t> </a:t>
            </a:r>
            <a:r>
              <a:rPr lang="en-US" dirty="0">
                <a:latin typeface="Arial Narrow" panose="020B0606020202030204" pitchFamily="34" charset="0"/>
              </a:rPr>
              <a:t>and</a:t>
            </a:r>
            <a:r>
              <a:rPr lang="en-US" b="1" dirty="0">
                <a:latin typeface="Arial Narrow" panose="020B0606020202030204" pitchFamily="34" charset="0"/>
              </a:rPr>
              <a:t> Continental Polar </a:t>
            </a:r>
            <a:r>
              <a:rPr lang="en-US" dirty="0">
                <a:latin typeface="Arial Narrow" panose="020B0606020202030204" pitchFamily="34" charset="0"/>
              </a:rPr>
              <a:t>(</a:t>
            </a:r>
            <a:r>
              <a:rPr lang="en-US" b="1" dirty="0" err="1">
                <a:latin typeface="Arial Narrow" panose="020B0606020202030204" pitchFamily="34" charset="0"/>
              </a:rPr>
              <a:t>cP</a:t>
            </a:r>
            <a:r>
              <a:rPr lang="en-US" dirty="0">
                <a:latin typeface="Arial Narrow" panose="020B0606020202030204" pitchFamily="34" charset="0"/>
              </a:rPr>
              <a:t>)</a:t>
            </a:r>
            <a:r>
              <a:rPr lang="en-US" b="1" dirty="0">
                <a:latin typeface="Arial Narrow" panose="020B0606020202030204" pitchFamily="34" charset="0"/>
              </a:rPr>
              <a:t> </a:t>
            </a:r>
            <a:r>
              <a:rPr lang="en-US" dirty="0">
                <a:latin typeface="Arial Narrow" panose="020B0606020202030204" pitchFamily="34" charset="0"/>
              </a:rPr>
              <a:t>air masses.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Can result in </a:t>
            </a:r>
            <a:r>
              <a:rPr lang="en-US" b="1" dirty="0">
                <a:latin typeface="Arial Narrow" panose="020B0606020202030204" pitchFamily="34" charset="0"/>
              </a:rPr>
              <a:t>record-setting cold </a:t>
            </a:r>
            <a:r>
              <a:rPr lang="en-US" dirty="0">
                <a:latin typeface="Arial Narrow" panose="020B0606020202030204" pitchFamily="34" charset="0"/>
              </a:rPr>
              <a:t>events.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Continentality makes the climate </a:t>
            </a:r>
            <a:r>
              <a:rPr lang="en-US" sz="2400" b="1" dirty="0">
                <a:latin typeface="Arial Narrow" panose="020B0606020202030204" pitchFamily="34" charset="0"/>
              </a:rPr>
              <a:t>more</a:t>
            </a:r>
            <a:r>
              <a:rPr lang="en-US" sz="2400" dirty="0">
                <a:latin typeface="Arial Narrow" panose="020B0606020202030204" pitchFamily="34" charset="0"/>
              </a:rPr>
              <a:t> </a:t>
            </a:r>
            <a:r>
              <a:rPr lang="en-US" sz="2400" b="1" dirty="0">
                <a:latin typeface="Arial Narrow" panose="020B0606020202030204" pitchFamily="34" charset="0"/>
              </a:rPr>
              <a:t>extreme</a:t>
            </a:r>
            <a:r>
              <a:rPr lang="en-US" sz="2400" dirty="0">
                <a:latin typeface="Arial Narrow" panose="020B0606020202030204" pitchFamily="34" charset="0"/>
              </a:rPr>
              <a:t> than coastal climates at similar latitudes.)</a:t>
            </a:r>
          </a:p>
        </p:txBody>
      </p:sp>
    </p:spTree>
    <p:extLst>
      <p:ext uri="{BB962C8B-B14F-4D97-AF65-F5344CB8AC3E}">
        <p14:creationId xmlns:p14="http://schemas.microsoft.com/office/powerpoint/2010/main" val="86570382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79CB17-118A-BC46-7166-2E2588E867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B4C03A-7E70-A947-99F1-B752F54516EC}"/>
              </a:ext>
            </a:extLst>
          </p:cNvPr>
          <p:cNvSpPr>
            <a:spLocks noGrp="1"/>
          </p:cNvSpPr>
          <p:nvPr>
            <p:ph type="title"/>
          </p:nvPr>
        </p:nvSpPr>
        <p:spPr>
          <a:xfrm>
            <a:off x="355946"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Humid Continental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A51F3C7-6F08-8859-CAE0-B80F6C9C2D12}"/>
              </a:ext>
            </a:extLst>
          </p:cNvPr>
          <p:cNvSpPr>
            <a:spLocks noGrp="1"/>
          </p:cNvSpPr>
          <p:nvPr>
            <p:ph idx="1"/>
          </p:nvPr>
        </p:nvSpPr>
        <p:spPr>
          <a:xfrm>
            <a:off x="838200" y="1285335"/>
            <a:ext cx="5174411"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Precipitation</a:t>
            </a:r>
            <a:r>
              <a:rPr lang="en-US" sz="2000" dirty="0">
                <a:latin typeface="Arial Narrow" panose="020B0606020202030204" pitchFamily="34" charset="0"/>
              </a:rPr>
              <a:t> is primarily driven by </a:t>
            </a:r>
            <a:r>
              <a:rPr lang="en-US" sz="2000" b="1" dirty="0">
                <a:latin typeface="Arial Narrow" panose="020B0606020202030204" pitchFamily="34" charset="0"/>
              </a:rPr>
              <a:t>maritime</a:t>
            </a:r>
            <a:r>
              <a:rPr lang="en-US" sz="2000" dirty="0">
                <a:latin typeface="Arial Narrow" panose="020B0606020202030204" pitchFamily="34" charset="0"/>
              </a:rPr>
              <a:t> </a:t>
            </a:r>
            <a:r>
              <a:rPr lang="en-US" sz="2000" b="1" dirty="0">
                <a:latin typeface="Arial Narrow" panose="020B0606020202030204" pitchFamily="34" charset="0"/>
              </a:rPr>
              <a:t>tropical</a:t>
            </a:r>
            <a:r>
              <a:rPr lang="en-US" sz="2000" dirty="0">
                <a:latin typeface="Arial Narrow" panose="020B0606020202030204" pitchFamily="34" charset="0"/>
              </a:rPr>
              <a:t> (</a:t>
            </a:r>
            <a:r>
              <a:rPr lang="en-US" sz="2000" b="1" dirty="0" err="1">
                <a:latin typeface="Arial Narrow" panose="020B0606020202030204" pitchFamily="34" charset="0"/>
              </a:rPr>
              <a:t>mT</a:t>
            </a:r>
            <a:r>
              <a:rPr lang="en-US" sz="2000" dirty="0">
                <a:latin typeface="Arial Narrow" panose="020B0606020202030204" pitchFamily="34" charset="0"/>
              </a:rPr>
              <a:t>) air mass intrusions:</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Source</a:t>
            </a:r>
            <a:r>
              <a:rPr lang="en-US" sz="2000" dirty="0">
                <a:latin typeface="Arial Narrow" panose="020B0606020202030204" pitchFamily="34" charset="0"/>
              </a:rPr>
              <a:t> </a:t>
            </a:r>
            <a:r>
              <a:rPr lang="en-US" sz="2000" b="1" dirty="0">
                <a:latin typeface="Arial Narrow" panose="020B0606020202030204" pitchFamily="34" charset="0"/>
              </a:rPr>
              <a:t>regions</a:t>
            </a:r>
            <a:r>
              <a:rPr lang="en-US" sz="2000" dirty="0">
                <a:latin typeface="Arial Narrow" panose="020B0606020202030204" pitchFamily="34" charset="0"/>
              </a:rPr>
              <a:t>: Gulf of Mexico, Caribbean Sea.</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Brings </a:t>
            </a:r>
            <a:r>
              <a:rPr lang="en-US" sz="2000" b="1" dirty="0">
                <a:latin typeface="Arial Narrow" panose="020B0606020202030204" pitchFamily="34" charset="0"/>
              </a:rPr>
              <a:t>moisture-laden</a:t>
            </a:r>
            <a:r>
              <a:rPr lang="en-US" sz="2000" dirty="0">
                <a:latin typeface="Arial Narrow" panose="020B0606020202030204" pitchFamily="34" charset="0"/>
              </a:rPr>
              <a:t> </a:t>
            </a:r>
            <a:r>
              <a:rPr lang="en-US" sz="2000" b="1" dirty="0">
                <a:latin typeface="Arial Narrow" panose="020B0606020202030204" pitchFamily="34" charset="0"/>
              </a:rPr>
              <a:t>air</a:t>
            </a:r>
            <a:r>
              <a:rPr lang="en-US" sz="2000" dirty="0">
                <a:latin typeface="Arial Narrow" panose="020B0606020202030204" pitchFamily="34" charset="0"/>
              </a:rPr>
              <a:t> inland, especially in </a:t>
            </a:r>
            <a:r>
              <a:rPr lang="en-US" sz="2000" b="1" dirty="0">
                <a:latin typeface="Arial Narrow" panose="020B0606020202030204" pitchFamily="34" charset="0"/>
              </a:rPr>
              <a:t>summer</a:t>
            </a:r>
            <a:r>
              <a:rPr lang="en-US" sz="20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Cyclonic storms </a:t>
            </a:r>
            <a:r>
              <a:rPr lang="en-US" sz="2000" dirty="0">
                <a:latin typeface="Arial Narrow" panose="020B0606020202030204" pitchFamily="34" charset="0"/>
              </a:rPr>
              <a:t>and </a:t>
            </a:r>
            <a:r>
              <a:rPr lang="en-US" sz="2000" b="1" dirty="0">
                <a:latin typeface="Arial Narrow" panose="020B0606020202030204" pitchFamily="34" charset="0"/>
              </a:rPr>
              <a:t>frontal lifting </a:t>
            </a:r>
            <a:r>
              <a:rPr lang="en-US" sz="2000" dirty="0">
                <a:latin typeface="Arial Narrow" panose="020B0606020202030204" pitchFamily="34" charset="0"/>
              </a:rPr>
              <a:t>generate </a:t>
            </a:r>
            <a:r>
              <a:rPr lang="en-US" sz="2000" b="1" dirty="0">
                <a:latin typeface="Arial Narrow" panose="020B0606020202030204" pitchFamily="34" charset="0"/>
              </a:rPr>
              <a:t>year-round</a:t>
            </a:r>
            <a:r>
              <a:rPr lang="en-US" sz="2000" dirty="0">
                <a:latin typeface="Arial Narrow" panose="020B0606020202030204" pitchFamily="34" charset="0"/>
              </a:rPr>
              <a:t> </a:t>
            </a:r>
            <a:r>
              <a:rPr lang="en-US" sz="2000" b="1" dirty="0">
                <a:latin typeface="Arial Narrow" panose="020B0606020202030204" pitchFamily="34" charset="0"/>
              </a:rPr>
              <a:t>precipitation</a:t>
            </a:r>
            <a:r>
              <a:rPr lang="en-US" sz="20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Precipitation patterns:</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Higher</a:t>
            </a:r>
            <a:r>
              <a:rPr lang="en-US" sz="2000" dirty="0">
                <a:latin typeface="Arial Narrow" panose="020B0606020202030204" pitchFamily="34" charset="0"/>
              </a:rPr>
              <a:t> </a:t>
            </a:r>
            <a:r>
              <a:rPr lang="en-US" sz="2000" b="1" dirty="0">
                <a:latin typeface="Arial Narrow" panose="020B0606020202030204" pitchFamily="34" charset="0"/>
              </a:rPr>
              <a:t>totals</a:t>
            </a:r>
            <a:r>
              <a:rPr lang="en-US" sz="2000" dirty="0">
                <a:latin typeface="Arial Narrow" panose="020B0606020202030204" pitchFamily="34" charset="0"/>
              </a:rPr>
              <a:t> </a:t>
            </a:r>
            <a:r>
              <a:rPr lang="en-US" sz="2000" b="1" dirty="0">
                <a:latin typeface="Arial Narrow" panose="020B0606020202030204" pitchFamily="34" charset="0"/>
              </a:rPr>
              <a:t>near </a:t>
            </a:r>
            <a:r>
              <a:rPr lang="en-US" sz="2000" b="1" dirty="0" err="1">
                <a:latin typeface="Arial Narrow" panose="020B0606020202030204" pitchFamily="34" charset="0"/>
              </a:rPr>
              <a:t>mT</a:t>
            </a:r>
            <a:r>
              <a:rPr lang="en-US" sz="2000" b="1" dirty="0">
                <a:latin typeface="Arial Narrow" panose="020B0606020202030204" pitchFamily="34" charset="0"/>
              </a:rPr>
              <a:t> </a:t>
            </a:r>
            <a:r>
              <a:rPr lang="en-US" sz="2000" dirty="0">
                <a:latin typeface="Arial Narrow" panose="020B0606020202030204" pitchFamily="34" charset="0"/>
              </a:rPr>
              <a:t>source regions.</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Lower</a:t>
            </a:r>
            <a:r>
              <a:rPr lang="en-US" sz="2000" dirty="0">
                <a:latin typeface="Arial Narrow" panose="020B0606020202030204" pitchFamily="34" charset="0"/>
              </a:rPr>
              <a:t> and </a:t>
            </a:r>
            <a:r>
              <a:rPr lang="en-US" sz="2000" b="1" dirty="0">
                <a:latin typeface="Arial Narrow" panose="020B0606020202030204" pitchFamily="34" charset="0"/>
              </a:rPr>
              <a:t>more seasonal precipitation </a:t>
            </a:r>
            <a:r>
              <a:rPr lang="en-US" sz="2000" dirty="0">
                <a:latin typeface="Arial Narrow" panose="020B0606020202030204" pitchFamily="34" charset="0"/>
              </a:rPr>
              <a:t>with </a:t>
            </a:r>
            <a:r>
              <a:rPr lang="en-US" sz="2000" b="1" dirty="0">
                <a:latin typeface="Arial Narrow" panose="020B0606020202030204" pitchFamily="34" charset="0"/>
              </a:rPr>
              <a:t>increasing distance inland</a:t>
            </a:r>
            <a:r>
              <a:rPr lang="en-US" sz="20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In </a:t>
            </a:r>
            <a:r>
              <a:rPr lang="en-US" sz="2000" b="1" dirty="0">
                <a:latin typeface="Arial Narrow" panose="020B0606020202030204" pitchFamily="34" charset="0"/>
              </a:rPr>
              <a:t>winter</a:t>
            </a:r>
            <a:r>
              <a:rPr lang="en-US" sz="2000" dirty="0">
                <a:latin typeface="Arial Narrow" panose="020B0606020202030204" pitchFamily="34" charset="0"/>
              </a:rPr>
              <a:t>, </a:t>
            </a:r>
            <a:r>
              <a:rPr lang="en-US" sz="2000" b="1" dirty="0" err="1">
                <a:latin typeface="Arial Narrow" panose="020B0606020202030204" pitchFamily="34" charset="0"/>
              </a:rPr>
              <a:t>mT</a:t>
            </a:r>
            <a:r>
              <a:rPr lang="en-US" sz="2000" dirty="0">
                <a:latin typeface="Arial Narrow" panose="020B0606020202030204" pitchFamily="34" charset="0"/>
              </a:rPr>
              <a:t> air may still influence some events, but </a:t>
            </a:r>
            <a:r>
              <a:rPr lang="en-US" sz="2000" b="1" dirty="0" err="1">
                <a:latin typeface="Arial Narrow" panose="020B0606020202030204" pitchFamily="34" charset="0"/>
              </a:rPr>
              <a:t>cP</a:t>
            </a:r>
            <a:r>
              <a:rPr lang="en-US" sz="2000" dirty="0">
                <a:latin typeface="Arial Narrow" panose="020B0606020202030204" pitchFamily="34" charset="0"/>
              </a:rPr>
              <a:t> air dominates </a:t>
            </a:r>
            <a:r>
              <a:rPr lang="en-US" sz="2000" b="1" dirty="0">
                <a:latin typeface="Arial Narrow" panose="020B0606020202030204" pitchFamily="34" charset="0"/>
              </a:rPr>
              <a:t>northern</a:t>
            </a:r>
            <a:r>
              <a:rPr lang="en-US" sz="2000" dirty="0">
                <a:latin typeface="Arial Narrow" panose="020B0606020202030204" pitchFamily="34" charset="0"/>
              </a:rPr>
              <a:t> areas.</a:t>
            </a:r>
          </a:p>
        </p:txBody>
      </p:sp>
      <p:pic>
        <p:nvPicPr>
          <p:cNvPr id="5" name="Picture 4" descr="Farmland in a humid continental climate showing rows of crops and a strip of tall prairie grass, illustrating how agriculture has replaced most natural prairie vegetation.">
            <a:extLst>
              <a:ext uri="{FF2B5EF4-FFF2-40B4-BE49-F238E27FC236}">
                <a16:creationId xmlns:a16="http://schemas.microsoft.com/office/drawing/2014/main" id="{17C11F11-8581-7A3D-A763-FABE953A8D9C}"/>
              </a:ext>
            </a:extLst>
          </p:cNvPr>
          <p:cNvPicPr>
            <a:picLocks noChangeAspect="1"/>
          </p:cNvPicPr>
          <p:nvPr/>
        </p:nvPicPr>
        <p:blipFill>
          <a:blip r:embed="rId3"/>
          <a:stretch>
            <a:fillRect/>
          </a:stretch>
        </p:blipFill>
        <p:spPr>
          <a:xfrm>
            <a:off x="6436638" y="1380226"/>
            <a:ext cx="4917162" cy="3492303"/>
          </a:xfrm>
          <a:prstGeom prst="rect">
            <a:avLst/>
          </a:prstGeom>
        </p:spPr>
      </p:pic>
      <p:sp>
        <p:nvSpPr>
          <p:cNvPr id="6" name="TextBox 5">
            <a:extLst>
              <a:ext uri="{FF2B5EF4-FFF2-40B4-BE49-F238E27FC236}">
                <a16:creationId xmlns:a16="http://schemas.microsoft.com/office/drawing/2014/main" id="{AA911B1A-6771-899A-F6D5-3806A349D81C}"/>
              </a:ext>
            </a:extLst>
          </p:cNvPr>
          <p:cNvSpPr txBox="1"/>
          <p:nvPr/>
        </p:nvSpPr>
        <p:spPr>
          <a:xfrm>
            <a:off x="6436638" y="4992386"/>
            <a:ext cx="4917162" cy="553998"/>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9.5.5.2: Agriculture has replaced nearly all the natural prairie grass found in the drier portion of the humid continental climate. (Courtesy: NRCS) from Introduction to Physical Geography by M. Ritter, licensed under CC BY-NC-SA 4.0.</a:t>
            </a:r>
          </a:p>
        </p:txBody>
      </p:sp>
    </p:spTree>
    <p:extLst>
      <p:ext uri="{BB962C8B-B14F-4D97-AF65-F5344CB8AC3E}">
        <p14:creationId xmlns:p14="http://schemas.microsoft.com/office/powerpoint/2010/main" val="40181216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38162-3F9E-1AD2-23F6-825FE78C89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66B452-8D1F-062E-F768-5BB6DF11CB5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Climate Basics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57EACA4-0ABA-7469-E683-83DCB8F9D645}"/>
              </a:ext>
            </a:extLst>
          </p:cNvPr>
          <p:cNvSpPr>
            <a:spLocks noGrp="1"/>
          </p:cNvSpPr>
          <p:nvPr>
            <p:ph idx="1"/>
          </p:nvPr>
        </p:nvSpPr>
        <p:spPr>
          <a:xfrm>
            <a:off x="838197" y="1458930"/>
            <a:ext cx="10515600" cy="4527802"/>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Climatology</a:t>
            </a:r>
            <a:r>
              <a:rPr lang="en-US" dirty="0">
                <a:latin typeface="Arial Narrow" panose="020B0606020202030204" pitchFamily="34" charset="0"/>
              </a:rPr>
              <a:t>: the study of the long-term patterns and averages of atmospheric conditions.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Climate is </a:t>
            </a:r>
            <a:r>
              <a:rPr lang="en-US" b="1" dirty="0">
                <a:latin typeface="Arial Narrow" panose="020B0606020202030204" pitchFamily="34" charset="0"/>
              </a:rPr>
              <a:t>shaped</a:t>
            </a:r>
            <a:r>
              <a:rPr lang="en-US" dirty="0">
                <a:latin typeface="Arial Narrow" panose="020B0606020202030204" pitchFamily="34" charset="0"/>
              </a:rPr>
              <a:t> by multiple </a:t>
            </a:r>
            <a:r>
              <a:rPr lang="en-US" b="1" dirty="0">
                <a:latin typeface="Arial Narrow" panose="020B0606020202030204" pitchFamily="34" charset="0"/>
              </a:rPr>
              <a:t>interacting</a:t>
            </a:r>
            <a:r>
              <a:rPr lang="en-US" dirty="0">
                <a:latin typeface="Arial Narrow" panose="020B0606020202030204" pitchFamily="34" charset="0"/>
              </a:rPr>
              <a:t> </a:t>
            </a:r>
            <a:r>
              <a:rPr lang="en-US" b="1" dirty="0">
                <a:latin typeface="Arial Narrow" panose="020B0606020202030204" pitchFamily="34" charset="0"/>
              </a:rPr>
              <a:t>elements</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Solar radiation</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Air masses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Pressure systems</a:t>
            </a:r>
          </a:p>
          <a:p>
            <a:pPr lvl="1">
              <a:lnSpc>
                <a:spcPct val="100000"/>
              </a:lnSpc>
              <a:spcBef>
                <a:spcPts val="600"/>
              </a:spcBef>
              <a:spcAft>
                <a:spcPts val="600"/>
              </a:spcAft>
              <a:buFont typeface="Wingdings" panose="05000000000000000000" pitchFamily="2" charset="2"/>
              <a:buChar char="q"/>
            </a:pPr>
            <a:r>
              <a:rPr lang="en-US" b="1" dirty="0">
                <a:latin typeface="Arial Narrow" panose="020B0606020202030204" pitchFamily="34" charset="0"/>
              </a:rPr>
              <a:t> Ocean currents</a:t>
            </a:r>
          </a:p>
          <a:p>
            <a:pPr lvl="1">
              <a:lnSpc>
                <a:spcPct val="100000"/>
              </a:lnSpc>
              <a:spcBef>
                <a:spcPts val="600"/>
              </a:spcBef>
              <a:spcAft>
                <a:spcPts val="600"/>
              </a:spcAft>
              <a:buFont typeface="Wingdings" panose="05000000000000000000" pitchFamily="2" charset="2"/>
              <a:buChar char="q"/>
            </a:pPr>
            <a:r>
              <a:rPr lang="en-US" b="1" dirty="0">
                <a:latin typeface="Arial Narrow" panose="020B0606020202030204" pitchFamily="34" charset="0"/>
              </a:rPr>
              <a:t> Topography</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These elements work together to define </a:t>
            </a:r>
            <a:r>
              <a:rPr lang="en-US" i="1" dirty="0">
                <a:latin typeface="Arial Narrow" panose="020B0606020202030204" pitchFamily="34" charset="0"/>
              </a:rPr>
              <a:t>temperature</a:t>
            </a:r>
            <a:r>
              <a:rPr lang="en-US" dirty="0">
                <a:latin typeface="Arial Narrow" panose="020B0606020202030204" pitchFamily="34" charset="0"/>
              </a:rPr>
              <a:t>, </a:t>
            </a:r>
            <a:r>
              <a:rPr lang="en-US" i="1" dirty="0">
                <a:latin typeface="Arial Narrow" panose="020B0606020202030204" pitchFamily="34" charset="0"/>
              </a:rPr>
              <a:t>precipitation</a:t>
            </a:r>
            <a:r>
              <a:rPr lang="en-US" dirty="0">
                <a:latin typeface="Arial Narrow" panose="020B0606020202030204" pitchFamily="34" charset="0"/>
              </a:rPr>
              <a:t>, </a:t>
            </a:r>
            <a:r>
              <a:rPr lang="en-US" i="1" dirty="0">
                <a:latin typeface="Arial Narrow" panose="020B0606020202030204" pitchFamily="34" charset="0"/>
              </a:rPr>
              <a:t>wind patterns</a:t>
            </a:r>
            <a:r>
              <a:rPr lang="en-US" dirty="0">
                <a:latin typeface="Arial Narrow" panose="020B0606020202030204" pitchFamily="34" charset="0"/>
              </a:rPr>
              <a:t>, and </a:t>
            </a:r>
            <a:r>
              <a:rPr lang="en-US" i="1" dirty="0">
                <a:latin typeface="Arial Narrow" panose="020B0606020202030204" pitchFamily="34" charset="0"/>
              </a:rPr>
              <a:t>seasonality</a:t>
            </a:r>
            <a:r>
              <a:rPr lang="en-US" dirty="0">
                <a:latin typeface="Arial Narrow" panose="020B0606020202030204" pitchFamily="34" charset="0"/>
              </a:rPr>
              <a:t>.</a:t>
            </a:r>
          </a:p>
        </p:txBody>
      </p:sp>
    </p:spTree>
    <p:extLst>
      <p:ext uri="{BB962C8B-B14F-4D97-AF65-F5344CB8AC3E}">
        <p14:creationId xmlns:p14="http://schemas.microsoft.com/office/powerpoint/2010/main" val="171856750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BCD2C-C7C9-9F33-3E59-115C95D9A0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7B4118-0CD7-7F0C-66EC-5AEA2BCD0DA4}"/>
              </a:ext>
            </a:extLst>
          </p:cNvPr>
          <p:cNvSpPr>
            <a:spLocks noGrp="1"/>
          </p:cNvSpPr>
          <p:nvPr>
            <p:ph type="title"/>
          </p:nvPr>
        </p:nvSpPr>
        <p:spPr>
          <a:xfrm>
            <a:off x="417710"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Humid Continental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96C21AC4-364F-E952-A8DD-144684953FAA}"/>
              </a:ext>
            </a:extLst>
          </p:cNvPr>
          <p:cNvSpPr>
            <a:spLocks noGrp="1"/>
          </p:cNvSpPr>
          <p:nvPr>
            <p:ph idx="1"/>
          </p:nvPr>
        </p:nvSpPr>
        <p:spPr>
          <a:xfrm>
            <a:off x="838200" y="1285335"/>
            <a:ext cx="5415951" cy="4903369"/>
          </a:xfrm>
        </p:spPr>
        <p:txBody>
          <a:bodyPr>
            <a:noAutofit/>
          </a:bodyPr>
          <a:lstStyle/>
          <a:p>
            <a:pPr marL="0" indent="0">
              <a:lnSpc>
                <a:spcPct val="100000"/>
              </a:lnSpc>
              <a:spcBef>
                <a:spcPts val="0"/>
              </a:spcBef>
              <a:spcAft>
                <a:spcPts val="1200"/>
              </a:spcAft>
              <a:buNone/>
            </a:pPr>
            <a:r>
              <a:rPr lang="en-US" sz="2000" b="1" dirty="0">
                <a:latin typeface="Arial Narrow" panose="020B0606020202030204" pitchFamily="34" charset="0"/>
              </a:rPr>
              <a:t>Warm Summer Subtype </a:t>
            </a:r>
            <a:r>
              <a:rPr lang="en-US" sz="2000" dirty="0">
                <a:latin typeface="Arial Narrow" panose="020B0606020202030204" pitchFamily="34" charset="0"/>
              </a:rPr>
              <a:t>(</a:t>
            </a:r>
            <a:r>
              <a:rPr lang="en-US" sz="2000" b="1" dirty="0">
                <a:latin typeface="Arial Narrow" panose="020B0606020202030204" pitchFamily="34" charset="0"/>
              </a:rPr>
              <a:t>Dfa/</a:t>
            </a:r>
            <a:r>
              <a:rPr lang="en-US" sz="2000" b="1" dirty="0" err="1">
                <a:latin typeface="Arial Narrow" panose="020B0606020202030204" pitchFamily="34" charset="0"/>
              </a:rPr>
              <a:t>Dwa</a:t>
            </a:r>
            <a:r>
              <a:rPr lang="en-US" sz="2000" dirty="0">
                <a:latin typeface="Arial Narrow" panose="020B0606020202030204" pitchFamily="34" charset="0"/>
              </a:rPr>
              <a:t>):</a:t>
            </a:r>
          </a:p>
          <a:p>
            <a:pPr>
              <a:lnSpc>
                <a:spcPct val="100000"/>
              </a:lnSpc>
              <a:spcBef>
                <a:spcPts val="0"/>
              </a:spcBef>
              <a:buFont typeface="Wingdings" panose="05000000000000000000" pitchFamily="2" charset="2"/>
              <a:buChar char="q"/>
            </a:pPr>
            <a:r>
              <a:rPr lang="en-US" sz="2000" dirty="0">
                <a:latin typeface="Arial Narrow" panose="020B0606020202030204" pitchFamily="34" charset="0"/>
              </a:rPr>
              <a:t> Found in:</a:t>
            </a:r>
          </a:p>
          <a:p>
            <a:pPr lvl="1">
              <a:lnSpc>
                <a:spcPct val="100000"/>
              </a:lnSpc>
              <a:spcBef>
                <a:spcPts val="0"/>
              </a:spcBef>
              <a:buFont typeface="Wingdings" panose="05000000000000000000" pitchFamily="2" charset="2"/>
              <a:buChar char="q"/>
            </a:pPr>
            <a:r>
              <a:rPr lang="en-US" sz="2000" dirty="0">
                <a:latin typeface="Arial Narrow" panose="020B0606020202030204" pitchFamily="34" charset="0"/>
              </a:rPr>
              <a:t> Eastern and Midwestern U.S. (Atlantic to 100th Meridian)</a:t>
            </a:r>
          </a:p>
          <a:p>
            <a:pPr lvl="1">
              <a:lnSpc>
                <a:spcPct val="100000"/>
              </a:lnSpc>
              <a:spcBef>
                <a:spcPts val="0"/>
              </a:spcBef>
              <a:buFont typeface="Wingdings" panose="05000000000000000000" pitchFamily="2" charset="2"/>
              <a:buChar char="q"/>
            </a:pPr>
            <a:r>
              <a:rPr lang="en-US" sz="2000" dirty="0">
                <a:latin typeface="Arial Narrow" panose="020B0606020202030204" pitchFamily="34" charset="0"/>
              </a:rPr>
              <a:t> East Central Europe, Northern China, North Korea</a:t>
            </a:r>
          </a:p>
          <a:p>
            <a:pPr>
              <a:lnSpc>
                <a:spcPct val="100000"/>
              </a:lnSpc>
              <a:spcBef>
                <a:spcPts val="0"/>
              </a:spcBef>
              <a:buFont typeface="Wingdings" panose="05000000000000000000" pitchFamily="2" charset="2"/>
              <a:buChar char="q"/>
            </a:pPr>
            <a:r>
              <a:rPr lang="en-US" sz="2000" dirty="0">
                <a:latin typeface="Arial Narrow" panose="020B0606020202030204" pitchFamily="34" charset="0"/>
              </a:rPr>
              <a:t> Characteristics:</a:t>
            </a:r>
          </a:p>
          <a:p>
            <a:pPr lvl="1">
              <a:lnSpc>
                <a:spcPct val="100000"/>
              </a:lnSpc>
              <a:spcBef>
                <a:spcPts val="0"/>
              </a:spcBef>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Hot</a:t>
            </a:r>
            <a:r>
              <a:rPr lang="en-US" sz="2000" dirty="0">
                <a:latin typeface="Arial Narrow" panose="020B0606020202030204" pitchFamily="34" charset="0"/>
              </a:rPr>
              <a:t>, </a:t>
            </a:r>
            <a:r>
              <a:rPr lang="en-US" sz="2000" b="1" dirty="0">
                <a:latin typeface="Arial Narrow" panose="020B0606020202030204" pitchFamily="34" charset="0"/>
              </a:rPr>
              <a:t>humid</a:t>
            </a:r>
            <a:r>
              <a:rPr lang="en-US" sz="2000" dirty="0">
                <a:latin typeface="Arial Narrow" panose="020B0606020202030204" pitchFamily="34" charset="0"/>
              </a:rPr>
              <a:t> </a:t>
            </a:r>
            <a:r>
              <a:rPr lang="en-US" sz="2000" b="1" dirty="0">
                <a:latin typeface="Arial Narrow" panose="020B0606020202030204" pitchFamily="34" charset="0"/>
              </a:rPr>
              <a:t>summers</a:t>
            </a:r>
            <a:r>
              <a:rPr lang="en-US" sz="2000" dirty="0">
                <a:latin typeface="Arial Narrow" panose="020B0606020202030204" pitchFamily="34" charset="0"/>
              </a:rPr>
              <a:t> with </a:t>
            </a:r>
            <a:r>
              <a:rPr lang="en-US" sz="2000" b="1" dirty="0">
                <a:latin typeface="Arial Narrow" panose="020B0606020202030204" pitchFamily="34" charset="0"/>
              </a:rPr>
              <a:t>occasional</a:t>
            </a:r>
            <a:r>
              <a:rPr lang="en-US" sz="2000" dirty="0">
                <a:latin typeface="Arial Narrow" panose="020B0606020202030204" pitchFamily="34" charset="0"/>
              </a:rPr>
              <a:t> </a:t>
            </a:r>
            <a:r>
              <a:rPr lang="en-US" sz="2000" b="1" dirty="0">
                <a:latin typeface="Arial Narrow" panose="020B0606020202030204" pitchFamily="34" charset="0"/>
              </a:rPr>
              <a:t>cold</a:t>
            </a:r>
            <a:r>
              <a:rPr lang="en-US" sz="2000" dirty="0">
                <a:latin typeface="Arial Narrow" panose="020B0606020202030204" pitchFamily="34" charset="0"/>
              </a:rPr>
              <a:t> </a:t>
            </a:r>
            <a:r>
              <a:rPr lang="en-US" sz="2000" b="1" dirty="0">
                <a:latin typeface="Arial Narrow" panose="020B0606020202030204" pitchFamily="34" charset="0"/>
              </a:rPr>
              <a:t>winter</a:t>
            </a:r>
            <a:r>
              <a:rPr lang="en-US" sz="2000" dirty="0">
                <a:latin typeface="Arial Narrow" panose="020B0606020202030204" pitchFamily="34" charset="0"/>
              </a:rPr>
              <a:t> waves</a:t>
            </a:r>
          </a:p>
          <a:p>
            <a:pPr lvl="2">
              <a:lnSpc>
                <a:spcPct val="100000"/>
              </a:lnSpc>
              <a:spcBef>
                <a:spcPts val="0"/>
              </a:spcBef>
              <a:buFont typeface="Wingdings" panose="05000000000000000000" pitchFamily="2" charset="2"/>
              <a:buChar char="q"/>
            </a:pPr>
            <a:r>
              <a:rPr lang="en-US" dirty="0">
                <a:latin typeface="Arial Narrow" panose="020B0606020202030204" pitchFamily="34" charset="0"/>
              </a:rPr>
              <a:t> Peoria, IL: </a:t>
            </a:r>
          </a:p>
          <a:p>
            <a:pPr lvl="3">
              <a:lnSpc>
                <a:spcPct val="100000"/>
              </a:lnSpc>
              <a:spcBef>
                <a:spcPts val="0"/>
              </a:spcBef>
              <a:buFont typeface="Wingdings" panose="05000000000000000000" pitchFamily="2" charset="2"/>
              <a:buChar char="q"/>
            </a:pPr>
            <a:r>
              <a:rPr lang="en-US" sz="2000" dirty="0">
                <a:latin typeface="Arial Narrow" panose="020B0606020202030204" pitchFamily="34" charset="0"/>
              </a:rPr>
              <a:t> Avg. annual temp 10.4°C (50.7°F)</a:t>
            </a:r>
          </a:p>
          <a:p>
            <a:pPr lvl="3">
              <a:lnSpc>
                <a:spcPct val="100000"/>
              </a:lnSpc>
              <a:spcBef>
                <a:spcPts val="0"/>
              </a:spcBef>
              <a:buFont typeface="Wingdings" panose="05000000000000000000" pitchFamily="2" charset="2"/>
              <a:buChar char="q"/>
            </a:pPr>
            <a:r>
              <a:rPr lang="en-US" sz="2000" dirty="0">
                <a:latin typeface="Arial Narrow" panose="020B0606020202030204" pitchFamily="34" charset="0"/>
              </a:rPr>
              <a:t> Summer avg: 19.2°C (65.5°F)Winter avg: 1.6°C (35°F)</a:t>
            </a:r>
          </a:p>
          <a:p>
            <a:pPr lvl="3">
              <a:lnSpc>
                <a:spcPct val="100000"/>
              </a:lnSpc>
              <a:spcBef>
                <a:spcPts val="0"/>
              </a:spcBef>
              <a:buFont typeface="Wingdings" panose="05000000000000000000" pitchFamily="2" charset="2"/>
              <a:buChar char="q"/>
            </a:pPr>
            <a:r>
              <a:rPr lang="en-US" sz="2000" dirty="0">
                <a:latin typeface="Arial Narrow" panose="020B0606020202030204" pitchFamily="34" charset="0"/>
              </a:rPr>
              <a:t> Summer precipitation maximum due to warm, moist air masses</a:t>
            </a:r>
          </a:p>
        </p:txBody>
      </p:sp>
      <p:sp>
        <p:nvSpPr>
          <p:cNvPr id="6" name="TextBox 5">
            <a:extLst>
              <a:ext uri="{FF2B5EF4-FFF2-40B4-BE49-F238E27FC236}">
                <a16:creationId xmlns:a16="http://schemas.microsoft.com/office/drawing/2014/main" id="{69C05288-DDC6-F018-6096-DB3BF8D06341}"/>
              </a:ext>
            </a:extLst>
          </p:cNvPr>
          <p:cNvSpPr txBox="1"/>
          <p:nvPr/>
        </p:nvSpPr>
        <p:spPr>
          <a:xfrm>
            <a:off x="6600539" y="5346069"/>
            <a:ext cx="4917162"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9.5.5.3: Climograph for Peoria, Illinois from Introduction to Physical Geography by M. Ritter, licensed under CC BY-NC-SA 4.0.</a:t>
            </a:r>
          </a:p>
        </p:txBody>
      </p:sp>
      <p:pic>
        <p:nvPicPr>
          <p:cNvPr id="7" name="Picture 6" descr="Climograph for Peoria, Illinois, showing cold winters with temperatures near −5°C in January, warm summers peaking around 25°C in July, and fairly even precipitation throughout the year.">
            <a:extLst>
              <a:ext uri="{FF2B5EF4-FFF2-40B4-BE49-F238E27FC236}">
                <a16:creationId xmlns:a16="http://schemas.microsoft.com/office/drawing/2014/main" id="{0D3CF27E-B3CF-87A2-8F4C-3C31566E8E43}"/>
              </a:ext>
            </a:extLst>
          </p:cNvPr>
          <p:cNvPicPr>
            <a:picLocks noChangeAspect="1"/>
          </p:cNvPicPr>
          <p:nvPr/>
        </p:nvPicPr>
        <p:blipFill>
          <a:blip r:embed="rId3"/>
          <a:stretch>
            <a:fillRect/>
          </a:stretch>
        </p:blipFill>
        <p:spPr>
          <a:xfrm>
            <a:off x="6487010" y="1380226"/>
            <a:ext cx="5150023" cy="3846816"/>
          </a:xfrm>
          <a:prstGeom prst="rect">
            <a:avLst/>
          </a:prstGeom>
        </p:spPr>
      </p:pic>
    </p:spTree>
    <p:extLst>
      <p:ext uri="{BB962C8B-B14F-4D97-AF65-F5344CB8AC3E}">
        <p14:creationId xmlns:p14="http://schemas.microsoft.com/office/powerpoint/2010/main" val="409784873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69B8C-8823-A024-9594-1090265EA8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721C2F-A426-0ACE-E5E6-C7A2ABECB72F}"/>
              </a:ext>
            </a:extLst>
          </p:cNvPr>
          <p:cNvSpPr>
            <a:spLocks noGrp="1"/>
          </p:cNvSpPr>
          <p:nvPr>
            <p:ph type="title"/>
          </p:nvPr>
        </p:nvSpPr>
        <p:spPr>
          <a:xfrm>
            <a:off x="718867"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Humid Continental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D48920C5-6F7A-873A-51B3-EC60448CEEFA}"/>
              </a:ext>
            </a:extLst>
          </p:cNvPr>
          <p:cNvSpPr>
            <a:spLocks noGrp="1"/>
          </p:cNvSpPr>
          <p:nvPr>
            <p:ph idx="1"/>
          </p:nvPr>
        </p:nvSpPr>
        <p:spPr>
          <a:xfrm>
            <a:off x="838200" y="1285335"/>
            <a:ext cx="5415951" cy="4903369"/>
          </a:xfrm>
        </p:spPr>
        <p:txBody>
          <a:bodyPr>
            <a:noAutofit/>
          </a:bodyPr>
          <a:lstStyle/>
          <a:p>
            <a:pPr marL="0" indent="0">
              <a:lnSpc>
                <a:spcPct val="100000"/>
              </a:lnSpc>
              <a:spcBef>
                <a:spcPts val="0"/>
              </a:spcBef>
              <a:spcAft>
                <a:spcPts val="1200"/>
              </a:spcAft>
              <a:buNone/>
            </a:pPr>
            <a:r>
              <a:rPr lang="en-US" sz="2000" b="1" dirty="0">
                <a:latin typeface="Arial Narrow" panose="020B0606020202030204" pitchFamily="34" charset="0"/>
              </a:rPr>
              <a:t>Cool Summer Subtype </a:t>
            </a:r>
            <a:r>
              <a:rPr lang="en-US" sz="2000" dirty="0">
                <a:latin typeface="Arial Narrow" panose="020B0606020202030204" pitchFamily="34" charset="0"/>
              </a:rPr>
              <a:t>(</a:t>
            </a:r>
            <a:r>
              <a:rPr lang="en-US" sz="2000" b="1" dirty="0" err="1">
                <a:latin typeface="Arial Narrow" panose="020B0606020202030204" pitchFamily="34" charset="0"/>
              </a:rPr>
              <a:t>Dfb</a:t>
            </a:r>
            <a:r>
              <a:rPr lang="en-US" sz="2000" b="1" dirty="0">
                <a:latin typeface="Arial Narrow" panose="020B0606020202030204" pitchFamily="34" charset="0"/>
              </a:rPr>
              <a:t>/</a:t>
            </a:r>
            <a:r>
              <a:rPr lang="en-US" sz="2000" b="1" dirty="0" err="1">
                <a:latin typeface="Arial Narrow" panose="020B0606020202030204" pitchFamily="34" charset="0"/>
              </a:rPr>
              <a:t>Dwb</a:t>
            </a:r>
            <a:r>
              <a:rPr lang="en-US" sz="20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Found in:</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New England, Great Lakes, Upper Midwest, Southern Canada</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Much of Scandinavia, Eastern Europe, and Russia</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Characteristics:</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Colder</a:t>
            </a:r>
            <a:r>
              <a:rPr lang="en-US" sz="2000" dirty="0">
                <a:latin typeface="Arial Narrow" panose="020B0606020202030204" pitchFamily="34" charset="0"/>
              </a:rPr>
              <a:t>, </a:t>
            </a:r>
            <a:r>
              <a:rPr lang="en-US" sz="2000" b="1" dirty="0">
                <a:latin typeface="Arial Narrow" panose="020B0606020202030204" pitchFamily="34" charset="0"/>
              </a:rPr>
              <a:t>shorter</a:t>
            </a:r>
            <a:r>
              <a:rPr lang="en-US" sz="2000" dirty="0">
                <a:latin typeface="Arial Narrow" panose="020B0606020202030204" pitchFamily="34" charset="0"/>
              </a:rPr>
              <a:t> summers and </a:t>
            </a:r>
            <a:r>
              <a:rPr lang="en-US" sz="2000" b="1" dirty="0">
                <a:latin typeface="Arial Narrow" panose="020B0606020202030204" pitchFamily="34" charset="0"/>
              </a:rPr>
              <a:t>severe</a:t>
            </a:r>
            <a:r>
              <a:rPr lang="en-US" sz="2000" dirty="0">
                <a:latin typeface="Arial Narrow" panose="020B0606020202030204" pitchFamily="34" charset="0"/>
              </a:rPr>
              <a:t> winters</a:t>
            </a:r>
          </a:p>
          <a:p>
            <a:pPr lvl="2">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Duluth, MN: </a:t>
            </a:r>
          </a:p>
          <a:p>
            <a:pPr lvl="3">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Avg. annual temp 3.8°C (39°F)</a:t>
            </a:r>
          </a:p>
          <a:p>
            <a:pPr lvl="3">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Many winter months below 0°C (32°F)</a:t>
            </a:r>
          </a:p>
          <a:p>
            <a:pPr lvl="3">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Less total precipitation due to lower humidity from colder air</a:t>
            </a:r>
          </a:p>
        </p:txBody>
      </p:sp>
      <p:sp>
        <p:nvSpPr>
          <p:cNvPr id="6" name="TextBox 5">
            <a:extLst>
              <a:ext uri="{FF2B5EF4-FFF2-40B4-BE49-F238E27FC236}">
                <a16:creationId xmlns:a16="http://schemas.microsoft.com/office/drawing/2014/main" id="{3DB7DB3C-6D1D-280C-C9E4-5FFC82ADDD0A}"/>
              </a:ext>
            </a:extLst>
          </p:cNvPr>
          <p:cNvSpPr txBox="1"/>
          <p:nvPr/>
        </p:nvSpPr>
        <p:spPr>
          <a:xfrm>
            <a:off x="6600539" y="5346069"/>
            <a:ext cx="4917162"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9.5.5.4: Climograph for Duluth, Minnesota from Introduction to Physical Geography by M. Ritter, licensed under CC BY-NC-SA 4.0.</a:t>
            </a:r>
          </a:p>
        </p:txBody>
      </p:sp>
      <p:pic>
        <p:nvPicPr>
          <p:cNvPr id="5" name="Picture 4" descr="Climograph for Duluth, Minnesota, showing very cold winters with temperatures near −12°C in January, mild summers peaking around 20°C in July, and precipitation highest in summer months.">
            <a:extLst>
              <a:ext uri="{FF2B5EF4-FFF2-40B4-BE49-F238E27FC236}">
                <a16:creationId xmlns:a16="http://schemas.microsoft.com/office/drawing/2014/main" id="{8BB7F19F-315F-FB19-43A7-5B2DA5CE8C4E}"/>
              </a:ext>
            </a:extLst>
          </p:cNvPr>
          <p:cNvPicPr>
            <a:picLocks noChangeAspect="1"/>
          </p:cNvPicPr>
          <p:nvPr/>
        </p:nvPicPr>
        <p:blipFill>
          <a:blip r:embed="rId3"/>
          <a:stretch>
            <a:fillRect/>
          </a:stretch>
        </p:blipFill>
        <p:spPr>
          <a:xfrm>
            <a:off x="6483252" y="1380226"/>
            <a:ext cx="5153782" cy="3849624"/>
          </a:xfrm>
          <a:prstGeom prst="rect">
            <a:avLst/>
          </a:prstGeom>
        </p:spPr>
      </p:pic>
    </p:spTree>
    <p:extLst>
      <p:ext uri="{BB962C8B-B14F-4D97-AF65-F5344CB8AC3E}">
        <p14:creationId xmlns:p14="http://schemas.microsoft.com/office/powerpoint/2010/main" val="284263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73286-571F-641B-6CD4-D7A232635B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2252E7-D3A2-8CF0-6193-A0603972F9C4}"/>
              </a:ext>
            </a:extLst>
          </p:cNvPr>
          <p:cNvSpPr>
            <a:spLocks noGrp="1"/>
          </p:cNvSpPr>
          <p:nvPr>
            <p:ph type="title"/>
          </p:nvPr>
        </p:nvSpPr>
        <p:spPr>
          <a:xfrm>
            <a:off x="838200"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Marine West Coast Climate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B4642FD9-165E-A519-E4EE-C73797C4E5E2}"/>
              </a:ext>
            </a:extLst>
          </p:cNvPr>
          <p:cNvSpPr>
            <a:spLocks noGrp="1"/>
          </p:cNvSpPr>
          <p:nvPr>
            <p:ph idx="1"/>
          </p:nvPr>
        </p:nvSpPr>
        <p:spPr>
          <a:xfrm>
            <a:off x="838200" y="1285335"/>
            <a:ext cx="5787020"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As the name suggests, this climate is found on the </a:t>
            </a:r>
            <a:r>
              <a:rPr lang="en-US" sz="2400" b="1" dirty="0">
                <a:latin typeface="Arial Narrow" panose="020B0606020202030204" pitchFamily="34" charset="0"/>
              </a:rPr>
              <a:t>west</a:t>
            </a:r>
            <a:r>
              <a:rPr lang="en-US" sz="2400" dirty="0">
                <a:latin typeface="Arial Narrow" panose="020B0606020202030204" pitchFamily="34" charset="0"/>
              </a:rPr>
              <a:t> </a:t>
            </a:r>
            <a:r>
              <a:rPr lang="en-US" sz="2400" b="1" dirty="0">
                <a:latin typeface="Arial Narrow" panose="020B0606020202030204" pitchFamily="34" charset="0"/>
              </a:rPr>
              <a:t>coasts</a:t>
            </a:r>
            <a:r>
              <a:rPr lang="en-US" sz="2400" dirty="0">
                <a:latin typeface="Arial Narrow" panose="020B0606020202030204" pitchFamily="34" charset="0"/>
              </a:rPr>
              <a:t> of </a:t>
            </a:r>
            <a:r>
              <a:rPr lang="en-US" sz="2400" b="1" dirty="0">
                <a:latin typeface="Arial Narrow" panose="020B0606020202030204" pitchFamily="34" charset="0"/>
              </a:rPr>
              <a:t>midlatitude</a:t>
            </a:r>
            <a:r>
              <a:rPr lang="en-US" sz="2400" dirty="0">
                <a:latin typeface="Arial Narrow" panose="020B0606020202030204" pitchFamily="34" charset="0"/>
              </a:rPr>
              <a:t> </a:t>
            </a:r>
            <a:r>
              <a:rPr lang="en-US" sz="2400" b="1" dirty="0">
                <a:latin typeface="Arial Narrow" panose="020B0606020202030204" pitchFamily="34" charset="0"/>
              </a:rPr>
              <a:t>continents</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Characterized by:</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High</a:t>
            </a:r>
            <a:r>
              <a:rPr lang="en-US" dirty="0">
                <a:latin typeface="Arial Narrow" panose="020B0606020202030204" pitchFamily="34" charset="0"/>
              </a:rPr>
              <a:t> </a:t>
            </a:r>
            <a:r>
              <a:rPr lang="en-US" b="1" dirty="0">
                <a:latin typeface="Arial Narrow" panose="020B0606020202030204" pitchFamily="34" charset="0"/>
              </a:rPr>
              <a:t>humidity</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Cloudy</a:t>
            </a:r>
            <a:r>
              <a:rPr lang="en-US" dirty="0">
                <a:latin typeface="Arial Narrow" panose="020B0606020202030204" pitchFamily="34" charset="0"/>
              </a:rPr>
              <a:t> </a:t>
            </a:r>
            <a:r>
              <a:rPr lang="en-US" b="1" dirty="0">
                <a:latin typeface="Arial Narrow" panose="020B0606020202030204" pitchFamily="34" charset="0"/>
              </a:rPr>
              <a:t>skies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Frequent</a:t>
            </a:r>
            <a:r>
              <a:rPr lang="en-US" dirty="0">
                <a:latin typeface="Arial Narrow" panose="020B0606020202030204" pitchFamily="34" charset="0"/>
              </a:rPr>
              <a:t> </a:t>
            </a:r>
            <a:r>
              <a:rPr lang="en-US" b="1" dirty="0">
                <a:latin typeface="Arial Narrow" panose="020B0606020202030204" pitchFamily="34" charset="0"/>
              </a:rPr>
              <a:t>precipitation</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Mild</a:t>
            </a:r>
            <a:r>
              <a:rPr lang="en-US" dirty="0">
                <a:latin typeface="Arial Narrow" panose="020B0606020202030204" pitchFamily="34" charset="0"/>
              </a:rPr>
              <a:t> </a:t>
            </a:r>
            <a:r>
              <a:rPr lang="en-US" b="1" dirty="0">
                <a:latin typeface="Arial Narrow" panose="020B0606020202030204" pitchFamily="34" charset="0"/>
              </a:rPr>
              <a:t>temperatures</a:t>
            </a:r>
            <a:r>
              <a:rPr lang="en-US" dirty="0">
                <a:latin typeface="Arial Narrow" panose="020B0606020202030204" pitchFamily="34" charset="0"/>
              </a:rPr>
              <a:t> year-round</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Controlled by </a:t>
            </a:r>
            <a:r>
              <a:rPr lang="en-US" sz="2400" b="1" dirty="0">
                <a:latin typeface="Arial Narrow" panose="020B0606020202030204" pitchFamily="34" charset="0"/>
              </a:rPr>
              <a:t>moist</a:t>
            </a:r>
            <a:r>
              <a:rPr lang="en-US" sz="2400" dirty="0">
                <a:latin typeface="Arial Narrow" panose="020B0606020202030204" pitchFamily="34" charset="0"/>
              </a:rPr>
              <a:t> </a:t>
            </a:r>
            <a:r>
              <a:rPr lang="en-US" sz="2400" b="1" dirty="0">
                <a:latin typeface="Arial Narrow" panose="020B0606020202030204" pitchFamily="34" charset="0"/>
              </a:rPr>
              <a:t>westerly</a:t>
            </a:r>
            <a:r>
              <a:rPr lang="en-US" sz="2400" dirty="0">
                <a:latin typeface="Arial Narrow" panose="020B0606020202030204" pitchFamily="34" charset="0"/>
              </a:rPr>
              <a:t> </a:t>
            </a:r>
            <a:r>
              <a:rPr lang="en-US" sz="2400" b="1" dirty="0">
                <a:latin typeface="Arial Narrow" panose="020B0606020202030204" pitchFamily="34" charset="0"/>
              </a:rPr>
              <a:t>winds</a:t>
            </a:r>
            <a:r>
              <a:rPr lang="en-US" sz="2400" dirty="0">
                <a:latin typeface="Arial Narrow" panose="020B0606020202030204" pitchFamily="34" charset="0"/>
              </a:rPr>
              <a:t> from the ocean, which bring steady </a:t>
            </a:r>
            <a:r>
              <a:rPr lang="en-US" sz="2400" b="1" dirty="0">
                <a:latin typeface="Arial Narrow" panose="020B0606020202030204" pitchFamily="34" charset="0"/>
              </a:rPr>
              <a:t>moisture</a:t>
            </a:r>
            <a:r>
              <a:rPr lang="en-US" sz="2400" dirty="0">
                <a:latin typeface="Arial Narrow" panose="020B0606020202030204" pitchFamily="34" charset="0"/>
              </a:rPr>
              <a:t> and </a:t>
            </a:r>
            <a:r>
              <a:rPr lang="en-US" sz="2400" b="1" dirty="0">
                <a:latin typeface="Arial Narrow" panose="020B0606020202030204" pitchFamily="34" charset="0"/>
              </a:rPr>
              <a:t>moderate</a:t>
            </a:r>
            <a:r>
              <a:rPr lang="en-US" sz="2400" dirty="0">
                <a:latin typeface="Arial Narrow" panose="020B0606020202030204" pitchFamily="34" charset="0"/>
              </a:rPr>
              <a:t> </a:t>
            </a:r>
            <a:r>
              <a:rPr lang="en-US" sz="2400" b="1" dirty="0">
                <a:latin typeface="Arial Narrow" panose="020B0606020202030204" pitchFamily="34" charset="0"/>
              </a:rPr>
              <a:t>thermal</a:t>
            </a:r>
            <a:r>
              <a:rPr lang="en-US" sz="2400" dirty="0">
                <a:latin typeface="Arial Narrow" panose="020B0606020202030204" pitchFamily="34" charset="0"/>
              </a:rPr>
              <a:t> conditions.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Mountains</a:t>
            </a:r>
            <a:r>
              <a:rPr lang="en-US" sz="2400" dirty="0">
                <a:latin typeface="Arial Narrow" panose="020B0606020202030204" pitchFamily="34" charset="0"/>
              </a:rPr>
              <a:t> strongly influence distribution, especially in </a:t>
            </a:r>
            <a:r>
              <a:rPr lang="en-US" sz="2400" b="1" dirty="0">
                <a:latin typeface="Arial Narrow" panose="020B0606020202030204" pitchFamily="34" charset="0"/>
              </a:rPr>
              <a:t>North America </a:t>
            </a:r>
            <a:r>
              <a:rPr lang="en-US" sz="2400" dirty="0">
                <a:latin typeface="Arial Narrow" panose="020B0606020202030204" pitchFamily="34" charset="0"/>
              </a:rPr>
              <a:t>and </a:t>
            </a:r>
            <a:r>
              <a:rPr lang="en-US" sz="2400" b="1" dirty="0">
                <a:latin typeface="Arial Narrow" panose="020B0606020202030204" pitchFamily="34" charset="0"/>
              </a:rPr>
              <a:t>Europe</a:t>
            </a:r>
            <a:r>
              <a:rPr lang="en-US" sz="2400" dirty="0">
                <a:latin typeface="Arial Narrow" panose="020B0606020202030204" pitchFamily="34" charset="0"/>
              </a:rPr>
              <a:t>.</a:t>
            </a:r>
          </a:p>
        </p:txBody>
      </p:sp>
      <p:sp>
        <p:nvSpPr>
          <p:cNvPr id="6" name="TextBox 5">
            <a:extLst>
              <a:ext uri="{FF2B5EF4-FFF2-40B4-BE49-F238E27FC236}">
                <a16:creationId xmlns:a16="http://schemas.microsoft.com/office/drawing/2014/main" id="{7B38F1A2-1EEA-2C42-5250-FE016605F9A5}"/>
              </a:ext>
            </a:extLst>
          </p:cNvPr>
          <p:cNvSpPr txBox="1"/>
          <p:nvPr/>
        </p:nvSpPr>
        <p:spPr>
          <a:xfrm>
            <a:off x="7376713" y="4840572"/>
            <a:ext cx="3857445"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9.5.6.1: Coastal Oregon, USA (Source: NOAA) from Introduction to Physical Geography by M. Ritter, licensed under CC BY-NC-SA 4.0.</a:t>
            </a:r>
          </a:p>
        </p:txBody>
      </p:sp>
      <p:pic>
        <p:nvPicPr>
          <p:cNvPr id="7" name="Picture 6" descr="View of the Oregon coast showing a forested landscape meeting the Pacific Ocean, with waves breaking along a long, curving shoreline.">
            <a:extLst>
              <a:ext uri="{FF2B5EF4-FFF2-40B4-BE49-F238E27FC236}">
                <a16:creationId xmlns:a16="http://schemas.microsoft.com/office/drawing/2014/main" id="{35EB459C-7B78-5385-2D94-E8CC94243C8A}"/>
              </a:ext>
            </a:extLst>
          </p:cNvPr>
          <p:cNvPicPr>
            <a:picLocks noChangeAspect="1"/>
          </p:cNvPicPr>
          <p:nvPr/>
        </p:nvPicPr>
        <p:blipFill>
          <a:blip r:embed="rId3"/>
          <a:stretch>
            <a:fillRect/>
          </a:stretch>
        </p:blipFill>
        <p:spPr>
          <a:xfrm>
            <a:off x="6512193" y="1820173"/>
            <a:ext cx="5586487" cy="2872597"/>
          </a:xfrm>
          <a:prstGeom prst="rect">
            <a:avLst/>
          </a:prstGeom>
        </p:spPr>
      </p:pic>
    </p:spTree>
    <p:extLst>
      <p:ext uri="{BB962C8B-B14F-4D97-AF65-F5344CB8AC3E}">
        <p14:creationId xmlns:p14="http://schemas.microsoft.com/office/powerpoint/2010/main" val="409031074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6F12B-9D98-587E-35CC-78D087A80B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3472FC-B459-94B7-5174-5966276FCC96}"/>
              </a:ext>
            </a:extLst>
          </p:cNvPr>
          <p:cNvSpPr>
            <a:spLocks noGrp="1"/>
          </p:cNvSpPr>
          <p:nvPr>
            <p:ph type="title"/>
          </p:nvPr>
        </p:nvSpPr>
        <p:spPr>
          <a:xfrm>
            <a:off x="838200"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Marine West Coast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446C020-4989-B9D1-1474-B1686917338E}"/>
              </a:ext>
            </a:extLst>
          </p:cNvPr>
          <p:cNvSpPr>
            <a:spLocks noGrp="1"/>
          </p:cNvSpPr>
          <p:nvPr>
            <p:ph idx="1"/>
          </p:nvPr>
        </p:nvSpPr>
        <p:spPr>
          <a:xfrm>
            <a:off x="838200" y="1285335"/>
            <a:ext cx="10358888"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North America</a:t>
            </a:r>
            <a:r>
              <a:rPr lang="en-US" sz="2400" dirty="0">
                <a:latin typeface="Arial Narrow" panose="020B0606020202030204" pitchFamily="34" charset="0"/>
              </a:rPr>
              <a:t>: </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Narrow coastal strip: Oregon, Washington, British Columbia, southern Alaska</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South America</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Coastal Chile</a:t>
            </a:r>
            <a:r>
              <a:rPr lang="en-US" dirty="0">
                <a:latin typeface="Arial Narrow" panose="020B0606020202030204" pitchFamily="34" charset="0"/>
              </a:rPr>
              <a:t>, especially along the southern Andes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Europe</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Extends much farther inland </a:t>
            </a:r>
            <a:r>
              <a:rPr lang="en-US" dirty="0">
                <a:latin typeface="Arial Narrow" panose="020B0606020202030204" pitchFamily="34" charset="0"/>
              </a:rPr>
              <a:t>than in North America due to fewer east-west mountain barriers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Includes much of the </a:t>
            </a:r>
            <a:r>
              <a:rPr lang="en-US" b="1" dirty="0">
                <a:latin typeface="Arial Narrow" panose="020B0606020202030204" pitchFamily="34" charset="0"/>
              </a:rPr>
              <a:t>British</a:t>
            </a:r>
            <a:r>
              <a:rPr lang="en-US" dirty="0">
                <a:latin typeface="Arial Narrow" panose="020B0606020202030204" pitchFamily="34" charset="0"/>
              </a:rPr>
              <a:t> </a:t>
            </a:r>
            <a:r>
              <a:rPr lang="en-US" b="1" dirty="0">
                <a:latin typeface="Arial Narrow" panose="020B0606020202030204" pitchFamily="34" charset="0"/>
              </a:rPr>
              <a:t>Isles</a:t>
            </a:r>
            <a:r>
              <a:rPr lang="en-US" dirty="0">
                <a:latin typeface="Arial Narrow" panose="020B0606020202030204" pitchFamily="34" charset="0"/>
              </a:rPr>
              <a:t>, northwest </a:t>
            </a:r>
            <a:r>
              <a:rPr lang="en-US" b="1" dirty="0">
                <a:latin typeface="Arial Narrow" panose="020B0606020202030204" pitchFamily="34" charset="0"/>
              </a:rPr>
              <a:t>France</a:t>
            </a:r>
            <a:r>
              <a:rPr lang="en-US" dirty="0">
                <a:latin typeface="Arial Narrow" panose="020B0606020202030204" pitchFamily="34" charset="0"/>
              </a:rPr>
              <a:t>, </a:t>
            </a:r>
            <a:r>
              <a:rPr lang="en-US" b="1" dirty="0">
                <a:latin typeface="Arial Narrow" panose="020B0606020202030204" pitchFamily="34" charset="0"/>
              </a:rPr>
              <a:t>Germany</a:t>
            </a:r>
            <a:r>
              <a:rPr lang="en-US" dirty="0">
                <a:latin typeface="Arial Narrow" panose="020B0606020202030204" pitchFamily="34" charset="0"/>
              </a:rPr>
              <a:t>, and </a:t>
            </a:r>
            <a:r>
              <a:rPr lang="en-US" b="1" dirty="0">
                <a:latin typeface="Arial Narrow" panose="020B0606020202030204" pitchFamily="34" charset="0"/>
              </a:rPr>
              <a:t>Scandinavia’s</a:t>
            </a:r>
            <a:r>
              <a:rPr lang="en-US" dirty="0">
                <a:latin typeface="Arial Narrow" panose="020B0606020202030204" pitchFamily="34" charset="0"/>
              </a:rPr>
              <a:t> </a:t>
            </a:r>
            <a:r>
              <a:rPr lang="en-US" b="1" dirty="0">
                <a:latin typeface="Arial Narrow" panose="020B0606020202030204" pitchFamily="34" charset="0"/>
              </a:rPr>
              <a:t>west</a:t>
            </a:r>
            <a:r>
              <a:rPr lang="en-US" dirty="0">
                <a:latin typeface="Arial Narrow" panose="020B0606020202030204" pitchFamily="34" charset="0"/>
              </a:rPr>
              <a:t> </a:t>
            </a:r>
            <a:r>
              <a:rPr lang="en-US" b="1" dirty="0">
                <a:latin typeface="Arial Narrow" panose="020B0606020202030204" pitchFamily="34" charset="0"/>
              </a:rPr>
              <a:t>coast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Oceania</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Found along </a:t>
            </a:r>
            <a:r>
              <a:rPr lang="en-US" b="1" dirty="0">
                <a:latin typeface="Arial Narrow" panose="020B0606020202030204" pitchFamily="34" charset="0"/>
              </a:rPr>
              <a:t>southeast Australia </a:t>
            </a:r>
            <a:r>
              <a:rPr lang="en-US" dirty="0">
                <a:latin typeface="Arial Narrow" panose="020B0606020202030204" pitchFamily="34" charset="0"/>
              </a:rPr>
              <a:t>and </a:t>
            </a:r>
            <a:r>
              <a:rPr lang="en-US" b="1" dirty="0">
                <a:latin typeface="Arial Narrow" panose="020B0606020202030204" pitchFamily="34" charset="0"/>
              </a:rPr>
              <a:t>New Zealand’s western coasts</a:t>
            </a:r>
          </a:p>
        </p:txBody>
      </p:sp>
    </p:spTree>
    <p:extLst>
      <p:ext uri="{BB962C8B-B14F-4D97-AF65-F5344CB8AC3E}">
        <p14:creationId xmlns:p14="http://schemas.microsoft.com/office/powerpoint/2010/main" val="285403768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5322BA-5733-0A62-536A-5EE294015C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E7B5CE-A9B5-6ACC-144E-8240264EFA77}"/>
              </a:ext>
            </a:extLst>
          </p:cNvPr>
          <p:cNvSpPr>
            <a:spLocks noGrp="1"/>
          </p:cNvSpPr>
          <p:nvPr>
            <p:ph type="title"/>
          </p:nvPr>
        </p:nvSpPr>
        <p:spPr>
          <a:xfrm>
            <a:off x="696583" y="358450"/>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Marine West Coast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B30717D4-ECF3-A988-8BE4-CF4013BA1596}"/>
              </a:ext>
            </a:extLst>
          </p:cNvPr>
          <p:cNvSpPr>
            <a:spLocks noGrp="1"/>
          </p:cNvSpPr>
          <p:nvPr>
            <p:ph idx="1"/>
          </p:nvPr>
        </p:nvSpPr>
        <p:spPr>
          <a:xfrm>
            <a:off x="838200" y="1285335"/>
            <a:ext cx="10358888"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Primary</a:t>
            </a:r>
            <a:r>
              <a:rPr lang="en-US" sz="2400" dirty="0">
                <a:latin typeface="Arial Narrow" panose="020B0606020202030204" pitchFamily="34" charset="0"/>
              </a:rPr>
              <a:t> </a:t>
            </a:r>
            <a:r>
              <a:rPr lang="en-US" sz="2400" b="1" dirty="0">
                <a:latin typeface="Arial Narrow" panose="020B0606020202030204" pitchFamily="34" charset="0"/>
              </a:rPr>
              <a:t>control</a:t>
            </a:r>
            <a:r>
              <a:rPr lang="en-US" sz="2400" dirty="0">
                <a:latin typeface="Arial Narrow" panose="020B0606020202030204" pitchFamily="34" charset="0"/>
              </a:rPr>
              <a:t>: </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West coast location in the midlatitudes.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Exposed to steady maritime polar (</a:t>
            </a:r>
            <a:r>
              <a:rPr lang="en-US" dirty="0" err="1">
                <a:latin typeface="Arial Narrow" panose="020B0606020202030204" pitchFamily="34" charset="0"/>
              </a:rPr>
              <a:t>mP</a:t>
            </a:r>
            <a:r>
              <a:rPr lang="en-US" dirty="0">
                <a:latin typeface="Arial Narrow" panose="020B0606020202030204" pitchFamily="34" charset="0"/>
              </a:rPr>
              <a:t>) air masses.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Brings mild temperatures, high humidity, and frequent cloud cover.</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Warm ocean currents </a:t>
            </a:r>
            <a:r>
              <a:rPr lang="en-US" sz="2400" dirty="0">
                <a:latin typeface="Arial Narrow" panose="020B0606020202030204" pitchFamily="34" charset="0"/>
              </a:rPr>
              <a:t>(e.g., North Atlantic Drift) further moderate temperatures.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Result: </a:t>
            </a:r>
            <a:r>
              <a:rPr lang="en-US" b="1" dirty="0">
                <a:latin typeface="Arial Narrow" panose="020B0606020202030204" pitchFamily="34" charset="0"/>
              </a:rPr>
              <a:t>Cool</a:t>
            </a:r>
            <a:r>
              <a:rPr lang="en-US" dirty="0">
                <a:latin typeface="Arial Narrow" panose="020B0606020202030204" pitchFamily="34" charset="0"/>
              </a:rPr>
              <a:t> </a:t>
            </a:r>
            <a:r>
              <a:rPr lang="en-US" b="1" dirty="0">
                <a:latin typeface="Arial Narrow" panose="020B0606020202030204" pitchFamily="34" charset="0"/>
              </a:rPr>
              <a:t>summers</a:t>
            </a:r>
            <a:r>
              <a:rPr lang="en-US" dirty="0">
                <a:latin typeface="Arial Narrow" panose="020B0606020202030204" pitchFamily="34" charset="0"/>
              </a:rPr>
              <a:t> and </a:t>
            </a:r>
            <a:r>
              <a:rPr lang="en-US" b="1" dirty="0">
                <a:latin typeface="Arial Narrow" panose="020B0606020202030204" pitchFamily="34" charset="0"/>
              </a:rPr>
              <a:t>mild</a:t>
            </a:r>
            <a:r>
              <a:rPr lang="en-US" dirty="0">
                <a:latin typeface="Arial Narrow" panose="020B0606020202030204" pitchFamily="34" charset="0"/>
              </a:rPr>
              <a:t> </a:t>
            </a:r>
            <a:r>
              <a:rPr lang="en-US" b="1" dirty="0">
                <a:latin typeface="Arial Narrow" panose="020B0606020202030204" pitchFamily="34" charset="0"/>
              </a:rPr>
              <a:t>winters</a:t>
            </a:r>
            <a:r>
              <a:rPr lang="en-US" dirty="0">
                <a:latin typeface="Arial Narrow" panose="020B0606020202030204" pitchFamily="34" charset="0"/>
              </a:rPr>
              <a:t> without major extremes.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Mountain</a:t>
            </a:r>
            <a:r>
              <a:rPr lang="en-US" sz="2400" dirty="0">
                <a:latin typeface="Arial Narrow" panose="020B0606020202030204" pitchFamily="34" charset="0"/>
              </a:rPr>
              <a:t> </a:t>
            </a:r>
            <a:r>
              <a:rPr lang="en-US" sz="2400" b="1" dirty="0">
                <a:latin typeface="Arial Narrow" panose="020B0606020202030204" pitchFamily="34" charset="0"/>
              </a:rPr>
              <a:t>orientation</a:t>
            </a:r>
            <a:r>
              <a:rPr lang="en-US" sz="2400" dirty="0">
                <a:latin typeface="Arial Narrow" panose="020B0606020202030204" pitchFamily="34" charset="0"/>
              </a:rPr>
              <a:t> shapes distribution:</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North/South mountains </a:t>
            </a:r>
            <a:r>
              <a:rPr lang="en-US" dirty="0">
                <a:latin typeface="Arial Narrow" panose="020B0606020202030204" pitchFamily="34" charset="0"/>
              </a:rPr>
              <a:t>(e.g., </a:t>
            </a:r>
            <a:r>
              <a:rPr lang="en-US" b="1" dirty="0">
                <a:latin typeface="Arial Narrow" panose="020B0606020202030204" pitchFamily="34" charset="0"/>
              </a:rPr>
              <a:t>Rockies</a:t>
            </a:r>
            <a:r>
              <a:rPr lang="en-US" dirty="0">
                <a:latin typeface="Arial Narrow" panose="020B0606020202030204" pitchFamily="34" charset="0"/>
              </a:rPr>
              <a:t>, </a:t>
            </a:r>
            <a:r>
              <a:rPr lang="en-US" b="1" dirty="0">
                <a:latin typeface="Arial Narrow" panose="020B0606020202030204" pitchFamily="34" charset="0"/>
              </a:rPr>
              <a:t>Andes</a:t>
            </a:r>
            <a:r>
              <a:rPr lang="en-US" dirty="0">
                <a:latin typeface="Arial Narrow" panose="020B0606020202030204" pitchFamily="34" charset="0"/>
              </a:rPr>
              <a:t>) → </a:t>
            </a:r>
            <a:r>
              <a:rPr lang="en-US" b="1" dirty="0">
                <a:latin typeface="Arial Narrow" panose="020B0606020202030204" pitchFamily="34" charset="0"/>
              </a:rPr>
              <a:t>limit</a:t>
            </a:r>
            <a:r>
              <a:rPr lang="en-US" dirty="0">
                <a:latin typeface="Arial Narrow" panose="020B0606020202030204" pitchFamily="34" charset="0"/>
              </a:rPr>
              <a:t> </a:t>
            </a:r>
            <a:r>
              <a:rPr lang="en-US" b="1" dirty="0">
                <a:latin typeface="Arial Narrow" panose="020B0606020202030204" pitchFamily="34" charset="0"/>
              </a:rPr>
              <a:t>inland</a:t>
            </a:r>
            <a:r>
              <a:rPr lang="en-US" dirty="0">
                <a:latin typeface="Arial Narrow" panose="020B0606020202030204" pitchFamily="34" charset="0"/>
              </a:rPr>
              <a:t> </a:t>
            </a:r>
            <a:r>
              <a:rPr lang="en-US" b="1" dirty="0">
                <a:latin typeface="Arial Narrow" panose="020B0606020202030204" pitchFamily="34" charset="0"/>
              </a:rPr>
              <a:t>spread</a:t>
            </a:r>
            <a:r>
              <a:rPr lang="en-US" dirty="0">
                <a:latin typeface="Arial Narrow" panose="020B0606020202030204" pitchFamily="34" charset="0"/>
              </a:rPr>
              <a:t>, enhance coastal rainfall via </a:t>
            </a:r>
            <a:r>
              <a:rPr lang="en-US" b="1" dirty="0">
                <a:latin typeface="Arial Narrow" panose="020B0606020202030204" pitchFamily="34" charset="0"/>
              </a:rPr>
              <a:t>orographic</a:t>
            </a:r>
            <a:r>
              <a:rPr lang="en-US" dirty="0">
                <a:latin typeface="Arial Narrow" panose="020B0606020202030204" pitchFamily="34" charset="0"/>
              </a:rPr>
              <a:t> </a:t>
            </a:r>
            <a:r>
              <a:rPr lang="en-US" b="1" dirty="0">
                <a:latin typeface="Arial Narrow" panose="020B0606020202030204" pitchFamily="34" charset="0"/>
              </a:rPr>
              <a:t>uplift</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West/East mountains </a:t>
            </a:r>
            <a:r>
              <a:rPr lang="en-US" dirty="0">
                <a:latin typeface="Arial Narrow" panose="020B0606020202030204" pitchFamily="34" charset="0"/>
              </a:rPr>
              <a:t>(e.g., </a:t>
            </a:r>
            <a:r>
              <a:rPr lang="en-US" b="1" dirty="0">
                <a:latin typeface="Arial Narrow" panose="020B0606020202030204" pitchFamily="34" charset="0"/>
              </a:rPr>
              <a:t>Europe</a:t>
            </a:r>
            <a:r>
              <a:rPr lang="en-US" dirty="0">
                <a:latin typeface="Arial Narrow" panose="020B0606020202030204" pitchFamily="34" charset="0"/>
              </a:rPr>
              <a:t>) → allow air mass penetration inland, extending the climate’s influence.</a:t>
            </a:r>
          </a:p>
        </p:txBody>
      </p:sp>
    </p:spTree>
    <p:extLst>
      <p:ext uri="{BB962C8B-B14F-4D97-AF65-F5344CB8AC3E}">
        <p14:creationId xmlns:p14="http://schemas.microsoft.com/office/powerpoint/2010/main" val="38358111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F18DA-88DA-3643-6628-2C6D770C1851}"/>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16E9A8A7-169B-D25D-AF13-1D23DF58403D}"/>
              </a:ext>
            </a:extLst>
          </p:cNvPr>
          <p:cNvSpPr>
            <a:spLocks noGrp="1"/>
          </p:cNvSpPr>
          <p:nvPr>
            <p:ph type="title"/>
          </p:nvPr>
        </p:nvSpPr>
        <p:spPr>
          <a:xfrm>
            <a:off x="1088473" y="543406"/>
            <a:ext cx="4649034" cy="704550"/>
          </a:xfrm>
        </p:spPr>
        <p:txBody>
          <a:bodyPr>
            <a:noAutofit/>
          </a:bodyPr>
          <a:lstStyle/>
          <a:p>
            <a:pPr algn="ctr"/>
            <a:r>
              <a:rPr kumimoji="0" lang="en-US"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Climograph for Vancouver, </a:t>
            </a:r>
            <a:br>
              <a:rPr kumimoji="0" lang="en-US"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br>
            <a:r>
              <a:rPr kumimoji="0" lang="en-US"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British Columbia</a:t>
            </a:r>
            <a:endParaRPr lang="en-US" sz="2000" dirty="0">
              <a:latin typeface="Arial Narrow" panose="020B0606020202030204" pitchFamily="34" charset="0"/>
            </a:endParaRPr>
          </a:p>
        </p:txBody>
      </p:sp>
      <p:pic>
        <p:nvPicPr>
          <p:cNvPr id="4" name="Picture 3" descr="Climograph for Vancouver, British Columbia, showing mild winters around 4°C, warm summers near 18°C, and high precipitation in winter with drier summer months.">
            <a:extLst>
              <a:ext uri="{FF2B5EF4-FFF2-40B4-BE49-F238E27FC236}">
                <a16:creationId xmlns:a16="http://schemas.microsoft.com/office/drawing/2014/main" id="{1A03DF18-AB0D-69DA-4964-197F711D1523}"/>
              </a:ext>
            </a:extLst>
          </p:cNvPr>
          <p:cNvPicPr>
            <a:picLocks noChangeAspect="1"/>
          </p:cNvPicPr>
          <p:nvPr/>
        </p:nvPicPr>
        <p:blipFill>
          <a:blip r:embed="rId3"/>
          <a:stretch>
            <a:fillRect/>
          </a:stretch>
        </p:blipFill>
        <p:spPr>
          <a:xfrm>
            <a:off x="893647" y="1497197"/>
            <a:ext cx="5038685" cy="3657600"/>
          </a:xfrm>
          <a:prstGeom prst="rect">
            <a:avLst/>
          </a:prstGeom>
        </p:spPr>
      </p:pic>
      <p:sp>
        <p:nvSpPr>
          <p:cNvPr id="10" name="TextBox 9">
            <a:extLst>
              <a:ext uri="{FF2B5EF4-FFF2-40B4-BE49-F238E27FC236}">
                <a16:creationId xmlns:a16="http://schemas.microsoft.com/office/drawing/2014/main" id="{A0344B7A-D279-0EB5-5166-394A00D13EEC}"/>
              </a:ext>
            </a:extLst>
          </p:cNvPr>
          <p:cNvSpPr txBox="1"/>
          <p:nvPr/>
        </p:nvSpPr>
        <p:spPr>
          <a:xfrm>
            <a:off x="893647" y="5360803"/>
            <a:ext cx="5096179" cy="246221"/>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9.5.6.2: Climograph for Vancouver, British Columbia.</a:t>
            </a:r>
          </a:p>
        </p:txBody>
      </p:sp>
      <p:sp>
        <p:nvSpPr>
          <p:cNvPr id="9" name="Title 1">
            <a:extLst>
              <a:ext uri="{FF2B5EF4-FFF2-40B4-BE49-F238E27FC236}">
                <a16:creationId xmlns:a16="http://schemas.microsoft.com/office/drawing/2014/main" id="{4A1BED30-C3FB-50B4-6355-1AF884B41F5A}"/>
              </a:ext>
            </a:extLst>
          </p:cNvPr>
          <p:cNvSpPr txBox="1">
            <a:spLocks/>
          </p:cNvSpPr>
          <p:nvPr/>
        </p:nvSpPr>
        <p:spPr>
          <a:xfrm>
            <a:off x="6768521" y="543406"/>
            <a:ext cx="4037502" cy="7045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sz="2000" dirty="0">
                <a:solidFill>
                  <a:srgbClr val="000000"/>
                </a:solidFill>
                <a:latin typeface="Arial Narrow" panose="020B0606020202030204" pitchFamily="34" charset="0"/>
                <a:cs typeface="Calibri" panose="020F0502020204030204" pitchFamily="34" charset="0"/>
              </a:rPr>
              <a:t>Climograph for London,</a:t>
            </a:r>
          </a:p>
          <a:p>
            <a:pPr algn="ctr"/>
            <a:r>
              <a:rPr lang="pt-BR" sz="2000" dirty="0" err="1">
                <a:solidFill>
                  <a:srgbClr val="000000"/>
                </a:solidFill>
                <a:latin typeface="Arial Narrow" panose="020B0606020202030204" pitchFamily="34" charset="0"/>
                <a:cs typeface="Calibri" panose="020F0502020204030204" pitchFamily="34" charset="0"/>
              </a:rPr>
              <a:t>England</a:t>
            </a:r>
            <a:endParaRPr lang="en-US" sz="2000" dirty="0">
              <a:latin typeface="Arial Narrow" panose="020B0606020202030204" pitchFamily="34" charset="0"/>
            </a:endParaRPr>
          </a:p>
        </p:txBody>
      </p:sp>
      <p:pic>
        <p:nvPicPr>
          <p:cNvPr id="7" name="Picture 6" descr="Climograph for London, England, showing mild winters around 5°C, cool summers near 17°C, and fairly consistent precipitation throughout the year.">
            <a:extLst>
              <a:ext uri="{FF2B5EF4-FFF2-40B4-BE49-F238E27FC236}">
                <a16:creationId xmlns:a16="http://schemas.microsoft.com/office/drawing/2014/main" id="{46F4F2A3-A69F-AB2C-3D39-E57DA57AD05A}"/>
              </a:ext>
            </a:extLst>
          </p:cNvPr>
          <p:cNvPicPr>
            <a:picLocks noChangeAspect="1"/>
          </p:cNvPicPr>
          <p:nvPr/>
        </p:nvPicPr>
        <p:blipFill>
          <a:blip r:embed="rId4"/>
          <a:srcRect t="1780" r="709"/>
          <a:stretch/>
        </p:blipFill>
        <p:spPr>
          <a:xfrm>
            <a:off x="6139131" y="1570007"/>
            <a:ext cx="4893020" cy="3584790"/>
          </a:xfrm>
          <a:prstGeom prst="rect">
            <a:avLst/>
          </a:prstGeom>
        </p:spPr>
      </p:pic>
      <p:sp>
        <p:nvSpPr>
          <p:cNvPr id="11" name="TextBox 10">
            <a:extLst>
              <a:ext uri="{FF2B5EF4-FFF2-40B4-BE49-F238E27FC236}">
                <a16:creationId xmlns:a16="http://schemas.microsoft.com/office/drawing/2014/main" id="{5C612F11-ACAC-7FB9-3984-E923CAD2F8AA}"/>
              </a:ext>
            </a:extLst>
          </p:cNvPr>
          <p:cNvSpPr txBox="1"/>
          <p:nvPr/>
        </p:nvSpPr>
        <p:spPr>
          <a:xfrm>
            <a:off x="7233798" y="5360803"/>
            <a:ext cx="3727501"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9.5.6.3: </a:t>
            </a:r>
            <a:r>
              <a:rPr lang="pt-BR" sz="1000" dirty="0">
                <a:latin typeface="Arial Narrow" panose="020B0606020202030204" pitchFamily="34" charset="0"/>
                <a:cs typeface="Times New Roman" panose="02020603050405020304" pitchFamily="18" charset="0"/>
              </a:rPr>
              <a:t>Climograph for London, </a:t>
            </a:r>
            <a:r>
              <a:rPr lang="pt-BR" sz="1000" dirty="0" err="1">
                <a:latin typeface="Arial Narrow" panose="020B0606020202030204" pitchFamily="34" charset="0"/>
                <a:cs typeface="Times New Roman" panose="02020603050405020304" pitchFamily="18" charset="0"/>
              </a:rPr>
              <a:t>England</a:t>
            </a:r>
            <a:r>
              <a:rPr lang="en-US" sz="1000" dirty="0">
                <a:latin typeface="Arial Narrow" panose="020B0606020202030204" pitchFamily="34" charset="0"/>
                <a:cs typeface="Times New Roman" panose="02020603050405020304" pitchFamily="18" charset="0"/>
              </a:rPr>
              <a:t>.</a:t>
            </a:r>
          </a:p>
        </p:txBody>
      </p:sp>
      <p:sp>
        <p:nvSpPr>
          <p:cNvPr id="12" name="TextBox 11">
            <a:extLst>
              <a:ext uri="{FF2B5EF4-FFF2-40B4-BE49-F238E27FC236}">
                <a16:creationId xmlns:a16="http://schemas.microsoft.com/office/drawing/2014/main" id="{3502D132-454F-9B9E-3BC1-76B86BEDE13D}"/>
              </a:ext>
            </a:extLst>
          </p:cNvPr>
          <p:cNvSpPr txBox="1"/>
          <p:nvPr/>
        </p:nvSpPr>
        <p:spPr>
          <a:xfrm>
            <a:off x="3691093" y="6191483"/>
            <a:ext cx="5096179"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Figures from Introduction to Physical Geography by M. Ritter, licensed under CC BY-NC-SA 4.0.</a:t>
            </a:r>
          </a:p>
        </p:txBody>
      </p:sp>
    </p:spTree>
    <p:extLst>
      <p:ext uri="{BB962C8B-B14F-4D97-AF65-F5344CB8AC3E}">
        <p14:creationId xmlns:p14="http://schemas.microsoft.com/office/powerpoint/2010/main" val="18705528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B2591F-282D-BDEE-B4D5-D42FD42C2F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CEF7AB2-BEB6-CAA0-A0D2-73C8D9EF0BB4}"/>
              </a:ext>
            </a:extLst>
          </p:cNvPr>
          <p:cNvSpPr>
            <a:spLocks noGrp="1"/>
          </p:cNvSpPr>
          <p:nvPr>
            <p:ph type="title"/>
          </p:nvPr>
        </p:nvSpPr>
        <p:spPr>
          <a:xfrm>
            <a:off x="445698" y="351777"/>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Marine West Coast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68B67753-50FD-FC43-05CE-9530F2D5A20C}"/>
              </a:ext>
            </a:extLst>
          </p:cNvPr>
          <p:cNvSpPr>
            <a:spLocks noGrp="1"/>
          </p:cNvSpPr>
          <p:nvPr>
            <p:ph idx="1"/>
          </p:nvPr>
        </p:nvSpPr>
        <p:spPr>
          <a:xfrm>
            <a:off x="838200" y="1285335"/>
            <a:ext cx="10013830" cy="4903369"/>
          </a:xfrm>
        </p:spPr>
        <p:txBody>
          <a:bodyPr>
            <a:noAutofit/>
          </a:bodyPr>
          <a:lstStyle/>
          <a:p>
            <a:pPr marL="0" indent="0">
              <a:lnSpc>
                <a:spcPct val="100000"/>
              </a:lnSpc>
              <a:spcBef>
                <a:spcPts val="0"/>
              </a:spcBef>
              <a:spcAft>
                <a:spcPts val="1200"/>
              </a:spcAft>
              <a:buNone/>
            </a:pPr>
            <a:r>
              <a:rPr lang="en-US" sz="2400" dirty="0">
                <a:latin typeface="Arial Narrow" panose="020B0606020202030204" pitchFamily="34" charset="0"/>
              </a:rPr>
              <a:t>Both cities are </a:t>
            </a:r>
            <a:r>
              <a:rPr lang="en-US" sz="2400" b="1" dirty="0">
                <a:latin typeface="Arial Narrow" panose="020B0606020202030204" pitchFamily="34" charset="0"/>
              </a:rPr>
              <a:t>Marine</a:t>
            </a:r>
            <a:r>
              <a:rPr lang="en-US" sz="2400" dirty="0">
                <a:latin typeface="Arial Narrow" panose="020B0606020202030204" pitchFamily="34" charset="0"/>
              </a:rPr>
              <a:t> </a:t>
            </a:r>
            <a:r>
              <a:rPr lang="en-US" sz="2400" b="1" dirty="0">
                <a:latin typeface="Arial Narrow" panose="020B0606020202030204" pitchFamily="34" charset="0"/>
              </a:rPr>
              <a:t>West</a:t>
            </a:r>
            <a:r>
              <a:rPr lang="en-US" sz="2400" dirty="0">
                <a:latin typeface="Arial Narrow" panose="020B0606020202030204" pitchFamily="34" charset="0"/>
              </a:rPr>
              <a:t> </a:t>
            </a:r>
            <a:r>
              <a:rPr lang="en-US" sz="2400" b="1" dirty="0">
                <a:latin typeface="Arial Narrow" panose="020B0606020202030204" pitchFamily="34" charset="0"/>
              </a:rPr>
              <a:t>Coast</a:t>
            </a:r>
            <a:r>
              <a:rPr lang="en-US" sz="2400" dirty="0">
                <a:latin typeface="Arial Narrow" panose="020B0606020202030204" pitchFamily="34" charset="0"/>
              </a:rPr>
              <a:t> climates, but show </a:t>
            </a:r>
            <a:r>
              <a:rPr lang="en-US" sz="2400" b="1" dirty="0">
                <a:latin typeface="Arial Narrow" panose="020B0606020202030204" pitchFamily="34" charset="0"/>
              </a:rPr>
              <a:t>distinct</a:t>
            </a:r>
            <a:r>
              <a:rPr lang="en-US" sz="2400" dirty="0">
                <a:latin typeface="Arial Narrow" panose="020B0606020202030204" pitchFamily="34" charset="0"/>
              </a:rPr>
              <a:t> </a:t>
            </a:r>
            <a:r>
              <a:rPr lang="en-US" sz="2400" b="1" dirty="0">
                <a:latin typeface="Arial Narrow" panose="020B0606020202030204" pitchFamily="34" charset="0"/>
              </a:rPr>
              <a:t>local</a:t>
            </a:r>
            <a:r>
              <a:rPr lang="en-US" sz="2400" dirty="0">
                <a:latin typeface="Arial Narrow" panose="020B0606020202030204" pitchFamily="34" charset="0"/>
              </a:rPr>
              <a:t> </a:t>
            </a:r>
            <a:r>
              <a:rPr lang="en-US" sz="2400" b="1" dirty="0">
                <a:latin typeface="Arial Narrow" panose="020B0606020202030204" pitchFamily="34" charset="0"/>
              </a:rPr>
              <a:t>differences</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Vancouver</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Drier</a:t>
            </a:r>
            <a:r>
              <a:rPr lang="en-US" dirty="0">
                <a:latin typeface="Arial Narrow" panose="020B0606020202030204" pitchFamily="34" charset="0"/>
              </a:rPr>
              <a:t> summers due to nearby Subtropical High pressure in summer.</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Receives </a:t>
            </a:r>
            <a:r>
              <a:rPr lang="en-US" b="1" dirty="0">
                <a:latin typeface="Arial Narrow" panose="020B0606020202030204" pitchFamily="34" charset="0"/>
              </a:rPr>
              <a:t>much</a:t>
            </a:r>
            <a:r>
              <a:rPr lang="en-US" dirty="0">
                <a:latin typeface="Arial Narrow" panose="020B0606020202030204" pitchFamily="34" charset="0"/>
              </a:rPr>
              <a:t> </a:t>
            </a:r>
            <a:r>
              <a:rPr lang="en-US" b="1" dirty="0">
                <a:latin typeface="Arial Narrow" panose="020B0606020202030204" pitchFamily="34" charset="0"/>
              </a:rPr>
              <a:t>more</a:t>
            </a:r>
            <a:r>
              <a:rPr lang="en-US" dirty="0">
                <a:latin typeface="Arial Narrow" panose="020B0606020202030204" pitchFamily="34" charset="0"/>
              </a:rPr>
              <a:t> </a:t>
            </a:r>
            <a:r>
              <a:rPr lang="en-US" b="1" dirty="0">
                <a:latin typeface="Arial Narrow" panose="020B0606020202030204" pitchFamily="34" charset="0"/>
              </a:rPr>
              <a:t>precipitation</a:t>
            </a:r>
            <a:r>
              <a:rPr lang="en-US" dirty="0">
                <a:latin typeface="Arial Narrow" panose="020B0606020202030204" pitchFamily="34" charset="0"/>
              </a:rPr>
              <a:t> overall due to </a:t>
            </a:r>
            <a:r>
              <a:rPr lang="en-US" b="1" dirty="0">
                <a:latin typeface="Arial Narrow" panose="020B0606020202030204" pitchFamily="34" charset="0"/>
              </a:rPr>
              <a:t>orographic</a:t>
            </a:r>
            <a:r>
              <a:rPr lang="en-US" dirty="0">
                <a:latin typeface="Arial Narrow" panose="020B0606020202030204" pitchFamily="34" charset="0"/>
              </a:rPr>
              <a:t> </a:t>
            </a:r>
            <a:r>
              <a:rPr lang="en-US" b="1" dirty="0">
                <a:latin typeface="Arial Narrow" panose="020B0606020202030204" pitchFamily="34" charset="0"/>
              </a:rPr>
              <a:t>uplift</a:t>
            </a:r>
            <a:r>
              <a:rPr lang="en-US" dirty="0">
                <a:latin typeface="Arial Narrow" panose="020B0606020202030204" pitchFamily="34" charset="0"/>
              </a:rPr>
              <a:t> from coastal mountains.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London</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Experiences </a:t>
            </a:r>
            <a:r>
              <a:rPr lang="en-US" b="1" dirty="0">
                <a:latin typeface="Arial Narrow" panose="020B0606020202030204" pitchFamily="34" charset="0"/>
              </a:rPr>
              <a:t>milder</a:t>
            </a:r>
            <a:r>
              <a:rPr lang="en-US" dirty="0">
                <a:latin typeface="Arial Narrow" panose="020B0606020202030204" pitchFamily="34" charset="0"/>
              </a:rPr>
              <a:t> </a:t>
            </a:r>
            <a:r>
              <a:rPr lang="en-US" b="1" dirty="0">
                <a:latin typeface="Arial Narrow" panose="020B0606020202030204" pitchFamily="34" charset="0"/>
              </a:rPr>
              <a:t>winters</a:t>
            </a:r>
            <a:r>
              <a:rPr lang="en-US" dirty="0">
                <a:latin typeface="Arial Narrow" panose="020B0606020202030204" pitchFamily="34" charset="0"/>
              </a:rPr>
              <a:t>, largely due to the North Atlantic Drift (warm ocean current).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Precipitation</a:t>
            </a:r>
            <a:r>
              <a:rPr lang="en-US" dirty="0">
                <a:latin typeface="Arial Narrow" panose="020B0606020202030204" pitchFamily="34" charset="0"/>
              </a:rPr>
              <a:t> is </a:t>
            </a:r>
            <a:r>
              <a:rPr lang="en-US" b="1" dirty="0">
                <a:latin typeface="Arial Narrow" panose="020B0606020202030204" pitchFamily="34" charset="0"/>
              </a:rPr>
              <a:t>more</a:t>
            </a:r>
            <a:r>
              <a:rPr lang="en-US" dirty="0">
                <a:latin typeface="Arial Narrow" panose="020B0606020202030204" pitchFamily="34" charset="0"/>
              </a:rPr>
              <a:t> </a:t>
            </a:r>
            <a:r>
              <a:rPr lang="en-US" b="1" dirty="0">
                <a:latin typeface="Arial Narrow" panose="020B0606020202030204" pitchFamily="34" charset="0"/>
              </a:rPr>
              <a:t>evenly</a:t>
            </a:r>
            <a:r>
              <a:rPr lang="en-US" dirty="0">
                <a:latin typeface="Arial Narrow" panose="020B0606020202030204" pitchFamily="34" charset="0"/>
              </a:rPr>
              <a:t> </a:t>
            </a:r>
            <a:r>
              <a:rPr lang="en-US" b="1" dirty="0">
                <a:latin typeface="Arial Narrow" panose="020B0606020202030204" pitchFamily="34" charset="0"/>
              </a:rPr>
              <a:t>distributed</a:t>
            </a:r>
            <a:r>
              <a:rPr lang="en-US" dirty="0">
                <a:latin typeface="Arial Narrow" panose="020B0606020202030204" pitchFamily="34" charset="0"/>
              </a:rPr>
              <a:t> and </a:t>
            </a:r>
            <a:r>
              <a:rPr lang="en-US" b="1" dirty="0">
                <a:latin typeface="Arial Narrow" panose="020B0606020202030204" pitchFamily="34" charset="0"/>
              </a:rPr>
              <a:t>totals</a:t>
            </a:r>
            <a:r>
              <a:rPr lang="en-US" dirty="0">
                <a:latin typeface="Arial Narrow" panose="020B0606020202030204" pitchFamily="34" charset="0"/>
              </a:rPr>
              <a:t> are </a:t>
            </a:r>
            <a:r>
              <a:rPr lang="en-US" b="1" dirty="0">
                <a:latin typeface="Arial Narrow" panose="020B0606020202030204" pitchFamily="34" charset="0"/>
              </a:rPr>
              <a:t>lower</a:t>
            </a:r>
            <a:r>
              <a:rPr lang="en-US" dirty="0">
                <a:latin typeface="Arial Narrow" panose="020B0606020202030204" pitchFamily="34" charset="0"/>
              </a:rPr>
              <a:t> than Vancouver.</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Shows how latitude, ocean currents, and topography interact to shape local climate expressions.</a:t>
            </a:r>
          </a:p>
        </p:txBody>
      </p:sp>
    </p:spTree>
    <p:extLst>
      <p:ext uri="{BB962C8B-B14F-4D97-AF65-F5344CB8AC3E}">
        <p14:creationId xmlns:p14="http://schemas.microsoft.com/office/powerpoint/2010/main" val="396085605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CA9A0-8376-47F4-CDD9-0619DEBBDC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D32E3C-75E2-E4EA-2178-7CC9755BC079}"/>
              </a:ext>
            </a:extLst>
          </p:cNvPr>
          <p:cNvSpPr>
            <a:spLocks noGrp="1"/>
          </p:cNvSpPr>
          <p:nvPr>
            <p:ph type="title"/>
          </p:nvPr>
        </p:nvSpPr>
        <p:spPr>
          <a:xfrm>
            <a:off x="597920" y="371799"/>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Marine West Coast Climate Cont’d</a:t>
            </a:r>
            <a:endParaRPr lang="en-US" dirty="0">
              <a:latin typeface="Arial Narrow" panose="020B0606020202030204" pitchFamily="34" charset="0"/>
            </a:endParaRPr>
          </a:p>
        </p:txBody>
      </p:sp>
      <p:sp>
        <p:nvSpPr>
          <p:cNvPr id="4" name="Rectangle 1">
            <a:extLst>
              <a:ext uri="{FF2B5EF4-FFF2-40B4-BE49-F238E27FC236}">
                <a16:creationId xmlns:a16="http://schemas.microsoft.com/office/drawing/2014/main" id="{A9B04B67-C885-E1A4-7FC4-9A97FD6A7900}"/>
              </a:ext>
            </a:extLst>
          </p:cNvPr>
          <p:cNvSpPr>
            <a:spLocks noGrp="1" noChangeArrowheads="1"/>
          </p:cNvSpPr>
          <p:nvPr>
            <p:ph idx="1"/>
          </p:nvPr>
        </p:nvSpPr>
        <p:spPr bwMode="auto">
          <a:xfrm>
            <a:off x="838200" y="1446961"/>
            <a:ext cx="9182100" cy="3447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l" defTabSz="914400" rtl="0" eaLnBrk="0" fontAlgn="base" latinLnBrk="0" hangingPunct="0">
              <a:lnSpc>
                <a:spcPct val="100000"/>
              </a:lnSpc>
              <a:spcBef>
                <a:spcPts val="600"/>
              </a:spcBef>
              <a:spcAft>
                <a:spcPts val="600"/>
              </a:spcAft>
              <a:buClrTx/>
              <a:buSzTx/>
              <a:buFont typeface="Wingdings" panose="05000000000000000000" pitchFamily="2" charset="2"/>
              <a:buChar char="q"/>
              <a:tabLst/>
            </a:pPr>
            <a:r>
              <a:rPr kumimoji="0" lang="en-US" altLang="en-US" sz="2400" b="1" i="0" u="none" strike="noStrike" cap="none" normalizeH="0" baseline="0" dirty="0">
                <a:ln>
                  <a:noFill/>
                </a:ln>
                <a:solidFill>
                  <a:schemeClr val="tx1"/>
                </a:solidFill>
                <a:effectLst/>
                <a:latin typeface="Arial Narrow" panose="020B0606020202030204" pitchFamily="34" charset="0"/>
              </a:rPr>
              <a:t> Mild summers and winters</a:t>
            </a:r>
            <a:r>
              <a:rPr kumimoji="0" lang="en-US" altLang="en-US" sz="2400" b="0" i="0" u="none" strike="noStrike" cap="none" normalizeH="0" baseline="0" dirty="0">
                <a:ln>
                  <a:noFill/>
                </a:ln>
                <a:solidFill>
                  <a:schemeClr val="tx1"/>
                </a:solidFill>
                <a:effectLst/>
                <a:latin typeface="Arial Narrow" panose="020B0606020202030204" pitchFamily="34" charset="0"/>
              </a:rPr>
              <a:t> are a hallmark of the marine west coast climate.</a:t>
            </a:r>
          </a:p>
          <a:p>
            <a:pPr marR="0" lvl="0" algn="l" defTabSz="914400" rtl="0" eaLnBrk="0" fontAlgn="base" latinLnBrk="0" hangingPunct="0">
              <a:lnSpc>
                <a:spcPct val="100000"/>
              </a:lnSpc>
              <a:spcBef>
                <a:spcPts val="600"/>
              </a:spcBef>
              <a:spcAft>
                <a:spcPts val="600"/>
              </a:spcAft>
              <a:buClrTx/>
              <a:buSzTx/>
              <a:buFont typeface="Wingdings" panose="05000000000000000000" pitchFamily="2" charset="2"/>
              <a:buChar char="q"/>
              <a:tabLst/>
            </a:pPr>
            <a:r>
              <a:rPr kumimoji="0" lang="en-US" altLang="en-US" sz="2400" b="1" i="0" u="none" strike="noStrike" cap="none" normalizeH="0" baseline="0" dirty="0">
                <a:ln>
                  <a:noFill/>
                </a:ln>
                <a:solidFill>
                  <a:schemeClr val="tx1"/>
                </a:solidFill>
                <a:effectLst/>
                <a:latin typeface="Arial Narrow" panose="020B0606020202030204" pitchFamily="34" charset="0"/>
              </a:rPr>
              <a:t> Small annual temperature range</a:t>
            </a:r>
            <a:r>
              <a:rPr kumimoji="0" lang="en-US" altLang="en-US" sz="2400" b="0" i="0" u="none" strike="noStrike" cap="none" normalizeH="0" baseline="0" dirty="0">
                <a:ln>
                  <a:noFill/>
                </a:ln>
                <a:solidFill>
                  <a:schemeClr val="tx1"/>
                </a:solidFill>
                <a:effectLst/>
                <a:latin typeface="Arial Narrow" panose="020B0606020202030204" pitchFamily="34" charset="0"/>
              </a:rPr>
              <a:t> due to:</a:t>
            </a:r>
          </a:p>
          <a:p>
            <a:pPr lvl="1" eaLnBrk="0" fontAlgn="base" hangingPunct="0">
              <a:lnSpc>
                <a:spcPct val="100000"/>
              </a:lnSpc>
              <a:spcBef>
                <a:spcPts val="600"/>
              </a:spcBef>
              <a:spcAft>
                <a:spcPts val="600"/>
              </a:spcAft>
              <a:buFont typeface="Wingdings" panose="05000000000000000000" pitchFamily="2" charset="2"/>
              <a:buChar char="q"/>
            </a:pPr>
            <a:r>
              <a:rPr kumimoji="0" lang="en-US" altLang="en-US" b="0" i="0" u="none" strike="noStrike" cap="none" normalizeH="0" baseline="0" dirty="0">
                <a:ln>
                  <a:noFill/>
                </a:ln>
                <a:solidFill>
                  <a:schemeClr val="tx1"/>
                </a:solidFill>
                <a:effectLst/>
                <a:latin typeface="Arial Narrow" panose="020B0606020202030204" pitchFamily="34" charset="0"/>
              </a:rPr>
              <a:t> Year-round influence of </a:t>
            </a:r>
            <a:r>
              <a:rPr kumimoji="0" lang="en-US" altLang="en-US" b="1" i="0" u="none" strike="noStrike" cap="none" normalizeH="0" baseline="0" dirty="0">
                <a:ln>
                  <a:noFill/>
                </a:ln>
                <a:solidFill>
                  <a:schemeClr val="tx1"/>
                </a:solidFill>
                <a:effectLst/>
                <a:latin typeface="Arial Narrow" panose="020B0606020202030204" pitchFamily="34" charset="0"/>
              </a:rPr>
              <a:t>maritime polar (</a:t>
            </a:r>
            <a:r>
              <a:rPr kumimoji="0" lang="en-US" altLang="en-US" b="1" i="0" u="none" strike="noStrike" cap="none" normalizeH="0" baseline="0" dirty="0" err="1">
                <a:ln>
                  <a:noFill/>
                </a:ln>
                <a:solidFill>
                  <a:schemeClr val="tx1"/>
                </a:solidFill>
                <a:effectLst/>
                <a:latin typeface="Arial Narrow" panose="020B0606020202030204" pitchFamily="34" charset="0"/>
              </a:rPr>
              <a:t>mP</a:t>
            </a:r>
            <a:r>
              <a:rPr kumimoji="0" lang="en-US" altLang="en-US" b="1" i="0" u="none" strike="noStrike" cap="none" normalizeH="0" baseline="0" dirty="0">
                <a:ln>
                  <a:noFill/>
                </a:ln>
                <a:solidFill>
                  <a:schemeClr val="tx1"/>
                </a:solidFill>
                <a:effectLst/>
                <a:latin typeface="Arial Narrow" panose="020B0606020202030204" pitchFamily="34" charset="0"/>
              </a:rPr>
              <a:t>) air masses</a:t>
            </a:r>
            <a:endParaRPr kumimoji="0" lang="en-US" altLang="en-US" b="0" i="0" u="none" strike="noStrike" cap="none" normalizeH="0" baseline="0" dirty="0">
              <a:ln>
                <a:noFill/>
              </a:ln>
              <a:solidFill>
                <a:schemeClr val="tx1"/>
              </a:solidFill>
              <a:effectLst/>
              <a:latin typeface="Arial Narrow" panose="020B0606020202030204" pitchFamily="34" charset="0"/>
            </a:endParaRPr>
          </a:p>
          <a:p>
            <a:pPr lvl="1" eaLnBrk="0" fontAlgn="base" hangingPunct="0">
              <a:lnSpc>
                <a:spcPct val="100000"/>
              </a:lnSpc>
              <a:spcBef>
                <a:spcPts val="600"/>
              </a:spcBef>
              <a:spcAft>
                <a:spcPts val="600"/>
              </a:spcAft>
              <a:buFont typeface="Wingdings" panose="05000000000000000000" pitchFamily="2" charset="2"/>
              <a:buChar char="q"/>
            </a:pPr>
            <a:r>
              <a:rPr kumimoji="0" lang="en-US" altLang="en-US" b="1" i="0" u="none" strike="noStrike" cap="none" normalizeH="0" baseline="0" dirty="0">
                <a:ln>
                  <a:noFill/>
                </a:ln>
                <a:solidFill>
                  <a:schemeClr val="tx1"/>
                </a:solidFill>
                <a:effectLst/>
                <a:latin typeface="Arial Narrow" panose="020B0606020202030204" pitchFamily="34" charset="0"/>
              </a:rPr>
              <a:t> Ocean moderation</a:t>
            </a:r>
            <a:r>
              <a:rPr kumimoji="0" lang="en-US" altLang="en-US" b="0" i="0" u="none" strike="noStrike" cap="none" normalizeH="0" baseline="0" dirty="0">
                <a:ln>
                  <a:noFill/>
                </a:ln>
                <a:solidFill>
                  <a:schemeClr val="tx1"/>
                </a:solidFill>
                <a:effectLst/>
                <a:latin typeface="Arial Narrow" panose="020B0606020202030204" pitchFamily="34" charset="0"/>
              </a:rPr>
              <a:t>, especially near </a:t>
            </a:r>
            <a:r>
              <a:rPr kumimoji="0" lang="en-US" altLang="en-US" b="1" i="0" u="none" strike="noStrike" cap="none" normalizeH="0" baseline="0" dirty="0">
                <a:ln>
                  <a:noFill/>
                </a:ln>
                <a:solidFill>
                  <a:schemeClr val="tx1"/>
                </a:solidFill>
                <a:effectLst/>
                <a:latin typeface="Arial Narrow" panose="020B0606020202030204" pitchFamily="34" charset="0"/>
              </a:rPr>
              <a:t>warm ocean currents</a:t>
            </a:r>
            <a:r>
              <a:rPr kumimoji="0" lang="en-US" altLang="en-US" b="0" i="0" u="none" strike="noStrike" cap="none" normalizeH="0" baseline="0" dirty="0">
                <a:ln>
                  <a:noFill/>
                </a:ln>
                <a:solidFill>
                  <a:schemeClr val="tx1"/>
                </a:solidFill>
                <a:effectLst/>
                <a:latin typeface="Arial Narrow" panose="020B0606020202030204" pitchFamily="34" charset="0"/>
              </a:rPr>
              <a:t> like the </a:t>
            </a:r>
            <a:r>
              <a:rPr kumimoji="0" lang="en-US" altLang="en-US" b="1" i="0" u="none" strike="noStrike" cap="none" normalizeH="0" baseline="0" dirty="0">
                <a:ln>
                  <a:noFill/>
                </a:ln>
                <a:solidFill>
                  <a:schemeClr val="tx1"/>
                </a:solidFill>
                <a:effectLst/>
                <a:latin typeface="Arial Narrow" panose="020B0606020202030204" pitchFamily="34" charset="0"/>
              </a:rPr>
              <a:t>North Atlantic Drift</a:t>
            </a:r>
            <a:endParaRPr kumimoji="0" lang="en-US" altLang="en-US" b="0" i="0" u="none" strike="noStrike" cap="none" normalizeH="0" baseline="0" dirty="0">
              <a:ln>
                <a:noFill/>
              </a:ln>
              <a:solidFill>
                <a:schemeClr val="tx1"/>
              </a:solidFill>
              <a:effectLst/>
              <a:latin typeface="Arial Narrow" panose="020B0606020202030204" pitchFamily="34" charset="0"/>
            </a:endParaRPr>
          </a:p>
          <a:p>
            <a:pPr marR="0" lvl="0" algn="l" defTabSz="914400" rtl="0" eaLnBrk="0" fontAlgn="base" latinLnBrk="0" hangingPunct="0">
              <a:lnSpc>
                <a:spcPct val="100000"/>
              </a:lnSpc>
              <a:spcBef>
                <a:spcPts val="600"/>
              </a:spcBef>
              <a:spcAft>
                <a:spcPts val="600"/>
              </a:spcAft>
              <a:buClrTx/>
              <a:buSzTx/>
              <a:buFont typeface="Wingdings" panose="05000000000000000000" pitchFamily="2" charset="2"/>
              <a:buChar char="q"/>
              <a:tabLst/>
            </a:pPr>
            <a:r>
              <a:rPr kumimoji="0" lang="en-US" altLang="en-US" sz="2400" b="1" i="0" u="none" strike="noStrike" cap="none" normalizeH="0" baseline="0" dirty="0">
                <a:ln>
                  <a:noFill/>
                </a:ln>
                <a:solidFill>
                  <a:schemeClr val="tx1"/>
                </a:solidFill>
                <a:effectLst/>
                <a:latin typeface="Arial Narrow" panose="020B0606020202030204" pitchFamily="34" charset="0"/>
              </a:rPr>
              <a:t> Westerlies</a:t>
            </a:r>
            <a:r>
              <a:rPr kumimoji="0" lang="en-US" altLang="en-US" sz="2400" b="0" i="0" u="none" strike="noStrike" cap="none" normalizeH="0" baseline="0" dirty="0">
                <a:ln>
                  <a:noFill/>
                </a:ln>
                <a:solidFill>
                  <a:schemeClr val="tx1"/>
                </a:solidFill>
                <a:effectLst/>
                <a:latin typeface="Arial Narrow" panose="020B0606020202030204" pitchFamily="34" charset="0"/>
              </a:rPr>
              <a:t> continuously supply moist, oceanic air.</a:t>
            </a:r>
          </a:p>
          <a:p>
            <a:pPr marR="0" lvl="0" algn="l" defTabSz="914400" rtl="0" eaLnBrk="0" fontAlgn="base" latinLnBrk="0" hangingPunct="0">
              <a:lnSpc>
                <a:spcPct val="100000"/>
              </a:lnSpc>
              <a:spcBef>
                <a:spcPts val="600"/>
              </a:spcBef>
              <a:spcAft>
                <a:spcPts val="600"/>
              </a:spcAft>
              <a:buClrTx/>
              <a:buSzTx/>
              <a:buFont typeface="Wingdings" panose="05000000000000000000" pitchFamily="2" charset="2"/>
              <a:buChar char="q"/>
              <a:tabLst/>
            </a:pPr>
            <a:r>
              <a:rPr kumimoji="0" lang="en-US" altLang="en-US" sz="2400" b="1" i="0" u="none" strike="noStrike" cap="none" normalizeH="0" baseline="0" dirty="0">
                <a:ln>
                  <a:noFill/>
                </a:ln>
                <a:solidFill>
                  <a:schemeClr val="tx1"/>
                </a:solidFill>
                <a:effectLst/>
                <a:latin typeface="Arial Narrow" panose="020B0606020202030204" pitchFamily="34" charset="0"/>
              </a:rPr>
              <a:t> Temperature range increases</a:t>
            </a:r>
            <a:r>
              <a:rPr kumimoji="0" lang="en-US" altLang="en-US" sz="2400" b="0" i="0" u="none" strike="noStrike" cap="none" normalizeH="0" baseline="0" dirty="0">
                <a:ln>
                  <a:noFill/>
                </a:ln>
                <a:solidFill>
                  <a:schemeClr val="tx1"/>
                </a:solidFill>
                <a:effectLst/>
                <a:latin typeface="Arial Narrow" panose="020B0606020202030204" pitchFamily="34" charset="0"/>
              </a:rPr>
              <a:t> as you move </a:t>
            </a:r>
            <a:r>
              <a:rPr kumimoji="0" lang="en-US" altLang="en-US" sz="2400" b="1" i="0" u="none" strike="noStrike" cap="none" normalizeH="0" baseline="0" dirty="0">
                <a:ln>
                  <a:noFill/>
                </a:ln>
                <a:solidFill>
                  <a:schemeClr val="tx1"/>
                </a:solidFill>
                <a:effectLst/>
                <a:latin typeface="Arial Narrow" panose="020B0606020202030204" pitchFamily="34" charset="0"/>
              </a:rPr>
              <a:t>inland</a:t>
            </a:r>
            <a:r>
              <a:rPr kumimoji="0" lang="en-US" altLang="en-US" sz="2400" b="0" i="0" u="none" strike="noStrike" cap="none" normalizeH="0" baseline="0" dirty="0">
                <a:ln>
                  <a:noFill/>
                </a:ln>
                <a:solidFill>
                  <a:schemeClr val="tx1"/>
                </a:solidFill>
                <a:effectLst/>
                <a:latin typeface="Arial Narrow" panose="020B0606020202030204" pitchFamily="34" charset="0"/>
              </a:rPr>
              <a:t>, away from the coast.</a:t>
            </a:r>
          </a:p>
        </p:txBody>
      </p:sp>
    </p:spTree>
    <p:extLst>
      <p:ext uri="{BB962C8B-B14F-4D97-AF65-F5344CB8AC3E}">
        <p14:creationId xmlns:p14="http://schemas.microsoft.com/office/powerpoint/2010/main" val="236282038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40232-08DE-89B5-A058-CA7C30A26C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AE925F7-7FE9-B730-E765-49300112CE0D}"/>
              </a:ext>
            </a:extLst>
          </p:cNvPr>
          <p:cNvSpPr>
            <a:spLocks noGrp="1"/>
          </p:cNvSpPr>
          <p:nvPr>
            <p:ph type="title"/>
          </p:nvPr>
        </p:nvSpPr>
        <p:spPr>
          <a:xfrm>
            <a:off x="-142945" y="418521"/>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Marine West Coast Climate Cont’d</a:t>
            </a:r>
            <a:endParaRPr lang="en-US" dirty="0">
              <a:latin typeface="Arial Narrow" panose="020B0606020202030204" pitchFamily="34" charset="0"/>
            </a:endParaRPr>
          </a:p>
        </p:txBody>
      </p:sp>
      <p:sp>
        <p:nvSpPr>
          <p:cNvPr id="9" name="Rectangle 1">
            <a:extLst>
              <a:ext uri="{FF2B5EF4-FFF2-40B4-BE49-F238E27FC236}">
                <a16:creationId xmlns:a16="http://schemas.microsoft.com/office/drawing/2014/main" id="{EF533583-7042-5A30-B0AE-FB6A47C83155}"/>
              </a:ext>
            </a:extLst>
          </p:cNvPr>
          <p:cNvSpPr txBox="1">
            <a:spLocks noChangeArrowheads="1"/>
          </p:cNvSpPr>
          <p:nvPr/>
        </p:nvSpPr>
        <p:spPr bwMode="auto">
          <a:xfrm>
            <a:off x="838200" y="1380226"/>
            <a:ext cx="9358223" cy="4862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0" fontAlgn="base" hangingPunct="0">
              <a:lnSpc>
                <a:spcPct val="100000"/>
              </a:lnSpc>
              <a:spcBef>
                <a:spcPts val="600"/>
              </a:spcBef>
              <a:spcAft>
                <a:spcPts val="600"/>
              </a:spcAft>
              <a:buFont typeface="Wingdings" panose="05000000000000000000" pitchFamily="2" charset="2"/>
              <a:buChar char="q"/>
            </a:pPr>
            <a:r>
              <a:rPr lang="en-US" altLang="en-US" sz="2400" dirty="0">
                <a:latin typeface="Arial Narrow" panose="020B0606020202030204" pitchFamily="34" charset="0"/>
              </a:rPr>
              <a:t> Noted for </a:t>
            </a:r>
            <a:r>
              <a:rPr lang="en-US" altLang="en-US" sz="2400" b="1" dirty="0">
                <a:latin typeface="Arial Narrow" panose="020B0606020202030204" pitchFamily="34" charset="0"/>
              </a:rPr>
              <a:t>heavy</a:t>
            </a:r>
            <a:r>
              <a:rPr lang="en-US" altLang="en-US" sz="2400" dirty="0">
                <a:latin typeface="Arial Narrow" panose="020B0606020202030204" pitchFamily="34" charset="0"/>
              </a:rPr>
              <a:t> </a:t>
            </a:r>
            <a:r>
              <a:rPr lang="en-US" altLang="en-US" sz="2400" b="1" dirty="0">
                <a:latin typeface="Arial Narrow" panose="020B0606020202030204" pitchFamily="34" charset="0"/>
              </a:rPr>
              <a:t>cloud cover</a:t>
            </a:r>
            <a:r>
              <a:rPr lang="en-US" altLang="en-US" sz="2400" dirty="0">
                <a:latin typeface="Arial Narrow" panose="020B0606020202030204" pitchFamily="34" charset="0"/>
              </a:rPr>
              <a:t>, </a:t>
            </a:r>
            <a:r>
              <a:rPr lang="en-US" altLang="en-US" sz="2400" b="1" dirty="0">
                <a:latin typeface="Arial Narrow" panose="020B0606020202030204" pitchFamily="34" charset="0"/>
              </a:rPr>
              <a:t>high humidity</a:t>
            </a:r>
            <a:r>
              <a:rPr lang="en-US" altLang="en-US" sz="2400" dirty="0">
                <a:latin typeface="Arial Narrow" panose="020B0606020202030204" pitchFamily="34" charset="0"/>
              </a:rPr>
              <a:t>, and </a:t>
            </a:r>
            <a:r>
              <a:rPr lang="en-US" altLang="en-US" sz="2400" b="1" dirty="0">
                <a:latin typeface="Arial Narrow" panose="020B0606020202030204" pitchFamily="34" charset="0"/>
              </a:rPr>
              <a:t>frequent precipitation</a:t>
            </a:r>
            <a:r>
              <a:rPr lang="en-US" altLang="en-US" sz="2400" dirty="0">
                <a:latin typeface="Arial Narrow" panose="020B0606020202030204" pitchFamily="34" charset="0"/>
              </a:rPr>
              <a:t>.</a:t>
            </a:r>
          </a:p>
          <a:p>
            <a:pPr eaLnBrk="0" fontAlgn="base" hangingPunct="0">
              <a:lnSpc>
                <a:spcPct val="100000"/>
              </a:lnSpc>
              <a:spcBef>
                <a:spcPts val="600"/>
              </a:spcBef>
              <a:spcAft>
                <a:spcPts val="600"/>
              </a:spcAft>
              <a:buFont typeface="Wingdings" panose="05000000000000000000" pitchFamily="2" charset="2"/>
              <a:buChar char="q"/>
            </a:pPr>
            <a:r>
              <a:rPr lang="en-US" altLang="en-US" sz="2400" dirty="0">
                <a:latin typeface="Arial Narrow" panose="020B0606020202030204" pitchFamily="34" charset="0"/>
              </a:rPr>
              <a:t> </a:t>
            </a:r>
            <a:r>
              <a:rPr lang="en-US" altLang="en-US" sz="2400" b="1" dirty="0">
                <a:latin typeface="Arial Narrow" panose="020B0606020202030204" pitchFamily="34" charset="0"/>
              </a:rPr>
              <a:t>North America</a:t>
            </a:r>
            <a:r>
              <a:rPr lang="en-US" altLang="en-US" sz="2400" dirty="0">
                <a:latin typeface="Arial Narrow" panose="020B0606020202030204" pitchFamily="34" charset="0"/>
              </a:rPr>
              <a:t>:</a:t>
            </a:r>
          </a:p>
          <a:p>
            <a:pPr lvl="1" eaLnBrk="0" fontAlgn="base" hangingPunct="0">
              <a:lnSpc>
                <a:spcPct val="100000"/>
              </a:lnSpc>
              <a:spcBef>
                <a:spcPts val="600"/>
              </a:spcBef>
              <a:spcAft>
                <a:spcPts val="600"/>
              </a:spcAft>
              <a:buFont typeface="Wingdings" panose="05000000000000000000" pitchFamily="2" charset="2"/>
              <a:buChar char="q"/>
            </a:pPr>
            <a:r>
              <a:rPr lang="en-US" altLang="en-US" dirty="0">
                <a:latin typeface="Arial Narrow" panose="020B0606020202030204" pitchFamily="34" charset="0"/>
              </a:rPr>
              <a:t> </a:t>
            </a:r>
            <a:r>
              <a:rPr lang="en-US" altLang="en-US" b="1" dirty="0">
                <a:latin typeface="Arial Narrow" panose="020B0606020202030204" pitchFamily="34" charset="0"/>
              </a:rPr>
              <a:t>Orographic uplift </a:t>
            </a:r>
            <a:r>
              <a:rPr lang="en-US" altLang="en-US" dirty="0">
                <a:latin typeface="Arial Narrow" panose="020B0606020202030204" pitchFamily="34" charset="0"/>
              </a:rPr>
              <a:t>on coastal mountains (e.g., Cascades) enhances precipitation totals.</a:t>
            </a:r>
          </a:p>
          <a:p>
            <a:pPr lvl="1" eaLnBrk="0" fontAlgn="base" hangingPunct="0">
              <a:lnSpc>
                <a:spcPct val="100000"/>
              </a:lnSpc>
              <a:spcBef>
                <a:spcPts val="600"/>
              </a:spcBef>
              <a:spcAft>
                <a:spcPts val="600"/>
              </a:spcAft>
              <a:buFont typeface="Wingdings" panose="05000000000000000000" pitchFamily="2" charset="2"/>
              <a:buChar char="q"/>
            </a:pPr>
            <a:r>
              <a:rPr lang="en-US" altLang="en-US" dirty="0">
                <a:latin typeface="Arial Narrow" panose="020B0606020202030204" pitchFamily="34" charset="0"/>
              </a:rPr>
              <a:t> Rainfall is especially heavy on the </a:t>
            </a:r>
            <a:r>
              <a:rPr lang="en-US" altLang="en-US" b="1" dirty="0">
                <a:latin typeface="Arial Narrow" panose="020B0606020202030204" pitchFamily="34" charset="0"/>
              </a:rPr>
              <a:t>windward</a:t>
            </a:r>
            <a:r>
              <a:rPr lang="en-US" altLang="en-US" dirty="0">
                <a:latin typeface="Arial Narrow" panose="020B0606020202030204" pitchFamily="34" charset="0"/>
              </a:rPr>
              <a:t> </a:t>
            </a:r>
            <a:r>
              <a:rPr lang="en-US" altLang="en-US" b="1" dirty="0">
                <a:latin typeface="Arial Narrow" panose="020B0606020202030204" pitchFamily="34" charset="0"/>
              </a:rPr>
              <a:t>slopes</a:t>
            </a:r>
            <a:r>
              <a:rPr lang="en-US" altLang="en-US" dirty="0">
                <a:latin typeface="Arial Narrow" panose="020B0606020202030204" pitchFamily="34" charset="0"/>
              </a:rPr>
              <a:t>.</a:t>
            </a:r>
          </a:p>
          <a:p>
            <a:pPr eaLnBrk="0" fontAlgn="base" hangingPunct="0">
              <a:lnSpc>
                <a:spcPct val="100000"/>
              </a:lnSpc>
              <a:spcBef>
                <a:spcPts val="600"/>
              </a:spcBef>
              <a:spcAft>
                <a:spcPts val="600"/>
              </a:spcAft>
              <a:buFont typeface="Wingdings" panose="05000000000000000000" pitchFamily="2" charset="2"/>
              <a:buChar char="q"/>
            </a:pPr>
            <a:r>
              <a:rPr lang="en-US" altLang="en-US" sz="2400" dirty="0">
                <a:latin typeface="Arial Narrow" panose="020B0606020202030204" pitchFamily="34" charset="0"/>
              </a:rPr>
              <a:t> Dominated by </a:t>
            </a:r>
            <a:r>
              <a:rPr lang="en-US" altLang="en-US" sz="2400" b="1" dirty="0">
                <a:latin typeface="Arial Narrow" panose="020B0606020202030204" pitchFamily="34" charset="0"/>
              </a:rPr>
              <a:t>cyclonic</a:t>
            </a:r>
            <a:r>
              <a:rPr lang="en-US" altLang="en-US" sz="2400" dirty="0">
                <a:latin typeface="Arial Narrow" panose="020B0606020202030204" pitchFamily="34" charset="0"/>
              </a:rPr>
              <a:t> </a:t>
            </a:r>
            <a:r>
              <a:rPr lang="en-US" altLang="en-US" sz="2400" b="1" dirty="0">
                <a:latin typeface="Arial Narrow" panose="020B0606020202030204" pitchFamily="34" charset="0"/>
              </a:rPr>
              <a:t>activity</a:t>
            </a:r>
            <a:r>
              <a:rPr lang="en-US" altLang="en-US" sz="2400" dirty="0">
                <a:latin typeface="Arial Narrow" panose="020B0606020202030204" pitchFamily="34" charset="0"/>
              </a:rPr>
              <a:t> embedded in the </a:t>
            </a:r>
            <a:r>
              <a:rPr lang="en-US" altLang="en-US" sz="2400" b="1" dirty="0">
                <a:latin typeface="Arial Narrow" panose="020B0606020202030204" pitchFamily="34" charset="0"/>
              </a:rPr>
              <a:t>Westerlies</a:t>
            </a:r>
            <a:r>
              <a:rPr lang="en-US" altLang="en-US" sz="2400" dirty="0">
                <a:latin typeface="Arial Narrow" panose="020B0606020202030204" pitchFamily="34" charset="0"/>
              </a:rPr>
              <a:t>:</a:t>
            </a:r>
          </a:p>
          <a:p>
            <a:pPr lvl="1" eaLnBrk="0" fontAlgn="base" hangingPunct="0">
              <a:lnSpc>
                <a:spcPct val="100000"/>
              </a:lnSpc>
              <a:spcBef>
                <a:spcPts val="600"/>
              </a:spcBef>
              <a:spcAft>
                <a:spcPts val="600"/>
              </a:spcAft>
              <a:buFont typeface="Wingdings" panose="05000000000000000000" pitchFamily="2" charset="2"/>
              <a:buChar char="q"/>
            </a:pPr>
            <a:r>
              <a:rPr lang="en-US" altLang="en-US" dirty="0">
                <a:latin typeface="Arial Narrow" panose="020B0606020202030204" pitchFamily="34" charset="0"/>
              </a:rPr>
              <a:t> Brings </a:t>
            </a:r>
            <a:r>
              <a:rPr lang="en-US" altLang="en-US" b="1" dirty="0">
                <a:latin typeface="Arial Narrow" panose="020B0606020202030204" pitchFamily="34" charset="0"/>
              </a:rPr>
              <a:t>frequent</a:t>
            </a:r>
            <a:r>
              <a:rPr lang="en-US" altLang="en-US" dirty="0">
                <a:latin typeface="Arial Narrow" panose="020B0606020202030204" pitchFamily="34" charset="0"/>
              </a:rPr>
              <a:t> </a:t>
            </a:r>
            <a:r>
              <a:rPr lang="en-US" altLang="en-US" b="1" dirty="0">
                <a:latin typeface="Arial Narrow" panose="020B0606020202030204" pitchFamily="34" charset="0"/>
              </a:rPr>
              <a:t>storms</a:t>
            </a:r>
            <a:r>
              <a:rPr lang="en-US" altLang="en-US" dirty="0">
                <a:latin typeface="Arial Narrow" panose="020B0606020202030204" pitchFamily="34" charset="0"/>
              </a:rPr>
              <a:t>, </a:t>
            </a:r>
            <a:r>
              <a:rPr lang="en-US" altLang="en-US" b="1" dirty="0">
                <a:latin typeface="Arial Narrow" panose="020B0606020202030204" pitchFamily="34" charset="0"/>
              </a:rPr>
              <a:t>drizzle</a:t>
            </a:r>
            <a:r>
              <a:rPr lang="en-US" altLang="en-US" dirty="0">
                <a:latin typeface="Arial Narrow" panose="020B0606020202030204" pitchFamily="34" charset="0"/>
              </a:rPr>
              <a:t>, </a:t>
            </a:r>
            <a:r>
              <a:rPr lang="en-US" altLang="en-US" b="1" dirty="0">
                <a:latin typeface="Arial Narrow" panose="020B0606020202030204" pitchFamily="34" charset="0"/>
              </a:rPr>
              <a:t>fog</a:t>
            </a:r>
            <a:r>
              <a:rPr lang="en-US" altLang="en-US" dirty="0">
                <a:latin typeface="Arial Narrow" panose="020B0606020202030204" pitchFamily="34" charset="0"/>
              </a:rPr>
              <a:t>, and </a:t>
            </a:r>
            <a:r>
              <a:rPr lang="en-US" altLang="en-US" b="1" dirty="0">
                <a:latin typeface="Arial Narrow" panose="020B0606020202030204" pitchFamily="34" charset="0"/>
              </a:rPr>
              <a:t>long-lasting rain events</a:t>
            </a:r>
            <a:r>
              <a:rPr lang="en-US" altLang="en-US" dirty="0">
                <a:latin typeface="Arial Narrow" panose="020B0606020202030204" pitchFamily="34" charset="0"/>
              </a:rPr>
              <a:t>.</a:t>
            </a:r>
          </a:p>
          <a:p>
            <a:pPr eaLnBrk="0" fontAlgn="base" hangingPunct="0">
              <a:lnSpc>
                <a:spcPct val="100000"/>
              </a:lnSpc>
              <a:spcBef>
                <a:spcPts val="600"/>
              </a:spcBef>
              <a:spcAft>
                <a:spcPts val="600"/>
              </a:spcAft>
              <a:buFont typeface="Wingdings" panose="05000000000000000000" pitchFamily="2" charset="2"/>
              <a:buChar char="q"/>
            </a:pPr>
            <a:r>
              <a:rPr lang="en-US" altLang="en-US" sz="2400" dirty="0">
                <a:latin typeface="Arial Narrow" panose="020B0606020202030204" pitchFamily="34" charset="0"/>
              </a:rPr>
              <a:t> </a:t>
            </a:r>
            <a:r>
              <a:rPr lang="en-US" altLang="en-US" sz="2400" b="1" dirty="0">
                <a:latin typeface="Arial Narrow" panose="020B0606020202030204" pitchFamily="34" charset="0"/>
              </a:rPr>
              <a:t>Annual precipitation</a:t>
            </a:r>
            <a:r>
              <a:rPr lang="en-US" altLang="en-US" sz="2400" dirty="0">
                <a:latin typeface="Arial Narrow" panose="020B0606020202030204" pitchFamily="34" charset="0"/>
              </a:rPr>
              <a:t>:</a:t>
            </a:r>
          </a:p>
          <a:p>
            <a:pPr lvl="1" eaLnBrk="0" fontAlgn="base" hangingPunct="0">
              <a:lnSpc>
                <a:spcPct val="100000"/>
              </a:lnSpc>
              <a:spcBef>
                <a:spcPts val="600"/>
              </a:spcBef>
              <a:spcAft>
                <a:spcPts val="600"/>
              </a:spcAft>
              <a:buFont typeface="Wingdings" panose="05000000000000000000" pitchFamily="2" charset="2"/>
              <a:buChar char="q"/>
            </a:pPr>
            <a:r>
              <a:rPr lang="en-US" altLang="en-US" dirty="0">
                <a:latin typeface="Arial Narrow" panose="020B0606020202030204" pitchFamily="34" charset="0"/>
              </a:rPr>
              <a:t> Often exceeds </a:t>
            </a:r>
            <a:r>
              <a:rPr lang="en-US" altLang="en-US" b="1" dirty="0">
                <a:latin typeface="Arial Narrow" panose="020B0606020202030204" pitchFamily="34" charset="0"/>
              </a:rPr>
              <a:t>2540 mm </a:t>
            </a:r>
            <a:r>
              <a:rPr lang="en-US" altLang="en-US" dirty="0">
                <a:latin typeface="Arial Narrow" panose="020B0606020202030204" pitchFamily="34" charset="0"/>
              </a:rPr>
              <a:t>(</a:t>
            </a:r>
            <a:r>
              <a:rPr lang="en-US" altLang="en-US" b="1" dirty="0">
                <a:latin typeface="Arial Narrow" panose="020B0606020202030204" pitchFamily="34" charset="0"/>
              </a:rPr>
              <a:t>100 inches</a:t>
            </a:r>
            <a:r>
              <a:rPr lang="en-US" altLang="en-US" dirty="0">
                <a:latin typeface="Arial Narrow" panose="020B0606020202030204" pitchFamily="34" charset="0"/>
              </a:rPr>
              <a:t>), rivaling </a:t>
            </a:r>
            <a:r>
              <a:rPr lang="en-US" altLang="en-US" b="1" dirty="0">
                <a:latin typeface="Arial Narrow" panose="020B0606020202030204" pitchFamily="34" charset="0"/>
              </a:rPr>
              <a:t>rainy tropical climates </a:t>
            </a:r>
            <a:r>
              <a:rPr lang="en-US" altLang="en-US" dirty="0">
                <a:latin typeface="Arial Narrow" panose="020B0606020202030204" pitchFamily="34" charset="0"/>
              </a:rPr>
              <a:t>in some locations.</a:t>
            </a:r>
          </a:p>
        </p:txBody>
      </p:sp>
    </p:spTree>
    <p:extLst>
      <p:ext uri="{BB962C8B-B14F-4D97-AF65-F5344CB8AC3E}">
        <p14:creationId xmlns:p14="http://schemas.microsoft.com/office/powerpoint/2010/main" val="175984745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CBEEB2-A052-32D8-8C90-8BB3C7DF87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AC976C-F298-05F0-4319-7B5A3E1FF28F}"/>
              </a:ext>
            </a:extLst>
          </p:cNvPr>
          <p:cNvSpPr>
            <a:spLocks noGrp="1"/>
          </p:cNvSpPr>
          <p:nvPr>
            <p:ph type="title"/>
          </p:nvPr>
        </p:nvSpPr>
        <p:spPr>
          <a:xfrm>
            <a:off x="2745356" y="2668378"/>
            <a:ext cx="7097384" cy="1015101"/>
          </a:xfrm>
        </p:spPr>
        <p:txBody>
          <a:bodyPr>
            <a:normAutofit/>
          </a:bodyPr>
          <a:lstStyle/>
          <a:p>
            <a:pPr algn="ctr"/>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High Latitude Climates</a:t>
            </a:r>
            <a:endParaRPr lang="en-US" dirty="0">
              <a:latin typeface="Arial Narrow" panose="020B0606020202030204" pitchFamily="34" charset="0"/>
            </a:endParaRPr>
          </a:p>
        </p:txBody>
      </p:sp>
    </p:spTree>
    <p:extLst>
      <p:ext uri="{BB962C8B-B14F-4D97-AF65-F5344CB8AC3E}">
        <p14:creationId xmlns:p14="http://schemas.microsoft.com/office/powerpoint/2010/main" val="31496255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C4D17-A7DB-06A3-2B6D-FE8ED85572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B35184-0065-2125-3D18-157D317771A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Solar Radiation </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6EC640F-A81E-CE32-6A39-BE03F51889E2}"/>
              </a:ext>
            </a:extLst>
          </p:cNvPr>
          <p:cNvSpPr>
            <a:spLocks noGrp="1"/>
          </p:cNvSpPr>
          <p:nvPr>
            <p:ph idx="1"/>
          </p:nvPr>
        </p:nvSpPr>
        <p:spPr>
          <a:xfrm>
            <a:off x="838199" y="1458931"/>
            <a:ext cx="4949226" cy="4570934"/>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Primary</a:t>
            </a:r>
            <a:r>
              <a:rPr lang="en-US" dirty="0">
                <a:latin typeface="Arial Narrow" panose="020B0606020202030204" pitchFamily="34" charset="0"/>
              </a:rPr>
              <a:t> </a:t>
            </a:r>
            <a:r>
              <a:rPr lang="en-US" b="1" dirty="0">
                <a:latin typeface="Arial Narrow" panose="020B0606020202030204" pitchFamily="34" charset="0"/>
              </a:rPr>
              <a:t>driver</a:t>
            </a:r>
            <a:r>
              <a:rPr lang="en-US" dirty="0">
                <a:latin typeface="Arial Narrow" panose="020B0606020202030204" pitchFamily="34" charset="0"/>
              </a:rPr>
              <a:t> of Earth's climate.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Heats</a:t>
            </a:r>
            <a:r>
              <a:rPr lang="en-US" dirty="0">
                <a:latin typeface="Arial Narrow" panose="020B0606020202030204" pitchFamily="34" charset="0"/>
              </a:rPr>
              <a:t> the surface, </a:t>
            </a:r>
            <a:r>
              <a:rPr lang="en-US" b="1" dirty="0">
                <a:latin typeface="Arial Narrow" panose="020B0606020202030204" pitchFamily="34" charset="0"/>
              </a:rPr>
              <a:t>drives</a:t>
            </a:r>
            <a:r>
              <a:rPr lang="en-US" dirty="0">
                <a:latin typeface="Arial Narrow" panose="020B0606020202030204" pitchFamily="34" charset="0"/>
              </a:rPr>
              <a:t> evaporation, </a:t>
            </a:r>
            <a:r>
              <a:rPr lang="en-US" b="1" dirty="0">
                <a:latin typeface="Arial Narrow" panose="020B0606020202030204" pitchFamily="34" charset="0"/>
              </a:rPr>
              <a:t>influences</a:t>
            </a:r>
            <a:r>
              <a:rPr lang="en-US" dirty="0">
                <a:latin typeface="Arial Narrow" panose="020B0606020202030204" pitchFamily="34" charset="0"/>
              </a:rPr>
              <a:t> air stability, and </a:t>
            </a:r>
            <a:r>
              <a:rPr lang="en-US" b="1" dirty="0">
                <a:latin typeface="Arial Narrow" panose="020B0606020202030204" pitchFamily="34" charset="0"/>
              </a:rPr>
              <a:t>creates</a:t>
            </a:r>
            <a:r>
              <a:rPr lang="en-US" dirty="0">
                <a:latin typeface="Arial Narrow" panose="020B0606020202030204" pitchFamily="34" charset="0"/>
              </a:rPr>
              <a:t> pressure gradients that cause wind.</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Indirectly governs most other climate features.</a:t>
            </a:r>
            <a:endParaRPr lang="en-US" sz="3200" dirty="0">
              <a:latin typeface="Arial Narrow" panose="020B0606020202030204" pitchFamily="34" charset="0"/>
            </a:endParaRPr>
          </a:p>
        </p:txBody>
      </p:sp>
      <p:pic>
        <p:nvPicPr>
          <p:cNvPr id="6" name="Picture 5" descr="Illumination of Earth by the Sun on the day of the June solstice.">
            <a:extLst>
              <a:ext uri="{FF2B5EF4-FFF2-40B4-BE49-F238E27FC236}">
                <a16:creationId xmlns:a16="http://schemas.microsoft.com/office/drawing/2014/main" id="{5072C7E1-C2CE-1C04-B2CF-E3079A1DAD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3889" y="-1611"/>
            <a:ext cx="5132980" cy="3369341"/>
          </a:xfrm>
          <a:prstGeom prst="rect">
            <a:avLst/>
          </a:prstGeom>
        </p:spPr>
      </p:pic>
      <p:sp>
        <p:nvSpPr>
          <p:cNvPr id="9" name="Title 1">
            <a:extLst>
              <a:ext uri="{FF2B5EF4-FFF2-40B4-BE49-F238E27FC236}">
                <a16:creationId xmlns:a16="http://schemas.microsoft.com/office/drawing/2014/main" id="{265F6529-6AE6-C6B3-FC38-2609BC417D16}"/>
              </a:ext>
            </a:extLst>
          </p:cNvPr>
          <p:cNvSpPr txBox="1">
            <a:spLocks/>
          </p:cNvSpPr>
          <p:nvPr/>
        </p:nvSpPr>
        <p:spPr>
          <a:xfrm>
            <a:off x="7775275" y="3242647"/>
            <a:ext cx="4416725" cy="16443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00" dirty="0">
                <a:latin typeface="Arial Narrow" panose="020B0606020202030204" pitchFamily="34" charset="0"/>
                <a:cs typeface="Times New Roman" panose="02020603050405020304" pitchFamily="18" charset="0"/>
              </a:rPr>
              <a:t>Source: Illumination of Earth by the Sun on the day of the June solstice from Wikipedia.</a:t>
            </a:r>
          </a:p>
        </p:txBody>
      </p:sp>
      <p:pic>
        <p:nvPicPr>
          <p:cNvPr id="10" name="Picture 9" descr="A line chart of approximate relative daily peak insolation by season and latitudes.">
            <a:extLst>
              <a:ext uri="{FF2B5EF4-FFF2-40B4-BE49-F238E27FC236}">
                <a16:creationId xmlns:a16="http://schemas.microsoft.com/office/drawing/2014/main" id="{87387CBB-5053-9C28-CD66-E22A6307DF50}"/>
              </a:ext>
            </a:extLst>
          </p:cNvPr>
          <p:cNvPicPr>
            <a:picLocks noChangeAspect="1"/>
          </p:cNvPicPr>
          <p:nvPr/>
        </p:nvPicPr>
        <p:blipFill>
          <a:blip r:embed="rId4"/>
          <a:stretch>
            <a:fillRect/>
          </a:stretch>
        </p:blipFill>
        <p:spPr>
          <a:xfrm>
            <a:off x="6814607" y="3407083"/>
            <a:ext cx="4350211" cy="3369341"/>
          </a:xfrm>
          <a:prstGeom prst="rect">
            <a:avLst/>
          </a:prstGeom>
        </p:spPr>
      </p:pic>
      <p:sp>
        <p:nvSpPr>
          <p:cNvPr id="11" name="Title 1">
            <a:extLst>
              <a:ext uri="{FF2B5EF4-FFF2-40B4-BE49-F238E27FC236}">
                <a16:creationId xmlns:a16="http://schemas.microsoft.com/office/drawing/2014/main" id="{C253C23A-A098-596E-4BF4-F680AF61C8B7}"/>
              </a:ext>
            </a:extLst>
          </p:cNvPr>
          <p:cNvSpPr txBox="1">
            <a:spLocks/>
          </p:cNvSpPr>
          <p:nvPr/>
        </p:nvSpPr>
        <p:spPr>
          <a:xfrm>
            <a:off x="11288464" y="6511112"/>
            <a:ext cx="903536"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00" dirty="0">
                <a:latin typeface="Arial Narrow" panose="020B0606020202030204" pitchFamily="34" charset="0"/>
                <a:cs typeface="Times New Roman" panose="02020603050405020304" pitchFamily="18" charset="0"/>
              </a:rPr>
              <a:t>Source: Wikipedia</a:t>
            </a:r>
          </a:p>
        </p:txBody>
      </p:sp>
    </p:spTree>
    <p:extLst>
      <p:ext uri="{BB962C8B-B14F-4D97-AF65-F5344CB8AC3E}">
        <p14:creationId xmlns:p14="http://schemas.microsoft.com/office/powerpoint/2010/main" val="39303870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F132FC-DFC4-D9A5-7FE4-D53484EC52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23F625-0257-38C4-86F1-7D0A216AC0D0}"/>
              </a:ext>
            </a:extLst>
          </p:cNvPr>
          <p:cNvSpPr>
            <a:spLocks noGrp="1"/>
          </p:cNvSpPr>
          <p:nvPr>
            <p:ph type="title"/>
          </p:nvPr>
        </p:nvSpPr>
        <p:spPr>
          <a:xfrm>
            <a:off x="838200"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Subarctic Climate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0F0DEE1-2634-6B5A-A24E-C99125D0668A}"/>
              </a:ext>
            </a:extLst>
          </p:cNvPr>
          <p:cNvSpPr>
            <a:spLocks noGrp="1"/>
          </p:cNvSpPr>
          <p:nvPr>
            <p:ph idx="1"/>
          </p:nvPr>
        </p:nvSpPr>
        <p:spPr>
          <a:xfrm>
            <a:off x="838200" y="1285335"/>
            <a:ext cx="5787020" cy="4903369"/>
          </a:xfrm>
        </p:spPr>
        <p:txBody>
          <a:bodyPr>
            <a:noAutofit/>
          </a:bodyPr>
          <a:lstStyle/>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Characterized by:</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Very </a:t>
            </a:r>
            <a:r>
              <a:rPr lang="en-US" b="1" dirty="0">
                <a:latin typeface="Arial Narrow" panose="020B0606020202030204" pitchFamily="34" charset="0"/>
              </a:rPr>
              <a:t>cold</a:t>
            </a:r>
            <a:r>
              <a:rPr lang="en-US" dirty="0">
                <a:latin typeface="Arial Narrow" panose="020B0606020202030204" pitchFamily="34" charset="0"/>
              </a:rPr>
              <a:t>, </a:t>
            </a:r>
            <a:r>
              <a:rPr lang="en-US" b="1" dirty="0">
                <a:latin typeface="Arial Narrow" panose="020B0606020202030204" pitchFamily="34" charset="0"/>
              </a:rPr>
              <a:t>long</a:t>
            </a:r>
            <a:r>
              <a:rPr lang="en-US" dirty="0">
                <a:latin typeface="Arial Narrow" panose="020B0606020202030204" pitchFamily="34" charset="0"/>
              </a:rPr>
              <a:t> </a:t>
            </a:r>
            <a:r>
              <a:rPr lang="en-US" b="1" dirty="0">
                <a:latin typeface="Arial Narrow" panose="020B0606020202030204" pitchFamily="34" charset="0"/>
              </a:rPr>
              <a:t>winters</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Short</a:t>
            </a:r>
            <a:r>
              <a:rPr lang="en-US" dirty="0">
                <a:latin typeface="Arial Narrow" panose="020B0606020202030204" pitchFamily="34" charset="0"/>
              </a:rPr>
              <a:t>, </a:t>
            </a:r>
            <a:r>
              <a:rPr lang="en-US" b="1" dirty="0">
                <a:latin typeface="Arial Narrow" panose="020B0606020202030204" pitchFamily="34" charset="0"/>
              </a:rPr>
              <a:t>mild</a:t>
            </a:r>
            <a:r>
              <a:rPr lang="en-US" dirty="0">
                <a:latin typeface="Arial Narrow" panose="020B0606020202030204" pitchFamily="34" charset="0"/>
              </a:rPr>
              <a:t> </a:t>
            </a:r>
            <a:r>
              <a:rPr lang="en-US" b="1" dirty="0">
                <a:latin typeface="Arial Narrow" panose="020B0606020202030204" pitchFamily="34" charset="0"/>
              </a:rPr>
              <a:t>summers</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Largest</a:t>
            </a:r>
            <a:r>
              <a:rPr lang="en-US" dirty="0">
                <a:latin typeface="Arial Narrow" panose="020B0606020202030204" pitchFamily="34" charset="0"/>
              </a:rPr>
              <a:t> </a:t>
            </a:r>
            <a:r>
              <a:rPr lang="en-US" b="1" dirty="0">
                <a:latin typeface="Arial Narrow" panose="020B0606020202030204" pitchFamily="34" charset="0"/>
              </a:rPr>
              <a:t>annual</a:t>
            </a:r>
            <a:r>
              <a:rPr lang="en-US" dirty="0">
                <a:latin typeface="Arial Narrow" panose="020B0606020202030204" pitchFamily="34" charset="0"/>
              </a:rPr>
              <a:t> temperature </a:t>
            </a:r>
            <a:r>
              <a:rPr lang="en-US" b="1" dirty="0">
                <a:latin typeface="Arial Narrow" panose="020B0606020202030204" pitchFamily="34" charset="0"/>
              </a:rPr>
              <a:t>range</a:t>
            </a:r>
            <a:r>
              <a:rPr lang="en-US" dirty="0">
                <a:latin typeface="Arial Narrow" panose="020B0606020202030204" pitchFamily="34" charset="0"/>
              </a:rPr>
              <a:t> of any climate type</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Only</a:t>
            </a:r>
            <a:r>
              <a:rPr lang="en-US" sz="2400" dirty="0">
                <a:latin typeface="Arial Narrow" panose="020B0606020202030204" pitchFamily="34" charset="0"/>
              </a:rPr>
              <a:t> </a:t>
            </a:r>
            <a:r>
              <a:rPr lang="en-US" sz="2400" b="1" dirty="0">
                <a:latin typeface="Arial Narrow" panose="020B0606020202030204" pitchFamily="34" charset="0"/>
              </a:rPr>
              <a:t>found</a:t>
            </a:r>
            <a:r>
              <a:rPr lang="en-US" sz="2400" dirty="0">
                <a:latin typeface="Arial Narrow" panose="020B0606020202030204" pitchFamily="34" charset="0"/>
              </a:rPr>
              <a:t> in the </a:t>
            </a:r>
            <a:r>
              <a:rPr lang="en-US" sz="2400" b="1" dirty="0">
                <a:latin typeface="Arial Narrow" panose="020B0606020202030204" pitchFamily="34" charset="0"/>
              </a:rPr>
              <a:t>Northern</a:t>
            </a:r>
            <a:r>
              <a:rPr lang="en-US" sz="2400" dirty="0">
                <a:latin typeface="Arial Narrow" panose="020B0606020202030204" pitchFamily="34" charset="0"/>
              </a:rPr>
              <a:t> </a:t>
            </a:r>
            <a:r>
              <a:rPr lang="en-US" sz="2400" b="1" dirty="0">
                <a:latin typeface="Arial Narrow" panose="020B0606020202030204" pitchFamily="34" charset="0"/>
              </a:rPr>
              <a:t>Hemisphere</a:t>
            </a:r>
            <a:r>
              <a:rPr lang="en-US" sz="2400" dirty="0">
                <a:latin typeface="Arial Narrow" panose="020B0606020202030204" pitchFamily="34" charset="0"/>
              </a:rPr>
              <a:t> due to </a:t>
            </a:r>
            <a:r>
              <a:rPr lang="en-US" sz="2400" b="1" dirty="0">
                <a:latin typeface="Arial Narrow" panose="020B0606020202030204" pitchFamily="34" charset="0"/>
              </a:rPr>
              <a:t>lack of landmass </a:t>
            </a:r>
            <a:r>
              <a:rPr lang="en-US" sz="2400" dirty="0">
                <a:latin typeface="Arial Narrow" panose="020B0606020202030204" pitchFamily="34" charset="0"/>
              </a:rPr>
              <a:t>at similar latitudes in the Southern Hemisphere.</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Geographic distribution:</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North America</a:t>
            </a:r>
            <a:r>
              <a:rPr lang="en-US" dirty="0">
                <a:latin typeface="Arial Narrow" panose="020B0606020202030204" pitchFamily="34" charset="0"/>
              </a:rPr>
              <a:t>: from </a:t>
            </a:r>
            <a:r>
              <a:rPr lang="en-US" b="1" dirty="0">
                <a:latin typeface="Arial Narrow" panose="020B0606020202030204" pitchFamily="34" charset="0"/>
              </a:rPr>
              <a:t>Newfoundland</a:t>
            </a:r>
            <a:r>
              <a:rPr lang="en-US" dirty="0">
                <a:latin typeface="Arial Narrow" panose="020B0606020202030204" pitchFamily="34" charset="0"/>
              </a:rPr>
              <a:t> to </a:t>
            </a:r>
            <a:r>
              <a:rPr lang="en-US" b="1" dirty="0">
                <a:latin typeface="Arial Narrow" panose="020B0606020202030204" pitchFamily="34" charset="0"/>
              </a:rPr>
              <a:t>Alaska</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Northern Eurasia</a:t>
            </a:r>
            <a:r>
              <a:rPr lang="en-US" dirty="0">
                <a:latin typeface="Arial Narrow" panose="020B0606020202030204" pitchFamily="34" charset="0"/>
              </a:rPr>
              <a:t>: </a:t>
            </a:r>
            <a:r>
              <a:rPr lang="en-US" b="1" dirty="0">
                <a:latin typeface="Arial Narrow" panose="020B0606020202030204" pitchFamily="34" charset="0"/>
              </a:rPr>
              <a:t>Scandinavia</a:t>
            </a:r>
            <a:r>
              <a:rPr lang="en-US" dirty="0">
                <a:latin typeface="Arial Narrow" panose="020B0606020202030204" pitchFamily="34" charset="0"/>
              </a:rPr>
              <a:t>, across </a:t>
            </a:r>
            <a:r>
              <a:rPr lang="en-US" b="1" dirty="0">
                <a:latin typeface="Arial Narrow" panose="020B0606020202030204" pitchFamily="34" charset="0"/>
              </a:rPr>
              <a:t>Russia</a:t>
            </a:r>
            <a:r>
              <a:rPr lang="en-US" dirty="0">
                <a:latin typeface="Arial Narrow" panose="020B0606020202030204" pitchFamily="34" charset="0"/>
              </a:rPr>
              <a:t>, especially </a:t>
            </a:r>
            <a:r>
              <a:rPr lang="en-US" b="1" dirty="0">
                <a:latin typeface="Arial Narrow" panose="020B0606020202030204" pitchFamily="34" charset="0"/>
              </a:rPr>
              <a:t>Siberia</a:t>
            </a:r>
          </a:p>
        </p:txBody>
      </p:sp>
      <p:sp>
        <p:nvSpPr>
          <p:cNvPr id="6" name="TextBox 5">
            <a:extLst>
              <a:ext uri="{FF2B5EF4-FFF2-40B4-BE49-F238E27FC236}">
                <a16:creationId xmlns:a16="http://schemas.microsoft.com/office/drawing/2014/main" id="{208D438B-F52E-BDDA-82BB-882F61C3DC6D}"/>
              </a:ext>
            </a:extLst>
          </p:cNvPr>
          <p:cNvSpPr txBox="1"/>
          <p:nvPr/>
        </p:nvSpPr>
        <p:spPr>
          <a:xfrm>
            <a:off x="6625220" y="5284555"/>
            <a:ext cx="5125294" cy="707886"/>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9.6.1.1: Figure : Snow covered coniferous forest, typical natural vegetation of the subarctic climate. Conical shape of coniferous trees helps capture insolation from low sun angles typical of the subarctic. (Photo credit: T. Smylie, U. S. Fish and Wildlife Service.) from Introduction to Physical Geography by M. Ritter, licensed under CC BY-NC-SA 4.0.</a:t>
            </a:r>
          </a:p>
        </p:txBody>
      </p:sp>
      <p:pic>
        <p:nvPicPr>
          <p:cNvPr id="5" name="Picture 4" descr="Snow-covered coniferous forest in a subarctic climate, with trees shaped to capture low-angle sunlight typical of the region.">
            <a:extLst>
              <a:ext uri="{FF2B5EF4-FFF2-40B4-BE49-F238E27FC236}">
                <a16:creationId xmlns:a16="http://schemas.microsoft.com/office/drawing/2014/main" id="{C1AA13C9-2844-0A73-380D-B4DB34E30049}"/>
              </a:ext>
            </a:extLst>
          </p:cNvPr>
          <p:cNvPicPr>
            <a:picLocks noChangeAspect="1"/>
          </p:cNvPicPr>
          <p:nvPr/>
        </p:nvPicPr>
        <p:blipFill>
          <a:blip r:embed="rId3"/>
          <a:stretch>
            <a:fillRect/>
          </a:stretch>
        </p:blipFill>
        <p:spPr>
          <a:xfrm>
            <a:off x="6701321" y="1285335"/>
            <a:ext cx="5049193" cy="3786896"/>
          </a:xfrm>
          <a:prstGeom prst="rect">
            <a:avLst/>
          </a:prstGeom>
        </p:spPr>
      </p:pic>
    </p:spTree>
    <p:extLst>
      <p:ext uri="{BB962C8B-B14F-4D97-AF65-F5344CB8AC3E}">
        <p14:creationId xmlns:p14="http://schemas.microsoft.com/office/powerpoint/2010/main" val="335931920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EB6BCD-D17B-5F1A-5352-5C53F001C4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C29AE3-B3B5-CAC6-C667-C09FCECB00FF}"/>
              </a:ext>
            </a:extLst>
          </p:cNvPr>
          <p:cNvSpPr>
            <a:spLocks noGrp="1"/>
          </p:cNvSpPr>
          <p:nvPr>
            <p:ph type="title"/>
          </p:nvPr>
        </p:nvSpPr>
        <p:spPr>
          <a:xfrm>
            <a:off x="838200"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Subarctic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5B4144E7-0997-076F-4BFF-C56744D3087A}"/>
              </a:ext>
            </a:extLst>
          </p:cNvPr>
          <p:cNvSpPr>
            <a:spLocks noGrp="1"/>
          </p:cNvSpPr>
          <p:nvPr>
            <p:ph idx="1"/>
          </p:nvPr>
        </p:nvSpPr>
        <p:spPr>
          <a:xfrm>
            <a:off x="838200" y="1285335"/>
            <a:ext cx="10634932"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Continentality</a:t>
            </a:r>
            <a:r>
              <a:rPr lang="en-US" sz="2400" dirty="0">
                <a:latin typeface="Arial Narrow" panose="020B0606020202030204" pitchFamily="34" charset="0"/>
              </a:rPr>
              <a:t> is the </a:t>
            </a:r>
            <a:r>
              <a:rPr lang="en-US" sz="2400" b="1" dirty="0">
                <a:latin typeface="Arial Narrow" panose="020B0606020202030204" pitchFamily="34" charset="0"/>
              </a:rPr>
              <a:t>dominant</a:t>
            </a:r>
            <a:r>
              <a:rPr lang="en-US" sz="2400" dirty="0">
                <a:latin typeface="Arial Narrow" panose="020B0606020202030204" pitchFamily="34" charset="0"/>
              </a:rPr>
              <a:t> </a:t>
            </a:r>
            <a:r>
              <a:rPr lang="en-US" sz="2400" b="1" dirty="0">
                <a:latin typeface="Arial Narrow" panose="020B0606020202030204" pitchFamily="34" charset="0"/>
              </a:rPr>
              <a:t>control</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Located</a:t>
            </a:r>
            <a:r>
              <a:rPr lang="en-US" dirty="0">
                <a:latin typeface="Arial Narrow" panose="020B0606020202030204" pitchFamily="34" charset="0"/>
              </a:rPr>
              <a:t> between </a:t>
            </a:r>
            <a:r>
              <a:rPr lang="en-US" b="1" dirty="0">
                <a:latin typeface="Arial Narrow" panose="020B0606020202030204" pitchFamily="34" charset="0"/>
              </a:rPr>
              <a:t>50°–70° </a:t>
            </a:r>
            <a:r>
              <a:rPr lang="en-US" dirty="0">
                <a:latin typeface="Arial Narrow" panose="020B0606020202030204" pitchFamily="34" charset="0"/>
              </a:rPr>
              <a:t>latitude in the </a:t>
            </a:r>
            <a:r>
              <a:rPr lang="en-US" b="1" dirty="0">
                <a:latin typeface="Arial Narrow" panose="020B0606020202030204" pitchFamily="34" charset="0"/>
              </a:rPr>
              <a:t>interior</a:t>
            </a:r>
            <a:r>
              <a:rPr lang="en-US" dirty="0">
                <a:latin typeface="Arial Narrow" panose="020B0606020202030204" pitchFamily="34" charset="0"/>
              </a:rPr>
              <a:t> of large landmasses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Far</a:t>
            </a:r>
            <a:r>
              <a:rPr lang="en-US" dirty="0">
                <a:latin typeface="Arial Narrow" panose="020B0606020202030204" pitchFamily="34" charset="0"/>
              </a:rPr>
              <a:t> </a:t>
            </a:r>
            <a:r>
              <a:rPr lang="en-US" b="1" dirty="0">
                <a:latin typeface="Arial Narrow" panose="020B0606020202030204" pitchFamily="34" charset="0"/>
              </a:rPr>
              <a:t>from</a:t>
            </a:r>
            <a:r>
              <a:rPr lang="en-US" dirty="0">
                <a:latin typeface="Arial Narrow" panose="020B0606020202030204" pitchFamily="34" charset="0"/>
              </a:rPr>
              <a:t> oceanic influence → extreme seasonal contrasts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Summer</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Influenced by the </a:t>
            </a:r>
            <a:r>
              <a:rPr lang="en-US" b="1" dirty="0">
                <a:latin typeface="Arial Narrow" panose="020B0606020202030204" pitchFamily="34" charset="0"/>
              </a:rPr>
              <a:t>Westerlies</a:t>
            </a:r>
            <a:r>
              <a:rPr lang="en-US" dirty="0">
                <a:latin typeface="Arial Narrow" panose="020B0606020202030204" pitchFamily="34" charset="0"/>
              </a:rPr>
              <a:t> and </a:t>
            </a:r>
            <a:r>
              <a:rPr lang="en-US" b="1" dirty="0">
                <a:latin typeface="Arial Narrow" panose="020B0606020202030204" pitchFamily="34" charset="0"/>
              </a:rPr>
              <a:t>midlatitude</a:t>
            </a:r>
            <a:r>
              <a:rPr lang="en-US" dirty="0">
                <a:latin typeface="Arial Narrow" panose="020B0606020202030204" pitchFamily="34" charset="0"/>
              </a:rPr>
              <a:t> </a:t>
            </a:r>
            <a:r>
              <a:rPr lang="en-US" b="1" dirty="0">
                <a:latin typeface="Arial Narrow" panose="020B0606020202030204" pitchFamily="34" charset="0"/>
              </a:rPr>
              <a:t>cyclones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Winter</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Dominated by the </a:t>
            </a:r>
            <a:r>
              <a:rPr lang="en-US" b="1" dirty="0">
                <a:latin typeface="Arial Narrow" panose="020B0606020202030204" pitchFamily="34" charset="0"/>
              </a:rPr>
              <a:t>Polar High </a:t>
            </a:r>
            <a:r>
              <a:rPr lang="en-US" dirty="0">
                <a:latin typeface="Arial Narrow" panose="020B0606020202030204" pitchFamily="34" charset="0"/>
              </a:rPr>
              <a:t>and </a:t>
            </a:r>
            <a:r>
              <a:rPr lang="en-US" b="1" dirty="0">
                <a:latin typeface="Arial Narrow" panose="020B0606020202030204" pitchFamily="34" charset="0"/>
              </a:rPr>
              <a:t>Easterlies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Coldest regions on Earth due to </a:t>
            </a:r>
            <a:r>
              <a:rPr lang="en-US" b="1" dirty="0">
                <a:latin typeface="Arial Narrow" panose="020B0606020202030204" pitchFamily="34" charset="0"/>
              </a:rPr>
              <a:t>continental</a:t>
            </a:r>
            <a:r>
              <a:rPr lang="en-US" dirty="0">
                <a:latin typeface="Arial Narrow" panose="020B0606020202030204" pitchFamily="34" charset="0"/>
              </a:rPr>
              <a:t> </a:t>
            </a:r>
            <a:r>
              <a:rPr lang="en-US" b="1" dirty="0">
                <a:latin typeface="Arial Narrow" panose="020B0606020202030204" pitchFamily="34" charset="0"/>
              </a:rPr>
              <a:t>polar</a:t>
            </a:r>
            <a:r>
              <a:rPr lang="en-US" dirty="0">
                <a:latin typeface="Arial Narrow" panose="020B0606020202030204" pitchFamily="34" charset="0"/>
              </a:rPr>
              <a:t> (</a:t>
            </a:r>
            <a:r>
              <a:rPr lang="en-US" dirty="0" err="1">
                <a:latin typeface="Arial Narrow" panose="020B0606020202030204" pitchFamily="34" charset="0"/>
              </a:rPr>
              <a:t>cP</a:t>
            </a:r>
            <a:r>
              <a:rPr lang="en-US" dirty="0">
                <a:latin typeface="Arial Narrow" panose="020B0606020202030204" pitchFamily="34" charset="0"/>
              </a:rPr>
              <a:t>) and </a:t>
            </a:r>
            <a:r>
              <a:rPr lang="en-US" b="1" dirty="0">
                <a:latin typeface="Arial Narrow" panose="020B0606020202030204" pitchFamily="34" charset="0"/>
              </a:rPr>
              <a:t>continental</a:t>
            </a:r>
            <a:r>
              <a:rPr lang="en-US" dirty="0">
                <a:latin typeface="Arial Narrow" panose="020B0606020202030204" pitchFamily="34" charset="0"/>
              </a:rPr>
              <a:t> </a:t>
            </a:r>
            <a:r>
              <a:rPr lang="en-US" b="1" dirty="0">
                <a:latin typeface="Arial Narrow" panose="020B0606020202030204" pitchFamily="34" charset="0"/>
              </a:rPr>
              <a:t>arctic</a:t>
            </a:r>
            <a:r>
              <a:rPr lang="en-US" dirty="0">
                <a:latin typeface="Arial Narrow" panose="020B0606020202030204" pitchFamily="34" charset="0"/>
              </a:rPr>
              <a:t> (</a:t>
            </a:r>
            <a:r>
              <a:rPr lang="en-US" dirty="0" err="1">
                <a:latin typeface="Arial Narrow" panose="020B0606020202030204" pitchFamily="34" charset="0"/>
              </a:rPr>
              <a:t>cA</a:t>
            </a:r>
            <a:r>
              <a:rPr lang="en-US" dirty="0">
                <a:latin typeface="Arial Narrow" panose="020B0606020202030204" pitchFamily="34" charset="0"/>
              </a:rPr>
              <a:t>) air masses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Occasional influence from </a:t>
            </a:r>
            <a:r>
              <a:rPr lang="en-US" b="1" dirty="0">
                <a:latin typeface="Arial Narrow" panose="020B0606020202030204" pitchFamily="34" charset="0"/>
              </a:rPr>
              <a:t>maritime</a:t>
            </a:r>
            <a:r>
              <a:rPr lang="en-US" dirty="0">
                <a:latin typeface="Arial Narrow" panose="020B0606020202030204" pitchFamily="34" charset="0"/>
              </a:rPr>
              <a:t> </a:t>
            </a:r>
            <a:r>
              <a:rPr lang="en-US" b="1" dirty="0">
                <a:latin typeface="Arial Narrow" panose="020B0606020202030204" pitchFamily="34" charset="0"/>
              </a:rPr>
              <a:t>polar</a:t>
            </a:r>
            <a:r>
              <a:rPr lang="en-US" dirty="0">
                <a:latin typeface="Arial Narrow" panose="020B0606020202030204" pitchFamily="34" charset="0"/>
              </a:rPr>
              <a:t> (</a:t>
            </a:r>
            <a:r>
              <a:rPr lang="en-US" b="1" dirty="0" err="1">
                <a:latin typeface="Arial Narrow" panose="020B0606020202030204" pitchFamily="34" charset="0"/>
              </a:rPr>
              <a:t>mP</a:t>
            </a:r>
            <a:r>
              <a:rPr lang="en-US" dirty="0">
                <a:latin typeface="Arial Narrow" panose="020B0606020202030204" pitchFamily="34" charset="0"/>
              </a:rPr>
              <a:t>) air, though minimal</a:t>
            </a:r>
            <a:endParaRPr lang="en-US" b="1" dirty="0">
              <a:latin typeface="Arial Narrow" panose="020B0606020202030204" pitchFamily="34" charset="0"/>
            </a:endParaRPr>
          </a:p>
        </p:txBody>
      </p:sp>
    </p:spTree>
    <p:extLst>
      <p:ext uri="{BB962C8B-B14F-4D97-AF65-F5344CB8AC3E}">
        <p14:creationId xmlns:p14="http://schemas.microsoft.com/office/powerpoint/2010/main" val="26848563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3F5DC-59F3-9BBA-33DA-1D21BA5F978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D1A8F9-383C-56DF-534A-BB31796B3FEE}"/>
              </a:ext>
            </a:extLst>
          </p:cNvPr>
          <p:cNvSpPr>
            <a:spLocks noGrp="1"/>
          </p:cNvSpPr>
          <p:nvPr>
            <p:ph type="title"/>
          </p:nvPr>
        </p:nvSpPr>
        <p:spPr>
          <a:xfrm>
            <a:off x="696583"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Subarctic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77D5929-EB62-B8EE-BFC9-CF21E172989F}"/>
              </a:ext>
            </a:extLst>
          </p:cNvPr>
          <p:cNvSpPr>
            <a:spLocks noGrp="1"/>
          </p:cNvSpPr>
          <p:nvPr>
            <p:ph idx="1"/>
          </p:nvPr>
        </p:nvSpPr>
        <p:spPr>
          <a:xfrm>
            <a:off x="838200" y="1285335"/>
            <a:ext cx="5784010" cy="5037827"/>
          </a:xfrm>
        </p:spPr>
        <p:txBody>
          <a:bodyPr>
            <a:noAutofit/>
          </a:bodyPr>
          <a:lstStyle/>
          <a:p>
            <a:pPr>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Extreme</a:t>
            </a:r>
            <a:r>
              <a:rPr lang="en-US" sz="2000" dirty="0">
                <a:latin typeface="Arial Narrow" panose="020B0606020202030204" pitchFamily="34" charset="0"/>
              </a:rPr>
              <a:t> </a:t>
            </a:r>
            <a:r>
              <a:rPr lang="en-US" sz="2000" b="1" dirty="0">
                <a:latin typeface="Arial Narrow" panose="020B0606020202030204" pitchFamily="34" charset="0"/>
              </a:rPr>
              <a:t>seasonal</a:t>
            </a:r>
            <a:r>
              <a:rPr lang="en-US" sz="2000" dirty="0">
                <a:latin typeface="Arial Narrow" panose="020B0606020202030204" pitchFamily="34" charset="0"/>
              </a:rPr>
              <a:t> </a:t>
            </a:r>
            <a:r>
              <a:rPr lang="en-US" sz="2000" b="1" dirty="0">
                <a:latin typeface="Arial Narrow" panose="020B0606020202030204" pitchFamily="34" charset="0"/>
              </a:rPr>
              <a:t>variation</a:t>
            </a:r>
            <a:r>
              <a:rPr lang="en-US" sz="20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Coldest</a:t>
            </a:r>
            <a:r>
              <a:rPr lang="en-US" sz="2000" dirty="0">
                <a:latin typeface="Arial Narrow" panose="020B0606020202030204" pitchFamily="34" charset="0"/>
              </a:rPr>
              <a:t> temperatures outside of Antarctica.</a:t>
            </a:r>
          </a:p>
          <a:p>
            <a:pPr lvl="1">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Largest</a:t>
            </a:r>
            <a:r>
              <a:rPr lang="en-US" sz="2000" dirty="0">
                <a:latin typeface="Arial Narrow" panose="020B0606020202030204" pitchFamily="34" charset="0"/>
              </a:rPr>
              <a:t> </a:t>
            </a:r>
            <a:r>
              <a:rPr lang="en-US" sz="2000" b="1" dirty="0">
                <a:latin typeface="Arial Narrow" panose="020B0606020202030204" pitchFamily="34" charset="0"/>
              </a:rPr>
              <a:t>annual</a:t>
            </a:r>
            <a:r>
              <a:rPr lang="en-US" sz="2000" dirty="0">
                <a:latin typeface="Arial Narrow" panose="020B0606020202030204" pitchFamily="34" charset="0"/>
              </a:rPr>
              <a:t> temperature </a:t>
            </a:r>
            <a:r>
              <a:rPr lang="en-US" sz="2000" b="1" dirty="0">
                <a:latin typeface="Arial Narrow" panose="020B0606020202030204" pitchFamily="34" charset="0"/>
              </a:rPr>
              <a:t>range</a:t>
            </a:r>
            <a:r>
              <a:rPr lang="en-US" sz="2000" dirty="0">
                <a:latin typeface="Arial Narrow" panose="020B0606020202030204" pitchFamily="34" charset="0"/>
              </a:rPr>
              <a:t> globally.</a:t>
            </a:r>
          </a:p>
          <a:p>
            <a:pPr>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Brief</a:t>
            </a:r>
            <a:r>
              <a:rPr lang="en-US" sz="2000" dirty="0">
                <a:latin typeface="Arial Narrow" panose="020B0606020202030204" pitchFamily="34" charset="0"/>
              </a:rPr>
              <a:t>, </a:t>
            </a:r>
            <a:r>
              <a:rPr lang="en-US" sz="2000" b="1" dirty="0">
                <a:latin typeface="Arial Narrow" panose="020B0606020202030204" pitchFamily="34" charset="0"/>
              </a:rPr>
              <a:t>cool</a:t>
            </a:r>
            <a:r>
              <a:rPr lang="en-US" sz="2000" dirty="0">
                <a:latin typeface="Arial Narrow" panose="020B0606020202030204" pitchFamily="34" charset="0"/>
              </a:rPr>
              <a:t> </a:t>
            </a:r>
            <a:r>
              <a:rPr lang="en-US" sz="2000" b="1" dirty="0">
                <a:latin typeface="Arial Narrow" panose="020B0606020202030204" pitchFamily="34" charset="0"/>
              </a:rPr>
              <a:t>summers</a:t>
            </a:r>
            <a:r>
              <a:rPr lang="en-US" sz="20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Daytime highs </a:t>
            </a:r>
            <a:r>
              <a:rPr lang="en-US" sz="2000" dirty="0">
                <a:latin typeface="Arial Narrow" panose="020B0606020202030204" pitchFamily="34" charset="0"/>
              </a:rPr>
              <a:t>can </a:t>
            </a:r>
            <a:r>
              <a:rPr lang="en-US" sz="2000" b="1" dirty="0">
                <a:latin typeface="Arial Narrow" panose="020B0606020202030204" pitchFamily="34" charset="0"/>
              </a:rPr>
              <a:t>exceed 25°C </a:t>
            </a:r>
            <a:r>
              <a:rPr lang="en-US" sz="2000" dirty="0">
                <a:latin typeface="Arial Narrow" panose="020B0606020202030204" pitchFamily="34" charset="0"/>
              </a:rPr>
              <a:t>(</a:t>
            </a:r>
            <a:r>
              <a:rPr lang="en-US" sz="2000" b="1" dirty="0">
                <a:latin typeface="Arial Narrow" panose="020B0606020202030204" pitchFamily="34" charset="0"/>
              </a:rPr>
              <a:t>77°F</a:t>
            </a:r>
            <a:r>
              <a:rPr lang="en-US" sz="20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Nighttime lows </a:t>
            </a:r>
            <a:r>
              <a:rPr lang="en-US" sz="2000" dirty="0">
                <a:latin typeface="Arial Narrow" panose="020B0606020202030204" pitchFamily="34" charset="0"/>
              </a:rPr>
              <a:t>drop near </a:t>
            </a:r>
            <a:r>
              <a:rPr lang="en-US" sz="2000" b="1" dirty="0">
                <a:latin typeface="Arial Narrow" panose="020B0606020202030204" pitchFamily="34" charset="0"/>
              </a:rPr>
              <a:t>10°C</a:t>
            </a:r>
            <a:r>
              <a:rPr lang="en-US" sz="2000" dirty="0">
                <a:latin typeface="Arial Narrow" panose="020B0606020202030204" pitchFamily="34" charset="0"/>
              </a:rPr>
              <a:t> (</a:t>
            </a:r>
            <a:r>
              <a:rPr lang="en-US" sz="2000" b="1" dirty="0">
                <a:latin typeface="Arial Narrow" panose="020B0606020202030204" pitchFamily="34" charset="0"/>
              </a:rPr>
              <a:t>50°F</a:t>
            </a:r>
            <a:r>
              <a:rPr lang="en-US" sz="20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Long summer daylight </a:t>
            </a:r>
            <a:r>
              <a:rPr lang="en-US" sz="2000" dirty="0">
                <a:latin typeface="Arial Narrow" panose="020B0606020202030204" pitchFamily="34" charset="0"/>
              </a:rPr>
              <a:t>(up to </a:t>
            </a:r>
            <a:r>
              <a:rPr lang="en-US" sz="2000" b="1" dirty="0">
                <a:latin typeface="Arial Narrow" panose="020B0606020202030204" pitchFamily="34" charset="0"/>
              </a:rPr>
              <a:t>18.8 hours </a:t>
            </a:r>
            <a:r>
              <a:rPr lang="en-US" sz="2000" dirty="0">
                <a:latin typeface="Arial Narrow" panose="020B0606020202030204" pitchFamily="34" charset="0"/>
              </a:rPr>
              <a:t>at 60°N in June).</a:t>
            </a:r>
          </a:p>
          <a:p>
            <a:pPr>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Freeze-free period</a:t>
            </a:r>
            <a:r>
              <a:rPr lang="en-US" sz="2000" dirty="0">
                <a:latin typeface="Arial Narrow" panose="020B0606020202030204" pitchFamily="34" charset="0"/>
              </a:rPr>
              <a:t>: typically </a:t>
            </a:r>
            <a:r>
              <a:rPr lang="en-US" sz="2000" b="1" dirty="0">
                <a:latin typeface="Arial Narrow" panose="020B0606020202030204" pitchFamily="34" charset="0"/>
              </a:rPr>
              <a:t>only 3 months</a:t>
            </a:r>
            <a:r>
              <a:rPr lang="en-US" sz="20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Frosts can occur in </a:t>
            </a:r>
            <a:r>
              <a:rPr lang="en-US" sz="2000" b="1" dirty="0">
                <a:latin typeface="Arial Narrow" panose="020B0606020202030204" pitchFamily="34" charset="0"/>
              </a:rPr>
              <a:t>any month</a:t>
            </a:r>
            <a:r>
              <a:rPr lang="en-US" sz="2000" dirty="0">
                <a:latin typeface="Arial Narrow" panose="020B0606020202030204" pitchFamily="34" charset="0"/>
              </a:rPr>
              <a:t>, limiting agriculture.</a:t>
            </a:r>
          </a:p>
        </p:txBody>
      </p:sp>
      <p:pic>
        <p:nvPicPr>
          <p:cNvPr id="5" name="Picture 4" descr="Climograph for Yakutsk, Russia, showing extremely cold winters with temperatures below −45°C in January, warm summers peaking near 20°C in July, and low precipitation mostly in summer months.">
            <a:extLst>
              <a:ext uri="{FF2B5EF4-FFF2-40B4-BE49-F238E27FC236}">
                <a16:creationId xmlns:a16="http://schemas.microsoft.com/office/drawing/2014/main" id="{4D3EEAC0-9B0F-92CA-C9B8-44D2516BE130}"/>
              </a:ext>
            </a:extLst>
          </p:cNvPr>
          <p:cNvPicPr>
            <a:picLocks noChangeAspect="1"/>
          </p:cNvPicPr>
          <p:nvPr/>
        </p:nvPicPr>
        <p:blipFill>
          <a:blip r:embed="rId3"/>
          <a:stretch>
            <a:fillRect/>
          </a:stretch>
        </p:blipFill>
        <p:spPr>
          <a:xfrm>
            <a:off x="6725727" y="1380226"/>
            <a:ext cx="5141487" cy="3809089"/>
          </a:xfrm>
          <a:prstGeom prst="rect">
            <a:avLst/>
          </a:prstGeom>
        </p:spPr>
      </p:pic>
      <p:sp>
        <p:nvSpPr>
          <p:cNvPr id="6" name="TextBox 5">
            <a:extLst>
              <a:ext uri="{FF2B5EF4-FFF2-40B4-BE49-F238E27FC236}">
                <a16:creationId xmlns:a16="http://schemas.microsoft.com/office/drawing/2014/main" id="{2F6ABB0B-EF50-2E27-CCC5-FF6C91F55CB3}"/>
              </a:ext>
            </a:extLst>
          </p:cNvPr>
          <p:cNvSpPr txBox="1"/>
          <p:nvPr/>
        </p:nvSpPr>
        <p:spPr>
          <a:xfrm>
            <a:off x="6997696" y="5277719"/>
            <a:ext cx="463933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9.6.1.2: Climograph for Yakutsk, Russia from Introduction to Physical Geography by M. Ritter, licensed under CC BY-NC-SA 4.0.</a:t>
            </a:r>
          </a:p>
        </p:txBody>
      </p:sp>
    </p:spTree>
    <p:extLst>
      <p:ext uri="{BB962C8B-B14F-4D97-AF65-F5344CB8AC3E}">
        <p14:creationId xmlns:p14="http://schemas.microsoft.com/office/powerpoint/2010/main" val="343583305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9E7034-3E22-4BB7-C7A7-BC27414706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01619B-5FA1-7AC9-BEAF-8399409F1F73}"/>
              </a:ext>
            </a:extLst>
          </p:cNvPr>
          <p:cNvSpPr>
            <a:spLocks noGrp="1"/>
          </p:cNvSpPr>
          <p:nvPr>
            <p:ph type="title"/>
          </p:nvPr>
        </p:nvSpPr>
        <p:spPr>
          <a:xfrm>
            <a:off x="554967" y="371800"/>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Subarctic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68D271D-5C00-D559-9C4F-44A75B2B5084}"/>
              </a:ext>
            </a:extLst>
          </p:cNvPr>
          <p:cNvSpPr>
            <a:spLocks noGrp="1"/>
          </p:cNvSpPr>
          <p:nvPr>
            <p:ph idx="1"/>
          </p:nvPr>
        </p:nvSpPr>
        <p:spPr>
          <a:xfrm>
            <a:off x="838199" y="1285335"/>
            <a:ext cx="10798833" cy="5037827"/>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Low annual precipitation</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Typically between </a:t>
            </a:r>
            <a:r>
              <a:rPr lang="en-US" b="1" dirty="0">
                <a:latin typeface="Arial Narrow" panose="020B0606020202030204" pitchFamily="34" charset="0"/>
              </a:rPr>
              <a:t>380–500 mm </a:t>
            </a:r>
            <a:r>
              <a:rPr lang="en-US" dirty="0">
                <a:latin typeface="Arial Narrow" panose="020B0606020202030204" pitchFamily="34" charset="0"/>
              </a:rPr>
              <a:t>(</a:t>
            </a:r>
            <a:r>
              <a:rPr lang="en-US" b="1" dirty="0">
                <a:latin typeface="Arial Narrow" panose="020B0606020202030204" pitchFamily="34" charset="0"/>
              </a:rPr>
              <a:t>15–21 in</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Comparable to some </a:t>
            </a:r>
            <a:r>
              <a:rPr lang="en-US" b="1" dirty="0">
                <a:latin typeface="Arial Narrow" panose="020B0606020202030204" pitchFamily="34" charset="0"/>
              </a:rPr>
              <a:t>semi-arid</a:t>
            </a:r>
            <a:r>
              <a:rPr lang="en-US" dirty="0">
                <a:latin typeface="Arial Narrow" panose="020B0606020202030204" pitchFamily="34" charset="0"/>
              </a:rPr>
              <a:t> regions.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Precipitation concentrated in summer</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Cyclonic storms </a:t>
            </a:r>
            <a:r>
              <a:rPr lang="en-US" dirty="0">
                <a:latin typeface="Arial Narrow" panose="020B0606020202030204" pitchFamily="34" charset="0"/>
              </a:rPr>
              <a:t>during warmer months bring the majority of rainfall.</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Example: </a:t>
            </a:r>
            <a:r>
              <a:rPr lang="en-US" b="1" dirty="0">
                <a:latin typeface="Arial Narrow" panose="020B0606020202030204" pitchFamily="34" charset="0"/>
              </a:rPr>
              <a:t>Yakutsk</a:t>
            </a:r>
            <a:r>
              <a:rPr lang="en-US" dirty="0">
                <a:latin typeface="Arial Narrow" panose="020B0606020202030204" pitchFamily="34" charset="0"/>
              </a:rPr>
              <a:t> receives </a:t>
            </a:r>
            <a:r>
              <a:rPr lang="en-US" b="1" dirty="0">
                <a:latin typeface="Arial Narrow" panose="020B0606020202030204" pitchFamily="34" charset="0"/>
              </a:rPr>
              <a:t>three times more </a:t>
            </a:r>
            <a:r>
              <a:rPr lang="en-US" dirty="0">
                <a:latin typeface="Arial Narrow" panose="020B0606020202030204" pitchFamily="34" charset="0"/>
              </a:rPr>
              <a:t>rain in summer than winter.</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Winter</a:t>
            </a:r>
            <a:r>
              <a:rPr lang="en-US" sz="2400" dirty="0">
                <a:latin typeface="Arial Narrow" panose="020B0606020202030204" pitchFamily="34" charset="0"/>
              </a:rPr>
              <a:t> </a:t>
            </a:r>
            <a:r>
              <a:rPr lang="en-US" sz="2400" b="1" dirty="0">
                <a:latin typeface="Arial Narrow" panose="020B0606020202030204" pitchFamily="34" charset="0"/>
              </a:rPr>
              <a:t>dryness</a:t>
            </a:r>
            <a:r>
              <a:rPr lang="en-US" sz="2400" dirty="0">
                <a:latin typeface="Arial Narrow" panose="020B0606020202030204" pitchFamily="34" charset="0"/>
              </a:rPr>
              <a:t> due to:</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Subsidence from the Polar High</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Extremely cold air holds little moisture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Coastal areas may receive slightly more winter precipitation due to </a:t>
            </a:r>
            <a:r>
              <a:rPr lang="en-US" sz="2400" b="1" dirty="0">
                <a:latin typeface="Arial Narrow" panose="020B0606020202030204" pitchFamily="34" charset="0"/>
              </a:rPr>
              <a:t>maritime influence</a:t>
            </a:r>
            <a:r>
              <a:rPr lang="en-US" sz="2400" dirty="0">
                <a:latin typeface="Arial Narrow" panose="020B0606020202030204" pitchFamily="34" charset="0"/>
              </a:rPr>
              <a:t>.</a:t>
            </a:r>
          </a:p>
        </p:txBody>
      </p:sp>
    </p:spTree>
    <p:extLst>
      <p:ext uri="{BB962C8B-B14F-4D97-AF65-F5344CB8AC3E}">
        <p14:creationId xmlns:p14="http://schemas.microsoft.com/office/powerpoint/2010/main" val="145690556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DAF9F4-8938-3ACE-820C-D9A7CE379E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B1A66E-CF79-8492-88E4-E5223BCB8DC5}"/>
              </a:ext>
            </a:extLst>
          </p:cNvPr>
          <p:cNvSpPr>
            <a:spLocks noGrp="1"/>
          </p:cNvSpPr>
          <p:nvPr>
            <p:ph type="title"/>
          </p:nvPr>
        </p:nvSpPr>
        <p:spPr>
          <a:xfrm>
            <a:off x="838200"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Tundra Climate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B2B05C28-6A66-EF4B-07D8-4DE732B83A17}"/>
              </a:ext>
            </a:extLst>
          </p:cNvPr>
          <p:cNvSpPr>
            <a:spLocks noGrp="1"/>
          </p:cNvSpPr>
          <p:nvPr>
            <p:ph idx="1"/>
          </p:nvPr>
        </p:nvSpPr>
        <p:spPr>
          <a:xfrm>
            <a:off x="838200" y="1285335"/>
            <a:ext cx="5787020" cy="4903369"/>
          </a:xfrm>
        </p:spPr>
        <p:txBody>
          <a:bodyPr>
            <a:noAutofit/>
          </a:bodyPr>
          <a:lstStyle/>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 </a:t>
            </a:r>
            <a:r>
              <a:rPr lang="en-US" sz="2400" b="1" dirty="0">
                <a:latin typeface="Arial Narrow" panose="020B0606020202030204" pitchFamily="34" charset="0"/>
              </a:rPr>
              <a:t>transitional</a:t>
            </a:r>
            <a:r>
              <a:rPr lang="en-US" sz="2400" dirty="0">
                <a:latin typeface="Arial Narrow" panose="020B0606020202030204" pitchFamily="34" charset="0"/>
              </a:rPr>
              <a:t> climate between </a:t>
            </a:r>
            <a:r>
              <a:rPr lang="en-US" sz="2400" b="1" dirty="0">
                <a:latin typeface="Arial Narrow" panose="020B0606020202030204" pitchFamily="34" charset="0"/>
              </a:rPr>
              <a:t>Subarctic</a:t>
            </a:r>
            <a:r>
              <a:rPr lang="en-US" sz="2400" dirty="0">
                <a:latin typeface="Arial Narrow" panose="020B0606020202030204" pitchFamily="34" charset="0"/>
              </a:rPr>
              <a:t> (</a:t>
            </a:r>
            <a:r>
              <a:rPr lang="en-US" sz="2400" b="1" dirty="0">
                <a:latin typeface="Arial Narrow" panose="020B0606020202030204" pitchFamily="34" charset="0"/>
              </a:rPr>
              <a:t>D</a:t>
            </a:r>
            <a:r>
              <a:rPr lang="en-US" sz="2400" dirty="0">
                <a:latin typeface="Arial Narrow" panose="020B0606020202030204" pitchFamily="34" charset="0"/>
              </a:rPr>
              <a:t>) and </a:t>
            </a:r>
            <a:r>
              <a:rPr lang="en-US" sz="2400" b="1" dirty="0">
                <a:latin typeface="Arial Narrow" panose="020B0606020202030204" pitchFamily="34" charset="0"/>
              </a:rPr>
              <a:t>Ice Cap </a:t>
            </a:r>
            <a:r>
              <a:rPr lang="en-US" sz="2400" dirty="0">
                <a:latin typeface="Arial Narrow" panose="020B0606020202030204" pitchFamily="34" charset="0"/>
              </a:rPr>
              <a:t>(</a:t>
            </a:r>
            <a:r>
              <a:rPr lang="en-US" sz="2400" b="1" dirty="0">
                <a:latin typeface="Arial Narrow" panose="020B0606020202030204" pitchFamily="34" charset="0"/>
              </a:rPr>
              <a:t>EF</a:t>
            </a:r>
            <a:r>
              <a:rPr lang="en-US" sz="2400" dirty="0">
                <a:latin typeface="Arial Narrow" panose="020B0606020202030204" pitchFamily="34" charset="0"/>
              </a:rPr>
              <a:t>) climates.</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Found in the </a:t>
            </a:r>
            <a:r>
              <a:rPr lang="en-US" sz="2400" b="1" dirty="0">
                <a:latin typeface="Arial Narrow" panose="020B0606020202030204" pitchFamily="34" charset="0"/>
              </a:rPr>
              <a:t>high latitudes </a:t>
            </a:r>
            <a:r>
              <a:rPr lang="en-US" sz="2400" dirty="0">
                <a:latin typeface="Arial Narrow" panose="020B0606020202030204" pitchFamily="34" charset="0"/>
              </a:rPr>
              <a:t>near the </a:t>
            </a:r>
            <a:r>
              <a:rPr lang="en-US" sz="2400" b="1" dirty="0">
                <a:latin typeface="Arial Narrow" panose="020B0606020202030204" pitchFamily="34" charset="0"/>
              </a:rPr>
              <a:t>Arctic</a:t>
            </a:r>
            <a:r>
              <a:rPr lang="en-US" sz="2400" dirty="0">
                <a:latin typeface="Arial Narrow" panose="020B0606020202030204" pitchFamily="34" charset="0"/>
              </a:rPr>
              <a:t> and </a:t>
            </a:r>
            <a:r>
              <a:rPr lang="en-US" sz="2400" b="1" dirty="0">
                <a:latin typeface="Arial Narrow" panose="020B0606020202030204" pitchFamily="34" charset="0"/>
              </a:rPr>
              <a:t>Antarctic Circles</a:t>
            </a:r>
            <a:r>
              <a:rPr lang="en-US" sz="2400" dirty="0">
                <a:latin typeface="Arial Narrow" panose="020B0606020202030204" pitchFamily="34" charset="0"/>
              </a:rPr>
              <a:t>.</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Landscape</a:t>
            </a:r>
            <a:r>
              <a:rPr lang="en-US" sz="2400" dirty="0">
                <a:latin typeface="Arial Narrow" panose="020B0606020202030204" pitchFamily="34" charset="0"/>
              </a:rPr>
              <a:t>: rolling or flat terrain with </a:t>
            </a:r>
            <a:r>
              <a:rPr lang="en-US" sz="2400" b="1" dirty="0">
                <a:latin typeface="Arial Narrow" panose="020B0606020202030204" pitchFamily="34" charset="0"/>
              </a:rPr>
              <a:t>little to no tree cover</a:t>
            </a:r>
            <a:r>
              <a:rPr lang="en-US" sz="2400" dirty="0">
                <a:latin typeface="Arial Narrow" panose="020B0606020202030204" pitchFamily="34" charset="0"/>
              </a:rPr>
              <a:t>.</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Key features:</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Short</a:t>
            </a:r>
            <a:r>
              <a:rPr lang="en-US" dirty="0">
                <a:latin typeface="Arial Narrow" panose="020B0606020202030204" pitchFamily="34" charset="0"/>
              </a:rPr>
              <a:t>, </a:t>
            </a:r>
            <a:r>
              <a:rPr lang="en-US" b="1" dirty="0">
                <a:latin typeface="Arial Narrow" panose="020B0606020202030204" pitchFamily="34" charset="0"/>
              </a:rPr>
              <a:t>cool</a:t>
            </a:r>
            <a:r>
              <a:rPr lang="en-US" dirty="0">
                <a:latin typeface="Arial Narrow" panose="020B0606020202030204" pitchFamily="34" charset="0"/>
              </a:rPr>
              <a:t> </a:t>
            </a:r>
            <a:r>
              <a:rPr lang="en-US" b="1" dirty="0">
                <a:latin typeface="Arial Narrow" panose="020B0606020202030204" pitchFamily="34" charset="0"/>
              </a:rPr>
              <a:t>summers</a:t>
            </a:r>
            <a:r>
              <a:rPr lang="en-US" dirty="0">
                <a:latin typeface="Arial Narrow" panose="020B0606020202030204" pitchFamily="34" charset="0"/>
              </a:rPr>
              <a:t> with temperatures </a:t>
            </a:r>
            <a:r>
              <a:rPr lang="en-US" b="1" dirty="0">
                <a:latin typeface="Arial Narrow" panose="020B0606020202030204" pitchFamily="34" charset="0"/>
              </a:rPr>
              <a:t>never exceeding 10°C</a:t>
            </a:r>
            <a:r>
              <a:rPr lang="en-US" dirty="0">
                <a:latin typeface="Arial Narrow" panose="020B0606020202030204" pitchFamily="34" charset="0"/>
              </a:rPr>
              <a:t> (</a:t>
            </a:r>
            <a:r>
              <a:rPr lang="en-US" b="1" dirty="0">
                <a:latin typeface="Arial Narrow" panose="020B0606020202030204" pitchFamily="34" charset="0"/>
              </a:rPr>
              <a:t>50°F</a:t>
            </a:r>
            <a:r>
              <a:rPr lang="en-US" dirty="0">
                <a:latin typeface="Arial Narrow" panose="020B0606020202030204" pitchFamily="34" charset="0"/>
              </a:rPr>
              <a:t>)</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Long</a:t>
            </a:r>
            <a:r>
              <a:rPr lang="en-US" dirty="0">
                <a:latin typeface="Arial Narrow" panose="020B0606020202030204" pitchFamily="34" charset="0"/>
              </a:rPr>
              <a:t>, </a:t>
            </a:r>
            <a:r>
              <a:rPr lang="en-US" b="1" dirty="0">
                <a:latin typeface="Arial Narrow" panose="020B0606020202030204" pitchFamily="34" charset="0"/>
              </a:rPr>
              <a:t>frigid</a:t>
            </a:r>
            <a:r>
              <a:rPr lang="en-US" dirty="0">
                <a:latin typeface="Arial Narrow" panose="020B0606020202030204" pitchFamily="34" charset="0"/>
              </a:rPr>
              <a:t> </a:t>
            </a:r>
            <a:r>
              <a:rPr lang="en-US" b="1" dirty="0">
                <a:latin typeface="Arial Narrow" panose="020B0606020202030204" pitchFamily="34" charset="0"/>
              </a:rPr>
              <a:t>winters</a:t>
            </a:r>
            <a:endParaRPr lang="en-US" dirty="0">
              <a:latin typeface="Arial Narrow" panose="020B0606020202030204" pitchFamily="34" charset="0"/>
            </a:endParaRP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Polar night</a:t>
            </a:r>
            <a:r>
              <a:rPr lang="en-US" dirty="0">
                <a:latin typeface="Arial Narrow" panose="020B0606020202030204" pitchFamily="34" charset="0"/>
              </a:rPr>
              <a:t>: periods when the Sun never rises during winter months</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Considered a </a:t>
            </a:r>
            <a:r>
              <a:rPr lang="en-US" sz="2400" b="1" dirty="0">
                <a:latin typeface="Arial Narrow" panose="020B0606020202030204" pitchFamily="34" charset="0"/>
              </a:rPr>
              <a:t>polar</a:t>
            </a:r>
            <a:r>
              <a:rPr lang="en-US" sz="2400" dirty="0">
                <a:latin typeface="Arial Narrow" panose="020B0606020202030204" pitchFamily="34" charset="0"/>
              </a:rPr>
              <a:t> </a:t>
            </a:r>
            <a:r>
              <a:rPr lang="en-US" sz="2400" b="1" dirty="0">
                <a:latin typeface="Arial Narrow" panose="020B0606020202030204" pitchFamily="34" charset="0"/>
              </a:rPr>
              <a:t>climate</a:t>
            </a:r>
            <a:r>
              <a:rPr lang="en-US" sz="2400" dirty="0">
                <a:latin typeface="Arial Narrow" panose="020B0606020202030204" pitchFamily="34" charset="0"/>
              </a:rPr>
              <a:t>, but slightly warmer and wetter than ice cap zones.</a:t>
            </a:r>
            <a:endParaRPr lang="en-US" sz="2400" b="1" dirty="0">
              <a:latin typeface="Arial Narrow" panose="020B0606020202030204" pitchFamily="34" charset="0"/>
            </a:endParaRPr>
          </a:p>
        </p:txBody>
      </p:sp>
      <p:sp>
        <p:nvSpPr>
          <p:cNvPr id="6" name="TextBox 5">
            <a:extLst>
              <a:ext uri="{FF2B5EF4-FFF2-40B4-BE49-F238E27FC236}">
                <a16:creationId xmlns:a16="http://schemas.microsoft.com/office/drawing/2014/main" id="{5270C550-D4A4-A179-88ED-6B1671E56652}"/>
              </a:ext>
            </a:extLst>
          </p:cNvPr>
          <p:cNvSpPr txBox="1"/>
          <p:nvPr/>
        </p:nvSpPr>
        <p:spPr>
          <a:xfrm>
            <a:off x="6706581" y="4904993"/>
            <a:ext cx="4930453" cy="707886"/>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9.6.2.1: Ice mounds in the Alaskan tundra. Ice mounds are a product of ground heave caused by alternating freezing and thawing of permafrost. (Source: USGS Digital Data Series CD-ROM DDS-21 Used with permission) from Introduction to Physical Geography by M. Ritter, licensed under CC BY-NC-SA 4.0.</a:t>
            </a:r>
          </a:p>
        </p:txBody>
      </p:sp>
      <p:pic>
        <p:nvPicPr>
          <p:cNvPr id="7" name="Picture 6" descr="Alaskan tundra landscape with ice mounds formed by ground heave from repeated freezing and thawing of permafrost, surrounded by grassy vegetation and small water channels.">
            <a:extLst>
              <a:ext uri="{FF2B5EF4-FFF2-40B4-BE49-F238E27FC236}">
                <a16:creationId xmlns:a16="http://schemas.microsoft.com/office/drawing/2014/main" id="{61DC939D-82B3-E7B9-3066-6B263940A2DC}"/>
              </a:ext>
            </a:extLst>
          </p:cNvPr>
          <p:cNvPicPr>
            <a:picLocks noChangeAspect="1"/>
          </p:cNvPicPr>
          <p:nvPr/>
        </p:nvPicPr>
        <p:blipFill>
          <a:blip r:embed="rId3"/>
          <a:stretch>
            <a:fillRect/>
          </a:stretch>
        </p:blipFill>
        <p:spPr>
          <a:xfrm>
            <a:off x="6706581" y="1380226"/>
            <a:ext cx="5125294" cy="3365865"/>
          </a:xfrm>
          <a:prstGeom prst="rect">
            <a:avLst/>
          </a:prstGeom>
        </p:spPr>
      </p:pic>
    </p:spTree>
    <p:extLst>
      <p:ext uri="{BB962C8B-B14F-4D97-AF65-F5344CB8AC3E}">
        <p14:creationId xmlns:p14="http://schemas.microsoft.com/office/powerpoint/2010/main" val="215103597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E4FAC6-61DE-17FF-5C87-FDC4AEA6E3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751952-E00C-7964-FEEF-A35D4AA29480}"/>
              </a:ext>
            </a:extLst>
          </p:cNvPr>
          <p:cNvSpPr>
            <a:spLocks noGrp="1"/>
          </p:cNvSpPr>
          <p:nvPr>
            <p:ph type="title"/>
          </p:nvPr>
        </p:nvSpPr>
        <p:spPr>
          <a:xfrm>
            <a:off x="838200"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Tundra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ABB2B9F-DDDA-15DF-6980-5A7BC7AC755A}"/>
              </a:ext>
            </a:extLst>
          </p:cNvPr>
          <p:cNvSpPr>
            <a:spLocks noGrp="1"/>
          </p:cNvSpPr>
          <p:nvPr>
            <p:ph idx="1"/>
          </p:nvPr>
        </p:nvSpPr>
        <p:spPr>
          <a:xfrm>
            <a:off x="838199" y="1285335"/>
            <a:ext cx="10798833" cy="5037827"/>
          </a:xfrm>
        </p:spPr>
        <p:txBody>
          <a:bodyPr>
            <a:noAutofit/>
          </a:bodyPr>
          <a:lstStyle/>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Permafrost</a:t>
            </a:r>
            <a:r>
              <a:rPr lang="en-US" sz="2000" dirty="0">
                <a:latin typeface="Arial Narrow" panose="020B0606020202030204" pitchFamily="34" charset="0"/>
              </a:rPr>
              <a:t>: ground that remains </a:t>
            </a:r>
            <a:r>
              <a:rPr lang="en-US" sz="2000" b="1" dirty="0">
                <a:latin typeface="Arial Narrow" panose="020B0606020202030204" pitchFamily="34" charset="0"/>
              </a:rPr>
              <a:t>frozen</a:t>
            </a:r>
            <a:r>
              <a:rPr lang="en-US" sz="2000" dirty="0">
                <a:latin typeface="Arial Narrow" panose="020B0606020202030204" pitchFamily="34" charset="0"/>
              </a:rPr>
              <a:t> for at least two consecutive years.</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Found extensively in </a:t>
            </a:r>
            <a:r>
              <a:rPr lang="en-US" sz="2000" b="1" dirty="0">
                <a:latin typeface="Arial Narrow" panose="020B0606020202030204" pitchFamily="34" charset="0"/>
              </a:rPr>
              <a:t>tundra</a:t>
            </a:r>
            <a:r>
              <a:rPr lang="en-US" sz="2000" dirty="0">
                <a:latin typeface="Arial Narrow" panose="020B0606020202030204" pitchFamily="34" charset="0"/>
              </a:rPr>
              <a:t> regions.</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Contains </a:t>
            </a:r>
            <a:r>
              <a:rPr lang="en-US" sz="2000" i="1" dirty="0">
                <a:latin typeface="Arial Narrow" panose="020B0606020202030204" pitchFamily="34" charset="0"/>
              </a:rPr>
              <a:t>soil</a:t>
            </a:r>
            <a:r>
              <a:rPr lang="en-US" sz="2000" dirty="0">
                <a:latin typeface="Arial Narrow" panose="020B0606020202030204" pitchFamily="34" charset="0"/>
              </a:rPr>
              <a:t>, </a:t>
            </a:r>
            <a:r>
              <a:rPr lang="en-US" sz="2000" i="1" dirty="0">
                <a:latin typeface="Arial Narrow" panose="020B0606020202030204" pitchFamily="34" charset="0"/>
              </a:rPr>
              <a:t>rock</a:t>
            </a:r>
            <a:r>
              <a:rPr lang="en-US" sz="2000" dirty="0">
                <a:latin typeface="Arial Narrow" panose="020B0606020202030204" pitchFamily="34" charset="0"/>
              </a:rPr>
              <a:t>, or </a:t>
            </a:r>
            <a:r>
              <a:rPr lang="en-US" sz="2000" i="1" dirty="0">
                <a:latin typeface="Arial Narrow" panose="020B0606020202030204" pitchFamily="34" charset="0"/>
              </a:rPr>
              <a:t>organic</a:t>
            </a:r>
            <a:r>
              <a:rPr lang="en-US" sz="2000" dirty="0">
                <a:latin typeface="Arial Narrow" panose="020B0606020202030204" pitchFamily="34" charset="0"/>
              </a:rPr>
              <a:t> </a:t>
            </a:r>
            <a:r>
              <a:rPr lang="en-US" sz="2000" i="1" dirty="0">
                <a:latin typeface="Arial Narrow" panose="020B0606020202030204" pitchFamily="34" charset="0"/>
              </a:rPr>
              <a:t>matter</a:t>
            </a:r>
            <a:r>
              <a:rPr lang="en-US" sz="20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Active layer</a:t>
            </a:r>
            <a:r>
              <a:rPr lang="en-US" sz="20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Thaws</a:t>
            </a:r>
            <a:r>
              <a:rPr lang="en-US" sz="2000" dirty="0">
                <a:latin typeface="Arial Narrow" panose="020B0606020202030204" pitchFamily="34" charset="0"/>
              </a:rPr>
              <a:t> slightly in </a:t>
            </a:r>
            <a:r>
              <a:rPr lang="en-US" sz="2000" b="1" dirty="0">
                <a:latin typeface="Arial Narrow" panose="020B0606020202030204" pitchFamily="34" charset="0"/>
              </a:rPr>
              <a:t>summer</a:t>
            </a:r>
            <a:r>
              <a:rPr lang="en-US" sz="2000" dirty="0">
                <a:latin typeface="Arial Narrow" panose="020B0606020202030204" pitchFamily="34" charset="0"/>
              </a:rPr>
              <a:t>, leading to subsidence and downslope movement.</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Refreezes</a:t>
            </a:r>
            <a:r>
              <a:rPr lang="en-US" sz="2000" dirty="0">
                <a:latin typeface="Arial Narrow" panose="020B0606020202030204" pitchFamily="34" charset="0"/>
              </a:rPr>
              <a:t> in </a:t>
            </a:r>
            <a:r>
              <a:rPr lang="en-US" sz="2000" b="1" dirty="0">
                <a:latin typeface="Arial Narrow" panose="020B0606020202030204" pitchFamily="34" charset="0"/>
              </a:rPr>
              <a:t>winter</a:t>
            </a:r>
            <a:r>
              <a:rPr lang="en-US" sz="2000" dirty="0">
                <a:latin typeface="Arial Narrow" panose="020B0606020202030204" pitchFamily="34" charset="0"/>
              </a:rPr>
              <a:t>, causing surface heaving.</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Challenges</a:t>
            </a:r>
            <a:r>
              <a:rPr lang="en-US" sz="20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Construction</a:t>
            </a:r>
            <a:r>
              <a:rPr lang="en-US" sz="2000" dirty="0">
                <a:latin typeface="Arial Narrow" panose="020B0606020202030204" pitchFamily="34" charset="0"/>
              </a:rPr>
              <a:t> </a:t>
            </a:r>
            <a:r>
              <a:rPr lang="en-US" sz="2000" b="1" dirty="0">
                <a:latin typeface="Arial Narrow" panose="020B0606020202030204" pitchFamily="34" charset="0"/>
              </a:rPr>
              <a:t>difficulties</a:t>
            </a:r>
            <a:r>
              <a:rPr lang="en-US" sz="2000" dirty="0">
                <a:latin typeface="Arial Narrow" panose="020B0606020202030204" pitchFamily="34" charset="0"/>
              </a:rPr>
              <a:t> due to freeze-thaw cycles.</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Ecological disruption </a:t>
            </a:r>
            <a:r>
              <a:rPr lang="en-US" sz="2000" dirty="0">
                <a:latin typeface="Arial Narrow" panose="020B0606020202030204" pitchFamily="34" charset="0"/>
              </a:rPr>
              <a:t>as warming melts permafrost.</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Climate impact</a:t>
            </a:r>
            <a:r>
              <a:rPr lang="en-US" sz="20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Permafrost stores massive amounts of </a:t>
            </a:r>
            <a:r>
              <a:rPr lang="en-US" sz="2000" b="1" dirty="0">
                <a:latin typeface="Arial Narrow" panose="020B0606020202030204" pitchFamily="34" charset="0"/>
              </a:rPr>
              <a:t>carbon</a:t>
            </a:r>
            <a:r>
              <a:rPr lang="en-US" sz="2000" dirty="0">
                <a:latin typeface="Arial Narrow" panose="020B0606020202030204" pitchFamily="34" charset="0"/>
              </a:rPr>
              <a:t> in slowly </a:t>
            </a:r>
            <a:r>
              <a:rPr lang="en-US" sz="2000" b="1" dirty="0">
                <a:latin typeface="Arial Narrow" panose="020B0606020202030204" pitchFamily="34" charset="0"/>
              </a:rPr>
              <a:t>decomposing</a:t>
            </a:r>
            <a:r>
              <a:rPr lang="en-US" sz="2000" dirty="0">
                <a:latin typeface="Arial Narrow" panose="020B0606020202030204" pitchFamily="34" charset="0"/>
              </a:rPr>
              <a:t> organic material.</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Warming leads to </a:t>
            </a:r>
            <a:r>
              <a:rPr lang="en-US" sz="2000" b="1" dirty="0">
                <a:latin typeface="Arial Narrow" panose="020B0606020202030204" pitchFamily="34" charset="0"/>
              </a:rPr>
              <a:t>greenhouse gas release </a:t>
            </a:r>
            <a:r>
              <a:rPr lang="en-US" sz="2000" dirty="0">
                <a:latin typeface="Arial Narrow" panose="020B0606020202030204" pitchFamily="34" charset="0"/>
              </a:rPr>
              <a:t>(</a:t>
            </a:r>
            <a:r>
              <a:rPr lang="en-US" sz="2000" b="1" dirty="0">
                <a:latin typeface="Arial Narrow" panose="020B0606020202030204" pitchFamily="34" charset="0"/>
              </a:rPr>
              <a:t>CO₂</a:t>
            </a:r>
            <a:r>
              <a:rPr lang="en-US" sz="2000" dirty="0">
                <a:latin typeface="Arial Narrow" panose="020B0606020202030204" pitchFamily="34" charset="0"/>
              </a:rPr>
              <a:t> and </a:t>
            </a:r>
            <a:r>
              <a:rPr lang="en-US" sz="2000" b="1" dirty="0">
                <a:latin typeface="Arial Narrow" panose="020B0606020202030204" pitchFamily="34" charset="0"/>
              </a:rPr>
              <a:t>methane</a:t>
            </a:r>
            <a:r>
              <a:rPr lang="en-US" sz="2000" dirty="0">
                <a:latin typeface="Arial Narrow" panose="020B0606020202030204" pitchFamily="34" charset="0"/>
              </a:rPr>
              <a:t>), contributing to global climate change.</a:t>
            </a:r>
          </a:p>
        </p:txBody>
      </p:sp>
    </p:spTree>
    <p:extLst>
      <p:ext uri="{BB962C8B-B14F-4D97-AF65-F5344CB8AC3E}">
        <p14:creationId xmlns:p14="http://schemas.microsoft.com/office/powerpoint/2010/main" val="265568285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0A057D-B6AC-418A-C9FC-434A2A4E37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A28BBD-0D79-E9D4-11EB-EBD08262888F}"/>
              </a:ext>
            </a:extLst>
          </p:cNvPr>
          <p:cNvSpPr>
            <a:spLocks noGrp="1"/>
          </p:cNvSpPr>
          <p:nvPr>
            <p:ph type="title"/>
          </p:nvPr>
        </p:nvSpPr>
        <p:spPr>
          <a:xfrm>
            <a:off x="637967" y="371799"/>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Tundra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BBDFEAA-ED0C-A3FF-11CD-EC559B61AE45}"/>
              </a:ext>
            </a:extLst>
          </p:cNvPr>
          <p:cNvSpPr>
            <a:spLocks noGrp="1"/>
          </p:cNvSpPr>
          <p:nvPr>
            <p:ph idx="1"/>
          </p:nvPr>
        </p:nvSpPr>
        <p:spPr>
          <a:xfrm>
            <a:off x="838199" y="1285335"/>
            <a:ext cx="10798833" cy="5037827"/>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Transitional</a:t>
            </a:r>
            <a:r>
              <a:rPr lang="en-US" sz="2400" dirty="0">
                <a:latin typeface="Arial Narrow" panose="020B0606020202030204" pitchFamily="34" charset="0"/>
              </a:rPr>
              <a:t> polar climate between </a:t>
            </a:r>
            <a:r>
              <a:rPr lang="en-US" sz="2400" b="1" dirty="0">
                <a:latin typeface="Arial Narrow" panose="020B0606020202030204" pitchFamily="34" charset="0"/>
              </a:rPr>
              <a:t>Subarctic</a:t>
            </a:r>
            <a:r>
              <a:rPr lang="en-US" sz="2400" dirty="0">
                <a:latin typeface="Arial Narrow" panose="020B0606020202030204" pitchFamily="34" charset="0"/>
              </a:rPr>
              <a:t> and </a:t>
            </a:r>
            <a:r>
              <a:rPr lang="en-US" sz="2400" b="1" dirty="0">
                <a:latin typeface="Arial Narrow" panose="020B0606020202030204" pitchFamily="34" charset="0"/>
              </a:rPr>
              <a:t>Ice Cap</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Found along </a:t>
            </a:r>
            <a:r>
              <a:rPr lang="en-US" sz="2400" b="1" dirty="0">
                <a:latin typeface="Arial Narrow" panose="020B0606020202030204" pitchFamily="34" charset="0"/>
              </a:rPr>
              <a:t>Arctic</a:t>
            </a:r>
            <a:r>
              <a:rPr lang="en-US" sz="2400" dirty="0">
                <a:latin typeface="Arial Narrow" panose="020B0606020202030204" pitchFamily="34" charset="0"/>
              </a:rPr>
              <a:t> </a:t>
            </a:r>
            <a:r>
              <a:rPr lang="en-US" sz="2400" b="1" dirty="0">
                <a:latin typeface="Arial Narrow" panose="020B0606020202030204" pitchFamily="34" charset="0"/>
              </a:rPr>
              <a:t>coasts</a:t>
            </a:r>
            <a:r>
              <a:rPr lang="en-US" sz="2400" dirty="0">
                <a:latin typeface="Arial Narrow" panose="020B0606020202030204" pitchFamily="34" charset="0"/>
              </a:rPr>
              <a:t> of </a:t>
            </a:r>
            <a:r>
              <a:rPr lang="en-US" sz="2400" b="1" dirty="0">
                <a:latin typeface="Arial Narrow" panose="020B0606020202030204" pitchFamily="34" charset="0"/>
              </a:rPr>
              <a:t>North America</a:t>
            </a:r>
            <a:r>
              <a:rPr lang="en-US" sz="2400" dirty="0">
                <a:latin typeface="Arial Narrow" panose="020B0606020202030204" pitchFamily="34" charset="0"/>
              </a:rPr>
              <a:t>, </a:t>
            </a:r>
            <a:r>
              <a:rPr lang="en-US" sz="2400" b="1" dirty="0">
                <a:latin typeface="Arial Narrow" panose="020B0606020202030204" pitchFamily="34" charset="0"/>
              </a:rPr>
              <a:t>Eurasia</a:t>
            </a:r>
            <a:r>
              <a:rPr lang="en-US" sz="2400" dirty="0">
                <a:latin typeface="Arial Narrow" panose="020B0606020202030204" pitchFamily="34" charset="0"/>
              </a:rPr>
              <a:t>, </a:t>
            </a:r>
            <a:r>
              <a:rPr lang="en-US" sz="2400" b="1" dirty="0">
                <a:latin typeface="Arial Narrow" panose="020B0606020202030204" pitchFamily="34" charset="0"/>
              </a:rPr>
              <a:t>Greenland</a:t>
            </a:r>
            <a:r>
              <a:rPr lang="en-US" sz="2400" dirty="0">
                <a:latin typeface="Arial Narrow" panose="020B0606020202030204" pitchFamily="34" charset="0"/>
              </a:rPr>
              <a:t>, and </a:t>
            </a:r>
            <a:r>
              <a:rPr lang="en-US" sz="2400" b="1" dirty="0">
                <a:latin typeface="Arial Narrow" panose="020B0606020202030204" pitchFamily="34" charset="0"/>
              </a:rPr>
              <a:t>Antarctic</a:t>
            </a:r>
            <a:r>
              <a:rPr lang="en-US" sz="2400" dirty="0">
                <a:latin typeface="Arial Narrow" panose="020B0606020202030204" pitchFamily="34" charset="0"/>
              </a:rPr>
              <a:t> peninsulas.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Controlling factors: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High</a:t>
            </a:r>
            <a:r>
              <a:rPr lang="en-US" dirty="0">
                <a:latin typeface="Arial Narrow" panose="020B0606020202030204" pitchFamily="34" charset="0"/>
              </a:rPr>
              <a:t> </a:t>
            </a:r>
            <a:r>
              <a:rPr lang="en-US" b="1" dirty="0">
                <a:latin typeface="Arial Narrow" panose="020B0606020202030204" pitchFamily="34" charset="0"/>
              </a:rPr>
              <a:t>latitude</a:t>
            </a:r>
            <a:r>
              <a:rPr lang="en-US" dirty="0">
                <a:latin typeface="Arial Narrow" panose="020B0606020202030204" pitchFamily="34" charset="0"/>
              </a:rPr>
              <a:t> → </a:t>
            </a:r>
            <a:r>
              <a:rPr lang="en-US" b="1" dirty="0">
                <a:latin typeface="Arial Narrow" panose="020B0606020202030204" pitchFamily="34" charset="0"/>
              </a:rPr>
              <a:t>low insolation</a:t>
            </a:r>
            <a:r>
              <a:rPr lang="en-US" dirty="0">
                <a:latin typeface="Arial Narrow" panose="020B0606020202030204" pitchFamily="34" charset="0"/>
              </a:rPr>
              <a:t>, </a:t>
            </a:r>
            <a:r>
              <a:rPr lang="en-US" b="1" dirty="0">
                <a:latin typeface="Arial Narrow" panose="020B0606020202030204" pitchFamily="34" charset="0"/>
              </a:rPr>
              <a:t>cold</a:t>
            </a:r>
            <a:r>
              <a:rPr lang="en-US" dirty="0">
                <a:latin typeface="Arial Narrow" panose="020B0606020202030204" pitchFamily="34" charset="0"/>
              </a:rPr>
              <a:t> </a:t>
            </a:r>
            <a:r>
              <a:rPr lang="en-US" b="1" dirty="0">
                <a:latin typeface="Arial Narrow" panose="020B0606020202030204" pitchFamily="34" charset="0"/>
              </a:rPr>
              <a:t>temps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Polar</a:t>
            </a:r>
            <a:r>
              <a:rPr lang="en-US" dirty="0">
                <a:latin typeface="Arial Narrow" panose="020B0606020202030204" pitchFamily="34" charset="0"/>
              </a:rPr>
              <a:t> </a:t>
            </a:r>
            <a:r>
              <a:rPr lang="en-US" b="1" dirty="0">
                <a:latin typeface="Arial Narrow" panose="020B0606020202030204" pitchFamily="34" charset="0"/>
              </a:rPr>
              <a:t>High</a:t>
            </a:r>
            <a:r>
              <a:rPr lang="en-US" dirty="0">
                <a:latin typeface="Arial Narrow" panose="020B0606020202030204" pitchFamily="34" charset="0"/>
              </a:rPr>
              <a:t> → </a:t>
            </a:r>
            <a:r>
              <a:rPr lang="en-US" b="1" dirty="0">
                <a:latin typeface="Arial Narrow" panose="020B0606020202030204" pitchFamily="34" charset="0"/>
              </a:rPr>
              <a:t>dry</a:t>
            </a:r>
            <a:r>
              <a:rPr lang="en-US" dirty="0">
                <a:latin typeface="Arial Narrow" panose="020B0606020202030204" pitchFamily="34" charset="0"/>
              </a:rPr>
              <a:t>, </a:t>
            </a:r>
            <a:r>
              <a:rPr lang="en-US" b="1" dirty="0">
                <a:latin typeface="Arial Narrow" panose="020B0606020202030204" pitchFamily="34" charset="0"/>
              </a:rPr>
              <a:t>stable</a:t>
            </a:r>
            <a:r>
              <a:rPr lang="en-US" dirty="0">
                <a:latin typeface="Arial Narrow" panose="020B0606020202030204" pitchFamily="34" charset="0"/>
              </a:rPr>
              <a:t> air; Arctic front cyclones bring </a:t>
            </a:r>
            <a:r>
              <a:rPr lang="en-US" b="1" dirty="0">
                <a:latin typeface="Arial Narrow" panose="020B0606020202030204" pitchFamily="34" charset="0"/>
              </a:rPr>
              <a:t>limited</a:t>
            </a:r>
            <a:r>
              <a:rPr lang="en-US" dirty="0">
                <a:latin typeface="Arial Narrow" panose="020B0606020202030204" pitchFamily="34" charset="0"/>
              </a:rPr>
              <a:t> </a:t>
            </a:r>
            <a:r>
              <a:rPr lang="en-US" b="1" dirty="0">
                <a:latin typeface="Arial Narrow" panose="020B0606020202030204" pitchFamily="34" charset="0"/>
              </a:rPr>
              <a:t>moisture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Temperature</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No month </a:t>
            </a:r>
            <a:r>
              <a:rPr lang="en-US" dirty="0">
                <a:latin typeface="Arial Narrow" panose="020B0606020202030204" pitchFamily="34" charset="0"/>
              </a:rPr>
              <a:t>&gt; 10°C (50°F</a:t>
            </a:r>
            <a:r>
              <a:rPr lang="en-US" b="1" dirty="0">
                <a:latin typeface="Arial Narrow" panose="020B0606020202030204" pitchFamily="34" charset="0"/>
              </a:rPr>
              <a:t>); ≥9 months </a:t>
            </a:r>
            <a:r>
              <a:rPr lang="en-US" dirty="0">
                <a:latin typeface="Arial Narrow" panose="020B0606020202030204" pitchFamily="34" charset="0"/>
              </a:rPr>
              <a:t>below freezing</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Short</a:t>
            </a:r>
            <a:r>
              <a:rPr lang="en-US" dirty="0">
                <a:latin typeface="Arial Narrow" panose="020B0606020202030204" pitchFamily="34" charset="0"/>
              </a:rPr>
              <a:t> </a:t>
            </a:r>
            <a:r>
              <a:rPr lang="en-US" b="1" dirty="0">
                <a:latin typeface="Arial Narrow" panose="020B0606020202030204" pitchFamily="34" charset="0"/>
              </a:rPr>
              <a:t>summers</a:t>
            </a:r>
            <a:r>
              <a:rPr lang="en-US" dirty="0">
                <a:latin typeface="Arial Narrow" panose="020B0606020202030204" pitchFamily="34" charset="0"/>
              </a:rPr>
              <a:t> with long daylight but </a:t>
            </a:r>
            <a:r>
              <a:rPr lang="en-US" b="1" dirty="0">
                <a:latin typeface="Arial Narrow" panose="020B0606020202030204" pitchFamily="34" charset="0"/>
              </a:rPr>
              <a:t>small diurnal range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Coastal areas show </a:t>
            </a:r>
            <a:r>
              <a:rPr lang="en-US" b="1" dirty="0">
                <a:latin typeface="Arial Narrow" panose="020B0606020202030204" pitchFamily="34" charset="0"/>
              </a:rPr>
              <a:t>seasonal lag </a:t>
            </a:r>
            <a:r>
              <a:rPr lang="en-US" dirty="0">
                <a:latin typeface="Arial Narrow" panose="020B0606020202030204" pitchFamily="34" charset="0"/>
              </a:rPr>
              <a:t>due to ocean moderation</a:t>
            </a:r>
          </a:p>
        </p:txBody>
      </p:sp>
    </p:spTree>
    <p:extLst>
      <p:ext uri="{BB962C8B-B14F-4D97-AF65-F5344CB8AC3E}">
        <p14:creationId xmlns:p14="http://schemas.microsoft.com/office/powerpoint/2010/main" val="27522439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87F6A5-C727-55DB-7B1E-80E490464E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896B57-7ACE-E033-277B-9410D1B39EDE}"/>
              </a:ext>
            </a:extLst>
          </p:cNvPr>
          <p:cNvSpPr>
            <a:spLocks noGrp="1"/>
          </p:cNvSpPr>
          <p:nvPr>
            <p:ph type="title"/>
          </p:nvPr>
        </p:nvSpPr>
        <p:spPr>
          <a:xfrm>
            <a:off x="554967" y="385148"/>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Tundra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53CC19C0-AC91-BA5B-5E69-C0934D866EA6}"/>
              </a:ext>
            </a:extLst>
          </p:cNvPr>
          <p:cNvSpPr>
            <a:spLocks noGrp="1"/>
          </p:cNvSpPr>
          <p:nvPr>
            <p:ph idx="1"/>
          </p:nvPr>
        </p:nvSpPr>
        <p:spPr>
          <a:xfrm>
            <a:off x="838199" y="1285335"/>
            <a:ext cx="5070895" cy="5037827"/>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Precipitation</a:t>
            </a:r>
            <a:r>
              <a:rPr lang="en-US" sz="2400" dirty="0">
                <a:latin typeface="Arial Narrow" panose="020B0606020202030204" pitchFamily="34" charset="0"/>
              </a:rPr>
              <a:t> is </a:t>
            </a:r>
            <a:r>
              <a:rPr lang="en-US" sz="2400" b="1" dirty="0">
                <a:latin typeface="Arial Narrow" panose="020B0606020202030204" pitchFamily="34" charset="0"/>
              </a:rPr>
              <a:t>light</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&lt;250 mm </a:t>
            </a:r>
            <a:r>
              <a:rPr lang="en-US" dirty="0">
                <a:latin typeface="Arial Narrow" panose="020B0606020202030204" pitchFamily="34" charset="0"/>
              </a:rPr>
              <a:t>(</a:t>
            </a:r>
            <a:r>
              <a:rPr lang="en-US" b="1" dirty="0">
                <a:latin typeface="Arial Narrow" panose="020B0606020202030204" pitchFamily="34" charset="0"/>
              </a:rPr>
              <a:t>10 in/year</a:t>
            </a:r>
            <a:r>
              <a:rPr lang="en-US" dirty="0">
                <a:latin typeface="Arial Narrow" panose="020B0606020202030204" pitchFamily="34" charset="0"/>
              </a:rPr>
              <a:t>) in most areas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Higher</a:t>
            </a:r>
            <a:r>
              <a:rPr lang="en-US" dirty="0">
                <a:latin typeface="Arial Narrow" panose="020B0606020202030204" pitchFamily="34" charset="0"/>
              </a:rPr>
              <a:t> </a:t>
            </a:r>
            <a:r>
              <a:rPr lang="en-US" b="1" dirty="0">
                <a:latin typeface="Arial Narrow" panose="020B0606020202030204" pitchFamily="34" charset="0"/>
              </a:rPr>
              <a:t>near</a:t>
            </a:r>
            <a:r>
              <a:rPr lang="en-US" dirty="0">
                <a:latin typeface="Arial Narrow" panose="020B0606020202030204" pitchFamily="34" charset="0"/>
              </a:rPr>
              <a:t> </a:t>
            </a:r>
            <a:r>
              <a:rPr lang="en-US" b="1" dirty="0">
                <a:latin typeface="Arial Narrow" panose="020B0606020202030204" pitchFamily="34" charset="0"/>
              </a:rPr>
              <a:t>coasts</a:t>
            </a:r>
            <a:r>
              <a:rPr lang="en-US" dirty="0">
                <a:latin typeface="Arial Narrow" panose="020B0606020202030204" pitchFamily="34" charset="0"/>
              </a:rPr>
              <a:t> (e.g., Nome: ~18 in; Point Barrow: ~4 in)</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Summer</a:t>
            </a:r>
            <a:r>
              <a:rPr lang="en-US" dirty="0">
                <a:latin typeface="Arial Narrow" panose="020B0606020202030204" pitchFamily="34" charset="0"/>
              </a:rPr>
              <a:t> </a:t>
            </a:r>
            <a:r>
              <a:rPr lang="en-US" b="1" dirty="0">
                <a:latin typeface="Arial Narrow" panose="020B0606020202030204" pitchFamily="34" charset="0"/>
              </a:rPr>
              <a:t>peak</a:t>
            </a:r>
            <a:r>
              <a:rPr lang="en-US" dirty="0">
                <a:latin typeface="Arial Narrow" panose="020B0606020202030204" pitchFamily="34" charset="0"/>
              </a:rPr>
              <a:t> inland; August or winter peak at coast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Frequent</a:t>
            </a:r>
            <a:r>
              <a:rPr lang="en-US" sz="2400" dirty="0">
                <a:latin typeface="Arial Narrow" panose="020B0606020202030204" pitchFamily="34" charset="0"/>
              </a:rPr>
              <a:t> </a:t>
            </a:r>
            <a:r>
              <a:rPr lang="en-US" sz="2400" b="1" dirty="0">
                <a:latin typeface="Arial Narrow" panose="020B0606020202030204" pitchFamily="34" charset="0"/>
              </a:rPr>
              <a:t>fogs</a:t>
            </a:r>
            <a:r>
              <a:rPr lang="en-US" sz="2400" dirty="0">
                <a:latin typeface="Arial Narrow" panose="020B0606020202030204" pitchFamily="34" charset="0"/>
              </a:rPr>
              <a:t> where maritime air meets cold land</a:t>
            </a:r>
          </a:p>
        </p:txBody>
      </p:sp>
      <p:pic>
        <p:nvPicPr>
          <p:cNvPr id="7" name="Picture 6" descr="Aerial view of tundra landscape dotted with numerous small, round lakes set within flat, vegetated terrain.">
            <a:extLst>
              <a:ext uri="{FF2B5EF4-FFF2-40B4-BE49-F238E27FC236}">
                <a16:creationId xmlns:a16="http://schemas.microsoft.com/office/drawing/2014/main" id="{AC2755CE-5642-0E39-92D8-2BF17D8B6815}"/>
              </a:ext>
            </a:extLst>
          </p:cNvPr>
          <p:cNvPicPr>
            <a:picLocks noChangeAspect="1"/>
          </p:cNvPicPr>
          <p:nvPr/>
        </p:nvPicPr>
        <p:blipFill>
          <a:blip r:embed="rId3"/>
          <a:srcRect l="1862" t="4617" r="2408" b="2091"/>
          <a:stretch/>
        </p:blipFill>
        <p:spPr>
          <a:xfrm>
            <a:off x="6948852" y="266071"/>
            <a:ext cx="3703559" cy="2406179"/>
          </a:xfrm>
          <a:prstGeom prst="rect">
            <a:avLst/>
          </a:prstGeom>
        </p:spPr>
      </p:pic>
      <p:sp>
        <p:nvSpPr>
          <p:cNvPr id="9" name="TextBox 8">
            <a:extLst>
              <a:ext uri="{FF2B5EF4-FFF2-40B4-BE49-F238E27FC236}">
                <a16:creationId xmlns:a16="http://schemas.microsoft.com/office/drawing/2014/main" id="{F107BD64-7FDC-A26A-8A29-B1813A3CA635}"/>
              </a:ext>
            </a:extLst>
          </p:cNvPr>
          <p:cNvSpPr txBox="1"/>
          <p:nvPr/>
        </p:nvSpPr>
        <p:spPr>
          <a:xfrm>
            <a:off x="6803263" y="2771304"/>
            <a:ext cx="4204190" cy="553998"/>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9.6.2.6: Aerial view of tundra (Source: NRCS Used with permission) from Introduction to Physical Geography by M. Ritter, licensed under CC BY-NC-SA 4.0.</a:t>
            </a:r>
          </a:p>
        </p:txBody>
      </p:sp>
      <p:pic>
        <p:nvPicPr>
          <p:cNvPr id="5" name="Picture 4" descr="Climograph for Barrow, Alaska, showing very cold temperatures year-round with a brief summer peak around 5°C in July, and very low precipitation throughout the year.">
            <a:extLst>
              <a:ext uri="{FF2B5EF4-FFF2-40B4-BE49-F238E27FC236}">
                <a16:creationId xmlns:a16="http://schemas.microsoft.com/office/drawing/2014/main" id="{0C079639-2E15-50CD-7515-1EF4B140C8BE}"/>
              </a:ext>
            </a:extLst>
          </p:cNvPr>
          <p:cNvPicPr>
            <a:picLocks noChangeAspect="1"/>
          </p:cNvPicPr>
          <p:nvPr/>
        </p:nvPicPr>
        <p:blipFill>
          <a:blip r:embed="rId4"/>
          <a:stretch>
            <a:fillRect/>
          </a:stretch>
        </p:blipFill>
        <p:spPr>
          <a:xfrm>
            <a:off x="6980255" y="3342435"/>
            <a:ext cx="3850208" cy="2851331"/>
          </a:xfrm>
          <a:prstGeom prst="rect">
            <a:avLst/>
          </a:prstGeom>
        </p:spPr>
      </p:pic>
      <p:sp>
        <p:nvSpPr>
          <p:cNvPr id="8" name="TextBox 7">
            <a:extLst>
              <a:ext uri="{FF2B5EF4-FFF2-40B4-BE49-F238E27FC236}">
                <a16:creationId xmlns:a16="http://schemas.microsoft.com/office/drawing/2014/main" id="{8A926633-97E1-51E4-EF6B-A6C33E8B1D33}"/>
              </a:ext>
            </a:extLst>
          </p:cNvPr>
          <p:cNvSpPr txBox="1"/>
          <p:nvPr/>
        </p:nvSpPr>
        <p:spPr>
          <a:xfrm>
            <a:off x="7158306" y="6292820"/>
            <a:ext cx="3494105"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9.6.2.5: Climograph for Barrow, Alaska from Introduction to Physical Geography by M. Ritter, licensed under CC BY-NC-SA 4.0.</a:t>
            </a:r>
          </a:p>
        </p:txBody>
      </p:sp>
    </p:spTree>
    <p:extLst>
      <p:ext uri="{BB962C8B-B14F-4D97-AF65-F5344CB8AC3E}">
        <p14:creationId xmlns:p14="http://schemas.microsoft.com/office/powerpoint/2010/main" val="66778031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82B583-5466-0C97-7F48-8BEE4A5323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93B02D-5BA6-660D-5905-02A0EF05F369}"/>
              </a:ext>
            </a:extLst>
          </p:cNvPr>
          <p:cNvSpPr>
            <a:spLocks noGrp="1"/>
          </p:cNvSpPr>
          <p:nvPr>
            <p:ph type="title"/>
          </p:nvPr>
        </p:nvSpPr>
        <p:spPr>
          <a:xfrm>
            <a:off x="838200"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Ice Cap Climate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B83A74B9-8E27-E7D0-5444-3664E730F69B}"/>
              </a:ext>
            </a:extLst>
          </p:cNvPr>
          <p:cNvSpPr>
            <a:spLocks noGrp="1"/>
          </p:cNvSpPr>
          <p:nvPr>
            <p:ph idx="1"/>
          </p:nvPr>
        </p:nvSpPr>
        <p:spPr>
          <a:xfrm>
            <a:off x="838200" y="1285335"/>
            <a:ext cx="5787020"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Coldest</a:t>
            </a:r>
            <a:r>
              <a:rPr lang="en-US" sz="2400" dirty="0">
                <a:latin typeface="Arial Narrow" panose="020B0606020202030204" pitchFamily="34" charset="0"/>
              </a:rPr>
              <a:t> climate on Earth with </a:t>
            </a:r>
            <a:r>
              <a:rPr lang="en-US" sz="2400" b="1" dirty="0">
                <a:latin typeface="Arial Narrow" panose="020B0606020202030204" pitchFamily="34" charset="0"/>
              </a:rPr>
              <a:t>bitterly</a:t>
            </a:r>
            <a:r>
              <a:rPr lang="en-US" sz="2400" dirty="0">
                <a:latin typeface="Arial Narrow" panose="020B0606020202030204" pitchFamily="34" charset="0"/>
              </a:rPr>
              <a:t> </a:t>
            </a:r>
            <a:r>
              <a:rPr lang="en-US" sz="2400" b="1" dirty="0">
                <a:latin typeface="Arial Narrow" panose="020B0606020202030204" pitchFamily="34" charset="0"/>
              </a:rPr>
              <a:t>cold</a:t>
            </a:r>
            <a:r>
              <a:rPr lang="en-US" sz="2400" dirty="0">
                <a:latin typeface="Arial Narrow" panose="020B0606020202030204" pitchFamily="34" charset="0"/>
              </a:rPr>
              <a:t> </a:t>
            </a:r>
            <a:r>
              <a:rPr lang="en-US" sz="2400" b="1" dirty="0">
                <a:latin typeface="Arial Narrow" panose="020B0606020202030204" pitchFamily="34" charset="0"/>
              </a:rPr>
              <a:t>temperatures</a:t>
            </a:r>
            <a:r>
              <a:rPr lang="en-US" sz="2400" dirty="0">
                <a:latin typeface="Arial Narrow" panose="020B0606020202030204" pitchFamily="34" charset="0"/>
              </a:rPr>
              <a:t> </a:t>
            </a:r>
            <a:r>
              <a:rPr lang="en-US" sz="2400" b="1" dirty="0">
                <a:latin typeface="Arial Narrow" panose="020B0606020202030204" pitchFamily="34" charset="0"/>
              </a:rPr>
              <a:t>year-round</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Experiences </a:t>
            </a:r>
            <a:r>
              <a:rPr lang="en-US" sz="2400" b="1" dirty="0">
                <a:latin typeface="Arial Narrow" panose="020B0606020202030204" pitchFamily="34" charset="0"/>
              </a:rPr>
              <a:t>long polar nights</a:t>
            </a:r>
            <a:r>
              <a:rPr lang="en-US" sz="2400" dirty="0">
                <a:latin typeface="Arial Narrow" panose="020B0606020202030204" pitchFamily="34" charset="0"/>
              </a:rPr>
              <a:t>, no true summer.</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Known as a “</a:t>
            </a:r>
            <a:r>
              <a:rPr lang="en-US" sz="2400" b="1" dirty="0">
                <a:latin typeface="Arial Narrow" panose="020B0606020202030204" pitchFamily="34" charset="0"/>
              </a:rPr>
              <a:t>polar desert</a:t>
            </a:r>
            <a:r>
              <a:rPr lang="en-US" sz="2400" dirty="0">
                <a:latin typeface="Arial Narrow" panose="020B0606020202030204" pitchFamily="34" charset="0"/>
              </a:rPr>
              <a:t>” due to </a:t>
            </a:r>
            <a:r>
              <a:rPr lang="en-US" sz="2400" b="1" dirty="0">
                <a:latin typeface="Arial Narrow" panose="020B0606020202030204" pitchFamily="34" charset="0"/>
              </a:rPr>
              <a:t>extremely low humidity</a:t>
            </a:r>
            <a:r>
              <a:rPr lang="en-US" sz="2400" dirty="0">
                <a:latin typeface="Arial Narrow" panose="020B0606020202030204" pitchFamily="34" charset="0"/>
              </a:rPr>
              <a:t> and </a:t>
            </a:r>
            <a:r>
              <a:rPr lang="en-US" sz="2400" b="1" dirty="0">
                <a:latin typeface="Arial Narrow" panose="020B0606020202030204" pitchFamily="34" charset="0"/>
              </a:rPr>
              <a:t>precipitation</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Geographic distribution:</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Northern Hemisphere</a:t>
            </a:r>
            <a:r>
              <a:rPr lang="en-US" dirty="0">
                <a:latin typeface="Arial Narrow" panose="020B0606020202030204" pitchFamily="34" charset="0"/>
              </a:rPr>
              <a:t>: interior Greenland, Arctic Ocean ice, and islands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Southern Hemisphere</a:t>
            </a:r>
            <a:r>
              <a:rPr lang="en-US" dirty="0">
                <a:latin typeface="Arial Narrow" panose="020B0606020202030204" pitchFamily="34" charset="0"/>
              </a:rPr>
              <a:t>: most of Antarctica, Earth’s largest ice-covered area</a:t>
            </a:r>
            <a:endParaRPr lang="en-US" b="1" dirty="0">
              <a:latin typeface="Arial Narrow" panose="020B0606020202030204" pitchFamily="34" charset="0"/>
            </a:endParaRPr>
          </a:p>
        </p:txBody>
      </p:sp>
      <p:sp>
        <p:nvSpPr>
          <p:cNvPr id="6" name="TextBox 5">
            <a:extLst>
              <a:ext uri="{FF2B5EF4-FFF2-40B4-BE49-F238E27FC236}">
                <a16:creationId xmlns:a16="http://schemas.microsoft.com/office/drawing/2014/main" id="{FB96F2EE-939C-5CD2-D9C9-51AFF26EDA4D}"/>
              </a:ext>
            </a:extLst>
          </p:cNvPr>
          <p:cNvSpPr txBox="1"/>
          <p:nvPr/>
        </p:nvSpPr>
        <p:spPr>
          <a:xfrm>
            <a:off x="7078040" y="4778514"/>
            <a:ext cx="4106174"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9.6.3.1: South Pole Station, 1978. (Courtesy NOAA) from Introduction to Physical Geography by M. Ritter, licensed under CC BY-NC-SA 4.0.</a:t>
            </a:r>
          </a:p>
        </p:txBody>
      </p:sp>
      <p:pic>
        <p:nvPicPr>
          <p:cNvPr id="5" name="Picture 4" descr="South Pole Station in 1978, showing snow-covered buildings and structures under a clear blue sky in an icy polar environment.">
            <a:extLst>
              <a:ext uri="{FF2B5EF4-FFF2-40B4-BE49-F238E27FC236}">
                <a16:creationId xmlns:a16="http://schemas.microsoft.com/office/drawing/2014/main" id="{5F1467CB-3800-EEED-53A0-DED1571C9FF8}"/>
              </a:ext>
            </a:extLst>
          </p:cNvPr>
          <p:cNvPicPr>
            <a:picLocks noChangeAspect="1"/>
          </p:cNvPicPr>
          <p:nvPr/>
        </p:nvPicPr>
        <p:blipFill>
          <a:blip r:embed="rId3"/>
          <a:stretch>
            <a:fillRect/>
          </a:stretch>
        </p:blipFill>
        <p:spPr>
          <a:xfrm>
            <a:off x="6665900" y="1380226"/>
            <a:ext cx="4930453" cy="3260964"/>
          </a:xfrm>
          <a:prstGeom prst="rect">
            <a:avLst/>
          </a:prstGeom>
        </p:spPr>
      </p:pic>
    </p:spTree>
    <p:extLst>
      <p:ext uri="{BB962C8B-B14F-4D97-AF65-F5344CB8AC3E}">
        <p14:creationId xmlns:p14="http://schemas.microsoft.com/office/powerpoint/2010/main" val="76188802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19F4B2-6B90-E662-6BA9-8DEECA7CF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3F57C3-16A3-A320-70C2-CA1298999403}"/>
              </a:ext>
            </a:extLst>
          </p:cNvPr>
          <p:cNvSpPr>
            <a:spLocks noGrp="1"/>
          </p:cNvSpPr>
          <p:nvPr>
            <p:ph type="title"/>
          </p:nvPr>
        </p:nvSpPr>
        <p:spPr>
          <a:xfrm>
            <a:off x="838200"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Ice Cap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C2B3A58-F0DE-0A51-47CF-E221C1851023}"/>
              </a:ext>
            </a:extLst>
          </p:cNvPr>
          <p:cNvSpPr>
            <a:spLocks noGrp="1"/>
          </p:cNvSpPr>
          <p:nvPr>
            <p:ph idx="1"/>
          </p:nvPr>
        </p:nvSpPr>
        <p:spPr>
          <a:xfrm>
            <a:off x="838199" y="1285335"/>
            <a:ext cx="10798833" cy="5037827"/>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Controlling factors: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High latitude </a:t>
            </a:r>
            <a:r>
              <a:rPr lang="en-US" sz="2800" dirty="0">
                <a:latin typeface="Arial Narrow" panose="020B0606020202030204" pitchFamily="34" charset="0"/>
              </a:rPr>
              <a:t>= </a:t>
            </a:r>
            <a:r>
              <a:rPr lang="en-US" sz="2800" b="1" dirty="0">
                <a:latin typeface="Arial Narrow" panose="020B0606020202030204" pitchFamily="34" charset="0"/>
              </a:rPr>
              <a:t>low sun angle </a:t>
            </a:r>
            <a:r>
              <a:rPr lang="en-US" sz="2800" dirty="0">
                <a:latin typeface="Arial Narrow" panose="020B0606020202030204" pitchFamily="34" charset="0"/>
              </a:rPr>
              <a:t>and </a:t>
            </a:r>
            <a:r>
              <a:rPr lang="en-US" sz="2800" b="1" dirty="0">
                <a:latin typeface="Arial Narrow" panose="020B0606020202030204" pitchFamily="34" charset="0"/>
              </a:rPr>
              <a:t>weak</a:t>
            </a:r>
            <a:r>
              <a:rPr lang="en-US" sz="2800" dirty="0">
                <a:latin typeface="Arial Narrow" panose="020B0606020202030204" pitchFamily="34" charset="0"/>
              </a:rPr>
              <a:t> </a:t>
            </a:r>
            <a:r>
              <a:rPr lang="en-US" sz="2800" b="1" dirty="0">
                <a:latin typeface="Arial Narrow" panose="020B0606020202030204" pitchFamily="34" charset="0"/>
              </a:rPr>
              <a:t>insolation</a:t>
            </a:r>
          </a:p>
          <a:p>
            <a:pPr lvl="1">
              <a:lnSpc>
                <a:spcPct val="100000"/>
              </a:lnSpc>
              <a:spcBef>
                <a:spcPts val="600"/>
              </a:spcBef>
              <a:spcAft>
                <a:spcPts val="600"/>
              </a:spcAft>
              <a:buFont typeface="Wingdings" panose="05000000000000000000" pitchFamily="2" charset="2"/>
              <a:buChar char="q"/>
            </a:pPr>
            <a:r>
              <a:rPr lang="en-US" sz="2800" b="1" dirty="0">
                <a:latin typeface="Arial Narrow" panose="020B0606020202030204" pitchFamily="34" charset="0"/>
              </a:rPr>
              <a:t> Permanent</a:t>
            </a:r>
            <a:r>
              <a:rPr lang="en-US" sz="2800" dirty="0">
                <a:latin typeface="Arial Narrow" panose="020B0606020202030204" pitchFamily="34" charset="0"/>
              </a:rPr>
              <a:t> </a:t>
            </a:r>
            <a:r>
              <a:rPr lang="en-US" sz="2800" b="1" dirty="0">
                <a:latin typeface="Arial Narrow" panose="020B0606020202030204" pitchFamily="34" charset="0"/>
              </a:rPr>
              <a:t>snow/ice</a:t>
            </a:r>
            <a:r>
              <a:rPr lang="en-US" sz="2800" dirty="0">
                <a:latin typeface="Arial Narrow" panose="020B0606020202030204" pitchFamily="34" charset="0"/>
              </a:rPr>
              <a:t> </a:t>
            </a:r>
            <a:r>
              <a:rPr lang="en-US" sz="2800" b="1" dirty="0">
                <a:latin typeface="Arial Narrow" panose="020B0606020202030204" pitchFamily="34" charset="0"/>
              </a:rPr>
              <a:t>reflects</a:t>
            </a:r>
            <a:r>
              <a:rPr lang="en-US" sz="2800" dirty="0">
                <a:latin typeface="Arial Narrow" panose="020B0606020202030204" pitchFamily="34" charset="0"/>
              </a:rPr>
              <a:t> </a:t>
            </a:r>
            <a:r>
              <a:rPr lang="en-US" sz="2800" b="1" dirty="0">
                <a:latin typeface="Arial Narrow" panose="020B0606020202030204" pitchFamily="34" charset="0"/>
              </a:rPr>
              <a:t>sunlight</a:t>
            </a:r>
            <a:r>
              <a:rPr lang="en-US" sz="2800" dirty="0">
                <a:latin typeface="Arial Narrow" panose="020B0606020202030204" pitchFamily="34" charset="0"/>
              </a:rPr>
              <a:t> → limits warming</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Polar</a:t>
            </a:r>
            <a:r>
              <a:rPr lang="en-US" sz="2800" dirty="0">
                <a:latin typeface="Arial Narrow" panose="020B0606020202030204" pitchFamily="34" charset="0"/>
              </a:rPr>
              <a:t> </a:t>
            </a:r>
            <a:r>
              <a:rPr lang="en-US" sz="2800" b="1" dirty="0">
                <a:latin typeface="Arial Narrow" panose="020B0606020202030204" pitchFamily="34" charset="0"/>
              </a:rPr>
              <a:t>High</a:t>
            </a:r>
            <a:r>
              <a:rPr lang="en-US" sz="2800" dirty="0">
                <a:latin typeface="Arial Narrow" panose="020B0606020202030204" pitchFamily="34" charset="0"/>
              </a:rPr>
              <a:t> pressure dominates → </a:t>
            </a:r>
            <a:r>
              <a:rPr lang="en-US" sz="2800" b="1" dirty="0">
                <a:latin typeface="Arial Narrow" panose="020B0606020202030204" pitchFamily="34" charset="0"/>
              </a:rPr>
              <a:t>stable</a:t>
            </a:r>
            <a:r>
              <a:rPr lang="en-US" sz="2800" dirty="0">
                <a:latin typeface="Arial Narrow" panose="020B0606020202030204" pitchFamily="34" charset="0"/>
              </a:rPr>
              <a:t>, </a:t>
            </a:r>
            <a:r>
              <a:rPr lang="en-US" sz="2800" b="1" dirty="0">
                <a:latin typeface="Arial Narrow" panose="020B0606020202030204" pitchFamily="34" charset="0"/>
              </a:rPr>
              <a:t>sinking</a:t>
            </a:r>
            <a:r>
              <a:rPr lang="en-US" sz="2800" dirty="0">
                <a:latin typeface="Arial Narrow" panose="020B0606020202030204" pitchFamily="34" charset="0"/>
              </a:rPr>
              <a:t> air suppresses precipitation</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Air masses: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Origin of extremely cold </a:t>
            </a:r>
            <a:r>
              <a:rPr lang="en-US" sz="2800" b="1" dirty="0">
                <a:latin typeface="Arial Narrow" panose="020B0606020202030204" pitchFamily="34" charset="0"/>
              </a:rPr>
              <a:t>continental Arctic </a:t>
            </a:r>
            <a:r>
              <a:rPr lang="en-US" sz="2800" dirty="0">
                <a:latin typeface="Arial Narrow" panose="020B0606020202030204" pitchFamily="34" charset="0"/>
              </a:rPr>
              <a:t>(</a:t>
            </a:r>
            <a:r>
              <a:rPr lang="en-US" sz="2800" b="1" dirty="0" err="1">
                <a:latin typeface="Arial Narrow" panose="020B0606020202030204" pitchFamily="34" charset="0"/>
              </a:rPr>
              <a:t>cA</a:t>
            </a:r>
            <a:r>
              <a:rPr lang="en-US" sz="2800" dirty="0">
                <a:latin typeface="Arial Narrow" panose="020B0606020202030204" pitchFamily="34" charset="0"/>
              </a:rPr>
              <a:t>) air</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Influenced by </a:t>
            </a:r>
            <a:r>
              <a:rPr lang="en-US" sz="2800" b="1" dirty="0" err="1">
                <a:latin typeface="Arial Narrow" panose="020B0606020202030204" pitchFamily="34" charset="0"/>
              </a:rPr>
              <a:t>cP</a:t>
            </a:r>
            <a:r>
              <a:rPr lang="en-US" sz="2800" dirty="0">
                <a:latin typeface="Arial Narrow" panose="020B0606020202030204" pitchFamily="34" charset="0"/>
              </a:rPr>
              <a:t> and occasionally </a:t>
            </a:r>
            <a:r>
              <a:rPr lang="en-US" sz="2800" b="1" dirty="0" err="1">
                <a:latin typeface="Arial Narrow" panose="020B0606020202030204" pitchFamily="34" charset="0"/>
              </a:rPr>
              <a:t>mP</a:t>
            </a:r>
            <a:r>
              <a:rPr lang="en-US" sz="2800" dirty="0">
                <a:latin typeface="Arial Narrow" panose="020B0606020202030204" pitchFamily="34" charset="0"/>
              </a:rPr>
              <a:t> air</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Low moisture </a:t>
            </a:r>
            <a:r>
              <a:rPr lang="en-US" sz="2800" dirty="0">
                <a:latin typeface="Arial Narrow" panose="020B0606020202030204" pitchFamily="34" charset="0"/>
              </a:rPr>
              <a:t>capacity → very </a:t>
            </a:r>
            <a:r>
              <a:rPr lang="en-US" sz="2800" b="1" dirty="0">
                <a:latin typeface="Arial Narrow" panose="020B0606020202030204" pitchFamily="34" charset="0"/>
              </a:rPr>
              <a:t>limited</a:t>
            </a:r>
            <a:r>
              <a:rPr lang="en-US" sz="2800" dirty="0">
                <a:latin typeface="Arial Narrow" panose="020B0606020202030204" pitchFamily="34" charset="0"/>
              </a:rPr>
              <a:t> </a:t>
            </a:r>
            <a:r>
              <a:rPr lang="en-US" sz="2800" b="1" dirty="0">
                <a:latin typeface="Arial Narrow" panose="020B0606020202030204" pitchFamily="34" charset="0"/>
              </a:rPr>
              <a:t>precipitation</a:t>
            </a:r>
          </a:p>
        </p:txBody>
      </p:sp>
    </p:spTree>
    <p:extLst>
      <p:ext uri="{BB962C8B-B14F-4D97-AF65-F5344CB8AC3E}">
        <p14:creationId xmlns:p14="http://schemas.microsoft.com/office/powerpoint/2010/main" val="3470167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F847A7-B9C4-A495-ADDF-038487D61E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6AB019-3DB8-48E5-36A2-6BB6AF76420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Air Masses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0F9F995-8590-D922-7280-D003DFFD6A54}"/>
              </a:ext>
            </a:extLst>
          </p:cNvPr>
          <p:cNvSpPr>
            <a:spLocks noGrp="1"/>
          </p:cNvSpPr>
          <p:nvPr>
            <p:ph idx="1"/>
          </p:nvPr>
        </p:nvSpPr>
        <p:spPr>
          <a:xfrm>
            <a:off x="838199" y="1458931"/>
            <a:ext cx="4949226" cy="4570934"/>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Carry distinct </a:t>
            </a:r>
            <a:r>
              <a:rPr lang="en-US" b="1" dirty="0">
                <a:latin typeface="Arial Narrow" panose="020B0606020202030204" pitchFamily="34" charset="0"/>
              </a:rPr>
              <a:t>temperature</a:t>
            </a:r>
            <a:r>
              <a:rPr lang="en-US" dirty="0">
                <a:latin typeface="Arial Narrow" panose="020B0606020202030204" pitchFamily="34" charset="0"/>
              </a:rPr>
              <a:t>, </a:t>
            </a:r>
            <a:r>
              <a:rPr lang="en-US" b="1" dirty="0">
                <a:latin typeface="Arial Narrow" panose="020B0606020202030204" pitchFamily="34" charset="0"/>
              </a:rPr>
              <a:t>humidity</a:t>
            </a:r>
            <a:r>
              <a:rPr lang="en-US" dirty="0">
                <a:latin typeface="Arial Narrow" panose="020B0606020202030204" pitchFamily="34" charset="0"/>
              </a:rPr>
              <a:t>, and </a:t>
            </a:r>
            <a:r>
              <a:rPr lang="en-US" b="1" dirty="0">
                <a:latin typeface="Arial Narrow" panose="020B0606020202030204" pitchFamily="34" charset="0"/>
              </a:rPr>
              <a:t>stability</a:t>
            </a:r>
            <a:r>
              <a:rPr lang="en-US" dirty="0">
                <a:latin typeface="Arial Narrow" panose="020B0606020202030204" pitchFamily="34" charset="0"/>
              </a:rPr>
              <a:t> characteristics.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Influence</a:t>
            </a:r>
            <a:r>
              <a:rPr lang="en-US" dirty="0">
                <a:latin typeface="Arial Narrow" panose="020B0606020202030204" pitchFamily="34" charset="0"/>
              </a:rPr>
              <a:t> local and regional weather.</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Midlatitude climates are shaped by </a:t>
            </a:r>
            <a:r>
              <a:rPr lang="en-US" b="1" dirty="0">
                <a:latin typeface="Arial Narrow" panose="020B0606020202030204" pitchFamily="34" charset="0"/>
              </a:rPr>
              <a:t>clashing</a:t>
            </a:r>
            <a:r>
              <a:rPr lang="en-US" dirty="0">
                <a:latin typeface="Arial Narrow" panose="020B0606020202030204" pitchFamily="34" charset="0"/>
              </a:rPr>
              <a:t> </a:t>
            </a:r>
            <a:r>
              <a:rPr lang="en-US" b="1" dirty="0">
                <a:latin typeface="Arial Narrow" panose="020B0606020202030204" pitchFamily="34" charset="0"/>
              </a:rPr>
              <a:t>air</a:t>
            </a:r>
            <a:r>
              <a:rPr lang="en-US" dirty="0">
                <a:latin typeface="Arial Narrow" panose="020B0606020202030204" pitchFamily="34" charset="0"/>
              </a:rPr>
              <a:t> </a:t>
            </a:r>
            <a:r>
              <a:rPr lang="en-US" b="1" dirty="0">
                <a:latin typeface="Arial Narrow" panose="020B0606020202030204" pitchFamily="34" charset="0"/>
              </a:rPr>
              <a:t>masses</a:t>
            </a:r>
            <a:r>
              <a:rPr lang="en-US" dirty="0">
                <a:latin typeface="Arial Narrow" panose="020B0606020202030204" pitchFamily="34" charset="0"/>
              </a:rPr>
              <a:t> at the polar front, resulting in </a:t>
            </a:r>
            <a:r>
              <a:rPr lang="en-US" b="1" dirty="0">
                <a:latin typeface="Arial Narrow" panose="020B0606020202030204" pitchFamily="34" charset="0"/>
              </a:rPr>
              <a:t>frequent</a:t>
            </a:r>
            <a:r>
              <a:rPr lang="en-US" dirty="0">
                <a:latin typeface="Arial Narrow" panose="020B0606020202030204" pitchFamily="34" charset="0"/>
              </a:rPr>
              <a:t> </a:t>
            </a:r>
            <a:r>
              <a:rPr lang="en-US" b="1" dirty="0">
                <a:latin typeface="Arial Narrow" panose="020B0606020202030204" pitchFamily="34" charset="0"/>
              </a:rPr>
              <a:t>storms</a:t>
            </a:r>
            <a:r>
              <a:rPr lang="en-US" dirty="0">
                <a:latin typeface="Arial Narrow" panose="020B0606020202030204" pitchFamily="34" charset="0"/>
              </a:rPr>
              <a:t>.</a:t>
            </a:r>
            <a:endParaRPr lang="en-US" sz="3200" dirty="0">
              <a:latin typeface="Arial Narrow" panose="020B0606020202030204" pitchFamily="34" charset="0"/>
            </a:endParaRPr>
          </a:p>
        </p:txBody>
      </p:sp>
      <p:pic>
        <p:nvPicPr>
          <p:cNvPr id="7" name="Picture 6" descr="Image of a warm front, shown as a green arrow pushing away a parcel of air.">
            <a:extLst>
              <a:ext uri="{FF2B5EF4-FFF2-40B4-BE49-F238E27FC236}">
                <a16:creationId xmlns:a16="http://schemas.microsoft.com/office/drawing/2014/main" id="{918D226E-4B8E-3A1A-1D18-27C12BDE2476}"/>
              </a:ext>
            </a:extLst>
          </p:cNvPr>
          <p:cNvPicPr>
            <a:picLocks noChangeAspect="1"/>
          </p:cNvPicPr>
          <p:nvPr/>
        </p:nvPicPr>
        <p:blipFill>
          <a:blip r:embed="rId3"/>
          <a:stretch>
            <a:fillRect/>
          </a:stretch>
        </p:blipFill>
        <p:spPr>
          <a:xfrm>
            <a:off x="6690243" y="365125"/>
            <a:ext cx="3221508" cy="2626228"/>
          </a:xfrm>
          <a:prstGeom prst="rect">
            <a:avLst/>
          </a:prstGeom>
        </p:spPr>
      </p:pic>
      <p:sp>
        <p:nvSpPr>
          <p:cNvPr id="8" name="TextBox 7">
            <a:extLst>
              <a:ext uri="{FF2B5EF4-FFF2-40B4-BE49-F238E27FC236}">
                <a16:creationId xmlns:a16="http://schemas.microsoft.com/office/drawing/2014/main" id="{14F55157-9120-1DB3-7377-3E35DE4B27DC}"/>
              </a:ext>
            </a:extLst>
          </p:cNvPr>
          <p:cNvSpPr txBox="1"/>
          <p:nvPr/>
        </p:nvSpPr>
        <p:spPr>
          <a:xfrm>
            <a:off x="6570453" y="2991353"/>
            <a:ext cx="4085645" cy="369332"/>
          </a:xfrm>
          <a:prstGeom prst="rect">
            <a:avLst/>
          </a:prstGeom>
          <a:noFill/>
        </p:spPr>
        <p:txBody>
          <a:bodyPr wrap="square">
            <a:spAutoFit/>
          </a:bodyPr>
          <a:lstStyle/>
          <a:p>
            <a:r>
              <a:rPr lang="en-US" sz="900" dirty="0">
                <a:latin typeface="Arial Narrow" panose="020B0606020202030204" pitchFamily="34" charset="0"/>
                <a:cs typeface="Times New Roman" panose="02020603050405020304" pitchFamily="18" charset="0"/>
              </a:rPr>
              <a:t>Source: Figure 38.7 Image of a Warm Front (Green Arrow) Pushing Away a Parcel of Air. Image in the public domain from Physical Geography by J. Patrich, licensed under CC BY 4.0. </a:t>
            </a:r>
          </a:p>
        </p:txBody>
      </p:sp>
      <p:pic>
        <p:nvPicPr>
          <p:cNvPr id="13" name="Picture 12" descr="A cold front shown as a blue arrow moving in and forcing an air parcel shown as a green arrow upward.">
            <a:extLst>
              <a:ext uri="{FF2B5EF4-FFF2-40B4-BE49-F238E27FC236}">
                <a16:creationId xmlns:a16="http://schemas.microsoft.com/office/drawing/2014/main" id="{471A5968-E90C-154B-4DDC-B0DC3EB8F6B2}"/>
              </a:ext>
            </a:extLst>
          </p:cNvPr>
          <p:cNvPicPr>
            <a:picLocks noChangeAspect="1"/>
          </p:cNvPicPr>
          <p:nvPr/>
        </p:nvPicPr>
        <p:blipFill>
          <a:blip r:embed="rId4"/>
          <a:stretch>
            <a:fillRect/>
          </a:stretch>
        </p:blipFill>
        <p:spPr>
          <a:xfrm>
            <a:off x="6898892" y="3475129"/>
            <a:ext cx="3428765" cy="2993366"/>
          </a:xfrm>
          <a:prstGeom prst="rect">
            <a:avLst/>
          </a:prstGeom>
        </p:spPr>
      </p:pic>
      <p:sp>
        <p:nvSpPr>
          <p:cNvPr id="14" name="TextBox 13">
            <a:extLst>
              <a:ext uri="{FF2B5EF4-FFF2-40B4-BE49-F238E27FC236}">
                <a16:creationId xmlns:a16="http://schemas.microsoft.com/office/drawing/2014/main" id="{EE439D13-ADBD-6F95-8EBB-0C1173C208F8}"/>
              </a:ext>
            </a:extLst>
          </p:cNvPr>
          <p:cNvSpPr txBox="1"/>
          <p:nvPr/>
        </p:nvSpPr>
        <p:spPr>
          <a:xfrm>
            <a:off x="6655679" y="6398273"/>
            <a:ext cx="4698121" cy="369332"/>
          </a:xfrm>
          <a:prstGeom prst="rect">
            <a:avLst/>
          </a:prstGeom>
          <a:noFill/>
        </p:spPr>
        <p:txBody>
          <a:bodyPr wrap="square">
            <a:spAutoFit/>
          </a:bodyPr>
          <a:lstStyle/>
          <a:p>
            <a:r>
              <a:rPr lang="en-US" sz="900" dirty="0">
                <a:latin typeface="Arial Narrow" panose="020B0606020202030204" pitchFamily="34" charset="0"/>
                <a:cs typeface="Times New Roman" panose="02020603050405020304" pitchFamily="18" charset="0"/>
              </a:rPr>
              <a:t>Source: Figure 7.37 A Cold Front (Blue Arrow) Moving in and Forcing an Air Parcel (Green Arrow) Upward.</a:t>
            </a:r>
          </a:p>
          <a:p>
            <a:r>
              <a:rPr lang="en-US" sz="900" dirty="0">
                <a:latin typeface="Arial Narrow" panose="020B0606020202030204" pitchFamily="34" charset="0"/>
                <a:cs typeface="Times New Roman" panose="02020603050405020304" pitchFamily="18" charset="0"/>
              </a:rPr>
              <a:t>Image is in the public domain from Physical Geography by J. Patrich, licensed under CC BY 4.0. </a:t>
            </a:r>
          </a:p>
        </p:txBody>
      </p:sp>
    </p:spTree>
    <p:extLst>
      <p:ext uri="{BB962C8B-B14F-4D97-AF65-F5344CB8AC3E}">
        <p14:creationId xmlns:p14="http://schemas.microsoft.com/office/powerpoint/2010/main" val="65390631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36D94-C43A-97F1-5EA1-A4C706CC0C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EE565C-CD49-D9EB-B010-925F18896B30}"/>
              </a:ext>
            </a:extLst>
          </p:cNvPr>
          <p:cNvSpPr>
            <a:spLocks noGrp="1"/>
          </p:cNvSpPr>
          <p:nvPr>
            <p:ph type="title"/>
          </p:nvPr>
        </p:nvSpPr>
        <p:spPr>
          <a:xfrm>
            <a:off x="696583" y="358450"/>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Ice Cap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8D0D4956-2F51-C895-B02F-FD082D5E38EA}"/>
              </a:ext>
            </a:extLst>
          </p:cNvPr>
          <p:cNvSpPr>
            <a:spLocks noGrp="1"/>
          </p:cNvSpPr>
          <p:nvPr>
            <p:ph idx="1"/>
          </p:nvPr>
        </p:nvSpPr>
        <p:spPr>
          <a:xfrm>
            <a:off x="838199" y="1285335"/>
            <a:ext cx="10798833" cy="5037827"/>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Coldest</a:t>
            </a:r>
            <a:r>
              <a:rPr lang="en-US" dirty="0">
                <a:latin typeface="Arial Narrow" panose="020B0606020202030204" pitchFamily="34" charset="0"/>
              </a:rPr>
              <a:t> </a:t>
            </a:r>
            <a:r>
              <a:rPr lang="en-US" b="1" dirty="0">
                <a:latin typeface="Arial Narrow" panose="020B0606020202030204" pitchFamily="34" charset="0"/>
              </a:rPr>
              <a:t>temperatures</a:t>
            </a:r>
            <a:r>
              <a:rPr lang="en-US" dirty="0">
                <a:latin typeface="Arial Narrow" panose="020B0606020202030204" pitchFamily="34" charset="0"/>
              </a:rPr>
              <a:t> on Earth:</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No month </a:t>
            </a:r>
            <a:r>
              <a:rPr lang="en-US" sz="2800" dirty="0">
                <a:latin typeface="Arial Narrow" panose="020B0606020202030204" pitchFamily="34" charset="0"/>
              </a:rPr>
              <a:t>has an average temperature </a:t>
            </a:r>
            <a:r>
              <a:rPr lang="en-US" sz="2800" b="1" dirty="0">
                <a:latin typeface="Arial Narrow" panose="020B0606020202030204" pitchFamily="34" charset="0"/>
              </a:rPr>
              <a:t>above 0°C </a:t>
            </a:r>
            <a:r>
              <a:rPr lang="en-US" sz="2800" dirty="0">
                <a:latin typeface="Arial Narrow" panose="020B0606020202030204" pitchFamily="34" charset="0"/>
              </a:rPr>
              <a:t>(</a:t>
            </a:r>
            <a:r>
              <a:rPr lang="en-US" sz="2800" b="1" dirty="0">
                <a:latin typeface="Arial Narrow" panose="020B0606020202030204" pitchFamily="34" charset="0"/>
              </a:rPr>
              <a:t>32°F</a:t>
            </a:r>
            <a:r>
              <a:rPr lang="en-US" sz="28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Truly “</a:t>
            </a:r>
            <a:r>
              <a:rPr lang="en-US" sz="2800" b="1" dirty="0">
                <a:latin typeface="Arial Narrow" panose="020B0606020202030204" pitchFamily="34" charset="0"/>
              </a:rPr>
              <a:t>summer-less</a:t>
            </a:r>
            <a:r>
              <a:rPr lang="en-US" sz="2800" dirty="0">
                <a:latin typeface="Arial Narrow" panose="020B0606020202030204" pitchFamily="34" charset="0"/>
              </a:rPr>
              <a:t>” climate.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Example: McMurdo Station</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Annual average: </a:t>
            </a:r>
            <a:r>
              <a:rPr lang="en-US" sz="2800" b="1" dirty="0">
                <a:latin typeface="Arial Narrow" panose="020B0606020202030204" pitchFamily="34" charset="0"/>
              </a:rPr>
              <a:t>–17°C</a:t>
            </a:r>
            <a:r>
              <a:rPr lang="en-US" sz="2800" dirty="0">
                <a:latin typeface="Arial Narrow" panose="020B0606020202030204" pitchFamily="34" charset="0"/>
              </a:rPr>
              <a:t> (</a:t>
            </a:r>
            <a:r>
              <a:rPr lang="en-US" sz="2800" b="1" dirty="0">
                <a:latin typeface="Arial Narrow" panose="020B0606020202030204" pitchFamily="34" charset="0"/>
              </a:rPr>
              <a:t>1.4°F</a:t>
            </a:r>
            <a:r>
              <a:rPr lang="en-US" sz="28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Low solar radiation</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Sun angle is low</a:t>
            </a:r>
            <a:r>
              <a:rPr lang="en-US" sz="2800" dirty="0">
                <a:latin typeface="Arial Narrow" panose="020B0606020202030204" pitchFamily="34" charset="0"/>
              </a:rPr>
              <a:t>, even when it’s above the horizon.</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6-month polar night </a:t>
            </a:r>
            <a:r>
              <a:rPr lang="en-US" sz="2800" dirty="0">
                <a:latin typeface="Arial Narrow" panose="020B0606020202030204" pitchFamily="34" charset="0"/>
              </a:rPr>
              <a:t>leads to extreme cold.</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Highly</a:t>
            </a:r>
            <a:r>
              <a:rPr lang="en-US" sz="2800" dirty="0">
                <a:latin typeface="Arial Narrow" panose="020B0606020202030204" pitchFamily="34" charset="0"/>
              </a:rPr>
              <a:t> </a:t>
            </a:r>
            <a:r>
              <a:rPr lang="en-US" sz="2800" b="1" dirty="0">
                <a:latin typeface="Arial Narrow" panose="020B0606020202030204" pitchFamily="34" charset="0"/>
              </a:rPr>
              <a:t>reflective</a:t>
            </a:r>
            <a:r>
              <a:rPr lang="en-US" sz="2800" dirty="0">
                <a:latin typeface="Arial Narrow" panose="020B0606020202030204" pitchFamily="34" charset="0"/>
              </a:rPr>
              <a:t> ice surface prevents heat absorption.</a:t>
            </a:r>
            <a:endParaRPr lang="en-US" sz="2800" b="1" dirty="0">
              <a:latin typeface="Arial Narrow" panose="020B0606020202030204" pitchFamily="34" charset="0"/>
            </a:endParaRPr>
          </a:p>
        </p:txBody>
      </p:sp>
    </p:spTree>
    <p:extLst>
      <p:ext uri="{BB962C8B-B14F-4D97-AF65-F5344CB8AC3E}">
        <p14:creationId xmlns:p14="http://schemas.microsoft.com/office/powerpoint/2010/main" val="413351671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67F7EE-AC41-A8E6-1871-03E87561DB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17BE3B-391A-F282-E1F9-4CEBB0A2C4AB}"/>
              </a:ext>
            </a:extLst>
          </p:cNvPr>
          <p:cNvSpPr>
            <a:spLocks noGrp="1"/>
          </p:cNvSpPr>
          <p:nvPr>
            <p:ph type="title"/>
          </p:nvPr>
        </p:nvSpPr>
        <p:spPr>
          <a:xfrm>
            <a:off x="604595"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Ice Cap Climate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6C1EEF9C-A5A6-D272-7C8C-586C47753CE0}"/>
              </a:ext>
            </a:extLst>
          </p:cNvPr>
          <p:cNvSpPr>
            <a:spLocks noGrp="1"/>
          </p:cNvSpPr>
          <p:nvPr>
            <p:ph idx="1"/>
          </p:nvPr>
        </p:nvSpPr>
        <p:spPr>
          <a:xfrm>
            <a:off x="838200" y="1285335"/>
            <a:ext cx="5942162" cy="5037827"/>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Despite massive ice, it’s a “</a:t>
            </a:r>
            <a:r>
              <a:rPr lang="en-US" sz="2400" b="1" dirty="0">
                <a:latin typeface="Arial Narrow" panose="020B0606020202030204" pitchFamily="34" charset="0"/>
              </a:rPr>
              <a:t>polar desert</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Very low precipitation </a:t>
            </a:r>
            <a:r>
              <a:rPr lang="en-US" dirty="0">
                <a:latin typeface="Arial Narrow" panose="020B0606020202030204" pitchFamily="34" charset="0"/>
              </a:rPr>
              <a:t>(e.g., McMurdo Station: ~7.8 mm or 0.4 in/year)</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Cold air holds little moisture → low dew points and limited condensation</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Stable atmosphere: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Dominated by </a:t>
            </a:r>
            <a:r>
              <a:rPr lang="en-US" b="1" dirty="0">
                <a:latin typeface="Arial Narrow" panose="020B0606020202030204" pitchFamily="34" charset="0"/>
              </a:rPr>
              <a:t>polar high</a:t>
            </a:r>
            <a:r>
              <a:rPr lang="en-US" dirty="0">
                <a:latin typeface="Arial Narrow" panose="020B0606020202030204" pitchFamily="34" charset="0"/>
              </a:rPr>
              <a:t>, </a:t>
            </a:r>
            <a:r>
              <a:rPr lang="en-US" b="1" dirty="0" err="1">
                <a:latin typeface="Arial Narrow" panose="020B0606020202030204" pitchFamily="34" charset="0"/>
              </a:rPr>
              <a:t>cA</a:t>
            </a:r>
            <a:r>
              <a:rPr lang="en-US" dirty="0">
                <a:latin typeface="Arial Narrow" panose="020B0606020202030204" pitchFamily="34" charset="0"/>
              </a:rPr>
              <a:t>, and </a:t>
            </a:r>
            <a:r>
              <a:rPr lang="en-US" b="1" dirty="0" err="1">
                <a:latin typeface="Arial Narrow" panose="020B0606020202030204" pitchFamily="34" charset="0"/>
              </a:rPr>
              <a:t>cP</a:t>
            </a:r>
            <a:r>
              <a:rPr lang="en-US" dirty="0">
                <a:latin typeface="Arial Narrow" panose="020B0606020202030204" pitchFamily="34" charset="0"/>
              </a:rPr>
              <a:t> air masses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Frequent temperature inversions </a:t>
            </a:r>
            <a:r>
              <a:rPr lang="en-US" dirty="0">
                <a:latin typeface="Arial Narrow" panose="020B0606020202030204" pitchFamily="34" charset="0"/>
              </a:rPr>
              <a:t>suppress vertical air motion and precipitation</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Ice persists </a:t>
            </a:r>
            <a:r>
              <a:rPr lang="en-US" sz="2400" dirty="0">
                <a:latin typeface="Arial Narrow" panose="020B0606020202030204" pitchFamily="34" charset="0"/>
              </a:rPr>
              <a:t>because melting is minimal, not because snowfall is frequent</a:t>
            </a:r>
            <a:endParaRPr lang="en-US" sz="2400" b="1" dirty="0">
              <a:latin typeface="Arial Narrow" panose="020B0606020202030204" pitchFamily="34" charset="0"/>
            </a:endParaRPr>
          </a:p>
        </p:txBody>
      </p:sp>
      <p:pic>
        <p:nvPicPr>
          <p:cNvPr id="5" name="Picture 4" descr="Climograph for McMurdo, Antarctica, showing extremely cold temperatures year-round, from about −3°C in summer (December–January) to below −25°C in winter (June–August), with very low precipitation throughout the year.">
            <a:extLst>
              <a:ext uri="{FF2B5EF4-FFF2-40B4-BE49-F238E27FC236}">
                <a16:creationId xmlns:a16="http://schemas.microsoft.com/office/drawing/2014/main" id="{C1C0C442-B188-EC51-A753-10604F0D1C7E}"/>
              </a:ext>
            </a:extLst>
          </p:cNvPr>
          <p:cNvPicPr>
            <a:picLocks noChangeAspect="1"/>
          </p:cNvPicPr>
          <p:nvPr/>
        </p:nvPicPr>
        <p:blipFill>
          <a:blip r:embed="rId3"/>
          <a:stretch>
            <a:fillRect/>
          </a:stretch>
        </p:blipFill>
        <p:spPr>
          <a:xfrm>
            <a:off x="6923155" y="1380226"/>
            <a:ext cx="4955419" cy="3701456"/>
          </a:xfrm>
          <a:prstGeom prst="rect">
            <a:avLst/>
          </a:prstGeom>
        </p:spPr>
      </p:pic>
      <p:sp>
        <p:nvSpPr>
          <p:cNvPr id="6" name="TextBox 5">
            <a:extLst>
              <a:ext uri="{FF2B5EF4-FFF2-40B4-BE49-F238E27FC236}">
                <a16:creationId xmlns:a16="http://schemas.microsoft.com/office/drawing/2014/main" id="{D6C607DC-2BEC-2FA3-C808-1F88294E42AD}"/>
              </a:ext>
            </a:extLst>
          </p:cNvPr>
          <p:cNvSpPr txBox="1"/>
          <p:nvPr/>
        </p:nvSpPr>
        <p:spPr>
          <a:xfrm>
            <a:off x="7247626" y="5201209"/>
            <a:ext cx="4106174"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9.6.3.2: Climograph for McMurdo, Antarctica from Introduction to Physical Geography by M. Ritter, licensed under CC BY-NC-SA 4.0.</a:t>
            </a:r>
          </a:p>
        </p:txBody>
      </p:sp>
    </p:spTree>
    <p:extLst>
      <p:ext uri="{BB962C8B-B14F-4D97-AF65-F5344CB8AC3E}">
        <p14:creationId xmlns:p14="http://schemas.microsoft.com/office/powerpoint/2010/main" val="94196607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F714BB-F830-BD39-C506-50936D8A68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4DC5F9-0BC8-8492-AA3B-4113612CB7DC}"/>
              </a:ext>
            </a:extLst>
          </p:cNvPr>
          <p:cNvSpPr>
            <a:spLocks noGrp="1"/>
          </p:cNvSpPr>
          <p:nvPr>
            <p:ph type="title"/>
          </p:nvPr>
        </p:nvSpPr>
        <p:spPr>
          <a:xfrm>
            <a:off x="838200" y="423485"/>
            <a:ext cx="10515600" cy="704550"/>
          </a:xfrm>
        </p:spPr>
        <p:txBody>
          <a:bodyPr>
            <a:normAutofit/>
          </a:bodyPr>
          <a:lstStyle/>
          <a:p>
            <a:pPr algn="ctr"/>
            <a:r>
              <a:rPr kumimoji="0" lang="en-US" sz="36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World Climate Patterns According to </a:t>
            </a:r>
            <a:r>
              <a:rPr kumimoji="0" lang="en-US" sz="36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Köppen</a:t>
            </a:r>
            <a:endParaRPr lang="en-US" sz="3600" dirty="0">
              <a:latin typeface="Arial Narrow" panose="020B0606020202030204" pitchFamily="34" charset="0"/>
            </a:endParaRPr>
          </a:p>
        </p:txBody>
      </p:sp>
      <p:sp>
        <p:nvSpPr>
          <p:cNvPr id="7" name="TextBox 6">
            <a:extLst>
              <a:ext uri="{FF2B5EF4-FFF2-40B4-BE49-F238E27FC236}">
                <a16:creationId xmlns:a16="http://schemas.microsoft.com/office/drawing/2014/main" id="{02DBB7B2-5E63-4D11-462B-CFB3FCF42E73}"/>
              </a:ext>
            </a:extLst>
          </p:cNvPr>
          <p:cNvSpPr txBox="1"/>
          <p:nvPr/>
        </p:nvSpPr>
        <p:spPr>
          <a:xfrm>
            <a:off x="3253596" y="6132316"/>
            <a:ext cx="56848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9.3.1:  World Climate patterns according to </a:t>
            </a:r>
            <a:r>
              <a:rPr lang="en-US" sz="1000" dirty="0" err="1">
                <a:latin typeface="Arial Narrow" panose="020B0606020202030204" pitchFamily="34" charset="0"/>
                <a:cs typeface="Times New Roman" panose="02020603050405020304" pitchFamily="18" charset="0"/>
              </a:rPr>
              <a:t>Köppen</a:t>
            </a:r>
            <a:r>
              <a:rPr lang="en-US" sz="1000" dirty="0">
                <a:latin typeface="Arial Narrow" panose="020B0606020202030204" pitchFamily="34" charset="0"/>
                <a:cs typeface="Times New Roman" panose="02020603050405020304" pitchFamily="18" charset="0"/>
              </a:rPr>
              <a:t> (Courtesy NOAA (Source)) from Introduction to Physical Geography by M. Ritter, licensed under CC BY-NC-SA 4.0.</a:t>
            </a:r>
          </a:p>
        </p:txBody>
      </p:sp>
      <p:pic>
        <p:nvPicPr>
          <p:cNvPr id="4" name="Picture 3" descr="World map of Köppen climate classification showing global climate zones by color, including tropical (Af, Am, Aw), arid (BWh, BWk, BSh, BSk), temperate (Cfa, Cfb, Csa, etc.), continental (Dfa, Dfb, Dfc, etc.), and polar (ET, EF) regions.">
            <a:extLst>
              <a:ext uri="{FF2B5EF4-FFF2-40B4-BE49-F238E27FC236}">
                <a16:creationId xmlns:a16="http://schemas.microsoft.com/office/drawing/2014/main" id="{769CD236-9190-0C88-5935-CF1166C497EB}"/>
              </a:ext>
            </a:extLst>
          </p:cNvPr>
          <p:cNvPicPr>
            <a:picLocks noChangeAspect="1"/>
          </p:cNvPicPr>
          <p:nvPr/>
        </p:nvPicPr>
        <p:blipFill>
          <a:blip r:embed="rId3"/>
          <a:stretch>
            <a:fillRect/>
          </a:stretch>
        </p:blipFill>
        <p:spPr>
          <a:xfrm>
            <a:off x="1318503" y="1195021"/>
            <a:ext cx="9554994" cy="4803322"/>
          </a:xfrm>
          <a:prstGeom prst="rect">
            <a:avLst/>
          </a:prstGeom>
        </p:spPr>
      </p:pic>
    </p:spTree>
    <p:extLst>
      <p:ext uri="{BB962C8B-B14F-4D97-AF65-F5344CB8AC3E}">
        <p14:creationId xmlns:p14="http://schemas.microsoft.com/office/powerpoint/2010/main" val="302419342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70BA48-7965-B697-348D-8C1E3D1154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A2AFD9-2929-4FA8-64B9-02E001D0EC56}"/>
              </a:ext>
            </a:extLst>
          </p:cNvPr>
          <p:cNvSpPr>
            <a:spLocks noGrp="1"/>
          </p:cNvSpPr>
          <p:nvPr>
            <p:ph type="title"/>
          </p:nvPr>
        </p:nvSpPr>
        <p:spPr>
          <a:xfrm>
            <a:off x="838200" y="365125"/>
            <a:ext cx="10798834"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Urbanization Climate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FF0F9DC6-190D-3576-A2C6-E46BEBC5119F}"/>
              </a:ext>
            </a:extLst>
          </p:cNvPr>
          <p:cNvSpPr>
            <a:spLocks noGrp="1"/>
          </p:cNvSpPr>
          <p:nvPr>
            <p:ph idx="1"/>
          </p:nvPr>
        </p:nvSpPr>
        <p:spPr>
          <a:xfrm>
            <a:off x="838199" y="1285335"/>
            <a:ext cx="10798833" cy="5037827"/>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Urban areas </a:t>
            </a:r>
            <a:r>
              <a:rPr lang="en-US" sz="2400" b="1" dirty="0">
                <a:latin typeface="Arial Narrow" panose="020B0606020202030204" pitchFamily="34" charset="0"/>
              </a:rPr>
              <a:t>alter atmospheric </a:t>
            </a:r>
            <a:r>
              <a:rPr lang="en-US" sz="2400" dirty="0">
                <a:latin typeface="Arial Narrow" panose="020B0606020202030204" pitchFamily="34" charset="0"/>
              </a:rPr>
              <a:t>elements through:</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Replacement</a:t>
            </a:r>
            <a:r>
              <a:rPr lang="en-US" dirty="0">
                <a:latin typeface="Arial Narrow" panose="020B0606020202030204" pitchFamily="34" charset="0"/>
              </a:rPr>
              <a:t> of </a:t>
            </a:r>
            <a:r>
              <a:rPr lang="en-US" b="1" dirty="0">
                <a:latin typeface="Arial Narrow" panose="020B0606020202030204" pitchFamily="34" charset="0"/>
              </a:rPr>
              <a:t>natural</a:t>
            </a:r>
            <a:r>
              <a:rPr lang="en-US" dirty="0">
                <a:latin typeface="Arial Narrow" panose="020B0606020202030204" pitchFamily="34" charset="0"/>
              </a:rPr>
              <a:t> surfaces with </a:t>
            </a:r>
            <a:r>
              <a:rPr lang="en-US" b="1" dirty="0">
                <a:latin typeface="Arial Narrow" panose="020B0606020202030204" pitchFamily="34" charset="0"/>
              </a:rPr>
              <a:t>artificial</a:t>
            </a:r>
            <a:r>
              <a:rPr lang="en-US" dirty="0">
                <a:latin typeface="Arial Narrow" panose="020B0606020202030204" pitchFamily="34" charset="0"/>
              </a:rPr>
              <a:t> materials (e.g., asphalt, concrete).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Low albedo </a:t>
            </a:r>
            <a:r>
              <a:rPr lang="en-US" dirty="0">
                <a:latin typeface="Arial Narrow" panose="020B0606020202030204" pitchFamily="34" charset="0"/>
              </a:rPr>
              <a:t>surfaces </a:t>
            </a:r>
            <a:r>
              <a:rPr lang="en-US" b="1" dirty="0">
                <a:latin typeface="Arial Narrow" panose="020B0606020202030204" pitchFamily="34" charset="0"/>
              </a:rPr>
              <a:t>absorb</a:t>
            </a:r>
            <a:r>
              <a:rPr lang="en-US" dirty="0">
                <a:latin typeface="Arial Narrow" panose="020B0606020202030204" pitchFamily="34" charset="0"/>
              </a:rPr>
              <a:t> </a:t>
            </a:r>
            <a:r>
              <a:rPr lang="en-US" b="1" dirty="0">
                <a:latin typeface="Arial Narrow" panose="020B0606020202030204" pitchFamily="34" charset="0"/>
              </a:rPr>
              <a:t>more</a:t>
            </a:r>
            <a:r>
              <a:rPr lang="en-US" dirty="0">
                <a:latin typeface="Arial Narrow" panose="020B0606020202030204" pitchFamily="34" charset="0"/>
              </a:rPr>
              <a:t> </a:t>
            </a:r>
            <a:r>
              <a:rPr lang="en-US" b="1" dirty="0">
                <a:latin typeface="Arial Narrow" panose="020B0606020202030204" pitchFamily="34" charset="0"/>
              </a:rPr>
              <a:t>heat</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Urban </a:t>
            </a:r>
            <a:r>
              <a:rPr lang="en-US" b="1" dirty="0">
                <a:latin typeface="Arial Narrow" panose="020B0606020202030204" pitchFamily="34" charset="0"/>
              </a:rPr>
              <a:t>canyons</a:t>
            </a:r>
            <a:r>
              <a:rPr lang="en-US" dirty="0">
                <a:latin typeface="Arial Narrow" panose="020B0606020202030204" pitchFamily="34" charset="0"/>
              </a:rPr>
              <a:t> </a:t>
            </a:r>
            <a:r>
              <a:rPr lang="en-US" b="1" dirty="0">
                <a:latin typeface="Arial Narrow" panose="020B0606020202030204" pitchFamily="34" charset="0"/>
              </a:rPr>
              <a:t>trap</a:t>
            </a:r>
            <a:r>
              <a:rPr lang="en-US" dirty="0">
                <a:latin typeface="Arial Narrow" panose="020B0606020202030204" pitchFamily="34" charset="0"/>
              </a:rPr>
              <a:t> </a:t>
            </a:r>
            <a:r>
              <a:rPr lang="en-US" b="1" dirty="0">
                <a:latin typeface="Arial Narrow" panose="020B0606020202030204" pitchFamily="34" charset="0"/>
              </a:rPr>
              <a:t>solar</a:t>
            </a:r>
            <a:r>
              <a:rPr lang="en-US" dirty="0">
                <a:latin typeface="Arial Narrow" panose="020B0606020202030204" pitchFamily="34" charset="0"/>
              </a:rPr>
              <a:t> </a:t>
            </a:r>
            <a:r>
              <a:rPr lang="en-US" b="1" dirty="0">
                <a:latin typeface="Arial Narrow" panose="020B0606020202030204" pitchFamily="34" charset="0"/>
              </a:rPr>
              <a:t>radiation</a:t>
            </a:r>
            <a:r>
              <a:rPr lang="en-US" dirty="0">
                <a:latin typeface="Arial Narrow" panose="020B0606020202030204" pitchFamily="34" charset="0"/>
              </a:rPr>
              <a:t>, </a:t>
            </a:r>
            <a:r>
              <a:rPr lang="en-US" b="1" dirty="0">
                <a:latin typeface="Arial Narrow" panose="020B0606020202030204" pitchFamily="34" charset="0"/>
              </a:rPr>
              <a:t>reducing</a:t>
            </a:r>
            <a:r>
              <a:rPr lang="en-US" dirty="0">
                <a:latin typeface="Arial Narrow" panose="020B0606020202030204" pitchFamily="34" charset="0"/>
              </a:rPr>
              <a:t> nighttime </a:t>
            </a:r>
            <a:r>
              <a:rPr lang="en-US" b="1" dirty="0">
                <a:latin typeface="Arial Narrow" panose="020B0606020202030204" pitchFamily="34" charset="0"/>
              </a:rPr>
              <a:t>cooling</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Human activities contribute additional heat: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Transportation</a:t>
            </a:r>
            <a:r>
              <a:rPr lang="en-US" dirty="0">
                <a:latin typeface="Arial Narrow" panose="020B0606020202030204" pitchFamily="34" charset="0"/>
              </a:rPr>
              <a:t>, </a:t>
            </a:r>
            <a:r>
              <a:rPr lang="en-US" b="1" dirty="0">
                <a:latin typeface="Arial Narrow" panose="020B0606020202030204" pitchFamily="34" charset="0"/>
              </a:rPr>
              <a:t>industry</a:t>
            </a:r>
            <a:r>
              <a:rPr lang="en-US" dirty="0">
                <a:latin typeface="Arial Narrow" panose="020B0606020202030204" pitchFamily="34" charset="0"/>
              </a:rPr>
              <a:t>, </a:t>
            </a:r>
            <a:r>
              <a:rPr lang="en-US" b="1" dirty="0">
                <a:latin typeface="Arial Narrow" panose="020B0606020202030204" pitchFamily="34" charset="0"/>
              </a:rPr>
              <a:t>air conditioning</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Results in the </a:t>
            </a:r>
            <a:r>
              <a:rPr lang="en-US" sz="2400" b="1" dirty="0">
                <a:latin typeface="Arial Narrow" panose="020B0606020202030204" pitchFamily="34" charset="0"/>
              </a:rPr>
              <a:t>Urban Heat Island </a:t>
            </a:r>
            <a:r>
              <a:rPr lang="en-US" sz="2400" dirty="0">
                <a:latin typeface="Arial Narrow" panose="020B0606020202030204" pitchFamily="34" charset="0"/>
              </a:rPr>
              <a:t>(</a:t>
            </a:r>
            <a:r>
              <a:rPr lang="en-US" sz="2400" b="1" dirty="0">
                <a:latin typeface="Arial Narrow" panose="020B0606020202030204" pitchFamily="34" charset="0"/>
              </a:rPr>
              <a:t>UHI</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City temps can be </a:t>
            </a:r>
            <a:r>
              <a:rPr lang="en-US" b="1" dirty="0">
                <a:latin typeface="Arial Narrow" panose="020B0606020202030204" pitchFamily="34" charset="0"/>
              </a:rPr>
              <a:t>10°C </a:t>
            </a:r>
            <a:r>
              <a:rPr lang="en-US" dirty="0">
                <a:latin typeface="Arial Narrow" panose="020B0606020202030204" pitchFamily="34" charset="0"/>
              </a:rPr>
              <a:t>(</a:t>
            </a:r>
            <a:r>
              <a:rPr lang="en-US" b="1" dirty="0">
                <a:latin typeface="Arial Narrow" panose="020B0606020202030204" pitchFamily="34" charset="0"/>
              </a:rPr>
              <a:t>18°F</a:t>
            </a:r>
            <a:r>
              <a:rPr lang="en-US" dirty="0">
                <a:latin typeface="Arial Narrow" panose="020B0606020202030204" pitchFamily="34" charset="0"/>
              </a:rPr>
              <a:t>) </a:t>
            </a:r>
            <a:r>
              <a:rPr lang="en-US" b="1" dirty="0">
                <a:latin typeface="Arial Narrow" panose="020B0606020202030204" pitchFamily="34" charset="0"/>
              </a:rPr>
              <a:t>warmer</a:t>
            </a:r>
            <a:r>
              <a:rPr lang="en-US" dirty="0">
                <a:latin typeface="Arial Narrow" panose="020B0606020202030204" pitchFamily="34" charset="0"/>
              </a:rPr>
              <a:t> </a:t>
            </a:r>
            <a:r>
              <a:rPr lang="en-US" b="1" dirty="0">
                <a:latin typeface="Arial Narrow" panose="020B0606020202030204" pitchFamily="34" charset="0"/>
              </a:rPr>
              <a:t>than</a:t>
            </a:r>
            <a:r>
              <a:rPr lang="en-US" dirty="0">
                <a:latin typeface="Arial Narrow" panose="020B0606020202030204" pitchFamily="34" charset="0"/>
              </a:rPr>
              <a:t> </a:t>
            </a:r>
            <a:r>
              <a:rPr lang="en-US" b="1" dirty="0">
                <a:latin typeface="Arial Narrow" panose="020B0606020202030204" pitchFamily="34" charset="0"/>
              </a:rPr>
              <a:t>surrounding</a:t>
            </a:r>
            <a:r>
              <a:rPr lang="en-US" dirty="0">
                <a:latin typeface="Arial Narrow" panose="020B0606020202030204" pitchFamily="34" charset="0"/>
              </a:rPr>
              <a:t> rural areas.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Leads to </a:t>
            </a:r>
            <a:r>
              <a:rPr lang="en-US" b="1" dirty="0">
                <a:latin typeface="Arial Narrow" panose="020B0606020202030204" pitchFamily="34" charset="0"/>
              </a:rPr>
              <a:t>earlier snowmelt </a:t>
            </a:r>
            <a:r>
              <a:rPr lang="en-US" dirty="0">
                <a:latin typeface="Arial Narrow" panose="020B0606020202030204" pitchFamily="34" charset="0"/>
              </a:rPr>
              <a:t>and </a:t>
            </a:r>
            <a:r>
              <a:rPr lang="en-US" b="1" dirty="0">
                <a:latin typeface="Arial Narrow" panose="020B0606020202030204" pitchFamily="34" charset="0"/>
              </a:rPr>
              <a:t>plant blooming </a:t>
            </a:r>
            <a:r>
              <a:rPr lang="en-US" dirty="0">
                <a:latin typeface="Arial Narrow" panose="020B0606020202030204" pitchFamily="34" charset="0"/>
              </a:rPr>
              <a:t>in cities.</a:t>
            </a:r>
            <a:endParaRPr lang="en-US" b="1" dirty="0">
              <a:latin typeface="Arial Narrow" panose="020B0606020202030204" pitchFamily="34" charset="0"/>
            </a:endParaRPr>
          </a:p>
        </p:txBody>
      </p:sp>
    </p:spTree>
    <p:extLst>
      <p:ext uri="{BB962C8B-B14F-4D97-AF65-F5344CB8AC3E}">
        <p14:creationId xmlns:p14="http://schemas.microsoft.com/office/powerpoint/2010/main" val="189946838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7C535-BEBB-8FDB-1542-F5FE903818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D90E74-7B4F-AA58-862E-997FDC4ECCC7}"/>
              </a:ext>
            </a:extLst>
          </p:cNvPr>
          <p:cNvSpPr>
            <a:spLocks noGrp="1"/>
          </p:cNvSpPr>
          <p:nvPr>
            <p:ph type="title"/>
          </p:nvPr>
        </p:nvSpPr>
        <p:spPr>
          <a:xfrm>
            <a:off x="1555630" y="58100"/>
            <a:ext cx="8779686" cy="609445"/>
          </a:xfrm>
        </p:spPr>
        <p:txBody>
          <a:bodyPr>
            <a:normAutofit fontScale="90000"/>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Urban Heat Island Profile</a:t>
            </a:r>
            <a:endParaRPr lang="en-US" sz="4000" dirty="0">
              <a:latin typeface="Arial Narrow" panose="020B0606020202030204" pitchFamily="34" charset="0"/>
            </a:endParaRPr>
          </a:p>
        </p:txBody>
      </p:sp>
      <p:pic>
        <p:nvPicPr>
          <p:cNvPr id="6" name="Picture 5" descr="Graph showing an urban heat island profile with late afternoon temperatures highest in downtown areas, slightly lower in commercial zones, and coolest in rural and park areas, illustrating how urban development increases local temperatures.">
            <a:extLst>
              <a:ext uri="{FF2B5EF4-FFF2-40B4-BE49-F238E27FC236}">
                <a16:creationId xmlns:a16="http://schemas.microsoft.com/office/drawing/2014/main" id="{5D6210BD-32CD-CD77-D6FF-2FBE37655097}"/>
              </a:ext>
            </a:extLst>
          </p:cNvPr>
          <p:cNvPicPr>
            <a:picLocks noChangeAspect="1"/>
          </p:cNvPicPr>
          <p:nvPr/>
        </p:nvPicPr>
        <p:blipFill>
          <a:blip r:embed="rId3"/>
          <a:stretch>
            <a:fillRect/>
          </a:stretch>
        </p:blipFill>
        <p:spPr>
          <a:xfrm>
            <a:off x="1471013" y="727615"/>
            <a:ext cx="9249973" cy="5746195"/>
          </a:xfrm>
          <a:prstGeom prst="rect">
            <a:avLst/>
          </a:prstGeom>
        </p:spPr>
      </p:pic>
      <p:sp>
        <p:nvSpPr>
          <p:cNvPr id="9" name="TextBox 8">
            <a:extLst>
              <a:ext uri="{FF2B5EF4-FFF2-40B4-BE49-F238E27FC236}">
                <a16:creationId xmlns:a16="http://schemas.microsoft.com/office/drawing/2014/main" id="{2B240AEE-BED5-298F-FAF3-0F772FBFB80E}"/>
              </a:ext>
            </a:extLst>
          </p:cNvPr>
          <p:cNvSpPr txBox="1"/>
          <p:nvPr/>
        </p:nvSpPr>
        <p:spPr>
          <a:xfrm>
            <a:off x="4484467" y="6330115"/>
            <a:ext cx="4106174"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9.7.1: Urban Heat Island. (Courtesy EPA Source) from Introduction to Physical Geography by M. Ritter, licensed under CC BY-NC-SA 4.0.</a:t>
            </a:r>
          </a:p>
        </p:txBody>
      </p:sp>
    </p:spTree>
    <p:extLst>
      <p:ext uri="{BB962C8B-B14F-4D97-AF65-F5344CB8AC3E}">
        <p14:creationId xmlns:p14="http://schemas.microsoft.com/office/powerpoint/2010/main" val="104437463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2DE0B0-4AC8-8C8D-5F1E-AA2195F7A8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90DD36-E4A4-EAF0-C683-185D2A43F4CA}"/>
              </a:ext>
            </a:extLst>
          </p:cNvPr>
          <p:cNvSpPr>
            <a:spLocks noGrp="1"/>
          </p:cNvSpPr>
          <p:nvPr>
            <p:ph type="title"/>
          </p:nvPr>
        </p:nvSpPr>
        <p:spPr>
          <a:xfrm>
            <a:off x="1555630" y="58100"/>
            <a:ext cx="8779686" cy="609445"/>
          </a:xfrm>
        </p:spPr>
        <p:txBody>
          <a:bodyPr>
            <a:normAutofit fontScale="90000"/>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Typical Albedos</a:t>
            </a:r>
            <a:endParaRPr lang="en-US" sz="4000" dirty="0">
              <a:latin typeface="Arial Narrow" panose="020B0606020202030204" pitchFamily="34" charset="0"/>
            </a:endParaRPr>
          </a:p>
        </p:txBody>
      </p:sp>
      <p:pic>
        <p:nvPicPr>
          <p:cNvPr id="3" name="Picture 2" descr="Illustration of various urban surfaces with typical albedo values: highly reflective roofs (0.60–0.70), corrugated roofs (0.10–0.15), colored paint (0.15–0.35), white paint (0.50–0.90), tar and gravel (0.03–0.18), red/brown tile (0.10–0.35), brick/stone (0.20–0.40), concrete (0.10–0.35), asphalt (0.05–0.20), grass (0.25–0.30), and trees (0.15–0.18).">
            <a:extLst>
              <a:ext uri="{FF2B5EF4-FFF2-40B4-BE49-F238E27FC236}">
                <a16:creationId xmlns:a16="http://schemas.microsoft.com/office/drawing/2014/main" id="{BEBBD796-DACB-6F68-F2D0-6C71CA2C4E2E}"/>
              </a:ext>
            </a:extLst>
          </p:cNvPr>
          <p:cNvPicPr>
            <a:picLocks noChangeAspect="1"/>
          </p:cNvPicPr>
          <p:nvPr/>
        </p:nvPicPr>
        <p:blipFill>
          <a:blip r:embed="rId3"/>
          <a:stretch>
            <a:fillRect/>
          </a:stretch>
        </p:blipFill>
        <p:spPr>
          <a:xfrm>
            <a:off x="2451475" y="776524"/>
            <a:ext cx="7867019" cy="5463207"/>
          </a:xfrm>
          <a:prstGeom prst="rect">
            <a:avLst/>
          </a:prstGeom>
        </p:spPr>
      </p:pic>
      <p:sp>
        <p:nvSpPr>
          <p:cNvPr id="4" name="TextBox 3">
            <a:extLst>
              <a:ext uri="{FF2B5EF4-FFF2-40B4-BE49-F238E27FC236}">
                <a16:creationId xmlns:a16="http://schemas.microsoft.com/office/drawing/2014/main" id="{AAD23420-5EF9-CB89-37CC-C04C0AE6D196}"/>
              </a:ext>
            </a:extLst>
          </p:cNvPr>
          <p:cNvSpPr txBox="1"/>
          <p:nvPr/>
        </p:nvSpPr>
        <p:spPr>
          <a:xfrm>
            <a:off x="4331898" y="6348711"/>
            <a:ext cx="4106174"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9.7.2: Typical albedos. (Courtesy NASA (Source)) from Introduction to Physical Geography by M. Ritter, licensed under CC BY-NC-SA 4.0.</a:t>
            </a:r>
          </a:p>
        </p:txBody>
      </p:sp>
    </p:spTree>
    <p:extLst>
      <p:ext uri="{BB962C8B-B14F-4D97-AF65-F5344CB8AC3E}">
        <p14:creationId xmlns:p14="http://schemas.microsoft.com/office/powerpoint/2010/main" val="350629040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7B163E-05E9-DC16-78A5-F4598CF9B5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974E21-DEE7-3C7D-0F21-729D423D15AC}"/>
              </a:ext>
            </a:extLst>
          </p:cNvPr>
          <p:cNvSpPr>
            <a:spLocks noGrp="1"/>
          </p:cNvSpPr>
          <p:nvPr>
            <p:ph type="title"/>
          </p:nvPr>
        </p:nvSpPr>
        <p:spPr>
          <a:xfrm>
            <a:off x="1448838" y="118170"/>
            <a:ext cx="8779686" cy="609445"/>
          </a:xfrm>
        </p:spPr>
        <p:txBody>
          <a:bodyPr>
            <a:normAutofit fontScale="90000"/>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Urban </a:t>
            </a:r>
            <a:r>
              <a:rPr lang="en-US" sz="4000" dirty="0">
                <a:solidFill>
                  <a:srgbClr val="000000"/>
                </a:solidFill>
                <a:latin typeface="Arial Narrow" panose="020B0606020202030204" pitchFamily="34" charset="0"/>
                <a:cs typeface="Calibri" panose="020F0502020204030204" pitchFamily="34" charset="0"/>
              </a:rPr>
              <a:t>Heat Island - Atlanta, GA. </a:t>
            </a:r>
            <a:endParaRPr lang="en-US" sz="4000" dirty="0">
              <a:latin typeface="Arial Narrow" panose="020B0606020202030204" pitchFamily="34" charset="0"/>
            </a:endParaRPr>
          </a:p>
        </p:txBody>
      </p:sp>
      <p:pic>
        <p:nvPicPr>
          <p:cNvPr id="5" name="Picture 4" descr="False-color satellite image of Atlanta, Georgia, showing vegetation in red and urban areas in blue to black, highlighting the extent of the urban heat island effect.">
            <a:extLst>
              <a:ext uri="{FF2B5EF4-FFF2-40B4-BE49-F238E27FC236}">
                <a16:creationId xmlns:a16="http://schemas.microsoft.com/office/drawing/2014/main" id="{DFFDE78E-1627-3738-FCB0-857203B4EEBB}"/>
              </a:ext>
            </a:extLst>
          </p:cNvPr>
          <p:cNvPicPr>
            <a:picLocks noChangeAspect="1"/>
          </p:cNvPicPr>
          <p:nvPr/>
        </p:nvPicPr>
        <p:blipFill>
          <a:blip r:embed="rId3"/>
          <a:stretch>
            <a:fillRect/>
          </a:stretch>
        </p:blipFill>
        <p:spPr>
          <a:xfrm>
            <a:off x="1604695" y="828743"/>
            <a:ext cx="8889168" cy="5521223"/>
          </a:xfrm>
          <a:prstGeom prst="rect">
            <a:avLst/>
          </a:prstGeom>
        </p:spPr>
      </p:pic>
      <p:sp>
        <p:nvSpPr>
          <p:cNvPr id="4" name="TextBox 3">
            <a:extLst>
              <a:ext uri="{FF2B5EF4-FFF2-40B4-BE49-F238E27FC236}">
                <a16:creationId xmlns:a16="http://schemas.microsoft.com/office/drawing/2014/main" id="{FCDB251A-FEA1-9941-07C7-6E8C24F428DD}"/>
              </a:ext>
            </a:extLst>
          </p:cNvPr>
          <p:cNvSpPr txBox="1"/>
          <p:nvPr/>
        </p:nvSpPr>
        <p:spPr>
          <a:xfrm>
            <a:off x="3215496" y="6399790"/>
            <a:ext cx="57610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9.7.3: Atlanta, GA. urban heat island. False-color image, vegetation is red, urban areas blue to black. (Courtesy NASA; Source) from Introduction to Physical Geography by M. Ritter, licensed under CC BY-NC-SA 4.0.</a:t>
            </a:r>
          </a:p>
        </p:txBody>
      </p:sp>
    </p:spTree>
    <p:extLst>
      <p:ext uri="{BB962C8B-B14F-4D97-AF65-F5344CB8AC3E}">
        <p14:creationId xmlns:p14="http://schemas.microsoft.com/office/powerpoint/2010/main" val="3624122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B97633-CCA8-2E44-056C-825CDAFC52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FF984D-529A-295F-106E-9165B9194E98}"/>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Pressure Systems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6F4333C-D8F8-F537-663E-FB16705492CA}"/>
              </a:ext>
            </a:extLst>
          </p:cNvPr>
          <p:cNvSpPr>
            <a:spLocks noGrp="1"/>
          </p:cNvSpPr>
          <p:nvPr>
            <p:ph idx="1"/>
          </p:nvPr>
        </p:nvSpPr>
        <p:spPr>
          <a:xfrm>
            <a:off x="838199" y="1458931"/>
            <a:ext cx="4949226" cy="4570934"/>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Low pressure </a:t>
            </a:r>
            <a:r>
              <a:rPr lang="en-US" dirty="0">
                <a:latin typeface="Arial Narrow" panose="020B0606020202030204" pitchFamily="34" charset="0"/>
              </a:rPr>
              <a:t>= moist, rising air → precipitation.</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High</a:t>
            </a:r>
            <a:r>
              <a:rPr lang="en-US" dirty="0">
                <a:latin typeface="Arial Narrow" panose="020B0606020202030204" pitchFamily="34" charset="0"/>
              </a:rPr>
              <a:t> </a:t>
            </a:r>
            <a:r>
              <a:rPr lang="en-US" b="1" dirty="0">
                <a:latin typeface="Arial Narrow" panose="020B0606020202030204" pitchFamily="34" charset="0"/>
              </a:rPr>
              <a:t>pressure</a:t>
            </a:r>
            <a:r>
              <a:rPr lang="en-US" dirty="0">
                <a:latin typeface="Arial Narrow" panose="020B0606020202030204" pitchFamily="34" charset="0"/>
              </a:rPr>
              <a:t> = dry, sinking air → clear skies.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Seasonal migration affects rainfall patterns (e.g., </a:t>
            </a:r>
            <a:r>
              <a:rPr lang="en-US" b="1" dirty="0">
                <a:latin typeface="Arial Narrow" panose="020B0606020202030204" pitchFamily="34" charset="0"/>
              </a:rPr>
              <a:t>ITCZ</a:t>
            </a:r>
            <a:r>
              <a:rPr lang="en-US" dirty="0">
                <a:latin typeface="Arial Narrow" panose="020B0606020202030204" pitchFamily="34" charset="0"/>
              </a:rPr>
              <a:t> and </a:t>
            </a:r>
            <a:r>
              <a:rPr lang="en-US" b="1" dirty="0">
                <a:latin typeface="Arial Narrow" panose="020B0606020202030204" pitchFamily="34" charset="0"/>
              </a:rPr>
              <a:t>Subtropical High</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Monsoon</a:t>
            </a:r>
            <a:r>
              <a:rPr lang="en-US" dirty="0">
                <a:latin typeface="Arial Narrow" panose="020B0606020202030204" pitchFamily="34" charset="0"/>
              </a:rPr>
              <a:t> </a:t>
            </a:r>
            <a:r>
              <a:rPr lang="en-US" b="1" dirty="0">
                <a:latin typeface="Arial Narrow" panose="020B0606020202030204" pitchFamily="34" charset="0"/>
              </a:rPr>
              <a:t>systems</a:t>
            </a:r>
            <a:r>
              <a:rPr lang="en-US" dirty="0">
                <a:latin typeface="Arial Narrow" panose="020B0606020202030204" pitchFamily="34" charset="0"/>
              </a:rPr>
              <a:t> are driven by shifting pressure patterns.</a:t>
            </a:r>
            <a:endParaRPr lang="en-US" sz="3200" dirty="0">
              <a:latin typeface="Arial Narrow" panose="020B0606020202030204" pitchFamily="34" charset="0"/>
            </a:endParaRPr>
          </a:p>
        </p:txBody>
      </p:sp>
      <p:pic>
        <p:nvPicPr>
          <p:cNvPr id="6" name="Picture 5" descr="Diagram of global atmospheric circulation showing Hadley, Mid-Latitude (Ferrel), and Polar cells in each hemisphere, with trade winds, westerlies, and the Intertropical Convergence Zone marked, along with high-pressure zones near 30° N and 30° S.">
            <a:extLst>
              <a:ext uri="{FF2B5EF4-FFF2-40B4-BE49-F238E27FC236}">
                <a16:creationId xmlns:a16="http://schemas.microsoft.com/office/drawing/2014/main" id="{C183CD0B-7290-8D67-C959-3C1ADE858FAF}"/>
              </a:ext>
            </a:extLst>
          </p:cNvPr>
          <p:cNvPicPr>
            <a:picLocks noChangeAspect="1"/>
          </p:cNvPicPr>
          <p:nvPr/>
        </p:nvPicPr>
        <p:blipFill>
          <a:blip r:embed="rId3"/>
          <a:stretch>
            <a:fillRect/>
          </a:stretch>
        </p:blipFill>
        <p:spPr>
          <a:xfrm>
            <a:off x="6185552" y="1454090"/>
            <a:ext cx="5506171" cy="4204514"/>
          </a:xfrm>
          <a:prstGeom prst="rect">
            <a:avLst/>
          </a:prstGeom>
        </p:spPr>
      </p:pic>
      <p:sp>
        <p:nvSpPr>
          <p:cNvPr id="7" name="TextBox 6">
            <a:extLst>
              <a:ext uri="{FF2B5EF4-FFF2-40B4-BE49-F238E27FC236}">
                <a16:creationId xmlns:a16="http://schemas.microsoft.com/office/drawing/2014/main" id="{13A85BEE-911A-39EC-9077-F55033CC904F}"/>
              </a:ext>
            </a:extLst>
          </p:cNvPr>
          <p:cNvSpPr txBox="1"/>
          <p:nvPr/>
        </p:nvSpPr>
        <p:spPr>
          <a:xfrm>
            <a:off x="10222302" y="5775949"/>
            <a:ext cx="1544129" cy="253916"/>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Credit: NASA/JPL-Caltech</a:t>
            </a:r>
          </a:p>
        </p:txBody>
      </p:sp>
    </p:spTree>
    <p:extLst>
      <p:ext uri="{BB962C8B-B14F-4D97-AF65-F5344CB8AC3E}">
        <p14:creationId xmlns:p14="http://schemas.microsoft.com/office/powerpoint/2010/main" val="1921842928"/>
      </p:ext>
    </p:extLst>
  </p:cSld>
  <p:clrMapOvr>
    <a:masterClrMapping/>
  </p:clrMapOvr>
</p:sld>
</file>

<file path=ppt/theme/theme1.xml><?xml version="1.0" encoding="utf-8"?>
<a:theme xmlns:a="http://schemas.openxmlformats.org/drawingml/2006/main" name="Office Them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38</TotalTime>
  <Words>8132</Words>
  <Application>Microsoft Office PowerPoint</Application>
  <PresentationFormat>Widescreen</PresentationFormat>
  <Paragraphs>822</Paragraphs>
  <Slides>86</Slides>
  <Notes>86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86</vt:i4>
      </vt:variant>
    </vt:vector>
  </HeadingPairs>
  <TitlesOfParts>
    <vt:vector size="92" baseType="lpstr">
      <vt:lpstr>Arial</vt:lpstr>
      <vt:lpstr>Arial Narrow</vt:lpstr>
      <vt:lpstr>Calibri</vt:lpstr>
      <vt:lpstr>Calibri Light</vt:lpstr>
      <vt:lpstr>Wingdings</vt:lpstr>
      <vt:lpstr>Office Theme</vt:lpstr>
      <vt:lpstr>Lesson 9 Earth’s Climatic Regions</vt:lpstr>
      <vt:lpstr>Weekly readings:</vt:lpstr>
      <vt:lpstr>Learning Objectives</vt:lpstr>
      <vt:lpstr>Outline</vt:lpstr>
      <vt:lpstr>Weather vs. Climate</vt:lpstr>
      <vt:lpstr>Climate Basics</vt:lpstr>
      <vt:lpstr>Solar Radiation </vt:lpstr>
      <vt:lpstr>Air Masses</vt:lpstr>
      <vt:lpstr>Pressure Systems</vt:lpstr>
      <vt:lpstr>Ocean Currents</vt:lpstr>
      <vt:lpstr>Topography</vt:lpstr>
      <vt:lpstr>Climate Classification Systems</vt:lpstr>
      <vt:lpstr>The Köppen Climate Classification</vt:lpstr>
      <vt:lpstr>World Climate patterns according to Köppen</vt:lpstr>
      <vt:lpstr>Low Latitude Climates</vt:lpstr>
      <vt:lpstr>Tropical Rain Forest Climate</vt:lpstr>
      <vt:lpstr>Tropical Rain Forest Climate Cont’d</vt:lpstr>
      <vt:lpstr>Iquitos, Peru. Iquitos, Peru's climograph</vt:lpstr>
      <vt:lpstr> Tropical Rain Forest Climate Cont’d</vt:lpstr>
      <vt:lpstr>Tropical Monsoon Climate</vt:lpstr>
      <vt:lpstr>Climograph for Mangalore, India</vt:lpstr>
      <vt:lpstr>Tropical Monsoon Climate Cont’d</vt:lpstr>
      <vt:lpstr>Tropical Wet/Dry (Savanna) Climate</vt:lpstr>
      <vt:lpstr>Tropical Wet/Dry (Savanna) Climate Cont’d</vt:lpstr>
      <vt:lpstr>Climograph for Dakar, Senegal</vt:lpstr>
      <vt:lpstr>  Tropical Wet/Dry (Savanna) Climate Cont’d</vt:lpstr>
      <vt:lpstr>Migration in the Savanna</vt:lpstr>
      <vt:lpstr>Tropical Steppe Climate</vt:lpstr>
      <vt:lpstr>Tropical Steppe Climate Cont’d</vt:lpstr>
      <vt:lpstr> Tropical Steppe Climate Cont’d</vt:lpstr>
      <vt:lpstr>Tropical Desert Climate</vt:lpstr>
      <vt:lpstr>Tropical Desert Climate Cont’d</vt:lpstr>
      <vt:lpstr>Climograph for Tindouf, Algeria</vt:lpstr>
      <vt:lpstr> Tropical Desert Climate Cont’d</vt:lpstr>
      <vt:lpstr>  Tropical Desert Climate Cont’d</vt:lpstr>
      <vt:lpstr>Midlatitude and Subtropical Climates</vt:lpstr>
      <vt:lpstr>Mediterranean (Dry Summer Subtropical) Climate </vt:lpstr>
      <vt:lpstr>Mediterranean (Dry Summer Subtropical) Climate Cont’d</vt:lpstr>
      <vt:lpstr> Mediterranean (Dry Summer Subtropical) Climate Cont’d</vt:lpstr>
      <vt:lpstr>  Mediterranean (Dry Summer Subtropical) Climate Cont’d</vt:lpstr>
      <vt:lpstr>Midlatitude Desert Climate</vt:lpstr>
      <vt:lpstr>Climograph for Las Vegas, NV</vt:lpstr>
      <vt:lpstr>Midlatitude Desert Climate Cont’d</vt:lpstr>
      <vt:lpstr> Midlatitude Desert Climate Cont’d</vt:lpstr>
      <vt:lpstr>  Midlatitude Desert Climate Cont’d</vt:lpstr>
      <vt:lpstr>Midlatitude Steppe Climate</vt:lpstr>
      <vt:lpstr>Midlatitude Steppe Climate Cont’d</vt:lpstr>
      <vt:lpstr>Climograph for Hohot, China</vt:lpstr>
      <vt:lpstr>  Midlatitude Steppe Climate Cont’d</vt:lpstr>
      <vt:lpstr>   Midlatitude Steppe Climate Cont’d</vt:lpstr>
      <vt:lpstr>Humid Subtropical Climate</vt:lpstr>
      <vt:lpstr>Humid Subtropical Climate Cont’d</vt:lpstr>
      <vt:lpstr>Climograph for Memphis, TN</vt:lpstr>
      <vt:lpstr> Humid Subtropical Climate Cont’d</vt:lpstr>
      <vt:lpstr>  Humid Subtropical Climate Cont’d</vt:lpstr>
      <vt:lpstr>Humid Continental Climate</vt:lpstr>
      <vt:lpstr>Humid Continental Climate Cont’d</vt:lpstr>
      <vt:lpstr>  Humid Continental Climate Cont’d</vt:lpstr>
      <vt:lpstr>   Humid Continental Climate Cont’d</vt:lpstr>
      <vt:lpstr>   Humid Continental Climate  Cont’d</vt:lpstr>
      <vt:lpstr> Humid Continental Climate Cont’d</vt:lpstr>
      <vt:lpstr>Marine West Coast Climate</vt:lpstr>
      <vt:lpstr>Marine West Coast Climate Cont’d</vt:lpstr>
      <vt:lpstr> Marine West Coast Climate Cont’d</vt:lpstr>
      <vt:lpstr>Climograph for Vancouver,  British Columbia</vt:lpstr>
      <vt:lpstr>   Marine West Coast Climate Cont’d</vt:lpstr>
      <vt:lpstr>  Marine West Coast Climate Cont’d</vt:lpstr>
      <vt:lpstr>        Marine West Coast Climate Cont’d</vt:lpstr>
      <vt:lpstr>High Latitude Climates</vt:lpstr>
      <vt:lpstr>Subarctic Climate</vt:lpstr>
      <vt:lpstr>Subarctic Climate Cont’d</vt:lpstr>
      <vt:lpstr> Subarctic Climate Cont’d</vt:lpstr>
      <vt:lpstr>  Subarctic Climate Cont’d</vt:lpstr>
      <vt:lpstr>Tundra Climate</vt:lpstr>
      <vt:lpstr>Tundra Climate Cont’d</vt:lpstr>
      <vt:lpstr> Tundra Climate Cont’d</vt:lpstr>
      <vt:lpstr>  Tundra Climate Cont’d</vt:lpstr>
      <vt:lpstr>Ice Cap Climate</vt:lpstr>
      <vt:lpstr>Ice Cap Climate Cont’d</vt:lpstr>
      <vt:lpstr> Ice Cap Climate Cont’d</vt:lpstr>
      <vt:lpstr>  Ice Cap Climate Cont’d</vt:lpstr>
      <vt:lpstr> World Climate Patterns According to Köppen</vt:lpstr>
      <vt:lpstr>Urbanization Climate</vt:lpstr>
      <vt:lpstr>Urban Heat Island Profile</vt:lpstr>
      <vt:lpstr>Typical Albedos</vt:lpstr>
      <vt:lpstr>Urban Heat Island - Atlanta, GA.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meimei lin</cp:lastModifiedBy>
  <cp:revision>17</cp:revision>
  <dcterms:created xsi:type="dcterms:W3CDTF">2025-05-20T18:52:01Z</dcterms:created>
  <dcterms:modified xsi:type="dcterms:W3CDTF">2025-08-12T03:33:13Z</dcterms:modified>
</cp:coreProperties>
</file>