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1" r:id="rId1"/>
  </p:sldMasterIdLst>
  <p:notesMasterIdLst>
    <p:notesMasterId r:id="rId44"/>
  </p:notesMasterIdLst>
  <p:sldIdLst>
    <p:sldId id="537" r:id="rId2"/>
    <p:sldId id="538" r:id="rId3"/>
    <p:sldId id="583" r:id="rId4"/>
    <p:sldId id="386" r:id="rId5"/>
    <p:sldId id="547" r:id="rId6"/>
    <p:sldId id="539" r:id="rId7"/>
    <p:sldId id="585" r:id="rId8"/>
    <p:sldId id="540" r:id="rId9"/>
    <p:sldId id="586" r:id="rId10"/>
    <p:sldId id="587" r:id="rId11"/>
    <p:sldId id="584" r:id="rId12"/>
    <p:sldId id="556" r:id="rId13"/>
    <p:sldId id="588" r:id="rId14"/>
    <p:sldId id="589" r:id="rId15"/>
    <p:sldId id="590" r:id="rId16"/>
    <p:sldId id="591" r:id="rId17"/>
    <p:sldId id="594" r:id="rId18"/>
    <p:sldId id="592" r:id="rId19"/>
    <p:sldId id="598" r:id="rId20"/>
    <p:sldId id="593" r:id="rId21"/>
    <p:sldId id="559" r:id="rId22"/>
    <p:sldId id="595" r:id="rId23"/>
    <p:sldId id="596" r:id="rId24"/>
    <p:sldId id="597" r:id="rId25"/>
    <p:sldId id="599" r:id="rId26"/>
    <p:sldId id="600" r:id="rId27"/>
    <p:sldId id="601" r:id="rId28"/>
    <p:sldId id="602" r:id="rId29"/>
    <p:sldId id="607" r:id="rId30"/>
    <p:sldId id="608" r:id="rId31"/>
    <p:sldId id="609" r:id="rId32"/>
    <p:sldId id="610" r:id="rId33"/>
    <p:sldId id="564" r:id="rId34"/>
    <p:sldId id="603" r:id="rId35"/>
    <p:sldId id="612" r:id="rId36"/>
    <p:sldId id="613" r:id="rId37"/>
    <p:sldId id="614" r:id="rId38"/>
    <p:sldId id="615" r:id="rId39"/>
    <p:sldId id="611" r:id="rId40"/>
    <p:sldId id="604" r:id="rId41"/>
    <p:sldId id="605" r:id="rId42"/>
    <p:sldId id="606"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206" autoAdjust="0"/>
  </p:normalViewPr>
  <p:slideViewPr>
    <p:cSldViewPr snapToGrid="0">
      <p:cViewPr varScale="1">
        <p:scale>
          <a:sx n="153" d="100"/>
          <a:sy n="153" d="100"/>
        </p:scale>
        <p:origin x="576"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C040DE-058D-4E45-B562-7453754B917C}" type="datetimeFigureOut">
              <a:rPr lang="en-US" smtClean="0"/>
              <a:t>8/11/2025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9EDD54-0F8C-4169-A6FF-2F63DF2ACC48}" type="slidenum">
              <a:rPr lang="en-US" smtClean="0"/>
              <a:t>‹#›</a:t>
            </a:fld>
            <a:endParaRPr lang="en-US"/>
          </a:p>
        </p:txBody>
      </p:sp>
    </p:spTree>
    <p:extLst>
      <p:ext uri="{BB962C8B-B14F-4D97-AF65-F5344CB8AC3E}">
        <p14:creationId xmlns:p14="http://schemas.microsoft.com/office/powerpoint/2010/main" val="3547834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1</a:t>
            </a:fld>
            <a:endParaRPr lang="en-US"/>
          </a:p>
        </p:txBody>
      </p:sp>
    </p:spTree>
    <p:extLst>
      <p:ext uri="{BB962C8B-B14F-4D97-AF65-F5344CB8AC3E}">
        <p14:creationId xmlns:p14="http://schemas.microsoft.com/office/powerpoint/2010/main" val="3731743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DFE85B-E55B-8CA9-23E3-4D3B3B8CA3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727F01-366E-2A38-963E-AA7A72E1FA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D8BCBC-E910-F8A9-5D4C-A32B68EAA9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571A1DF-20B7-2F5F-0042-5D60DDEE218D}"/>
              </a:ext>
            </a:extLst>
          </p:cNvPr>
          <p:cNvSpPr>
            <a:spLocks noGrp="1"/>
          </p:cNvSpPr>
          <p:nvPr>
            <p:ph type="sldNum" sz="quarter" idx="5"/>
          </p:nvPr>
        </p:nvSpPr>
        <p:spPr/>
        <p:txBody>
          <a:bodyPr/>
          <a:lstStyle/>
          <a:p>
            <a:fld id="{279EDD54-0F8C-4169-A6FF-2F63DF2ACC48}" type="slidenum">
              <a:rPr lang="en-US" smtClean="0"/>
              <a:t>12</a:t>
            </a:fld>
            <a:endParaRPr lang="en-US"/>
          </a:p>
        </p:txBody>
      </p:sp>
    </p:spTree>
    <p:extLst>
      <p:ext uri="{BB962C8B-B14F-4D97-AF65-F5344CB8AC3E}">
        <p14:creationId xmlns:p14="http://schemas.microsoft.com/office/powerpoint/2010/main" val="1923301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A78BF-409F-49A6-C9E8-D2C42F825F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AAC099-A7AF-D2A6-0DA1-B6AD255DB8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4F68BD-969E-4AC3-2B4F-D39E5E4858E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F23323A-0FC8-8B91-3118-CF884218935A}"/>
              </a:ext>
            </a:extLst>
          </p:cNvPr>
          <p:cNvSpPr>
            <a:spLocks noGrp="1"/>
          </p:cNvSpPr>
          <p:nvPr>
            <p:ph type="sldNum" sz="quarter" idx="5"/>
          </p:nvPr>
        </p:nvSpPr>
        <p:spPr/>
        <p:txBody>
          <a:bodyPr/>
          <a:lstStyle/>
          <a:p>
            <a:fld id="{279EDD54-0F8C-4169-A6FF-2F63DF2ACC48}" type="slidenum">
              <a:rPr lang="en-US" smtClean="0"/>
              <a:t>13</a:t>
            </a:fld>
            <a:endParaRPr lang="en-US"/>
          </a:p>
        </p:txBody>
      </p:sp>
    </p:spTree>
    <p:extLst>
      <p:ext uri="{BB962C8B-B14F-4D97-AF65-F5344CB8AC3E}">
        <p14:creationId xmlns:p14="http://schemas.microsoft.com/office/powerpoint/2010/main" val="3318744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E7D95-CC6E-7AAF-D5F4-E0583DB80A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9E381E-C16D-4CA9-3D15-0C1320E606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A1E8E1-32A8-20E3-82C1-1D7BB26D8B3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7B6E023-B399-21D1-9037-5A005601B093}"/>
              </a:ext>
            </a:extLst>
          </p:cNvPr>
          <p:cNvSpPr>
            <a:spLocks noGrp="1"/>
          </p:cNvSpPr>
          <p:nvPr>
            <p:ph type="sldNum" sz="quarter" idx="5"/>
          </p:nvPr>
        </p:nvSpPr>
        <p:spPr/>
        <p:txBody>
          <a:bodyPr/>
          <a:lstStyle/>
          <a:p>
            <a:fld id="{279EDD54-0F8C-4169-A6FF-2F63DF2ACC48}" type="slidenum">
              <a:rPr lang="en-US" smtClean="0"/>
              <a:t>16</a:t>
            </a:fld>
            <a:endParaRPr lang="en-US"/>
          </a:p>
        </p:txBody>
      </p:sp>
    </p:spTree>
    <p:extLst>
      <p:ext uri="{BB962C8B-B14F-4D97-AF65-F5344CB8AC3E}">
        <p14:creationId xmlns:p14="http://schemas.microsoft.com/office/powerpoint/2010/main" val="38046499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6BAA0-ABED-D8BA-1411-F780BE6CD8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4DCF25-8A02-E94D-2B7B-DEB8FC5420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8FD3E3-15B4-7A00-E91D-B31A1BDD246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8CD6C91-BB4A-FDF3-3659-336A43E5CD0B}"/>
              </a:ext>
            </a:extLst>
          </p:cNvPr>
          <p:cNvSpPr>
            <a:spLocks noGrp="1"/>
          </p:cNvSpPr>
          <p:nvPr>
            <p:ph type="sldNum" sz="quarter" idx="5"/>
          </p:nvPr>
        </p:nvSpPr>
        <p:spPr/>
        <p:txBody>
          <a:bodyPr/>
          <a:lstStyle/>
          <a:p>
            <a:fld id="{279EDD54-0F8C-4169-A6FF-2F63DF2ACC48}" type="slidenum">
              <a:rPr lang="en-US" smtClean="0"/>
              <a:t>18</a:t>
            </a:fld>
            <a:endParaRPr lang="en-US"/>
          </a:p>
        </p:txBody>
      </p:sp>
    </p:spTree>
    <p:extLst>
      <p:ext uri="{BB962C8B-B14F-4D97-AF65-F5344CB8AC3E}">
        <p14:creationId xmlns:p14="http://schemas.microsoft.com/office/powerpoint/2010/main" val="40055980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9ABBF-5215-9E02-6225-6EF5B166D7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54FA9F-277E-50CA-3577-6515555803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62D078-2056-BBE4-4969-14F15DD7BFF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35F68AD-D65E-0145-40B0-FFD2F44BDB9E}"/>
              </a:ext>
            </a:extLst>
          </p:cNvPr>
          <p:cNvSpPr>
            <a:spLocks noGrp="1"/>
          </p:cNvSpPr>
          <p:nvPr>
            <p:ph type="sldNum" sz="quarter" idx="5"/>
          </p:nvPr>
        </p:nvSpPr>
        <p:spPr/>
        <p:txBody>
          <a:bodyPr/>
          <a:lstStyle/>
          <a:p>
            <a:fld id="{279EDD54-0F8C-4169-A6FF-2F63DF2ACC48}" type="slidenum">
              <a:rPr lang="en-US" smtClean="0"/>
              <a:t>19</a:t>
            </a:fld>
            <a:endParaRPr lang="en-US"/>
          </a:p>
        </p:txBody>
      </p:sp>
    </p:spTree>
    <p:extLst>
      <p:ext uri="{BB962C8B-B14F-4D97-AF65-F5344CB8AC3E}">
        <p14:creationId xmlns:p14="http://schemas.microsoft.com/office/powerpoint/2010/main" val="100431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A881D-99B0-CA2E-2C1E-6A16E989C4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9133D2-4015-B6CB-8B60-4DB87676AC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EE7050-5B34-7CF4-E5AD-CE2A4A5A991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34DB101-DD99-61D7-672A-79538012E071}"/>
              </a:ext>
            </a:extLst>
          </p:cNvPr>
          <p:cNvSpPr>
            <a:spLocks noGrp="1"/>
          </p:cNvSpPr>
          <p:nvPr>
            <p:ph type="sldNum" sz="quarter" idx="5"/>
          </p:nvPr>
        </p:nvSpPr>
        <p:spPr/>
        <p:txBody>
          <a:bodyPr/>
          <a:lstStyle/>
          <a:p>
            <a:fld id="{279EDD54-0F8C-4169-A6FF-2F63DF2ACC48}" type="slidenum">
              <a:rPr lang="en-US" smtClean="0"/>
              <a:t>20</a:t>
            </a:fld>
            <a:endParaRPr lang="en-US"/>
          </a:p>
        </p:txBody>
      </p:sp>
    </p:spTree>
    <p:extLst>
      <p:ext uri="{BB962C8B-B14F-4D97-AF65-F5344CB8AC3E}">
        <p14:creationId xmlns:p14="http://schemas.microsoft.com/office/powerpoint/2010/main" val="10236284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A604D-E5CB-5F7E-759A-1E2EEA3C92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1459C7-DB37-96DD-1201-ED7120183B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B7F177-7AFC-2AED-605E-874471C77EC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AA64CA4-4226-8E1F-4A89-4A23CE3D7EB2}"/>
              </a:ext>
            </a:extLst>
          </p:cNvPr>
          <p:cNvSpPr>
            <a:spLocks noGrp="1"/>
          </p:cNvSpPr>
          <p:nvPr>
            <p:ph type="sldNum" sz="quarter" idx="5"/>
          </p:nvPr>
        </p:nvSpPr>
        <p:spPr/>
        <p:txBody>
          <a:bodyPr/>
          <a:lstStyle/>
          <a:p>
            <a:fld id="{279EDD54-0F8C-4169-A6FF-2F63DF2ACC48}" type="slidenum">
              <a:rPr lang="en-US" smtClean="0"/>
              <a:t>21</a:t>
            </a:fld>
            <a:endParaRPr lang="en-US"/>
          </a:p>
        </p:txBody>
      </p:sp>
    </p:spTree>
    <p:extLst>
      <p:ext uri="{BB962C8B-B14F-4D97-AF65-F5344CB8AC3E}">
        <p14:creationId xmlns:p14="http://schemas.microsoft.com/office/powerpoint/2010/main" val="6246482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0FC4A-20F9-9352-60FB-C30BB129B9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821979-FE9A-0832-6BF6-5DE3B53E86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E4F5BF-39F7-2514-F975-0801E25BCAA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E641888-3C97-05F2-3649-E96C8A1A82FD}"/>
              </a:ext>
            </a:extLst>
          </p:cNvPr>
          <p:cNvSpPr>
            <a:spLocks noGrp="1"/>
          </p:cNvSpPr>
          <p:nvPr>
            <p:ph type="sldNum" sz="quarter" idx="5"/>
          </p:nvPr>
        </p:nvSpPr>
        <p:spPr/>
        <p:txBody>
          <a:bodyPr/>
          <a:lstStyle/>
          <a:p>
            <a:fld id="{279EDD54-0F8C-4169-A6FF-2F63DF2ACC48}" type="slidenum">
              <a:rPr lang="en-US" smtClean="0"/>
              <a:t>22</a:t>
            </a:fld>
            <a:endParaRPr lang="en-US"/>
          </a:p>
        </p:txBody>
      </p:sp>
    </p:spTree>
    <p:extLst>
      <p:ext uri="{BB962C8B-B14F-4D97-AF65-F5344CB8AC3E}">
        <p14:creationId xmlns:p14="http://schemas.microsoft.com/office/powerpoint/2010/main" val="32942864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C37AD-2FC1-F0C3-D7C9-2C11FA5727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922C86-1A56-CACB-3CE8-30304A005E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BCCF30-705F-1C92-A025-4AE7DB72C3C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D0258D6-2083-4CF9-D422-0120B5009846}"/>
              </a:ext>
            </a:extLst>
          </p:cNvPr>
          <p:cNvSpPr>
            <a:spLocks noGrp="1"/>
          </p:cNvSpPr>
          <p:nvPr>
            <p:ph type="sldNum" sz="quarter" idx="5"/>
          </p:nvPr>
        </p:nvSpPr>
        <p:spPr/>
        <p:txBody>
          <a:bodyPr/>
          <a:lstStyle/>
          <a:p>
            <a:fld id="{279EDD54-0F8C-4169-A6FF-2F63DF2ACC48}" type="slidenum">
              <a:rPr lang="en-US" smtClean="0"/>
              <a:t>23</a:t>
            </a:fld>
            <a:endParaRPr lang="en-US"/>
          </a:p>
        </p:txBody>
      </p:sp>
    </p:spTree>
    <p:extLst>
      <p:ext uri="{BB962C8B-B14F-4D97-AF65-F5344CB8AC3E}">
        <p14:creationId xmlns:p14="http://schemas.microsoft.com/office/powerpoint/2010/main" val="2468626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C75EC-C638-4E53-3D5C-88630982C4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1B3AC6-A0E3-B23C-537F-3C876B6A08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E30071-C033-DF83-6993-79602E2609F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1E58A52-DAAB-B71E-BB19-D1D0EF055592}"/>
              </a:ext>
            </a:extLst>
          </p:cNvPr>
          <p:cNvSpPr>
            <a:spLocks noGrp="1"/>
          </p:cNvSpPr>
          <p:nvPr>
            <p:ph type="sldNum" sz="quarter" idx="5"/>
          </p:nvPr>
        </p:nvSpPr>
        <p:spPr/>
        <p:txBody>
          <a:bodyPr/>
          <a:lstStyle/>
          <a:p>
            <a:fld id="{279EDD54-0F8C-4169-A6FF-2F63DF2ACC48}" type="slidenum">
              <a:rPr lang="en-US" smtClean="0"/>
              <a:t>24</a:t>
            </a:fld>
            <a:endParaRPr lang="en-US"/>
          </a:p>
        </p:txBody>
      </p:sp>
    </p:spTree>
    <p:extLst>
      <p:ext uri="{BB962C8B-B14F-4D97-AF65-F5344CB8AC3E}">
        <p14:creationId xmlns:p14="http://schemas.microsoft.com/office/powerpoint/2010/main" val="2280932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4B0A9-BAA6-2443-B6F9-94A121343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FD87E3-E6CF-6674-EFD5-DB6352BD15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54A6C0-ACD5-49F5-DCB4-50ED5781C9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467B4C7-7A90-E17E-0820-5523F5E25C9B}"/>
              </a:ext>
            </a:extLst>
          </p:cNvPr>
          <p:cNvSpPr>
            <a:spLocks noGrp="1"/>
          </p:cNvSpPr>
          <p:nvPr>
            <p:ph type="sldNum" sz="quarter" idx="5"/>
          </p:nvPr>
        </p:nvSpPr>
        <p:spPr/>
        <p:txBody>
          <a:bodyPr/>
          <a:lstStyle/>
          <a:p>
            <a:fld id="{279EDD54-0F8C-4169-A6FF-2F63DF2ACC48}" type="slidenum">
              <a:rPr lang="en-US" smtClean="0"/>
              <a:t>2</a:t>
            </a:fld>
            <a:endParaRPr lang="en-US"/>
          </a:p>
        </p:txBody>
      </p:sp>
    </p:spTree>
    <p:extLst>
      <p:ext uri="{BB962C8B-B14F-4D97-AF65-F5344CB8AC3E}">
        <p14:creationId xmlns:p14="http://schemas.microsoft.com/office/powerpoint/2010/main" val="1648020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DB89D-0E48-1B36-A0BC-544E307D25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BC5A7B-94BC-5919-17D9-CDCE28E0BA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DA458D-4BA5-3C77-6351-EEAC19FAE45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AFB665B-D2BA-E857-A55B-3922D7D909D2}"/>
              </a:ext>
            </a:extLst>
          </p:cNvPr>
          <p:cNvSpPr>
            <a:spLocks noGrp="1"/>
          </p:cNvSpPr>
          <p:nvPr>
            <p:ph type="sldNum" sz="quarter" idx="5"/>
          </p:nvPr>
        </p:nvSpPr>
        <p:spPr/>
        <p:txBody>
          <a:bodyPr/>
          <a:lstStyle/>
          <a:p>
            <a:fld id="{279EDD54-0F8C-4169-A6FF-2F63DF2ACC48}" type="slidenum">
              <a:rPr lang="en-US" smtClean="0"/>
              <a:t>25</a:t>
            </a:fld>
            <a:endParaRPr lang="en-US"/>
          </a:p>
        </p:txBody>
      </p:sp>
    </p:spTree>
    <p:extLst>
      <p:ext uri="{BB962C8B-B14F-4D97-AF65-F5344CB8AC3E}">
        <p14:creationId xmlns:p14="http://schemas.microsoft.com/office/powerpoint/2010/main" val="260493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19264-3BED-AB69-1F73-3885D89792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303594-76EB-4C4A-9633-B55F7C3FA0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37D10E-3C9A-F5BE-CA0E-E1DD09846A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19C7066-B3CD-6029-0BA9-EBE97FC087F0}"/>
              </a:ext>
            </a:extLst>
          </p:cNvPr>
          <p:cNvSpPr>
            <a:spLocks noGrp="1"/>
          </p:cNvSpPr>
          <p:nvPr>
            <p:ph type="sldNum" sz="quarter" idx="5"/>
          </p:nvPr>
        </p:nvSpPr>
        <p:spPr/>
        <p:txBody>
          <a:bodyPr/>
          <a:lstStyle/>
          <a:p>
            <a:fld id="{279EDD54-0F8C-4169-A6FF-2F63DF2ACC48}" type="slidenum">
              <a:rPr lang="en-US" smtClean="0"/>
              <a:t>26</a:t>
            </a:fld>
            <a:endParaRPr lang="en-US"/>
          </a:p>
        </p:txBody>
      </p:sp>
    </p:spTree>
    <p:extLst>
      <p:ext uri="{BB962C8B-B14F-4D97-AF65-F5344CB8AC3E}">
        <p14:creationId xmlns:p14="http://schemas.microsoft.com/office/powerpoint/2010/main" val="36852129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81AF41-2747-5A54-E670-1F4B510C0C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2AAFF0-C6C9-6EE2-8486-1CC936A11E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586C31-3F01-05B6-E4DD-06FE440CE43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87DE351-F3B3-C292-419C-3C29F4F41D11}"/>
              </a:ext>
            </a:extLst>
          </p:cNvPr>
          <p:cNvSpPr>
            <a:spLocks noGrp="1"/>
          </p:cNvSpPr>
          <p:nvPr>
            <p:ph type="sldNum" sz="quarter" idx="5"/>
          </p:nvPr>
        </p:nvSpPr>
        <p:spPr/>
        <p:txBody>
          <a:bodyPr/>
          <a:lstStyle/>
          <a:p>
            <a:fld id="{279EDD54-0F8C-4169-A6FF-2F63DF2ACC48}" type="slidenum">
              <a:rPr lang="en-US" smtClean="0"/>
              <a:t>27</a:t>
            </a:fld>
            <a:endParaRPr lang="en-US"/>
          </a:p>
        </p:txBody>
      </p:sp>
    </p:spTree>
    <p:extLst>
      <p:ext uri="{BB962C8B-B14F-4D97-AF65-F5344CB8AC3E}">
        <p14:creationId xmlns:p14="http://schemas.microsoft.com/office/powerpoint/2010/main" val="6402712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2BD88-3164-1C7E-2E32-3A317B6E9D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27D95F-21F3-3945-027D-360C1B873C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909672-61B8-E58B-289E-B63A6D05C13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2A788B4-4693-F7B1-BE63-08689768DC04}"/>
              </a:ext>
            </a:extLst>
          </p:cNvPr>
          <p:cNvSpPr>
            <a:spLocks noGrp="1"/>
          </p:cNvSpPr>
          <p:nvPr>
            <p:ph type="sldNum" sz="quarter" idx="5"/>
          </p:nvPr>
        </p:nvSpPr>
        <p:spPr/>
        <p:txBody>
          <a:bodyPr/>
          <a:lstStyle/>
          <a:p>
            <a:fld id="{279EDD54-0F8C-4169-A6FF-2F63DF2ACC48}" type="slidenum">
              <a:rPr lang="en-US" smtClean="0"/>
              <a:t>28</a:t>
            </a:fld>
            <a:endParaRPr lang="en-US"/>
          </a:p>
        </p:txBody>
      </p:sp>
    </p:spTree>
    <p:extLst>
      <p:ext uri="{BB962C8B-B14F-4D97-AF65-F5344CB8AC3E}">
        <p14:creationId xmlns:p14="http://schemas.microsoft.com/office/powerpoint/2010/main" val="6294526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B2FF3E-A95F-ADF1-C8A2-80E304A4CD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19657D-535C-7C4E-1F52-BBCA5DCB1F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7C05D6-F845-696B-D2C2-8B49925CC603}"/>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F428F241-AD03-AABC-50C1-D0E13BABA2DB}"/>
              </a:ext>
            </a:extLst>
          </p:cNvPr>
          <p:cNvSpPr>
            <a:spLocks noGrp="1"/>
          </p:cNvSpPr>
          <p:nvPr>
            <p:ph type="sldNum" sz="quarter" idx="5"/>
          </p:nvPr>
        </p:nvSpPr>
        <p:spPr/>
        <p:txBody>
          <a:bodyPr/>
          <a:lstStyle/>
          <a:p>
            <a:fld id="{279EDD54-0F8C-4169-A6FF-2F63DF2ACC48}" type="slidenum">
              <a:rPr lang="en-US" smtClean="0"/>
              <a:t>33</a:t>
            </a:fld>
            <a:endParaRPr lang="en-US"/>
          </a:p>
        </p:txBody>
      </p:sp>
    </p:spTree>
    <p:extLst>
      <p:ext uri="{BB962C8B-B14F-4D97-AF65-F5344CB8AC3E}">
        <p14:creationId xmlns:p14="http://schemas.microsoft.com/office/powerpoint/2010/main" val="25600886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04CED3-0C21-2D70-A9C1-DDD9ED384F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70E2FA-0A33-0426-7BFE-9F280D4BB7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509D82-3070-75B6-ED04-4CFC900162DC}"/>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1F7CBEC5-5253-2963-4C8A-7C485270A212}"/>
              </a:ext>
            </a:extLst>
          </p:cNvPr>
          <p:cNvSpPr>
            <a:spLocks noGrp="1"/>
          </p:cNvSpPr>
          <p:nvPr>
            <p:ph type="sldNum" sz="quarter" idx="5"/>
          </p:nvPr>
        </p:nvSpPr>
        <p:spPr/>
        <p:txBody>
          <a:bodyPr/>
          <a:lstStyle/>
          <a:p>
            <a:fld id="{279EDD54-0F8C-4169-A6FF-2F63DF2ACC48}" type="slidenum">
              <a:rPr lang="en-US" smtClean="0"/>
              <a:t>34</a:t>
            </a:fld>
            <a:endParaRPr lang="en-US"/>
          </a:p>
        </p:txBody>
      </p:sp>
    </p:spTree>
    <p:extLst>
      <p:ext uri="{BB962C8B-B14F-4D97-AF65-F5344CB8AC3E}">
        <p14:creationId xmlns:p14="http://schemas.microsoft.com/office/powerpoint/2010/main" val="15190491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FFE61-5B62-5E9F-29C7-2AB62B1C63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61B811-9BA5-16D7-9BF1-2B90354F36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4F4897-A16B-20C2-56E4-2874FB66042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7FDFC67-73FC-F719-7538-7BEC47F640EE}"/>
              </a:ext>
            </a:extLst>
          </p:cNvPr>
          <p:cNvSpPr>
            <a:spLocks noGrp="1"/>
          </p:cNvSpPr>
          <p:nvPr>
            <p:ph type="sldNum" sz="quarter" idx="5"/>
          </p:nvPr>
        </p:nvSpPr>
        <p:spPr/>
        <p:txBody>
          <a:bodyPr/>
          <a:lstStyle/>
          <a:p>
            <a:fld id="{279EDD54-0F8C-4169-A6FF-2F63DF2ACC48}" type="slidenum">
              <a:rPr lang="en-US" smtClean="0"/>
              <a:t>35</a:t>
            </a:fld>
            <a:endParaRPr lang="en-US"/>
          </a:p>
        </p:txBody>
      </p:sp>
    </p:spTree>
    <p:extLst>
      <p:ext uri="{BB962C8B-B14F-4D97-AF65-F5344CB8AC3E}">
        <p14:creationId xmlns:p14="http://schemas.microsoft.com/office/powerpoint/2010/main" val="17242017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8CD02-C080-5D9B-E170-548F55F0AD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83B640-C669-B52B-C625-6C0C147322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D2B978-2169-2DAB-C191-390ECC29D6A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6F8553F-CE03-665E-570A-B45CE59484F4}"/>
              </a:ext>
            </a:extLst>
          </p:cNvPr>
          <p:cNvSpPr>
            <a:spLocks noGrp="1"/>
          </p:cNvSpPr>
          <p:nvPr>
            <p:ph type="sldNum" sz="quarter" idx="5"/>
          </p:nvPr>
        </p:nvSpPr>
        <p:spPr/>
        <p:txBody>
          <a:bodyPr/>
          <a:lstStyle/>
          <a:p>
            <a:fld id="{279EDD54-0F8C-4169-A6FF-2F63DF2ACC48}" type="slidenum">
              <a:rPr lang="en-US" smtClean="0"/>
              <a:t>36</a:t>
            </a:fld>
            <a:endParaRPr lang="en-US"/>
          </a:p>
        </p:txBody>
      </p:sp>
    </p:spTree>
    <p:extLst>
      <p:ext uri="{BB962C8B-B14F-4D97-AF65-F5344CB8AC3E}">
        <p14:creationId xmlns:p14="http://schemas.microsoft.com/office/powerpoint/2010/main" val="26534748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28549-1247-ABBE-BDF6-89E48AD418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736D76-1AC7-759E-0296-BFB27F6056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499667-FF15-7D5B-0703-5CE30FDE51F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0511CB8-540F-CA19-0F0E-3098D0C3618E}"/>
              </a:ext>
            </a:extLst>
          </p:cNvPr>
          <p:cNvSpPr>
            <a:spLocks noGrp="1"/>
          </p:cNvSpPr>
          <p:nvPr>
            <p:ph type="sldNum" sz="quarter" idx="5"/>
          </p:nvPr>
        </p:nvSpPr>
        <p:spPr/>
        <p:txBody>
          <a:bodyPr/>
          <a:lstStyle/>
          <a:p>
            <a:fld id="{279EDD54-0F8C-4169-A6FF-2F63DF2ACC48}" type="slidenum">
              <a:rPr lang="en-US" smtClean="0"/>
              <a:t>37</a:t>
            </a:fld>
            <a:endParaRPr lang="en-US"/>
          </a:p>
        </p:txBody>
      </p:sp>
    </p:spTree>
    <p:extLst>
      <p:ext uri="{BB962C8B-B14F-4D97-AF65-F5344CB8AC3E}">
        <p14:creationId xmlns:p14="http://schemas.microsoft.com/office/powerpoint/2010/main" val="7845950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D0175-B1DD-B309-B458-C4E1941764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98278E-6D95-A2CE-41A7-863ABF2B55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5C43B8-17D5-2F6B-661E-E28BE2B68C0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08AD2AA-2D3C-98B3-1CEF-1951A1ED0BD0}"/>
              </a:ext>
            </a:extLst>
          </p:cNvPr>
          <p:cNvSpPr>
            <a:spLocks noGrp="1"/>
          </p:cNvSpPr>
          <p:nvPr>
            <p:ph type="sldNum" sz="quarter" idx="5"/>
          </p:nvPr>
        </p:nvSpPr>
        <p:spPr/>
        <p:txBody>
          <a:bodyPr/>
          <a:lstStyle/>
          <a:p>
            <a:fld id="{279EDD54-0F8C-4169-A6FF-2F63DF2ACC48}" type="slidenum">
              <a:rPr lang="en-US" smtClean="0"/>
              <a:t>38</a:t>
            </a:fld>
            <a:endParaRPr lang="en-US"/>
          </a:p>
        </p:txBody>
      </p:sp>
    </p:spTree>
    <p:extLst>
      <p:ext uri="{BB962C8B-B14F-4D97-AF65-F5344CB8AC3E}">
        <p14:creationId xmlns:p14="http://schemas.microsoft.com/office/powerpoint/2010/main" val="39496812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E8A187-20E3-555E-42DF-A573B1285E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270005-3AC5-27EB-EF41-B085C1DED2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CC1EB9-54B0-F064-48DB-41768E89FA3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EABCEA8-3B53-9913-F15A-FFD6FC185158}"/>
              </a:ext>
            </a:extLst>
          </p:cNvPr>
          <p:cNvSpPr>
            <a:spLocks noGrp="1"/>
          </p:cNvSpPr>
          <p:nvPr>
            <p:ph type="sldNum" sz="quarter" idx="5"/>
          </p:nvPr>
        </p:nvSpPr>
        <p:spPr/>
        <p:txBody>
          <a:bodyPr/>
          <a:lstStyle/>
          <a:p>
            <a:fld id="{279EDD54-0F8C-4169-A6FF-2F63DF2ACC48}" type="slidenum">
              <a:rPr lang="en-US" smtClean="0"/>
              <a:t>3</a:t>
            </a:fld>
            <a:endParaRPr lang="en-US"/>
          </a:p>
        </p:txBody>
      </p:sp>
    </p:spTree>
    <p:extLst>
      <p:ext uri="{BB962C8B-B14F-4D97-AF65-F5344CB8AC3E}">
        <p14:creationId xmlns:p14="http://schemas.microsoft.com/office/powerpoint/2010/main" val="8100680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888FD2-64E4-A849-D175-06C32CAB2B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8279A5-47D9-5290-BB06-3C3901521E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1896D2-1A4C-A49A-2C9A-7EBAD3EC71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A109F1F-F557-19F6-2026-CF17B7DB8605}"/>
              </a:ext>
            </a:extLst>
          </p:cNvPr>
          <p:cNvSpPr>
            <a:spLocks noGrp="1"/>
          </p:cNvSpPr>
          <p:nvPr>
            <p:ph type="sldNum" sz="quarter" idx="5"/>
          </p:nvPr>
        </p:nvSpPr>
        <p:spPr/>
        <p:txBody>
          <a:bodyPr/>
          <a:lstStyle/>
          <a:p>
            <a:fld id="{279EDD54-0F8C-4169-A6FF-2F63DF2ACC48}" type="slidenum">
              <a:rPr lang="en-US" smtClean="0"/>
              <a:t>39</a:t>
            </a:fld>
            <a:endParaRPr lang="en-US"/>
          </a:p>
        </p:txBody>
      </p:sp>
    </p:spTree>
    <p:extLst>
      <p:ext uri="{BB962C8B-B14F-4D97-AF65-F5344CB8AC3E}">
        <p14:creationId xmlns:p14="http://schemas.microsoft.com/office/powerpoint/2010/main" val="2508576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3BE4B-22D8-268A-EB24-7BCA47A271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C9C134-EF86-156E-E403-3C705B01B0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990912-63E9-1CFF-16F3-64F78243766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D685BAC-C17E-26C0-7E01-B8897BEB0DC7}"/>
              </a:ext>
            </a:extLst>
          </p:cNvPr>
          <p:cNvSpPr>
            <a:spLocks noGrp="1"/>
          </p:cNvSpPr>
          <p:nvPr>
            <p:ph type="sldNum" sz="quarter" idx="5"/>
          </p:nvPr>
        </p:nvSpPr>
        <p:spPr/>
        <p:txBody>
          <a:bodyPr/>
          <a:lstStyle/>
          <a:p>
            <a:fld id="{279EDD54-0F8C-4169-A6FF-2F63DF2ACC48}" type="slidenum">
              <a:rPr lang="en-US" smtClean="0"/>
              <a:t>40</a:t>
            </a:fld>
            <a:endParaRPr lang="en-US"/>
          </a:p>
        </p:txBody>
      </p:sp>
    </p:spTree>
    <p:extLst>
      <p:ext uri="{BB962C8B-B14F-4D97-AF65-F5344CB8AC3E}">
        <p14:creationId xmlns:p14="http://schemas.microsoft.com/office/powerpoint/2010/main" val="27807494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8DD89-6D42-1001-FB21-23D62181F1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0930A3-7EA5-303C-1A60-70D928EA7B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8B9D4E-3603-FF36-C99A-98039EAF79D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82C8F90-7739-9B41-7890-3DF67380E41C}"/>
              </a:ext>
            </a:extLst>
          </p:cNvPr>
          <p:cNvSpPr>
            <a:spLocks noGrp="1"/>
          </p:cNvSpPr>
          <p:nvPr>
            <p:ph type="sldNum" sz="quarter" idx="5"/>
          </p:nvPr>
        </p:nvSpPr>
        <p:spPr/>
        <p:txBody>
          <a:bodyPr/>
          <a:lstStyle/>
          <a:p>
            <a:fld id="{279EDD54-0F8C-4169-A6FF-2F63DF2ACC48}" type="slidenum">
              <a:rPr lang="en-US" smtClean="0"/>
              <a:t>41</a:t>
            </a:fld>
            <a:endParaRPr lang="en-US"/>
          </a:p>
        </p:txBody>
      </p:sp>
    </p:spTree>
    <p:extLst>
      <p:ext uri="{BB962C8B-B14F-4D97-AF65-F5344CB8AC3E}">
        <p14:creationId xmlns:p14="http://schemas.microsoft.com/office/powerpoint/2010/main" val="29349793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517AE-155D-D103-22AF-3FD9B89CAD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D487B2-903F-DCCD-71DE-190B24EC10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480D06-0565-8FEF-EEEB-9E5591C4D44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942854F-031C-47A7-295B-5806D50AB86E}"/>
              </a:ext>
            </a:extLst>
          </p:cNvPr>
          <p:cNvSpPr>
            <a:spLocks noGrp="1"/>
          </p:cNvSpPr>
          <p:nvPr>
            <p:ph type="sldNum" sz="quarter" idx="5"/>
          </p:nvPr>
        </p:nvSpPr>
        <p:spPr/>
        <p:txBody>
          <a:bodyPr/>
          <a:lstStyle/>
          <a:p>
            <a:fld id="{279EDD54-0F8C-4169-A6FF-2F63DF2ACC48}" type="slidenum">
              <a:rPr lang="en-US" smtClean="0"/>
              <a:t>42</a:t>
            </a:fld>
            <a:endParaRPr lang="en-US"/>
          </a:p>
        </p:txBody>
      </p:sp>
    </p:spTree>
    <p:extLst>
      <p:ext uri="{BB962C8B-B14F-4D97-AF65-F5344CB8AC3E}">
        <p14:creationId xmlns:p14="http://schemas.microsoft.com/office/powerpoint/2010/main" val="3110927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4</a:t>
            </a:fld>
            <a:endParaRPr lang="en-US"/>
          </a:p>
        </p:txBody>
      </p:sp>
    </p:spTree>
    <p:extLst>
      <p:ext uri="{BB962C8B-B14F-4D97-AF65-F5344CB8AC3E}">
        <p14:creationId xmlns:p14="http://schemas.microsoft.com/office/powerpoint/2010/main" val="26226098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0B09ED-F44B-58D2-3DCE-E5D510340F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6681D4-9550-05E8-7438-3CEEC44FCA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010A9-DB22-51A2-5476-1804B01E067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C4F0BF3-2834-0C44-6608-B4A8BC5A670A}"/>
              </a:ext>
            </a:extLst>
          </p:cNvPr>
          <p:cNvSpPr>
            <a:spLocks noGrp="1"/>
          </p:cNvSpPr>
          <p:nvPr>
            <p:ph type="sldNum" sz="quarter" idx="5"/>
          </p:nvPr>
        </p:nvSpPr>
        <p:spPr/>
        <p:txBody>
          <a:bodyPr/>
          <a:lstStyle/>
          <a:p>
            <a:fld id="{279EDD54-0F8C-4169-A6FF-2F63DF2ACC48}" type="slidenum">
              <a:rPr lang="en-US" smtClean="0"/>
              <a:t>5</a:t>
            </a:fld>
            <a:endParaRPr lang="en-US"/>
          </a:p>
        </p:txBody>
      </p:sp>
    </p:spTree>
    <p:extLst>
      <p:ext uri="{BB962C8B-B14F-4D97-AF65-F5344CB8AC3E}">
        <p14:creationId xmlns:p14="http://schemas.microsoft.com/office/powerpoint/2010/main" val="1871619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E4BD7-795A-F6AA-971C-C77BEF9169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F40F99-6A01-1728-8ECE-C8BCDD74C3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29BB23-7F41-FDF4-CA47-D5F4F5EE34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8AF4EEE-2965-A270-6191-3B240BF1DB67}"/>
              </a:ext>
            </a:extLst>
          </p:cNvPr>
          <p:cNvSpPr>
            <a:spLocks noGrp="1"/>
          </p:cNvSpPr>
          <p:nvPr>
            <p:ph type="sldNum" sz="quarter" idx="5"/>
          </p:nvPr>
        </p:nvSpPr>
        <p:spPr/>
        <p:txBody>
          <a:bodyPr/>
          <a:lstStyle/>
          <a:p>
            <a:fld id="{279EDD54-0F8C-4169-A6FF-2F63DF2ACC48}" type="slidenum">
              <a:rPr lang="en-US" smtClean="0"/>
              <a:t>6</a:t>
            </a:fld>
            <a:endParaRPr lang="en-US"/>
          </a:p>
        </p:txBody>
      </p:sp>
    </p:spTree>
    <p:extLst>
      <p:ext uri="{BB962C8B-B14F-4D97-AF65-F5344CB8AC3E}">
        <p14:creationId xmlns:p14="http://schemas.microsoft.com/office/powerpoint/2010/main" val="1080329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2B3F0-9AC4-29C2-4C50-530EA25AB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2854AB-263F-2D86-592A-DFD73E969B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518139-5EEE-B1C8-5D5B-15C8C6A0203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10ED13C-E526-0ABF-11DF-93AC7A643444}"/>
              </a:ext>
            </a:extLst>
          </p:cNvPr>
          <p:cNvSpPr>
            <a:spLocks noGrp="1"/>
          </p:cNvSpPr>
          <p:nvPr>
            <p:ph type="sldNum" sz="quarter" idx="5"/>
          </p:nvPr>
        </p:nvSpPr>
        <p:spPr/>
        <p:txBody>
          <a:bodyPr/>
          <a:lstStyle/>
          <a:p>
            <a:fld id="{279EDD54-0F8C-4169-A6FF-2F63DF2ACC48}" type="slidenum">
              <a:rPr lang="en-US" smtClean="0"/>
              <a:t>7</a:t>
            </a:fld>
            <a:endParaRPr lang="en-US"/>
          </a:p>
        </p:txBody>
      </p:sp>
    </p:spTree>
    <p:extLst>
      <p:ext uri="{BB962C8B-B14F-4D97-AF65-F5344CB8AC3E}">
        <p14:creationId xmlns:p14="http://schemas.microsoft.com/office/powerpoint/2010/main" val="30670909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4936F-99D9-819D-9C22-D5408FF0A9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117E40-1816-02CF-A699-0DA10785BA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F615A5-971C-7458-5514-FB99BB427C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01AA869-02EB-33A7-EF37-57EC936A52FE}"/>
              </a:ext>
            </a:extLst>
          </p:cNvPr>
          <p:cNvSpPr>
            <a:spLocks noGrp="1"/>
          </p:cNvSpPr>
          <p:nvPr>
            <p:ph type="sldNum" sz="quarter" idx="5"/>
          </p:nvPr>
        </p:nvSpPr>
        <p:spPr/>
        <p:txBody>
          <a:bodyPr/>
          <a:lstStyle/>
          <a:p>
            <a:fld id="{279EDD54-0F8C-4169-A6FF-2F63DF2ACC48}" type="slidenum">
              <a:rPr lang="en-US" smtClean="0"/>
              <a:t>8</a:t>
            </a:fld>
            <a:endParaRPr lang="en-US"/>
          </a:p>
        </p:txBody>
      </p:sp>
    </p:spTree>
    <p:extLst>
      <p:ext uri="{BB962C8B-B14F-4D97-AF65-F5344CB8AC3E}">
        <p14:creationId xmlns:p14="http://schemas.microsoft.com/office/powerpoint/2010/main" val="889161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1A987D-5851-EDED-C019-55616F60B7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6277DE-5150-F813-D82D-C926338478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AEE7AB-107E-DAC3-47E0-96E987501E3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7F881B0-F6C2-1284-3081-51B0CC314A90}"/>
              </a:ext>
            </a:extLst>
          </p:cNvPr>
          <p:cNvSpPr>
            <a:spLocks noGrp="1"/>
          </p:cNvSpPr>
          <p:nvPr>
            <p:ph type="sldNum" sz="quarter" idx="5"/>
          </p:nvPr>
        </p:nvSpPr>
        <p:spPr/>
        <p:txBody>
          <a:bodyPr/>
          <a:lstStyle/>
          <a:p>
            <a:fld id="{279EDD54-0F8C-4169-A6FF-2F63DF2ACC48}" type="slidenum">
              <a:rPr lang="en-US" smtClean="0"/>
              <a:t>9</a:t>
            </a:fld>
            <a:endParaRPr lang="en-US"/>
          </a:p>
        </p:txBody>
      </p:sp>
    </p:spTree>
    <p:extLst>
      <p:ext uri="{BB962C8B-B14F-4D97-AF65-F5344CB8AC3E}">
        <p14:creationId xmlns:p14="http://schemas.microsoft.com/office/powerpoint/2010/main" val="2610156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92294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494073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4253093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10892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613849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53923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E222467-5C0A-434B-98D7-3F7FBA920F7A}" type="datetimeFigureOut">
              <a:rPr lang="en-US" smtClean="0"/>
              <a:t>8/11/2025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358214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E222467-5C0A-434B-98D7-3F7FBA920F7A}" type="datetimeFigureOut">
              <a:rPr lang="en-US" smtClean="0"/>
              <a:t>8/11/2025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09898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222467-5C0A-434B-98D7-3F7FBA920F7A}" type="datetimeFigureOut">
              <a:rPr lang="en-US" smtClean="0"/>
              <a:t>8/11/2025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799757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404465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30863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22467-5C0A-434B-98D7-3F7FBA920F7A}" type="datetimeFigureOut">
              <a:rPr lang="en-US" smtClean="0"/>
              <a:t>8/11/2025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EDC56B-E26B-4822-B4AF-AE33D7912833}" type="slidenum">
              <a:rPr lang="en-US" smtClean="0"/>
              <a:t>‹#›</a:t>
            </a:fld>
            <a:endParaRPr lang="en-US"/>
          </a:p>
        </p:txBody>
      </p:sp>
    </p:spTree>
    <p:extLst>
      <p:ext uri="{BB962C8B-B14F-4D97-AF65-F5344CB8AC3E}">
        <p14:creationId xmlns:p14="http://schemas.microsoft.com/office/powerpoint/2010/main" val="2063001232"/>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nV6FDO_Pl5M&amp;t=5s"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www.esrl.noaa.gov/gmd/ccgg/carbontracker"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s://www.climate.gov/news-features/climate-tech/climate-core-how-scientists-study-ice-cores-reveal-earths-climate"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youtube.com/watch?v=1YAOT92wuD8"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hubbardbrook.org/online-book-chapter/ecosystem-effects-of-acidic-deposition/" TargetMode="External"/><Relationship Id="rId13" Type="http://schemas.openxmlformats.org/officeDocument/2006/relationships/hyperlink" Target="https://www.epa.gov/acidrain/what-acid-rain" TargetMode="External"/><Relationship Id="rId18" Type="http://schemas.openxmlformats.org/officeDocument/2006/relationships/hyperlink" Target="https://www.epa.gov/ozone-layer-protection" TargetMode="External"/><Relationship Id="rId3" Type="http://schemas.openxmlformats.org/officeDocument/2006/relationships/hyperlink" Target="https://www.noaa.gov/jetstream/atmosphere" TargetMode="External"/><Relationship Id="rId7" Type="http://schemas.openxmlformats.org/officeDocument/2006/relationships/hyperlink" Target="https://www.canada.ca/en/health-canada/services/health-risks-safety/radiation/types-sources/ultraviolet.html" TargetMode="External"/><Relationship Id="rId12" Type="http://schemas.openxmlformats.org/officeDocument/2006/relationships/hyperlink" Target="https://www.epa.gov/clean-air-act-overview/clean-air-act-text" TargetMode="External"/><Relationship Id="rId17" Type="http://schemas.openxmlformats.org/officeDocument/2006/relationships/hyperlink" Target="https://www.epa.gov/transportation-air-pollution-and-climate-change/overview-air-pollution-transportation" TargetMode="External"/><Relationship Id="rId2" Type="http://schemas.openxmlformats.org/officeDocument/2006/relationships/notesSlide" Target="../notesSlides/notesSlide3.xml"/><Relationship Id="rId16" Type="http://schemas.openxmlformats.org/officeDocument/2006/relationships/hyperlink" Target="https://are.berkeley.edu/courses/EEP101/spring03/AllThatSmog/back.html" TargetMode="External"/><Relationship Id="rId20" Type="http://schemas.openxmlformats.org/officeDocument/2006/relationships/hyperlink" Target="http://earthobservatory.nasa.gov/Features/WorldOfChange/ozone.php" TargetMode="External"/><Relationship Id="rId1" Type="http://schemas.openxmlformats.org/officeDocument/2006/relationships/slideLayout" Target="../slideLayouts/slideLayout2.xml"/><Relationship Id="rId6" Type="http://schemas.openxmlformats.org/officeDocument/2006/relationships/hyperlink" Target="http://www.epa.gov/sunsafety/uv-index-1" TargetMode="External"/><Relationship Id="rId11" Type="http://schemas.openxmlformats.org/officeDocument/2006/relationships/hyperlink" Target="http://www.cdc.gov/co/" TargetMode="External"/><Relationship Id="rId5" Type="http://schemas.openxmlformats.org/officeDocument/2006/relationships/hyperlink" Target="https://www.noaa.gov/jetstream/atmosphere/layers-of-atmosphere" TargetMode="External"/><Relationship Id="rId15" Type="http://schemas.openxmlformats.org/officeDocument/2006/relationships/hyperlink" Target="http://aqicn.org/map/" TargetMode="External"/><Relationship Id="rId10" Type="http://schemas.openxmlformats.org/officeDocument/2006/relationships/hyperlink" Target="http://earthobservatory.nasa.gov/IOTD/view.php?id=49874" TargetMode="External"/><Relationship Id="rId19" Type="http://schemas.openxmlformats.org/officeDocument/2006/relationships/hyperlink" Target="http://ozonewatch.gsfc.nasa.gov/" TargetMode="External"/><Relationship Id="rId4" Type="http://schemas.openxmlformats.org/officeDocument/2006/relationships/hyperlink" Target="https://www.noaa.gov/jetstream/atmosphere/air-pressure" TargetMode="External"/><Relationship Id="rId9" Type="http://schemas.openxmlformats.org/officeDocument/2006/relationships/hyperlink" Target="http://www.esrl.noaa.gov/gmd/ccgg/trends" TargetMode="External"/><Relationship Id="rId14" Type="http://schemas.openxmlformats.org/officeDocument/2006/relationships/hyperlink" Target="http://www.airnow.gov/"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earthobservatory.nasa.gov/world-of-change/Ozone" TargetMode="External"/><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07464" y="351112"/>
            <a:ext cx="10377072" cy="710882"/>
          </a:xfrm>
          <a:noFill/>
          <a:ln w="12700">
            <a:solidFill>
              <a:srgbClr val="0070C0"/>
            </a:solidFill>
          </a:ln>
        </p:spPr>
        <p:style>
          <a:lnRef idx="1">
            <a:schemeClr val="accent6"/>
          </a:lnRef>
          <a:fillRef idx="2">
            <a:schemeClr val="accent6"/>
          </a:fillRef>
          <a:effectRef idx="1">
            <a:schemeClr val="accent6"/>
          </a:effectRef>
          <a:fontRef idx="minor">
            <a:schemeClr val="dk1"/>
          </a:fontRef>
        </p:style>
        <p:txBody>
          <a:bodyPr>
            <a:noAutofit/>
          </a:bodyPr>
          <a:lstStyle/>
          <a:p>
            <a:pPr>
              <a:lnSpc>
                <a:spcPct val="100000"/>
              </a:lnSpc>
            </a:pPr>
            <a:r>
              <a:rPr lang="en-US" sz="4000" dirty="0">
                <a:latin typeface="Arial Narrow" panose="020B0606020202030204" pitchFamily="34" charset="0"/>
                <a:cs typeface="Arial" panose="020B0604020202020204" pitchFamily="34" charset="0"/>
              </a:rPr>
              <a:t>Lesson 3 Earth's Atmosphere</a:t>
            </a:r>
          </a:p>
        </p:txBody>
      </p:sp>
      <p:sp>
        <p:nvSpPr>
          <p:cNvPr id="11" name="Title 1"/>
          <p:cNvSpPr txBox="1">
            <a:spLocks/>
          </p:cNvSpPr>
          <p:nvPr/>
        </p:nvSpPr>
        <p:spPr>
          <a:xfrm>
            <a:off x="573453" y="6498154"/>
            <a:ext cx="11383133" cy="2780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1400" dirty="0">
                <a:latin typeface="Arial Narrow" panose="020B0606020202030204" pitchFamily="34" charset="0"/>
                <a:cs typeface="Times New Roman" panose="02020603050405020304" pitchFamily="18" charset="0"/>
              </a:rPr>
              <a:t>GEOG1111 Physical Geography</a:t>
            </a:r>
          </a:p>
        </p:txBody>
      </p:sp>
      <p:sp>
        <p:nvSpPr>
          <p:cNvPr id="5" name="TextBox 4">
            <a:extLst>
              <a:ext uri="{FF2B5EF4-FFF2-40B4-BE49-F238E27FC236}">
                <a16:creationId xmlns:a16="http://schemas.microsoft.com/office/drawing/2014/main" id="{34FE17A8-CC7B-3DC7-FB1E-781DFE678E00}"/>
              </a:ext>
            </a:extLst>
          </p:cNvPr>
          <p:cNvSpPr txBox="1"/>
          <p:nvPr/>
        </p:nvSpPr>
        <p:spPr>
          <a:xfrm>
            <a:off x="7632072" y="6251933"/>
            <a:ext cx="2661413" cy="246221"/>
          </a:xfrm>
          <a:prstGeom prst="rect">
            <a:avLst/>
          </a:prstGeom>
          <a:noFill/>
        </p:spPr>
        <p:txBody>
          <a:bodyPr wrap="square" rtlCol="0">
            <a:spAutoFit/>
          </a:bodyPr>
          <a:lstStyle/>
          <a:p>
            <a:r>
              <a:rPr lang="en-US" sz="1000" dirty="0"/>
              <a:t>Source: Top of the atmosphere from Wikipedia.</a:t>
            </a:r>
          </a:p>
        </p:txBody>
      </p:sp>
      <p:pic>
        <p:nvPicPr>
          <p:cNvPr id="4" name="Picture 3">
            <a:extLst>
              <a:ext uri="{FF2B5EF4-FFF2-40B4-BE49-F238E27FC236}">
                <a16:creationId xmlns:a16="http://schemas.microsoft.com/office/drawing/2014/main" id="{97659398-1C40-95ED-6AE8-5A90626DCB1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1524" y="1160157"/>
            <a:ext cx="7629837" cy="5066393"/>
          </a:xfrm>
          <a:prstGeom prst="rect">
            <a:avLst/>
          </a:prstGeom>
        </p:spPr>
      </p:pic>
    </p:spTree>
    <p:extLst>
      <p:ext uri="{BB962C8B-B14F-4D97-AF65-F5344CB8AC3E}">
        <p14:creationId xmlns:p14="http://schemas.microsoft.com/office/powerpoint/2010/main" val="42295739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7EA92-BCAA-0404-A620-3D1A430DB16F}"/>
              </a:ext>
            </a:extLst>
          </p:cNvPr>
          <p:cNvSpPr txBox="1">
            <a:spLocks noGrp="1"/>
          </p:cNvSpPr>
          <p:nvPr>
            <p:ph type="title" idx="4294967295"/>
          </p:nvPr>
        </p:nvSpPr>
        <p:spPr>
          <a:xfrm>
            <a:off x="1478947" y="219429"/>
            <a:ext cx="10515600" cy="101510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Difference on Atmospheric Pressure</a:t>
            </a:r>
          </a:p>
        </p:txBody>
      </p:sp>
      <p:pic>
        <p:nvPicPr>
          <p:cNvPr id="5" name="Picture 4" descr="Illustration showing atmospheric pressure in millibars decreasing with altitude, from 850 mb near sea level to about 150 mb at 45,000 feet, with Mount Denali and a commercial airplane at cruising altitude depicted for reference.">
            <a:extLst>
              <a:ext uri="{FF2B5EF4-FFF2-40B4-BE49-F238E27FC236}">
                <a16:creationId xmlns:a16="http://schemas.microsoft.com/office/drawing/2014/main" id="{21CF207B-B128-15A7-1692-723A1F816320}"/>
              </a:ext>
            </a:extLst>
          </p:cNvPr>
          <p:cNvPicPr>
            <a:picLocks noChangeAspect="1"/>
          </p:cNvPicPr>
          <p:nvPr/>
        </p:nvPicPr>
        <p:blipFill>
          <a:blip r:embed="rId2"/>
          <a:stretch>
            <a:fillRect/>
          </a:stretch>
        </p:blipFill>
        <p:spPr>
          <a:xfrm>
            <a:off x="1821856" y="174246"/>
            <a:ext cx="4524623" cy="6255575"/>
          </a:xfrm>
          <a:prstGeom prst="rect">
            <a:avLst/>
          </a:prstGeom>
        </p:spPr>
      </p:pic>
      <p:pic>
        <p:nvPicPr>
          <p:cNvPr id="7" name="Picture 6" descr="Illustration showing atmospheric molecule density decreasing with altitude, with dense red spheres near the ground and fewer at higher elevations, overlaid on a mountain landscape.">
            <a:extLst>
              <a:ext uri="{FF2B5EF4-FFF2-40B4-BE49-F238E27FC236}">
                <a16:creationId xmlns:a16="http://schemas.microsoft.com/office/drawing/2014/main" id="{A6381CA5-28B3-2EF2-E95C-4723896BD674}"/>
              </a:ext>
            </a:extLst>
          </p:cNvPr>
          <p:cNvPicPr>
            <a:picLocks noChangeAspect="1"/>
          </p:cNvPicPr>
          <p:nvPr/>
        </p:nvPicPr>
        <p:blipFill>
          <a:blip r:embed="rId3"/>
          <a:stretch>
            <a:fillRect/>
          </a:stretch>
        </p:blipFill>
        <p:spPr>
          <a:xfrm>
            <a:off x="6981378" y="1632139"/>
            <a:ext cx="2682387" cy="4498881"/>
          </a:xfrm>
          <a:prstGeom prst="rect">
            <a:avLst/>
          </a:prstGeom>
        </p:spPr>
      </p:pic>
      <p:sp>
        <p:nvSpPr>
          <p:cNvPr id="8" name="Title 1">
            <a:extLst>
              <a:ext uri="{FF2B5EF4-FFF2-40B4-BE49-F238E27FC236}">
                <a16:creationId xmlns:a16="http://schemas.microsoft.com/office/drawing/2014/main" id="{28B2FA4A-577D-2311-4B50-ACDB3260EE50}"/>
              </a:ext>
            </a:extLst>
          </p:cNvPr>
          <p:cNvSpPr txBox="1">
            <a:spLocks/>
          </p:cNvSpPr>
          <p:nvPr/>
        </p:nvSpPr>
        <p:spPr>
          <a:xfrm>
            <a:off x="6981378" y="6429821"/>
            <a:ext cx="4753831" cy="2455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https://www.noaa.gov/jetstream/atmosphere/air-pressure</a:t>
            </a:r>
          </a:p>
        </p:txBody>
      </p:sp>
    </p:spTree>
    <p:extLst>
      <p:ext uri="{BB962C8B-B14F-4D97-AF65-F5344CB8AC3E}">
        <p14:creationId xmlns:p14="http://schemas.microsoft.com/office/powerpoint/2010/main" val="9430543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4940F-3015-507C-8BA4-BB463328F53F}"/>
              </a:ext>
            </a:extLst>
          </p:cNvPr>
          <p:cNvSpPr>
            <a:spLocks noGrp="1"/>
          </p:cNvSpPr>
          <p:nvPr>
            <p:ph type="title"/>
          </p:nvPr>
        </p:nvSpPr>
        <p:spPr/>
        <p:txBody>
          <a:bodyPr/>
          <a:lstStyle/>
          <a:p>
            <a:r>
              <a:rPr lang="en-US" dirty="0">
                <a:latin typeface="Arial Narrow" panose="020B0606020202030204" pitchFamily="34" charset="0"/>
              </a:rPr>
              <a:t>How thick is the atmosphere?</a:t>
            </a:r>
          </a:p>
        </p:txBody>
      </p:sp>
      <p:sp>
        <p:nvSpPr>
          <p:cNvPr id="3" name="Content Placeholder 2">
            <a:extLst>
              <a:ext uri="{FF2B5EF4-FFF2-40B4-BE49-F238E27FC236}">
                <a16:creationId xmlns:a16="http://schemas.microsoft.com/office/drawing/2014/main" id="{65383D92-E3EF-5BC1-1B11-3AB49AAC7382}"/>
              </a:ext>
            </a:extLst>
          </p:cNvPr>
          <p:cNvSpPr>
            <a:spLocks noGrp="1"/>
          </p:cNvSpPr>
          <p:nvPr>
            <p:ph idx="1"/>
          </p:nvPr>
        </p:nvSpPr>
        <p:spPr>
          <a:xfrm>
            <a:off x="838200" y="2061015"/>
            <a:ext cx="10515600" cy="4351338"/>
          </a:xfrm>
        </p:spPr>
        <p:txBody>
          <a:bodyPr/>
          <a:lstStyle/>
          <a:p>
            <a:pPr marL="0" indent="0" algn="ctr">
              <a:buNone/>
            </a:pPr>
            <a:r>
              <a:rPr lang="en-US" sz="3200" dirty="0">
                <a:latin typeface="Arial Narrow" panose="020B0606020202030204" pitchFamily="34" charset="0"/>
              </a:rPr>
              <a:t>The thickness of the Earth’s atmosphere is about 480km (</a:t>
            </a:r>
            <a:r>
              <a:rPr lang="en-US" sz="3200" dirty="0" err="1">
                <a:latin typeface="Arial Narrow" panose="020B0606020202030204" pitchFamily="34" charset="0"/>
              </a:rPr>
              <a:t>Thermopause</a:t>
            </a:r>
            <a:r>
              <a:rPr lang="en-US" sz="3200" dirty="0">
                <a:latin typeface="Arial Narrow" panose="020B0606020202030204" pitchFamily="34" charset="0"/>
              </a:rPr>
              <a:t>).  Beyond that altitude is the Exosphere (outer sphere). Exosphere extends from 480 km to </a:t>
            </a:r>
            <a:br>
              <a:rPr lang="en-US" sz="3200" dirty="0">
                <a:latin typeface="Arial Narrow" panose="020B0606020202030204" pitchFamily="34" charset="0"/>
              </a:rPr>
            </a:br>
            <a:r>
              <a:rPr lang="en-US" sz="3200" dirty="0">
                <a:latin typeface="Arial Narrow" panose="020B0606020202030204" pitchFamily="34" charset="0"/>
              </a:rPr>
              <a:t>32,000 km (20,000 mi).</a:t>
            </a:r>
          </a:p>
          <a:p>
            <a:endParaRPr lang="en-US" dirty="0"/>
          </a:p>
        </p:txBody>
      </p:sp>
    </p:spTree>
    <p:extLst>
      <p:ext uri="{BB962C8B-B14F-4D97-AF65-F5344CB8AC3E}">
        <p14:creationId xmlns:p14="http://schemas.microsoft.com/office/powerpoint/2010/main" val="8164163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AC6C1-3F4A-BA5A-FD78-589B1784A8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344D32-AA74-628D-A9DD-0DE3B538C65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Layers of the Atmosphere by Composition</a:t>
            </a:r>
          </a:p>
        </p:txBody>
      </p:sp>
      <p:sp>
        <p:nvSpPr>
          <p:cNvPr id="3" name="Content Placeholder 2">
            <a:extLst>
              <a:ext uri="{FF2B5EF4-FFF2-40B4-BE49-F238E27FC236}">
                <a16:creationId xmlns:a16="http://schemas.microsoft.com/office/drawing/2014/main" id="{17460E26-29E9-CF80-CF35-AF7C5DD1A37B}"/>
              </a:ext>
            </a:extLst>
          </p:cNvPr>
          <p:cNvSpPr>
            <a:spLocks noGrp="1"/>
          </p:cNvSpPr>
          <p:nvPr>
            <p:ph idx="1"/>
          </p:nvPr>
        </p:nvSpPr>
        <p:spPr>
          <a:xfrm>
            <a:off x="838200" y="1458930"/>
            <a:ext cx="6983994" cy="4718033"/>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dirty="0" err="1">
                <a:latin typeface="Arial Narrow" panose="020B0606020202030204" pitchFamily="34" charset="0"/>
              </a:rPr>
              <a:t>Heterosphere</a:t>
            </a:r>
            <a:r>
              <a:rPr lang="en-US" dirty="0">
                <a:latin typeface="Arial Narrow" panose="020B0606020202030204" pitchFamily="34" charset="0"/>
              </a:rPr>
              <a:t>: 100km~480km </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Distinct layers due to gravity</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H</a:t>
            </a:r>
            <a:r>
              <a:rPr lang="en-US" sz="2800" baseline="-25000" dirty="0">
                <a:latin typeface="Arial Narrow" panose="020B0606020202030204" pitchFamily="34" charset="0"/>
              </a:rPr>
              <a:t>2</a:t>
            </a:r>
            <a:r>
              <a:rPr lang="en-US" sz="2800" dirty="0">
                <a:latin typeface="Arial Narrow" panose="020B0606020202030204" pitchFamily="34" charset="0"/>
              </a:rPr>
              <a:t>, He</a:t>
            </a:r>
            <a:r>
              <a:rPr lang="en-US" sz="2800" baseline="-25000" dirty="0">
                <a:latin typeface="Arial Narrow" panose="020B0606020202030204" pitchFamily="34" charset="0"/>
              </a:rPr>
              <a:t>2</a:t>
            </a:r>
            <a:r>
              <a:rPr lang="en-US" sz="2800" dirty="0">
                <a:latin typeface="Arial Narrow" panose="020B0606020202030204" pitchFamily="34" charset="0"/>
              </a:rPr>
              <a:t> at the top of </a:t>
            </a:r>
            <a:r>
              <a:rPr lang="en-US" sz="2800" dirty="0" err="1">
                <a:latin typeface="Arial Narrow" panose="020B0606020202030204" pitchFamily="34" charset="0"/>
              </a:rPr>
              <a:t>heterosphere</a:t>
            </a:r>
            <a:endParaRPr lang="en-US" sz="2800" dirty="0">
              <a:latin typeface="Arial Narrow" panose="020B0606020202030204" pitchFamily="34" charset="0"/>
            </a:endParaRP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N</a:t>
            </a:r>
            <a:r>
              <a:rPr lang="en-US" sz="2800" baseline="-25000" dirty="0">
                <a:latin typeface="Arial Narrow" panose="020B0606020202030204" pitchFamily="34" charset="0"/>
              </a:rPr>
              <a:t>2</a:t>
            </a:r>
            <a:r>
              <a:rPr lang="en-US" sz="2800" dirty="0">
                <a:latin typeface="Arial Narrow" panose="020B0606020202030204" pitchFamily="34" charset="0"/>
              </a:rPr>
              <a:t>, O</a:t>
            </a:r>
            <a:r>
              <a:rPr lang="en-US" sz="2800" baseline="-25000" dirty="0">
                <a:latin typeface="Arial Narrow" panose="020B0606020202030204" pitchFamily="34" charset="0"/>
              </a:rPr>
              <a:t>2</a:t>
            </a:r>
            <a:r>
              <a:rPr lang="en-US" sz="2800" dirty="0">
                <a:latin typeface="Arial Narrow" panose="020B0606020202030204" pitchFamily="34" charset="0"/>
              </a:rPr>
              <a:t> in the lower </a:t>
            </a:r>
            <a:r>
              <a:rPr lang="en-US" sz="2800" dirty="0" err="1">
                <a:latin typeface="Arial Narrow" panose="020B0606020202030204" pitchFamily="34" charset="0"/>
              </a:rPr>
              <a:t>heterosphere</a:t>
            </a:r>
            <a:r>
              <a:rPr lang="en-US" sz="2800" dirty="0">
                <a:latin typeface="Arial Narrow" panose="020B0606020202030204" pitchFamily="34" charset="0"/>
              </a:rPr>
              <a:t>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dirty="0" err="1">
                <a:latin typeface="Arial Narrow" panose="020B0606020202030204" pitchFamily="34" charset="0"/>
              </a:rPr>
              <a:t>Homosphere</a:t>
            </a:r>
            <a:r>
              <a:rPr lang="en-US" dirty="0">
                <a:latin typeface="Arial Narrow" panose="020B0606020202030204" pitchFamily="34" charset="0"/>
              </a:rPr>
              <a:t>: 0~100km</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Uniformly mixed except for Ozone (O</a:t>
            </a:r>
            <a:r>
              <a:rPr lang="en-US" sz="2800" baseline="-25000" dirty="0">
                <a:latin typeface="Arial Narrow" panose="020B0606020202030204" pitchFamily="34" charset="0"/>
              </a:rPr>
              <a:t>3</a:t>
            </a:r>
            <a:r>
              <a:rPr lang="en-US" sz="28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Ozone in the “Ozone layer” (19km~50km)    </a:t>
            </a:r>
          </a:p>
          <a:p>
            <a:pPr>
              <a:lnSpc>
                <a:spcPct val="100000"/>
              </a:lnSpc>
              <a:spcBef>
                <a:spcPts val="600"/>
              </a:spcBef>
              <a:spcAft>
                <a:spcPts val="600"/>
              </a:spcAft>
              <a:buFont typeface="Wingdings" panose="05000000000000000000" pitchFamily="2" charset="2"/>
              <a:buChar char="q"/>
            </a:pPr>
            <a:endParaRPr lang="en-US" dirty="0">
              <a:latin typeface="Arial Narrow" panose="020B0606020202030204" pitchFamily="34" charset="0"/>
            </a:endParaRPr>
          </a:p>
        </p:txBody>
      </p:sp>
    </p:spTree>
    <p:extLst>
      <p:ext uri="{BB962C8B-B14F-4D97-AF65-F5344CB8AC3E}">
        <p14:creationId xmlns:p14="http://schemas.microsoft.com/office/powerpoint/2010/main" val="107887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CEC7E-433F-01CB-E544-D68892AF48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3B7378-AD95-94C1-2B44-4775367B2D99}"/>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Variable Gases</a:t>
            </a:r>
          </a:p>
        </p:txBody>
      </p:sp>
      <p:sp>
        <p:nvSpPr>
          <p:cNvPr id="3" name="Content Placeholder 2">
            <a:extLst>
              <a:ext uri="{FF2B5EF4-FFF2-40B4-BE49-F238E27FC236}">
                <a16:creationId xmlns:a16="http://schemas.microsoft.com/office/drawing/2014/main" id="{E2A9ED59-1584-4489-5949-D6E078E66407}"/>
              </a:ext>
            </a:extLst>
          </p:cNvPr>
          <p:cNvSpPr>
            <a:spLocks noGrp="1"/>
          </p:cNvSpPr>
          <p:nvPr>
            <p:ph idx="1"/>
          </p:nvPr>
        </p:nvSpPr>
        <p:spPr>
          <a:xfrm>
            <a:off x="838199" y="1458930"/>
            <a:ext cx="9672873" cy="4718033"/>
          </a:xfrm>
        </p:spPr>
        <p:txBody>
          <a:bodyPr>
            <a:noAutofit/>
          </a:bodyPr>
          <a:lstStyle/>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“Variable gases" are those present in small and variable amounts.</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These include </a:t>
            </a:r>
            <a:r>
              <a:rPr lang="en-US" sz="3200" b="1" dirty="0">
                <a:latin typeface="Arial Narrow" panose="020B0606020202030204" pitchFamily="34" charset="0"/>
              </a:rPr>
              <a:t>carbon dioxide</a:t>
            </a:r>
            <a:r>
              <a:rPr lang="en-US" sz="3200" dirty="0">
                <a:latin typeface="Arial Narrow" panose="020B0606020202030204" pitchFamily="34" charset="0"/>
              </a:rPr>
              <a:t>, </a:t>
            </a:r>
            <a:r>
              <a:rPr lang="en-US" sz="3200" b="1" dirty="0">
                <a:latin typeface="Arial Narrow" panose="020B0606020202030204" pitchFamily="34" charset="0"/>
              </a:rPr>
              <a:t>methane</a:t>
            </a:r>
            <a:r>
              <a:rPr lang="en-US" sz="3200" dirty="0">
                <a:latin typeface="Arial Narrow" panose="020B0606020202030204" pitchFamily="34" charset="0"/>
              </a:rPr>
              <a:t>, </a:t>
            </a:r>
            <a:r>
              <a:rPr lang="en-US" sz="3200" b="1" dirty="0">
                <a:latin typeface="Arial Narrow" panose="020B0606020202030204" pitchFamily="34" charset="0"/>
              </a:rPr>
              <a:t>ozone</a:t>
            </a:r>
            <a:r>
              <a:rPr lang="en-US" sz="3200" dirty="0">
                <a:latin typeface="Arial Narrow" panose="020B0606020202030204" pitchFamily="34" charset="0"/>
              </a:rPr>
              <a:t>, </a:t>
            </a:r>
            <a:r>
              <a:rPr lang="en-US" sz="3200" b="1" dirty="0">
                <a:latin typeface="Arial Narrow" panose="020B0606020202030204" pitchFamily="34" charset="0"/>
              </a:rPr>
              <a:t>water vapor</a:t>
            </a:r>
            <a:r>
              <a:rPr lang="en-US" sz="3200" dirty="0">
                <a:latin typeface="Arial Narrow" panose="020B0606020202030204" pitchFamily="34" charset="0"/>
              </a:rPr>
              <a:t>, and </a:t>
            </a:r>
            <a:r>
              <a:rPr lang="en-US" sz="3200" b="1" dirty="0">
                <a:latin typeface="Arial Narrow" panose="020B0606020202030204" pitchFamily="34" charset="0"/>
              </a:rPr>
              <a:t>particulates</a:t>
            </a:r>
            <a:r>
              <a:rPr lang="en-US" sz="3200" dirty="0">
                <a:latin typeface="Arial Narrow" panose="020B0606020202030204" pitchFamily="34" charset="0"/>
              </a:rPr>
              <a:t> among others. </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They represent a </a:t>
            </a:r>
            <a:r>
              <a:rPr lang="en-US" sz="3200" b="1" dirty="0">
                <a:latin typeface="Arial Narrow" panose="020B0606020202030204" pitchFamily="34" charset="0"/>
              </a:rPr>
              <a:t>tiny</a:t>
            </a:r>
            <a:r>
              <a:rPr lang="en-US" sz="3200" dirty="0">
                <a:latin typeface="Arial Narrow" panose="020B0606020202030204" pitchFamily="34" charset="0"/>
              </a:rPr>
              <a:t> </a:t>
            </a:r>
            <a:r>
              <a:rPr lang="en-US" sz="3200" b="1" dirty="0">
                <a:latin typeface="Arial Narrow" panose="020B0606020202030204" pitchFamily="34" charset="0"/>
              </a:rPr>
              <a:t>portion</a:t>
            </a:r>
            <a:r>
              <a:rPr lang="en-US" sz="3200" dirty="0">
                <a:latin typeface="Arial Narrow" panose="020B0606020202030204" pitchFamily="34" charset="0"/>
              </a:rPr>
              <a:t> of the atmosphere, </a:t>
            </a:r>
          </a:p>
          <a:p>
            <a:pPr marL="0" indent="0">
              <a:lnSpc>
                <a:spcPct val="100000"/>
              </a:lnSpc>
              <a:spcBef>
                <a:spcPts val="600"/>
              </a:spcBef>
              <a:spcAft>
                <a:spcPts val="600"/>
              </a:spcAft>
              <a:buNone/>
            </a:pPr>
            <a:r>
              <a:rPr lang="en-US" sz="3200" dirty="0">
                <a:latin typeface="Arial Narrow" panose="020B0606020202030204" pitchFamily="34" charset="0"/>
              </a:rPr>
              <a:t>However, </a:t>
            </a:r>
          </a:p>
          <a:p>
            <a:pPr marL="0" indent="0">
              <a:lnSpc>
                <a:spcPct val="100000"/>
              </a:lnSpc>
              <a:spcBef>
                <a:spcPts val="600"/>
              </a:spcBef>
              <a:spcAft>
                <a:spcPts val="600"/>
              </a:spcAft>
              <a:buNone/>
            </a:pPr>
            <a:r>
              <a:rPr lang="en-US" sz="3200" dirty="0">
                <a:latin typeface="Arial Narrow" panose="020B0606020202030204" pitchFamily="34" charset="0"/>
              </a:rPr>
              <a:t>they </a:t>
            </a:r>
            <a:r>
              <a:rPr lang="en-US" sz="3200" b="1" dirty="0">
                <a:latin typeface="Arial Narrow" panose="020B0606020202030204" pitchFamily="34" charset="0"/>
              </a:rPr>
              <a:t>exert</a:t>
            </a:r>
            <a:r>
              <a:rPr lang="en-US" sz="3200" dirty="0">
                <a:latin typeface="Arial Narrow" panose="020B0606020202030204" pitchFamily="34" charset="0"/>
              </a:rPr>
              <a:t> a </a:t>
            </a:r>
            <a:r>
              <a:rPr lang="en-US" sz="3200" b="1" dirty="0">
                <a:latin typeface="Arial Narrow" panose="020B0606020202030204" pitchFamily="34" charset="0"/>
              </a:rPr>
              <a:t>great</a:t>
            </a:r>
            <a:r>
              <a:rPr lang="en-US" sz="3200" dirty="0">
                <a:latin typeface="Arial Narrow" panose="020B0606020202030204" pitchFamily="34" charset="0"/>
              </a:rPr>
              <a:t> </a:t>
            </a:r>
            <a:r>
              <a:rPr lang="en-US" sz="3200" b="1" dirty="0">
                <a:latin typeface="Arial Narrow" panose="020B0606020202030204" pitchFamily="34" charset="0"/>
              </a:rPr>
              <a:t>control</a:t>
            </a:r>
            <a:r>
              <a:rPr lang="en-US" sz="3200" dirty="0">
                <a:latin typeface="Arial Narrow" panose="020B0606020202030204" pitchFamily="34" charset="0"/>
              </a:rPr>
              <a:t> over our environment.  </a:t>
            </a:r>
          </a:p>
          <a:p>
            <a:pPr>
              <a:lnSpc>
                <a:spcPct val="100000"/>
              </a:lnSpc>
              <a:spcBef>
                <a:spcPts val="600"/>
              </a:spcBef>
              <a:spcAft>
                <a:spcPts val="600"/>
              </a:spcAft>
              <a:buFont typeface="Wingdings" panose="05000000000000000000" pitchFamily="2" charset="2"/>
              <a:buChar char="q"/>
            </a:pPr>
            <a:endParaRPr lang="en-US" sz="3200" dirty="0">
              <a:latin typeface="Arial Narrow" panose="020B0606020202030204" pitchFamily="34" charset="0"/>
            </a:endParaRPr>
          </a:p>
        </p:txBody>
      </p:sp>
    </p:spTree>
    <p:extLst>
      <p:ext uri="{BB962C8B-B14F-4D97-AF65-F5344CB8AC3E}">
        <p14:creationId xmlns:p14="http://schemas.microsoft.com/office/powerpoint/2010/main" val="34103046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FB889C2-8C21-73B2-C2D2-FEF63A8A62EA}"/>
              </a:ext>
            </a:extLst>
          </p:cNvPr>
          <p:cNvSpPr txBox="1">
            <a:spLocks noGrp="1"/>
          </p:cNvSpPr>
          <p:nvPr>
            <p:ph type="title" idx="4294967295"/>
          </p:nvPr>
        </p:nvSpPr>
        <p:spPr>
          <a:xfrm>
            <a:off x="648077" y="309341"/>
            <a:ext cx="10515600" cy="76802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Carbon dioxide (CO</a:t>
            </a:r>
            <a:r>
              <a:rPr kumimoji="0" lang="en-US" sz="3600" b="0" i="0" u="none" strike="noStrike" kern="1200" cap="none" spc="0" normalizeH="0" baseline="-25000" noProof="0" dirty="0">
                <a:ln>
                  <a:noFill/>
                </a:ln>
                <a:solidFill>
                  <a:srgbClr val="000000"/>
                </a:solidFill>
                <a:effectLst/>
                <a:uLnTx/>
                <a:uFillTx/>
                <a:latin typeface="Arial Narrow" panose="020B0606020202030204" pitchFamily="34" charset="0"/>
                <a:ea typeface="+mj-ea"/>
                <a:cs typeface="Calibri" panose="020F0502020204030204" pitchFamily="34" charset="0"/>
              </a:rPr>
              <a:t>2</a:t>
            </a:r>
            <a:r>
              <a:rPr kumimoji="0" lang="en-US" sz="36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a:t>
            </a:r>
          </a:p>
        </p:txBody>
      </p:sp>
      <p:pic>
        <p:nvPicPr>
          <p:cNvPr id="1026" name="Picture 2" descr="Line graph showing atmospheric CO₂ concentrations at Mauna Loa Observatory from 1958 to 2025, with values rising from about 315 ppm to over 420 ppm, and seasonal oscillations visible in the data.">
            <a:extLst>
              <a:ext uri="{FF2B5EF4-FFF2-40B4-BE49-F238E27FC236}">
                <a16:creationId xmlns:a16="http://schemas.microsoft.com/office/drawing/2014/main" id="{2D579599-E803-F625-E2B0-FE08A9A2EF6C}"/>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2299580" y="1001332"/>
            <a:ext cx="7976103" cy="573989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030FA1D6-D070-DB0D-F81B-E0BCDB478FA4}"/>
              </a:ext>
            </a:extLst>
          </p:cNvPr>
          <p:cNvSpPr txBox="1">
            <a:spLocks/>
          </p:cNvSpPr>
          <p:nvPr/>
        </p:nvSpPr>
        <p:spPr>
          <a:xfrm>
            <a:off x="8121848" y="6584871"/>
            <a:ext cx="2244369" cy="2483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https://gml.noaa.gov/ccgg/trends/  </a:t>
            </a:r>
          </a:p>
        </p:txBody>
      </p:sp>
    </p:spTree>
    <p:extLst>
      <p:ext uri="{BB962C8B-B14F-4D97-AF65-F5344CB8AC3E}">
        <p14:creationId xmlns:p14="http://schemas.microsoft.com/office/powerpoint/2010/main" val="5423915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3CA82E-FDF1-6B38-FC4B-945D8CD6D240}"/>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4F6BE999-0940-64C2-7D8B-562B7B0DCB8F}"/>
              </a:ext>
            </a:extLst>
          </p:cNvPr>
          <p:cNvSpPr txBox="1">
            <a:spLocks noGrp="1"/>
          </p:cNvSpPr>
          <p:nvPr>
            <p:ph type="title" idx="4294967295"/>
          </p:nvPr>
        </p:nvSpPr>
        <p:spPr>
          <a:xfrm>
            <a:off x="174191" y="169178"/>
            <a:ext cx="10515600" cy="76802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Recent Mean Carbon dioxide (CO</a:t>
            </a:r>
            <a:r>
              <a:rPr kumimoji="0" lang="en-US" sz="3200" b="0" i="0" u="none" strike="noStrike" kern="1200" cap="none" spc="0" normalizeH="0" baseline="-25000" noProof="0" dirty="0">
                <a:ln>
                  <a:noFill/>
                </a:ln>
                <a:solidFill>
                  <a:srgbClr val="000000"/>
                </a:solidFill>
                <a:effectLst/>
                <a:uLnTx/>
                <a:uFillTx/>
                <a:latin typeface="Arial Narrow" panose="020B0606020202030204" pitchFamily="34" charset="0"/>
                <a:ea typeface="+mj-ea"/>
                <a:cs typeface="Calibri" panose="020F0502020204030204" pitchFamily="34" charset="0"/>
              </a:rPr>
              <a:t>2</a:t>
            </a:r>
            <a:r>
              <a:rPr kumimoji="0" lang="en-US" sz="32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a:t>
            </a:r>
          </a:p>
        </p:txBody>
      </p:sp>
      <p:pic>
        <p:nvPicPr>
          <p:cNvPr id="1028" name="Picture 4" descr="Line graph showing recent monthly mean CO₂ at Mauna Loa Observatory from 2020 to 2025, with values rising from about 413 ppm to nearly 430 ppm, displaying seasonal fluctuations on top of the upward trend.">
            <a:extLst>
              <a:ext uri="{FF2B5EF4-FFF2-40B4-BE49-F238E27FC236}">
                <a16:creationId xmlns:a16="http://schemas.microsoft.com/office/drawing/2014/main" id="{58906A39-BBA6-B26E-E6FF-90AD9A4167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5004" y="396692"/>
            <a:ext cx="8306603" cy="622995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56CF690-98A1-51FC-9F2B-ABEEAF8B9AC6}"/>
              </a:ext>
            </a:extLst>
          </p:cNvPr>
          <p:cNvSpPr txBox="1">
            <a:spLocks/>
          </p:cNvSpPr>
          <p:nvPr/>
        </p:nvSpPr>
        <p:spPr>
          <a:xfrm>
            <a:off x="7651068" y="6502467"/>
            <a:ext cx="2244369" cy="2483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https://gml.noaa.gov/ccgg/trends/  </a:t>
            </a:r>
          </a:p>
        </p:txBody>
      </p:sp>
    </p:spTree>
    <p:extLst>
      <p:ext uri="{BB962C8B-B14F-4D97-AF65-F5344CB8AC3E}">
        <p14:creationId xmlns:p14="http://schemas.microsoft.com/office/powerpoint/2010/main" val="795966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F664B-C780-B90E-5C53-D10563FC3E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4152AA-16E3-A970-6BFE-30755B74EBB0}"/>
              </a:ext>
            </a:extLst>
          </p:cNvPr>
          <p:cNvSpPr>
            <a:spLocks noGrp="1"/>
          </p:cNvSpPr>
          <p:nvPr>
            <p:ph type="title"/>
          </p:nvPr>
        </p:nvSpPr>
        <p:spPr>
          <a:xfrm>
            <a:off x="838199" y="681037"/>
            <a:ext cx="10515600" cy="1015101"/>
          </a:xfrm>
        </p:spPr>
        <p:txBody>
          <a:bodyPr>
            <a:normAutofit fontScale="90000"/>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Decision Maker's Toolbox: </a:t>
            </a:r>
            <a:r>
              <a:rPr kumimoji="0" lang="en-US" sz="44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CarbonTracker</a:t>
            </a:r>
            <a:b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br>
            <a:r>
              <a:rPr kumimoji="0" lang="en-US" sz="44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NOAAClimate</a:t>
            </a:r>
            <a:endPar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E44A7CEA-D20E-7C44-4AB8-B621D4683C7A}"/>
              </a:ext>
            </a:extLst>
          </p:cNvPr>
          <p:cNvSpPr>
            <a:spLocks noGrp="1"/>
          </p:cNvSpPr>
          <p:nvPr>
            <p:ph idx="1"/>
          </p:nvPr>
        </p:nvSpPr>
        <p:spPr>
          <a:xfrm>
            <a:off x="838199" y="2109457"/>
            <a:ext cx="9672873" cy="4067506"/>
          </a:xfrm>
        </p:spPr>
        <p:txBody>
          <a:bodyPr>
            <a:noAutofit/>
          </a:bodyPr>
          <a:lstStyle/>
          <a:p>
            <a:pPr marL="0" indent="0">
              <a:lnSpc>
                <a:spcPct val="100000"/>
              </a:lnSpc>
              <a:spcBef>
                <a:spcPts val="600"/>
              </a:spcBef>
              <a:spcAft>
                <a:spcPts val="600"/>
              </a:spcAft>
              <a:buNone/>
            </a:pPr>
            <a:r>
              <a:rPr lang="en-US" sz="3200" dirty="0">
                <a:latin typeface="Arial Narrow" panose="020B0606020202030204" pitchFamily="34" charset="0"/>
                <a:hlinkClick r:id="rId3"/>
              </a:rPr>
              <a:t>https://www.youtube.com/watch?v=nV6FDO_Pl5M&amp;t=5s</a:t>
            </a:r>
            <a:endParaRPr lang="en-US" sz="3200" dirty="0">
              <a:latin typeface="Arial Narrow" panose="020B0606020202030204" pitchFamily="34" charset="0"/>
            </a:endParaRPr>
          </a:p>
          <a:p>
            <a:pPr marL="0" indent="0">
              <a:lnSpc>
                <a:spcPct val="100000"/>
              </a:lnSpc>
              <a:spcBef>
                <a:spcPts val="600"/>
              </a:spcBef>
              <a:spcAft>
                <a:spcPts val="600"/>
              </a:spcAft>
              <a:buNone/>
            </a:pPr>
            <a:endParaRPr lang="en-US" sz="3200" dirty="0">
              <a:latin typeface="Arial Narrow" panose="020B0606020202030204" pitchFamily="34" charset="0"/>
            </a:endParaRPr>
          </a:p>
          <a:p>
            <a:pPr marL="0" indent="0">
              <a:lnSpc>
                <a:spcPct val="100000"/>
              </a:lnSpc>
              <a:spcBef>
                <a:spcPts val="600"/>
              </a:spcBef>
              <a:spcAft>
                <a:spcPts val="600"/>
              </a:spcAft>
              <a:buNone/>
            </a:pPr>
            <a:r>
              <a:rPr lang="en-US" sz="3200" dirty="0">
                <a:latin typeface="Arial Narrow" panose="020B0606020202030204" pitchFamily="34" charset="0"/>
              </a:rPr>
              <a:t>Carbon Tracker is available from the Earth System Research Laboratory’s website at </a:t>
            </a:r>
            <a:r>
              <a:rPr lang="en-US" sz="3200" dirty="0">
                <a:latin typeface="Arial Narrow" panose="020B0606020202030204" pitchFamily="34" charset="0"/>
                <a:hlinkClick r:id="rId4"/>
              </a:rPr>
              <a:t>http://www.esrl.noaa.gov/gmd/ccgg/carbontracker</a:t>
            </a:r>
            <a:r>
              <a:rPr lang="en-US" sz="3200" dirty="0">
                <a:latin typeface="Arial Narrow" panose="020B0606020202030204" pitchFamily="34" charset="0"/>
              </a:rPr>
              <a:t>. </a:t>
            </a:r>
          </a:p>
        </p:txBody>
      </p:sp>
    </p:spTree>
    <p:extLst>
      <p:ext uri="{BB962C8B-B14F-4D97-AF65-F5344CB8AC3E}">
        <p14:creationId xmlns:p14="http://schemas.microsoft.com/office/powerpoint/2010/main" val="36670886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78307C-DE94-4835-8B1C-ED31A750A2D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2B3E29EC-A258-2A27-D6AD-1582BACD5367}"/>
              </a:ext>
            </a:extLst>
          </p:cNvPr>
          <p:cNvSpPr txBox="1">
            <a:spLocks noGrp="1"/>
          </p:cNvSpPr>
          <p:nvPr>
            <p:ph type="title" idx="4294967295"/>
          </p:nvPr>
        </p:nvSpPr>
        <p:spPr>
          <a:xfrm>
            <a:off x="648077" y="309341"/>
            <a:ext cx="10515600" cy="76802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Methane (CH</a:t>
            </a:r>
            <a:r>
              <a:rPr kumimoji="0" lang="en-US" sz="3600" b="0" i="0" u="none" strike="noStrike" kern="1200" cap="none" spc="0" normalizeH="0" baseline="-25000" noProof="0" dirty="0">
                <a:ln>
                  <a:noFill/>
                </a:ln>
                <a:solidFill>
                  <a:srgbClr val="000000"/>
                </a:solidFill>
                <a:effectLst/>
                <a:uLnTx/>
                <a:uFillTx/>
                <a:latin typeface="Arial Narrow" panose="020B0606020202030204" pitchFamily="34" charset="0"/>
                <a:ea typeface="+mj-ea"/>
                <a:cs typeface="Calibri" panose="020F0502020204030204" pitchFamily="34" charset="0"/>
              </a:rPr>
              <a:t>4</a:t>
            </a:r>
            <a:r>
              <a:rPr kumimoji="0" lang="en-US" sz="36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a:t>
            </a:r>
          </a:p>
        </p:txBody>
      </p:sp>
      <p:pic>
        <p:nvPicPr>
          <p:cNvPr id="7" name="Picture 6" descr="Two people working in a flooded paddy field in India, transplanting young rice plants by hand.">
            <a:extLst>
              <a:ext uri="{FF2B5EF4-FFF2-40B4-BE49-F238E27FC236}">
                <a16:creationId xmlns:a16="http://schemas.microsoft.com/office/drawing/2014/main" id="{602FE4AF-C2A9-1AC4-EBB1-E52FEC785AA5}"/>
              </a:ext>
            </a:extLst>
          </p:cNvPr>
          <p:cNvPicPr>
            <a:picLocks noChangeAspect="1"/>
          </p:cNvPicPr>
          <p:nvPr/>
        </p:nvPicPr>
        <p:blipFill>
          <a:blip r:embed="rId2"/>
          <a:stretch>
            <a:fillRect/>
          </a:stretch>
        </p:blipFill>
        <p:spPr>
          <a:xfrm>
            <a:off x="123193" y="3626798"/>
            <a:ext cx="7229014" cy="2761082"/>
          </a:xfrm>
          <a:prstGeom prst="rect">
            <a:avLst/>
          </a:prstGeom>
        </p:spPr>
      </p:pic>
      <p:sp>
        <p:nvSpPr>
          <p:cNvPr id="9" name="TextBox 8">
            <a:extLst>
              <a:ext uri="{FF2B5EF4-FFF2-40B4-BE49-F238E27FC236}">
                <a16:creationId xmlns:a16="http://schemas.microsoft.com/office/drawing/2014/main" id="{5AF693D2-BCE1-4041-1D73-6A571E3878FB}"/>
              </a:ext>
            </a:extLst>
          </p:cNvPr>
          <p:cNvSpPr txBox="1"/>
          <p:nvPr/>
        </p:nvSpPr>
        <p:spPr>
          <a:xfrm>
            <a:off x="769298" y="6548659"/>
            <a:ext cx="5658662" cy="261610"/>
          </a:xfrm>
          <a:prstGeom prst="rect">
            <a:avLst/>
          </a:prstGeom>
          <a:noFill/>
        </p:spPr>
        <p:txBody>
          <a:bodyPr wrap="square">
            <a:spAutoFit/>
          </a:bodyPr>
          <a:lstStyle/>
          <a:p>
            <a:pPr algn="l"/>
            <a:r>
              <a:rPr lang="en-US" sz="11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pic>
        <p:nvPicPr>
          <p:cNvPr id="3" name="Picture 2" descr="Pie chart showing natural sources of atmospheric methane, with wetlands at 76%, termites at 11%, oceans at 8%, and hydrates at 5%.">
            <a:extLst>
              <a:ext uri="{FF2B5EF4-FFF2-40B4-BE49-F238E27FC236}">
                <a16:creationId xmlns:a16="http://schemas.microsoft.com/office/drawing/2014/main" id="{3D6A10A9-6AAA-5016-AFF4-E12058E6E91F}"/>
              </a:ext>
            </a:extLst>
          </p:cNvPr>
          <p:cNvPicPr>
            <a:picLocks noChangeAspect="1"/>
          </p:cNvPicPr>
          <p:nvPr/>
        </p:nvPicPr>
        <p:blipFill>
          <a:blip r:embed="rId3"/>
          <a:stretch>
            <a:fillRect/>
          </a:stretch>
        </p:blipFill>
        <p:spPr>
          <a:xfrm>
            <a:off x="5446951" y="47731"/>
            <a:ext cx="6621856" cy="3579067"/>
          </a:xfrm>
          <a:prstGeom prst="rect">
            <a:avLst/>
          </a:prstGeom>
        </p:spPr>
      </p:pic>
    </p:spTree>
    <p:extLst>
      <p:ext uri="{BB962C8B-B14F-4D97-AF65-F5344CB8AC3E}">
        <p14:creationId xmlns:p14="http://schemas.microsoft.com/office/powerpoint/2010/main" val="8455873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ACBD8-14DE-9FB1-0216-6FFB0CE886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1CF7B6-3D8F-9EE8-0BF3-BB8AC2DE0E2F}"/>
              </a:ext>
            </a:extLst>
          </p:cNvPr>
          <p:cNvSpPr>
            <a:spLocks noGrp="1"/>
          </p:cNvSpPr>
          <p:nvPr>
            <p:ph type="title"/>
          </p:nvPr>
        </p:nvSpPr>
        <p:spPr>
          <a:xfrm>
            <a:off x="838200" y="365125"/>
            <a:ext cx="10515600" cy="1015101"/>
          </a:xfrm>
        </p:spPr>
        <p:txBody>
          <a:bodyPr>
            <a:normAutofit fontScale="90000"/>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hlinkClick r:id="rId3"/>
              </a:rPr>
              <a:t>Climate at the core: how scientists study ice cores to reveal Earth's climate history</a:t>
            </a:r>
            <a:endPar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endParaRPr>
          </a:p>
        </p:txBody>
      </p:sp>
      <p:pic>
        <p:nvPicPr>
          <p:cNvPr id="7" name="Picture 6" descr="Gloved hand holding a segment of glacier ice core with embedded pebbles, against a snowy mountain background.">
            <a:extLst>
              <a:ext uri="{FF2B5EF4-FFF2-40B4-BE49-F238E27FC236}">
                <a16:creationId xmlns:a16="http://schemas.microsoft.com/office/drawing/2014/main" id="{DE30AF70-1164-272B-4497-C40DAB23138F}"/>
              </a:ext>
            </a:extLst>
          </p:cNvPr>
          <p:cNvPicPr>
            <a:picLocks noChangeAspect="1"/>
          </p:cNvPicPr>
          <p:nvPr/>
        </p:nvPicPr>
        <p:blipFill>
          <a:blip r:embed="rId4"/>
          <a:stretch>
            <a:fillRect/>
          </a:stretch>
        </p:blipFill>
        <p:spPr>
          <a:xfrm>
            <a:off x="838200" y="1874185"/>
            <a:ext cx="5456192" cy="4327324"/>
          </a:xfrm>
          <a:prstGeom prst="rect">
            <a:avLst/>
          </a:prstGeom>
        </p:spPr>
      </p:pic>
      <p:pic>
        <p:nvPicPr>
          <p:cNvPr id="9" name="Picture 8" descr="Gloved hands holding a long ice core segment with visible light and dark bands, resembling tree rings, in a laboratory setting.">
            <a:extLst>
              <a:ext uri="{FF2B5EF4-FFF2-40B4-BE49-F238E27FC236}">
                <a16:creationId xmlns:a16="http://schemas.microsoft.com/office/drawing/2014/main" id="{4B27F9D2-7B6D-3206-F662-6DF5B39E1BB4}"/>
              </a:ext>
            </a:extLst>
          </p:cNvPr>
          <p:cNvPicPr>
            <a:picLocks noChangeAspect="1"/>
          </p:cNvPicPr>
          <p:nvPr/>
        </p:nvPicPr>
        <p:blipFill>
          <a:blip r:embed="rId5"/>
          <a:stretch>
            <a:fillRect/>
          </a:stretch>
        </p:blipFill>
        <p:spPr>
          <a:xfrm>
            <a:off x="6452857" y="1036837"/>
            <a:ext cx="5057459" cy="3001010"/>
          </a:xfrm>
          <a:prstGeom prst="rect">
            <a:avLst/>
          </a:prstGeom>
        </p:spPr>
      </p:pic>
      <p:pic>
        <p:nvPicPr>
          <p:cNvPr id="11" name="Picture 10" descr="Ice core segment positioned vertically in a metal melter device used for analyzing trapped particles and substances.">
            <a:extLst>
              <a:ext uri="{FF2B5EF4-FFF2-40B4-BE49-F238E27FC236}">
                <a16:creationId xmlns:a16="http://schemas.microsoft.com/office/drawing/2014/main" id="{0171ADD3-A379-D7D3-5C54-6B6284178E37}"/>
              </a:ext>
            </a:extLst>
          </p:cNvPr>
          <p:cNvPicPr>
            <a:picLocks noChangeAspect="1"/>
          </p:cNvPicPr>
          <p:nvPr/>
        </p:nvPicPr>
        <p:blipFill>
          <a:blip r:embed="rId6"/>
          <a:stretch>
            <a:fillRect/>
          </a:stretch>
        </p:blipFill>
        <p:spPr>
          <a:xfrm>
            <a:off x="6452857" y="4138863"/>
            <a:ext cx="3061366" cy="2642135"/>
          </a:xfrm>
          <a:prstGeom prst="rect">
            <a:avLst/>
          </a:prstGeom>
        </p:spPr>
      </p:pic>
      <p:sp>
        <p:nvSpPr>
          <p:cNvPr id="12" name="Title 1">
            <a:extLst>
              <a:ext uri="{FF2B5EF4-FFF2-40B4-BE49-F238E27FC236}">
                <a16:creationId xmlns:a16="http://schemas.microsoft.com/office/drawing/2014/main" id="{CCE5EFAE-7CFF-4F77-1390-63989E3FBD61}"/>
              </a:ext>
            </a:extLst>
          </p:cNvPr>
          <p:cNvSpPr txBox="1">
            <a:spLocks/>
          </p:cNvSpPr>
          <p:nvPr/>
        </p:nvSpPr>
        <p:spPr>
          <a:xfrm>
            <a:off x="10019899" y="4280332"/>
            <a:ext cx="1592728" cy="2483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NOAA Climate.gov.</a:t>
            </a:r>
          </a:p>
        </p:txBody>
      </p:sp>
    </p:spTree>
    <p:extLst>
      <p:ext uri="{BB962C8B-B14F-4D97-AF65-F5344CB8AC3E}">
        <p14:creationId xmlns:p14="http://schemas.microsoft.com/office/powerpoint/2010/main" val="41974528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2ED01-8F33-BD36-ED4F-79E68F7D6B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E6C7DE-D9D1-528D-FBE4-7F8DEF8326D6}"/>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Atmosphere by Temperature</a:t>
            </a:r>
          </a:p>
        </p:txBody>
      </p:sp>
      <p:sp>
        <p:nvSpPr>
          <p:cNvPr id="3" name="Content Placeholder 2">
            <a:extLst>
              <a:ext uri="{FF2B5EF4-FFF2-40B4-BE49-F238E27FC236}">
                <a16:creationId xmlns:a16="http://schemas.microsoft.com/office/drawing/2014/main" id="{C8F42BA4-6CC1-0A80-C62B-2655325DCF57}"/>
              </a:ext>
            </a:extLst>
          </p:cNvPr>
          <p:cNvSpPr>
            <a:spLocks noGrp="1"/>
          </p:cNvSpPr>
          <p:nvPr>
            <p:ph idx="1"/>
          </p:nvPr>
        </p:nvSpPr>
        <p:spPr>
          <a:xfrm>
            <a:off x="838199" y="1458930"/>
            <a:ext cx="11094267" cy="4718033"/>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The atmosphere is </a:t>
            </a:r>
            <a:r>
              <a:rPr lang="en-US" sz="2400" b="1" dirty="0">
                <a:latin typeface="Arial Narrow" panose="020B0606020202030204" pitchFamily="34" charset="0"/>
              </a:rPr>
              <a:t>layered</a:t>
            </a:r>
            <a:r>
              <a:rPr lang="en-US" sz="2400" dirty="0">
                <a:latin typeface="Arial Narrow" panose="020B0606020202030204" pitchFamily="34" charset="0"/>
              </a:rPr>
              <a:t> according to how </a:t>
            </a:r>
            <a:r>
              <a:rPr lang="en-US" sz="2400" b="1" dirty="0">
                <a:latin typeface="Arial Narrow" panose="020B0606020202030204" pitchFamily="34" charset="0"/>
              </a:rPr>
              <a:t>temperature</a:t>
            </a:r>
            <a:r>
              <a:rPr lang="en-US" sz="2400" dirty="0">
                <a:latin typeface="Arial Narrow" panose="020B0606020202030204" pitchFamily="34" charset="0"/>
              </a:rPr>
              <a:t> </a:t>
            </a:r>
            <a:r>
              <a:rPr lang="en-US" sz="2400" b="1" dirty="0">
                <a:latin typeface="Arial Narrow" panose="020B0606020202030204" pitchFamily="34" charset="0"/>
              </a:rPr>
              <a:t>changes</a:t>
            </a:r>
            <a:r>
              <a:rPr lang="en-US" sz="2400" dirty="0">
                <a:latin typeface="Arial Narrow" panose="020B0606020202030204" pitchFamily="34" charset="0"/>
              </a:rPr>
              <a:t> with </a:t>
            </a:r>
            <a:r>
              <a:rPr lang="en-US" sz="2400" b="1" dirty="0">
                <a:latin typeface="Arial Narrow" panose="020B0606020202030204" pitchFamily="34" charset="0"/>
              </a:rPr>
              <a:t>altitude</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Why does warm air rise?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Gas molecules move freely and expand or contract depending on temperature.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Cool</a:t>
            </a:r>
            <a:r>
              <a:rPr lang="en-US" dirty="0">
                <a:latin typeface="Arial Narrow" panose="020B0606020202030204" pitchFamily="34" charset="0"/>
              </a:rPr>
              <a:t> </a:t>
            </a:r>
            <a:r>
              <a:rPr lang="en-US" b="1" dirty="0">
                <a:latin typeface="Arial Narrow" panose="020B0606020202030204" pitchFamily="34" charset="0"/>
              </a:rPr>
              <a:t>molecules</a:t>
            </a:r>
            <a:r>
              <a:rPr lang="en-US" dirty="0">
                <a:latin typeface="Arial Narrow" panose="020B0606020202030204" pitchFamily="34" charset="0"/>
              </a:rPr>
              <a:t>: move slowly, occupy </a:t>
            </a:r>
            <a:r>
              <a:rPr lang="en-US" b="1" dirty="0">
                <a:latin typeface="Arial Narrow" panose="020B0606020202030204" pitchFamily="34" charset="0"/>
              </a:rPr>
              <a:t>less</a:t>
            </a:r>
            <a:r>
              <a:rPr lang="en-US" dirty="0">
                <a:latin typeface="Arial Narrow" panose="020B0606020202030204" pitchFamily="34" charset="0"/>
              </a:rPr>
              <a:t> space → </a:t>
            </a:r>
            <a:r>
              <a:rPr lang="en-US" b="1" dirty="0">
                <a:latin typeface="Arial Narrow" panose="020B0606020202030204" pitchFamily="34" charset="0"/>
              </a:rPr>
              <a:t>higher</a:t>
            </a:r>
            <a:r>
              <a:rPr lang="en-US" dirty="0">
                <a:latin typeface="Arial Narrow" panose="020B0606020202030204" pitchFamily="34" charset="0"/>
              </a:rPr>
              <a:t> air density and pressure.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Warm</a:t>
            </a:r>
            <a:r>
              <a:rPr lang="en-US" dirty="0">
                <a:latin typeface="Arial Narrow" panose="020B0606020202030204" pitchFamily="34" charset="0"/>
              </a:rPr>
              <a:t> </a:t>
            </a:r>
            <a:r>
              <a:rPr lang="en-US" b="1" dirty="0">
                <a:latin typeface="Arial Narrow" panose="020B0606020202030204" pitchFamily="34" charset="0"/>
              </a:rPr>
              <a:t>molecules</a:t>
            </a:r>
            <a:r>
              <a:rPr lang="en-US" dirty="0">
                <a:latin typeface="Arial Narrow" panose="020B0606020202030204" pitchFamily="34" charset="0"/>
              </a:rPr>
              <a:t>: move vigorously, occupy </a:t>
            </a:r>
            <a:r>
              <a:rPr lang="en-US" b="1" dirty="0">
                <a:latin typeface="Arial Narrow" panose="020B0606020202030204" pitchFamily="34" charset="0"/>
              </a:rPr>
              <a:t>more</a:t>
            </a:r>
            <a:r>
              <a:rPr lang="en-US" dirty="0">
                <a:latin typeface="Arial Narrow" panose="020B0606020202030204" pitchFamily="34" charset="0"/>
              </a:rPr>
              <a:t> space → </a:t>
            </a:r>
            <a:r>
              <a:rPr lang="en-US" b="1" dirty="0">
                <a:latin typeface="Arial Narrow" panose="020B0606020202030204" pitchFamily="34" charset="0"/>
              </a:rPr>
              <a:t>lower</a:t>
            </a:r>
            <a:r>
              <a:rPr lang="en-US" dirty="0">
                <a:latin typeface="Arial Narrow" panose="020B0606020202030204" pitchFamily="34" charset="0"/>
              </a:rPr>
              <a:t> air density and pressure.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Warmer, lighter air rises</a:t>
            </a:r>
            <a:r>
              <a:rPr lang="en-US" dirty="0">
                <a:latin typeface="Arial Narrow" panose="020B0606020202030204" pitchFamily="34" charset="0"/>
              </a:rPr>
              <a:t>; </a:t>
            </a:r>
            <a:r>
              <a:rPr lang="en-US" b="1" dirty="0">
                <a:latin typeface="Arial Narrow" panose="020B0606020202030204" pitchFamily="34" charset="0"/>
              </a:rPr>
              <a:t>cooler, denser air sinks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Air temperature changes most noticeably with altitude.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 change in temperature with altitude is called a </a:t>
            </a:r>
          </a:p>
          <a:p>
            <a:pPr marL="0" indent="0">
              <a:lnSpc>
                <a:spcPct val="100000"/>
              </a:lnSpc>
              <a:spcBef>
                <a:spcPts val="600"/>
              </a:spcBef>
              <a:spcAft>
                <a:spcPts val="600"/>
              </a:spcAft>
              <a:buNone/>
            </a:pPr>
            <a:r>
              <a:rPr lang="en-US" sz="2400" dirty="0">
                <a:latin typeface="Arial Narrow" panose="020B0606020202030204" pitchFamily="34" charset="0"/>
              </a:rPr>
              <a:t>temperature gradient.</a:t>
            </a:r>
          </a:p>
        </p:txBody>
      </p:sp>
      <p:pic>
        <p:nvPicPr>
          <p:cNvPr id="7" name="Picture 6" descr="Diagram showing that the 500 millibar pressure level is higher in warm air and lower in cool air compared to the average height.">
            <a:extLst>
              <a:ext uri="{FF2B5EF4-FFF2-40B4-BE49-F238E27FC236}">
                <a16:creationId xmlns:a16="http://schemas.microsoft.com/office/drawing/2014/main" id="{786148F2-609E-23A7-2880-854D87B59C84}"/>
              </a:ext>
            </a:extLst>
          </p:cNvPr>
          <p:cNvPicPr>
            <a:picLocks noChangeAspect="1"/>
          </p:cNvPicPr>
          <p:nvPr/>
        </p:nvPicPr>
        <p:blipFill>
          <a:blip r:embed="rId3"/>
          <a:stretch>
            <a:fillRect/>
          </a:stretch>
        </p:blipFill>
        <p:spPr>
          <a:xfrm>
            <a:off x="7604672" y="4021822"/>
            <a:ext cx="4327794" cy="2471053"/>
          </a:xfrm>
          <a:prstGeom prst="rect">
            <a:avLst/>
          </a:prstGeom>
        </p:spPr>
      </p:pic>
      <p:sp>
        <p:nvSpPr>
          <p:cNvPr id="8" name="Title 1">
            <a:extLst>
              <a:ext uri="{FF2B5EF4-FFF2-40B4-BE49-F238E27FC236}">
                <a16:creationId xmlns:a16="http://schemas.microsoft.com/office/drawing/2014/main" id="{1414A5F6-CFB9-6872-E253-12DC8C443FBD}"/>
              </a:ext>
            </a:extLst>
          </p:cNvPr>
          <p:cNvSpPr txBox="1">
            <a:spLocks/>
          </p:cNvSpPr>
          <p:nvPr/>
        </p:nvSpPr>
        <p:spPr>
          <a:xfrm>
            <a:off x="10883148" y="6492875"/>
            <a:ext cx="941304" cy="2455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NOAA.</a:t>
            </a:r>
          </a:p>
        </p:txBody>
      </p:sp>
    </p:spTree>
    <p:extLst>
      <p:ext uri="{BB962C8B-B14F-4D97-AF65-F5344CB8AC3E}">
        <p14:creationId xmlns:p14="http://schemas.microsoft.com/office/powerpoint/2010/main" val="4114341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35F5E-3F56-F655-5054-786F7C8901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0E99F5-9765-2E48-856A-082B923CDFEE}"/>
              </a:ext>
            </a:extLst>
          </p:cNvPr>
          <p:cNvSpPr>
            <a:spLocks noGrp="1"/>
          </p:cNvSpPr>
          <p:nvPr>
            <p:ph type="title"/>
          </p:nvPr>
        </p:nvSpPr>
        <p:spPr>
          <a:xfrm>
            <a:off x="838200" y="365125"/>
            <a:ext cx="10515600" cy="1015101"/>
          </a:xfrm>
        </p:spPr>
        <p:txBody>
          <a:bodyPr/>
          <a:lstStyle/>
          <a:p>
            <a:r>
              <a:rPr lang="en-US" dirty="0">
                <a:latin typeface="Arial Narrow" panose="020B0606020202030204" pitchFamily="34" charset="0"/>
              </a:rPr>
              <a:t>Weekly readings:</a:t>
            </a:r>
          </a:p>
        </p:txBody>
      </p:sp>
      <p:sp>
        <p:nvSpPr>
          <p:cNvPr id="3" name="Content Placeholder 2">
            <a:extLst>
              <a:ext uri="{FF2B5EF4-FFF2-40B4-BE49-F238E27FC236}">
                <a16:creationId xmlns:a16="http://schemas.microsoft.com/office/drawing/2014/main" id="{B5EEDCEA-197A-DCB1-21F5-8595D0E1205E}"/>
              </a:ext>
            </a:extLst>
          </p:cNvPr>
          <p:cNvSpPr>
            <a:spLocks noGrp="1"/>
          </p:cNvSpPr>
          <p:nvPr>
            <p:ph idx="1"/>
          </p:nvPr>
        </p:nvSpPr>
        <p:spPr>
          <a:xfrm>
            <a:off x="838199" y="1530036"/>
            <a:ext cx="10515600" cy="4646927"/>
          </a:xfrm>
        </p:spPr>
        <p:txBody>
          <a:bodyPr>
            <a:normAutofit/>
          </a:bodyPr>
          <a:lstStyle/>
          <a:p>
            <a:pPr>
              <a:lnSpc>
                <a:spcPct val="110000"/>
              </a:lnSpc>
              <a:spcBef>
                <a:spcPts val="600"/>
              </a:spcBef>
              <a:spcAft>
                <a:spcPts val="600"/>
              </a:spcAft>
            </a:pPr>
            <a:r>
              <a:rPr lang="en-US" sz="3200" dirty="0">
                <a:latin typeface="Arial Narrow" panose="020B0606020202030204" pitchFamily="34" charset="0"/>
              </a:rPr>
              <a:t>Read Ritter Chapter 3 (3.1-3.6) and Patrich Unit 6 (pp. 76-82)</a:t>
            </a:r>
          </a:p>
        </p:txBody>
      </p:sp>
    </p:spTree>
    <p:extLst>
      <p:ext uri="{BB962C8B-B14F-4D97-AF65-F5344CB8AC3E}">
        <p14:creationId xmlns:p14="http://schemas.microsoft.com/office/powerpoint/2010/main" val="4292480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C2D848-B4FD-CD69-1686-4319DA5590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754A2F-5408-FF19-9AD1-7110D346F3F6}"/>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Layers of the Atmosphere by Temperature</a:t>
            </a:r>
          </a:p>
        </p:txBody>
      </p:sp>
      <p:sp>
        <p:nvSpPr>
          <p:cNvPr id="3" name="Content Placeholder 2">
            <a:extLst>
              <a:ext uri="{FF2B5EF4-FFF2-40B4-BE49-F238E27FC236}">
                <a16:creationId xmlns:a16="http://schemas.microsoft.com/office/drawing/2014/main" id="{D13C5E53-FD4F-1C4B-4C34-0BC4D3427E40}"/>
              </a:ext>
            </a:extLst>
          </p:cNvPr>
          <p:cNvSpPr>
            <a:spLocks noGrp="1"/>
          </p:cNvSpPr>
          <p:nvPr>
            <p:ph idx="1"/>
          </p:nvPr>
        </p:nvSpPr>
        <p:spPr>
          <a:xfrm>
            <a:off x="838200" y="1458930"/>
            <a:ext cx="6983994" cy="4718033"/>
          </a:xfrm>
        </p:spPr>
        <p:txBody>
          <a:bodyPr>
            <a:noAutofit/>
          </a:bodyPr>
          <a:lstStyle/>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Thermosphere</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Mesosphere</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Stratosphere</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Troposphere</a:t>
            </a:r>
          </a:p>
          <a:p>
            <a:pPr>
              <a:lnSpc>
                <a:spcPct val="100000"/>
              </a:lnSpc>
              <a:spcBef>
                <a:spcPts val="600"/>
              </a:spcBef>
              <a:spcAft>
                <a:spcPts val="600"/>
              </a:spcAft>
              <a:buFont typeface="Wingdings" panose="05000000000000000000" pitchFamily="2" charset="2"/>
              <a:buChar char="q"/>
            </a:pPr>
            <a:endParaRPr lang="en-US" dirty="0">
              <a:latin typeface="Arial Narrow" panose="020B0606020202030204" pitchFamily="34" charset="0"/>
            </a:endParaRPr>
          </a:p>
        </p:txBody>
      </p:sp>
      <p:pic>
        <p:nvPicPr>
          <p:cNvPr id="5" name="Picture 4" descr="Diagram of Earth's atmospheric layers showing the troposphere, stratosphere with ozone layer, mesosphere, thermosphere with ionosphere, and exosphere, alongside a red line indicating temperature changes with altitude.">
            <a:extLst>
              <a:ext uri="{FF2B5EF4-FFF2-40B4-BE49-F238E27FC236}">
                <a16:creationId xmlns:a16="http://schemas.microsoft.com/office/drawing/2014/main" id="{DF5CB42A-B6DF-4BBF-3F52-3CFF870DEDDB}"/>
              </a:ext>
            </a:extLst>
          </p:cNvPr>
          <p:cNvPicPr>
            <a:picLocks noChangeAspect="1"/>
          </p:cNvPicPr>
          <p:nvPr/>
        </p:nvPicPr>
        <p:blipFill>
          <a:blip r:embed="rId3"/>
          <a:stretch>
            <a:fillRect/>
          </a:stretch>
        </p:blipFill>
        <p:spPr>
          <a:xfrm>
            <a:off x="4137690" y="1405681"/>
            <a:ext cx="7369008" cy="4664784"/>
          </a:xfrm>
          <a:prstGeom prst="rect">
            <a:avLst/>
          </a:prstGeom>
        </p:spPr>
      </p:pic>
      <p:sp>
        <p:nvSpPr>
          <p:cNvPr id="6" name="Title 1">
            <a:extLst>
              <a:ext uri="{FF2B5EF4-FFF2-40B4-BE49-F238E27FC236}">
                <a16:creationId xmlns:a16="http://schemas.microsoft.com/office/drawing/2014/main" id="{9AC12645-A7B4-7E20-3794-BDFD52299A25}"/>
              </a:ext>
            </a:extLst>
          </p:cNvPr>
          <p:cNvSpPr txBox="1">
            <a:spLocks/>
          </p:cNvSpPr>
          <p:nvPr/>
        </p:nvSpPr>
        <p:spPr>
          <a:xfrm>
            <a:off x="7039120" y="6370108"/>
            <a:ext cx="4467578" cy="2455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6.3 from Physical Geography by J. Patrich, licensed under CC BY 4.0.</a:t>
            </a:r>
          </a:p>
        </p:txBody>
      </p:sp>
    </p:spTree>
    <p:extLst>
      <p:ext uri="{BB962C8B-B14F-4D97-AF65-F5344CB8AC3E}">
        <p14:creationId xmlns:p14="http://schemas.microsoft.com/office/powerpoint/2010/main" val="12138057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123E2-1C14-0D20-418F-F3B889C98C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A91C05-0F42-44B6-26A5-F492744F5CFB}"/>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Thermosphere</a:t>
            </a:r>
          </a:p>
        </p:txBody>
      </p:sp>
      <p:sp>
        <p:nvSpPr>
          <p:cNvPr id="3" name="Content Placeholder 2">
            <a:extLst>
              <a:ext uri="{FF2B5EF4-FFF2-40B4-BE49-F238E27FC236}">
                <a16:creationId xmlns:a16="http://schemas.microsoft.com/office/drawing/2014/main" id="{4EB2E0D6-B074-B75F-244E-5AD7F5DF255C}"/>
              </a:ext>
            </a:extLst>
          </p:cNvPr>
          <p:cNvSpPr>
            <a:spLocks noGrp="1"/>
          </p:cNvSpPr>
          <p:nvPr>
            <p:ph idx="1"/>
          </p:nvPr>
        </p:nvSpPr>
        <p:spPr>
          <a:xfrm>
            <a:off x="838200" y="1458930"/>
            <a:ext cx="4811162" cy="5201514"/>
          </a:xfrm>
        </p:spPr>
        <p:txBody>
          <a:bodyPr>
            <a:normAutofit lnSpcReduction="10000"/>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dirty="0">
                <a:latin typeface="Arial Narrow" panose="020B0606020202030204" pitchFamily="34" charset="0"/>
              </a:rPr>
              <a:t>Roughly same as </a:t>
            </a:r>
            <a:r>
              <a:rPr lang="en-US" dirty="0" err="1">
                <a:latin typeface="Arial Narrow" panose="020B0606020202030204" pitchFamily="34" charset="0"/>
              </a:rPr>
              <a:t>heterosphere</a:t>
            </a:r>
            <a:endParaRPr lang="en-US" dirty="0">
              <a:latin typeface="Arial Narrow" panose="020B0606020202030204" pitchFamily="34" charset="0"/>
            </a:endParaRP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80 km outwards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Temperature increases with altitude because of its direct contact with high energy solar radiation</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dirty="0" err="1">
                <a:latin typeface="Arial Narrow" panose="020B0606020202030204" pitchFamily="34" charset="0"/>
              </a:rPr>
              <a:t>Thermopause</a:t>
            </a:r>
            <a:r>
              <a:rPr lang="en-US" dirty="0">
                <a:latin typeface="Arial Narrow" panose="020B0606020202030204" pitchFamily="34" charset="0"/>
              </a:rPr>
              <a:t> is at 480km</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High temperature, but not “hot”, because the density of molecules is so low that little heat is produced</a:t>
            </a:r>
          </a:p>
        </p:txBody>
      </p:sp>
      <p:pic>
        <p:nvPicPr>
          <p:cNvPr id="6" name="Picture 5" descr="Diagram of Earth's atmospheric layers showing the troposphere, stratosphere with ozone layer, mesosphere, thermosphere with ionosphere, and exosphere, alongside a red line indicating temperature changes with altitude.">
            <a:extLst>
              <a:ext uri="{FF2B5EF4-FFF2-40B4-BE49-F238E27FC236}">
                <a16:creationId xmlns:a16="http://schemas.microsoft.com/office/drawing/2014/main" id="{390F4071-FE51-F4FF-C885-1CA466BDD978}"/>
              </a:ext>
            </a:extLst>
          </p:cNvPr>
          <p:cNvPicPr>
            <a:picLocks noChangeAspect="1"/>
          </p:cNvPicPr>
          <p:nvPr/>
        </p:nvPicPr>
        <p:blipFill>
          <a:blip r:embed="rId3"/>
          <a:stretch>
            <a:fillRect/>
          </a:stretch>
        </p:blipFill>
        <p:spPr>
          <a:xfrm>
            <a:off x="5810414" y="1816292"/>
            <a:ext cx="5940727" cy="3760643"/>
          </a:xfrm>
          <a:prstGeom prst="rect">
            <a:avLst/>
          </a:prstGeom>
        </p:spPr>
      </p:pic>
      <p:sp>
        <p:nvSpPr>
          <p:cNvPr id="7" name="Title 1">
            <a:extLst>
              <a:ext uri="{FF2B5EF4-FFF2-40B4-BE49-F238E27FC236}">
                <a16:creationId xmlns:a16="http://schemas.microsoft.com/office/drawing/2014/main" id="{F50D57ED-85DB-07D9-38FB-5409628CD145}"/>
              </a:ext>
            </a:extLst>
          </p:cNvPr>
          <p:cNvSpPr txBox="1">
            <a:spLocks/>
          </p:cNvSpPr>
          <p:nvPr/>
        </p:nvSpPr>
        <p:spPr>
          <a:xfrm>
            <a:off x="7283563" y="5767467"/>
            <a:ext cx="4467578" cy="2455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6.3 from Physical Geography by J. Patrich, licensed under CC BY 4.0.</a:t>
            </a:r>
          </a:p>
        </p:txBody>
      </p:sp>
    </p:spTree>
    <p:extLst>
      <p:ext uri="{BB962C8B-B14F-4D97-AF65-F5344CB8AC3E}">
        <p14:creationId xmlns:p14="http://schemas.microsoft.com/office/powerpoint/2010/main" val="38072862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4759B-0B4D-6E8F-D11E-500795AFAB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7C63CA-C764-A7A0-A910-31A16CEE13B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Mesosphere</a:t>
            </a:r>
          </a:p>
        </p:txBody>
      </p:sp>
      <p:sp>
        <p:nvSpPr>
          <p:cNvPr id="3" name="Content Placeholder 2">
            <a:extLst>
              <a:ext uri="{FF2B5EF4-FFF2-40B4-BE49-F238E27FC236}">
                <a16:creationId xmlns:a16="http://schemas.microsoft.com/office/drawing/2014/main" id="{DE6E75AE-8A94-9050-2829-23703A7D263D}"/>
              </a:ext>
            </a:extLst>
          </p:cNvPr>
          <p:cNvSpPr>
            <a:spLocks noGrp="1"/>
          </p:cNvSpPr>
          <p:nvPr>
            <p:ph idx="1"/>
          </p:nvPr>
        </p:nvSpPr>
        <p:spPr>
          <a:xfrm>
            <a:off x="838200" y="1458930"/>
            <a:ext cx="4811162" cy="5201514"/>
          </a:xfrm>
        </p:spPr>
        <p:txBody>
          <a:bodyPr>
            <a:norm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dirty="0">
                <a:latin typeface="Arial Narrow" panose="020B0606020202030204" pitchFamily="34" charset="0"/>
              </a:rPr>
              <a:t>50km to 80km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Mesopause at 80km (−90°C)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Temperature decreases with altitude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Noctilucent clouds</a:t>
            </a:r>
          </a:p>
        </p:txBody>
      </p:sp>
      <p:pic>
        <p:nvPicPr>
          <p:cNvPr id="6" name="Picture 5" descr="Diagram of Earth's atmospheric layers showing the troposphere, stratosphere with ozone layer, mesosphere, thermosphere with ionosphere, and exosphere, alongside a red line indicating temperature changes with altitude.">
            <a:extLst>
              <a:ext uri="{FF2B5EF4-FFF2-40B4-BE49-F238E27FC236}">
                <a16:creationId xmlns:a16="http://schemas.microsoft.com/office/drawing/2014/main" id="{8A7766DC-F212-DD3E-6184-B866C7E155F7}"/>
              </a:ext>
            </a:extLst>
          </p:cNvPr>
          <p:cNvPicPr>
            <a:picLocks noChangeAspect="1"/>
          </p:cNvPicPr>
          <p:nvPr/>
        </p:nvPicPr>
        <p:blipFill>
          <a:blip r:embed="rId3"/>
          <a:stretch>
            <a:fillRect/>
          </a:stretch>
        </p:blipFill>
        <p:spPr>
          <a:xfrm>
            <a:off x="5810414" y="1816292"/>
            <a:ext cx="5940727" cy="3760643"/>
          </a:xfrm>
          <a:prstGeom prst="rect">
            <a:avLst/>
          </a:prstGeom>
        </p:spPr>
      </p:pic>
      <p:sp>
        <p:nvSpPr>
          <p:cNvPr id="7" name="Title 1">
            <a:extLst>
              <a:ext uri="{FF2B5EF4-FFF2-40B4-BE49-F238E27FC236}">
                <a16:creationId xmlns:a16="http://schemas.microsoft.com/office/drawing/2014/main" id="{66827F8C-A3D6-B99B-5BA6-D99DD778B02E}"/>
              </a:ext>
            </a:extLst>
          </p:cNvPr>
          <p:cNvSpPr txBox="1">
            <a:spLocks/>
          </p:cNvSpPr>
          <p:nvPr/>
        </p:nvSpPr>
        <p:spPr>
          <a:xfrm>
            <a:off x="7283563" y="5767467"/>
            <a:ext cx="4467578" cy="2455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6.3 from Physical Geography by J. Patrich, licensed under CC BY 4.0.</a:t>
            </a:r>
          </a:p>
        </p:txBody>
      </p:sp>
    </p:spTree>
    <p:extLst>
      <p:ext uri="{BB962C8B-B14F-4D97-AF65-F5344CB8AC3E}">
        <p14:creationId xmlns:p14="http://schemas.microsoft.com/office/powerpoint/2010/main" val="16841353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6A100-7C25-C43A-0265-F16A63313E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F1DF04-881B-5A44-D8EE-52A4D969CBD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Stratosphere</a:t>
            </a:r>
          </a:p>
        </p:txBody>
      </p:sp>
      <p:sp>
        <p:nvSpPr>
          <p:cNvPr id="3" name="Content Placeholder 2">
            <a:extLst>
              <a:ext uri="{FF2B5EF4-FFF2-40B4-BE49-F238E27FC236}">
                <a16:creationId xmlns:a16="http://schemas.microsoft.com/office/drawing/2014/main" id="{A27DE5FA-AA21-7443-F045-B81CDEE1C439}"/>
              </a:ext>
            </a:extLst>
          </p:cNvPr>
          <p:cNvSpPr>
            <a:spLocks noGrp="1"/>
          </p:cNvSpPr>
          <p:nvPr>
            <p:ph idx="1"/>
          </p:nvPr>
        </p:nvSpPr>
        <p:spPr>
          <a:xfrm>
            <a:off x="838200" y="1458930"/>
            <a:ext cx="4811162" cy="5201514"/>
          </a:xfrm>
        </p:spPr>
        <p:txBody>
          <a:bodyPr>
            <a:norm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dirty="0">
                <a:latin typeface="Arial Narrow" panose="020B0606020202030204" pitchFamily="34" charset="0"/>
              </a:rPr>
              <a:t>18km to 50km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Stratopause at 50km (0°C)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Temperature increases with altitude because of the absorption of ultraviolet radiation by the ozone layer </a:t>
            </a:r>
          </a:p>
        </p:txBody>
      </p:sp>
      <p:pic>
        <p:nvPicPr>
          <p:cNvPr id="6" name="Picture 5" descr="Diagram of Earth's atmospheric layers showing the troposphere, stratosphere with ozone layer, mesosphere, thermosphere with ionosphere, and exosphere, alongside a red line indicating temperature changes with altitude.">
            <a:extLst>
              <a:ext uri="{FF2B5EF4-FFF2-40B4-BE49-F238E27FC236}">
                <a16:creationId xmlns:a16="http://schemas.microsoft.com/office/drawing/2014/main" id="{56F92235-951C-1322-B5A1-2AA69DE7A836}"/>
              </a:ext>
            </a:extLst>
          </p:cNvPr>
          <p:cNvPicPr>
            <a:picLocks noChangeAspect="1"/>
          </p:cNvPicPr>
          <p:nvPr/>
        </p:nvPicPr>
        <p:blipFill>
          <a:blip r:embed="rId3"/>
          <a:stretch>
            <a:fillRect/>
          </a:stretch>
        </p:blipFill>
        <p:spPr>
          <a:xfrm>
            <a:off x="5810414" y="1816292"/>
            <a:ext cx="5940727" cy="3760643"/>
          </a:xfrm>
          <a:prstGeom prst="rect">
            <a:avLst/>
          </a:prstGeom>
        </p:spPr>
      </p:pic>
      <p:sp>
        <p:nvSpPr>
          <p:cNvPr id="7" name="Title 1">
            <a:extLst>
              <a:ext uri="{FF2B5EF4-FFF2-40B4-BE49-F238E27FC236}">
                <a16:creationId xmlns:a16="http://schemas.microsoft.com/office/drawing/2014/main" id="{3E3C10F4-103D-CA54-2AC6-9DC384F8E0E3}"/>
              </a:ext>
            </a:extLst>
          </p:cNvPr>
          <p:cNvSpPr txBox="1">
            <a:spLocks/>
          </p:cNvSpPr>
          <p:nvPr/>
        </p:nvSpPr>
        <p:spPr>
          <a:xfrm>
            <a:off x="7283563" y="5767467"/>
            <a:ext cx="4467578" cy="2455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6.3 from Physical Geography by J. Patrich, licensed under CC BY 4.0.</a:t>
            </a:r>
          </a:p>
        </p:txBody>
      </p:sp>
    </p:spTree>
    <p:extLst>
      <p:ext uri="{BB962C8B-B14F-4D97-AF65-F5344CB8AC3E}">
        <p14:creationId xmlns:p14="http://schemas.microsoft.com/office/powerpoint/2010/main" val="27040430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06F38-D6F5-E170-A059-9E8C4D6B33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F70B10-C060-550B-DB40-4AA50961A9E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Troposphere</a:t>
            </a:r>
          </a:p>
        </p:txBody>
      </p:sp>
      <p:sp>
        <p:nvSpPr>
          <p:cNvPr id="3" name="Content Placeholder 2">
            <a:extLst>
              <a:ext uri="{FF2B5EF4-FFF2-40B4-BE49-F238E27FC236}">
                <a16:creationId xmlns:a16="http://schemas.microsoft.com/office/drawing/2014/main" id="{BED6910E-45BF-7DF5-BAEA-C01CC5D56B58}"/>
              </a:ext>
            </a:extLst>
          </p:cNvPr>
          <p:cNvSpPr>
            <a:spLocks noGrp="1"/>
          </p:cNvSpPr>
          <p:nvPr>
            <p:ph idx="1"/>
          </p:nvPr>
        </p:nvSpPr>
        <p:spPr>
          <a:xfrm>
            <a:off x="838200" y="1458930"/>
            <a:ext cx="4811162" cy="5201514"/>
          </a:xfrm>
        </p:spPr>
        <p:txBody>
          <a:bodyPr>
            <a:norm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dirty="0">
                <a:latin typeface="Arial Narrow" panose="020B0606020202030204" pitchFamily="34" charset="0"/>
              </a:rPr>
              <a:t>Surface to 18 km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90% mass of atmosphere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Tropopause at −57°C (18km near equator, 12km in middle latitude, 8km at Poles)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Normal lapse rate</a:t>
            </a:r>
            <a:r>
              <a:rPr lang="en-US" dirty="0">
                <a:latin typeface="Arial Narrow" panose="020B0606020202030204" pitchFamily="34" charset="0"/>
              </a:rPr>
              <a:t>: </a:t>
            </a:r>
            <a:r>
              <a:rPr lang="en-US" b="1" dirty="0">
                <a:latin typeface="Arial Narrow" panose="020B0606020202030204" pitchFamily="34" charset="0"/>
              </a:rPr>
              <a:t>Average</a:t>
            </a:r>
            <a:r>
              <a:rPr lang="en-US" dirty="0">
                <a:latin typeface="Arial Narrow" panose="020B0606020202030204" pitchFamily="34" charset="0"/>
              </a:rPr>
              <a:t> cooling at rate of </a:t>
            </a:r>
            <a:r>
              <a:rPr lang="en-US" b="1" dirty="0">
                <a:latin typeface="Arial Narrow" panose="020B0606020202030204" pitchFamily="34" charset="0"/>
              </a:rPr>
              <a:t>6.4°C/km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Environmental lapse rate</a:t>
            </a:r>
            <a:r>
              <a:rPr lang="en-US" dirty="0">
                <a:latin typeface="Arial Narrow" panose="020B0606020202030204" pitchFamily="34" charset="0"/>
              </a:rPr>
              <a:t>: </a:t>
            </a:r>
            <a:r>
              <a:rPr lang="en-US" b="1" dirty="0">
                <a:latin typeface="Arial Narrow" panose="020B0606020202030204" pitchFamily="34" charset="0"/>
              </a:rPr>
              <a:t>Actual</a:t>
            </a:r>
            <a:r>
              <a:rPr lang="en-US" dirty="0">
                <a:latin typeface="Arial Narrow" panose="020B0606020202030204" pitchFamily="34" charset="0"/>
              </a:rPr>
              <a:t> local lapse rate</a:t>
            </a:r>
          </a:p>
        </p:txBody>
      </p:sp>
      <p:pic>
        <p:nvPicPr>
          <p:cNvPr id="6" name="Picture 5" descr="Diagram of Earth's atmospheric layers showing the troposphere, stratosphere with ozone layer, mesosphere, thermosphere with ionosphere, and exosphere, alongside a red line indicating temperature changes with altitude.">
            <a:extLst>
              <a:ext uri="{FF2B5EF4-FFF2-40B4-BE49-F238E27FC236}">
                <a16:creationId xmlns:a16="http://schemas.microsoft.com/office/drawing/2014/main" id="{54742E3F-7C5F-4E6B-8E78-ABBBB2121AE0}"/>
              </a:ext>
            </a:extLst>
          </p:cNvPr>
          <p:cNvPicPr>
            <a:picLocks noChangeAspect="1"/>
          </p:cNvPicPr>
          <p:nvPr/>
        </p:nvPicPr>
        <p:blipFill>
          <a:blip r:embed="rId3"/>
          <a:stretch>
            <a:fillRect/>
          </a:stretch>
        </p:blipFill>
        <p:spPr>
          <a:xfrm>
            <a:off x="5810414" y="1816292"/>
            <a:ext cx="5940727" cy="3760643"/>
          </a:xfrm>
          <a:prstGeom prst="rect">
            <a:avLst/>
          </a:prstGeom>
        </p:spPr>
      </p:pic>
      <p:sp>
        <p:nvSpPr>
          <p:cNvPr id="7" name="Title 1">
            <a:extLst>
              <a:ext uri="{FF2B5EF4-FFF2-40B4-BE49-F238E27FC236}">
                <a16:creationId xmlns:a16="http://schemas.microsoft.com/office/drawing/2014/main" id="{7D042C99-A983-4702-B6CC-FB58228A332B}"/>
              </a:ext>
            </a:extLst>
          </p:cNvPr>
          <p:cNvSpPr txBox="1">
            <a:spLocks/>
          </p:cNvSpPr>
          <p:nvPr/>
        </p:nvSpPr>
        <p:spPr>
          <a:xfrm>
            <a:off x="7283563" y="5767467"/>
            <a:ext cx="4467578" cy="2455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6.3 from Physical Geography by J. Patrich, licensed under CC BY 4.0.</a:t>
            </a:r>
          </a:p>
        </p:txBody>
      </p:sp>
    </p:spTree>
    <p:extLst>
      <p:ext uri="{BB962C8B-B14F-4D97-AF65-F5344CB8AC3E}">
        <p14:creationId xmlns:p14="http://schemas.microsoft.com/office/powerpoint/2010/main" val="842525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7EF4AF-6833-579F-AE55-4006524FBE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7566B1-2647-F0F0-BCDC-C7B544135B2E}"/>
              </a:ext>
            </a:extLst>
          </p:cNvPr>
          <p:cNvSpPr>
            <a:spLocks noGrp="1"/>
          </p:cNvSpPr>
          <p:nvPr>
            <p:ph type="title"/>
          </p:nvPr>
        </p:nvSpPr>
        <p:spPr>
          <a:xfrm>
            <a:off x="838200" y="365125"/>
            <a:ext cx="10515600" cy="1015101"/>
          </a:xfrm>
        </p:spPr>
        <p:txBody>
          <a:bodyPr/>
          <a:lstStyle/>
          <a:p>
            <a:r>
              <a:rPr lang="en-US" dirty="0">
                <a:solidFill>
                  <a:srgbClr val="000000"/>
                </a:solidFill>
                <a:latin typeface="Arial Narrow" panose="020B0606020202030204" pitchFamily="34" charset="0"/>
                <a:cs typeface="Calibri" panose="020F0502020204030204" pitchFamily="34" charset="0"/>
              </a:rPr>
              <a:t>T</a:t>
            </a:r>
            <a:r>
              <a:rPr kumimoji="0" lang="en-US" sz="44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emperature</a:t>
            </a:r>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Inversion</a:t>
            </a:r>
          </a:p>
        </p:txBody>
      </p:sp>
      <p:sp>
        <p:nvSpPr>
          <p:cNvPr id="3" name="Content Placeholder 2">
            <a:extLst>
              <a:ext uri="{FF2B5EF4-FFF2-40B4-BE49-F238E27FC236}">
                <a16:creationId xmlns:a16="http://schemas.microsoft.com/office/drawing/2014/main" id="{421D3AD7-F9AC-E793-1B7F-F18DBFF92FDB}"/>
              </a:ext>
            </a:extLst>
          </p:cNvPr>
          <p:cNvSpPr>
            <a:spLocks noGrp="1"/>
          </p:cNvSpPr>
          <p:nvPr>
            <p:ph idx="1"/>
          </p:nvPr>
        </p:nvSpPr>
        <p:spPr>
          <a:xfrm>
            <a:off x="838200" y="1458930"/>
            <a:ext cx="10786450" cy="5201514"/>
          </a:xfrm>
        </p:spPr>
        <p:txBody>
          <a:bodyPr>
            <a:norm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dirty="0">
                <a:latin typeface="Arial Narrow" panose="020B0606020202030204" pitchFamily="34" charset="0"/>
              </a:rPr>
              <a:t>Air temperature in the troposphere increases with altitude and warm air sits over cold air.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Inversions are very stable and may last for several days or even weeks.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They form:</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Overland at night or in winter when the ground is cold. The cold ground cools the air that sits above it, making this low layer of air denser than the air above it.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Near the coast where cold seawater cools the air above it. When that denser air moves inland, it slides beneath the warmer air over the land.</a:t>
            </a:r>
          </a:p>
        </p:txBody>
      </p:sp>
    </p:spTree>
    <p:extLst>
      <p:ext uri="{BB962C8B-B14F-4D97-AF65-F5344CB8AC3E}">
        <p14:creationId xmlns:p14="http://schemas.microsoft.com/office/powerpoint/2010/main" val="1325676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04885-1250-299B-F711-DC566C6979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6EC0E3-58C3-B080-A5D1-0F5F3FDF3CCC}"/>
              </a:ext>
            </a:extLst>
          </p:cNvPr>
          <p:cNvSpPr>
            <a:spLocks noGrp="1"/>
          </p:cNvSpPr>
          <p:nvPr>
            <p:ph type="title"/>
          </p:nvPr>
        </p:nvSpPr>
        <p:spPr>
          <a:xfrm>
            <a:off x="838200" y="365125"/>
            <a:ext cx="10515600" cy="1015101"/>
          </a:xfrm>
        </p:spPr>
        <p:txBody>
          <a:bodyPr/>
          <a:lstStyle/>
          <a:p>
            <a:r>
              <a:rPr lang="en-US" dirty="0">
                <a:solidFill>
                  <a:srgbClr val="000000"/>
                </a:solidFill>
                <a:latin typeface="Arial Narrow" panose="020B0606020202030204" pitchFamily="34" charset="0"/>
                <a:cs typeface="Calibri" panose="020F0502020204030204" pitchFamily="34" charset="0"/>
              </a:rPr>
              <a:t>Normal Lapse Rate</a:t>
            </a:r>
            <a:endPar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5DA7E0FA-03BA-E236-5770-973E40686925}"/>
              </a:ext>
            </a:extLst>
          </p:cNvPr>
          <p:cNvSpPr>
            <a:spLocks noGrp="1"/>
          </p:cNvSpPr>
          <p:nvPr>
            <p:ph idx="1"/>
          </p:nvPr>
        </p:nvSpPr>
        <p:spPr>
          <a:xfrm>
            <a:off x="838200" y="1458930"/>
            <a:ext cx="10786450" cy="5201514"/>
          </a:xfrm>
        </p:spPr>
        <p:txBody>
          <a:bodyPr>
            <a:normAutofit/>
          </a:bodyPr>
          <a:lstStyle/>
          <a:p>
            <a:pPr marL="0" indent="0" algn="ctr">
              <a:lnSpc>
                <a:spcPct val="100000"/>
              </a:lnSpc>
              <a:spcBef>
                <a:spcPts val="600"/>
              </a:spcBef>
              <a:spcAft>
                <a:spcPts val="600"/>
              </a:spcAft>
              <a:buNone/>
            </a:pPr>
            <a:endParaRPr lang="en-US" sz="3200" dirty="0">
              <a:latin typeface="Arial Narrow" panose="020B0606020202030204" pitchFamily="34" charset="0"/>
            </a:endParaRPr>
          </a:p>
          <a:p>
            <a:pPr marL="0" indent="0" algn="ctr">
              <a:lnSpc>
                <a:spcPct val="100000"/>
              </a:lnSpc>
              <a:spcBef>
                <a:spcPts val="600"/>
              </a:spcBef>
              <a:spcAft>
                <a:spcPts val="600"/>
              </a:spcAft>
              <a:buNone/>
            </a:pPr>
            <a:r>
              <a:rPr lang="en-US" sz="3200" dirty="0">
                <a:latin typeface="Arial Narrow" panose="020B0606020202030204" pitchFamily="34" charset="0"/>
              </a:rPr>
              <a:t>Q. If the temperature at the surface of Earth (at sea level) is 20°C, what is the temperature at 1000 m if the normal lapse rate is 6.4°C/km? </a:t>
            </a:r>
          </a:p>
          <a:p>
            <a:pPr marL="0" indent="0">
              <a:lnSpc>
                <a:spcPct val="100000"/>
              </a:lnSpc>
              <a:spcBef>
                <a:spcPts val="600"/>
              </a:spcBef>
              <a:spcAft>
                <a:spcPts val="600"/>
              </a:spcAft>
              <a:buNone/>
            </a:pPr>
            <a:endParaRPr lang="en-US" sz="2800" dirty="0">
              <a:latin typeface="Arial Narrow" panose="020B0606020202030204" pitchFamily="34" charset="0"/>
            </a:endParaRPr>
          </a:p>
        </p:txBody>
      </p:sp>
    </p:spTree>
    <p:extLst>
      <p:ext uri="{BB962C8B-B14F-4D97-AF65-F5344CB8AC3E}">
        <p14:creationId xmlns:p14="http://schemas.microsoft.com/office/powerpoint/2010/main" val="33500211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F1DEE-CF46-221A-ACFF-E6DB2D483C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05DADB-2554-F331-791F-1C6638F0208D}"/>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Layers of the Atmosphere by Function</a:t>
            </a:r>
          </a:p>
        </p:txBody>
      </p:sp>
      <p:sp>
        <p:nvSpPr>
          <p:cNvPr id="3" name="Content Placeholder 2">
            <a:extLst>
              <a:ext uri="{FF2B5EF4-FFF2-40B4-BE49-F238E27FC236}">
                <a16:creationId xmlns:a16="http://schemas.microsoft.com/office/drawing/2014/main" id="{4A73C6FD-3664-4865-3035-46CD519F21ED}"/>
              </a:ext>
            </a:extLst>
          </p:cNvPr>
          <p:cNvSpPr>
            <a:spLocks noGrp="1"/>
          </p:cNvSpPr>
          <p:nvPr>
            <p:ph idx="1"/>
          </p:nvPr>
        </p:nvSpPr>
        <p:spPr>
          <a:xfrm>
            <a:off x="838199" y="1458930"/>
            <a:ext cx="10994679" cy="4718033"/>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Ionosphere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50km outwards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Absorbs cosmic rays, gamma rays, X-rays, some UV rays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Changes atoms to positively charged ions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Ozonosphere (also called “ozone layer”)</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19km to 50km</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Part of stratosphere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Ozone (O</a:t>
            </a:r>
            <a:r>
              <a:rPr lang="en-US" baseline="-25000" dirty="0">
                <a:latin typeface="Arial Narrow" panose="020B0606020202030204" pitchFamily="34" charset="0"/>
              </a:rPr>
              <a:t>3</a:t>
            </a:r>
            <a:r>
              <a:rPr lang="en-US" dirty="0">
                <a:latin typeface="Arial Narrow" panose="020B0606020202030204" pitchFamily="34" charset="0"/>
              </a:rPr>
              <a:t>) absorbs UV energy and converts it to heat energy</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Thinner at the equator and thicker at the poles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Ozone concentrations are highest in the spring and generally lowest during the autumn</a:t>
            </a:r>
          </a:p>
          <a:p>
            <a:pPr>
              <a:lnSpc>
                <a:spcPct val="100000"/>
              </a:lnSpc>
              <a:spcBef>
                <a:spcPts val="600"/>
              </a:spcBef>
              <a:spcAft>
                <a:spcPts val="600"/>
              </a:spcAft>
              <a:buFont typeface="Wingdings" panose="05000000000000000000" pitchFamily="2" charset="2"/>
              <a:buChar char="q"/>
            </a:pPr>
            <a:endParaRPr lang="en-US" sz="2400" dirty="0">
              <a:latin typeface="Arial Narrow" panose="020B0606020202030204" pitchFamily="34" charset="0"/>
            </a:endParaRPr>
          </a:p>
        </p:txBody>
      </p:sp>
    </p:spTree>
    <p:extLst>
      <p:ext uri="{BB962C8B-B14F-4D97-AF65-F5344CB8AC3E}">
        <p14:creationId xmlns:p14="http://schemas.microsoft.com/office/powerpoint/2010/main" val="20526247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99911-FC6A-E88E-4EC2-F45EEDCC47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AED8EC-1EA1-C2A5-B9CA-8FC38DE1AE36}"/>
              </a:ext>
            </a:extLst>
          </p:cNvPr>
          <p:cNvSpPr>
            <a:spLocks noGrp="1"/>
          </p:cNvSpPr>
          <p:nvPr>
            <p:ph type="title"/>
          </p:nvPr>
        </p:nvSpPr>
        <p:spPr>
          <a:xfrm>
            <a:off x="838199" y="681037"/>
            <a:ext cx="6332622" cy="1147763"/>
          </a:xfrm>
        </p:spPr>
        <p:txBody>
          <a:bodyPr>
            <a:normAutofit fontScale="90000"/>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Reveal Earth's Atmosphere</a:t>
            </a:r>
            <a:b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br>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National Geographic</a:t>
            </a:r>
          </a:p>
        </p:txBody>
      </p:sp>
      <p:sp>
        <p:nvSpPr>
          <p:cNvPr id="3" name="Content Placeholder 2">
            <a:extLst>
              <a:ext uri="{FF2B5EF4-FFF2-40B4-BE49-F238E27FC236}">
                <a16:creationId xmlns:a16="http://schemas.microsoft.com/office/drawing/2014/main" id="{18E8B990-E13E-9587-2995-C9E739398CF6}"/>
              </a:ext>
            </a:extLst>
          </p:cNvPr>
          <p:cNvSpPr>
            <a:spLocks noGrp="1"/>
          </p:cNvSpPr>
          <p:nvPr>
            <p:ph idx="1"/>
          </p:nvPr>
        </p:nvSpPr>
        <p:spPr>
          <a:xfrm>
            <a:off x="838199" y="2109457"/>
            <a:ext cx="9672873" cy="4067506"/>
          </a:xfrm>
        </p:spPr>
        <p:txBody>
          <a:bodyPr>
            <a:noAutofit/>
          </a:bodyPr>
          <a:lstStyle/>
          <a:p>
            <a:pPr marL="0" indent="0">
              <a:lnSpc>
                <a:spcPct val="100000"/>
              </a:lnSpc>
              <a:spcBef>
                <a:spcPts val="600"/>
              </a:spcBef>
              <a:spcAft>
                <a:spcPts val="600"/>
              </a:spcAft>
              <a:buNone/>
            </a:pPr>
            <a:r>
              <a:rPr lang="en-US" sz="3200" dirty="0">
                <a:latin typeface="Arial Narrow" panose="020B0606020202030204" pitchFamily="34" charset="0"/>
                <a:hlinkClick r:id="rId3"/>
              </a:rPr>
              <a:t>https://www.youtube.com/watch?v=1YAOT92wuD8</a:t>
            </a:r>
            <a:r>
              <a:rPr lang="en-US" sz="3200" dirty="0">
                <a:latin typeface="Arial Narrow" panose="020B0606020202030204" pitchFamily="34" charset="0"/>
              </a:rPr>
              <a:t> </a:t>
            </a:r>
          </a:p>
        </p:txBody>
      </p:sp>
      <p:pic>
        <p:nvPicPr>
          <p:cNvPr id="5" name="Picture 4" descr="Illustration of Earth's atmospheric layers from the surface to 600 km, showing the troposphere, stratosphere, mesosphere, thermosphere, and exosphere, with features such as weather balloons, meteors, auroras, the space shuttle, and labeled boundaries like the tropopause and stratopause.">
            <a:extLst>
              <a:ext uri="{FF2B5EF4-FFF2-40B4-BE49-F238E27FC236}">
                <a16:creationId xmlns:a16="http://schemas.microsoft.com/office/drawing/2014/main" id="{D0C63976-FBC4-3555-7AB0-94720CFEA8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4111" y="163629"/>
            <a:ext cx="2131996" cy="6395987"/>
          </a:xfrm>
          <a:prstGeom prst="rect">
            <a:avLst/>
          </a:prstGeom>
        </p:spPr>
      </p:pic>
      <p:sp>
        <p:nvSpPr>
          <p:cNvPr id="6" name="Title 1">
            <a:extLst>
              <a:ext uri="{FF2B5EF4-FFF2-40B4-BE49-F238E27FC236}">
                <a16:creationId xmlns:a16="http://schemas.microsoft.com/office/drawing/2014/main" id="{4662AC70-534D-8BA4-D8AE-B518179583EF}"/>
              </a:ext>
            </a:extLst>
          </p:cNvPr>
          <p:cNvSpPr txBox="1">
            <a:spLocks/>
          </p:cNvSpPr>
          <p:nvPr/>
        </p:nvSpPr>
        <p:spPr>
          <a:xfrm>
            <a:off x="9885145" y="6554142"/>
            <a:ext cx="993022"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NOAA.</a:t>
            </a:r>
          </a:p>
        </p:txBody>
      </p:sp>
    </p:spTree>
    <p:extLst>
      <p:ext uri="{BB962C8B-B14F-4D97-AF65-F5344CB8AC3E}">
        <p14:creationId xmlns:p14="http://schemas.microsoft.com/office/powerpoint/2010/main" val="18282855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6CB09-5C10-D6ED-13A5-0706B2082022}"/>
              </a:ext>
            </a:extLst>
          </p:cNvPr>
          <p:cNvSpPr>
            <a:spLocks noGrp="1"/>
          </p:cNvSpPr>
          <p:nvPr>
            <p:ph type="title"/>
          </p:nvPr>
        </p:nvSpPr>
        <p:spPr/>
        <p:txBody>
          <a:bodyPr/>
          <a:lstStyle/>
          <a:p>
            <a:r>
              <a:rPr lang="en-US" dirty="0">
                <a:latin typeface="Arial Narrow" panose="020B0606020202030204" pitchFamily="34" charset="0"/>
              </a:rPr>
              <a:t>Ozone (O</a:t>
            </a:r>
            <a:r>
              <a:rPr lang="en-US" baseline="-25000" dirty="0">
                <a:latin typeface="Arial Narrow" panose="020B0606020202030204" pitchFamily="34" charset="0"/>
              </a:rPr>
              <a:t>3</a:t>
            </a:r>
            <a:r>
              <a:rPr lang="en-US" dirty="0">
                <a:latin typeface="Arial Narrow" panose="020B0606020202030204" pitchFamily="34" charset="0"/>
              </a:rPr>
              <a:t>) Formation</a:t>
            </a:r>
          </a:p>
        </p:txBody>
      </p:sp>
      <p:sp>
        <p:nvSpPr>
          <p:cNvPr id="3" name="Content Placeholder 2">
            <a:extLst>
              <a:ext uri="{FF2B5EF4-FFF2-40B4-BE49-F238E27FC236}">
                <a16:creationId xmlns:a16="http://schemas.microsoft.com/office/drawing/2014/main" id="{F56D6C21-6418-B813-C221-BAD835EEAD2B}"/>
              </a:ext>
            </a:extLst>
          </p:cNvPr>
          <p:cNvSpPr>
            <a:spLocks noGrp="1"/>
          </p:cNvSpPr>
          <p:nvPr>
            <p:ph idx="1"/>
          </p:nvPr>
        </p:nvSpPr>
        <p:spPr>
          <a:xfrm>
            <a:off x="838200" y="1825625"/>
            <a:ext cx="10949412" cy="4351338"/>
          </a:xfrm>
        </p:spPr>
        <p:txBody>
          <a:bodyPr>
            <a:normAutofit/>
          </a:bodyPr>
          <a:lstStyle/>
          <a:p>
            <a:pPr>
              <a:buFont typeface="Wingdings" panose="05000000000000000000" pitchFamily="2" charset="2"/>
              <a:buChar char="q"/>
            </a:pPr>
            <a:r>
              <a:rPr lang="en-US" sz="2600" dirty="0">
                <a:latin typeface="Arial Narrow" panose="020B0606020202030204" pitchFamily="34" charset="0"/>
              </a:rPr>
              <a:t> Ozone (O</a:t>
            </a:r>
            <a:r>
              <a:rPr lang="en-US" sz="2600" baseline="-25000" dirty="0">
                <a:latin typeface="Arial Narrow" panose="020B0606020202030204" pitchFamily="34" charset="0"/>
              </a:rPr>
              <a:t>3</a:t>
            </a:r>
            <a:r>
              <a:rPr lang="en-US" sz="2600" dirty="0">
                <a:latin typeface="Arial Narrow" panose="020B0606020202030204" pitchFamily="34" charset="0"/>
              </a:rPr>
              <a:t>) is a relatively </a:t>
            </a:r>
            <a:r>
              <a:rPr lang="en-US" sz="2600" b="1" dirty="0">
                <a:latin typeface="Arial Narrow" panose="020B0606020202030204" pitchFamily="34" charset="0"/>
              </a:rPr>
              <a:t>unstable</a:t>
            </a:r>
            <a:r>
              <a:rPr lang="en-US" sz="2600" dirty="0">
                <a:latin typeface="Arial Narrow" panose="020B0606020202030204" pitchFamily="34" charset="0"/>
              </a:rPr>
              <a:t> molecule made up of three atoms of oxygen (O).</a:t>
            </a:r>
          </a:p>
          <a:p>
            <a:pPr>
              <a:buFont typeface="Wingdings" panose="05000000000000000000" pitchFamily="2" charset="2"/>
              <a:buChar char="q"/>
            </a:pPr>
            <a:r>
              <a:rPr lang="en-US" sz="2600" dirty="0">
                <a:latin typeface="Arial Narrow" panose="020B0606020202030204" pitchFamily="34" charset="0"/>
              </a:rPr>
              <a:t> In the stratosphere, ozone is </a:t>
            </a:r>
            <a:r>
              <a:rPr lang="en-US" sz="2600" b="1" dirty="0">
                <a:latin typeface="Arial Narrow" panose="020B0606020202030204" pitchFamily="34" charset="0"/>
              </a:rPr>
              <a:t>created</a:t>
            </a:r>
            <a:r>
              <a:rPr lang="en-US" sz="2600" dirty="0">
                <a:latin typeface="Arial Narrow" panose="020B0606020202030204" pitchFamily="34" charset="0"/>
              </a:rPr>
              <a:t> primarily by </a:t>
            </a:r>
            <a:r>
              <a:rPr lang="en-US" sz="2600" b="1" dirty="0">
                <a:latin typeface="Arial Narrow" panose="020B0606020202030204" pitchFamily="34" charset="0"/>
              </a:rPr>
              <a:t>ultraviolet radiation</a:t>
            </a:r>
            <a:r>
              <a:rPr lang="en-US" sz="2600" dirty="0">
                <a:latin typeface="Arial Narrow" panose="020B0606020202030204" pitchFamily="34" charset="0"/>
              </a:rPr>
              <a:t>: When high-energy ultraviolet rays strike ordinary oxygen molecules (O</a:t>
            </a:r>
            <a:r>
              <a:rPr lang="en-US" sz="2600" baseline="-25000" dirty="0">
                <a:latin typeface="Arial Narrow" panose="020B0606020202030204" pitchFamily="34" charset="0"/>
              </a:rPr>
              <a:t>2</a:t>
            </a:r>
            <a:r>
              <a:rPr lang="en-US" sz="2600" dirty="0">
                <a:latin typeface="Arial Narrow" panose="020B0606020202030204" pitchFamily="34" charset="0"/>
              </a:rPr>
              <a:t>), they </a:t>
            </a:r>
            <a:r>
              <a:rPr lang="en-US" sz="2600" b="1" dirty="0">
                <a:latin typeface="Arial Narrow" panose="020B0606020202030204" pitchFamily="34" charset="0"/>
              </a:rPr>
              <a:t>split</a:t>
            </a:r>
            <a:r>
              <a:rPr lang="en-US" sz="2600" dirty="0">
                <a:latin typeface="Arial Narrow" panose="020B0606020202030204" pitchFamily="34" charset="0"/>
              </a:rPr>
              <a:t> the molecule into </a:t>
            </a:r>
            <a:r>
              <a:rPr lang="en-US" sz="2600" b="1" dirty="0">
                <a:latin typeface="Arial Narrow" panose="020B0606020202030204" pitchFamily="34" charset="0"/>
              </a:rPr>
              <a:t>two single oxygen atoms</a:t>
            </a:r>
            <a:r>
              <a:rPr lang="en-US" sz="2600" dirty="0">
                <a:latin typeface="Arial Narrow" panose="020B0606020202030204" pitchFamily="34" charset="0"/>
              </a:rPr>
              <a:t>, known as </a:t>
            </a:r>
            <a:r>
              <a:rPr lang="en-US" sz="2600" b="1" dirty="0">
                <a:latin typeface="Arial Narrow" panose="020B0606020202030204" pitchFamily="34" charset="0"/>
              </a:rPr>
              <a:t>atomic oxygen</a:t>
            </a:r>
            <a:r>
              <a:rPr lang="en-US" sz="2600" dirty="0">
                <a:latin typeface="Arial Narrow" panose="020B0606020202030204" pitchFamily="34" charset="0"/>
              </a:rPr>
              <a:t>. A </a:t>
            </a:r>
            <a:r>
              <a:rPr lang="en-US" sz="2600" b="1" dirty="0">
                <a:latin typeface="Arial Narrow" panose="020B0606020202030204" pitchFamily="34" charset="0"/>
              </a:rPr>
              <a:t>freed oxygen atom </a:t>
            </a:r>
            <a:r>
              <a:rPr lang="en-US" sz="2600" dirty="0">
                <a:latin typeface="Arial Narrow" panose="020B0606020202030204" pitchFamily="34" charset="0"/>
              </a:rPr>
              <a:t>then </a:t>
            </a:r>
            <a:r>
              <a:rPr lang="en-US" sz="2600" b="1" dirty="0">
                <a:latin typeface="Arial Narrow" panose="020B0606020202030204" pitchFamily="34" charset="0"/>
              </a:rPr>
              <a:t>combines</a:t>
            </a:r>
            <a:r>
              <a:rPr lang="en-US" sz="2600" dirty="0">
                <a:latin typeface="Arial Narrow" panose="020B0606020202030204" pitchFamily="34" charset="0"/>
              </a:rPr>
              <a:t> with another </a:t>
            </a:r>
            <a:r>
              <a:rPr lang="en-US" sz="2600" b="1" dirty="0">
                <a:latin typeface="Arial Narrow" panose="020B0606020202030204" pitchFamily="34" charset="0"/>
              </a:rPr>
              <a:t>oxygen molecule </a:t>
            </a:r>
            <a:r>
              <a:rPr lang="en-US" sz="2600" dirty="0">
                <a:latin typeface="Arial Narrow" panose="020B0606020202030204" pitchFamily="34" charset="0"/>
              </a:rPr>
              <a:t>to form a molecule of </a:t>
            </a:r>
            <a:r>
              <a:rPr lang="en-US" sz="2600" b="1" dirty="0">
                <a:latin typeface="Arial Narrow" panose="020B0606020202030204" pitchFamily="34" charset="0"/>
              </a:rPr>
              <a:t>ozone</a:t>
            </a:r>
            <a:r>
              <a:rPr lang="en-US" sz="2600" dirty="0">
                <a:latin typeface="Arial Narrow" panose="020B0606020202030204" pitchFamily="34" charset="0"/>
              </a:rPr>
              <a:t>. There is so much oxygen in our atmosphere, that these high-energy ultraviolet rays are completely absorbed in the stratosphere.</a:t>
            </a:r>
          </a:p>
        </p:txBody>
      </p:sp>
      <p:pic>
        <p:nvPicPr>
          <p:cNvPr id="5" name="Picture 4" descr="Two-step diagram showing ozone formation. In the first step, an oxygen molecule (O₂) is split by ultraviolet light into two separate oxygen atoms. In the second step, a free oxygen atom combines with another O₂ molecule to form ozone (O₃).">
            <a:extLst>
              <a:ext uri="{FF2B5EF4-FFF2-40B4-BE49-F238E27FC236}">
                <a16:creationId xmlns:a16="http://schemas.microsoft.com/office/drawing/2014/main" id="{35C40C89-4580-D337-4B79-7B23C4D3778F}"/>
              </a:ext>
            </a:extLst>
          </p:cNvPr>
          <p:cNvPicPr>
            <a:picLocks noChangeAspect="1"/>
          </p:cNvPicPr>
          <p:nvPr/>
        </p:nvPicPr>
        <p:blipFill>
          <a:blip r:embed="rId2"/>
          <a:stretch>
            <a:fillRect/>
          </a:stretch>
        </p:blipFill>
        <p:spPr>
          <a:xfrm>
            <a:off x="6096000" y="4347462"/>
            <a:ext cx="4399034" cy="2220228"/>
          </a:xfrm>
          <a:prstGeom prst="rect">
            <a:avLst/>
          </a:prstGeom>
        </p:spPr>
      </p:pic>
      <p:sp>
        <p:nvSpPr>
          <p:cNvPr id="6" name="Title 1">
            <a:extLst>
              <a:ext uri="{FF2B5EF4-FFF2-40B4-BE49-F238E27FC236}">
                <a16:creationId xmlns:a16="http://schemas.microsoft.com/office/drawing/2014/main" id="{C63C7B7A-D9A6-642A-C55D-C5E49C13B4CF}"/>
              </a:ext>
            </a:extLst>
          </p:cNvPr>
          <p:cNvSpPr txBox="1">
            <a:spLocks/>
          </p:cNvSpPr>
          <p:nvPr/>
        </p:nvSpPr>
        <p:spPr>
          <a:xfrm>
            <a:off x="8472804" y="6577542"/>
            <a:ext cx="1956788"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NASA Earth Observatory.</a:t>
            </a:r>
          </a:p>
        </p:txBody>
      </p:sp>
    </p:spTree>
    <p:extLst>
      <p:ext uri="{BB962C8B-B14F-4D97-AF65-F5344CB8AC3E}">
        <p14:creationId xmlns:p14="http://schemas.microsoft.com/office/powerpoint/2010/main" val="10004155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8FA3A-118E-7EC6-2918-B310EACD9A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29013C-B78F-48C9-5572-D4F45A063112}"/>
              </a:ext>
            </a:extLst>
          </p:cNvPr>
          <p:cNvSpPr>
            <a:spLocks noGrp="1"/>
          </p:cNvSpPr>
          <p:nvPr>
            <p:ph type="title"/>
          </p:nvPr>
        </p:nvSpPr>
        <p:spPr>
          <a:xfrm>
            <a:off x="838200" y="365125"/>
            <a:ext cx="10515600" cy="1015101"/>
          </a:xfrm>
        </p:spPr>
        <p:txBody>
          <a:bodyPr/>
          <a:lstStyle/>
          <a:p>
            <a:r>
              <a:rPr lang="en-US" dirty="0">
                <a:latin typeface="Arial Narrow" panose="020B0606020202030204" pitchFamily="34" charset="0"/>
              </a:rPr>
              <a:t>Key additional resources</a:t>
            </a:r>
          </a:p>
        </p:txBody>
      </p:sp>
      <p:sp>
        <p:nvSpPr>
          <p:cNvPr id="3" name="Content Placeholder 2">
            <a:extLst>
              <a:ext uri="{FF2B5EF4-FFF2-40B4-BE49-F238E27FC236}">
                <a16:creationId xmlns:a16="http://schemas.microsoft.com/office/drawing/2014/main" id="{28184A5B-061C-0A49-E239-1C52EC1ADC5A}"/>
              </a:ext>
            </a:extLst>
          </p:cNvPr>
          <p:cNvSpPr>
            <a:spLocks noGrp="1"/>
          </p:cNvSpPr>
          <p:nvPr>
            <p:ph idx="1"/>
          </p:nvPr>
        </p:nvSpPr>
        <p:spPr>
          <a:xfrm>
            <a:off x="946841" y="1380226"/>
            <a:ext cx="4476185" cy="5112649"/>
          </a:xfrm>
        </p:spPr>
        <p:txBody>
          <a:bodyPr>
            <a:normAutofit/>
          </a:bodyPr>
          <a:lstStyle/>
          <a:p>
            <a:pPr marR="0" lvl="0">
              <a:lnSpc>
                <a:spcPct val="150000"/>
              </a:lnSpc>
              <a:spcBef>
                <a:spcPts val="0"/>
              </a:spcBef>
              <a:buFont typeface="Wingdings" panose="05000000000000000000" pitchFamily="2" charset="2"/>
              <a:buChar char="q"/>
            </a:pPr>
            <a:r>
              <a:rPr lang="en-US" sz="1800" kern="100" dirty="0">
                <a:effectLst/>
                <a:latin typeface="Candara" panose="020E0502030303020204" pitchFamily="34" charset="0"/>
                <a:ea typeface="DengXian" panose="02010600030101010101" pitchFamily="2" charset="-122"/>
                <a:cs typeface="Times New Roman" panose="02020603050405020304" pitchFamily="18" charset="0"/>
                <a:hlinkClick r:id="rId3"/>
              </a:rPr>
              <a:t> NOAA The Atmosphere</a:t>
            </a:r>
            <a:endParaRPr lang="en-US" sz="1800" kern="100" dirty="0">
              <a:effectLst/>
              <a:latin typeface="Aptos" panose="020B0004020202020204" pitchFamily="34" charset="0"/>
              <a:ea typeface="DengXian" panose="02010600030101010101" pitchFamily="2" charset="-122"/>
              <a:cs typeface="Times New Roman" panose="02020603050405020304" pitchFamily="18" charset="0"/>
            </a:endParaRPr>
          </a:p>
          <a:p>
            <a:pPr marR="0" lvl="0">
              <a:lnSpc>
                <a:spcPct val="150000"/>
              </a:lnSpc>
              <a:spcBef>
                <a:spcPts val="0"/>
              </a:spcBef>
              <a:buFont typeface="Wingdings" panose="05000000000000000000" pitchFamily="2" charset="2"/>
              <a:buChar char="q"/>
            </a:pPr>
            <a:r>
              <a:rPr lang="fr-FR" sz="1800" kern="100" dirty="0">
                <a:effectLst/>
                <a:latin typeface="Candara" panose="020E0502030303020204" pitchFamily="34" charset="0"/>
                <a:ea typeface="DengXian" panose="02010600030101010101" pitchFamily="2" charset="-122"/>
                <a:cs typeface="Times New Roman" panose="02020603050405020304" pitchFamily="18" charset="0"/>
                <a:hlinkClick r:id="rId4"/>
              </a:rPr>
              <a:t> NOAA Air Pressure</a:t>
            </a:r>
            <a:endParaRPr lang="en-US" sz="1800" kern="100" dirty="0">
              <a:effectLst/>
              <a:latin typeface="Aptos" panose="020B0004020202020204" pitchFamily="34" charset="0"/>
              <a:ea typeface="DengXian" panose="02010600030101010101" pitchFamily="2" charset="-122"/>
              <a:cs typeface="Times New Roman" panose="02020603050405020304" pitchFamily="18" charset="0"/>
            </a:endParaRPr>
          </a:p>
          <a:p>
            <a:pPr marR="0" lvl="0">
              <a:lnSpc>
                <a:spcPct val="150000"/>
              </a:lnSpc>
              <a:spcBef>
                <a:spcPts val="0"/>
              </a:spcBef>
              <a:buFont typeface="Wingdings" panose="05000000000000000000" pitchFamily="2" charset="2"/>
              <a:buChar char="q"/>
            </a:pPr>
            <a:r>
              <a:rPr lang="en-US" sz="1800" kern="100" dirty="0">
                <a:effectLst/>
                <a:latin typeface="Candara" panose="020E0502030303020204" pitchFamily="34" charset="0"/>
                <a:ea typeface="DengXian" panose="02010600030101010101" pitchFamily="2" charset="-122"/>
                <a:cs typeface="Times New Roman" panose="02020603050405020304" pitchFamily="18" charset="0"/>
                <a:hlinkClick r:id="rId5"/>
              </a:rPr>
              <a:t> NOAA Layers of the Atmosphere</a:t>
            </a:r>
            <a:endParaRPr lang="en-US" sz="1800" kern="100" dirty="0">
              <a:effectLst/>
              <a:latin typeface="Aptos" panose="020B0004020202020204" pitchFamily="34" charset="0"/>
              <a:ea typeface="DengXian" panose="02010600030101010101" pitchFamily="2" charset="-122"/>
              <a:cs typeface="Times New Roman" panose="02020603050405020304" pitchFamily="18" charset="0"/>
            </a:endParaRPr>
          </a:p>
          <a:p>
            <a:pPr marR="0" lvl="0">
              <a:lnSpc>
                <a:spcPct val="150000"/>
              </a:lnSpc>
              <a:spcBef>
                <a:spcPts val="0"/>
              </a:spcBef>
              <a:buFont typeface="Wingdings" panose="05000000000000000000" pitchFamily="2" charset="2"/>
              <a:buChar char="q"/>
            </a:pPr>
            <a:r>
              <a:rPr lang="en-US" sz="1800" kern="100" dirty="0">
                <a:effectLst/>
                <a:latin typeface="Candara" panose="020E0502030303020204" pitchFamily="34" charset="0"/>
                <a:ea typeface="DengXian" panose="02010600030101010101" pitchFamily="2" charset="-122"/>
                <a:cs typeface="Times New Roman" panose="02020603050405020304" pitchFamily="18" charset="0"/>
              </a:rPr>
              <a:t> UV Index: </a:t>
            </a:r>
            <a:r>
              <a:rPr lang="en-US" sz="1800" u="sng" kern="100" dirty="0">
                <a:solidFill>
                  <a:srgbClr val="467886"/>
                </a:solidFill>
                <a:effectLst/>
                <a:latin typeface="Candara" panose="020E0502030303020204" pitchFamily="34" charset="0"/>
                <a:ea typeface="DengXian" panose="02010600030101010101" pitchFamily="2" charset="-122"/>
                <a:cs typeface="Times New Roman" panose="02020603050405020304" pitchFamily="18" charset="0"/>
                <a:hlinkClick r:id="rId6"/>
              </a:rPr>
              <a:t>www.epa.gov/sunsafety/uv-index-1</a:t>
            </a:r>
            <a:r>
              <a:rPr lang="en-US" sz="1800" kern="100" dirty="0">
                <a:effectLst/>
                <a:latin typeface="Candara" panose="020E0502030303020204" pitchFamily="34" charset="0"/>
                <a:ea typeface="DengXian" panose="02010600030101010101" pitchFamily="2" charset="-122"/>
                <a:cs typeface="Times New Roman" panose="02020603050405020304" pitchFamily="18" charset="0"/>
              </a:rPr>
              <a:t>, </a:t>
            </a:r>
            <a:r>
              <a:rPr lang="en-US" sz="1800" u="sng" kern="100" dirty="0">
                <a:solidFill>
                  <a:srgbClr val="467886"/>
                </a:solidFill>
                <a:effectLst/>
                <a:latin typeface="Candara" panose="020E0502030303020204" pitchFamily="34" charset="0"/>
                <a:ea typeface="DengXian" panose="02010600030101010101" pitchFamily="2" charset="-122"/>
                <a:cs typeface="Times New Roman" panose="02020603050405020304" pitchFamily="18" charset="0"/>
                <a:hlinkClick r:id="rId7"/>
              </a:rPr>
              <a:t>https://www.canada.ca/en/health-canada/services/health-risks-safety/radiation/types-sources/ultraviolet.html</a:t>
            </a:r>
            <a:r>
              <a:rPr lang="en-US" sz="1800" kern="100" dirty="0">
                <a:effectLst/>
                <a:latin typeface="Candara" panose="020E0502030303020204" pitchFamily="34" charset="0"/>
                <a:ea typeface="DengXian" panose="02010600030101010101" pitchFamily="2" charset="-122"/>
                <a:cs typeface="Times New Roman" panose="02020603050405020304" pitchFamily="18" charset="0"/>
              </a:rPr>
              <a:t> </a:t>
            </a:r>
            <a:endParaRPr lang="en-US" sz="1800" kern="100" dirty="0">
              <a:effectLst/>
              <a:latin typeface="Aptos" panose="020B0004020202020204" pitchFamily="34" charset="0"/>
              <a:ea typeface="DengXian" panose="02010600030101010101" pitchFamily="2" charset="-122"/>
              <a:cs typeface="Times New Roman" panose="02020603050405020304" pitchFamily="18" charset="0"/>
            </a:endParaRPr>
          </a:p>
          <a:p>
            <a:pPr marR="0" lvl="0">
              <a:lnSpc>
                <a:spcPct val="150000"/>
              </a:lnSpc>
              <a:spcBef>
                <a:spcPts val="0"/>
              </a:spcBef>
              <a:buFont typeface="Wingdings" panose="05000000000000000000" pitchFamily="2" charset="2"/>
              <a:buChar char="q"/>
            </a:pPr>
            <a:r>
              <a:rPr lang="en-US" sz="1800" kern="100" dirty="0">
                <a:effectLst/>
                <a:latin typeface="Candara" panose="020E0502030303020204" pitchFamily="34" charset="0"/>
                <a:ea typeface="DengXian" panose="02010600030101010101" pitchFamily="2" charset="-122"/>
                <a:cs typeface="Times New Roman" panose="02020603050405020304" pitchFamily="18" charset="0"/>
                <a:hlinkClick r:id="rId8"/>
              </a:rPr>
              <a:t> Acid Deposition</a:t>
            </a:r>
            <a:endParaRPr lang="en-US" sz="1800" kern="100" dirty="0">
              <a:effectLst/>
              <a:latin typeface="Aptos" panose="020B0004020202020204" pitchFamily="34" charset="0"/>
              <a:ea typeface="DengXian" panose="02010600030101010101" pitchFamily="2" charset="-122"/>
              <a:cs typeface="Times New Roman" panose="02020603050405020304" pitchFamily="18" charset="0"/>
            </a:endParaRPr>
          </a:p>
          <a:p>
            <a:pPr marR="0" lvl="0">
              <a:lnSpc>
                <a:spcPct val="150000"/>
              </a:lnSpc>
              <a:spcBef>
                <a:spcPts val="0"/>
              </a:spcBef>
              <a:buFont typeface="Wingdings" panose="05000000000000000000" pitchFamily="2" charset="2"/>
              <a:buChar char="q"/>
            </a:pPr>
            <a:r>
              <a:rPr lang="en-US" sz="1800" kern="100" dirty="0">
                <a:effectLst/>
                <a:latin typeface="Candara" panose="020E0502030303020204" pitchFamily="34" charset="0"/>
                <a:ea typeface="DengXian" panose="02010600030101010101" pitchFamily="2" charset="-122"/>
                <a:cs typeface="Times New Roman" panose="02020603050405020304" pitchFamily="18" charset="0"/>
                <a:hlinkClick r:id="rId9"/>
              </a:rPr>
              <a:t> CO2 Monitoring</a:t>
            </a:r>
            <a:endParaRPr lang="en-US" sz="1800" kern="100" dirty="0">
              <a:effectLst/>
              <a:latin typeface="Aptos" panose="020B0004020202020204" pitchFamily="34" charset="0"/>
              <a:ea typeface="DengXian" panose="02010600030101010101" pitchFamily="2" charset="-122"/>
              <a:cs typeface="Times New Roman" panose="02020603050405020304" pitchFamily="18" charset="0"/>
            </a:endParaRPr>
          </a:p>
          <a:p>
            <a:pPr marR="0" lvl="0">
              <a:lnSpc>
                <a:spcPct val="150000"/>
              </a:lnSpc>
              <a:spcBef>
                <a:spcPts val="0"/>
              </a:spcBef>
              <a:buFont typeface="Wingdings" panose="05000000000000000000" pitchFamily="2" charset="2"/>
              <a:buChar char="q"/>
            </a:pPr>
            <a:r>
              <a:rPr lang="en-US" sz="1800" kern="100" dirty="0">
                <a:effectLst/>
                <a:latin typeface="Candara" panose="020E0502030303020204" pitchFamily="34" charset="0"/>
                <a:ea typeface="DengXian" panose="02010600030101010101" pitchFamily="2" charset="-122"/>
                <a:cs typeface="Times New Roman" panose="02020603050405020304" pitchFamily="18" charset="0"/>
                <a:hlinkClick r:id="rId10"/>
              </a:rPr>
              <a:t> Arctic Ozone Loss</a:t>
            </a:r>
            <a:endParaRPr lang="en-US" sz="1800" kern="100" dirty="0">
              <a:effectLst/>
              <a:latin typeface="Aptos" panose="020B0004020202020204" pitchFamily="34" charset="0"/>
              <a:ea typeface="DengXian" panose="02010600030101010101" pitchFamily="2" charset="-122"/>
              <a:cs typeface="Times New Roman" panose="02020603050405020304" pitchFamily="18" charset="0"/>
            </a:endParaRPr>
          </a:p>
          <a:p>
            <a:pPr marR="0" lvl="0">
              <a:lnSpc>
                <a:spcPct val="150000"/>
              </a:lnSpc>
              <a:spcBef>
                <a:spcPts val="0"/>
              </a:spcBef>
              <a:buFont typeface="Wingdings" panose="05000000000000000000" pitchFamily="2" charset="2"/>
              <a:buChar char="q"/>
            </a:pPr>
            <a:r>
              <a:rPr lang="fr-FR" sz="1800" kern="100" dirty="0">
                <a:effectLst/>
                <a:latin typeface="Candara" panose="020E0502030303020204" pitchFamily="34" charset="0"/>
                <a:ea typeface="DengXian" panose="02010600030101010101" pitchFamily="2" charset="-122"/>
                <a:cs typeface="Times New Roman" panose="02020603050405020304" pitchFamily="18" charset="0"/>
                <a:hlinkClick r:id="rId11"/>
              </a:rPr>
              <a:t> Carbon </a:t>
            </a:r>
            <a:r>
              <a:rPr lang="fr-FR" sz="1800" kern="100" dirty="0" err="1">
                <a:effectLst/>
                <a:latin typeface="Candara" panose="020E0502030303020204" pitchFamily="34" charset="0"/>
                <a:ea typeface="DengXian" panose="02010600030101010101" pitchFamily="2" charset="-122"/>
                <a:cs typeface="Times New Roman" panose="02020603050405020304" pitchFamily="18" charset="0"/>
                <a:hlinkClick r:id="rId11"/>
              </a:rPr>
              <a:t>Monoxide</a:t>
            </a:r>
            <a:endParaRPr lang="fr-FR" sz="1800" kern="100" dirty="0">
              <a:latin typeface="Candara" panose="020E0502030303020204" pitchFamily="34" charset="0"/>
              <a:ea typeface="DengXian" panose="02010600030101010101" pitchFamily="2" charset="-122"/>
              <a:cs typeface="Times New Roman" panose="02020603050405020304" pitchFamily="18" charset="0"/>
            </a:endParaRPr>
          </a:p>
        </p:txBody>
      </p:sp>
      <p:sp>
        <p:nvSpPr>
          <p:cNvPr id="4" name="Content Placeholder 2">
            <a:extLst>
              <a:ext uri="{FF2B5EF4-FFF2-40B4-BE49-F238E27FC236}">
                <a16:creationId xmlns:a16="http://schemas.microsoft.com/office/drawing/2014/main" id="{4B980551-858F-CAA5-BB5F-E7FA74E88B10}"/>
              </a:ext>
            </a:extLst>
          </p:cNvPr>
          <p:cNvSpPr txBox="1">
            <a:spLocks/>
          </p:cNvSpPr>
          <p:nvPr/>
        </p:nvSpPr>
        <p:spPr>
          <a:xfrm>
            <a:off x="5979057" y="1453976"/>
            <a:ext cx="5075223" cy="47180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buFont typeface="Wingdings" panose="05000000000000000000" pitchFamily="2" charset="2"/>
              <a:buChar char="q"/>
            </a:pPr>
            <a:r>
              <a:rPr lang="en-US" sz="1800" kern="100" dirty="0">
                <a:latin typeface="Candara" panose="020E0502030303020204" pitchFamily="34" charset="0"/>
                <a:ea typeface="DengXian" panose="02010600030101010101" pitchFamily="2" charset="-122"/>
                <a:cs typeface="Times New Roman" panose="02020603050405020304" pitchFamily="18" charset="0"/>
                <a:hlinkClick r:id="rId12"/>
              </a:rPr>
              <a:t> Clean Air Act</a:t>
            </a:r>
            <a:endParaRPr lang="en-US" sz="1800" kern="100" dirty="0">
              <a:latin typeface="Aptos" panose="020B0004020202020204" pitchFamily="34" charset="0"/>
              <a:ea typeface="DengXian" panose="02010600030101010101" pitchFamily="2" charset="-122"/>
              <a:cs typeface="Times New Roman" panose="02020603050405020304" pitchFamily="18" charset="0"/>
            </a:endParaRPr>
          </a:p>
          <a:p>
            <a:pPr>
              <a:lnSpc>
                <a:spcPct val="115000"/>
              </a:lnSpc>
              <a:buFont typeface="Wingdings" panose="05000000000000000000" pitchFamily="2" charset="2"/>
              <a:buChar char="q"/>
            </a:pPr>
            <a:r>
              <a:rPr lang="en-US" sz="1800" kern="100" dirty="0">
                <a:latin typeface="Candara" panose="020E0502030303020204" pitchFamily="34" charset="0"/>
                <a:ea typeface="DengXian" panose="02010600030101010101" pitchFamily="2" charset="-122"/>
                <a:cs typeface="Times New Roman" panose="02020603050405020304" pitchFamily="18" charset="0"/>
                <a:hlinkClick r:id="rId13"/>
              </a:rPr>
              <a:t> Acid rain</a:t>
            </a:r>
            <a:endParaRPr lang="en-US" sz="1800" kern="100" dirty="0">
              <a:latin typeface="Aptos" panose="020B0004020202020204" pitchFamily="34" charset="0"/>
              <a:ea typeface="DengXian" panose="02010600030101010101" pitchFamily="2" charset="-122"/>
              <a:cs typeface="Times New Roman" panose="02020603050405020304" pitchFamily="18" charset="0"/>
            </a:endParaRPr>
          </a:p>
          <a:p>
            <a:pPr>
              <a:lnSpc>
                <a:spcPct val="115000"/>
              </a:lnSpc>
              <a:buFont typeface="Wingdings" panose="05000000000000000000" pitchFamily="2" charset="2"/>
              <a:buChar char="q"/>
            </a:pPr>
            <a:r>
              <a:rPr lang="en-US" sz="1800" kern="100" dirty="0">
                <a:latin typeface="Candara" panose="020E0502030303020204" pitchFamily="34" charset="0"/>
                <a:ea typeface="DengXian" panose="02010600030101010101" pitchFamily="2" charset="-122"/>
                <a:cs typeface="Times New Roman" panose="02020603050405020304" pitchFamily="18" charset="0"/>
              </a:rPr>
              <a:t> The Air Quality Index: </a:t>
            </a:r>
            <a:r>
              <a:rPr lang="en-US" sz="1800" u="sng" kern="100" dirty="0">
                <a:solidFill>
                  <a:srgbClr val="467886"/>
                </a:solidFill>
                <a:latin typeface="Candara" panose="020E0502030303020204" pitchFamily="34" charset="0"/>
                <a:ea typeface="DengXian" panose="02010600030101010101" pitchFamily="2" charset="-122"/>
                <a:cs typeface="Times New Roman" panose="02020603050405020304" pitchFamily="18" charset="0"/>
                <a:hlinkClick r:id="rId14"/>
              </a:rPr>
              <a:t>www.airnow.gov/</a:t>
            </a:r>
            <a:r>
              <a:rPr lang="en-US" sz="1800" kern="100" dirty="0">
                <a:latin typeface="Candara" panose="020E0502030303020204" pitchFamily="34" charset="0"/>
                <a:ea typeface="DengXian" panose="02010600030101010101" pitchFamily="2" charset="-122"/>
                <a:cs typeface="Times New Roman" panose="02020603050405020304" pitchFamily="18" charset="0"/>
              </a:rPr>
              <a:t>, </a:t>
            </a:r>
            <a:r>
              <a:rPr lang="en-US" sz="1800" u="sng" kern="100" dirty="0">
                <a:solidFill>
                  <a:srgbClr val="467886"/>
                </a:solidFill>
                <a:latin typeface="Candara" panose="020E0502030303020204" pitchFamily="34" charset="0"/>
                <a:ea typeface="DengXian" panose="02010600030101010101" pitchFamily="2" charset="-122"/>
                <a:cs typeface="Times New Roman" panose="02020603050405020304" pitchFamily="18" charset="0"/>
                <a:hlinkClick r:id="rId15"/>
              </a:rPr>
              <a:t>http://aqicn.org/map/</a:t>
            </a:r>
            <a:endParaRPr lang="en-US" sz="1800" kern="100" dirty="0">
              <a:latin typeface="Aptos" panose="020B0004020202020204" pitchFamily="34" charset="0"/>
              <a:ea typeface="DengXian" panose="02010600030101010101" pitchFamily="2" charset="-122"/>
              <a:cs typeface="Times New Roman" panose="02020603050405020304" pitchFamily="18" charset="0"/>
            </a:endParaRPr>
          </a:p>
          <a:p>
            <a:pPr>
              <a:lnSpc>
                <a:spcPct val="115000"/>
              </a:lnSpc>
              <a:buFont typeface="Wingdings" panose="05000000000000000000" pitchFamily="2" charset="2"/>
              <a:buChar char="q"/>
            </a:pPr>
            <a:r>
              <a:rPr lang="en-US" sz="1800" kern="100" dirty="0">
                <a:latin typeface="Candara" panose="020E0502030303020204" pitchFamily="34" charset="0"/>
                <a:ea typeface="DengXian" panose="02010600030101010101" pitchFamily="2" charset="-122"/>
                <a:cs typeface="Times New Roman" panose="02020603050405020304" pitchFamily="18" charset="0"/>
                <a:hlinkClick r:id="rId16"/>
              </a:rPr>
              <a:t> Smog</a:t>
            </a:r>
            <a:endParaRPr lang="en-US" sz="1800" kern="100" dirty="0">
              <a:latin typeface="Aptos" panose="020B0004020202020204" pitchFamily="34" charset="0"/>
              <a:ea typeface="DengXian" panose="02010600030101010101" pitchFamily="2" charset="-122"/>
              <a:cs typeface="Times New Roman" panose="02020603050405020304" pitchFamily="18" charset="0"/>
            </a:endParaRPr>
          </a:p>
          <a:p>
            <a:pPr>
              <a:lnSpc>
                <a:spcPct val="115000"/>
              </a:lnSpc>
              <a:spcAft>
                <a:spcPts val="800"/>
              </a:spcAft>
              <a:buFont typeface="Wingdings" panose="05000000000000000000" pitchFamily="2" charset="2"/>
              <a:buChar char="q"/>
            </a:pPr>
            <a:r>
              <a:rPr lang="en-US" sz="1800" kern="100" dirty="0">
                <a:latin typeface="Candara" panose="020E0502030303020204" pitchFamily="34" charset="0"/>
                <a:ea typeface="DengXian" panose="02010600030101010101" pitchFamily="2" charset="-122"/>
                <a:cs typeface="Times New Roman" panose="02020603050405020304" pitchFamily="18" charset="0"/>
                <a:hlinkClick r:id="rId17"/>
              </a:rPr>
              <a:t> Air Pollution from Transportation</a:t>
            </a:r>
            <a:endParaRPr lang="en-US" sz="1800" kern="100" dirty="0">
              <a:latin typeface="Candara" panose="020E0502030303020204" pitchFamily="34" charset="0"/>
              <a:ea typeface="DengXian" panose="02010600030101010101" pitchFamily="2" charset="-122"/>
              <a:cs typeface="Times New Roman" panose="02020603050405020304" pitchFamily="18" charset="0"/>
            </a:endParaRPr>
          </a:p>
          <a:p>
            <a:pPr>
              <a:lnSpc>
                <a:spcPct val="115000"/>
              </a:lnSpc>
              <a:spcAft>
                <a:spcPts val="800"/>
              </a:spcAft>
              <a:buFont typeface="Wingdings" panose="05000000000000000000" pitchFamily="2" charset="2"/>
              <a:buChar char="q"/>
            </a:pPr>
            <a:r>
              <a:rPr lang="en-US" sz="1800" kern="100" dirty="0">
                <a:latin typeface="Candara" panose="020E0502030303020204" pitchFamily="34" charset="0"/>
                <a:ea typeface="DengXian" panose="02010600030101010101" pitchFamily="2" charset="-122"/>
                <a:cs typeface="Times New Roman" panose="02020603050405020304" pitchFamily="18" charset="0"/>
              </a:rPr>
              <a:t> Ozone Layer Protection and Monitoring: </a:t>
            </a:r>
            <a:r>
              <a:rPr lang="en-US" sz="1800" u="sng" kern="100" dirty="0">
                <a:solidFill>
                  <a:srgbClr val="467886"/>
                </a:solidFill>
                <a:latin typeface="Candara" panose="020E0502030303020204" pitchFamily="34" charset="0"/>
                <a:ea typeface="DengXian" panose="02010600030101010101" pitchFamily="2" charset="-122"/>
                <a:cs typeface="Times New Roman" panose="02020603050405020304" pitchFamily="18" charset="0"/>
                <a:hlinkClick r:id="rId18"/>
              </a:rPr>
              <a:t>https://www.epa.gov/ozone-layer-protection</a:t>
            </a:r>
            <a:r>
              <a:rPr lang="en-US" sz="1800" kern="100" dirty="0">
                <a:latin typeface="Candara" panose="020E0502030303020204" pitchFamily="34" charset="0"/>
                <a:ea typeface="DengXian" panose="02010600030101010101" pitchFamily="2" charset="-122"/>
                <a:cs typeface="Times New Roman" panose="02020603050405020304" pitchFamily="18" charset="0"/>
              </a:rPr>
              <a:t>, </a:t>
            </a:r>
            <a:r>
              <a:rPr lang="en-US" sz="1800" u="sng" kern="100" dirty="0">
                <a:solidFill>
                  <a:srgbClr val="467886"/>
                </a:solidFill>
                <a:latin typeface="Candara" panose="020E0502030303020204" pitchFamily="34" charset="0"/>
                <a:ea typeface="DengXian" panose="02010600030101010101" pitchFamily="2" charset="-122"/>
                <a:cs typeface="Times New Roman" panose="02020603050405020304" pitchFamily="18" charset="0"/>
                <a:hlinkClick r:id="rId19"/>
              </a:rPr>
              <a:t>http://ozonewatch.gsfc.nasa.gov/</a:t>
            </a:r>
            <a:r>
              <a:rPr lang="en-US" sz="1800" kern="100" dirty="0">
                <a:latin typeface="Candara" panose="020E0502030303020204" pitchFamily="34" charset="0"/>
                <a:ea typeface="DengXian" panose="02010600030101010101" pitchFamily="2" charset="-122"/>
                <a:cs typeface="Times New Roman" panose="02020603050405020304" pitchFamily="18" charset="0"/>
              </a:rPr>
              <a:t>, </a:t>
            </a:r>
            <a:r>
              <a:rPr lang="en-US" sz="1800" u="sng" kern="100" dirty="0">
                <a:solidFill>
                  <a:srgbClr val="467886"/>
                </a:solidFill>
                <a:latin typeface="Candara" panose="020E0502030303020204" pitchFamily="34" charset="0"/>
                <a:ea typeface="DengXian" panose="02010600030101010101" pitchFamily="2" charset="-122"/>
                <a:cs typeface="Times New Roman" panose="02020603050405020304" pitchFamily="18" charset="0"/>
                <a:hlinkClick r:id="rId20"/>
              </a:rPr>
              <a:t>http://earthobservatory.nasa.gov/Features/WorldOfChange/ozone.php</a:t>
            </a:r>
            <a:endParaRPr lang="en-US" sz="1800" kern="100" dirty="0">
              <a:latin typeface="Aptos" panose="020B0004020202020204" pitchFamily="34" charset="0"/>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257863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B83862-969E-781C-2678-391F4751D8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071AA3-212A-3709-B007-5C0D785426AC}"/>
              </a:ext>
            </a:extLst>
          </p:cNvPr>
          <p:cNvSpPr>
            <a:spLocks noGrp="1"/>
          </p:cNvSpPr>
          <p:nvPr>
            <p:ph type="title"/>
          </p:nvPr>
        </p:nvSpPr>
        <p:spPr/>
        <p:txBody>
          <a:bodyPr/>
          <a:lstStyle/>
          <a:p>
            <a:r>
              <a:rPr lang="en-US" dirty="0">
                <a:latin typeface="Arial Narrow" panose="020B0606020202030204" pitchFamily="34" charset="0"/>
              </a:rPr>
              <a:t>Destruction of Ozone (O</a:t>
            </a:r>
            <a:r>
              <a:rPr lang="en-US" baseline="-25000" dirty="0">
                <a:latin typeface="Arial Narrow" panose="020B0606020202030204" pitchFamily="34" charset="0"/>
              </a:rPr>
              <a:t>3</a:t>
            </a:r>
            <a:r>
              <a:rPr lang="en-US" dirty="0">
                <a:latin typeface="Arial Narrow" panose="020B0606020202030204" pitchFamily="34" charset="0"/>
              </a:rPr>
              <a:t>)</a:t>
            </a:r>
          </a:p>
        </p:txBody>
      </p:sp>
      <p:sp>
        <p:nvSpPr>
          <p:cNvPr id="3" name="Content Placeholder 2">
            <a:extLst>
              <a:ext uri="{FF2B5EF4-FFF2-40B4-BE49-F238E27FC236}">
                <a16:creationId xmlns:a16="http://schemas.microsoft.com/office/drawing/2014/main" id="{5735E1BF-ADC8-9524-094A-D91A64C61B12}"/>
              </a:ext>
            </a:extLst>
          </p:cNvPr>
          <p:cNvSpPr>
            <a:spLocks noGrp="1"/>
          </p:cNvSpPr>
          <p:nvPr>
            <p:ph idx="1"/>
          </p:nvPr>
        </p:nvSpPr>
        <p:spPr>
          <a:xfrm>
            <a:off x="838200" y="1575303"/>
            <a:ext cx="10949412" cy="4601660"/>
          </a:xfrm>
        </p:spPr>
        <p:txBody>
          <a:bodyPr>
            <a:normAutofit/>
          </a:bodyPr>
          <a:lstStyle/>
          <a:p>
            <a:pPr>
              <a:buFont typeface="Wingdings" panose="05000000000000000000" pitchFamily="2" charset="2"/>
              <a:buChar char="q"/>
            </a:pPr>
            <a:r>
              <a:rPr lang="en-US" sz="2600" dirty="0">
                <a:latin typeface="Arial Narrow" panose="020B0606020202030204" pitchFamily="34" charset="0"/>
              </a:rPr>
              <a:t> Human-made chemicals like chlorofluorocarbons (CFCs) can destroy ozone.</a:t>
            </a:r>
          </a:p>
          <a:p>
            <a:pPr>
              <a:buFont typeface="Wingdings" panose="05000000000000000000" pitchFamily="2" charset="2"/>
              <a:buChar char="q"/>
            </a:pPr>
            <a:r>
              <a:rPr lang="en-US" sz="2600" dirty="0">
                <a:latin typeface="Arial Narrow" panose="020B0606020202030204" pitchFamily="34" charset="0"/>
              </a:rPr>
              <a:t> CFCs are stable compounds made of chlorine, fluorine, and carbon, used in refrigerants and propellants.</a:t>
            </a:r>
          </a:p>
          <a:p>
            <a:pPr>
              <a:buFont typeface="Wingdings" panose="05000000000000000000" pitchFamily="2" charset="2"/>
              <a:buChar char="q"/>
            </a:pPr>
            <a:r>
              <a:rPr lang="en-US" sz="2600" dirty="0">
                <a:latin typeface="Arial Narrow" panose="020B0606020202030204" pitchFamily="34" charset="0"/>
              </a:rPr>
              <a:t> They do not react in the lower atmosphere and slowly migrate to the stratosphere.</a:t>
            </a:r>
          </a:p>
          <a:p>
            <a:pPr>
              <a:buFont typeface="Wingdings" panose="05000000000000000000" pitchFamily="2" charset="2"/>
              <a:buChar char="q"/>
            </a:pPr>
            <a:r>
              <a:rPr lang="en-US" sz="2600" dirty="0">
                <a:latin typeface="Arial Narrow" panose="020B0606020202030204" pitchFamily="34" charset="0"/>
              </a:rPr>
              <a:t> In the stratosphere, UV radiation breaks CFCs apart, releasing chlorine atoms.</a:t>
            </a:r>
          </a:p>
          <a:p>
            <a:pPr>
              <a:buFont typeface="Wingdings" panose="05000000000000000000" pitchFamily="2" charset="2"/>
              <a:buChar char="q"/>
            </a:pPr>
            <a:r>
              <a:rPr lang="en-US" sz="2600" dirty="0">
                <a:latin typeface="Arial Narrow" panose="020B0606020202030204" pitchFamily="34" charset="0"/>
              </a:rPr>
              <a:t> Free chlorine reacts with ozone (O₃), forming chlorine monoxide (</a:t>
            </a:r>
            <a:r>
              <a:rPr lang="en-US" sz="2600" dirty="0" err="1">
                <a:latin typeface="Arial Narrow" panose="020B0606020202030204" pitchFamily="34" charset="0"/>
              </a:rPr>
              <a:t>ClO</a:t>
            </a:r>
            <a:r>
              <a:rPr lang="en-US" sz="2600" dirty="0">
                <a:latin typeface="Arial Narrow" panose="020B0606020202030204" pitchFamily="34" charset="0"/>
              </a:rPr>
              <a:t>) and leaving behind oxygen (O₂), reducing the ozone layer.</a:t>
            </a:r>
          </a:p>
        </p:txBody>
      </p:sp>
      <p:pic>
        <p:nvPicPr>
          <p:cNvPr id="7" name="Picture 6" descr="Two-panel diagram illustrating ozone destruction by chlorine. Top panel: A chlorine atom reacts with an ozone molecule (O₃), forming chlorine monoxide (ClO) and oxygen (O₂). Bottom panel: ClO reacts with a single oxygen atom, releasing the chlorine atom and producing oxygen (O₂).">
            <a:extLst>
              <a:ext uri="{FF2B5EF4-FFF2-40B4-BE49-F238E27FC236}">
                <a16:creationId xmlns:a16="http://schemas.microsoft.com/office/drawing/2014/main" id="{23F5E1F6-B5B2-332E-67AF-8BA5068C2E5A}"/>
              </a:ext>
            </a:extLst>
          </p:cNvPr>
          <p:cNvPicPr>
            <a:picLocks noChangeAspect="1"/>
          </p:cNvPicPr>
          <p:nvPr/>
        </p:nvPicPr>
        <p:blipFill>
          <a:blip r:embed="rId2"/>
          <a:stretch>
            <a:fillRect/>
          </a:stretch>
        </p:blipFill>
        <p:spPr>
          <a:xfrm>
            <a:off x="6750611" y="4325826"/>
            <a:ext cx="4423888" cy="2220228"/>
          </a:xfrm>
          <a:prstGeom prst="rect">
            <a:avLst/>
          </a:prstGeom>
        </p:spPr>
      </p:pic>
      <p:sp>
        <p:nvSpPr>
          <p:cNvPr id="6" name="Title 1">
            <a:extLst>
              <a:ext uri="{FF2B5EF4-FFF2-40B4-BE49-F238E27FC236}">
                <a16:creationId xmlns:a16="http://schemas.microsoft.com/office/drawing/2014/main" id="{5304D1FD-8816-E716-32C0-128FD12BD79C}"/>
              </a:ext>
            </a:extLst>
          </p:cNvPr>
          <p:cNvSpPr txBox="1">
            <a:spLocks/>
          </p:cNvSpPr>
          <p:nvPr/>
        </p:nvSpPr>
        <p:spPr>
          <a:xfrm>
            <a:off x="9288371" y="6577542"/>
            <a:ext cx="1956788"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NASA Earth Observatory.</a:t>
            </a:r>
          </a:p>
        </p:txBody>
      </p:sp>
    </p:spTree>
    <p:extLst>
      <p:ext uri="{BB962C8B-B14F-4D97-AF65-F5344CB8AC3E}">
        <p14:creationId xmlns:p14="http://schemas.microsoft.com/office/powerpoint/2010/main" val="8427408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B9388-261D-C291-D115-DA6853F800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DE1D12-802A-5A86-0F07-AB1A9ABC3106}"/>
              </a:ext>
            </a:extLst>
          </p:cNvPr>
          <p:cNvSpPr>
            <a:spLocks noGrp="1"/>
          </p:cNvSpPr>
          <p:nvPr>
            <p:ph type="title"/>
          </p:nvPr>
        </p:nvSpPr>
        <p:spPr/>
        <p:txBody>
          <a:bodyPr/>
          <a:lstStyle/>
          <a:p>
            <a:r>
              <a:rPr lang="en-US" dirty="0">
                <a:latin typeface="Arial Narrow" panose="020B0606020202030204" pitchFamily="34" charset="0"/>
              </a:rPr>
              <a:t>Ozone depletion</a:t>
            </a:r>
          </a:p>
        </p:txBody>
      </p:sp>
      <p:sp>
        <p:nvSpPr>
          <p:cNvPr id="3" name="Content Placeholder 2">
            <a:extLst>
              <a:ext uri="{FF2B5EF4-FFF2-40B4-BE49-F238E27FC236}">
                <a16:creationId xmlns:a16="http://schemas.microsoft.com/office/drawing/2014/main" id="{6F51B9D8-EEA4-5C8F-2C40-72874A1E8201}"/>
              </a:ext>
            </a:extLst>
          </p:cNvPr>
          <p:cNvSpPr>
            <a:spLocks noGrp="1"/>
          </p:cNvSpPr>
          <p:nvPr>
            <p:ph idx="1"/>
          </p:nvPr>
        </p:nvSpPr>
        <p:spPr>
          <a:xfrm>
            <a:off x="838200" y="1575303"/>
            <a:ext cx="6196631" cy="5187636"/>
          </a:xfrm>
        </p:spPr>
        <p:txBody>
          <a:bodyPr>
            <a:normAutofit/>
          </a:bodyPr>
          <a:lstStyle/>
          <a:p>
            <a:pPr>
              <a:buFont typeface="Wingdings" panose="05000000000000000000" pitchFamily="2" charset="2"/>
              <a:buChar char="q"/>
            </a:pPr>
            <a:r>
              <a:rPr lang="en-US" sz="2600" dirty="0">
                <a:latin typeface="Arial Narrow" panose="020B0606020202030204" pitchFamily="34" charset="0"/>
              </a:rPr>
              <a:t> </a:t>
            </a:r>
            <a:r>
              <a:rPr lang="en-US" sz="2600" b="1" dirty="0">
                <a:latin typeface="Arial Narrow" panose="020B0606020202030204" pitchFamily="34" charset="0"/>
              </a:rPr>
              <a:t>Ozone depletion </a:t>
            </a:r>
            <a:r>
              <a:rPr lang="en-US" sz="2600" dirty="0">
                <a:latin typeface="Arial Narrow" panose="020B0606020202030204" pitchFamily="34" charset="0"/>
              </a:rPr>
              <a:t>occurs when ozone destruction </a:t>
            </a:r>
            <a:r>
              <a:rPr lang="en-US" sz="2600" b="1" dirty="0">
                <a:latin typeface="Arial Narrow" panose="020B0606020202030204" pitchFamily="34" charset="0"/>
              </a:rPr>
              <a:t>outpaces</a:t>
            </a:r>
            <a:r>
              <a:rPr lang="en-US" sz="2600" dirty="0">
                <a:latin typeface="Arial Narrow" panose="020B0606020202030204" pitchFamily="34" charset="0"/>
              </a:rPr>
              <a:t> its natural creation, similar to enlarging holes in a leaky bucket.</a:t>
            </a:r>
          </a:p>
          <a:p>
            <a:pPr>
              <a:buFont typeface="Wingdings" panose="05000000000000000000" pitchFamily="2" charset="2"/>
              <a:buChar char="q"/>
            </a:pPr>
            <a:r>
              <a:rPr lang="en-US" sz="2600" dirty="0">
                <a:latin typeface="Arial Narrow" panose="020B0606020202030204" pitchFamily="34" charset="0"/>
              </a:rPr>
              <a:t> This leads to a </a:t>
            </a:r>
            <a:r>
              <a:rPr lang="en-US" sz="2600" b="1" dirty="0">
                <a:latin typeface="Arial Narrow" panose="020B0606020202030204" pitchFamily="34" charset="0"/>
              </a:rPr>
              <a:t>thinning</a:t>
            </a:r>
            <a:r>
              <a:rPr lang="en-US" sz="2600" dirty="0">
                <a:latin typeface="Arial Narrow" panose="020B0606020202030204" pitchFamily="34" charset="0"/>
              </a:rPr>
              <a:t> ozone layer, </a:t>
            </a:r>
            <a:r>
              <a:rPr lang="en-US" sz="2600" b="1" dirty="0">
                <a:latin typeface="Arial Narrow" panose="020B0606020202030204" pitchFamily="34" charset="0"/>
              </a:rPr>
              <a:t>reducing</a:t>
            </a:r>
            <a:r>
              <a:rPr lang="en-US" sz="2600" dirty="0">
                <a:latin typeface="Arial Narrow" panose="020B0606020202030204" pitchFamily="34" charset="0"/>
              </a:rPr>
              <a:t> protection from harmful ultraviolet radiation.</a:t>
            </a:r>
          </a:p>
          <a:p>
            <a:pPr>
              <a:buFont typeface="Wingdings" panose="05000000000000000000" pitchFamily="2" charset="2"/>
              <a:buChar char="q"/>
            </a:pPr>
            <a:r>
              <a:rPr lang="en-US" sz="2600" dirty="0">
                <a:latin typeface="Arial Narrow" panose="020B0606020202030204" pitchFamily="34" charset="0"/>
              </a:rPr>
              <a:t> Over the </a:t>
            </a:r>
            <a:r>
              <a:rPr lang="en-US" sz="2600" b="1" dirty="0">
                <a:latin typeface="Arial Narrow" panose="020B0606020202030204" pitchFamily="34" charset="0"/>
              </a:rPr>
              <a:t>poles</a:t>
            </a:r>
            <a:r>
              <a:rPr lang="en-US" sz="2600" dirty="0">
                <a:latin typeface="Arial Narrow" panose="020B0606020202030204" pitchFamily="34" charset="0"/>
              </a:rPr>
              <a:t>, especially in </a:t>
            </a:r>
            <a:r>
              <a:rPr lang="en-US" sz="2600" b="1" dirty="0">
                <a:latin typeface="Arial Narrow" panose="020B0606020202030204" pitchFamily="34" charset="0"/>
              </a:rPr>
              <a:t>winter</a:t>
            </a:r>
            <a:r>
              <a:rPr lang="en-US" sz="2600" dirty="0">
                <a:latin typeface="Arial Narrow" panose="020B0606020202030204" pitchFamily="34" charset="0"/>
              </a:rPr>
              <a:t>, polar stratospheric clouds (PSCs) enable chemical reactions that convert inactive chlorine into reactive forms that rapidly destroy ozone.</a:t>
            </a:r>
          </a:p>
          <a:p>
            <a:pPr>
              <a:buFont typeface="Wingdings" panose="05000000000000000000" pitchFamily="2" charset="2"/>
              <a:buChar char="q"/>
            </a:pPr>
            <a:r>
              <a:rPr lang="en-US" sz="2600" dirty="0">
                <a:latin typeface="Arial Narrow" panose="020B0606020202030204" pitchFamily="34" charset="0"/>
              </a:rPr>
              <a:t> This polar chemistry causes severe ozone loss, leading to phenomena like the "</a:t>
            </a:r>
            <a:r>
              <a:rPr lang="en-US" sz="2600" b="1" dirty="0">
                <a:latin typeface="Arial Narrow" panose="020B0606020202030204" pitchFamily="34" charset="0"/>
              </a:rPr>
              <a:t>Antarctic Ozone Hole</a:t>
            </a:r>
            <a:r>
              <a:rPr lang="en-US" sz="2600" dirty="0">
                <a:latin typeface="Arial Narrow" panose="020B0606020202030204" pitchFamily="34" charset="0"/>
              </a:rPr>
              <a:t>."</a:t>
            </a:r>
          </a:p>
        </p:txBody>
      </p:sp>
      <p:sp>
        <p:nvSpPr>
          <p:cNvPr id="6" name="Title 1">
            <a:extLst>
              <a:ext uri="{FF2B5EF4-FFF2-40B4-BE49-F238E27FC236}">
                <a16:creationId xmlns:a16="http://schemas.microsoft.com/office/drawing/2014/main" id="{10ED20A3-FED4-CCFB-82CE-748966A8E575}"/>
              </a:ext>
            </a:extLst>
          </p:cNvPr>
          <p:cNvSpPr txBox="1">
            <a:spLocks/>
          </p:cNvSpPr>
          <p:nvPr/>
        </p:nvSpPr>
        <p:spPr>
          <a:xfrm>
            <a:off x="9904007" y="5142468"/>
            <a:ext cx="1956788"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NASA Earth Observatory.</a:t>
            </a:r>
          </a:p>
        </p:txBody>
      </p:sp>
      <p:pic>
        <p:nvPicPr>
          <p:cNvPr id="5" name="Picture 4" descr="Side-by-side satellite images of ozone levels over Antarctica in October 1983 and October 1993, measured in Dobson Units (100–450). The 1993 image shows a much larger and darker low-ozone area, indicating significant ozone depletion compared to 1983.">
            <a:extLst>
              <a:ext uri="{FF2B5EF4-FFF2-40B4-BE49-F238E27FC236}">
                <a16:creationId xmlns:a16="http://schemas.microsoft.com/office/drawing/2014/main" id="{47D7AFDB-0143-62A8-7AF9-84B5AD9C3413}"/>
              </a:ext>
            </a:extLst>
          </p:cNvPr>
          <p:cNvPicPr>
            <a:picLocks noChangeAspect="1"/>
          </p:cNvPicPr>
          <p:nvPr/>
        </p:nvPicPr>
        <p:blipFill>
          <a:blip r:embed="rId2"/>
          <a:stretch>
            <a:fillRect/>
          </a:stretch>
        </p:blipFill>
        <p:spPr>
          <a:xfrm>
            <a:off x="7477696" y="1575303"/>
            <a:ext cx="4318969" cy="3367196"/>
          </a:xfrm>
          <a:prstGeom prst="rect">
            <a:avLst/>
          </a:prstGeom>
        </p:spPr>
      </p:pic>
    </p:spTree>
    <p:extLst>
      <p:ext uri="{BB962C8B-B14F-4D97-AF65-F5344CB8AC3E}">
        <p14:creationId xmlns:p14="http://schemas.microsoft.com/office/powerpoint/2010/main" val="24067917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E7EFD-3F63-ADD4-A29F-EE9A231E64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634A13-B3B1-2738-BC37-45B089C09E51}"/>
              </a:ext>
            </a:extLst>
          </p:cNvPr>
          <p:cNvSpPr>
            <a:spLocks noGrp="1"/>
          </p:cNvSpPr>
          <p:nvPr>
            <p:ph type="title"/>
          </p:nvPr>
        </p:nvSpPr>
        <p:spPr/>
        <p:txBody>
          <a:bodyPr/>
          <a:lstStyle/>
          <a:p>
            <a:r>
              <a:rPr lang="en-US" dirty="0">
                <a:latin typeface="Arial Narrow" panose="020B0606020202030204" pitchFamily="34" charset="0"/>
              </a:rPr>
              <a:t>Antarctic Ozone Hole 2015</a:t>
            </a:r>
          </a:p>
        </p:txBody>
      </p:sp>
      <p:pic>
        <p:nvPicPr>
          <p:cNvPr id="8" name="Picture 7" descr="Two polar-projection maps of ozone concentrations over Antarctica, shown in Dobson units. The left image (September 1980) shows mostly green and blue areas with some yellow-red regions, indicating higher ozone levels. The right image (October 2015) shows extensive dark blue and purple over Antarctica, representing significantly lower ozone concentrations and a larger ozone hole.">
            <a:extLst>
              <a:ext uri="{FF2B5EF4-FFF2-40B4-BE49-F238E27FC236}">
                <a16:creationId xmlns:a16="http://schemas.microsoft.com/office/drawing/2014/main" id="{CD4B50B2-C6FB-006E-9767-A13D97A5CC1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93083" y="1690688"/>
            <a:ext cx="11341098" cy="4594702"/>
          </a:xfrm>
          <a:prstGeom prst="rect">
            <a:avLst/>
          </a:prstGeom>
        </p:spPr>
      </p:pic>
      <p:sp>
        <p:nvSpPr>
          <p:cNvPr id="9" name="Title 1">
            <a:extLst>
              <a:ext uri="{FF2B5EF4-FFF2-40B4-BE49-F238E27FC236}">
                <a16:creationId xmlns:a16="http://schemas.microsoft.com/office/drawing/2014/main" id="{AFB8894E-6F6D-4B63-7099-174D80F50DF0}"/>
              </a:ext>
            </a:extLst>
          </p:cNvPr>
          <p:cNvSpPr txBox="1">
            <a:spLocks/>
          </p:cNvSpPr>
          <p:nvPr/>
        </p:nvSpPr>
        <p:spPr>
          <a:xfrm>
            <a:off x="838200" y="6216645"/>
            <a:ext cx="1569957" cy="41645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800" dirty="0">
                <a:latin typeface="Arial Narrow" panose="020B0606020202030204" pitchFamily="34" charset="0"/>
                <a:cs typeface="Times New Roman" panose="02020603050405020304" pitchFamily="18" charset="0"/>
                <a:hlinkClick r:id="rId3"/>
              </a:rPr>
              <a:t>Animation</a:t>
            </a:r>
            <a:endParaRPr lang="en-US" sz="2800" dirty="0">
              <a:latin typeface="Arial Narrow" panose="020B0606020202030204" pitchFamily="34" charset="0"/>
              <a:cs typeface="Times New Roman" panose="02020603050405020304" pitchFamily="18" charset="0"/>
            </a:endParaRPr>
          </a:p>
        </p:txBody>
      </p:sp>
      <p:sp>
        <p:nvSpPr>
          <p:cNvPr id="6" name="Title 1">
            <a:extLst>
              <a:ext uri="{FF2B5EF4-FFF2-40B4-BE49-F238E27FC236}">
                <a16:creationId xmlns:a16="http://schemas.microsoft.com/office/drawing/2014/main" id="{59B90D9D-685C-16D3-D8B2-80B640E9F141}"/>
              </a:ext>
            </a:extLst>
          </p:cNvPr>
          <p:cNvSpPr txBox="1">
            <a:spLocks/>
          </p:cNvSpPr>
          <p:nvPr/>
        </p:nvSpPr>
        <p:spPr>
          <a:xfrm>
            <a:off x="9829864" y="6352646"/>
            <a:ext cx="1956788"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NASA Earth Observatory.</a:t>
            </a:r>
          </a:p>
        </p:txBody>
      </p:sp>
    </p:spTree>
    <p:extLst>
      <p:ext uri="{BB962C8B-B14F-4D97-AF65-F5344CB8AC3E}">
        <p14:creationId xmlns:p14="http://schemas.microsoft.com/office/powerpoint/2010/main" val="35366711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53DF2-EE08-3639-870B-F25C374F55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5DAE4E-4A75-A732-A9FE-0E7C5C76DAC9}"/>
              </a:ext>
            </a:extLst>
          </p:cNvPr>
          <p:cNvSpPr>
            <a:spLocks noGrp="1"/>
          </p:cNvSpPr>
          <p:nvPr>
            <p:ph type="title"/>
          </p:nvPr>
        </p:nvSpPr>
        <p:spPr>
          <a:xfrm>
            <a:off x="682191"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 Greenhouse Effect</a:t>
            </a:r>
            <a:endParaRPr lang="en-US" dirty="0">
              <a:latin typeface="Arial Narrow" panose="020B0606020202030204" pitchFamily="34" charset="0"/>
            </a:endParaRPr>
          </a:p>
        </p:txBody>
      </p:sp>
      <p:pic>
        <p:nvPicPr>
          <p:cNvPr id="9" name="Picture 8" descr="Diagram of the greenhouse effect showing incoming solar radiation, some reflected by Earth and the atmosphere, most absorbed by Earth's surface, and outgoing infrared radiation partially trapped and re-emitted by greenhouse gases, warming the surface and lower atmosphere.">
            <a:extLst>
              <a:ext uri="{FF2B5EF4-FFF2-40B4-BE49-F238E27FC236}">
                <a16:creationId xmlns:a16="http://schemas.microsoft.com/office/drawing/2014/main" id="{5873FA0C-95CC-0F17-0EE2-47805F5D4C61}"/>
              </a:ext>
            </a:extLst>
          </p:cNvPr>
          <p:cNvPicPr>
            <a:picLocks noChangeAspect="1"/>
          </p:cNvPicPr>
          <p:nvPr/>
        </p:nvPicPr>
        <p:blipFill>
          <a:blip r:embed="rId3"/>
          <a:stretch>
            <a:fillRect/>
          </a:stretch>
        </p:blipFill>
        <p:spPr>
          <a:xfrm>
            <a:off x="2822088" y="1256627"/>
            <a:ext cx="6889801" cy="5236248"/>
          </a:xfrm>
          <a:prstGeom prst="rect">
            <a:avLst/>
          </a:prstGeom>
        </p:spPr>
      </p:pic>
      <p:sp>
        <p:nvSpPr>
          <p:cNvPr id="10" name="Title 1">
            <a:extLst>
              <a:ext uri="{FF2B5EF4-FFF2-40B4-BE49-F238E27FC236}">
                <a16:creationId xmlns:a16="http://schemas.microsoft.com/office/drawing/2014/main" id="{2B6C383A-DE7D-721C-2AF6-2D1A2D4618EB}"/>
              </a:ext>
            </a:extLst>
          </p:cNvPr>
          <p:cNvSpPr txBox="1">
            <a:spLocks/>
          </p:cNvSpPr>
          <p:nvPr/>
        </p:nvSpPr>
        <p:spPr>
          <a:xfrm>
            <a:off x="5458497" y="6612466"/>
            <a:ext cx="4467578" cy="2455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from Physical Geography by J. Patrich, licensed under CC BY 4.0.</a:t>
            </a:r>
          </a:p>
        </p:txBody>
      </p:sp>
    </p:spTree>
    <p:extLst>
      <p:ext uri="{BB962C8B-B14F-4D97-AF65-F5344CB8AC3E}">
        <p14:creationId xmlns:p14="http://schemas.microsoft.com/office/powerpoint/2010/main" val="15221120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8320C0-C063-0921-D5D7-9A0154D34C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5907AA-3A16-F062-E569-1D3EC055201B}"/>
              </a:ext>
            </a:extLst>
          </p:cNvPr>
          <p:cNvSpPr>
            <a:spLocks noGrp="1"/>
          </p:cNvSpPr>
          <p:nvPr>
            <p:ph type="title"/>
          </p:nvPr>
        </p:nvSpPr>
        <p:spPr>
          <a:xfrm>
            <a:off x="682191"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Greenhouse Gas Emissions</a:t>
            </a:r>
            <a:endParaRPr lang="en-US" dirty="0">
              <a:latin typeface="Arial Narrow" panose="020B0606020202030204" pitchFamily="34" charset="0"/>
            </a:endParaRPr>
          </a:p>
        </p:txBody>
      </p:sp>
      <p:pic>
        <p:nvPicPr>
          <p:cNvPr id="4" name="Picture 3" descr="Line graph comparing total greenhouse gas emissions from developed and developing countries from 2000 to 2030. Developed countries start higher at about 18 Tg CO₂ in 2000 and rise gradually to around 23 Tg CO₂ in 2030. Developing countries start lower at about 14 Tg CO₂ in 2000 but increase more steeply, surpassing developed countries around 2015 and reaching about 30 Tg CO₂ by 2030.">
            <a:extLst>
              <a:ext uri="{FF2B5EF4-FFF2-40B4-BE49-F238E27FC236}">
                <a16:creationId xmlns:a16="http://schemas.microsoft.com/office/drawing/2014/main" id="{D4384643-4D3C-A8F3-1ED8-E632DE8B80D3}"/>
              </a:ext>
            </a:extLst>
          </p:cNvPr>
          <p:cNvPicPr>
            <a:picLocks noChangeAspect="1"/>
          </p:cNvPicPr>
          <p:nvPr/>
        </p:nvPicPr>
        <p:blipFill>
          <a:blip r:embed="rId3"/>
          <a:stretch>
            <a:fillRect/>
          </a:stretch>
        </p:blipFill>
        <p:spPr>
          <a:xfrm>
            <a:off x="922821" y="1380226"/>
            <a:ext cx="4812699" cy="3478583"/>
          </a:xfrm>
          <a:prstGeom prst="rect">
            <a:avLst/>
          </a:prstGeom>
        </p:spPr>
      </p:pic>
      <p:pic>
        <p:nvPicPr>
          <p:cNvPr id="6" name="Picture 5" descr="Four-panel chart showing projected global carbon dioxide emissions from 1990 to 2100 under different IPCC scenarios. Panel A1 shows three pathways: A1FI (fossil-intensive) rising steeply above 30 GtC/yr, A1B (balanced energy) peaking near 20 GtC/yr, and A1T (low-carbon technology) declining below 10 GtC/yr. Panel A2 shows continuous growth to over 30 GtC/yr. Panel B1 shows a peak near 15 GtC/yr around mid-century followed by a decline below 10 GtC/yr. Panel B2 shows gradual growth to just over 20 GtC/yr by 2100.">
            <a:extLst>
              <a:ext uri="{FF2B5EF4-FFF2-40B4-BE49-F238E27FC236}">
                <a16:creationId xmlns:a16="http://schemas.microsoft.com/office/drawing/2014/main" id="{AFCEF8AD-7597-EF0A-39FC-6C137585C7AB}"/>
              </a:ext>
            </a:extLst>
          </p:cNvPr>
          <p:cNvPicPr>
            <a:picLocks noChangeAspect="1"/>
          </p:cNvPicPr>
          <p:nvPr/>
        </p:nvPicPr>
        <p:blipFill>
          <a:blip r:embed="rId4"/>
          <a:stretch>
            <a:fillRect/>
          </a:stretch>
        </p:blipFill>
        <p:spPr>
          <a:xfrm>
            <a:off x="6096000" y="1579822"/>
            <a:ext cx="5608795" cy="3278987"/>
          </a:xfrm>
          <a:prstGeom prst="rect">
            <a:avLst/>
          </a:prstGeom>
        </p:spPr>
      </p:pic>
      <p:sp>
        <p:nvSpPr>
          <p:cNvPr id="7" name="TextBox 6">
            <a:extLst>
              <a:ext uri="{FF2B5EF4-FFF2-40B4-BE49-F238E27FC236}">
                <a16:creationId xmlns:a16="http://schemas.microsoft.com/office/drawing/2014/main" id="{A64BDD01-DCB7-8AB3-9799-3CD5DA59B8FF}"/>
              </a:ext>
            </a:extLst>
          </p:cNvPr>
          <p:cNvSpPr txBox="1"/>
          <p:nvPr/>
        </p:nvSpPr>
        <p:spPr>
          <a:xfrm>
            <a:off x="6409702" y="5147373"/>
            <a:ext cx="5658662" cy="261610"/>
          </a:xfrm>
          <a:prstGeom prst="rect">
            <a:avLst/>
          </a:prstGeom>
          <a:noFill/>
        </p:spPr>
        <p:txBody>
          <a:bodyPr wrap="square">
            <a:spAutoFit/>
          </a:bodyPr>
          <a:lstStyle/>
          <a:p>
            <a:pPr algn="l"/>
            <a:r>
              <a:rPr lang="en-US" sz="11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spTree>
    <p:extLst>
      <p:ext uri="{BB962C8B-B14F-4D97-AF65-F5344CB8AC3E}">
        <p14:creationId xmlns:p14="http://schemas.microsoft.com/office/powerpoint/2010/main" val="27474244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110EC-172E-5F95-7DB5-984C6204D3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2E1511-C95D-1989-AE25-F5D3644C521B}"/>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Hazardous Air Pollutants</a:t>
            </a:r>
          </a:p>
        </p:txBody>
      </p:sp>
      <p:sp>
        <p:nvSpPr>
          <p:cNvPr id="3" name="Content Placeholder 2">
            <a:extLst>
              <a:ext uri="{FF2B5EF4-FFF2-40B4-BE49-F238E27FC236}">
                <a16:creationId xmlns:a16="http://schemas.microsoft.com/office/drawing/2014/main" id="{BA039C2B-CD8D-9762-BE75-8DA973D3CF3D}"/>
              </a:ext>
            </a:extLst>
          </p:cNvPr>
          <p:cNvSpPr>
            <a:spLocks noGrp="1"/>
          </p:cNvSpPr>
          <p:nvPr>
            <p:ph idx="1"/>
          </p:nvPr>
        </p:nvSpPr>
        <p:spPr>
          <a:xfrm>
            <a:off x="838200" y="1458930"/>
            <a:ext cx="5928360" cy="5326881"/>
          </a:xfrm>
        </p:spPr>
        <p:txBody>
          <a:bodyPr>
            <a:noAutofit/>
          </a:bodyPr>
          <a:lstStyle/>
          <a:p>
            <a:pPr>
              <a:lnSpc>
                <a:spcPct val="100000"/>
              </a:lnSpc>
              <a:spcBef>
                <a:spcPts val="600"/>
              </a:spcBef>
              <a:spcAft>
                <a:spcPts val="600"/>
              </a:spcAft>
              <a:buFont typeface="Wingdings" panose="05000000000000000000" pitchFamily="2" charset="2"/>
              <a:buChar char="q"/>
            </a:pPr>
            <a:r>
              <a:rPr lang="en-US" sz="2500" dirty="0">
                <a:latin typeface="Arial Narrow" panose="020B0606020202030204" pitchFamily="34" charset="0"/>
              </a:rPr>
              <a:t> Pollutants that are known or suspected to cause cancer or other serious health effects, such as reproductive effects or birth defects, or adverse environmental effects.</a:t>
            </a:r>
          </a:p>
          <a:p>
            <a:pPr>
              <a:lnSpc>
                <a:spcPct val="100000"/>
              </a:lnSpc>
              <a:spcBef>
                <a:spcPts val="600"/>
              </a:spcBef>
              <a:spcAft>
                <a:spcPts val="600"/>
              </a:spcAft>
              <a:buFont typeface="Wingdings" panose="05000000000000000000" pitchFamily="2" charset="2"/>
              <a:buChar char="q"/>
            </a:pPr>
            <a:r>
              <a:rPr lang="en-US" sz="2500" dirty="0">
                <a:latin typeface="Arial Narrow" panose="020B0606020202030204" pitchFamily="34" charset="0"/>
              </a:rPr>
              <a:t> Most air toxics originate from:</a:t>
            </a:r>
          </a:p>
          <a:p>
            <a:pPr lvl="1">
              <a:lnSpc>
                <a:spcPct val="100000"/>
              </a:lnSpc>
              <a:spcBef>
                <a:spcPts val="600"/>
              </a:spcBef>
              <a:spcAft>
                <a:spcPts val="600"/>
              </a:spcAft>
              <a:buFont typeface="Wingdings" panose="05000000000000000000" pitchFamily="2" charset="2"/>
              <a:buChar char="q"/>
            </a:pPr>
            <a:r>
              <a:rPr lang="en-US" sz="2500" dirty="0">
                <a:latin typeface="Arial Narrow" panose="020B0606020202030204" pitchFamily="34" charset="0"/>
              </a:rPr>
              <a:t> Human-made sources, including mobile (e.g., cars) and stationary (e.g., power plants), as well as indoor sources (e.g., cleaning solvents). </a:t>
            </a:r>
          </a:p>
          <a:p>
            <a:pPr lvl="1">
              <a:lnSpc>
                <a:spcPct val="100000"/>
              </a:lnSpc>
              <a:spcBef>
                <a:spcPts val="600"/>
              </a:spcBef>
              <a:spcAft>
                <a:spcPts val="600"/>
              </a:spcAft>
              <a:buFont typeface="Wingdings" panose="05000000000000000000" pitchFamily="2" charset="2"/>
              <a:buChar char="q"/>
            </a:pPr>
            <a:r>
              <a:rPr lang="en-US" sz="2500" dirty="0">
                <a:latin typeface="Arial Narrow" panose="020B0606020202030204" pitchFamily="34" charset="0"/>
              </a:rPr>
              <a:t> Natural sources such as volcanic eruptions and forest fires.</a:t>
            </a:r>
          </a:p>
        </p:txBody>
      </p:sp>
      <p:pic>
        <p:nvPicPr>
          <p:cNvPr id="5" name="Picture 4" descr="Illustration showing sources, transport, and effects of air pollution. Emissions come from natural sources (e.g., wildfires), vehicles, and stationary sources like factories, releasing pollutants such as PM (particulate matter), NOx (nitrogen oxides), SO₂ (sulfur dioxide), and Pb (lead). These pollutants are transported and undergo chemical reactions in the atmosphere, producing ozone (O₃) and haze. Pollution leads to deposition on the ground and vegetation, and causes health effects in people. The scene includes mountains, forests, water, urban areas, and industrial facilities, illustrating the broad impact of air pollution. The image is credited to the U.S. EPA.">
            <a:extLst>
              <a:ext uri="{FF2B5EF4-FFF2-40B4-BE49-F238E27FC236}">
                <a16:creationId xmlns:a16="http://schemas.microsoft.com/office/drawing/2014/main" id="{4DF3F181-F6AA-424C-20E3-EFDF5E27ED87}"/>
              </a:ext>
            </a:extLst>
          </p:cNvPr>
          <p:cNvPicPr>
            <a:picLocks noChangeAspect="1"/>
          </p:cNvPicPr>
          <p:nvPr/>
        </p:nvPicPr>
        <p:blipFill>
          <a:blip r:embed="rId3"/>
          <a:stretch>
            <a:fillRect/>
          </a:stretch>
        </p:blipFill>
        <p:spPr>
          <a:xfrm>
            <a:off x="6766560" y="1645420"/>
            <a:ext cx="5366315" cy="4033485"/>
          </a:xfrm>
          <a:prstGeom prst="rect">
            <a:avLst/>
          </a:prstGeom>
        </p:spPr>
      </p:pic>
      <p:sp>
        <p:nvSpPr>
          <p:cNvPr id="6" name="TextBox 5">
            <a:extLst>
              <a:ext uri="{FF2B5EF4-FFF2-40B4-BE49-F238E27FC236}">
                <a16:creationId xmlns:a16="http://schemas.microsoft.com/office/drawing/2014/main" id="{8661F3C7-9A9B-1C83-2BF5-1A3A046335A5}"/>
              </a:ext>
            </a:extLst>
          </p:cNvPr>
          <p:cNvSpPr txBox="1"/>
          <p:nvPr/>
        </p:nvSpPr>
        <p:spPr>
          <a:xfrm>
            <a:off x="11231198" y="5813294"/>
            <a:ext cx="901677" cy="261610"/>
          </a:xfrm>
          <a:prstGeom prst="rect">
            <a:avLst/>
          </a:prstGeom>
          <a:noFill/>
        </p:spPr>
        <p:txBody>
          <a:bodyPr wrap="square">
            <a:spAutoFit/>
          </a:bodyPr>
          <a:lstStyle/>
          <a:p>
            <a:pPr algn="l"/>
            <a:r>
              <a:rPr lang="en-US" sz="1100" dirty="0">
                <a:latin typeface="Arial Narrow" panose="020B0606020202030204" pitchFamily="34" charset="0"/>
                <a:cs typeface="Times New Roman" panose="02020603050405020304" pitchFamily="18" charset="0"/>
              </a:rPr>
              <a:t>Source: EPA </a:t>
            </a:r>
          </a:p>
        </p:txBody>
      </p:sp>
    </p:spTree>
    <p:extLst>
      <p:ext uri="{BB962C8B-B14F-4D97-AF65-F5344CB8AC3E}">
        <p14:creationId xmlns:p14="http://schemas.microsoft.com/office/powerpoint/2010/main" val="13989055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153880-6939-3867-EA54-367733B5B0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97632A-5276-A3EB-60E2-70F5004375E1}"/>
              </a:ext>
            </a:extLst>
          </p:cNvPr>
          <p:cNvSpPr>
            <a:spLocks noGrp="1"/>
          </p:cNvSpPr>
          <p:nvPr>
            <p:ph type="title"/>
          </p:nvPr>
        </p:nvSpPr>
        <p:spPr>
          <a:xfrm>
            <a:off x="838200" y="365125"/>
            <a:ext cx="10515600" cy="1015101"/>
          </a:xfrm>
        </p:spPr>
        <p:txBody>
          <a:bodyPr>
            <a:noAutofit/>
          </a:bodyPr>
          <a:lstStyle/>
          <a:p>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What is Being Done to Reduce Hazardous Air Pollutants?</a:t>
            </a:r>
          </a:p>
        </p:txBody>
      </p:sp>
      <p:sp>
        <p:nvSpPr>
          <p:cNvPr id="3" name="Content Placeholder 2">
            <a:extLst>
              <a:ext uri="{FF2B5EF4-FFF2-40B4-BE49-F238E27FC236}">
                <a16:creationId xmlns:a16="http://schemas.microsoft.com/office/drawing/2014/main" id="{E14738B8-63AE-60B2-E214-94D2EABBD8ED}"/>
              </a:ext>
            </a:extLst>
          </p:cNvPr>
          <p:cNvSpPr>
            <a:spLocks noGrp="1"/>
          </p:cNvSpPr>
          <p:nvPr>
            <p:ph idx="1"/>
          </p:nvPr>
        </p:nvSpPr>
        <p:spPr>
          <a:xfrm>
            <a:off x="838199" y="1458930"/>
            <a:ext cx="10994679" cy="4718033"/>
          </a:xfrm>
        </p:spPr>
        <p:txBody>
          <a:bodyPr>
            <a:noAutofit/>
          </a:bodyPr>
          <a:lstStyle/>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Industrial sources</a:t>
            </a:r>
            <a:r>
              <a:rPr lang="en-US" sz="3200" dirty="0">
                <a:latin typeface="Arial Narrow" panose="020B0606020202030204" pitchFamily="34" charset="0"/>
              </a:rPr>
              <a:t>: EPA sets and updates emission standards for major and area sources to reduce hazardous air pollutants.</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Mobile sources</a:t>
            </a:r>
            <a:r>
              <a:rPr lang="en-US" sz="3200" dirty="0">
                <a:latin typeface="Arial Narrow" panose="020B0606020202030204" pitchFamily="34" charset="0"/>
              </a:rPr>
              <a:t>: Cleaner fuels, engine standards, and programs like Clean Diesel cut emissions from vehicles and equipment.</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Indoor air</a:t>
            </a:r>
            <a:r>
              <a:rPr lang="en-US" sz="3200" dirty="0">
                <a:latin typeface="Arial Narrow" panose="020B0606020202030204" pitchFamily="34" charset="0"/>
              </a:rPr>
              <a:t>: EPA promotes best practices to reduce indoor air toxics in homes, schools, and workplaces.</a:t>
            </a:r>
          </a:p>
        </p:txBody>
      </p:sp>
    </p:spTree>
    <p:extLst>
      <p:ext uri="{BB962C8B-B14F-4D97-AF65-F5344CB8AC3E}">
        <p14:creationId xmlns:p14="http://schemas.microsoft.com/office/powerpoint/2010/main" val="23547749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6E8C3-E232-C21D-A36A-A2A650019F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9B9151-8FC1-1AE2-5942-5AC88BBA7069}"/>
              </a:ext>
            </a:extLst>
          </p:cNvPr>
          <p:cNvSpPr>
            <a:spLocks noGrp="1"/>
          </p:cNvSpPr>
          <p:nvPr>
            <p:ph type="title"/>
          </p:nvPr>
        </p:nvSpPr>
        <p:spPr>
          <a:xfrm>
            <a:off x="838200" y="365125"/>
            <a:ext cx="10515600" cy="1015101"/>
          </a:xfrm>
        </p:spPr>
        <p:txBody>
          <a:bodyPr>
            <a:noAutofit/>
          </a:bodyPr>
          <a:lstStyle/>
          <a:p>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Acid Rain</a:t>
            </a:r>
          </a:p>
        </p:txBody>
      </p:sp>
      <p:sp>
        <p:nvSpPr>
          <p:cNvPr id="3" name="Content Placeholder 2">
            <a:extLst>
              <a:ext uri="{FF2B5EF4-FFF2-40B4-BE49-F238E27FC236}">
                <a16:creationId xmlns:a16="http://schemas.microsoft.com/office/drawing/2014/main" id="{18815437-488A-F737-2FFF-75DDA99E2CBD}"/>
              </a:ext>
            </a:extLst>
          </p:cNvPr>
          <p:cNvSpPr>
            <a:spLocks noGrp="1"/>
          </p:cNvSpPr>
          <p:nvPr>
            <p:ph idx="1"/>
          </p:nvPr>
        </p:nvSpPr>
        <p:spPr>
          <a:xfrm>
            <a:off x="838200" y="1458930"/>
            <a:ext cx="5580708" cy="4718033"/>
          </a:xfrm>
        </p:spPr>
        <p:txBody>
          <a:bodyPr>
            <a:noAutofit/>
          </a:bodyPr>
          <a:lstStyle/>
          <a:p>
            <a:pPr marL="0" indent="0">
              <a:lnSpc>
                <a:spcPct val="100000"/>
              </a:lnSpc>
              <a:spcBef>
                <a:spcPts val="600"/>
              </a:spcBef>
              <a:spcAft>
                <a:spcPts val="600"/>
              </a:spcAft>
              <a:buNone/>
            </a:pPr>
            <a:r>
              <a:rPr lang="en-US" sz="3200" dirty="0">
                <a:latin typeface="Arial Narrow" panose="020B0606020202030204" pitchFamily="34" charset="0"/>
              </a:rPr>
              <a:t>Acid rain forms when sulfur dioxide and nitrogen oxides react with water and oxygen in the atmosphere to create acids that mix with precipitation and fall to the ground.</a:t>
            </a:r>
          </a:p>
        </p:txBody>
      </p:sp>
      <p:pic>
        <p:nvPicPr>
          <p:cNvPr id="8" name="Picture 7" descr="Color-coded pH scale diagram ranging from 0 (most acidic) to 14 (most alkaline). Examples include: pH 0 – battery acid, pH 2 – lemon juice, pH 2.5 – soda, pH 4.3 – acid rain, pH 5.6 – clean rain, pH 7 – distilled water (neutral), pH 7.4 – blood, pH 8.1 – sea water, pH 9 – baking soda, pH 11 – ammonia, pH 12.6 – bleach, and pH 14 – liquid drain cleaner. The scale transitions from red (acidic) through green (neutral) to blue/purple (alkaline).">
            <a:extLst>
              <a:ext uri="{FF2B5EF4-FFF2-40B4-BE49-F238E27FC236}">
                <a16:creationId xmlns:a16="http://schemas.microsoft.com/office/drawing/2014/main" id="{266CDFE3-E993-0A07-BF81-84E05801BFE6}"/>
              </a:ext>
            </a:extLst>
          </p:cNvPr>
          <p:cNvPicPr>
            <a:picLocks noChangeAspect="1"/>
          </p:cNvPicPr>
          <p:nvPr/>
        </p:nvPicPr>
        <p:blipFill>
          <a:blip r:embed="rId3"/>
          <a:stretch>
            <a:fillRect/>
          </a:stretch>
        </p:blipFill>
        <p:spPr>
          <a:xfrm>
            <a:off x="2419094" y="4514650"/>
            <a:ext cx="4826248" cy="1949550"/>
          </a:xfrm>
          <a:prstGeom prst="rect">
            <a:avLst/>
          </a:prstGeom>
        </p:spPr>
      </p:pic>
      <p:pic>
        <p:nvPicPr>
          <p:cNvPr id="5" name="Picture 4" descr="Diagram showing the acid rain pathway. Step 1: Factories, vehicles, and other sources emit sulfur dioxide (SO₂) and nitrogen oxides (NOₓ) into the air. Step 2: These pollutants travel through the atmosphere and are transformed into acid particles. Step 3: The acid particles fall to Earth as wet deposition (rain, snow) or dry deposition (dust). Step 4: The acid precipitation harms soil, forests, lakes, rivers, fish, and other wildlife. The background features a sunny sky, clouds, mountains, forests, rivers, and aquatic life, emphasizing the widespread impact.">
            <a:extLst>
              <a:ext uri="{FF2B5EF4-FFF2-40B4-BE49-F238E27FC236}">
                <a16:creationId xmlns:a16="http://schemas.microsoft.com/office/drawing/2014/main" id="{DB0D8018-3554-89F5-68E7-270DA37E2FE8}"/>
              </a:ext>
            </a:extLst>
          </p:cNvPr>
          <p:cNvPicPr>
            <a:picLocks noChangeAspect="1"/>
          </p:cNvPicPr>
          <p:nvPr/>
        </p:nvPicPr>
        <p:blipFill>
          <a:blip r:embed="rId4"/>
          <a:stretch>
            <a:fillRect/>
          </a:stretch>
        </p:blipFill>
        <p:spPr>
          <a:xfrm>
            <a:off x="7438487" y="198805"/>
            <a:ext cx="4404654" cy="6265395"/>
          </a:xfrm>
          <a:prstGeom prst="rect">
            <a:avLst/>
          </a:prstGeom>
        </p:spPr>
      </p:pic>
      <p:sp>
        <p:nvSpPr>
          <p:cNvPr id="6" name="TextBox 5">
            <a:extLst>
              <a:ext uri="{FF2B5EF4-FFF2-40B4-BE49-F238E27FC236}">
                <a16:creationId xmlns:a16="http://schemas.microsoft.com/office/drawing/2014/main" id="{889695C3-975A-934D-3CAD-6590AFD78458}"/>
              </a:ext>
            </a:extLst>
          </p:cNvPr>
          <p:cNvSpPr txBox="1"/>
          <p:nvPr/>
        </p:nvSpPr>
        <p:spPr>
          <a:xfrm>
            <a:off x="10902961" y="6528390"/>
            <a:ext cx="901677" cy="261610"/>
          </a:xfrm>
          <a:prstGeom prst="rect">
            <a:avLst/>
          </a:prstGeom>
          <a:noFill/>
        </p:spPr>
        <p:txBody>
          <a:bodyPr wrap="square">
            <a:spAutoFit/>
          </a:bodyPr>
          <a:lstStyle/>
          <a:p>
            <a:pPr algn="l"/>
            <a:r>
              <a:rPr lang="en-US" sz="1100" dirty="0">
                <a:latin typeface="Arial Narrow" panose="020B0606020202030204" pitchFamily="34" charset="0"/>
                <a:cs typeface="Times New Roman" panose="02020603050405020304" pitchFamily="18" charset="0"/>
              </a:rPr>
              <a:t>Source: EPA </a:t>
            </a:r>
          </a:p>
        </p:txBody>
      </p:sp>
    </p:spTree>
    <p:extLst>
      <p:ext uri="{BB962C8B-B14F-4D97-AF65-F5344CB8AC3E}">
        <p14:creationId xmlns:p14="http://schemas.microsoft.com/office/powerpoint/2010/main" val="9788220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F9FA2-370C-9443-D8E7-B125FB57A1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02C8D0-95AE-6683-505F-807896E67865}"/>
              </a:ext>
            </a:extLst>
          </p:cNvPr>
          <p:cNvSpPr>
            <a:spLocks noGrp="1"/>
          </p:cNvSpPr>
          <p:nvPr>
            <p:ph type="title"/>
          </p:nvPr>
        </p:nvSpPr>
        <p:spPr>
          <a:xfrm>
            <a:off x="838200" y="365125"/>
            <a:ext cx="10515600" cy="1015101"/>
          </a:xfrm>
        </p:spPr>
        <p:txBody>
          <a:bodyPr>
            <a:noAutofit/>
          </a:bodyPr>
          <a:lstStyle/>
          <a:p>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Effects of Acid Rain</a:t>
            </a:r>
          </a:p>
        </p:txBody>
      </p:sp>
      <p:sp>
        <p:nvSpPr>
          <p:cNvPr id="3" name="Content Placeholder 2">
            <a:extLst>
              <a:ext uri="{FF2B5EF4-FFF2-40B4-BE49-F238E27FC236}">
                <a16:creationId xmlns:a16="http://schemas.microsoft.com/office/drawing/2014/main" id="{0ED62639-C180-87F3-B9B1-C5FE259B052C}"/>
              </a:ext>
            </a:extLst>
          </p:cNvPr>
          <p:cNvSpPr>
            <a:spLocks noGrp="1"/>
          </p:cNvSpPr>
          <p:nvPr>
            <p:ph idx="1"/>
          </p:nvPr>
        </p:nvSpPr>
        <p:spPr>
          <a:xfrm>
            <a:off x="838199" y="1458930"/>
            <a:ext cx="8242427" cy="4896102"/>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Aquatic life</a:t>
            </a:r>
            <a:r>
              <a:rPr lang="en-US" sz="2400" dirty="0">
                <a:latin typeface="Arial Narrow" panose="020B0606020202030204" pitchFamily="34" charset="0"/>
              </a:rPr>
              <a:t>: Harms fish and other organisms by lowering water pH and increasing toxic aluminum.</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Forests</a:t>
            </a:r>
            <a:r>
              <a:rPr lang="en-US" sz="2400" dirty="0">
                <a:latin typeface="Arial Narrow" panose="020B0606020202030204" pitchFamily="34" charset="0"/>
              </a:rPr>
              <a:t>: Damages trees by leaching nutrients and harming foliage, especially at high elevations.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Soil</a:t>
            </a:r>
            <a:r>
              <a:rPr lang="en-US" sz="2400" dirty="0">
                <a:latin typeface="Arial Narrow" panose="020B0606020202030204" pitchFamily="34" charset="0"/>
              </a:rPr>
              <a:t>: Depletes nutrients and reduces the soil’s ability to buffer acidity.</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Buildings</a:t>
            </a:r>
            <a:r>
              <a:rPr lang="en-US" sz="2400" dirty="0">
                <a:latin typeface="Arial Narrow" panose="020B0606020202030204" pitchFamily="34" charset="0"/>
              </a:rPr>
              <a:t>: Corrodes stone, metal, and paint, increasing maintenance costs.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Human health</a:t>
            </a:r>
            <a:r>
              <a:rPr lang="en-US" sz="2400" dirty="0">
                <a:latin typeface="Arial Narrow" panose="020B0606020202030204" pitchFamily="34" charset="0"/>
              </a:rPr>
              <a:t>: Airborne particles from acid rain precursors affect lungs and heart.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Visibility</a:t>
            </a:r>
            <a:r>
              <a:rPr lang="en-US" sz="2400" dirty="0">
                <a:latin typeface="Arial Narrow" panose="020B0606020202030204" pitchFamily="34" charset="0"/>
              </a:rPr>
              <a:t>: Reduces air clarity in scenic areas due to sulfate and nitrate particles.</a:t>
            </a:r>
          </a:p>
        </p:txBody>
      </p:sp>
      <p:sp>
        <p:nvSpPr>
          <p:cNvPr id="6" name="TextBox 5">
            <a:extLst>
              <a:ext uri="{FF2B5EF4-FFF2-40B4-BE49-F238E27FC236}">
                <a16:creationId xmlns:a16="http://schemas.microsoft.com/office/drawing/2014/main" id="{8661CF6F-7113-CA99-E450-D8A50D55D00A}"/>
              </a:ext>
            </a:extLst>
          </p:cNvPr>
          <p:cNvSpPr txBox="1"/>
          <p:nvPr/>
        </p:nvSpPr>
        <p:spPr>
          <a:xfrm>
            <a:off x="10807043" y="6224227"/>
            <a:ext cx="901677" cy="261610"/>
          </a:xfrm>
          <a:prstGeom prst="rect">
            <a:avLst/>
          </a:prstGeom>
          <a:noFill/>
        </p:spPr>
        <p:txBody>
          <a:bodyPr wrap="square">
            <a:spAutoFit/>
          </a:bodyPr>
          <a:lstStyle/>
          <a:p>
            <a:pPr algn="l"/>
            <a:r>
              <a:rPr lang="en-US" sz="1100" dirty="0">
                <a:latin typeface="Arial Narrow" panose="020B0606020202030204" pitchFamily="34" charset="0"/>
                <a:cs typeface="Times New Roman" panose="02020603050405020304" pitchFamily="18" charset="0"/>
              </a:rPr>
              <a:t>Source: EPA </a:t>
            </a:r>
          </a:p>
        </p:txBody>
      </p:sp>
      <p:pic>
        <p:nvPicPr>
          <p:cNvPr id="7" name="Picture 6" descr="Chart titled “Critical pH Levels for Aquatic Organisms” showing the lowest pH levels different animals can tolerate. Snails and clams: pH 6; bass, crayfish, and mayfly: pH 5.5; trout and salamanders: pH 5; perch: pH 4.5; frogs: pH 4. Background transitions from green at higher pH to yellow at lower pH, with silhouette icons of each organism.">
            <a:extLst>
              <a:ext uri="{FF2B5EF4-FFF2-40B4-BE49-F238E27FC236}">
                <a16:creationId xmlns:a16="http://schemas.microsoft.com/office/drawing/2014/main" id="{5A5A98F0-E9B8-D8A3-CA30-AF86862CDE62}"/>
              </a:ext>
            </a:extLst>
          </p:cNvPr>
          <p:cNvPicPr>
            <a:picLocks noChangeAspect="1"/>
          </p:cNvPicPr>
          <p:nvPr/>
        </p:nvPicPr>
        <p:blipFill>
          <a:blip r:embed="rId3"/>
          <a:stretch>
            <a:fillRect/>
          </a:stretch>
        </p:blipFill>
        <p:spPr>
          <a:xfrm>
            <a:off x="9248569" y="1328125"/>
            <a:ext cx="2387723" cy="4896102"/>
          </a:xfrm>
          <a:prstGeom prst="rect">
            <a:avLst/>
          </a:prstGeom>
        </p:spPr>
      </p:pic>
    </p:spTree>
    <p:extLst>
      <p:ext uri="{BB962C8B-B14F-4D97-AF65-F5344CB8AC3E}">
        <p14:creationId xmlns:p14="http://schemas.microsoft.com/office/powerpoint/2010/main" val="9376569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4A39B-AFDB-3189-FF0D-C674EE39B9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7D607C-4EBA-C077-7BD2-B7D03DE50DEA}"/>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Clear Air Act (CAA)</a:t>
            </a:r>
          </a:p>
        </p:txBody>
      </p:sp>
      <p:sp>
        <p:nvSpPr>
          <p:cNvPr id="3" name="Content Placeholder 2">
            <a:extLst>
              <a:ext uri="{FF2B5EF4-FFF2-40B4-BE49-F238E27FC236}">
                <a16:creationId xmlns:a16="http://schemas.microsoft.com/office/drawing/2014/main" id="{6399667A-CA50-6C95-810F-D01C2A53AE2D}"/>
              </a:ext>
            </a:extLst>
          </p:cNvPr>
          <p:cNvSpPr>
            <a:spLocks noGrp="1"/>
          </p:cNvSpPr>
          <p:nvPr>
            <p:ph idx="1"/>
          </p:nvPr>
        </p:nvSpPr>
        <p:spPr>
          <a:xfrm>
            <a:off x="838199" y="1458930"/>
            <a:ext cx="10994679" cy="4718033"/>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The Clean Air Act (CAA) enacted in 1970, 1977, and 1990, is the comprehensive federal law that </a:t>
            </a:r>
            <a:r>
              <a:rPr lang="en-US" sz="2400" b="1" dirty="0">
                <a:latin typeface="Arial Narrow" panose="020B0606020202030204" pitchFamily="34" charset="0"/>
              </a:rPr>
              <a:t>regulates</a:t>
            </a:r>
            <a:r>
              <a:rPr lang="en-US" sz="2400" dirty="0">
                <a:latin typeface="Arial Narrow" panose="020B0606020202030204" pitchFamily="34" charset="0"/>
              </a:rPr>
              <a:t> </a:t>
            </a:r>
            <a:r>
              <a:rPr lang="en-US" sz="2400" b="1" dirty="0">
                <a:latin typeface="Arial Narrow" panose="020B0606020202030204" pitchFamily="34" charset="0"/>
              </a:rPr>
              <a:t>air</a:t>
            </a:r>
            <a:r>
              <a:rPr lang="en-US" sz="2400" dirty="0">
                <a:latin typeface="Arial Narrow" panose="020B0606020202030204" pitchFamily="34" charset="0"/>
              </a:rPr>
              <a:t> </a:t>
            </a:r>
            <a:r>
              <a:rPr lang="en-US" sz="2400" b="1" dirty="0">
                <a:latin typeface="Arial Narrow" panose="020B0606020202030204" pitchFamily="34" charset="0"/>
              </a:rPr>
              <a:t>emissions</a:t>
            </a:r>
            <a:r>
              <a:rPr lang="en-US" sz="2400" dirty="0">
                <a:latin typeface="Arial Narrow" panose="020B0606020202030204" pitchFamily="34" charset="0"/>
              </a:rPr>
              <a:t> from </a:t>
            </a:r>
            <a:r>
              <a:rPr lang="en-US" sz="2400" b="1" dirty="0">
                <a:latin typeface="Arial Narrow" panose="020B0606020202030204" pitchFamily="34" charset="0"/>
              </a:rPr>
              <a:t>stationary</a:t>
            </a:r>
            <a:r>
              <a:rPr lang="en-US" sz="2400" dirty="0">
                <a:latin typeface="Arial Narrow" panose="020B0606020202030204" pitchFamily="34" charset="0"/>
              </a:rPr>
              <a:t> and </a:t>
            </a:r>
            <a:r>
              <a:rPr lang="en-US" sz="2400" b="1" dirty="0">
                <a:latin typeface="Arial Narrow" panose="020B0606020202030204" pitchFamily="34" charset="0"/>
              </a:rPr>
              <a:t>mobile</a:t>
            </a:r>
            <a:r>
              <a:rPr lang="en-US" sz="2400" dirty="0">
                <a:latin typeface="Arial Narrow" panose="020B0606020202030204" pitchFamily="34" charset="0"/>
              </a:rPr>
              <a:t> sources. </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Among other things, this law authorizes EPA to establish National Ambient Air Quality Standards (NAAQS) to protect public health and public welfare and to regulate emissions of hazardous air pollutants.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The Clean Air Act (CAA) led to significant public health and economic benefits.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Although it incurred a total direct cost of $523 billion, its estimated monetized benefits range from $5.6 to $49.4 trillion, with an average of $22.2 trillion. The net financial benefit is about $21.7 trillion, and it contributed to 206,000 fewer deaths in 1990 alone.</a:t>
            </a:r>
          </a:p>
        </p:txBody>
      </p:sp>
    </p:spTree>
    <p:extLst>
      <p:ext uri="{BB962C8B-B14F-4D97-AF65-F5344CB8AC3E}">
        <p14:creationId xmlns:p14="http://schemas.microsoft.com/office/powerpoint/2010/main" val="2885863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5A94-CA94-78A3-4CD3-14B456FAD12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Learning Objectives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E5B8396-3568-E7E5-E165-A54356136F35}"/>
              </a:ext>
            </a:extLst>
          </p:cNvPr>
          <p:cNvSpPr>
            <a:spLocks noGrp="1"/>
          </p:cNvSpPr>
          <p:nvPr>
            <p:ph idx="1"/>
          </p:nvPr>
        </p:nvSpPr>
        <p:spPr>
          <a:xfrm>
            <a:off x="838199" y="1458930"/>
            <a:ext cx="10709953" cy="4718033"/>
          </a:xfrm>
        </p:spPr>
        <p:txBody>
          <a:bodyPr>
            <a:normAutofit fontScale="85000" lnSpcReduction="10000"/>
          </a:bodyPr>
          <a:lstStyle/>
          <a:p>
            <a:pPr>
              <a:lnSpc>
                <a:spcPct val="110000"/>
              </a:lnSpc>
              <a:spcBef>
                <a:spcPts val="600"/>
              </a:spcBef>
              <a:spcAft>
                <a:spcPts val="600"/>
              </a:spcAft>
              <a:buFont typeface="Wingdings" panose="05000000000000000000" pitchFamily="2" charset="2"/>
              <a:buChar char="q"/>
            </a:pPr>
            <a:r>
              <a:rPr lang="en-US" sz="3200" b="1" dirty="0">
                <a:latin typeface="Arial Narrow" panose="020B0606020202030204" pitchFamily="34" charset="0"/>
              </a:rPr>
              <a:t> List</a:t>
            </a:r>
            <a:r>
              <a:rPr lang="en-US" sz="3200" dirty="0">
                <a:latin typeface="Arial Narrow" panose="020B0606020202030204" pitchFamily="34" charset="0"/>
              </a:rPr>
              <a:t> and </a:t>
            </a:r>
            <a:r>
              <a:rPr lang="en-US" sz="3200" b="1" dirty="0">
                <a:latin typeface="Arial Narrow" panose="020B0606020202030204" pitchFamily="34" charset="0"/>
              </a:rPr>
              <a:t>explain</a:t>
            </a:r>
            <a:r>
              <a:rPr lang="en-US" sz="3200" dirty="0">
                <a:latin typeface="Arial Narrow" panose="020B0606020202030204" pitchFamily="34" charset="0"/>
              </a:rPr>
              <a:t> the importance of the permanent and variable gases that comprise the atmosphere.</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Draw</a:t>
            </a:r>
            <a:r>
              <a:rPr lang="en-US" sz="3200" dirty="0">
                <a:latin typeface="Arial Narrow" panose="020B0606020202030204" pitchFamily="34" charset="0"/>
              </a:rPr>
              <a:t> a diagram of the layers of the atmosphere based on temperature change.</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Explain</a:t>
            </a:r>
            <a:r>
              <a:rPr lang="en-US" sz="3200" dirty="0">
                <a:latin typeface="Arial Narrow" panose="020B0606020202030204" pitchFamily="34" charset="0"/>
              </a:rPr>
              <a:t> the major layers of the atmosphere and their importance.</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Explain</a:t>
            </a:r>
            <a:r>
              <a:rPr lang="en-US" sz="3200" dirty="0">
                <a:latin typeface="Arial Narrow" panose="020B0606020202030204" pitchFamily="34" charset="0"/>
              </a:rPr>
              <a:t> what the greenhouse effect is and how human activities influence global warming.</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Explain</a:t>
            </a:r>
            <a:r>
              <a:rPr lang="en-US" sz="3200" dirty="0">
                <a:latin typeface="Arial Narrow" panose="020B0606020202030204" pitchFamily="34" charset="0"/>
              </a:rPr>
              <a:t> the difference between normal and environmental lapse rate.</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Explain</a:t>
            </a:r>
            <a:r>
              <a:rPr lang="en-US" sz="3200" dirty="0">
                <a:latin typeface="Arial Narrow" panose="020B0606020202030204" pitchFamily="34" charset="0"/>
              </a:rPr>
              <a:t> the function of the ionosphere and ozonosphere.</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Describe</a:t>
            </a:r>
            <a:r>
              <a:rPr lang="en-US" sz="3200" dirty="0">
                <a:latin typeface="Arial Narrow" panose="020B0606020202030204" pitchFamily="34" charset="0"/>
              </a:rPr>
              <a:t> the health and environmental effects of ozone layer depletion.</a:t>
            </a:r>
          </a:p>
        </p:txBody>
      </p:sp>
    </p:spTree>
    <p:extLst>
      <p:ext uri="{BB962C8B-B14F-4D97-AF65-F5344CB8AC3E}">
        <p14:creationId xmlns:p14="http://schemas.microsoft.com/office/powerpoint/2010/main" val="34990136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6A82E-78FA-7E5C-33A2-A5CF7448DD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754CC5-5F1D-2615-B084-476343C19C6E}"/>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Important Terms and Concepts</a:t>
            </a:r>
          </a:p>
        </p:txBody>
      </p:sp>
      <p:sp>
        <p:nvSpPr>
          <p:cNvPr id="3" name="Content Placeholder 2">
            <a:extLst>
              <a:ext uri="{FF2B5EF4-FFF2-40B4-BE49-F238E27FC236}">
                <a16:creationId xmlns:a16="http://schemas.microsoft.com/office/drawing/2014/main" id="{8BCF7AAC-A49B-5FFE-F685-3F0F8AE75088}"/>
              </a:ext>
            </a:extLst>
          </p:cNvPr>
          <p:cNvSpPr>
            <a:spLocks noGrp="1"/>
          </p:cNvSpPr>
          <p:nvPr>
            <p:ph idx="1"/>
          </p:nvPr>
        </p:nvSpPr>
        <p:spPr>
          <a:xfrm>
            <a:off x="838199" y="1458930"/>
            <a:ext cx="10994679" cy="4718033"/>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err="1">
                <a:latin typeface="Arial Narrow" panose="020B0606020202030204" pitchFamily="34" charset="0"/>
              </a:rPr>
              <a:t>Heterosphere</a:t>
            </a:r>
            <a:r>
              <a:rPr lang="en-US" dirty="0">
                <a:latin typeface="Arial Narrow" panose="020B0606020202030204" pitchFamily="34" charset="0"/>
              </a:rPr>
              <a:t>: The outer most sphere where gases are distributed in distinct layers by gravity according to their atomic weight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err="1">
                <a:latin typeface="Arial Narrow" panose="020B0606020202030204" pitchFamily="34" charset="0"/>
              </a:rPr>
              <a:t>Homosphere</a:t>
            </a:r>
            <a:r>
              <a:rPr lang="en-US" dirty="0">
                <a:latin typeface="Arial Narrow" panose="020B0606020202030204" pitchFamily="34" charset="0"/>
              </a:rPr>
              <a:t>: Lies between the Earth's surface and the </a:t>
            </a:r>
            <a:r>
              <a:rPr lang="en-US" dirty="0" err="1">
                <a:latin typeface="Arial Narrow" panose="020B0606020202030204" pitchFamily="34" charset="0"/>
              </a:rPr>
              <a:t>heterosphere</a:t>
            </a:r>
            <a:r>
              <a:rPr lang="en-US" dirty="0">
                <a:latin typeface="Arial Narrow" panose="020B0606020202030204" pitchFamily="34" charset="0"/>
              </a:rPr>
              <a:t>. Gases are nearly uniformly mixed through this layer even though density decreases with height above the surface.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Constant Gases</a:t>
            </a:r>
            <a:r>
              <a:rPr lang="en-US" dirty="0">
                <a:latin typeface="Arial Narrow" panose="020B0606020202030204" pitchFamily="34" charset="0"/>
              </a:rPr>
              <a:t>: Nitrogen, oxygen and argon are called the "constant gases" because their concentration has remained virtually the same for much of recent earth history</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Variable Gases</a:t>
            </a:r>
            <a:r>
              <a:rPr lang="en-US" dirty="0">
                <a:latin typeface="Arial Narrow" panose="020B0606020202030204" pitchFamily="34" charset="0"/>
              </a:rPr>
              <a:t>: Those present in small and variable amounts. These include carbon dioxide, methane, ozone, water vapor, and particulates among others.</a:t>
            </a:r>
          </a:p>
        </p:txBody>
      </p:sp>
    </p:spTree>
    <p:extLst>
      <p:ext uri="{BB962C8B-B14F-4D97-AF65-F5344CB8AC3E}">
        <p14:creationId xmlns:p14="http://schemas.microsoft.com/office/powerpoint/2010/main" val="27667683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5EBA4-4C18-3136-EDA1-FE5B57327F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6229E8-849E-C883-3792-80D7AE38E302}"/>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Important Terms and Concepts Cont’d</a:t>
            </a:r>
          </a:p>
        </p:txBody>
      </p:sp>
      <p:sp>
        <p:nvSpPr>
          <p:cNvPr id="3" name="Content Placeholder 2">
            <a:extLst>
              <a:ext uri="{FF2B5EF4-FFF2-40B4-BE49-F238E27FC236}">
                <a16:creationId xmlns:a16="http://schemas.microsoft.com/office/drawing/2014/main" id="{6E2B390D-4A78-E3AE-863A-2F1F969FB589}"/>
              </a:ext>
            </a:extLst>
          </p:cNvPr>
          <p:cNvSpPr>
            <a:spLocks noGrp="1"/>
          </p:cNvSpPr>
          <p:nvPr>
            <p:ph idx="1"/>
          </p:nvPr>
        </p:nvSpPr>
        <p:spPr>
          <a:xfrm>
            <a:off x="838199" y="1458930"/>
            <a:ext cx="10994679" cy="4718033"/>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Ozone</a:t>
            </a:r>
            <a:r>
              <a:rPr lang="en-US" dirty="0">
                <a:latin typeface="Arial Narrow" panose="020B0606020202030204" pitchFamily="34" charset="0"/>
              </a:rPr>
              <a:t> (O</a:t>
            </a:r>
            <a:r>
              <a:rPr lang="en-US" baseline="-25000" dirty="0">
                <a:latin typeface="Arial Narrow" panose="020B0606020202030204" pitchFamily="34" charset="0"/>
              </a:rPr>
              <a:t>3</a:t>
            </a:r>
            <a:r>
              <a:rPr lang="en-US" dirty="0">
                <a:latin typeface="Arial Narrow" panose="020B0606020202030204" pitchFamily="34" charset="0"/>
              </a:rPr>
              <a:t>): Both beneficial and harmful to life on Earth.</a:t>
            </a:r>
          </a:p>
          <a:p>
            <a:pPr>
              <a:lnSpc>
                <a:spcPct val="100000"/>
              </a:lnSpc>
              <a:spcBef>
                <a:spcPts val="600"/>
              </a:spcBef>
              <a:spcAft>
                <a:spcPts val="600"/>
              </a:spcAft>
              <a:buFont typeface="Wingdings" panose="05000000000000000000" pitchFamily="2" charset="2"/>
              <a:buChar char="q"/>
            </a:pPr>
            <a:r>
              <a:rPr lang="en-US" b="1" dirty="0">
                <a:latin typeface="Arial Narrow" panose="020B0606020202030204" pitchFamily="34" charset="0"/>
              </a:rPr>
              <a:t> Carbon dioxide (CO</a:t>
            </a:r>
            <a:r>
              <a:rPr lang="en-US" b="1" baseline="-25000" dirty="0">
                <a:latin typeface="Arial Narrow" panose="020B0606020202030204" pitchFamily="34" charset="0"/>
              </a:rPr>
              <a:t>2</a:t>
            </a:r>
            <a:r>
              <a:rPr lang="en-US" b="1" dirty="0">
                <a:latin typeface="Arial Narrow" panose="020B0606020202030204" pitchFamily="34" charset="0"/>
              </a:rPr>
              <a:t>)</a:t>
            </a:r>
            <a:r>
              <a:rPr lang="en-US" dirty="0">
                <a:latin typeface="Arial Narrow" panose="020B0606020202030204" pitchFamily="34" charset="0"/>
              </a:rPr>
              <a:t>: Makes up only .036% of the atmosphere by volume. Carbon dioxide is essential to photosynthetic processes of plants.</a:t>
            </a:r>
          </a:p>
          <a:p>
            <a:pPr>
              <a:lnSpc>
                <a:spcPct val="100000"/>
              </a:lnSpc>
              <a:spcBef>
                <a:spcPts val="600"/>
              </a:spcBef>
              <a:spcAft>
                <a:spcPts val="600"/>
              </a:spcAft>
              <a:buFont typeface="Wingdings" panose="05000000000000000000" pitchFamily="2" charset="2"/>
              <a:buChar char="q"/>
            </a:pPr>
            <a:r>
              <a:rPr lang="en-US" b="1" dirty="0">
                <a:latin typeface="Arial Narrow" panose="020B0606020202030204" pitchFamily="34" charset="0"/>
              </a:rPr>
              <a:t> Environmental lapse rate </a:t>
            </a:r>
            <a:r>
              <a:rPr lang="en-US" dirty="0">
                <a:latin typeface="Arial Narrow" panose="020B0606020202030204" pitchFamily="34" charset="0"/>
              </a:rPr>
              <a:t>(ELR): The rate of change in temperature with altitude.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Normal lapse rate</a:t>
            </a:r>
            <a:r>
              <a:rPr lang="en-US" dirty="0">
                <a:latin typeface="Arial Narrow" panose="020B0606020202030204" pitchFamily="34" charset="0"/>
              </a:rPr>
              <a:t>: The average value of the ELR, .65 °C /100 meters.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Temperature inversion</a:t>
            </a:r>
            <a:r>
              <a:rPr lang="en-US" dirty="0">
                <a:latin typeface="Arial Narrow" panose="020B0606020202030204" pitchFamily="34" charset="0"/>
              </a:rPr>
              <a:t>: When the air temperature actually increase with an increase in altitude above the Earth.</a:t>
            </a:r>
          </a:p>
        </p:txBody>
      </p:sp>
    </p:spTree>
    <p:extLst>
      <p:ext uri="{BB962C8B-B14F-4D97-AF65-F5344CB8AC3E}">
        <p14:creationId xmlns:p14="http://schemas.microsoft.com/office/powerpoint/2010/main" val="15765360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58C8EB-EC16-22C7-E07F-F68CED258A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E964A7-5DF8-C34C-809A-4F6BB936B97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Important Terms and Concepts  Cont’d</a:t>
            </a:r>
          </a:p>
        </p:txBody>
      </p:sp>
      <p:sp>
        <p:nvSpPr>
          <p:cNvPr id="3" name="Content Placeholder 2">
            <a:extLst>
              <a:ext uri="{FF2B5EF4-FFF2-40B4-BE49-F238E27FC236}">
                <a16:creationId xmlns:a16="http://schemas.microsoft.com/office/drawing/2014/main" id="{D46E3AE2-0D17-4C83-E762-84A65AD53F02}"/>
              </a:ext>
            </a:extLst>
          </p:cNvPr>
          <p:cNvSpPr>
            <a:spLocks noGrp="1"/>
          </p:cNvSpPr>
          <p:nvPr>
            <p:ph idx="1"/>
          </p:nvPr>
        </p:nvSpPr>
        <p:spPr>
          <a:xfrm>
            <a:off x="838199" y="1458930"/>
            <a:ext cx="10994679" cy="4718033"/>
          </a:xfrm>
        </p:spPr>
        <p:txBody>
          <a:bodyPr>
            <a:noAutofit/>
          </a:bodyPr>
          <a:lstStyle/>
          <a:p>
            <a:pPr>
              <a:lnSpc>
                <a:spcPct val="100000"/>
              </a:lnSpc>
              <a:spcBef>
                <a:spcPts val="600"/>
              </a:spcBef>
              <a:spcAft>
                <a:spcPts val="600"/>
              </a:spcAft>
              <a:buFont typeface="Wingdings" panose="05000000000000000000" pitchFamily="2" charset="2"/>
              <a:buChar char="q"/>
            </a:pPr>
            <a:r>
              <a:rPr lang="en-US" sz="2400" b="1" dirty="0">
                <a:latin typeface="Arial Narrow" panose="020B0606020202030204" pitchFamily="34" charset="0"/>
              </a:rPr>
              <a:t> Troposphere</a:t>
            </a:r>
            <a:r>
              <a:rPr lang="en-US" sz="2400" dirty="0">
                <a:latin typeface="Arial Narrow" panose="020B0606020202030204" pitchFamily="34" charset="0"/>
              </a:rPr>
              <a:t>: The layer closest to the Earth's surface.</a:t>
            </a:r>
          </a:p>
          <a:p>
            <a:pPr>
              <a:lnSpc>
                <a:spcPct val="100000"/>
              </a:lnSpc>
              <a:spcBef>
                <a:spcPts val="600"/>
              </a:spcBef>
              <a:spcAft>
                <a:spcPts val="600"/>
              </a:spcAft>
              <a:buFont typeface="Wingdings" panose="05000000000000000000" pitchFamily="2" charset="2"/>
              <a:buChar char="q"/>
            </a:pPr>
            <a:r>
              <a:rPr lang="en-US" sz="2400" b="1" dirty="0">
                <a:latin typeface="Arial Narrow" panose="020B0606020202030204" pitchFamily="34" charset="0"/>
              </a:rPr>
              <a:t> Tropopause</a:t>
            </a:r>
            <a:r>
              <a:rPr lang="en-US" sz="2400" dirty="0">
                <a:latin typeface="Arial Narrow" panose="020B0606020202030204" pitchFamily="34" charset="0"/>
              </a:rPr>
              <a:t>: Lies above the troposphere. Here the temperature tends to stay the same with increasing height.</a:t>
            </a:r>
          </a:p>
          <a:p>
            <a:pPr>
              <a:lnSpc>
                <a:spcPct val="100000"/>
              </a:lnSpc>
              <a:spcBef>
                <a:spcPts val="600"/>
              </a:spcBef>
              <a:spcAft>
                <a:spcPts val="600"/>
              </a:spcAft>
              <a:buFont typeface="Wingdings" panose="05000000000000000000" pitchFamily="2" charset="2"/>
              <a:buChar char="q"/>
            </a:pPr>
            <a:r>
              <a:rPr lang="en-US" sz="2400" b="1" dirty="0">
                <a:latin typeface="Arial Narrow" panose="020B0606020202030204" pitchFamily="34" charset="0"/>
              </a:rPr>
              <a:t> Stratosphere</a:t>
            </a:r>
            <a:r>
              <a:rPr lang="en-US" sz="2400" dirty="0">
                <a:latin typeface="Arial Narrow" panose="020B0606020202030204" pitchFamily="34" charset="0"/>
              </a:rPr>
              <a:t>: Above the tropopause lies the stratosphere. Through most of the stratosphere the air temperature increases with an increase in elevation creating a temperature inversion.</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Mesosphere</a:t>
            </a:r>
            <a:r>
              <a:rPr lang="en-US" sz="2400" dirty="0">
                <a:latin typeface="Arial Narrow" panose="020B0606020202030204" pitchFamily="34" charset="0"/>
              </a:rPr>
              <a:t>: Air temperatures begin to decrease with increasing altitude.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Thermosphere</a:t>
            </a:r>
            <a:r>
              <a:rPr lang="en-US" sz="2400" dirty="0">
                <a:latin typeface="Arial Narrow" panose="020B0606020202030204" pitchFamily="34" charset="0"/>
              </a:rPr>
              <a:t>: Above the mesosphere. air temperature increasing with increasing altitude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Ionosphere</a:t>
            </a:r>
            <a:r>
              <a:rPr lang="en-US" sz="2400" dirty="0">
                <a:latin typeface="Arial Narrow" panose="020B0606020202030204" pitchFamily="34" charset="0"/>
              </a:rPr>
              <a:t>: An electrified field of ions and free electrons.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Ozonosphere</a:t>
            </a:r>
            <a:r>
              <a:rPr lang="en-US" sz="2400" dirty="0">
                <a:latin typeface="Arial Narrow" panose="020B0606020202030204" pitchFamily="34" charset="0"/>
              </a:rPr>
              <a:t>: Also called the "ozone layer", is the concentrated layer of ozone found in the stratosphere.</a:t>
            </a:r>
          </a:p>
        </p:txBody>
      </p:sp>
    </p:spTree>
    <p:extLst>
      <p:ext uri="{BB962C8B-B14F-4D97-AF65-F5344CB8AC3E}">
        <p14:creationId xmlns:p14="http://schemas.microsoft.com/office/powerpoint/2010/main" val="2085400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545C7-81B5-ECDF-E06A-171C67A630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CDA73F-E44B-97F8-5106-0BE2ED8DBA32}"/>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For Today</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D8B35DB-36A2-E74F-DF80-24DFC90DA488}"/>
              </a:ext>
            </a:extLst>
          </p:cNvPr>
          <p:cNvSpPr>
            <a:spLocks noGrp="1"/>
          </p:cNvSpPr>
          <p:nvPr>
            <p:ph idx="1"/>
          </p:nvPr>
        </p:nvSpPr>
        <p:spPr>
          <a:xfrm>
            <a:off x="838199" y="1458930"/>
            <a:ext cx="10709953" cy="4718033"/>
          </a:xfrm>
        </p:spPr>
        <p:txBody>
          <a:bodyPr>
            <a:noAutofit/>
          </a:bodyPr>
          <a:lstStyle/>
          <a:p>
            <a:pPr>
              <a:lnSpc>
                <a:spcPct val="11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 composition of the atmospheric gasses</a:t>
            </a:r>
            <a:endParaRPr lang="en-US" sz="2800" dirty="0">
              <a:latin typeface="Arial Narrow" panose="020B0606020202030204" pitchFamily="34" charset="0"/>
            </a:endParaRPr>
          </a:p>
          <a:p>
            <a:pPr>
              <a:lnSpc>
                <a:spcPct val="11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Atmospheric structure</a:t>
            </a:r>
          </a:p>
          <a:p>
            <a:pPr lvl="1">
              <a:lnSpc>
                <a:spcPct val="11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Composition</a:t>
            </a:r>
          </a:p>
          <a:p>
            <a:pPr lvl="1">
              <a:lnSpc>
                <a:spcPct val="11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Temperature</a:t>
            </a:r>
          </a:p>
          <a:p>
            <a:pPr lvl="1">
              <a:lnSpc>
                <a:spcPct val="11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Function</a:t>
            </a:r>
          </a:p>
          <a:p>
            <a:pPr>
              <a:lnSpc>
                <a:spcPct val="110000"/>
              </a:lnSpc>
              <a:spcBef>
                <a:spcPts val="600"/>
              </a:spcBef>
              <a:spcAft>
                <a:spcPts val="600"/>
              </a:spcAft>
              <a:buFont typeface="Wingdings" panose="05000000000000000000" pitchFamily="2" charset="2"/>
              <a:buChar char="q"/>
            </a:pPr>
            <a:r>
              <a:rPr lang="en-US" dirty="0">
                <a:latin typeface="Arial Narrow" panose="020B0606020202030204" pitchFamily="34" charset="0"/>
              </a:rPr>
              <a:t> Greenhouse effect</a:t>
            </a:r>
          </a:p>
          <a:p>
            <a:pPr>
              <a:lnSpc>
                <a:spcPct val="110000"/>
              </a:lnSpc>
              <a:spcBef>
                <a:spcPts val="600"/>
              </a:spcBef>
              <a:spcAft>
                <a:spcPts val="600"/>
              </a:spcAft>
              <a:buFont typeface="Wingdings" panose="05000000000000000000" pitchFamily="2" charset="2"/>
              <a:buChar char="q"/>
            </a:pPr>
            <a:r>
              <a:rPr lang="en-US" dirty="0">
                <a:latin typeface="Arial Narrow" panose="020B0606020202030204" pitchFamily="34" charset="0"/>
              </a:rPr>
              <a:t> Ozone depletion</a:t>
            </a:r>
          </a:p>
          <a:p>
            <a:pPr>
              <a:lnSpc>
                <a:spcPct val="110000"/>
              </a:lnSpc>
              <a:spcBef>
                <a:spcPts val="600"/>
              </a:spcBef>
              <a:spcAft>
                <a:spcPts val="600"/>
              </a:spcAft>
              <a:buFont typeface="Wingdings" panose="05000000000000000000" pitchFamily="2" charset="2"/>
              <a:buChar char="q"/>
            </a:pPr>
            <a:r>
              <a:rPr lang="en-US" dirty="0">
                <a:latin typeface="Arial Narrow" panose="020B0606020202030204" pitchFamily="34" charset="0"/>
              </a:rPr>
              <a:t> Clear Air Act</a:t>
            </a:r>
          </a:p>
        </p:txBody>
      </p:sp>
    </p:spTree>
    <p:extLst>
      <p:ext uri="{BB962C8B-B14F-4D97-AF65-F5344CB8AC3E}">
        <p14:creationId xmlns:p14="http://schemas.microsoft.com/office/powerpoint/2010/main" val="1098681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06EFB-4997-3291-7E3F-3C66D856D8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0A1E6C-829E-1809-5368-6210472884B9}"/>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 Significance of the Atmosphere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3399065-66B5-F051-4270-7F1148E4AC76}"/>
              </a:ext>
            </a:extLst>
          </p:cNvPr>
          <p:cNvSpPr>
            <a:spLocks noGrp="1"/>
          </p:cNvSpPr>
          <p:nvPr>
            <p:ph idx="1"/>
          </p:nvPr>
        </p:nvSpPr>
        <p:spPr>
          <a:xfrm>
            <a:off x="838200" y="1458930"/>
            <a:ext cx="10515600" cy="5177260"/>
          </a:xfrm>
        </p:spPr>
        <p:txBody>
          <a:bodyPr>
            <a:norm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 atmosphere, through greenhouse gases, traps heat and helps keep Earth’s temperatures within a livable range.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Atmospheric gases, especially carbon dioxide (CO2) and oxygen (O2) are extremely important for living organisms.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In photosynthesis, plants use CO₂ and produce O₂. Photosynthesis is responsible for most of the oxygen in Earth’s atmosphere.</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By producing oxygen and food, plants create a livable environment for animals.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In respiration, animals use oxygen to convert sugar into usable energy.</a:t>
            </a:r>
          </a:p>
        </p:txBody>
      </p:sp>
    </p:spTree>
    <p:extLst>
      <p:ext uri="{BB962C8B-B14F-4D97-AF65-F5344CB8AC3E}">
        <p14:creationId xmlns:p14="http://schemas.microsoft.com/office/powerpoint/2010/main" val="42697605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09538-6300-39F7-A3D0-B6F7F2D4B6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B173C7-738B-17A4-11CD-AFD9283AE454}"/>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Atmospheric Gases</a:t>
            </a:r>
          </a:p>
        </p:txBody>
      </p:sp>
      <p:sp>
        <p:nvSpPr>
          <p:cNvPr id="3" name="Content Placeholder 2">
            <a:extLst>
              <a:ext uri="{FF2B5EF4-FFF2-40B4-BE49-F238E27FC236}">
                <a16:creationId xmlns:a16="http://schemas.microsoft.com/office/drawing/2014/main" id="{A8BECE8D-AF04-6A37-92B8-7E961935B5AE}"/>
              </a:ext>
            </a:extLst>
          </p:cNvPr>
          <p:cNvSpPr>
            <a:spLocks noGrp="1"/>
          </p:cNvSpPr>
          <p:nvPr>
            <p:ph idx="1"/>
          </p:nvPr>
        </p:nvSpPr>
        <p:spPr>
          <a:xfrm>
            <a:off x="838200" y="1458930"/>
            <a:ext cx="10985626" cy="2243937"/>
          </a:xfrm>
        </p:spPr>
        <p:txBody>
          <a:bodyPr>
            <a:norm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Earth’s atmosphere is a thin blanket of gases and tiny particles called </a:t>
            </a:r>
            <a:r>
              <a:rPr lang="en-US" b="1" dirty="0">
                <a:latin typeface="Arial Narrow" panose="020B0606020202030204" pitchFamily="34" charset="0"/>
              </a:rPr>
              <a:t>air</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Permanent Gases: Nitrogen (N</a:t>
            </a:r>
            <a:r>
              <a:rPr lang="en-US" baseline="-25000" dirty="0">
                <a:latin typeface="Arial Narrow" panose="020B0606020202030204" pitchFamily="34" charset="0"/>
              </a:rPr>
              <a:t>2</a:t>
            </a:r>
            <a:r>
              <a:rPr lang="en-US" dirty="0">
                <a:latin typeface="Arial Narrow" panose="020B0606020202030204" pitchFamily="34" charset="0"/>
              </a:rPr>
              <a:t>) and oxygen (O</a:t>
            </a:r>
            <a:r>
              <a:rPr lang="en-US" baseline="-25000" dirty="0">
                <a:latin typeface="Arial Narrow" panose="020B0606020202030204" pitchFamily="34" charset="0"/>
              </a:rPr>
              <a:t>2</a:t>
            </a:r>
            <a:r>
              <a:rPr lang="en-US" dirty="0">
                <a:latin typeface="Arial Narrow" panose="020B0606020202030204" pitchFamily="34" charset="0"/>
              </a:rPr>
              <a:t>) together make up 99% of the planet’s atmosphere, 1% others.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Variable Gases:  Water Vapor (H</a:t>
            </a:r>
            <a:r>
              <a:rPr lang="en-US" baseline="-25000" dirty="0">
                <a:latin typeface="Arial Narrow" panose="020B0606020202030204" pitchFamily="34" charset="0"/>
              </a:rPr>
              <a:t>2</a:t>
            </a:r>
            <a:r>
              <a:rPr lang="en-US" dirty="0">
                <a:latin typeface="Arial Narrow" panose="020B0606020202030204" pitchFamily="34" charset="0"/>
              </a:rPr>
              <a:t>O) (0 to 4%), CO</a:t>
            </a:r>
            <a:r>
              <a:rPr lang="en-US" baseline="-25000" dirty="0">
                <a:latin typeface="Arial Narrow" panose="020B0606020202030204" pitchFamily="34" charset="0"/>
              </a:rPr>
              <a:t>2</a:t>
            </a:r>
            <a:r>
              <a:rPr lang="en-US" dirty="0">
                <a:latin typeface="Arial Narrow" panose="020B0606020202030204" pitchFamily="34" charset="0"/>
              </a:rPr>
              <a:t> (0.0035%).</a:t>
            </a:r>
          </a:p>
        </p:txBody>
      </p:sp>
      <p:pic>
        <p:nvPicPr>
          <p:cNvPr id="7" name="Picture 6" descr="Table showing the major atmospheric gases by percent volume, with nitrogen at 78.084%, oxygen at 20.948%, and smaller amounts of argon, carbon dioxide, neon, helium, and hydrogen.">
            <a:extLst>
              <a:ext uri="{FF2B5EF4-FFF2-40B4-BE49-F238E27FC236}">
                <a16:creationId xmlns:a16="http://schemas.microsoft.com/office/drawing/2014/main" id="{E206EE9E-338D-D6B8-113B-B4EA070966E0}"/>
              </a:ext>
            </a:extLst>
          </p:cNvPr>
          <p:cNvPicPr>
            <a:picLocks noChangeAspect="1"/>
          </p:cNvPicPr>
          <p:nvPr/>
        </p:nvPicPr>
        <p:blipFill>
          <a:blip r:embed="rId3"/>
          <a:stretch>
            <a:fillRect/>
          </a:stretch>
        </p:blipFill>
        <p:spPr>
          <a:xfrm>
            <a:off x="2482579" y="3702867"/>
            <a:ext cx="8164297" cy="2862413"/>
          </a:xfrm>
          <a:prstGeom prst="rect">
            <a:avLst/>
          </a:prstGeom>
        </p:spPr>
      </p:pic>
      <p:sp>
        <p:nvSpPr>
          <p:cNvPr id="6" name="Title 1">
            <a:extLst>
              <a:ext uri="{FF2B5EF4-FFF2-40B4-BE49-F238E27FC236}">
                <a16:creationId xmlns:a16="http://schemas.microsoft.com/office/drawing/2014/main" id="{6CA28DF0-ED42-DB4F-012F-56A2CCEE9360}"/>
              </a:ext>
            </a:extLst>
          </p:cNvPr>
          <p:cNvSpPr txBox="1">
            <a:spLocks/>
          </p:cNvSpPr>
          <p:nvPr/>
        </p:nvSpPr>
        <p:spPr>
          <a:xfrm>
            <a:off x="6492299" y="6612466"/>
            <a:ext cx="4467578" cy="2455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Table 6.1 from Physical Geography by J. Patrich, licensed under CC BY 4.0.</a:t>
            </a:r>
          </a:p>
        </p:txBody>
      </p:sp>
    </p:spTree>
    <p:extLst>
      <p:ext uri="{BB962C8B-B14F-4D97-AF65-F5344CB8AC3E}">
        <p14:creationId xmlns:p14="http://schemas.microsoft.com/office/powerpoint/2010/main" val="35371540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210FF-1FCA-9AEB-3BB4-1A40369370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C88C4E-EF1C-DFD4-C8FF-C61E12C7AAB3}"/>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Atmospheric Pressure &amp; Density</a:t>
            </a:r>
          </a:p>
        </p:txBody>
      </p:sp>
      <p:sp>
        <p:nvSpPr>
          <p:cNvPr id="3" name="Content Placeholder 2">
            <a:extLst>
              <a:ext uri="{FF2B5EF4-FFF2-40B4-BE49-F238E27FC236}">
                <a16:creationId xmlns:a16="http://schemas.microsoft.com/office/drawing/2014/main" id="{91F17B10-A924-E1C0-184A-EABB21452769}"/>
              </a:ext>
            </a:extLst>
          </p:cNvPr>
          <p:cNvSpPr>
            <a:spLocks noGrp="1"/>
          </p:cNvSpPr>
          <p:nvPr>
            <p:ph idx="1"/>
          </p:nvPr>
        </p:nvSpPr>
        <p:spPr>
          <a:xfrm>
            <a:off x="838200" y="1458930"/>
            <a:ext cx="5363423" cy="4718033"/>
          </a:xfrm>
        </p:spPr>
        <p:txBody>
          <a:bodyPr>
            <a:norm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 </a:t>
            </a:r>
            <a:r>
              <a:rPr lang="en-US" b="1" dirty="0">
                <a:latin typeface="Arial Narrow" panose="020B0606020202030204" pitchFamily="34" charset="0"/>
              </a:rPr>
              <a:t>air density </a:t>
            </a:r>
            <a:r>
              <a:rPr lang="en-US" dirty="0">
                <a:latin typeface="Arial Narrow" panose="020B0606020202030204" pitchFamily="34" charset="0"/>
              </a:rPr>
              <a:t>(the </a:t>
            </a:r>
            <a:r>
              <a:rPr lang="en-US" b="1" dirty="0">
                <a:latin typeface="Arial Narrow" panose="020B0606020202030204" pitchFamily="34" charset="0"/>
              </a:rPr>
              <a:t>number</a:t>
            </a:r>
            <a:r>
              <a:rPr lang="en-US" dirty="0">
                <a:latin typeface="Arial Narrow" panose="020B0606020202030204" pitchFamily="34" charset="0"/>
              </a:rPr>
              <a:t> of </a:t>
            </a:r>
            <a:r>
              <a:rPr lang="en-US" b="1" dirty="0">
                <a:latin typeface="Arial Narrow" panose="020B0606020202030204" pitchFamily="34" charset="0"/>
              </a:rPr>
              <a:t>molecules</a:t>
            </a:r>
            <a:r>
              <a:rPr lang="en-US" dirty="0">
                <a:latin typeface="Arial Narrow" panose="020B0606020202030204" pitchFamily="34" charset="0"/>
              </a:rPr>
              <a:t> in a </a:t>
            </a:r>
            <a:r>
              <a:rPr lang="en-US" b="1" dirty="0">
                <a:latin typeface="Arial Narrow" panose="020B0606020202030204" pitchFamily="34" charset="0"/>
              </a:rPr>
              <a:t>given</a:t>
            </a:r>
            <a:r>
              <a:rPr lang="en-US" dirty="0">
                <a:latin typeface="Arial Narrow" panose="020B0606020202030204" pitchFamily="34" charset="0"/>
              </a:rPr>
              <a:t> </a:t>
            </a:r>
            <a:r>
              <a:rPr lang="en-US" b="1" dirty="0">
                <a:latin typeface="Arial Narrow" panose="020B0606020202030204" pitchFamily="34" charset="0"/>
              </a:rPr>
              <a:t>volume</a:t>
            </a:r>
            <a:r>
              <a:rPr lang="en-US" dirty="0">
                <a:latin typeface="Arial Narrow" panose="020B0606020202030204" pitchFamily="34" charset="0"/>
              </a:rPr>
              <a:t>) </a:t>
            </a:r>
            <a:r>
              <a:rPr lang="en-US" b="1" dirty="0">
                <a:solidFill>
                  <a:srgbClr val="FF0000"/>
                </a:solidFill>
                <a:latin typeface="Arial Narrow" panose="020B0606020202030204" pitchFamily="34" charset="0"/>
              </a:rPr>
              <a:t>decreases</a:t>
            </a:r>
            <a:r>
              <a:rPr lang="en-US" dirty="0">
                <a:latin typeface="Arial Narrow" panose="020B0606020202030204" pitchFamily="34" charset="0"/>
              </a:rPr>
              <a:t> with </a:t>
            </a:r>
            <a:r>
              <a:rPr lang="en-US" b="1" dirty="0">
                <a:solidFill>
                  <a:srgbClr val="FF0000"/>
                </a:solidFill>
                <a:latin typeface="Arial Narrow" panose="020B0606020202030204" pitchFamily="34" charset="0"/>
              </a:rPr>
              <a:t>increasing</a:t>
            </a:r>
            <a:r>
              <a:rPr lang="en-US" dirty="0">
                <a:latin typeface="Arial Narrow" panose="020B0606020202030204" pitchFamily="34" charset="0"/>
              </a:rPr>
              <a:t> altitude.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Why?</a:t>
            </a:r>
            <a:r>
              <a:rPr lang="en-US" dirty="0">
                <a:latin typeface="Arial Narrow" panose="020B0606020202030204" pitchFamily="34" charset="0"/>
              </a:rPr>
              <a:t> Gravity pulls the gas molecules towards Earth’s center, making air denser and more compressed at sea level.</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Atmospheric pressure</a:t>
            </a:r>
            <a:r>
              <a:rPr lang="en-US" dirty="0">
                <a:latin typeface="Arial Narrow" panose="020B0606020202030204" pitchFamily="34" charset="0"/>
              </a:rPr>
              <a:t>: the </a:t>
            </a:r>
            <a:r>
              <a:rPr lang="en-US" b="1" dirty="0">
                <a:latin typeface="Arial Narrow" panose="020B0606020202030204" pitchFamily="34" charset="0"/>
              </a:rPr>
              <a:t>force</a:t>
            </a:r>
            <a:r>
              <a:rPr lang="en-US" dirty="0">
                <a:latin typeface="Arial Narrow" panose="020B0606020202030204" pitchFamily="34" charset="0"/>
              </a:rPr>
              <a:t> of the air weighing down over a </a:t>
            </a:r>
            <a:r>
              <a:rPr lang="en-US" b="1" dirty="0">
                <a:latin typeface="Arial Narrow" panose="020B0606020202030204" pitchFamily="34" charset="0"/>
              </a:rPr>
              <a:t>unit</a:t>
            </a:r>
            <a:r>
              <a:rPr lang="en-US" dirty="0">
                <a:latin typeface="Arial Narrow" panose="020B0606020202030204" pitchFamily="34" charset="0"/>
              </a:rPr>
              <a:t> of </a:t>
            </a:r>
            <a:r>
              <a:rPr lang="en-US" b="1" dirty="0">
                <a:latin typeface="Arial Narrow" panose="020B0606020202030204" pitchFamily="34" charset="0"/>
              </a:rPr>
              <a:t>area</a:t>
            </a:r>
            <a:r>
              <a:rPr lang="en-US" dirty="0">
                <a:latin typeface="Arial Narrow" panose="020B0606020202030204" pitchFamily="34" charset="0"/>
              </a:rPr>
              <a:t>. </a:t>
            </a:r>
          </a:p>
        </p:txBody>
      </p:sp>
      <p:pic>
        <p:nvPicPr>
          <p:cNvPr id="9" name="Picture 8" descr="Diagram explaining pressure at small and large scales. On the left, gas molecules with mass and velocity collide with a surface, creating opposing force. On the right, pressure is shown as force per unit area acting perpendicular to the walls of a container. Pressure is described as a scalar quantity.">
            <a:extLst>
              <a:ext uri="{FF2B5EF4-FFF2-40B4-BE49-F238E27FC236}">
                <a16:creationId xmlns:a16="http://schemas.microsoft.com/office/drawing/2014/main" id="{34CEFC1B-DEB7-ECCE-5D9E-BDB28489DDB0}"/>
              </a:ext>
            </a:extLst>
          </p:cNvPr>
          <p:cNvPicPr>
            <a:picLocks noChangeAspect="1"/>
          </p:cNvPicPr>
          <p:nvPr/>
        </p:nvPicPr>
        <p:blipFill>
          <a:blip r:embed="rId3"/>
          <a:stretch>
            <a:fillRect/>
          </a:stretch>
        </p:blipFill>
        <p:spPr>
          <a:xfrm>
            <a:off x="5934768" y="1904503"/>
            <a:ext cx="6123532" cy="3645271"/>
          </a:xfrm>
          <a:prstGeom prst="rect">
            <a:avLst/>
          </a:prstGeom>
        </p:spPr>
      </p:pic>
      <p:sp>
        <p:nvSpPr>
          <p:cNvPr id="10" name="Title 1">
            <a:extLst>
              <a:ext uri="{FF2B5EF4-FFF2-40B4-BE49-F238E27FC236}">
                <a16:creationId xmlns:a16="http://schemas.microsoft.com/office/drawing/2014/main" id="{A25A93DB-146F-2236-1DD6-9D6D5C26BEE1}"/>
              </a:ext>
            </a:extLst>
          </p:cNvPr>
          <p:cNvSpPr txBox="1">
            <a:spLocks/>
          </p:cNvSpPr>
          <p:nvPr/>
        </p:nvSpPr>
        <p:spPr>
          <a:xfrm>
            <a:off x="7304468" y="5931429"/>
            <a:ext cx="4753831" cy="2455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https://www.grc.nasa.gov/www/k-12/VirtualAero/BottleRocket/airplane/pressure.html</a:t>
            </a:r>
          </a:p>
        </p:txBody>
      </p:sp>
    </p:spTree>
    <p:extLst>
      <p:ext uri="{BB962C8B-B14F-4D97-AF65-F5344CB8AC3E}">
        <p14:creationId xmlns:p14="http://schemas.microsoft.com/office/powerpoint/2010/main" val="3205980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92A435-55E2-A077-2A12-A87AE6F9FD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BB79FD-B484-D223-3EA0-6C198D1D1F8E}"/>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Atmospheric Pressure &amp; Density Cont’d</a:t>
            </a:r>
          </a:p>
        </p:txBody>
      </p:sp>
      <p:sp>
        <p:nvSpPr>
          <p:cNvPr id="3" name="Content Placeholder 2">
            <a:extLst>
              <a:ext uri="{FF2B5EF4-FFF2-40B4-BE49-F238E27FC236}">
                <a16:creationId xmlns:a16="http://schemas.microsoft.com/office/drawing/2014/main" id="{85200FC0-F282-2405-825A-DA8153D7BD6B}"/>
              </a:ext>
            </a:extLst>
          </p:cNvPr>
          <p:cNvSpPr>
            <a:spLocks noGrp="1"/>
          </p:cNvSpPr>
          <p:nvPr>
            <p:ph idx="1"/>
          </p:nvPr>
        </p:nvSpPr>
        <p:spPr>
          <a:xfrm>
            <a:off x="838201" y="1458930"/>
            <a:ext cx="4213634" cy="4718033"/>
          </a:xfrm>
        </p:spPr>
        <p:txBody>
          <a:bodyPr>
            <a:norm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t>
            </a:r>
            <a:r>
              <a:rPr lang="en-US" b="1" dirty="0">
                <a:latin typeface="Arial Narrow" panose="020B0606020202030204" pitchFamily="34" charset="0"/>
              </a:rPr>
              <a:t>higher</a:t>
            </a:r>
            <a:r>
              <a:rPr lang="en-US" dirty="0">
                <a:latin typeface="Arial Narrow" panose="020B0606020202030204" pitchFamily="34" charset="0"/>
              </a:rPr>
              <a:t> altitudes, the atmospheric pressure is </a:t>
            </a:r>
            <a:r>
              <a:rPr lang="en-US" b="1" dirty="0">
                <a:latin typeface="Arial Narrow" panose="020B0606020202030204" pitchFamily="34" charset="0"/>
              </a:rPr>
              <a:t>lower</a:t>
            </a:r>
            <a:r>
              <a:rPr lang="en-US" dirty="0">
                <a:latin typeface="Arial Narrow" panose="020B0606020202030204" pitchFamily="34" charset="0"/>
              </a:rPr>
              <a:t>, and the air is </a:t>
            </a:r>
            <a:r>
              <a:rPr lang="en-US" b="1" dirty="0">
                <a:latin typeface="Arial Narrow" panose="020B0606020202030204" pitchFamily="34" charset="0"/>
              </a:rPr>
              <a:t>less</a:t>
            </a:r>
            <a:r>
              <a:rPr lang="en-US" dirty="0">
                <a:latin typeface="Arial Narrow" panose="020B0606020202030204" pitchFamily="34" charset="0"/>
              </a:rPr>
              <a:t> </a:t>
            </a:r>
            <a:r>
              <a:rPr lang="en-US" b="1" dirty="0">
                <a:latin typeface="Arial Narrow" panose="020B0606020202030204" pitchFamily="34" charset="0"/>
              </a:rPr>
              <a:t>dense</a:t>
            </a:r>
            <a:r>
              <a:rPr lang="en-US" dirty="0">
                <a:latin typeface="Arial Narrow" panose="020B0606020202030204" pitchFamily="34" charset="0"/>
              </a:rPr>
              <a:t> than at higher altitudes.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t>
            </a:r>
            <a:r>
              <a:rPr lang="en-US" b="1" dirty="0">
                <a:latin typeface="Arial Narrow" panose="020B0606020202030204" pitchFamily="34" charset="0"/>
              </a:rPr>
              <a:t>lower</a:t>
            </a:r>
            <a:r>
              <a:rPr lang="en-US" dirty="0">
                <a:latin typeface="Arial Narrow" panose="020B0606020202030204" pitchFamily="34" charset="0"/>
              </a:rPr>
              <a:t> altitudes, the atmospheric pressure is </a:t>
            </a:r>
            <a:r>
              <a:rPr lang="en-US" b="1" dirty="0">
                <a:latin typeface="Arial Narrow" panose="020B0606020202030204" pitchFamily="34" charset="0"/>
              </a:rPr>
              <a:t>higher</a:t>
            </a:r>
            <a:r>
              <a:rPr lang="en-US" dirty="0">
                <a:latin typeface="Arial Narrow" panose="020B0606020202030204" pitchFamily="34" charset="0"/>
              </a:rPr>
              <a:t>, and the air is </a:t>
            </a:r>
            <a:r>
              <a:rPr lang="en-US" b="1" dirty="0">
                <a:latin typeface="Arial Narrow" panose="020B0606020202030204" pitchFamily="34" charset="0"/>
              </a:rPr>
              <a:t>more</a:t>
            </a:r>
            <a:r>
              <a:rPr lang="en-US" dirty="0">
                <a:latin typeface="Arial Narrow" panose="020B0606020202030204" pitchFamily="34" charset="0"/>
              </a:rPr>
              <a:t> </a:t>
            </a:r>
            <a:r>
              <a:rPr lang="en-US" b="1" dirty="0">
                <a:latin typeface="Arial Narrow" panose="020B0606020202030204" pitchFamily="34" charset="0"/>
              </a:rPr>
              <a:t>dense</a:t>
            </a:r>
            <a:r>
              <a:rPr lang="en-US" dirty="0">
                <a:latin typeface="Arial Narrow" panose="020B0606020202030204" pitchFamily="34" charset="0"/>
              </a:rPr>
              <a:t> than at higher altitudes.</a:t>
            </a:r>
          </a:p>
          <a:p>
            <a:pPr>
              <a:lnSpc>
                <a:spcPct val="100000"/>
              </a:lnSpc>
              <a:spcBef>
                <a:spcPts val="600"/>
              </a:spcBef>
              <a:spcAft>
                <a:spcPts val="600"/>
              </a:spcAft>
              <a:buFont typeface="Wingdings" panose="05000000000000000000" pitchFamily="2" charset="2"/>
              <a:buChar char="q"/>
            </a:pPr>
            <a:endParaRPr lang="en-US" dirty="0">
              <a:latin typeface="Arial Narrow" panose="020B0606020202030204" pitchFamily="34" charset="0"/>
            </a:endParaRPr>
          </a:p>
        </p:txBody>
      </p:sp>
      <p:pic>
        <p:nvPicPr>
          <p:cNvPr id="7" name="Picture 6" descr="Line graph showing atmospheric pressure decreasing with altitude, from about 101 kPa at sea level to around 25 kPa at 10,000 meters, calculated for 15°C and 0% humidity.">
            <a:extLst>
              <a:ext uri="{FF2B5EF4-FFF2-40B4-BE49-F238E27FC236}">
                <a16:creationId xmlns:a16="http://schemas.microsoft.com/office/drawing/2014/main" id="{EE8B5267-4391-7305-7A42-646B4F1B9F67}"/>
              </a:ext>
            </a:extLst>
          </p:cNvPr>
          <p:cNvPicPr>
            <a:picLocks noChangeAspect="1"/>
          </p:cNvPicPr>
          <p:nvPr/>
        </p:nvPicPr>
        <p:blipFill>
          <a:blip r:embed="rId3"/>
          <a:stretch>
            <a:fillRect/>
          </a:stretch>
        </p:blipFill>
        <p:spPr>
          <a:xfrm>
            <a:off x="4906977" y="1558713"/>
            <a:ext cx="7050861" cy="4217398"/>
          </a:xfrm>
          <a:prstGeom prst="rect">
            <a:avLst/>
          </a:prstGeom>
        </p:spPr>
      </p:pic>
      <p:sp>
        <p:nvSpPr>
          <p:cNvPr id="6" name="Title 1">
            <a:extLst>
              <a:ext uri="{FF2B5EF4-FFF2-40B4-BE49-F238E27FC236}">
                <a16:creationId xmlns:a16="http://schemas.microsoft.com/office/drawing/2014/main" id="{431AF7BD-4C4F-4F00-0ABB-B2C33014BCEA}"/>
              </a:ext>
            </a:extLst>
          </p:cNvPr>
          <p:cNvSpPr txBox="1">
            <a:spLocks/>
          </p:cNvSpPr>
          <p:nvPr/>
        </p:nvSpPr>
        <p:spPr>
          <a:xfrm>
            <a:off x="7304469" y="5931429"/>
            <a:ext cx="4467578" cy="2455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6.2 from Physical Geography by J. Patrich, licensed under CC BY 4.0.</a:t>
            </a:r>
          </a:p>
        </p:txBody>
      </p:sp>
    </p:spTree>
    <p:extLst>
      <p:ext uri="{BB962C8B-B14F-4D97-AF65-F5344CB8AC3E}">
        <p14:creationId xmlns:p14="http://schemas.microsoft.com/office/powerpoint/2010/main" val="2003100582"/>
      </p:ext>
    </p:extLst>
  </p:cSld>
  <p:clrMapOvr>
    <a:masterClrMapping/>
  </p:clrMapOvr>
</p:sld>
</file>

<file path=ppt/theme/theme1.xml><?xml version="1.0" encoding="utf-8"?>
<a:theme xmlns:a="http://schemas.openxmlformats.org/drawingml/2006/main" name="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TotalTime>
  <Words>2757</Words>
  <Application>Microsoft Office PowerPoint</Application>
  <PresentationFormat>Widescreen</PresentationFormat>
  <Paragraphs>254</Paragraphs>
  <Slides>42</Slides>
  <Notes>33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Aptos</vt:lpstr>
      <vt:lpstr>Arial</vt:lpstr>
      <vt:lpstr>Arial Narrow</vt:lpstr>
      <vt:lpstr>Calibri</vt:lpstr>
      <vt:lpstr>Calibri Light</vt:lpstr>
      <vt:lpstr>Candara</vt:lpstr>
      <vt:lpstr>Wingdings</vt:lpstr>
      <vt:lpstr>Office Theme</vt:lpstr>
      <vt:lpstr>Lesson 3 Earth's Atmosphere</vt:lpstr>
      <vt:lpstr>Weekly readings:</vt:lpstr>
      <vt:lpstr>Key additional resources</vt:lpstr>
      <vt:lpstr>Learning Objectives</vt:lpstr>
      <vt:lpstr>For Today</vt:lpstr>
      <vt:lpstr>The Significance of the Atmosphere</vt:lpstr>
      <vt:lpstr>Atmospheric Gases</vt:lpstr>
      <vt:lpstr>Atmospheric Pressure &amp; Density</vt:lpstr>
      <vt:lpstr>Atmospheric Pressure &amp; Density Cont’d</vt:lpstr>
      <vt:lpstr>Difference on Atmospheric Pressure</vt:lpstr>
      <vt:lpstr>How thick is the atmosphere?</vt:lpstr>
      <vt:lpstr>Layers of the Atmosphere by Composition</vt:lpstr>
      <vt:lpstr>Variable Gases</vt:lpstr>
      <vt:lpstr>Carbon dioxide (CO2)</vt:lpstr>
      <vt:lpstr>Recent Mean Carbon dioxide (CO2)</vt:lpstr>
      <vt:lpstr>Decision Maker's Toolbox: CarbonTracker NOAAClimate</vt:lpstr>
      <vt:lpstr>Methane (CH4)</vt:lpstr>
      <vt:lpstr>Climate at the core: how scientists study ice cores to reveal Earth's climate history</vt:lpstr>
      <vt:lpstr>Atmosphere by Temperature</vt:lpstr>
      <vt:lpstr>Layers of the Atmosphere by Temperature</vt:lpstr>
      <vt:lpstr>Thermosphere</vt:lpstr>
      <vt:lpstr>Mesosphere</vt:lpstr>
      <vt:lpstr>Stratosphere</vt:lpstr>
      <vt:lpstr>Troposphere</vt:lpstr>
      <vt:lpstr>Temperature Inversion</vt:lpstr>
      <vt:lpstr>Normal Lapse Rate</vt:lpstr>
      <vt:lpstr>Layers of the Atmosphere by Function</vt:lpstr>
      <vt:lpstr>Reveal Earth's Atmosphere National Geographic</vt:lpstr>
      <vt:lpstr>Ozone (O3) Formation</vt:lpstr>
      <vt:lpstr>Destruction of Ozone (O3)</vt:lpstr>
      <vt:lpstr>Ozone depletion</vt:lpstr>
      <vt:lpstr>Antarctic Ozone Hole 2015</vt:lpstr>
      <vt:lpstr>The Greenhouse Effect</vt:lpstr>
      <vt:lpstr>Greenhouse Gas Emissions</vt:lpstr>
      <vt:lpstr>Hazardous Air Pollutants</vt:lpstr>
      <vt:lpstr>What is Being Done to Reduce Hazardous Air Pollutants?</vt:lpstr>
      <vt:lpstr>Acid Rain</vt:lpstr>
      <vt:lpstr>Effects of Acid Rain</vt:lpstr>
      <vt:lpstr>Clear Air Act (CAA)</vt:lpstr>
      <vt:lpstr>Important Terms and Concepts</vt:lpstr>
      <vt:lpstr>Important Terms and Concepts Cont’d</vt:lpstr>
      <vt:lpstr>Important Terms and Concepts  Cont’d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meimei lin</cp:lastModifiedBy>
  <cp:revision>10</cp:revision>
  <dcterms:created xsi:type="dcterms:W3CDTF">2025-05-14T23:33:55Z</dcterms:created>
  <dcterms:modified xsi:type="dcterms:W3CDTF">2025-08-11T14:36:15Z</dcterms:modified>
</cp:coreProperties>
</file>