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1" r:id="rId1"/>
  </p:sldMasterIdLst>
  <p:notesMasterIdLst>
    <p:notesMasterId r:id="rId50"/>
  </p:notesMasterIdLst>
  <p:sldIdLst>
    <p:sldId id="537" r:id="rId2"/>
    <p:sldId id="538" r:id="rId3"/>
    <p:sldId id="386" r:id="rId4"/>
    <p:sldId id="656" r:id="rId5"/>
    <p:sldId id="616" r:id="rId6"/>
    <p:sldId id="617" r:id="rId7"/>
    <p:sldId id="620" r:id="rId8"/>
    <p:sldId id="727" r:id="rId9"/>
    <p:sldId id="692" r:id="rId10"/>
    <p:sldId id="618" r:id="rId11"/>
    <p:sldId id="621" r:id="rId12"/>
    <p:sldId id="728" r:id="rId13"/>
    <p:sldId id="729" r:id="rId14"/>
    <p:sldId id="730" r:id="rId15"/>
    <p:sldId id="694" r:id="rId16"/>
    <p:sldId id="659" r:id="rId17"/>
    <p:sldId id="619" r:id="rId18"/>
    <p:sldId id="731" r:id="rId19"/>
    <p:sldId id="733" r:id="rId20"/>
    <p:sldId id="732" r:id="rId21"/>
    <p:sldId id="691" r:id="rId22"/>
    <p:sldId id="734" r:id="rId23"/>
    <p:sldId id="735" r:id="rId24"/>
    <p:sldId id="693" r:id="rId25"/>
    <p:sldId id="695" r:id="rId26"/>
    <p:sldId id="736" r:id="rId27"/>
    <p:sldId id="737" r:id="rId28"/>
    <p:sldId id="738" r:id="rId29"/>
    <p:sldId id="739" r:id="rId30"/>
    <p:sldId id="740" r:id="rId31"/>
    <p:sldId id="742" r:id="rId32"/>
    <p:sldId id="743" r:id="rId33"/>
    <p:sldId id="741" r:id="rId34"/>
    <p:sldId id="744" r:id="rId35"/>
    <p:sldId id="754" r:id="rId36"/>
    <p:sldId id="745" r:id="rId37"/>
    <p:sldId id="746" r:id="rId38"/>
    <p:sldId id="753" r:id="rId39"/>
    <p:sldId id="755" r:id="rId40"/>
    <p:sldId id="748" r:id="rId41"/>
    <p:sldId id="749" r:id="rId42"/>
    <p:sldId id="750" r:id="rId43"/>
    <p:sldId id="751" r:id="rId44"/>
    <p:sldId id="752" r:id="rId45"/>
    <p:sldId id="756" r:id="rId46"/>
    <p:sldId id="757" r:id="rId47"/>
    <p:sldId id="758" r:id="rId48"/>
    <p:sldId id="759"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47" autoAdjust="0"/>
  </p:normalViewPr>
  <p:slideViewPr>
    <p:cSldViewPr snapToGrid="0">
      <p:cViewPr varScale="1">
        <p:scale>
          <a:sx n="143" d="100"/>
          <a:sy n="143" d="100"/>
        </p:scale>
        <p:origin x="126" y="4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C040DE-058D-4E45-B562-7453754B917C}" type="datetimeFigureOut">
              <a:rPr lang="en-US" smtClean="0"/>
              <a:t>8/11/2025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EDD54-0F8C-4169-A6FF-2F63DF2ACC48}" type="slidenum">
              <a:rPr lang="en-US" smtClean="0"/>
              <a:t>‹#›</a:t>
            </a:fld>
            <a:endParaRPr lang="en-US"/>
          </a:p>
        </p:txBody>
      </p:sp>
    </p:spTree>
    <p:extLst>
      <p:ext uri="{BB962C8B-B14F-4D97-AF65-F5344CB8AC3E}">
        <p14:creationId xmlns:p14="http://schemas.microsoft.com/office/powerpoint/2010/main" val="3547834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1</a:t>
            </a:fld>
            <a:endParaRPr lang="en-US"/>
          </a:p>
        </p:txBody>
      </p:sp>
    </p:spTree>
    <p:extLst>
      <p:ext uri="{BB962C8B-B14F-4D97-AF65-F5344CB8AC3E}">
        <p14:creationId xmlns:p14="http://schemas.microsoft.com/office/powerpoint/2010/main" val="373174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73EED-986A-89A6-94BE-4D81E65DD2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BDD28E-F109-79EF-8F98-EFDDFA4DDF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A4518E-6794-295A-4BEE-EEB7A04820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76FF139-3421-FF45-9A34-D939278EB708}"/>
              </a:ext>
            </a:extLst>
          </p:cNvPr>
          <p:cNvSpPr>
            <a:spLocks noGrp="1"/>
          </p:cNvSpPr>
          <p:nvPr>
            <p:ph type="sldNum" sz="quarter" idx="5"/>
          </p:nvPr>
        </p:nvSpPr>
        <p:spPr/>
        <p:txBody>
          <a:bodyPr/>
          <a:lstStyle/>
          <a:p>
            <a:fld id="{279EDD54-0F8C-4169-A6FF-2F63DF2ACC48}" type="slidenum">
              <a:rPr lang="en-US" smtClean="0"/>
              <a:t>10</a:t>
            </a:fld>
            <a:endParaRPr lang="en-US"/>
          </a:p>
        </p:txBody>
      </p:sp>
    </p:spTree>
    <p:extLst>
      <p:ext uri="{BB962C8B-B14F-4D97-AF65-F5344CB8AC3E}">
        <p14:creationId xmlns:p14="http://schemas.microsoft.com/office/powerpoint/2010/main" val="1472148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438FA6-C76B-799D-5ECB-7BB0A4B952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D59118-E16F-7914-E3CA-4390F8644A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3E65BB-50ED-6D8E-B513-CFFA93DEF7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7CC7B2E-080A-8DFC-7323-28B73BF28382}"/>
              </a:ext>
            </a:extLst>
          </p:cNvPr>
          <p:cNvSpPr>
            <a:spLocks noGrp="1"/>
          </p:cNvSpPr>
          <p:nvPr>
            <p:ph type="sldNum" sz="quarter" idx="5"/>
          </p:nvPr>
        </p:nvSpPr>
        <p:spPr/>
        <p:txBody>
          <a:bodyPr/>
          <a:lstStyle/>
          <a:p>
            <a:fld id="{279EDD54-0F8C-4169-A6FF-2F63DF2ACC48}" type="slidenum">
              <a:rPr lang="en-US" smtClean="0"/>
              <a:t>11</a:t>
            </a:fld>
            <a:endParaRPr lang="en-US"/>
          </a:p>
        </p:txBody>
      </p:sp>
    </p:spTree>
    <p:extLst>
      <p:ext uri="{BB962C8B-B14F-4D97-AF65-F5344CB8AC3E}">
        <p14:creationId xmlns:p14="http://schemas.microsoft.com/office/powerpoint/2010/main" val="1726619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C19D5-8461-A832-DB64-5642D36047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A66E4B-4380-2A85-7110-8E7978980F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6F995A-CE5B-4B2C-90EC-CCEA89CAD3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831D643-BCCF-074F-F51D-1476CE93F79C}"/>
              </a:ext>
            </a:extLst>
          </p:cNvPr>
          <p:cNvSpPr>
            <a:spLocks noGrp="1"/>
          </p:cNvSpPr>
          <p:nvPr>
            <p:ph type="sldNum" sz="quarter" idx="5"/>
          </p:nvPr>
        </p:nvSpPr>
        <p:spPr/>
        <p:txBody>
          <a:bodyPr/>
          <a:lstStyle/>
          <a:p>
            <a:fld id="{279EDD54-0F8C-4169-A6FF-2F63DF2ACC48}" type="slidenum">
              <a:rPr lang="en-US" smtClean="0"/>
              <a:t>12</a:t>
            </a:fld>
            <a:endParaRPr lang="en-US"/>
          </a:p>
        </p:txBody>
      </p:sp>
    </p:spTree>
    <p:extLst>
      <p:ext uri="{BB962C8B-B14F-4D97-AF65-F5344CB8AC3E}">
        <p14:creationId xmlns:p14="http://schemas.microsoft.com/office/powerpoint/2010/main" val="1813385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D3B8D5-B671-7A9A-6772-4E398A29D6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11FEE2-B602-5C02-BA18-372DDC74D0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C6FE52-EE98-EB00-A7C8-70ED1F58B27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A2E5203-4989-8DC8-4492-67004A171C5B}"/>
              </a:ext>
            </a:extLst>
          </p:cNvPr>
          <p:cNvSpPr>
            <a:spLocks noGrp="1"/>
          </p:cNvSpPr>
          <p:nvPr>
            <p:ph type="sldNum" sz="quarter" idx="5"/>
          </p:nvPr>
        </p:nvSpPr>
        <p:spPr/>
        <p:txBody>
          <a:bodyPr/>
          <a:lstStyle/>
          <a:p>
            <a:fld id="{279EDD54-0F8C-4169-A6FF-2F63DF2ACC48}" type="slidenum">
              <a:rPr lang="en-US" smtClean="0"/>
              <a:t>13</a:t>
            </a:fld>
            <a:endParaRPr lang="en-US"/>
          </a:p>
        </p:txBody>
      </p:sp>
    </p:spTree>
    <p:extLst>
      <p:ext uri="{BB962C8B-B14F-4D97-AF65-F5344CB8AC3E}">
        <p14:creationId xmlns:p14="http://schemas.microsoft.com/office/powerpoint/2010/main" val="13511409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08801-EBFC-873C-2227-5367D176B8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09470-CDDE-D89F-17B8-6CEFF7B16B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99448F-C0FF-F577-CD2C-B1C3921B45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70B8623-1010-7E84-4E52-6B0C665AA6B6}"/>
              </a:ext>
            </a:extLst>
          </p:cNvPr>
          <p:cNvSpPr>
            <a:spLocks noGrp="1"/>
          </p:cNvSpPr>
          <p:nvPr>
            <p:ph type="sldNum" sz="quarter" idx="5"/>
          </p:nvPr>
        </p:nvSpPr>
        <p:spPr/>
        <p:txBody>
          <a:bodyPr/>
          <a:lstStyle/>
          <a:p>
            <a:fld id="{279EDD54-0F8C-4169-A6FF-2F63DF2ACC48}" type="slidenum">
              <a:rPr lang="en-US" smtClean="0"/>
              <a:t>14</a:t>
            </a:fld>
            <a:endParaRPr lang="en-US"/>
          </a:p>
        </p:txBody>
      </p:sp>
    </p:spTree>
    <p:extLst>
      <p:ext uri="{BB962C8B-B14F-4D97-AF65-F5344CB8AC3E}">
        <p14:creationId xmlns:p14="http://schemas.microsoft.com/office/powerpoint/2010/main" val="3969041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FD28D-DBCB-92F5-C286-57C76CD041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2EB0CF-ED57-025F-7E06-85FE6D99BD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F18742-E33C-63D0-3242-2B628EB79A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DD7E0F9-7D99-614E-B5D0-A874C401D92F}"/>
              </a:ext>
            </a:extLst>
          </p:cNvPr>
          <p:cNvSpPr>
            <a:spLocks noGrp="1"/>
          </p:cNvSpPr>
          <p:nvPr>
            <p:ph type="sldNum" sz="quarter" idx="5"/>
          </p:nvPr>
        </p:nvSpPr>
        <p:spPr/>
        <p:txBody>
          <a:bodyPr/>
          <a:lstStyle/>
          <a:p>
            <a:fld id="{279EDD54-0F8C-4169-A6FF-2F63DF2ACC48}" type="slidenum">
              <a:rPr lang="en-US" smtClean="0"/>
              <a:t>15</a:t>
            </a:fld>
            <a:endParaRPr lang="en-US"/>
          </a:p>
        </p:txBody>
      </p:sp>
    </p:spTree>
    <p:extLst>
      <p:ext uri="{BB962C8B-B14F-4D97-AF65-F5344CB8AC3E}">
        <p14:creationId xmlns:p14="http://schemas.microsoft.com/office/powerpoint/2010/main" val="25003739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A35A3-4CC4-F3BE-FCD1-387E69BBF6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449CEA-B9D4-C390-4AF6-47139205B7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8DF70F-A996-D2B5-88ED-3E0DC2A9CBB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BFC540-5822-9AEF-86FA-9D5A7BEF07FB}"/>
              </a:ext>
            </a:extLst>
          </p:cNvPr>
          <p:cNvSpPr>
            <a:spLocks noGrp="1"/>
          </p:cNvSpPr>
          <p:nvPr>
            <p:ph type="sldNum" sz="quarter" idx="5"/>
          </p:nvPr>
        </p:nvSpPr>
        <p:spPr/>
        <p:txBody>
          <a:bodyPr/>
          <a:lstStyle/>
          <a:p>
            <a:fld id="{279EDD54-0F8C-4169-A6FF-2F63DF2ACC48}" type="slidenum">
              <a:rPr lang="en-US" smtClean="0"/>
              <a:t>16</a:t>
            </a:fld>
            <a:endParaRPr lang="en-US"/>
          </a:p>
        </p:txBody>
      </p:sp>
    </p:spTree>
    <p:extLst>
      <p:ext uri="{BB962C8B-B14F-4D97-AF65-F5344CB8AC3E}">
        <p14:creationId xmlns:p14="http://schemas.microsoft.com/office/powerpoint/2010/main" val="2990015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F7899-E994-C0EA-F587-C810621A9B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F544D6-F9F1-5CE3-3671-B50069A7CB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491FFE-D3E0-AC79-F18A-D34D7039AA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B975FCB-C53B-5378-DFEA-0924C8A62D4D}"/>
              </a:ext>
            </a:extLst>
          </p:cNvPr>
          <p:cNvSpPr>
            <a:spLocks noGrp="1"/>
          </p:cNvSpPr>
          <p:nvPr>
            <p:ph type="sldNum" sz="quarter" idx="5"/>
          </p:nvPr>
        </p:nvSpPr>
        <p:spPr/>
        <p:txBody>
          <a:bodyPr/>
          <a:lstStyle/>
          <a:p>
            <a:fld id="{279EDD54-0F8C-4169-A6FF-2F63DF2ACC48}" type="slidenum">
              <a:rPr lang="en-US" smtClean="0"/>
              <a:t>17</a:t>
            </a:fld>
            <a:endParaRPr lang="en-US"/>
          </a:p>
        </p:txBody>
      </p:sp>
    </p:spTree>
    <p:extLst>
      <p:ext uri="{BB962C8B-B14F-4D97-AF65-F5344CB8AC3E}">
        <p14:creationId xmlns:p14="http://schemas.microsoft.com/office/powerpoint/2010/main" val="4003553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D0088-98D3-095F-CEC8-4EC62B1941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1C7D02-53BD-42DD-21BA-21944DAAB9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83ACE5-D384-001B-FC86-57E873310F3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E9A6A2F-1B61-2446-880E-FF68AAAA09A4}"/>
              </a:ext>
            </a:extLst>
          </p:cNvPr>
          <p:cNvSpPr>
            <a:spLocks noGrp="1"/>
          </p:cNvSpPr>
          <p:nvPr>
            <p:ph type="sldNum" sz="quarter" idx="5"/>
          </p:nvPr>
        </p:nvSpPr>
        <p:spPr/>
        <p:txBody>
          <a:bodyPr/>
          <a:lstStyle/>
          <a:p>
            <a:fld id="{279EDD54-0F8C-4169-A6FF-2F63DF2ACC48}" type="slidenum">
              <a:rPr lang="en-US" smtClean="0"/>
              <a:t>18</a:t>
            </a:fld>
            <a:endParaRPr lang="en-US"/>
          </a:p>
        </p:txBody>
      </p:sp>
    </p:spTree>
    <p:extLst>
      <p:ext uri="{BB962C8B-B14F-4D97-AF65-F5344CB8AC3E}">
        <p14:creationId xmlns:p14="http://schemas.microsoft.com/office/powerpoint/2010/main" val="59346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105AED-5025-E711-DA08-ABB6CE22C0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39CE6C-EC0A-1D24-74DD-C38CBB16DD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655D23-19FE-960A-F92A-940994F984F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A6DADF7-3194-EDD0-0892-CF48AC6E5201}"/>
              </a:ext>
            </a:extLst>
          </p:cNvPr>
          <p:cNvSpPr>
            <a:spLocks noGrp="1"/>
          </p:cNvSpPr>
          <p:nvPr>
            <p:ph type="sldNum" sz="quarter" idx="5"/>
          </p:nvPr>
        </p:nvSpPr>
        <p:spPr/>
        <p:txBody>
          <a:bodyPr/>
          <a:lstStyle/>
          <a:p>
            <a:fld id="{279EDD54-0F8C-4169-A6FF-2F63DF2ACC48}" type="slidenum">
              <a:rPr lang="en-US" smtClean="0"/>
              <a:t>19</a:t>
            </a:fld>
            <a:endParaRPr lang="en-US"/>
          </a:p>
        </p:txBody>
      </p:sp>
    </p:spTree>
    <p:extLst>
      <p:ext uri="{BB962C8B-B14F-4D97-AF65-F5344CB8AC3E}">
        <p14:creationId xmlns:p14="http://schemas.microsoft.com/office/powerpoint/2010/main" val="491660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4B0A9-BAA6-2443-B6F9-94A121343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FD87E3-E6CF-6674-EFD5-DB6352BD1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4A6C0-ACD5-49F5-DCB4-50ED5781C9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467B4C7-7A90-E17E-0820-5523F5E25C9B}"/>
              </a:ext>
            </a:extLst>
          </p:cNvPr>
          <p:cNvSpPr>
            <a:spLocks noGrp="1"/>
          </p:cNvSpPr>
          <p:nvPr>
            <p:ph type="sldNum" sz="quarter" idx="5"/>
          </p:nvPr>
        </p:nvSpPr>
        <p:spPr/>
        <p:txBody>
          <a:bodyPr/>
          <a:lstStyle/>
          <a:p>
            <a:fld id="{279EDD54-0F8C-4169-A6FF-2F63DF2ACC48}" type="slidenum">
              <a:rPr lang="en-US" smtClean="0"/>
              <a:t>2</a:t>
            </a:fld>
            <a:endParaRPr lang="en-US"/>
          </a:p>
        </p:txBody>
      </p:sp>
    </p:spTree>
    <p:extLst>
      <p:ext uri="{BB962C8B-B14F-4D97-AF65-F5344CB8AC3E}">
        <p14:creationId xmlns:p14="http://schemas.microsoft.com/office/powerpoint/2010/main" val="164802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58DEA-36C7-BB7A-F6EE-8398144DB3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9961FF-9AC1-1BA3-1601-FAA08865E8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A7DC93-7FC8-9BE5-AA70-234D65AC3F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69BD561-709D-64A3-529A-4A16BA00538B}"/>
              </a:ext>
            </a:extLst>
          </p:cNvPr>
          <p:cNvSpPr>
            <a:spLocks noGrp="1"/>
          </p:cNvSpPr>
          <p:nvPr>
            <p:ph type="sldNum" sz="quarter" idx="5"/>
          </p:nvPr>
        </p:nvSpPr>
        <p:spPr/>
        <p:txBody>
          <a:bodyPr/>
          <a:lstStyle/>
          <a:p>
            <a:fld id="{279EDD54-0F8C-4169-A6FF-2F63DF2ACC48}" type="slidenum">
              <a:rPr lang="en-US" smtClean="0"/>
              <a:t>20</a:t>
            </a:fld>
            <a:endParaRPr lang="en-US"/>
          </a:p>
        </p:txBody>
      </p:sp>
    </p:spTree>
    <p:extLst>
      <p:ext uri="{BB962C8B-B14F-4D97-AF65-F5344CB8AC3E}">
        <p14:creationId xmlns:p14="http://schemas.microsoft.com/office/powerpoint/2010/main" val="14480146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4E6D6-27E5-C455-1A6D-7D1FE3DA5E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16A507-3800-4187-56A9-76BEAF6B39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7784ED-8664-E77F-E39F-7197558E407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28035D3-CE5D-E9DA-F326-D7BEFCA3937B}"/>
              </a:ext>
            </a:extLst>
          </p:cNvPr>
          <p:cNvSpPr>
            <a:spLocks noGrp="1"/>
          </p:cNvSpPr>
          <p:nvPr>
            <p:ph type="sldNum" sz="quarter" idx="5"/>
          </p:nvPr>
        </p:nvSpPr>
        <p:spPr/>
        <p:txBody>
          <a:bodyPr/>
          <a:lstStyle/>
          <a:p>
            <a:fld id="{279EDD54-0F8C-4169-A6FF-2F63DF2ACC48}" type="slidenum">
              <a:rPr lang="en-US" smtClean="0"/>
              <a:t>21</a:t>
            </a:fld>
            <a:endParaRPr lang="en-US"/>
          </a:p>
        </p:txBody>
      </p:sp>
    </p:spTree>
    <p:extLst>
      <p:ext uri="{BB962C8B-B14F-4D97-AF65-F5344CB8AC3E}">
        <p14:creationId xmlns:p14="http://schemas.microsoft.com/office/powerpoint/2010/main" val="6557333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207E3-5E14-6B3C-7C0D-8393834753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A20B12-47F8-6C8C-0F17-37296CA1D9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E3E802-410C-7791-5C69-44A2F930778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E7C9127-CBA9-8452-AF7D-052BEEBCA059}"/>
              </a:ext>
            </a:extLst>
          </p:cNvPr>
          <p:cNvSpPr>
            <a:spLocks noGrp="1"/>
          </p:cNvSpPr>
          <p:nvPr>
            <p:ph type="sldNum" sz="quarter" idx="5"/>
          </p:nvPr>
        </p:nvSpPr>
        <p:spPr/>
        <p:txBody>
          <a:bodyPr/>
          <a:lstStyle/>
          <a:p>
            <a:fld id="{279EDD54-0F8C-4169-A6FF-2F63DF2ACC48}" type="slidenum">
              <a:rPr lang="en-US" smtClean="0"/>
              <a:t>22</a:t>
            </a:fld>
            <a:endParaRPr lang="en-US"/>
          </a:p>
        </p:txBody>
      </p:sp>
    </p:spTree>
    <p:extLst>
      <p:ext uri="{BB962C8B-B14F-4D97-AF65-F5344CB8AC3E}">
        <p14:creationId xmlns:p14="http://schemas.microsoft.com/office/powerpoint/2010/main" val="40304968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F9E2C-FCF7-8B1C-DD75-F01DEF1D37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0D264C-5367-59A6-10A0-F29BD47B14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161951-A55C-6D4A-5C55-2E46E78C2F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1CDD92C-4700-3BC5-4C36-323C0902144F}"/>
              </a:ext>
            </a:extLst>
          </p:cNvPr>
          <p:cNvSpPr>
            <a:spLocks noGrp="1"/>
          </p:cNvSpPr>
          <p:nvPr>
            <p:ph type="sldNum" sz="quarter" idx="5"/>
          </p:nvPr>
        </p:nvSpPr>
        <p:spPr/>
        <p:txBody>
          <a:bodyPr/>
          <a:lstStyle/>
          <a:p>
            <a:fld id="{279EDD54-0F8C-4169-A6FF-2F63DF2ACC48}" type="slidenum">
              <a:rPr lang="en-US" smtClean="0"/>
              <a:t>23</a:t>
            </a:fld>
            <a:endParaRPr lang="en-US"/>
          </a:p>
        </p:txBody>
      </p:sp>
    </p:spTree>
    <p:extLst>
      <p:ext uri="{BB962C8B-B14F-4D97-AF65-F5344CB8AC3E}">
        <p14:creationId xmlns:p14="http://schemas.microsoft.com/office/powerpoint/2010/main" val="3919108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639C5C-F095-0CEA-4DF2-436C91055C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7BB10D-7EDB-915D-D636-1DB9AD5016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71B814-C23D-7E8D-8297-4DF7F357377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D3F456F-11F2-21E5-1166-A649257AEB1C}"/>
              </a:ext>
            </a:extLst>
          </p:cNvPr>
          <p:cNvSpPr>
            <a:spLocks noGrp="1"/>
          </p:cNvSpPr>
          <p:nvPr>
            <p:ph type="sldNum" sz="quarter" idx="5"/>
          </p:nvPr>
        </p:nvSpPr>
        <p:spPr/>
        <p:txBody>
          <a:bodyPr/>
          <a:lstStyle/>
          <a:p>
            <a:fld id="{279EDD54-0F8C-4169-A6FF-2F63DF2ACC48}" type="slidenum">
              <a:rPr lang="en-US" smtClean="0"/>
              <a:t>24</a:t>
            </a:fld>
            <a:endParaRPr lang="en-US"/>
          </a:p>
        </p:txBody>
      </p:sp>
    </p:spTree>
    <p:extLst>
      <p:ext uri="{BB962C8B-B14F-4D97-AF65-F5344CB8AC3E}">
        <p14:creationId xmlns:p14="http://schemas.microsoft.com/office/powerpoint/2010/main" val="35848786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75A02-0E11-DAF3-ABD2-CDAA128C85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C58A89-6338-11ED-110D-1BC4C53536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FE07F9-95DD-D14E-D02A-0C5F35F966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ADEBD3B-773E-D75F-C6DB-E28F4FF7D101}"/>
              </a:ext>
            </a:extLst>
          </p:cNvPr>
          <p:cNvSpPr>
            <a:spLocks noGrp="1"/>
          </p:cNvSpPr>
          <p:nvPr>
            <p:ph type="sldNum" sz="quarter" idx="5"/>
          </p:nvPr>
        </p:nvSpPr>
        <p:spPr/>
        <p:txBody>
          <a:bodyPr/>
          <a:lstStyle/>
          <a:p>
            <a:fld id="{279EDD54-0F8C-4169-A6FF-2F63DF2ACC48}" type="slidenum">
              <a:rPr lang="en-US" smtClean="0"/>
              <a:t>25</a:t>
            </a:fld>
            <a:endParaRPr lang="en-US"/>
          </a:p>
        </p:txBody>
      </p:sp>
    </p:spTree>
    <p:extLst>
      <p:ext uri="{BB962C8B-B14F-4D97-AF65-F5344CB8AC3E}">
        <p14:creationId xmlns:p14="http://schemas.microsoft.com/office/powerpoint/2010/main" val="2582326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17865-2EA2-DF86-0E0A-EA5D1A5FAA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FA73DB-5699-2FF3-84B0-EF1B19CDFD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71A16D-85DB-A308-B722-17176EB0235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2A644FA-E517-7203-BE47-FB03DA65F2F5}"/>
              </a:ext>
            </a:extLst>
          </p:cNvPr>
          <p:cNvSpPr>
            <a:spLocks noGrp="1"/>
          </p:cNvSpPr>
          <p:nvPr>
            <p:ph type="sldNum" sz="quarter" idx="5"/>
          </p:nvPr>
        </p:nvSpPr>
        <p:spPr/>
        <p:txBody>
          <a:bodyPr/>
          <a:lstStyle/>
          <a:p>
            <a:fld id="{279EDD54-0F8C-4169-A6FF-2F63DF2ACC48}" type="slidenum">
              <a:rPr lang="en-US" smtClean="0"/>
              <a:t>26</a:t>
            </a:fld>
            <a:endParaRPr lang="en-US"/>
          </a:p>
        </p:txBody>
      </p:sp>
    </p:spTree>
    <p:extLst>
      <p:ext uri="{BB962C8B-B14F-4D97-AF65-F5344CB8AC3E}">
        <p14:creationId xmlns:p14="http://schemas.microsoft.com/office/powerpoint/2010/main" val="37401792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90E6C0-707B-F0E0-F697-708F969D06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BCD355-3171-528B-EA25-B6F9FFCA14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20B47E-48B7-951A-C0C9-BE06F9E0638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63F2C1E-312B-2812-14F4-B5098A204B4C}"/>
              </a:ext>
            </a:extLst>
          </p:cNvPr>
          <p:cNvSpPr>
            <a:spLocks noGrp="1"/>
          </p:cNvSpPr>
          <p:nvPr>
            <p:ph type="sldNum" sz="quarter" idx="5"/>
          </p:nvPr>
        </p:nvSpPr>
        <p:spPr/>
        <p:txBody>
          <a:bodyPr/>
          <a:lstStyle/>
          <a:p>
            <a:fld id="{279EDD54-0F8C-4169-A6FF-2F63DF2ACC48}" type="slidenum">
              <a:rPr lang="en-US" smtClean="0"/>
              <a:t>27</a:t>
            </a:fld>
            <a:endParaRPr lang="en-US"/>
          </a:p>
        </p:txBody>
      </p:sp>
    </p:spTree>
    <p:extLst>
      <p:ext uri="{BB962C8B-B14F-4D97-AF65-F5344CB8AC3E}">
        <p14:creationId xmlns:p14="http://schemas.microsoft.com/office/powerpoint/2010/main" val="37150895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73EED-986A-89A6-94BE-4D81E65DD2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BDD28E-F109-79EF-8F98-EFDDFA4DDF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A4518E-6794-295A-4BEE-EEB7A04820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76FF139-3421-FF45-9A34-D939278EB708}"/>
              </a:ext>
            </a:extLst>
          </p:cNvPr>
          <p:cNvSpPr>
            <a:spLocks noGrp="1"/>
          </p:cNvSpPr>
          <p:nvPr>
            <p:ph type="sldNum" sz="quarter" idx="5"/>
          </p:nvPr>
        </p:nvSpPr>
        <p:spPr/>
        <p:txBody>
          <a:bodyPr/>
          <a:lstStyle/>
          <a:p>
            <a:fld id="{279EDD54-0F8C-4169-A6FF-2F63DF2ACC48}" type="slidenum">
              <a:rPr lang="en-US" smtClean="0"/>
              <a:t>28</a:t>
            </a:fld>
            <a:endParaRPr lang="en-US"/>
          </a:p>
        </p:txBody>
      </p:sp>
    </p:spTree>
    <p:extLst>
      <p:ext uri="{BB962C8B-B14F-4D97-AF65-F5344CB8AC3E}">
        <p14:creationId xmlns:p14="http://schemas.microsoft.com/office/powerpoint/2010/main" val="14721480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9662A-5C53-7733-CBF5-144F0C76C0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7A7FBA-3AE3-7762-D797-46BF35B68E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474F6F-39DB-EE47-E9B1-328D3F99AA6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D5EDAFE-9896-5630-2639-9B4E284EB42C}"/>
              </a:ext>
            </a:extLst>
          </p:cNvPr>
          <p:cNvSpPr>
            <a:spLocks noGrp="1"/>
          </p:cNvSpPr>
          <p:nvPr>
            <p:ph type="sldNum" sz="quarter" idx="5"/>
          </p:nvPr>
        </p:nvSpPr>
        <p:spPr/>
        <p:txBody>
          <a:bodyPr/>
          <a:lstStyle/>
          <a:p>
            <a:fld id="{279EDD54-0F8C-4169-A6FF-2F63DF2ACC48}" type="slidenum">
              <a:rPr lang="en-US" smtClean="0"/>
              <a:t>29</a:t>
            </a:fld>
            <a:endParaRPr lang="en-US"/>
          </a:p>
        </p:txBody>
      </p:sp>
    </p:spTree>
    <p:extLst>
      <p:ext uri="{BB962C8B-B14F-4D97-AF65-F5344CB8AC3E}">
        <p14:creationId xmlns:p14="http://schemas.microsoft.com/office/powerpoint/2010/main" val="3697609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3</a:t>
            </a:fld>
            <a:endParaRPr lang="en-US"/>
          </a:p>
        </p:txBody>
      </p:sp>
    </p:spTree>
    <p:extLst>
      <p:ext uri="{BB962C8B-B14F-4D97-AF65-F5344CB8AC3E}">
        <p14:creationId xmlns:p14="http://schemas.microsoft.com/office/powerpoint/2010/main" val="26226098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C7F61-2A56-3B10-8047-CE22D19E45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B4EE6F-8860-85CE-4F1F-08ADD4A925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8F4FF4-8564-B663-AC20-18A9043EDC7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D42A044-EFC4-A42C-ECB7-CB58E5AC028A}"/>
              </a:ext>
            </a:extLst>
          </p:cNvPr>
          <p:cNvSpPr>
            <a:spLocks noGrp="1"/>
          </p:cNvSpPr>
          <p:nvPr>
            <p:ph type="sldNum" sz="quarter" idx="5"/>
          </p:nvPr>
        </p:nvSpPr>
        <p:spPr/>
        <p:txBody>
          <a:bodyPr/>
          <a:lstStyle/>
          <a:p>
            <a:fld id="{279EDD54-0F8C-4169-A6FF-2F63DF2ACC48}" type="slidenum">
              <a:rPr lang="en-US" smtClean="0"/>
              <a:t>30</a:t>
            </a:fld>
            <a:endParaRPr lang="en-US"/>
          </a:p>
        </p:txBody>
      </p:sp>
    </p:spTree>
    <p:extLst>
      <p:ext uri="{BB962C8B-B14F-4D97-AF65-F5344CB8AC3E}">
        <p14:creationId xmlns:p14="http://schemas.microsoft.com/office/powerpoint/2010/main" val="39921991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D0A1F-4170-9AFE-406A-D7DE8E8896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0FAE55-759C-AC18-E04B-067ADBE426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7CB27A-35CA-A849-F8EA-A8DC4AAD524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0926B66-E544-B785-3238-D2A713C470F7}"/>
              </a:ext>
            </a:extLst>
          </p:cNvPr>
          <p:cNvSpPr>
            <a:spLocks noGrp="1"/>
          </p:cNvSpPr>
          <p:nvPr>
            <p:ph type="sldNum" sz="quarter" idx="5"/>
          </p:nvPr>
        </p:nvSpPr>
        <p:spPr/>
        <p:txBody>
          <a:bodyPr/>
          <a:lstStyle/>
          <a:p>
            <a:fld id="{279EDD54-0F8C-4169-A6FF-2F63DF2ACC48}" type="slidenum">
              <a:rPr lang="en-US" smtClean="0"/>
              <a:t>31</a:t>
            </a:fld>
            <a:endParaRPr lang="en-US"/>
          </a:p>
        </p:txBody>
      </p:sp>
    </p:spTree>
    <p:extLst>
      <p:ext uri="{BB962C8B-B14F-4D97-AF65-F5344CB8AC3E}">
        <p14:creationId xmlns:p14="http://schemas.microsoft.com/office/powerpoint/2010/main" val="20630353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A32B6-EF60-DFBF-688E-36D0F8FB07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33EA49-DC7C-1B5B-22FF-8528755165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777B66-0098-018A-A688-8DED9019E3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51E8AC3-DD8C-F67B-B4EF-53C5A61BA79A}"/>
              </a:ext>
            </a:extLst>
          </p:cNvPr>
          <p:cNvSpPr>
            <a:spLocks noGrp="1"/>
          </p:cNvSpPr>
          <p:nvPr>
            <p:ph type="sldNum" sz="quarter" idx="5"/>
          </p:nvPr>
        </p:nvSpPr>
        <p:spPr/>
        <p:txBody>
          <a:bodyPr/>
          <a:lstStyle/>
          <a:p>
            <a:fld id="{279EDD54-0F8C-4169-A6FF-2F63DF2ACC48}" type="slidenum">
              <a:rPr lang="en-US" smtClean="0"/>
              <a:t>32</a:t>
            </a:fld>
            <a:endParaRPr lang="en-US"/>
          </a:p>
        </p:txBody>
      </p:sp>
    </p:spTree>
    <p:extLst>
      <p:ext uri="{BB962C8B-B14F-4D97-AF65-F5344CB8AC3E}">
        <p14:creationId xmlns:p14="http://schemas.microsoft.com/office/powerpoint/2010/main" val="18954155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7789A-A8AE-E836-18BC-4451308B91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65A564-0A6A-9165-23CC-589C6F5D53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93F11E-3167-ED82-FF2D-68E569DFD85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4E5BA2F-922E-AE1C-C09C-EE225526F849}"/>
              </a:ext>
            </a:extLst>
          </p:cNvPr>
          <p:cNvSpPr>
            <a:spLocks noGrp="1"/>
          </p:cNvSpPr>
          <p:nvPr>
            <p:ph type="sldNum" sz="quarter" idx="5"/>
          </p:nvPr>
        </p:nvSpPr>
        <p:spPr/>
        <p:txBody>
          <a:bodyPr/>
          <a:lstStyle/>
          <a:p>
            <a:fld id="{279EDD54-0F8C-4169-A6FF-2F63DF2ACC48}" type="slidenum">
              <a:rPr lang="en-US" smtClean="0"/>
              <a:t>33</a:t>
            </a:fld>
            <a:endParaRPr lang="en-US"/>
          </a:p>
        </p:txBody>
      </p:sp>
    </p:spTree>
    <p:extLst>
      <p:ext uri="{BB962C8B-B14F-4D97-AF65-F5344CB8AC3E}">
        <p14:creationId xmlns:p14="http://schemas.microsoft.com/office/powerpoint/2010/main" val="26114758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D0BF3-ECF2-A8A3-AFF8-30FA8F8D9D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CEB1B4-68A1-4C9D-C2B9-016F9BA335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452234-4BCA-476B-F445-FFDDB75CA6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2030F3B-671E-19DC-A0FC-B0F78A19D818}"/>
              </a:ext>
            </a:extLst>
          </p:cNvPr>
          <p:cNvSpPr>
            <a:spLocks noGrp="1"/>
          </p:cNvSpPr>
          <p:nvPr>
            <p:ph type="sldNum" sz="quarter" idx="5"/>
          </p:nvPr>
        </p:nvSpPr>
        <p:spPr/>
        <p:txBody>
          <a:bodyPr/>
          <a:lstStyle/>
          <a:p>
            <a:fld id="{279EDD54-0F8C-4169-A6FF-2F63DF2ACC48}" type="slidenum">
              <a:rPr lang="en-US" smtClean="0"/>
              <a:t>34</a:t>
            </a:fld>
            <a:endParaRPr lang="en-US"/>
          </a:p>
        </p:txBody>
      </p:sp>
    </p:spTree>
    <p:extLst>
      <p:ext uri="{BB962C8B-B14F-4D97-AF65-F5344CB8AC3E}">
        <p14:creationId xmlns:p14="http://schemas.microsoft.com/office/powerpoint/2010/main" val="35639306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5AA31-7657-F2E8-6805-042F4D3153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A4214B-B049-1F40-D886-2432C97B02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34551D-EB6F-4DB6-8EB2-7A336271159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8216CB4-5309-82B8-5B62-2257EBD49327}"/>
              </a:ext>
            </a:extLst>
          </p:cNvPr>
          <p:cNvSpPr>
            <a:spLocks noGrp="1"/>
          </p:cNvSpPr>
          <p:nvPr>
            <p:ph type="sldNum" sz="quarter" idx="5"/>
          </p:nvPr>
        </p:nvSpPr>
        <p:spPr/>
        <p:txBody>
          <a:bodyPr/>
          <a:lstStyle/>
          <a:p>
            <a:fld id="{279EDD54-0F8C-4169-A6FF-2F63DF2ACC48}" type="slidenum">
              <a:rPr lang="en-US" smtClean="0"/>
              <a:t>35</a:t>
            </a:fld>
            <a:endParaRPr lang="en-US"/>
          </a:p>
        </p:txBody>
      </p:sp>
    </p:spTree>
    <p:extLst>
      <p:ext uri="{BB962C8B-B14F-4D97-AF65-F5344CB8AC3E}">
        <p14:creationId xmlns:p14="http://schemas.microsoft.com/office/powerpoint/2010/main" val="4676735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3573C-D814-C66B-3681-475B77C51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8277A2-D83F-C231-A2D1-1DFF9842F5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FC621B-EC82-4CD1-06AE-21456D1254A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D865972-6E8B-B71A-5CCB-66EA787688B9}"/>
              </a:ext>
            </a:extLst>
          </p:cNvPr>
          <p:cNvSpPr>
            <a:spLocks noGrp="1"/>
          </p:cNvSpPr>
          <p:nvPr>
            <p:ph type="sldNum" sz="quarter" idx="5"/>
          </p:nvPr>
        </p:nvSpPr>
        <p:spPr/>
        <p:txBody>
          <a:bodyPr/>
          <a:lstStyle/>
          <a:p>
            <a:fld id="{279EDD54-0F8C-4169-A6FF-2F63DF2ACC48}" type="slidenum">
              <a:rPr lang="en-US" smtClean="0"/>
              <a:t>36</a:t>
            </a:fld>
            <a:endParaRPr lang="en-US"/>
          </a:p>
        </p:txBody>
      </p:sp>
    </p:spTree>
    <p:extLst>
      <p:ext uri="{BB962C8B-B14F-4D97-AF65-F5344CB8AC3E}">
        <p14:creationId xmlns:p14="http://schemas.microsoft.com/office/powerpoint/2010/main" val="1151281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1B5D9-D4B2-53A7-467E-EBA0A22300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DC9E64-727E-B599-9BED-B8E1DDDF80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42918D-EC2B-65E6-A234-6E52C835C8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CB01CBC-CD5F-41D7-F82A-AC6306C58FA5}"/>
              </a:ext>
            </a:extLst>
          </p:cNvPr>
          <p:cNvSpPr>
            <a:spLocks noGrp="1"/>
          </p:cNvSpPr>
          <p:nvPr>
            <p:ph type="sldNum" sz="quarter" idx="5"/>
          </p:nvPr>
        </p:nvSpPr>
        <p:spPr/>
        <p:txBody>
          <a:bodyPr/>
          <a:lstStyle/>
          <a:p>
            <a:fld id="{279EDD54-0F8C-4169-A6FF-2F63DF2ACC48}" type="slidenum">
              <a:rPr lang="en-US" smtClean="0"/>
              <a:t>37</a:t>
            </a:fld>
            <a:endParaRPr lang="en-US"/>
          </a:p>
        </p:txBody>
      </p:sp>
    </p:spTree>
    <p:extLst>
      <p:ext uri="{BB962C8B-B14F-4D97-AF65-F5344CB8AC3E}">
        <p14:creationId xmlns:p14="http://schemas.microsoft.com/office/powerpoint/2010/main" val="13280666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20D6B-94BA-C4EA-1E51-E58430B66D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B55B34-0DF1-C958-2D4A-AE5B82EBBC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0F782A-D592-F17D-C5E8-71E8742A77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FE9BCAD-A7A9-C095-AF22-E85334E4C984}"/>
              </a:ext>
            </a:extLst>
          </p:cNvPr>
          <p:cNvSpPr>
            <a:spLocks noGrp="1"/>
          </p:cNvSpPr>
          <p:nvPr>
            <p:ph type="sldNum" sz="quarter" idx="5"/>
          </p:nvPr>
        </p:nvSpPr>
        <p:spPr/>
        <p:txBody>
          <a:bodyPr/>
          <a:lstStyle/>
          <a:p>
            <a:fld id="{279EDD54-0F8C-4169-A6FF-2F63DF2ACC48}" type="slidenum">
              <a:rPr lang="en-US" smtClean="0"/>
              <a:t>38</a:t>
            </a:fld>
            <a:endParaRPr lang="en-US"/>
          </a:p>
        </p:txBody>
      </p:sp>
    </p:spTree>
    <p:extLst>
      <p:ext uri="{BB962C8B-B14F-4D97-AF65-F5344CB8AC3E}">
        <p14:creationId xmlns:p14="http://schemas.microsoft.com/office/powerpoint/2010/main" val="33790980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FD599B-CDF2-5003-256F-4A30932F3A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99E870-43C3-1156-4118-9A8887203E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10D4F1-5B0C-6327-45D3-F354E3177F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7330C7D-9E87-7BD9-9FB7-EC4663DE7848}"/>
              </a:ext>
            </a:extLst>
          </p:cNvPr>
          <p:cNvSpPr>
            <a:spLocks noGrp="1"/>
          </p:cNvSpPr>
          <p:nvPr>
            <p:ph type="sldNum" sz="quarter" idx="5"/>
          </p:nvPr>
        </p:nvSpPr>
        <p:spPr/>
        <p:txBody>
          <a:bodyPr/>
          <a:lstStyle/>
          <a:p>
            <a:fld id="{279EDD54-0F8C-4169-A6FF-2F63DF2ACC48}" type="slidenum">
              <a:rPr lang="en-US" smtClean="0"/>
              <a:t>39</a:t>
            </a:fld>
            <a:endParaRPr lang="en-US"/>
          </a:p>
        </p:txBody>
      </p:sp>
    </p:spTree>
    <p:extLst>
      <p:ext uri="{BB962C8B-B14F-4D97-AF65-F5344CB8AC3E}">
        <p14:creationId xmlns:p14="http://schemas.microsoft.com/office/powerpoint/2010/main" val="729383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E03B1-4C0C-BC7B-5544-7B88DDF83E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002B09-10F7-7722-78C1-C5A912569D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695C3E-D841-28D3-8251-971263DCB9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F85E549-90EA-6A22-2B88-7AB8BE1B1B98}"/>
              </a:ext>
            </a:extLst>
          </p:cNvPr>
          <p:cNvSpPr>
            <a:spLocks noGrp="1"/>
          </p:cNvSpPr>
          <p:nvPr>
            <p:ph type="sldNum" sz="quarter" idx="5"/>
          </p:nvPr>
        </p:nvSpPr>
        <p:spPr/>
        <p:txBody>
          <a:bodyPr/>
          <a:lstStyle/>
          <a:p>
            <a:fld id="{279EDD54-0F8C-4169-A6FF-2F63DF2ACC48}" type="slidenum">
              <a:rPr lang="en-US" smtClean="0"/>
              <a:t>4</a:t>
            </a:fld>
            <a:endParaRPr lang="en-US"/>
          </a:p>
        </p:txBody>
      </p:sp>
    </p:spTree>
    <p:extLst>
      <p:ext uri="{BB962C8B-B14F-4D97-AF65-F5344CB8AC3E}">
        <p14:creationId xmlns:p14="http://schemas.microsoft.com/office/powerpoint/2010/main" val="15478376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0E495-70F3-011C-CC67-6B8DAE9777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A687E4-5001-98C6-B71D-F529F2A100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143677-0110-03FC-7434-E91CD7545E6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99C31A3-301E-40D7-4900-B557394DB46C}"/>
              </a:ext>
            </a:extLst>
          </p:cNvPr>
          <p:cNvSpPr>
            <a:spLocks noGrp="1"/>
          </p:cNvSpPr>
          <p:nvPr>
            <p:ph type="sldNum" sz="quarter" idx="5"/>
          </p:nvPr>
        </p:nvSpPr>
        <p:spPr/>
        <p:txBody>
          <a:bodyPr/>
          <a:lstStyle/>
          <a:p>
            <a:fld id="{279EDD54-0F8C-4169-A6FF-2F63DF2ACC48}" type="slidenum">
              <a:rPr lang="en-US" smtClean="0"/>
              <a:t>40</a:t>
            </a:fld>
            <a:endParaRPr lang="en-US"/>
          </a:p>
        </p:txBody>
      </p:sp>
    </p:spTree>
    <p:extLst>
      <p:ext uri="{BB962C8B-B14F-4D97-AF65-F5344CB8AC3E}">
        <p14:creationId xmlns:p14="http://schemas.microsoft.com/office/powerpoint/2010/main" val="13937870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E8C06-144C-8051-5A8F-41AD7FF1E5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76A0B1-D49C-0D77-9B42-772BA3B33B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33F5BF-E1E2-2CF2-44D6-D9581A9E28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85A5D4B-B7EF-3367-758D-41A4CB9018F2}"/>
              </a:ext>
            </a:extLst>
          </p:cNvPr>
          <p:cNvSpPr>
            <a:spLocks noGrp="1"/>
          </p:cNvSpPr>
          <p:nvPr>
            <p:ph type="sldNum" sz="quarter" idx="5"/>
          </p:nvPr>
        </p:nvSpPr>
        <p:spPr/>
        <p:txBody>
          <a:bodyPr/>
          <a:lstStyle/>
          <a:p>
            <a:fld id="{279EDD54-0F8C-4169-A6FF-2F63DF2ACC48}" type="slidenum">
              <a:rPr lang="en-US" smtClean="0"/>
              <a:t>41</a:t>
            </a:fld>
            <a:endParaRPr lang="en-US"/>
          </a:p>
        </p:txBody>
      </p:sp>
    </p:spTree>
    <p:extLst>
      <p:ext uri="{BB962C8B-B14F-4D97-AF65-F5344CB8AC3E}">
        <p14:creationId xmlns:p14="http://schemas.microsoft.com/office/powerpoint/2010/main" val="13966450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7FD11-712E-A96B-D5DB-3D4171F5CA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4D0713-E653-CD6D-B6E8-C19B22095B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25FD77-42B6-B02F-8229-F8105930CBC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73D5F07-4C45-6426-861C-ADCEE8C48DC6}"/>
              </a:ext>
            </a:extLst>
          </p:cNvPr>
          <p:cNvSpPr>
            <a:spLocks noGrp="1"/>
          </p:cNvSpPr>
          <p:nvPr>
            <p:ph type="sldNum" sz="quarter" idx="5"/>
          </p:nvPr>
        </p:nvSpPr>
        <p:spPr/>
        <p:txBody>
          <a:bodyPr/>
          <a:lstStyle/>
          <a:p>
            <a:fld id="{279EDD54-0F8C-4169-A6FF-2F63DF2ACC48}" type="slidenum">
              <a:rPr lang="en-US" smtClean="0"/>
              <a:t>42</a:t>
            </a:fld>
            <a:endParaRPr lang="en-US"/>
          </a:p>
        </p:txBody>
      </p:sp>
    </p:spTree>
    <p:extLst>
      <p:ext uri="{BB962C8B-B14F-4D97-AF65-F5344CB8AC3E}">
        <p14:creationId xmlns:p14="http://schemas.microsoft.com/office/powerpoint/2010/main" val="8848356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C2C70-EFFF-E7D8-9FD9-1FF77F98A0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179C13-F163-F154-413E-C4BF97B21B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D0F0E4-4CF8-B8F6-C13D-103AAAE293F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8CDC1F9-20C2-615B-FBA6-1A89A2E0BB03}"/>
              </a:ext>
            </a:extLst>
          </p:cNvPr>
          <p:cNvSpPr>
            <a:spLocks noGrp="1"/>
          </p:cNvSpPr>
          <p:nvPr>
            <p:ph type="sldNum" sz="quarter" idx="5"/>
          </p:nvPr>
        </p:nvSpPr>
        <p:spPr/>
        <p:txBody>
          <a:bodyPr/>
          <a:lstStyle/>
          <a:p>
            <a:fld id="{279EDD54-0F8C-4169-A6FF-2F63DF2ACC48}" type="slidenum">
              <a:rPr lang="en-US" smtClean="0"/>
              <a:t>43</a:t>
            </a:fld>
            <a:endParaRPr lang="en-US"/>
          </a:p>
        </p:txBody>
      </p:sp>
    </p:spTree>
    <p:extLst>
      <p:ext uri="{BB962C8B-B14F-4D97-AF65-F5344CB8AC3E}">
        <p14:creationId xmlns:p14="http://schemas.microsoft.com/office/powerpoint/2010/main" val="3440878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C1A36-88FE-92E8-A977-4DC7609373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4A0F9F-13DB-BC67-735A-779459C0B7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788DC0-E9AB-EC67-9403-A067B94FB31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FA3EC30-C5BD-19F1-3EDA-DBCEC0770A74}"/>
              </a:ext>
            </a:extLst>
          </p:cNvPr>
          <p:cNvSpPr>
            <a:spLocks noGrp="1"/>
          </p:cNvSpPr>
          <p:nvPr>
            <p:ph type="sldNum" sz="quarter" idx="5"/>
          </p:nvPr>
        </p:nvSpPr>
        <p:spPr/>
        <p:txBody>
          <a:bodyPr/>
          <a:lstStyle/>
          <a:p>
            <a:fld id="{279EDD54-0F8C-4169-A6FF-2F63DF2ACC48}" type="slidenum">
              <a:rPr lang="en-US" smtClean="0"/>
              <a:t>44</a:t>
            </a:fld>
            <a:endParaRPr lang="en-US"/>
          </a:p>
        </p:txBody>
      </p:sp>
    </p:spTree>
    <p:extLst>
      <p:ext uri="{BB962C8B-B14F-4D97-AF65-F5344CB8AC3E}">
        <p14:creationId xmlns:p14="http://schemas.microsoft.com/office/powerpoint/2010/main" val="40518513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32FA6-6E8E-D768-DCDB-1B6FDB190B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4CD070-39D2-6B3D-4474-28BC1FF4A2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7E0004-ADED-BBBB-6D6C-E31D30BB174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2F77E2C-A43C-DA97-C965-ABE906A41B3E}"/>
              </a:ext>
            </a:extLst>
          </p:cNvPr>
          <p:cNvSpPr>
            <a:spLocks noGrp="1"/>
          </p:cNvSpPr>
          <p:nvPr>
            <p:ph type="sldNum" sz="quarter" idx="5"/>
          </p:nvPr>
        </p:nvSpPr>
        <p:spPr/>
        <p:txBody>
          <a:bodyPr/>
          <a:lstStyle/>
          <a:p>
            <a:fld id="{279EDD54-0F8C-4169-A6FF-2F63DF2ACC48}" type="slidenum">
              <a:rPr lang="en-US" smtClean="0"/>
              <a:t>45</a:t>
            </a:fld>
            <a:endParaRPr lang="en-US"/>
          </a:p>
        </p:txBody>
      </p:sp>
    </p:spTree>
    <p:extLst>
      <p:ext uri="{BB962C8B-B14F-4D97-AF65-F5344CB8AC3E}">
        <p14:creationId xmlns:p14="http://schemas.microsoft.com/office/powerpoint/2010/main" val="36143122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D1DF12-1038-4CA9-F9F1-1BBF2A0A39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F7D08B-211C-99B6-4FEB-87A03B0BA6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C9C6DE-31AB-C09B-0B03-26EFA83FE3F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89B96A7-BEAB-7625-1AE1-F0037F767A04}"/>
              </a:ext>
            </a:extLst>
          </p:cNvPr>
          <p:cNvSpPr>
            <a:spLocks noGrp="1"/>
          </p:cNvSpPr>
          <p:nvPr>
            <p:ph type="sldNum" sz="quarter" idx="5"/>
          </p:nvPr>
        </p:nvSpPr>
        <p:spPr/>
        <p:txBody>
          <a:bodyPr/>
          <a:lstStyle/>
          <a:p>
            <a:fld id="{279EDD54-0F8C-4169-A6FF-2F63DF2ACC48}" type="slidenum">
              <a:rPr lang="en-US" smtClean="0"/>
              <a:t>46</a:t>
            </a:fld>
            <a:endParaRPr lang="en-US"/>
          </a:p>
        </p:txBody>
      </p:sp>
    </p:spTree>
    <p:extLst>
      <p:ext uri="{BB962C8B-B14F-4D97-AF65-F5344CB8AC3E}">
        <p14:creationId xmlns:p14="http://schemas.microsoft.com/office/powerpoint/2010/main" val="18909152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3B5E1-54E6-24DA-13E3-57278F1B6A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291FD0-A272-5A5A-C1D4-47804E0B00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64B818-4E39-D370-6FFC-305EAC8678A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D3E3701-F531-F149-6D7B-6B791C85F233}"/>
              </a:ext>
            </a:extLst>
          </p:cNvPr>
          <p:cNvSpPr>
            <a:spLocks noGrp="1"/>
          </p:cNvSpPr>
          <p:nvPr>
            <p:ph type="sldNum" sz="quarter" idx="5"/>
          </p:nvPr>
        </p:nvSpPr>
        <p:spPr/>
        <p:txBody>
          <a:bodyPr/>
          <a:lstStyle/>
          <a:p>
            <a:fld id="{279EDD54-0F8C-4169-A6FF-2F63DF2ACC48}" type="slidenum">
              <a:rPr lang="en-US" smtClean="0"/>
              <a:t>47</a:t>
            </a:fld>
            <a:endParaRPr lang="en-US"/>
          </a:p>
        </p:txBody>
      </p:sp>
    </p:spTree>
    <p:extLst>
      <p:ext uri="{BB962C8B-B14F-4D97-AF65-F5344CB8AC3E}">
        <p14:creationId xmlns:p14="http://schemas.microsoft.com/office/powerpoint/2010/main" val="36750328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E9D0A-E40E-F3E3-0A2C-D03BC60690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56B90D-5ECB-347D-3B6E-E8C20CD812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7A7BE2-C1C3-6030-0F7F-F9F459759C3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3DB24A5-4BA1-9124-75C8-F45DE63C4802}"/>
              </a:ext>
            </a:extLst>
          </p:cNvPr>
          <p:cNvSpPr>
            <a:spLocks noGrp="1"/>
          </p:cNvSpPr>
          <p:nvPr>
            <p:ph type="sldNum" sz="quarter" idx="5"/>
          </p:nvPr>
        </p:nvSpPr>
        <p:spPr/>
        <p:txBody>
          <a:bodyPr/>
          <a:lstStyle/>
          <a:p>
            <a:fld id="{279EDD54-0F8C-4169-A6FF-2F63DF2ACC48}" type="slidenum">
              <a:rPr lang="en-US" smtClean="0"/>
              <a:t>48</a:t>
            </a:fld>
            <a:endParaRPr lang="en-US"/>
          </a:p>
        </p:txBody>
      </p:sp>
    </p:spTree>
    <p:extLst>
      <p:ext uri="{BB962C8B-B14F-4D97-AF65-F5344CB8AC3E}">
        <p14:creationId xmlns:p14="http://schemas.microsoft.com/office/powerpoint/2010/main" val="3433730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92F12-F858-F9FD-2432-4FF88CDE57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36FF33-A353-00F4-AA49-806FF73B23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5B78B8-E863-249E-1C07-A1D5F28E86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519307-17C5-2594-7126-A2B2CB72B898}"/>
              </a:ext>
            </a:extLst>
          </p:cNvPr>
          <p:cNvSpPr>
            <a:spLocks noGrp="1"/>
          </p:cNvSpPr>
          <p:nvPr>
            <p:ph type="sldNum" sz="quarter" idx="5"/>
          </p:nvPr>
        </p:nvSpPr>
        <p:spPr/>
        <p:txBody>
          <a:bodyPr/>
          <a:lstStyle/>
          <a:p>
            <a:fld id="{279EDD54-0F8C-4169-A6FF-2F63DF2ACC48}" type="slidenum">
              <a:rPr lang="en-US" smtClean="0"/>
              <a:t>5</a:t>
            </a:fld>
            <a:endParaRPr lang="en-US"/>
          </a:p>
        </p:txBody>
      </p:sp>
    </p:spTree>
    <p:extLst>
      <p:ext uri="{BB962C8B-B14F-4D97-AF65-F5344CB8AC3E}">
        <p14:creationId xmlns:p14="http://schemas.microsoft.com/office/powerpoint/2010/main" val="1687825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4FFBF-2E3D-06AC-A09A-2834FDC53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5B0996-F19F-560D-48FD-F5ADB2624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2860EB-07B9-FE70-2B65-95DDA66D93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0866C0E-F974-69C0-5A7F-4DF52E75EAD7}"/>
              </a:ext>
            </a:extLst>
          </p:cNvPr>
          <p:cNvSpPr>
            <a:spLocks noGrp="1"/>
          </p:cNvSpPr>
          <p:nvPr>
            <p:ph type="sldNum" sz="quarter" idx="5"/>
          </p:nvPr>
        </p:nvSpPr>
        <p:spPr/>
        <p:txBody>
          <a:bodyPr/>
          <a:lstStyle/>
          <a:p>
            <a:fld id="{279EDD54-0F8C-4169-A6FF-2F63DF2ACC48}" type="slidenum">
              <a:rPr lang="en-US" smtClean="0"/>
              <a:t>6</a:t>
            </a:fld>
            <a:endParaRPr lang="en-US"/>
          </a:p>
        </p:txBody>
      </p:sp>
    </p:spTree>
    <p:extLst>
      <p:ext uri="{BB962C8B-B14F-4D97-AF65-F5344CB8AC3E}">
        <p14:creationId xmlns:p14="http://schemas.microsoft.com/office/powerpoint/2010/main" val="1661396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D201A-4A67-83DF-9368-95E7C38E26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319080-0315-EE1E-BD1A-CA807716BD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B7E38B-DB3F-3213-4497-CABC47CA7A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7CEFB0D-7BC9-A352-3A89-A39E9EDCAB12}"/>
              </a:ext>
            </a:extLst>
          </p:cNvPr>
          <p:cNvSpPr>
            <a:spLocks noGrp="1"/>
          </p:cNvSpPr>
          <p:nvPr>
            <p:ph type="sldNum" sz="quarter" idx="5"/>
          </p:nvPr>
        </p:nvSpPr>
        <p:spPr/>
        <p:txBody>
          <a:bodyPr/>
          <a:lstStyle/>
          <a:p>
            <a:fld id="{279EDD54-0F8C-4169-A6FF-2F63DF2ACC48}" type="slidenum">
              <a:rPr lang="en-US" smtClean="0"/>
              <a:t>7</a:t>
            </a:fld>
            <a:endParaRPr lang="en-US"/>
          </a:p>
        </p:txBody>
      </p:sp>
    </p:spTree>
    <p:extLst>
      <p:ext uri="{BB962C8B-B14F-4D97-AF65-F5344CB8AC3E}">
        <p14:creationId xmlns:p14="http://schemas.microsoft.com/office/powerpoint/2010/main" val="1190759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9D4C2A-00C5-B3E8-7517-C2055FD475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029578-0B93-75E8-06BD-AF7A112C0C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EDD214-B6BD-23E2-42FF-87C8503AAC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C7DE2D9-2743-FC9E-BFE0-64D4046CDDAD}"/>
              </a:ext>
            </a:extLst>
          </p:cNvPr>
          <p:cNvSpPr>
            <a:spLocks noGrp="1"/>
          </p:cNvSpPr>
          <p:nvPr>
            <p:ph type="sldNum" sz="quarter" idx="5"/>
          </p:nvPr>
        </p:nvSpPr>
        <p:spPr/>
        <p:txBody>
          <a:bodyPr/>
          <a:lstStyle/>
          <a:p>
            <a:fld id="{279EDD54-0F8C-4169-A6FF-2F63DF2ACC48}" type="slidenum">
              <a:rPr lang="en-US" smtClean="0"/>
              <a:t>8</a:t>
            </a:fld>
            <a:endParaRPr lang="en-US"/>
          </a:p>
        </p:txBody>
      </p:sp>
    </p:spTree>
    <p:extLst>
      <p:ext uri="{BB962C8B-B14F-4D97-AF65-F5344CB8AC3E}">
        <p14:creationId xmlns:p14="http://schemas.microsoft.com/office/powerpoint/2010/main" val="820593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A97BB-2FCB-13E4-D567-8702ABDE29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1FB87A-7AC6-2AB3-8F67-FCC922518C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462FAD-2189-A54A-8A2D-E8779C8051C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01134F2-CE4F-0C5D-BC1D-38B17A50BAB9}"/>
              </a:ext>
            </a:extLst>
          </p:cNvPr>
          <p:cNvSpPr>
            <a:spLocks noGrp="1"/>
          </p:cNvSpPr>
          <p:nvPr>
            <p:ph type="sldNum" sz="quarter" idx="5"/>
          </p:nvPr>
        </p:nvSpPr>
        <p:spPr/>
        <p:txBody>
          <a:bodyPr/>
          <a:lstStyle/>
          <a:p>
            <a:fld id="{279EDD54-0F8C-4169-A6FF-2F63DF2ACC48}" type="slidenum">
              <a:rPr lang="en-US" smtClean="0"/>
              <a:t>9</a:t>
            </a:fld>
            <a:endParaRPr lang="en-US"/>
          </a:p>
        </p:txBody>
      </p:sp>
    </p:spTree>
    <p:extLst>
      <p:ext uri="{BB962C8B-B14F-4D97-AF65-F5344CB8AC3E}">
        <p14:creationId xmlns:p14="http://schemas.microsoft.com/office/powerpoint/2010/main" val="3051712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92294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494073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425309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10892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613849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5392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222467-5C0A-434B-98D7-3F7FBA920F7A}" type="datetimeFigureOut">
              <a:rPr lang="en-US" smtClean="0"/>
              <a:t>8/11/2025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358214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E222467-5C0A-434B-98D7-3F7FBA920F7A}" type="datetimeFigureOut">
              <a:rPr lang="en-US" smtClean="0"/>
              <a:t>8/11/2025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0989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22467-5C0A-434B-98D7-3F7FBA920F7A}" type="datetimeFigureOut">
              <a:rPr lang="en-US" smtClean="0"/>
              <a:t>8/11/2025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799757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404465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30863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22467-5C0A-434B-98D7-3F7FBA920F7A}" type="datetimeFigureOut">
              <a:rPr lang="en-US" smtClean="0"/>
              <a:t>8/11/2025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EDC56B-E26B-4822-B4AF-AE33D7912833}" type="slidenum">
              <a:rPr lang="en-US" smtClean="0"/>
              <a:t>‹#›</a:t>
            </a:fld>
            <a:endParaRPr lang="en-US"/>
          </a:p>
        </p:txBody>
      </p:sp>
    </p:spTree>
    <p:extLst>
      <p:ext uri="{BB962C8B-B14F-4D97-AF65-F5344CB8AC3E}">
        <p14:creationId xmlns:p14="http://schemas.microsoft.com/office/powerpoint/2010/main" val="2063001232"/>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5.emf"/><Relationship Id="rId4" Type="http://schemas.openxmlformats.org/officeDocument/2006/relationships/image" Target="../media/image14.emf"/></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9.emf"/><Relationship Id="rId4" Type="http://schemas.openxmlformats.org/officeDocument/2006/relationships/image" Target="../media/image18.emf"/></Relationships>
</file>

<file path=ppt/slides/_rels/slide3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3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7464" y="351112"/>
            <a:ext cx="10377072" cy="706163"/>
          </a:xfrm>
          <a:noFill/>
          <a:ln w="12700">
            <a:solidFill>
              <a:srgbClr val="0070C0"/>
            </a:solidFill>
          </a:ln>
        </p:spPr>
        <p:style>
          <a:lnRef idx="1">
            <a:schemeClr val="accent6"/>
          </a:lnRef>
          <a:fillRef idx="2">
            <a:schemeClr val="accent6"/>
          </a:fillRef>
          <a:effectRef idx="1">
            <a:schemeClr val="accent6"/>
          </a:effectRef>
          <a:fontRef idx="minor">
            <a:schemeClr val="dk1"/>
          </a:fontRef>
        </p:style>
        <p:txBody>
          <a:bodyPr>
            <a:noAutofit/>
          </a:bodyPr>
          <a:lstStyle/>
          <a:p>
            <a:pPr>
              <a:lnSpc>
                <a:spcPct val="100000"/>
              </a:lnSpc>
            </a:pPr>
            <a:r>
              <a:rPr lang="en-US" sz="3600" dirty="0">
                <a:latin typeface="Arial Narrow" panose="020B0606020202030204" pitchFamily="34" charset="0"/>
                <a:cs typeface="Arial" panose="020B0604020202020204" pitchFamily="34" charset="0"/>
              </a:rPr>
              <a:t>Lesson 7 Weather</a:t>
            </a:r>
          </a:p>
        </p:txBody>
      </p:sp>
      <p:sp>
        <p:nvSpPr>
          <p:cNvPr id="11" name="Title 1"/>
          <p:cNvSpPr txBox="1">
            <a:spLocks/>
          </p:cNvSpPr>
          <p:nvPr/>
        </p:nvSpPr>
        <p:spPr>
          <a:xfrm>
            <a:off x="573453" y="6498154"/>
            <a:ext cx="11383133" cy="2780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1400" dirty="0">
                <a:latin typeface="Arial Narrow" panose="020B0606020202030204" pitchFamily="34" charset="0"/>
                <a:cs typeface="Times New Roman" panose="02020603050405020304" pitchFamily="18" charset="0"/>
              </a:rPr>
              <a:t>GEOG1111 Physical Geography</a:t>
            </a:r>
          </a:p>
        </p:txBody>
      </p:sp>
      <p:sp>
        <p:nvSpPr>
          <p:cNvPr id="5" name="TextBox 4">
            <a:extLst>
              <a:ext uri="{FF2B5EF4-FFF2-40B4-BE49-F238E27FC236}">
                <a16:creationId xmlns:a16="http://schemas.microsoft.com/office/drawing/2014/main" id="{34FE17A8-CC7B-3DC7-FB1E-781DFE678E00}"/>
              </a:ext>
            </a:extLst>
          </p:cNvPr>
          <p:cNvSpPr txBox="1"/>
          <p:nvPr/>
        </p:nvSpPr>
        <p:spPr>
          <a:xfrm>
            <a:off x="4873925" y="6011086"/>
            <a:ext cx="5737752" cy="400110"/>
          </a:xfrm>
          <a:prstGeom prst="rect">
            <a:avLst/>
          </a:prstGeom>
          <a:noFill/>
        </p:spPr>
        <p:txBody>
          <a:bodyPr wrap="square" rtlCol="0">
            <a:spAutoFit/>
          </a:bodyPr>
          <a:lstStyle/>
          <a:p>
            <a:r>
              <a:rPr lang="en-US" sz="1000" dirty="0">
                <a:latin typeface="Arial Narrow" panose="020B0606020202030204" pitchFamily="34" charset="0"/>
              </a:rPr>
              <a:t>Satellite image of Tropical Storm Hone from NOAA's GOES-18 satellite on August 24, 2024, as it approached the Big Island of Hawaii and shortly before the storm intensified to hurricane strength.  (Image credit: NOAA Satellites)</a:t>
            </a:r>
          </a:p>
        </p:txBody>
      </p:sp>
      <p:pic>
        <p:nvPicPr>
          <p:cNvPr id="4" name="Picture 3" descr="A satellite view of a hurricane.">
            <a:extLst>
              <a:ext uri="{FF2B5EF4-FFF2-40B4-BE49-F238E27FC236}">
                <a16:creationId xmlns:a16="http://schemas.microsoft.com/office/drawing/2014/main" id="{B1D79D93-F220-8799-6CBF-DDB667B9F4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0348" y="1159020"/>
            <a:ext cx="8471304" cy="4765108"/>
          </a:xfrm>
          <a:prstGeom prst="rect">
            <a:avLst/>
          </a:prstGeom>
        </p:spPr>
      </p:pic>
    </p:spTree>
    <p:extLst>
      <p:ext uri="{BB962C8B-B14F-4D97-AF65-F5344CB8AC3E}">
        <p14:creationId xmlns:p14="http://schemas.microsoft.com/office/powerpoint/2010/main" val="4229573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E7F1B-EA25-E9AB-5AF7-5CA5EE4D70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E5B1AC-D78C-55AF-6CB6-90B1EF3E43CC}"/>
              </a:ext>
            </a:extLst>
          </p:cNvPr>
          <p:cNvSpPr>
            <a:spLocks noGrp="1"/>
          </p:cNvSpPr>
          <p:nvPr>
            <p:ph type="title"/>
          </p:nvPr>
        </p:nvSpPr>
        <p:spPr>
          <a:xfrm>
            <a:off x="838200" y="365126"/>
            <a:ext cx="10515600" cy="704550"/>
          </a:xfrm>
        </p:spPr>
        <p:txBody>
          <a:bodyPr>
            <a:normAutofit/>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Global Air Masses</a:t>
            </a:r>
            <a:endParaRPr lang="en-US" sz="3600" dirty="0">
              <a:latin typeface="Arial Narrow" panose="020B0606020202030204" pitchFamily="34" charset="0"/>
            </a:endParaRPr>
          </a:p>
        </p:txBody>
      </p:sp>
      <p:pic>
        <p:nvPicPr>
          <p:cNvPr id="4" name="Picture 3" descr="World map showing global air mass regions, including cP, cA, mP, mT, mE, and cT, distributed by latitude and hemisphere.">
            <a:extLst>
              <a:ext uri="{FF2B5EF4-FFF2-40B4-BE49-F238E27FC236}">
                <a16:creationId xmlns:a16="http://schemas.microsoft.com/office/drawing/2014/main" id="{6BFB816B-81DA-7E22-72D6-10C3C3A94F7C}"/>
              </a:ext>
            </a:extLst>
          </p:cNvPr>
          <p:cNvPicPr>
            <a:picLocks noChangeAspect="1"/>
          </p:cNvPicPr>
          <p:nvPr/>
        </p:nvPicPr>
        <p:blipFill>
          <a:blip r:embed="rId3"/>
          <a:stretch>
            <a:fillRect/>
          </a:stretch>
        </p:blipFill>
        <p:spPr>
          <a:xfrm>
            <a:off x="1464457" y="1069676"/>
            <a:ext cx="9263086" cy="5132717"/>
          </a:xfrm>
          <a:prstGeom prst="rect">
            <a:avLst/>
          </a:prstGeom>
        </p:spPr>
      </p:pic>
      <p:sp>
        <p:nvSpPr>
          <p:cNvPr id="5" name="TextBox 4">
            <a:extLst>
              <a:ext uri="{FF2B5EF4-FFF2-40B4-BE49-F238E27FC236}">
                <a16:creationId xmlns:a16="http://schemas.microsoft.com/office/drawing/2014/main" id="{8420C87D-3D5B-91D8-10B2-C09C2652D062}"/>
              </a:ext>
            </a:extLst>
          </p:cNvPr>
          <p:cNvSpPr txBox="1"/>
          <p:nvPr/>
        </p:nvSpPr>
        <p:spPr>
          <a:xfrm>
            <a:off x="3932965" y="6092764"/>
            <a:ext cx="46101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8.2.1: Global air masses from Introduction to Physical Geography by M. Ritter, licensed under CC BY-NC-SA 4.0.</a:t>
            </a:r>
          </a:p>
        </p:txBody>
      </p:sp>
    </p:spTree>
    <p:extLst>
      <p:ext uri="{BB962C8B-B14F-4D97-AF65-F5344CB8AC3E}">
        <p14:creationId xmlns:p14="http://schemas.microsoft.com/office/powerpoint/2010/main" val="3230802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A9090-FF58-BEDB-09E3-73CAA40F26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A8720E-1903-35B9-678A-B50A89369C0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Air Mass Movement and Modification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D95F842-1C1C-C428-E5A3-EC941A051C28}"/>
              </a:ext>
            </a:extLst>
          </p:cNvPr>
          <p:cNvSpPr>
            <a:spLocks noGrp="1"/>
          </p:cNvSpPr>
          <p:nvPr>
            <p:ph idx="1"/>
          </p:nvPr>
        </p:nvSpPr>
        <p:spPr>
          <a:xfrm>
            <a:off x="838199" y="1458930"/>
            <a:ext cx="10669439" cy="4903369"/>
          </a:xfrm>
        </p:spPr>
        <p:txBody>
          <a:bodyPr>
            <a:noAutofit/>
          </a:bodyPr>
          <a:lstStyle/>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Air masses </a:t>
            </a:r>
            <a:r>
              <a:rPr lang="en-US" b="1" dirty="0">
                <a:latin typeface="Arial Narrow" panose="020B0606020202030204" pitchFamily="34" charset="0"/>
              </a:rPr>
              <a:t>transfer</a:t>
            </a:r>
            <a:r>
              <a:rPr lang="en-US" dirty="0">
                <a:latin typeface="Arial Narrow" panose="020B0606020202030204" pitchFamily="34" charset="0"/>
              </a:rPr>
              <a:t> their </a:t>
            </a:r>
            <a:r>
              <a:rPr lang="en-US" b="1" dirty="0">
                <a:latin typeface="Arial Narrow" panose="020B0606020202030204" pitchFamily="34" charset="0"/>
              </a:rPr>
              <a:t>temperature</a:t>
            </a:r>
            <a:r>
              <a:rPr lang="en-US" dirty="0">
                <a:latin typeface="Arial Narrow" panose="020B0606020202030204" pitchFamily="34" charset="0"/>
              </a:rPr>
              <a:t> and </a:t>
            </a:r>
            <a:r>
              <a:rPr lang="en-US" b="1" dirty="0">
                <a:latin typeface="Arial Narrow" panose="020B0606020202030204" pitchFamily="34" charset="0"/>
              </a:rPr>
              <a:t>humidity</a:t>
            </a:r>
            <a:r>
              <a:rPr lang="en-US" dirty="0">
                <a:latin typeface="Arial Narrow" panose="020B0606020202030204" pitchFamily="34" charset="0"/>
              </a:rPr>
              <a:t> to </a:t>
            </a:r>
            <a:r>
              <a:rPr lang="en-US" b="1" dirty="0">
                <a:latin typeface="Arial Narrow" panose="020B0606020202030204" pitchFamily="34" charset="0"/>
              </a:rPr>
              <a:t>new</a:t>
            </a:r>
            <a:r>
              <a:rPr lang="en-US" dirty="0">
                <a:latin typeface="Arial Narrow" panose="020B0606020202030204" pitchFamily="34" charset="0"/>
              </a:rPr>
              <a:t> </a:t>
            </a:r>
            <a:r>
              <a:rPr lang="en-US" b="1" dirty="0">
                <a:latin typeface="Arial Narrow" panose="020B0606020202030204" pitchFamily="34" charset="0"/>
              </a:rPr>
              <a:t>regions</a:t>
            </a:r>
            <a:r>
              <a:rPr lang="en-US" dirty="0">
                <a:latin typeface="Arial Narrow" panose="020B0606020202030204" pitchFamily="34" charset="0"/>
              </a:rPr>
              <a:t> they move over.</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Storms form </a:t>
            </a:r>
            <a:r>
              <a:rPr lang="en-US" dirty="0">
                <a:latin typeface="Arial Narrow" panose="020B0606020202030204" pitchFamily="34" charset="0"/>
              </a:rPr>
              <a:t>when contrasting air masses interact:</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Cold air </a:t>
            </a:r>
            <a:r>
              <a:rPr lang="en-US" sz="2800" dirty="0">
                <a:latin typeface="Arial Narrow" panose="020B0606020202030204" pitchFamily="34" charset="0"/>
              </a:rPr>
              <a:t>over </a:t>
            </a:r>
            <a:r>
              <a:rPr lang="en-US" sz="2800" b="1" dirty="0">
                <a:latin typeface="Arial Narrow" panose="020B0606020202030204" pitchFamily="34" charset="0"/>
              </a:rPr>
              <a:t>warm ground </a:t>
            </a:r>
            <a:r>
              <a:rPr lang="en-US" sz="2800" dirty="0">
                <a:latin typeface="Arial Narrow" panose="020B0606020202030204" pitchFamily="34" charset="0"/>
              </a:rPr>
              <a:t>→ </a:t>
            </a:r>
            <a:r>
              <a:rPr lang="en-US" sz="2800" b="1" dirty="0">
                <a:latin typeface="Arial Narrow" panose="020B0606020202030204" pitchFamily="34" charset="0"/>
              </a:rPr>
              <a:t>heating</a:t>
            </a:r>
            <a:r>
              <a:rPr lang="en-US" sz="2800" dirty="0">
                <a:latin typeface="Arial Narrow" panose="020B0606020202030204" pitchFamily="34" charset="0"/>
              </a:rPr>
              <a:t>, </a:t>
            </a:r>
            <a:r>
              <a:rPr lang="en-US" sz="2800" b="1" dirty="0">
                <a:latin typeface="Arial Narrow" panose="020B0606020202030204" pitchFamily="34" charset="0"/>
              </a:rPr>
              <a:t>rising</a:t>
            </a:r>
            <a:r>
              <a:rPr lang="en-US" sz="2800" dirty="0">
                <a:latin typeface="Arial Narrow" panose="020B0606020202030204" pitchFamily="34" charset="0"/>
              </a:rPr>
              <a:t> </a:t>
            </a:r>
            <a:r>
              <a:rPr lang="en-US" sz="2800" b="1" dirty="0">
                <a:latin typeface="Arial Narrow" panose="020B0606020202030204" pitchFamily="34" charset="0"/>
              </a:rPr>
              <a:t>air</a:t>
            </a:r>
            <a:r>
              <a:rPr lang="en-US" sz="2800" dirty="0">
                <a:latin typeface="Arial Narrow" panose="020B0606020202030204" pitchFamily="34" charset="0"/>
              </a:rPr>
              <a:t> → </a:t>
            </a:r>
            <a:r>
              <a:rPr lang="en-US" sz="2800" b="1" dirty="0">
                <a:latin typeface="Arial Narrow" panose="020B0606020202030204" pitchFamily="34" charset="0"/>
              </a:rPr>
              <a:t>clouds</a:t>
            </a:r>
            <a:r>
              <a:rPr lang="en-US" sz="2800" dirty="0">
                <a:latin typeface="Arial Narrow" panose="020B0606020202030204" pitchFamily="34" charset="0"/>
              </a:rPr>
              <a:t> &amp; </a:t>
            </a:r>
            <a:r>
              <a:rPr lang="en-US" sz="2800" b="1" dirty="0">
                <a:latin typeface="Arial Narrow" panose="020B0606020202030204" pitchFamily="34" charset="0"/>
              </a:rPr>
              <a:t>storms</a:t>
            </a:r>
            <a:r>
              <a:rPr lang="en-US" sz="28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Warm air</a:t>
            </a:r>
            <a:r>
              <a:rPr lang="en-US" sz="2800" dirty="0">
                <a:latin typeface="Arial Narrow" panose="020B0606020202030204" pitchFamily="34" charset="0"/>
              </a:rPr>
              <a:t> over </a:t>
            </a:r>
            <a:r>
              <a:rPr lang="en-US" sz="2800" b="1" dirty="0">
                <a:latin typeface="Arial Narrow" panose="020B0606020202030204" pitchFamily="34" charset="0"/>
              </a:rPr>
              <a:t>cold ground </a:t>
            </a:r>
            <a:r>
              <a:rPr lang="en-US" sz="2800" dirty="0">
                <a:latin typeface="Arial Narrow" panose="020B0606020202030204" pitchFamily="34" charset="0"/>
              </a:rPr>
              <a:t>→ </a:t>
            </a:r>
            <a:r>
              <a:rPr lang="en-US" sz="2800" b="1" dirty="0">
                <a:latin typeface="Arial Narrow" panose="020B0606020202030204" pitchFamily="34" charset="0"/>
              </a:rPr>
              <a:t>cooling</a:t>
            </a:r>
            <a:r>
              <a:rPr lang="en-US" sz="2800" dirty="0">
                <a:latin typeface="Arial Narrow" panose="020B0606020202030204" pitchFamily="34" charset="0"/>
              </a:rPr>
              <a:t> near surface → </a:t>
            </a:r>
            <a:r>
              <a:rPr lang="en-US" sz="2800" b="1" dirty="0">
                <a:latin typeface="Arial Narrow" panose="020B0606020202030204" pitchFamily="34" charset="0"/>
              </a:rPr>
              <a:t>temperature inversion</a:t>
            </a:r>
            <a:r>
              <a:rPr lang="en-US" sz="28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Maritime</a:t>
            </a:r>
            <a:r>
              <a:rPr lang="en-US" dirty="0">
                <a:latin typeface="Arial Narrow" panose="020B0606020202030204" pitchFamily="34" charset="0"/>
              </a:rPr>
              <a:t> </a:t>
            </a:r>
            <a:r>
              <a:rPr lang="en-US" b="1" dirty="0">
                <a:latin typeface="Arial Narrow" panose="020B0606020202030204" pitchFamily="34" charset="0"/>
              </a:rPr>
              <a:t>polar</a:t>
            </a:r>
            <a:r>
              <a:rPr lang="en-US" dirty="0">
                <a:latin typeface="Arial Narrow" panose="020B0606020202030204" pitchFamily="34" charset="0"/>
              </a:rPr>
              <a:t> (</a:t>
            </a:r>
            <a:r>
              <a:rPr lang="en-US" b="1" dirty="0" err="1">
                <a:latin typeface="Arial Narrow" panose="020B0606020202030204" pitchFamily="34" charset="0"/>
              </a:rPr>
              <a:t>mP</a:t>
            </a:r>
            <a:r>
              <a:rPr lang="en-US" dirty="0">
                <a:latin typeface="Arial Narrow" panose="020B0606020202030204" pitchFamily="34" charset="0"/>
              </a:rPr>
              <a:t>) air causes </a:t>
            </a:r>
            <a:r>
              <a:rPr lang="en-US" b="1" dirty="0">
                <a:latin typeface="Arial Narrow" panose="020B0606020202030204" pitchFamily="34" charset="0"/>
              </a:rPr>
              <a:t>orographic</a:t>
            </a:r>
            <a:r>
              <a:rPr lang="en-US" dirty="0">
                <a:latin typeface="Arial Narrow" panose="020B0606020202030204" pitchFamily="34" charset="0"/>
              </a:rPr>
              <a:t> </a:t>
            </a:r>
            <a:r>
              <a:rPr lang="en-US" b="1" dirty="0">
                <a:latin typeface="Arial Narrow" panose="020B0606020202030204" pitchFamily="34" charset="0"/>
              </a:rPr>
              <a:t>uplift</a:t>
            </a:r>
            <a:r>
              <a:rPr lang="en-US" dirty="0">
                <a:latin typeface="Arial Narrow" panose="020B0606020202030204" pitchFamily="34" charset="0"/>
              </a:rPr>
              <a:t> along </a:t>
            </a:r>
            <a:r>
              <a:rPr lang="en-US" b="1" dirty="0">
                <a:latin typeface="Arial Narrow" panose="020B0606020202030204" pitchFamily="34" charset="0"/>
              </a:rPr>
              <a:t>coasts</a:t>
            </a:r>
            <a:r>
              <a:rPr lang="en-US" dirty="0">
                <a:latin typeface="Arial Narrow" panose="020B0606020202030204" pitchFamily="34" charset="0"/>
              </a:rPr>
              <a:t> → </a:t>
            </a:r>
            <a:r>
              <a:rPr lang="en-US" b="1" dirty="0">
                <a:latin typeface="Arial Narrow" panose="020B0606020202030204" pitchFamily="34" charset="0"/>
              </a:rPr>
              <a:t>precipitation</a:t>
            </a:r>
            <a:r>
              <a:rPr lang="en-US"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North America </a:t>
            </a:r>
            <a:r>
              <a:rPr lang="en-US" dirty="0">
                <a:latin typeface="Arial Narrow" panose="020B0606020202030204" pitchFamily="34" charset="0"/>
              </a:rPr>
              <a:t>vs. </a:t>
            </a:r>
            <a:r>
              <a:rPr lang="en-US" b="1" dirty="0">
                <a:latin typeface="Arial Narrow" panose="020B0606020202030204" pitchFamily="34" charset="0"/>
              </a:rPr>
              <a:t>Europe</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dirty="0" err="1">
                <a:latin typeface="Arial Narrow" panose="020B0606020202030204" pitchFamily="34" charset="0"/>
              </a:rPr>
              <a:t>mP</a:t>
            </a:r>
            <a:r>
              <a:rPr lang="en-US" sz="2800" dirty="0">
                <a:latin typeface="Arial Narrow" panose="020B0606020202030204" pitchFamily="34" charset="0"/>
              </a:rPr>
              <a:t> air penetrates </a:t>
            </a:r>
            <a:r>
              <a:rPr lang="en-US" sz="2800" b="1" dirty="0">
                <a:latin typeface="Arial Narrow" panose="020B0606020202030204" pitchFamily="34" charset="0"/>
              </a:rPr>
              <a:t>further</a:t>
            </a:r>
            <a:r>
              <a:rPr lang="en-US" sz="2800" dirty="0">
                <a:latin typeface="Arial Narrow" panose="020B0606020202030204" pitchFamily="34" charset="0"/>
              </a:rPr>
              <a:t> </a:t>
            </a:r>
            <a:r>
              <a:rPr lang="en-US" sz="2800" b="1" dirty="0">
                <a:latin typeface="Arial Narrow" panose="020B0606020202030204" pitchFamily="34" charset="0"/>
              </a:rPr>
              <a:t>inland</a:t>
            </a:r>
            <a:r>
              <a:rPr lang="en-US" sz="2800" dirty="0">
                <a:latin typeface="Arial Narrow" panose="020B0606020202030204" pitchFamily="34" charset="0"/>
              </a:rPr>
              <a:t> </a:t>
            </a:r>
            <a:r>
              <a:rPr lang="en-US" sz="2800" b="1" dirty="0">
                <a:latin typeface="Arial Narrow" panose="020B0606020202030204" pitchFamily="34" charset="0"/>
              </a:rPr>
              <a:t>in</a:t>
            </a:r>
            <a:r>
              <a:rPr lang="en-US" sz="2800" dirty="0">
                <a:latin typeface="Arial Narrow" panose="020B0606020202030204" pitchFamily="34" charset="0"/>
              </a:rPr>
              <a:t> </a:t>
            </a:r>
            <a:r>
              <a:rPr lang="en-US" sz="2800" b="1" dirty="0">
                <a:latin typeface="Arial Narrow" panose="020B0606020202030204" pitchFamily="34" charset="0"/>
              </a:rPr>
              <a:t>Europe</a:t>
            </a:r>
            <a:r>
              <a:rPr lang="en-US" sz="2800" dirty="0">
                <a:latin typeface="Arial Narrow" panose="020B0606020202030204" pitchFamily="34" charset="0"/>
              </a:rPr>
              <a:t> due to mountain orientation.</a:t>
            </a:r>
          </a:p>
        </p:txBody>
      </p:sp>
    </p:spTree>
    <p:extLst>
      <p:ext uri="{BB962C8B-B14F-4D97-AF65-F5344CB8AC3E}">
        <p14:creationId xmlns:p14="http://schemas.microsoft.com/office/powerpoint/2010/main" val="1237115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C1ACD-520C-439D-4059-59B235B6CA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13802E-B1A7-7491-C22B-4AAF458A6A4D}"/>
              </a:ext>
            </a:extLst>
          </p:cNvPr>
          <p:cNvSpPr>
            <a:spLocks noGrp="1"/>
          </p:cNvSpPr>
          <p:nvPr>
            <p:ph type="title"/>
          </p:nvPr>
        </p:nvSpPr>
        <p:spPr>
          <a:xfrm>
            <a:off x="838200" y="365126"/>
            <a:ext cx="10515600" cy="704550"/>
          </a:xfrm>
        </p:spPr>
        <p:txBody>
          <a:bodyPr>
            <a:normAutofit/>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Air masses of North America</a:t>
            </a:r>
            <a:endParaRPr lang="en-US" sz="3600" dirty="0">
              <a:latin typeface="Arial Narrow" panose="020B0606020202030204" pitchFamily="34" charset="0"/>
            </a:endParaRPr>
          </a:p>
        </p:txBody>
      </p:sp>
      <p:sp>
        <p:nvSpPr>
          <p:cNvPr id="5" name="TextBox 4">
            <a:extLst>
              <a:ext uri="{FF2B5EF4-FFF2-40B4-BE49-F238E27FC236}">
                <a16:creationId xmlns:a16="http://schemas.microsoft.com/office/drawing/2014/main" id="{0119FD60-987B-F25E-C967-4CC1F0A62A19}"/>
              </a:ext>
            </a:extLst>
          </p:cNvPr>
          <p:cNvSpPr txBox="1"/>
          <p:nvPr/>
        </p:nvSpPr>
        <p:spPr>
          <a:xfrm>
            <a:off x="3958844" y="5678697"/>
            <a:ext cx="46101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8.2.2: Air masses of North America from Introduction to Physical Geography by M. Ritter, licensed under CC BY-NC-SA 4.0.</a:t>
            </a:r>
          </a:p>
        </p:txBody>
      </p:sp>
      <p:pic>
        <p:nvPicPr>
          <p:cNvPr id="6" name="Picture 5" descr="Map of North America showing major air masses (cA, cP, mP, cT, mT) and their typical movement, along with Arctic and Polar fronts.">
            <a:extLst>
              <a:ext uri="{FF2B5EF4-FFF2-40B4-BE49-F238E27FC236}">
                <a16:creationId xmlns:a16="http://schemas.microsoft.com/office/drawing/2014/main" id="{0DB5A1DA-FE0F-BFC6-E472-8DF12DA18488}"/>
              </a:ext>
            </a:extLst>
          </p:cNvPr>
          <p:cNvPicPr>
            <a:picLocks noChangeAspect="1"/>
          </p:cNvPicPr>
          <p:nvPr/>
        </p:nvPicPr>
        <p:blipFill>
          <a:blip r:embed="rId3"/>
          <a:stretch>
            <a:fillRect/>
          </a:stretch>
        </p:blipFill>
        <p:spPr>
          <a:xfrm>
            <a:off x="3502079" y="1425659"/>
            <a:ext cx="5187842" cy="4006682"/>
          </a:xfrm>
          <a:prstGeom prst="rect">
            <a:avLst/>
          </a:prstGeom>
        </p:spPr>
      </p:pic>
    </p:spTree>
    <p:extLst>
      <p:ext uri="{BB962C8B-B14F-4D97-AF65-F5344CB8AC3E}">
        <p14:creationId xmlns:p14="http://schemas.microsoft.com/office/powerpoint/2010/main" val="2975296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7B6C1-3F36-798E-5CC0-C9FE6CB379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8DE618-D866-5E95-F909-CEE97DD37F37}"/>
              </a:ext>
            </a:extLst>
          </p:cNvPr>
          <p:cNvSpPr>
            <a:spLocks noGrp="1"/>
          </p:cNvSpPr>
          <p:nvPr>
            <p:ph type="title"/>
          </p:nvPr>
        </p:nvSpPr>
        <p:spPr>
          <a:xfrm>
            <a:off x="644641" y="385148"/>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Air Mass Movement and Modification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C3C576F-AD4C-1B2B-E819-3B3FD74B4BC1}"/>
              </a:ext>
            </a:extLst>
          </p:cNvPr>
          <p:cNvSpPr>
            <a:spLocks noGrp="1"/>
          </p:cNvSpPr>
          <p:nvPr>
            <p:ph idx="1"/>
          </p:nvPr>
        </p:nvSpPr>
        <p:spPr>
          <a:xfrm>
            <a:off x="838199" y="1458930"/>
            <a:ext cx="11264661" cy="4903369"/>
          </a:xfrm>
        </p:spPr>
        <p:txBody>
          <a:bodyPr>
            <a:noAutofit/>
          </a:bodyPr>
          <a:lstStyle/>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Air masses </a:t>
            </a:r>
            <a:r>
              <a:rPr lang="en-US" b="1" dirty="0">
                <a:latin typeface="Arial Narrow" panose="020B0606020202030204" pitchFamily="34" charset="0"/>
              </a:rPr>
              <a:t>change</a:t>
            </a:r>
            <a:r>
              <a:rPr lang="en-US" dirty="0">
                <a:latin typeface="Arial Narrow" panose="020B0606020202030204" pitchFamily="34" charset="0"/>
              </a:rPr>
              <a:t> as they move away from their </a:t>
            </a:r>
            <a:r>
              <a:rPr lang="en-US" b="1" dirty="0">
                <a:latin typeface="Arial Narrow" panose="020B0606020202030204" pitchFamily="34" charset="0"/>
              </a:rPr>
              <a:t>source</a:t>
            </a:r>
            <a:r>
              <a:rPr lang="en-US" dirty="0">
                <a:latin typeface="Arial Narrow" panose="020B0606020202030204" pitchFamily="34" charset="0"/>
              </a:rPr>
              <a:t> </a:t>
            </a:r>
            <a:r>
              <a:rPr lang="en-US" b="1" dirty="0">
                <a:latin typeface="Arial Narrow" panose="020B0606020202030204" pitchFamily="34" charset="0"/>
              </a:rPr>
              <a:t>regions</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Temperature</a:t>
            </a:r>
            <a:r>
              <a:rPr lang="en-US" sz="2800" dirty="0">
                <a:latin typeface="Arial Narrow" panose="020B0606020202030204" pitchFamily="34" charset="0"/>
              </a:rPr>
              <a:t> and </a:t>
            </a:r>
            <a:r>
              <a:rPr lang="en-US" sz="2800" b="1" dirty="0">
                <a:latin typeface="Arial Narrow" panose="020B0606020202030204" pitchFamily="34" charset="0"/>
              </a:rPr>
              <a:t>moisture</a:t>
            </a:r>
            <a:r>
              <a:rPr lang="en-US" sz="2800" dirty="0">
                <a:latin typeface="Arial Narrow" panose="020B0606020202030204" pitchFamily="34" charset="0"/>
              </a:rPr>
              <a:t> are </a:t>
            </a:r>
            <a:r>
              <a:rPr lang="en-US" sz="2800" b="1" dirty="0">
                <a:latin typeface="Arial Narrow" panose="020B0606020202030204" pitchFamily="34" charset="0"/>
              </a:rPr>
              <a:t>modified</a:t>
            </a:r>
            <a:r>
              <a:rPr lang="en-US" sz="2800" dirty="0">
                <a:latin typeface="Arial Narrow" panose="020B0606020202030204" pitchFamily="34" charset="0"/>
              </a:rPr>
              <a:t> by the surface below.</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Continental</a:t>
            </a:r>
            <a:r>
              <a:rPr lang="en-US" dirty="0">
                <a:latin typeface="Arial Narrow" panose="020B0606020202030204" pitchFamily="34" charset="0"/>
              </a:rPr>
              <a:t> </a:t>
            </a:r>
            <a:r>
              <a:rPr lang="en-US" b="1" dirty="0">
                <a:latin typeface="Arial Narrow" panose="020B0606020202030204" pitchFamily="34" charset="0"/>
              </a:rPr>
              <a:t>Polar</a:t>
            </a:r>
            <a:r>
              <a:rPr lang="en-US" dirty="0">
                <a:latin typeface="Arial Narrow" panose="020B0606020202030204" pitchFamily="34" charset="0"/>
              </a:rPr>
              <a:t> (</a:t>
            </a:r>
            <a:r>
              <a:rPr lang="en-US" b="1" dirty="0" err="1">
                <a:latin typeface="Arial Narrow" panose="020B0606020202030204" pitchFamily="34" charset="0"/>
              </a:rPr>
              <a:t>cP</a:t>
            </a:r>
            <a:r>
              <a:rPr lang="en-US" dirty="0">
                <a:latin typeface="Arial Narrow" panose="020B0606020202030204" pitchFamily="34" charset="0"/>
              </a:rPr>
              <a:t>) air moving </a:t>
            </a:r>
            <a:r>
              <a:rPr lang="en-US" b="1" dirty="0">
                <a:latin typeface="Arial Narrow" panose="020B0606020202030204" pitchFamily="34" charset="0"/>
              </a:rPr>
              <a:t>south</a:t>
            </a:r>
            <a:r>
              <a:rPr lang="en-US" dirty="0">
                <a:latin typeface="Arial Narrow" panose="020B0606020202030204" pitchFamily="34" charset="0"/>
              </a:rPr>
              <a:t> over warmer surfaces becomes </a:t>
            </a:r>
            <a:r>
              <a:rPr lang="en-US" b="1" dirty="0">
                <a:latin typeface="Arial Narrow" panose="020B0606020202030204" pitchFamily="34" charset="0"/>
              </a:rPr>
              <a:t>unstable</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Marked as </a:t>
            </a:r>
            <a:r>
              <a:rPr lang="en-US" sz="2800" b="1" dirty="0" err="1">
                <a:latin typeface="Arial Narrow" panose="020B0606020202030204" pitchFamily="34" charset="0"/>
              </a:rPr>
              <a:t>cPk</a:t>
            </a:r>
            <a:r>
              <a:rPr lang="en-US" sz="2800" dirty="0">
                <a:latin typeface="Arial Narrow" panose="020B0606020202030204" pitchFamily="34" charset="0"/>
              </a:rPr>
              <a:t> (k = air mass is </a:t>
            </a:r>
            <a:r>
              <a:rPr lang="en-US" sz="2800" b="1" dirty="0">
                <a:latin typeface="Arial Narrow" panose="020B0606020202030204" pitchFamily="34" charset="0"/>
              </a:rPr>
              <a:t>colder</a:t>
            </a:r>
            <a:r>
              <a:rPr lang="en-US" sz="2800" dirty="0">
                <a:latin typeface="Arial Narrow" panose="020B0606020202030204" pitchFamily="34" charset="0"/>
              </a:rPr>
              <a:t> than surface)</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Heat</a:t>
            </a:r>
            <a:r>
              <a:rPr lang="en-US" dirty="0">
                <a:latin typeface="Arial Narrow" panose="020B0606020202030204" pitchFamily="34" charset="0"/>
              </a:rPr>
              <a:t> &amp; </a:t>
            </a:r>
            <a:r>
              <a:rPr lang="en-US" b="1" dirty="0">
                <a:latin typeface="Arial Narrow" panose="020B0606020202030204" pitchFamily="34" charset="0"/>
              </a:rPr>
              <a:t>moisture</a:t>
            </a:r>
            <a:r>
              <a:rPr lang="en-US" dirty="0">
                <a:latin typeface="Arial Narrow" panose="020B0606020202030204" pitchFamily="34" charset="0"/>
              </a:rPr>
              <a:t> </a:t>
            </a:r>
            <a:r>
              <a:rPr lang="en-US" b="1" dirty="0">
                <a:latin typeface="Arial Narrow" panose="020B0606020202030204" pitchFamily="34" charset="0"/>
              </a:rPr>
              <a:t>gain</a:t>
            </a:r>
            <a:r>
              <a:rPr lang="en-US" dirty="0">
                <a:latin typeface="Arial Narrow" panose="020B0606020202030204" pitchFamily="34" charset="0"/>
              </a:rPr>
              <a:t> from surfaces like </a:t>
            </a:r>
            <a:r>
              <a:rPr lang="en-US" b="1" dirty="0">
                <a:latin typeface="Arial Narrow" panose="020B0606020202030204" pitchFamily="34" charset="0"/>
              </a:rPr>
              <a:t>Great</a:t>
            </a:r>
            <a:r>
              <a:rPr lang="en-US" dirty="0">
                <a:latin typeface="Arial Narrow" panose="020B0606020202030204" pitchFamily="34" charset="0"/>
              </a:rPr>
              <a:t> </a:t>
            </a:r>
            <a:r>
              <a:rPr lang="en-US" b="1" dirty="0">
                <a:latin typeface="Arial Narrow" panose="020B0606020202030204" pitchFamily="34" charset="0"/>
              </a:rPr>
              <a:t>Lakes</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Occurs especially in </a:t>
            </a:r>
            <a:r>
              <a:rPr lang="en-US" sz="2800" b="1" dirty="0">
                <a:latin typeface="Arial Narrow" panose="020B0606020202030204" pitchFamily="34" charset="0"/>
              </a:rPr>
              <a:t>late fall </a:t>
            </a:r>
            <a:r>
              <a:rPr lang="en-US" sz="2800" dirty="0">
                <a:latin typeface="Arial Narrow" panose="020B0606020202030204" pitchFamily="34" charset="0"/>
              </a:rPr>
              <a:t>to </a:t>
            </a:r>
            <a:r>
              <a:rPr lang="en-US" sz="2800" b="1" dirty="0">
                <a:latin typeface="Arial Narrow" panose="020B0606020202030204" pitchFamily="34" charset="0"/>
              </a:rPr>
              <a:t>early winter</a:t>
            </a:r>
            <a:r>
              <a:rPr lang="en-US" sz="28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Leads to </a:t>
            </a:r>
            <a:r>
              <a:rPr lang="en-US" sz="2800" b="1" dirty="0">
                <a:latin typeface="Arial Narrow" panose="020B0606020202030204" pitchFamily="34" charset="0"/>
              </a:rPr>
              <a:t>lake-effect snow </a:t>
            </a:r>
            <a:r>
              <a:rPr lang="en-US" sz="2800" dirty="0">
                <a:latin typeface="Arial Narrow" panose="020B0606020202030204" pitchFamily="34" charset="0"/>
              </a:rPr>
              <a:t>as the air is uplifted when it hits land or terrain.</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Topographic uplift </a:t>
            </a:r>
            <a:r>
              <a:rPr lang="en-US" dirty="0">
                <a:latin typeface="Arial Narrow" panose="020B0606020202030204" pitchFamily="34" charset="0"/>
              </a:rPr>
              <a:t>enhances precipitation when modified air hits </a:t>
            </a:r>
            <a:r>
              <a:rPr lang="en-US" b="1" dirty="0">
                <a:latin typeface="Arial Narrow" panose="020B0606020202030204" pitchFamily="34" charset="0"/>
              </a:rPr>
              <a:t>higher</a:t>
            </a:r>
            <a:r>
              <a:rPr lang="en-US" dirty="0">
                <a:latin typeface="Arial Narrow" panose="020B0606020202030204" pitchFamily="34" charset="0"/>
              </a:rPr>
              <a:t> </a:t>
            </a:r>
            <a:r>
              <a:rPr lang="en-US" b="1" dirty="0">
                <a:latin typeface="Arial Narrow" panose="020B0606020202030204" pitchFamily="34" charset="0"/>
              </a:rPr>
              <a:t>terrain</a:t>
            </a:r>
            <a:r>
              <a:rPr lang="en-US" dirty="0">
                <a:latin typeface="Arial Narrow" panose="020B0606020202030204" pitchFamily="34" charset="0"/>
              </a:rPr>
              <a:t>.</a:t>
            </a:r>
          </a:p>
        </p:txBody>
      </p:sp>
    </p:spTree>
    <p:extLst>
      <p:ext uri="{BB962C8B-B14F-4D97-AF65-F5344CB8AC3E}">
        <p14:creationId xmlns:p14="http://schemas.microsoft.com/office/powerpoint/2010/main" val="655195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1B8BC-E487-0731-80FE-4F94B0874B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2AB554-EF86-B02E-DB34-45BC70ABE509}"/>
              </a:ext>
            </a:extLst>
          </p:cNvPr>
          <p:cNvSpPr>
            <a:spLocks noGrp="1"/>
          </p:cNvSpPr>
          <p:nvPr>
            <p:ph type="title"/>
          </p:nvPr>
        </p:nvSpPr>
        <p:spPr>
          <a:xfrm>
            <a:off x="838200" y="365126"/>
            <a:ext cx="10515600" cy="704550"/>
          </a:xfrm>
        </p:spPr>
        <p:txBody>
          <a:bodyPr>
            <a:noAutofit/>
          </a:bodyPr>
          <a:lstStyle/>
          <a:p>
            <a:pPr algn="ct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Cloud formation and lake effect snow over Lake Superior and Lake Michigan</a:t>
            </a:r>
            <a:endParaRPr lang="en-US" sz="2800" dirty="0">
              <a:latin typeface="Arial Narrow" panose="020B0606020202030204" pitchFamily="34" charset="0"/>
            </a:endParaRPr>
          </a:p>
        </p:txBody>
      </p:sp>
      <p:pic>
        <p:nvPicPr>
          <p:cNvPr id="8" name="Picture 7" descr="Satellite image showing extensive cloud bands over the Great Lakes, illustrating lake-effect snow.">
            <a:extLst>
              <a:ext uri="{FF2B5EF4-FFF2-40B4-BE49-F238E27FC236}">
                <a16:creationId xmlns:a16="http://schemas.microsoft.com/office/drawing/2014/main" id="{27197B5A-8DE2-1126-497A-7557AD100CD7}"/>
              </a:ext>
            </a:extLst>
          </p:cNvPr>
          <p:cNvPicPr>
            <a:picLocks noChangeAspect="1"/>
          </p:cNvPicPr>
          <p:nvPr/>
        </p:nvPicPr>
        <p:blipFill>
          <a:blip r:embed="rId3"/>
          <a:stretch>
            <a:fillRect/>
          </a:stretch>
        </p:blipFill>
        <p:spPr>
          <a:xfrm>
            <a:off x="1611551" y="1052013"/>
            <a:ext cx="8420970" cy="4753974"/>
          </a:xfrm>
          <a:prstGeom prst="rect">
            <a:avLst/>
          </a:prstGeom>
        </p:spPr>
      </p:pic>
      <p:sp>
        <p:nvSpPr>
          <p:cNvPr id="5" name="TextBox 4">
            <a:extLst>
              <a:ext uri="{FF2B5EF4-FFF2-40B4-BE49-F238E27FC236}">
                <a16:creationId xmlns:a16="http://schemas.microsoft.com/office/drawing/2014/main" id="{1A8AFBDF-C6F2-91D0-00C3-391E4DB60007}"/>
              </a:ext>
            </a:extLst>
          </p:cNvPr>
          <p:cNvSpPr txBox="1"/>
          <p:nvPr/>
        </p:nvSpPr>
        <p:spPr>
          <a:xfrm>
            <a:off x="1324798" y="5857043"/>
            <a:ext cx="9162842" cy="584775"/>
          </a:xfrm>
          <a:prstGeom prst="rect">
            <a:avLst/>
          </a:prstGeom>
          <a:noFill/>
        </p:spPr>
        <p:txBody>
          <a:bodyPr wrap="square">
            <a:spAutoFit/>
          </a:bodyPr>
          <a:lstStyle/>
          <a:p>
            <a:pPr algn="ctr"/>
            <a:r>
              <a:rPr lang="en-US" sz="1600" dirty="0">
                <a:latin typeface="Arial Narrow" panose="020B0606020202030204" pitchFamily="34" charset="0"/>
                <a:cs typeface="Times New Roman" panose="02020603050405020304" pitchFamily="18" charset="0"/>
              </a:rPr>
              <a:t>At times,  there is a large temperature contrast between the surface air and lake water, and  cloud formations can deliver heavy lake effect snows on the downwind shores of the lakes such as in the imagery above from Suomi-NPP.</a:t>
            </a:r>
          </a:p>
        </p:txBody>
      </p:sp>
      <p:sp>
        <p:nvSpPr>
          <p:cNvPr id="9" name="TextBox 8">
            <a:extLst>
              <a:ext uri="{FF2B5EF4-FFF2-40B4-BE49-F238E27FC236}">
                <a16:creationId xmlns:a16="http://schemas.microsoft.com/office/drawing/2014/main" id="{7996550B-59C0-5809-ECE9-3394768B3218}"/>
              </a:ext>
            </a:extLst>
          </p:cNvPr>
          <p:cNvSpPr txBox="1"/>
          <p:nvPr/>
        </p:nvSpPr>
        <p:spPr>
          <a:xfrm>
            <a:off x="9302147" y="6492874"/>
            <a:ext cx="851140" cy="246221"/>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Credit: NOAA</a:t>
            </a:r>
          </a:p>
        </p:txBody>
      </p:sp>
    </p:spTree>
    <p:extLst>
      <p:ext uri="{BB962C8B-B14F-4D97-AF65-F5344CB8AC3E}">
        <p14:creationId xmlns:p14="http://schemas.microsoft.com/office/powerpoint/2010/main" val="2854461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833AC-2E3B-A6ED-F345-C81DB7C905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63C662-DE3E-2A6A-2C4E-C08F3F513E24}"/>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Stability of Maritime Tropical (</a:t>
            </a:r>
            <a:r>
              <a:rPr kumimoji="0" lang="en-US" sz="44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mT</a:t>
            </a: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Air Masses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A060ADE-912E-67EB-792B-92A09C3FA6C5}"/>
              </a:ext>
            </a:extLst>
          </p:cNvPr>
          <p:cNvSpPr>
            <a:spLocks noGrp="1"/>
          </p:cNvSpPr>
          <p:nvPr>
            <p:ph idx="1"/>
          </p:nvPr>
        </p:nvSpPr>
        <p:spPr>
          <a:xfrm>
            <a:off x="838202" y="1458930"/>
            <a:ext cx="10281247"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Maritime Tropical (</a:t>
            </a:r>
            <a:r>
              <a:rPr lang="en-US" sz="2400" b="1" dirty="0" err="1">
                <a:latin typeface="Arial Narrow" panose="020B0606020202030204" pitchFamily="34" charset="0"/>
              </a:rPr>
              <a:t>mT</a:t>
            </a:r>
            <a:r>
              <a:rPr lang="en-US" sz="2400" b="1" dirty="0">
                <a:latin typeface="Arial Narrow" panose="020B0606020202030204" pitchFamily="34" charset="0"/>
              </a:rPr>
              <a:t>) </a:t>
            </a:r>
            <a:r>
              <a:rPr lang="en-US" sz="2400" dirty="0">
                <a:latin typeface="Arial Narrow" panose="020B0606020202030204" pitchFamily="34" charset="0"/>
              </a:rPr>
              <a:t>air forms off the </a:t>
            </a:r>
            <a:r>
              <a:rPr lang="en-US" sz="2400" b="1" dirty="0">
                <a:latin typeface="Arial Narrow" panose="020B0606020202030204" pitchFamily="34" charset="0"/>
              </a:rPr>
              <a:t>southwest coast </a:t>
            </a:r>
            <a:r>
              <a:rPr lang="en-US" sz="2400" dirty="0">
                <a:latin typeface="Arial Narrow" panose="020B0606020202030204" pitchFamily="34" charset="0"/>
              </a:rPr>
              <a:t>of North America.</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Initially </a:t>
            </a:r>
            <a:r>
              <a:rPr lang="en-US" b="1" dirty="0">
                <a:latin typeface="Arial Narrow" panose="020B0606020202030204" pitchFamily="34" charset="0"/>
              </a:rPr>
              <a:t>unstable</a:t>
            </a:r>
            <a:r>
              <a:rPr lang="en-US" dirty="0">
                <a:latin typeface="Arial Narrow" panose="020B0606020202030204" pitchFamily="34" charset="0"/>
              </a:rPr>
              <a:t>, but </a:t>
            </a:r>
            <a:r>
              <a:rPr lang="en-US" b="1" dirty="0">
                <a:latin typeface="Arial Narrow" panose="020B0606020202030204" pitchFamily="34" charset="0"/>
              </a:rPr>
              <a:t>becomes</a:t>
            </a:r>
            <a:r>
              <a:rPr lang="en-US" dirty="0">
                <a:latin typeface="Arial Narrow" panose="020B0606020202030204" pitchFamily="34" charset="0"/>
              </a:rPr>
              <a:t> </a:t>
            </a:r>
            <a:r>
              <a:rPr lang="en-US" b="1" dirty="0">
                <a:latin typeface="Arial Narrow" panose="020B0606020202030204" pitchFamily="34" charset="0"/>
              </a:rPr>
              <a:t>stable</a:t>
            </a:r>
            <a:r>
              <a:rPr lang="en-US" dirty="0">
                <a:latin typeface="Arial Narrow" panose="020B0606020202030204" pitchFamily="34" charset="0"/>
              </a:rPr>
              <a:t> as it crosses the </a:t>
            </a:r>
            <a:r>
              <a:rPr lang="en-US" b="1" dirty="0">
                <a:latin typeface="Arial Narrow" panose="020B0606020202030204" pitchFamily="34" charset="0"/>
              </a:rPr>
              <a:t>cold California Current</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Heat loss near surface </a:t>
            </a:r>
            <a:r>
              <a:rPr lang="en-US" dirty="0">
                <a:latin typeface="Arial Narrow" panose="020B0606020202030204" pitchFamily="34" charset="0"/>
              </a:rPr>
              <a:t>+ </a:t>
            </a:r>
            <a:r>
              <a:rPr lang="en-US" b="1" dirty="0">
                <a:latin typeface="Arial Narrow" panose="020B0606020202030204" pitchFamily="34" charset="0"/>
              </a:rPr>
              <a:t>adiabatic warming aloft </a:t>
            </a:r>
            <a:r>
              <a:rPr lang="en-US" dirty="0">
                <a:latin typeface="Arial Narrow" panose="020B0606020202030204" pitchFamily="34" charset="0"/>
              </a:rPr>
              <a:t>(due to subtropical high) → </a:t>
            </a:r>
            <a:r>
              <a:rPr lang="en-US" b="1" dirty="0">
                <a:latin typeface="Arial Narrow" panose="020B0606020202030204" pitchFamily="34" charset="0"/>
              </a:rPr>
              <a:t>stabilization</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Stable air marked as </a:t>
            </a:r>
            <a:r>
              <a:rPr lang="en-US" b="1" dirty="0" err="1">
                <a:latin typeface="Arial Narrow" panose="020B0606020202030204" pitchFamily="34" charset="0"/>
              </a:rPr>
              <a:t>mTs</a:t>
            </a:r>
            <a:r>
              <a:rPr lang="en-US" b="1" dirty="0">
                <a:latin typeface="Arial Narrow" panose="020B0606020202030204" pitchFamily="34" charset="0"/>
              </a:rPr>
              <a:t> </a:t>
            </a:r>
            <a:r>
              <a:rPr lang="en-US" dirty="0">
                <a:latin typeface="Arial Narrow" panose="020B0606020202030204" pitchFamily="34" charset="0"/>
              </a:rPr>
              <a:t>(s = stable)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Stable air </a:t>
            </a:r>
            <a:r>
              <a:rPr lang="en-US" b="1" dirty="0">
                <a:latin typeface="Arial Narrow" panose="020B0606020202030204" pitchFamily="34" charset="0"/>
              </a:rPr>
              <a:t>inhibits</a:t>
            </a:r>
            <a:r>
              <a:rPr lang="en-US" dirty="0">
                <a:latin typeface="Arial Narrow" panose="020B0606020202030204" pitchFamily="34" charset="0"/>
              </a:rPr>
              <a:t> </a:t>
            </a:r>
            <a:r>
              <a:rPr lang="en-US" b="1" dirty="0">
                <a:latin typeface="Arial Narrow" panose="020B0606020202030204" pitchFamily="34" charset="0"/>
              </a:rPr>
              <a:t>uplift</a:t>
            </a:r>
            <a:r>
              <a:rPr lang="en-US" dirty="0">
                <a:latin typeface="Arial Narrow" panose="020B0606020202030204" pitchFamily="34" charset="0"/>
              </a:rPr>
              <a:t> → less precipitation.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Off the </a:t>
            </a:r>
            <a:r>
              <a:rPr lang="en-US" sz="2400" b="1" dirty="0">
                <a:latin typeface="Arial Narrow" panose="020B0606020202030204" pitchFamily="34" charset="0"/>
              </a:rPr>
              <a:t>southeast</a:t>
            </a:r>
            <a:r>
              <a:rPr lang="en-US" sz="2400" dirty="0">
                <a:latin typeface="Arial Narrow" panose="020B0606020202030204" pitchFamily="34" charset="0"/>
              </a:rPr>
              <a:t> </a:t>
            </a:r>
            <a:r>
              <a:rPr lang="en-US" sz="2400" b="1" dirty="0">
                <a:latin typeface="Arial Narrow" panose="020B0606020202030204" pitchFamily="34" charset="0"/>
              </a:rPr>
              <a:t>coast</a:t>
            </a:r>
            <a:r>
              <a:rPr lang="en-US" sz="2400" dirty="0">
                <a:latin typeface="Arial Narrow" panose="020B0606020202030204" pitchFamily="34" charset="0"/>
              </a:rPr>
              <a:t> (Atlantic), warm </a:t>
            </a:r>
            <a:r>
              <a:rPr lang="en-US" sz="2400" b="1" dirty="0">
                <a:latin typeface="Arial Narrow" panose="020B0606020202030204" pitchFamily="34" charset="0"/>
              </a:rPr>
              <a:t>Gulf Stream </a:t>
            </a:r>
            <a:r>
              <a:rPr lang="en-US" sz="2400" dirty="0">
                <a:latin typeface="Arial Narrow" panose="020B0606020202030204" pitchFamily="34" charset="0"/>
              </a:rPr>
              <a:t>keeps </a:t>
            </a:r>
            <a:r>
              <a:rPr lang="en-US" sz="2400" dirty="0" err="1">
                <a:latin typeface="Arial Narrow" panose="020B0606020202030204" pitchFamily="34" charset="0"/>
              </a:rPr>
              <a:t>mT</a:t>
            </a:r>
            <a:r>
              <a:rPr lang="en-US" sz="2400" dirty="0">
                <a:latin typeface="Arial Narrow" panose="020B0606020202030204" pitchFamily="34" charset="0"/>
              </a:rPr>
              <a:t> air </a:t>
            </a:r>
            <a:r>
              <a:rPr lang="en-US" sz="2400" b="1" dirty="0">
                <a:latin typeface="Arial Narrow" panose="020B0606020202030204" pitchFamily="34" charset="0"/>
              </a:rPr>
              <a:t>unstable</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Promotes </a:t>
            </a:r>
            <a:r>
              <a:rPr lang="en-US" b="1" dirty="0">
                <a:latin typeface="Arial Narrow" panose="020B0606020202030204" pitchFamily="34" charset="0"/>
              </a:rPr>
              <a:t>uplift</a:t>
            </a:r>
            <a:r>
              <a:rPr lang="en-US" dirty="0">
                <a:latin typeface="Arial Narrow" panose="020B0606020202030204" pitchFamily="34" charset="0"/>
              </a:rPr>
              <a:t> and </a:t>
            </a:r>
            <a:r>
              <a:rPr lang="en-US" b="1" dirty="0">
                <a:latin typeface="Arial Narrow" panose="020B0606020202030204" pitchFamily="34" charset="0"/>
              </a:rPr>
              <a:t>precipitation</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Unstable air marked as </a:t>
            </a:r>
            <a:r>
              <a:rPr lang="en-US" b="1" dirty="0" err="1">
                <a:latin typeface="Arial Narrow" panose="020B0606020202030204" pitchFamily="34" charset="0"/>
              </a:rPr>
              <a:t>mTu</a:t>
            </a:r>
            <a:r>
              <a:rPr lang="en-US" b="1" dirty="0">
                <a:latin typeface="Arial Narrow" panose="020B0606020202030204" pitchFamily="34" charset="0"/>
              </a:rPr>
              <a:t> </a:t>
            </a:r>
            <a:r>
              <a:rPr lang="en-US" dirty="0">
                <a:latin typeface="Arial Narrow" panose="020B0606020202030204" pitchFamily="34" charset="0"/>
              </a:rPr>
              <a:t>(u = unstable).</a:t>
            </a:r>
          </a:p>
        </p:txBody>
      </p:sp>
    </p:spTree>
    <p:extLst>
      <p:ext uri="{BB962C8B-B14F-4D97-AF65-F5344CB8AC3E}">
        <p14:creationId xmlns:p14="http://schemas.microsoft.com/office/powerpoint/2010/main" val="1337072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C1578F-70C1-BA09-39BD-873128E90D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35833A-149D-31E1-7105-8C52BC591560}"/>
              </a:ext>
            </a:extLst>
          </p:cNvPr>
          <p:cNvSpPr>
            <a:spLocks noGrp="1"/>
          </p:cNvSpPr>
          <p:nvPr>
            <p:ph type="title"/>
          </p:nvPr>
        </p:nvSpPr>
        <p:spPr>
          <a:xfrm>
            <a:off x="838200" y="365125"/>
            <a:ext cx="10515600" cy="1015101"/>
          </a:xfrm>
        </p:spPr>
        <p:txBody>
          <a:bodyPr/>
          <a:lstStyle/>
          <a:p>
            <a:r>
              <a:rPr lang="en-US" dirty="0">
                <a:solidFill>
                  <a:srgbClr val="000000"/>
                </a:solidFill>
                <a:latin typeface="Arial Narrow" panose="020B0606020202030204" pitchFamily="34" charset="0"/>
                <a:cs typeface="Calibri" panose="020F0502020204030204" pitchFamily="34" charset="0"/>
              </a:rPr>
              <a:t>Weather Fronts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BFA5F16-DB84-6F20-F178-16920E799D35}"/>
              </a:ext>
            </a:extLst>
          </p:cNvPr>
          <p:cNvSpPr>
            <a:spLocks noGrp="1"/>
          </p:cNvSpPr>
          <p:nvPr>
            <p:ph idx="1"/>
          </p:nvPr>
        </p:nvSpPr>
        <p:spPr>
          <a:xfrm>
            <a:off x="838201" y="1458930"/>
            <a:ext cx="5257800" cy="5261047"/>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 </a:t>
            </a:r>
            <a:r>
              <a:rPr lang="en-US" sz="2400" b="1" dirty="0">
                <a:latin typeface="Arial Narrow" panose="020B0606020202030204" pitchFamily="34" charset="0"/>
              </a:rPr>
              <a:t>front</a:t>
            </a:r>
            <a:r>
              <a:rPr lang="en-US" sz="2400" dirty="0">
                <a:latin typeface="Arial Narrow" panose="020B0606020202030204" pitchFamily="34" charset="0"/>
              </a:rPr>
              <a:t> is the </a:t>
            </a:r>
            <a:r>
              <a:rPr lang="en-US" sz="2400" b="1" dirty="0">
                <a:latin typeface="Arial Narrow" panose="020B0606020202030204" pitchFamily="34" charset="0"/>
              </a:rPr>
              <a:t>boundary</a:t>
            </a:r>
            <a:r>
              <a:rPr lang="en-US" sz="2400" dirty="0">
                <a:latin typeface="Arial Narrow" panose="020B0606020202030204" pitchFamily="34" charset="0"/>
              </a:rPr>
              <a:t> </a:t>
            </a:r>
            <a:r>
              <a:rPr lang="en-US" sz="2400" b="1" dirty="0">
                <a:latin typeface="Arial Narrow" panose="020B0606020202030204" pitchFamily="34" charset="0"/>
              </a:rPr>
              <a:t>zone</a:t>
            </a:r>
            <a:r>
              <a:rPr lang="en-US" sz="2400" dirty="0">
                <a:latin typeface="Arial Narrow" panose="020B0606020202030204" pitchFamily="34" charset="0"/>
              </a:rPr>
              <a:t> between two different air masses.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Fronts are classified by </a:t>
            </a:r>
            <a:r>
              <a:rPr lang="en-US" sz="2400" b="1" dirty="0">
                <a:latin typeface="Arial Narrow" panose="020B0606020202030204" pitchFamily="34" charset="0"/>
              </a:rPr>
              <a:t>the type of air mass</a:t>
            </a:r>
            <a:r>
              <a:rPr lang="en-US" sz="2400" dirty="0">
                <a:latin typeface="Arial Narrow" panose="020B0606020202030204" pitchFamily="34" charset="0"/>
              </a:rPr>
              <a:t> at the </a:t>
            </a:r>
            <a:r>
              <a:rPr lang="en-US" sz="2400" b="1" dirty="0">
                <a:latin typeface="Arial Narrow" panose="020B0606020202030204" pitchFamily="34" charset="0"/>
              </a:rPr>
              <a:t>leading</a:t>
            </a:r>
            <a:r>
              <a:rPr lang="en-US" sz="2400" dirty="0">
                <a:latin typeface="Arial Narrow" panose="020B0606020202030204" pitchFamily="34" charset="0"/>
              </a:rPr>
              <a:t> </a:t>
            </a:r>
            <a:r>
              <a:rPr lang="en-US" sz="2400" b="1" dirty="0">
                <a:latin typeface="Arial Narrow" panose="020B0606020202030204" pitchFamily="34" charset="0"/>
              </a:rPr>
              <a:t>edge</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Cold Front</a:t>
            </a:r>
            <a:r>
              <a:rPr lang="en-US" dirty="0">
                <a:latin typeface="Arial Narrow" panose="020B0606020202030204" pitchFamily="34" charset="0"/>
              </a:rPr>
              <a:t>: leading edge of advancing </a:t>
            </a:r>
            <a:r>
              <a:rPr lang="en-US" b="1" dirty="0">
                <a:latin typeface="Arial Narrow" panose="020B0606020202030204" pitchFamily="34" charset="0"/>
              </a:rPr>
              <a:t>cold air</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Warm Front</a:t>
            </a:r>
            <a:r>
              <a:rPr lang="en-US" dirty="0">
                <a:latin typeface="Arial Narrow" panose="020B0606020202030204" pitchFamily="34" charset="0"/>
              </a:rPr>
              <a:t>: leading edge of advancing </a:t>
            </a:r>
            <a:r>
              <a:rPr lang="en-US" b="1" dirty="0">
                <a:latin typeface="Arial Narrow" panose="020B0606020202030204" pitchFamily="34" charset="0"/>
              </a:rPr>
              <a:t>warm air</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Occluded Front</a:t>
            </a:r>
            <a:r>
              <a:rPr lang="en-US" dirty="0">
                <a:latin typeface="Arial Narrow" panose="020B0606020202030204" pitchFamily="34" charset="0"/>
              </a:rPr>
              <a:t>: forms when a </a:t>
            </a:r>
            <a:r>
              <a:rPr lang="en-US" b="1" dirty="0">
                <a:latin typeface="Arial Narrow" panose="020B0606020202030204" pitchFamily="34" charset="0"/>
              </a:rPr>
              <a:t>cold</a:t>
            </a:r>
            <a:r>
              <a:rPr lang="en-US" dirty="0">
                <a:latin typeface="Arial Narrow" panose="020B0606020202030204" pitchFamily="34" charset="0"/>
              </a:rPr>
              <a:t> front </a:t>
            </a:r>
            <a:r>
              <a:rPr lang="en-US" b="1" dirty="0">
                <a:latin typeface="Arial Narrow" panose="020B0606020202030204" pitchFamily="34" charset="0"/>
              </a:rPr>
              <a:t>overtakes</a:t>
            </a:r>
            <a:r>
              <a:rPr lang="en-US" dirty="0">
                <a:latin typeface="Arial Narrow" panose="020B0606020202030204" pitchFamily="34" charset="0"/>
              </a:rPr>
              <a:t> a </a:t>
            </a:r>
            <a:r>
              <a:rPr lang="en-US" b="1" dirty="0">
                <a:latin typeface="Arial Narrow" panose="020B0606020202030204" pitchFamily="34" charset="0"/>
              </a:rPr>
              <a:t>warm</a:t>
            </a:r>
            <a:r>
              <a:rPr lang="en-US" dirty="0">
                <a:latin typeface="Arial Narrow" panose="020B0606020202030204" pitchFamily="34" charset="0"/>
              </a:rPr>
              <a:t> front.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Stationary</a:t>
            </a:r>
            <a:r>
              <a:rPr lang="en-US" dirty="0">
                <a:latin typeface="Arial Narrow" panose="020B0606020202030204" pitchFamily="34" charset="0"/>
              </a:rPr>
              <a:t> </a:t>
            </a:r>
            <a:r>
              <a:rPr lang="en-US" b="1" dirty="0">
                <a:latin typeface="Arial Narrow" panose="020B0606020202030204" pitchFamily="34" charset="0"/>
              </a:rPr>
              <a:t>Front</a:t>
            </a:r>
            <a:r>
              <a:rPr lang="en-US" dirty="0">
                <a:latin typeface="Arial Narrow" panose="020B0606020202030204" pitchFamily="34" charset="0"/>
              </a:rPr>
              <a:t>: boundary between two air masses that are </a:t>
            </a:r>
            <a:r>
              <a:rPr lang="en-US" b="1" dirty="0">
                <a:latin typeface="Arial Narrow" panose="020B0606020202030204" pitchFamily="34" charset="0"/>
              </a:rPr>
              <a:t>not moving</a:t>
            </a:r>
            <a:r>
              <a:rPr lang="en-US" dirty="0">
                <a:latin typeface="Arial Narrow" panose="020B0606020202030204" pitchFamily="34" charset="0"/>
              </a:rPr>
              <a:t>.</a:t>
            </a:r>
          </a:p>
        </p:txBody>
      </p:sp>
      <p:sp>
        <p:nvSpPr>
          <p:cNvPr id="7" name="TextBox 6">
            <a:extLst>
              <a:ext uri="{FF2B5EF4-FFF2-40B4-BE49-F238E27FC236}">
                <a16:creationId xmlns:a16="http://schemas.microsoft.com/office/drawing/2014/main" id="{D3754E40-18AC-3F41-9060-B0849E9F1239}"/>
              </a:ext>
            </a:extLst>
          </p:cNvPr>
          <p:cNvSpPr txBox="1"/>
          <p:nvPr/>
        </p:nvSpPr>
        <p:spPr>
          <a:xfrm>
            <a:off x="6485626" y="5162100"/>
            <a:ext cx="5236234"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7.5 Diagram Depicting how Weather Fronts are Drawn on Weather Maps. Image by COC OER Team is used under a CC-BY 4.0 license from Physical Geography by J. Patrich, licensed under CC BY 4.0. </a:t>
            </a:r>
          </a:p>
        </p:txBody>
      </p:sp>
      <p:pic>
        <p:nvPicPr>
          <p:cNvPr id="6" name="Picture 5" descr="Diagram showing symbols for cold, warm, occluded, and stationary weather fronts.">
            <a:extLst>
              <a:ext uri="{FF2B5EF4-FFF2-40B4-BE49-F238E27FC236}">
                <a16:creationId xmlns:a16="http://schemas.microsoft.com/office/drawing/2014/main" id="{225EB2DB-3484-82CC-F36C-F9C313570358}"/>
              </a:ext>
            </a:extLst>
          </p:cNvPr>
          <p:cNvPicPr>
            <a:picLocks noChangeAspect="1"/>
          </p:cNvPicPr>
          <p:nvPr/>
        </p:nvPicPr>
        <p:blipFill>
          <a:blip r:embed="rId3"/>
          <a:stretch>
            <a:fillRect/>
          </a:stretch>
        </p:blipFill>
        <p:spPr>
          <a:xfrm>
            <a:off x="6176513" y="1627531"/>
            <a:ext cx="5854460" cy="3287264"/>
          </a:xfrm>
          <a:prstGeom prst="rect">
            <a:avLst/>
          </a:prstGeom>
        </p:spPr>
      </p:pic>
    </p:spTree>
    <p:extLst>
      <p:ext uri="{BB962C8B-B14F-4D97-AF65-F5344CB8AC3E}">
        <p14:creationId xmlns:p14="http://schemas.microsoft.com/office/powerpoint/2010/main" val="41152769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9EB09-4995-FAA2-A210-5BB59EFE96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682576-F2F6-764F-7FF0-CA53D01D4E3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Cold Fronts</a:t>
            </a:r>
            <a:endParaRPr lang="en-US" dirty="0">
              <a:latin typeface="Arial Narrow" panose="020B0606020202030204" pitchFamily="34" charset="0"/>
            </a:endParaRPr>
          </a:p>
        </p:txBody>
      </p:sp>
      <p:sp>
        <p:nvSpPr>
          <p:cNvPr id="4" name="Content Placeholder 2">
            <a:extLst>
              <a:ext uri="{FF2B5EF4-FFF2-40B4-BE49-F238E27FC236}">
                <a16:creationId xmlns:a16="http://schemas.microsoft.com/office/drawing/2014/main" id="{EABC471A-E47E-B717-AA1E-D399A408EA7B}"/>
              </a:ext>
            </a:extLst>
          </p:cNvPr>
          <p:cNvSpPr txBox="1">
            <a:spLocks/>
          </p:cNvSpPr>
          <p:nvPr/>
        </p:nvSpPr>
        <p:spPr>
          <a:xfrm>
            <a:off x="838201" y="1525065"/>
            <a:ext cx="5321060" cy="496780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Cold</a:t>
            </a:r>
            <a:r>
              <a:rPr lang="en-US" dirty="0">
                <a:latin typeface="Arial Narrow" panose="020B0606020202030204" pitchFamily="34" charset="0"/>
              </a:rPr>
              <a:t>, </a:t>
            </a:r>
            <a:r>
              <a:rPr lang="en-US" b="1" dirty="0">
                <a:latin typeface="Arial Narrow" panose="020B0606020202030204" pitchFamily="34" charset="0"/>
              </a:rPr>
              <a:t>dense</a:t>
            </a:r>
            <a:r>
              <a:rPr lang="en-US" dirty="0">
                <a:latin typeface="Arial Narrow" panose="020B0606020202030204" pitchFamily="34" charset="0"/>
              </a:rPr>
              <a:t> air </a:t>
            </a:r>
            <a:r>
              <a:rPr lang="en-US" b="1" dirty="0">
                <a:latin typeface="Arial Narrow" panose="020B0606020202030204" pitchFamily="34" charset="0"/>
              </a:rPr>
              <a:t>advances</a:t>
            </a:r>
            <a:r>
              <a:rPr lang="en-US" dirty="0">
                <a:latin typeface="Arial Narrow" panose="020B0606020202030204" pitchFamily="34" charset="0"/>
              </a:rPr>
              <a:t> and </a:t>
            </a:r>
            <a:r>
              <a:rPr lang="en-US" b="1" dirty="0">
                <a:latin typeface="Arial Narrow" panose="020B0606020202030204" pitchFamily="34" charset="0"/>
              </a:rPr>
              <a:t>forces</a:t>
            </a:r>
            <a:r>
              <a:rPr lang="en-US" dirty="0">
                <a:latin typeface="Arial Narrow" panose="020B0606020202030204" pitchFamily="34" charset="0"/>
              </a:rPr>
              <a:t> </a:t>
            </a:r>
            <a:r>
              <a:rPr lang="en-US" b="1" dirty="0">
                <a:latin typeface="Arial Narrow" panose="020B0606020202030204" pitchFamily="34" charset="0"/>
              </a:rPr>
              <a:t>warm</a:t>
            </a:r>
            <a:r>
              <a:rPr lang="en-US" dirty="0">
                <a:latin typeface="Arial Narrow" panose="020B0606020202030204" pitchFamily="34" charset="0"/>
              </a:rPr>
              <a:t> air </a:t>
            </a:r>
            <a:r>
              <a:rPr lang="en-US" b="1" dirty="0">
                <a:latin typeface="Arial Narrow" panose="020B0606020202030204" pitchFamily="34" charset="0"/>
              </a:rPr>
              <a:t>upward</a:t>
            </a:r>
            <a:r>
              <a:rPr lang="en-US" dirty="0">
                <a:latin typeface="Arial Narrow" panose="020B0606020202030204" pitchFamily="34" charset="0"/>
              </a:rPr>
              <a:t>.</a:t>
            </a:r>
          </a:p>
          <a:p>
            <a:pPr>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Rising</a:t>
            </a:r>
            <a:r>
              <a:rPr lang="en-US" dirty="0">
                <a:latin typeface="Arial Narrow" panose="020B0606020202030204" pitchFamily="34" charset="0"/>
              </a:rPr>
              <a:t> warm air → </a:t>
            </a:r>
            <a:r>
              <a:rPr lang="en-US" b="1" dirty="0">
                <a:latin typeface="Arial Narrow" panose="020B0606020202030204" pitchFamily="34" charset="0"/>
              </a:rPr>
              <a:t>cloud</a:t>
            </a:r>
            <a:r>
              <a:rPr lang="en-US" dirty="0">
                <a:latin typeface="Arial Narrow" panose="020B0606020202030204" pitchFamily="34" charset="0"/>
              </a:rPr>
              <a:t> </a:t>
            </a:r>
            <a:r>
              <a:rPr lang="en-US" b="1" dirty="0">
                <a:latin typeface="Arial Narrow" panose="020B0606020202030204" pitchFamily="34" charset="0"/>
              </a:rPr>
              <a:t>formation</a:t>
            </a:r>
            <a:r>
              <a:rPr lang="en-US" dirty="0">
                <a:latin typeface="Arial Narrow" panose="020B0606020202030204" pitchFamily="34" charset="0"/>
              </a:rPr>
              <a:t> (</a:t>
            </a:r>
            <a:r>
              <a:rPr lang="en-US" i="1" dirty="0">
                <a:latin typeface="Arial Narrow" panose="020B0606020202030204" pitchFamily="34" charset="0"/>
              </a:rPr>
              <a:t>cumulus</a:t>
            </a:r>
            <a:r>
              <a:rPr lang="en-US" dirty="0">
                <a:latin typeface="Arial Narrow" panose="020B0606020202030204" pitchFamily="34" charset="0"/>
              </a:rPr>
              <a:t>, </a:t>
            </a:r>
            <a:r>
              <a:rPr lang="en-US" i="1" dirty="0">
                <a:latin typeface="Arial Narrow" panose="020B0606020202030204" pitchFamily="34" charset="0"/>
              </a:rPr>
              <a:t>cirrus</a:t>
            </a:r>
            <a:r>
              <a:rPr lang="en-US" dirty="0">
                <a:latin typeface="Arial Narrow" panose="020B0606020202030204" pitchFamily="34" charset="0"/>
              </a:rPr>
              <a:t>, </a:t>
            </a:r>
            <a:r>
              <a:rPr lang="en-US" i="1" dirty="0">
                <a:latin typeface="Arial Narrow" panose="020B0606020202030204" pitchFamily="34" charset="0"/>
              </a:rPr>
              <a:t>cirrostratus</a:t>
            </a:r>
            <a:r>
              <a:rPr lang="en-US" dirty="0">
                <a:latin typeface="Arial Narrow" panose="020B0606020202030204" pitchFamily="34" charset="0"/>
              </a:rPr>
              <a:t>, </a:t>
            </a:r>
            <a:r>
              <a:rPr lang="en-US" i="1" dirty="0">
                <a:latin typeface="Arial Narrow" panose="020B0606020202030204" pitchFamily="34" charset="0"/>
              </a:rPr>
              <a:t>altostratus</a:t>
            </a:r>
            <a:r>
              <a:rPr lang="en-US" dirty="0">
                <a:latin typeface="Arial Narrow" panose="020B0606020202030204" pitchFamily="34" charset="0"/>
              </a:rPr>
              <a:t>).</a:t>
            </a:r>
          </a:p>
          <a:p>
            <a:pPr>
              <a:lnSpc>
                <a:spcPct val="100000"/>
              </a:lnSpc>
              <a:spcBef>
                <a:spcPts val="0"/>
              </a:spcBef>
              <a:buFont typeface="Wingdings" panose="05000000000000000000" pitchFamily="2" charset="2"/>
              <a:buChar char="q"/>
            </a:pPr>
            <a:r>
              <a:rPr lang="en-US" dirty="0">
                <a:latin typeface="Arial Narrow" panose="020B0606020202030204" pitchFamily="34" charset="0"/>
              </a:rPr>
              <a:t> Common weather at the front:</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Rain or snow showers</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Thunderstorms and blustery winds</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Possible squall line (severe thunderstorms)</a:t>
            </a:r>
          </a:p>
        </p:txBody>
      </p:sp>
      <p:sp>
        <p:nvSpPr>
          <p:cNvPr id="7" name="Content Placeholder 2">
            <a:extLst>
              <a:ext uri="{FF2B5EF4-FFF2-40B4-BE49-F238E27FC236}">
                <a16:creationId xmlns:a16="http://schemas.microsoft.com/office/drawing/2014/main" id="{8330C031-5465-E447-5B5B-0BD7DCE16853}"/>
              </a:ext>
            </a:extLst>
          </p:cNvPr>
          <p:cNvSpPr>
            <a:spLocks noGrp="1"/>
          </p:cNvSpPr>
          <p:nvPr>
            <p:ph idx="1"/>
          </p:nvPr>
        </p:nvSpPr>
        <p:spPr>
          <a:xfrm>
            <a:off x="6096000" y="1525065"/>
            <a:ext cx="5506528" cy="5133461"/>
          </a:xfrm>
        </p:spPr>
        <p:txBody>
          <a:bodyPr>
            <a:noAutofit/>
          </a:bodyPr>
          <a:lstStyle/>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Behind</a:t>
            </a:r>
            <a:r>
              <a:rPr lang="en-US" dirty="0">
                <a:latin typeface="Arial Narrow" panose="020B0606020202030204" pitchFamily="34" charset="0"/>
              </a:rPr>
              <a:t> </a:t>
            </a:r>
            <a:r>
              <a:rPr lang="en-US" b="1" dirty="0">
                <a:latin typeface="Arial Narrow" panose="020B0606020202030204" pitchFamily="34" charset="0"/>
              </a:rPr>
              <a:t>the</a:t>
            </a:r>
            <a:r>
              <a:rPr lang="en-US" dirty="0">
                <a:latin typeface="Arial Narrow" panose="020B0606020202030204" pitchFamily="34" charset="0"/>
              </a:rPr>
              <a:t> </a:t>
            </a:r>
            <a:r>
              <a:rPr lang="en-US" b="1" dirty="0">
                <a:latin typeface="Arial Narrow" panose="020B0606020202030204" pitchFamily="34" charset="0"/>
              </a:rPr>
              <a:t>front</a:t>
            </a:r>
            <a:r>
              <a:rPr lang="en-US" dirty="0">
                <a:latin typeface="Arial Narrow" panose="020B0606020202030204" pitchFamily="34" charset="0"/>
              </a:rPr>
              <a:t>: cooler, drier air with </a:t>
            </a:r>
            <a:r>
              <a:rPr lang="en-US" b="1" dirty="0">
                <a:latin typeface="Arial Narrow" panose="020B0606020202030204" pitchFamily="34" charset="0"/>
              </a:rPr>
              <a:t>clear</a:t>
            </a:r>
            <a:r>
              <a:rPr lang="en-US" dirty="0">
                <a:latin typeface="Arial Narrow" panose="020B0606020202030204" pitchFamily="34" charset="0"/>
              </a:rPr>
              <a:t> or </a:t>
            </a:r>
            <a:r>
              <a:rPr lang="en-US" b="1" dirty="0">
                <a:latin typeface="Arial Narrow" panose="020B0606020202030204" pitchFamily="34" charset="0"/>
              </a:rPr>
              <a:t>partly</a:t>
            </a:r>
            <a:r>
              <a:rPr lang="en-US" dirty="0">
                <a:latin typeface="Arial Narrow" panose="020B0606020202030204" pitchFamily="34" charset="0"/>
              </a:rPr>
              <a:t> </a:t>
            </a:r>
            <a:r>
              <a:rPr lang="en-US" b="1" dirty="0">
                <a:latin typeface="Arial Narrow" panose="020B0606020202030204" pitchFamily="34" charset="0"/>
              </a:rPr>
              <a:t>cloudy</a:t>
            </a:r>
            <a:r>
              <a:rPr lang="en-US" dirty="0">
                <a:latin typeface="Arial Narrow" panose="020B0606020202030204" pitchFamily="34" charset="0"/>
              </a:rPr>
              <a:t> skies.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Seasonal</a:t>
            </a:r>
            <a:r>
              <a:rPr lang="en-US" dirty="0">
                <a:latin typeface="Arial Narrow" panose="020B0606020202030204" pitchFamily="34" charset="0"/>
              </a:rPr>
              <a:t> </a:t>
            </a:r>
            <a:r>
              <a:rPr lang="en-US" b="1" dirty="0">
                <a:latin typeface="Arial Narrow" panose="020B0606020202030204" pitchFamily="34" charset="0"/>
              </a:rPr>
              <a:t>variations</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Spring &amp; Summer: Thunderstorms, possible tornadoes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Spring: Strong </a:t>
            </a:r>
            <a:r>
              <a:rPr lang="en-US" b="1" dirty="0">
                <a:latin typeface="Arial Narrow" panose="020B0606020202030204" pitchFamily="34" charset="0"/>
              </a:rPr>
              <a:t>winds</a:t>
            </a:r>
            <a:r>
              <a:rPr lang="en-US" dirty="0">
                <a:latin typeface="Arial Narrow" panose="020B0606020202030204" pitchFamily="34" charset="0"/>
              </a:rPr>
              <a:t> if temperature gradient is high</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Autumn: Widespread </a:t>
            </a:r>
            <a:r>
              <a:rPr lang="en-US" b="1" dirty="0">
                <a:latin typeface="Arial Narrow" panose="020B0606020202030204" pitchFamily="34" charset="0"/>
              </a:rPr>
              <a:t>heavy</a:t>
            </a:r>
            <a:r>
              <a:rPr lang="en-US" dirty="0">
                <a:latin typeface="Arial Narrow" panose="020B0606020202030204" pitchFamily="34" charset="0"/>
              </a:rPr>
              <a:t> </a:t>
            </a:r>
            <a:r>
              <a:rPr lang="en-US" b="1" dirty="0">
                <a:latin typeface="Arial Narrow" panose="020B0606020202030204" pitchFamily="34" charset="0"/>
              </a:rPr>
              <a:t>rain</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Winter: </a:t>
            </a:r>
            <a:r>
              <a:rPr lang="en-US" b="1" dirty="0">
                <a:latin typeface="Arial Narrow" panose="020B0606020202030204" pitchFamily="34" charset="0"/>
              </a:rPr>
              <a:t>Frigid</a:t>
            </a:r>
            <a:r>
              <a:rPr lang="en-US" dirty="0">
                <a:latin typeface="Arial Narrow" panose="020B0606020202030204" pitchFamily="34" charset="0"/>
              </a:rPr>
              <a:t> </a:t>
            </a:r>
            <a:r>
              <a:rPr lang="en-US" b="1" dirty="0">
                <a:latin typeface="Arial Narrow" panose="020B0606020202030204" pitchFamily="34" charset="0"/>
              </a:rPr>
              <a:t>temps</a:t>
            </a:r>
            <a:r>
              <a:rPr lang="en-US" dirty="0">
                <a:latin typeface="Arial Narrow" panose="020B0606020202030204" pitchFamily="34" charset="0"/>
              </a:rPr>
              <a:t> and </a:t>
            </a:r>
            <a:r>
              <a:rPr lang="en-US" b="1" dirty="0">
                <a:latin typeface="Arial Narrow" panose="020B0606020202030204" pitchFamily="34" charset="0"/>
              </a:rPr>
              <a:t>heavy</a:t>
            </a:r>
            <a:r>
              <a:rPr lang="en-US" dirty="0">
                <a:latin typeface="Arial Narrow" panose="020B0606020202030204" pitchFamily="34" charset="0"/>
              </a:rPr>
              <a:t> </a:t>
            </a:r>
            <a:r>
              <a:rPr lang="en-US" b="1" dirty="0">
                <a:latin typeface="Arial Narrow" panose="020B0606020202030204" pitchFamily="34" charset="0"/>
              </a:rPr>
              <a:t>snow</a:t>
            </a:r>
            <a:r>
              <a:rPr lang="en-US" dirty="0">
                <a:latin typeface="Arial Narrow" panose="020B0606020202030204" pitchFamily="34" charset="0"/>
              </a:rPr>
              <a:t> (from arctic air masses)</a:t>
            </a:r>
          </a:p>
        </p:txBody>
      </p:sp>
    </p:spTree>
    <p:extLst>
      <p:ext uri="{BB962C8B-B14F-4D97-AF65-F5344CB8AC3E}">
        <p14:creationId xmlns:p14="http://schemas.microsoft.com/office/powerpoint/2010/main" val="6149736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D4831-F8E4-B625-5604-BD780B8BB3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317682-A3D0-4ED0-CC3C-3D3E2E876849}"/>
              </a:ext>
            </a:extLst>
          </p:cNvPr>
          <p:cNvSpPr>
            <a:spLocks noGrp="1"/>
          </p:cNvSpPr>
          <p:nvPr>
            <p:ph type="title"/>
          </p:nvPr>
        </p:nvSpPr>
        <p:spPr>
          <a:xfrm>
            <a:off x="6656694" y="309109"/>
            <a:ext cx="4587180" cy="704550"/>
          </a:xfrm>
        </p:spPr>
        <p:txBody>
          <a:bodyPr>
            <a:noAutofit/>
          </a:bodyPr>
          <a:lstStyle/>
          <a:p>
            <a:pPr algn="ct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 Cold Front (Blue Arrow) Moving in and Forcing an Air Parcel (Green Arrow) Upward</a:t>
            </a:r>
            <a:endParaRPr lang="en-US" sz="2000" b="1" dirty="0">
              <a:latin typeface="Arial Narrow" panose="020B0606020202030204" pitchFamily="34" charset="0"/>
            </a:endParaRPr>
          </a:p>
        </p:txBody>
      </p:sp>
      <p:sp>
        <p:nvSpPr>
          <p:cNvPr id="12" name="Title 1">
            <a:extLst>
              <a:ext uri="{FF2B5EF4-FFF2-40B4-BE49-F238E27FC236}">
                <a16:creationId xmlns:a16="http://schemas.microsoft.com/office/drawing/2014/main" id="{C36F74F3-4039-ACE1-AF8F-BB75C6372E7F}"/>
              </a:ext>
            </a:extLst>
          </p:cNvPr>
          <p:cNvSpPr txBox="1">
            <a:spLocks/>
          </p:cNvSpPr>
          <p:nvPr/>
        </p:nvSpPr>
        <p:spPr>
          <a:xfrm>
            <a:off x="1583465" y="203854"/>
            <a:ext cx="3440502" cy="7045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a:solidFill>
                  <a:srgbClr val="000000"/>
                </a:solidFill>
                <a:latin typeface="Arial Narrow" panose="020B0606020202030204" pitchFamily="34" charset="0"/>
                <a:cs typeface="Calibri" panose="020F0502020204030204" pitchFamily="34" charset="0"/>
              </a:rPr>
              <a:t>Profile View of Cold Front </a:t>
            </a:r>
            <a:endParaRPr lang="en-US" sz="2000" b="1" dirty="0">
              <a:latin typeface="Arial Narrow" panose="020B0606020202030204" pitchFamily="34" charset="0"/>
            </a:endParaRPr>
          </a:p>
        </p:txBody>
      </p:sp>
      <p:pic>
        <p:nvPicPr>
          <p:cNvPr id="4" name="Picture 3" descr="Illustration of a cold front pushing warm air upward, creating clouds.">
            <a:extLst>
              <a:ext uri="{FF2B5EF4-FFF2-40B4-BE49-F238E27FC236}">
                <a16:creationId xmlns:a16="http://schemas.microsoft.com/office/drawing/2014/main" id="{AB4C3797-58FB-D0AE-5B06-6E5559DD37D4}"/>
              </a:ext>
            </a:extLst>
          </p:cNvPr>
          <p:cNvPicPr>
            <a:picLocks noChangeAspect="1"/>
          </p:cNvPicPr>
          <p:nvPr/>
        </p:nvPicPr>
        <p:blipFill>
          <a:blip r:embed="rId3"/>
          <a:stretch>
            <a:fillRect/>
          </a:stretch>
        </p:blipFill>
        <p:spPr>
          <a:xfrm>
            <a:off x="736119" y="908404"/>
            <a:ext cx="5135194" cy="4483106"/>
          </a:xfrm>
          <a:prstGeom prst="rect">
            <a:avLst/>
          </a:prstGeom>
        </p:spPr>
      </p:pic>
      <p:sp>
        <p:nvSpPr>
          <p:cNvPr id="10" name="TextBox 9">
            <a:extLst>
              <a:ext uri="{FF2B5EF4-FFF2-40B4-BE49-F238E27FC236}">
                <a16:creationId xmlns:a16="http://schemas.microsoft.com/office/drawing/2014/main" id="{D5FFF843-3704-744F-1FFB-5A98CB0E0C41}"/>
              </a:ext>
            </a:extLst>
          </p:cNvPr>
          <p:cNvSpPr txBox="1"/>
          <p:nvPr/>
        </p:nvSpPr>
        <p:spPr>
          <a:xfrm>
            <a:off x="635079" y="5456933"/>
            <a:ext cx="5236234"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7.37 A Cold Front (Blue Arrow) Moving in and Forcing an Air Parcel (Green Arrow) Upward.</a:t>
            </a:r>
          </a:p>
          <a:p>
            <a:pPr algn="ctr"/>
            <a:r>
              <a:rPr lang="en-US" sz="1000" dirty="0">
                <a:latin typeface="Arial Narrow" panose="020B0606020202030204" pitchFamily="34" charset="0"/>
                <a:cs typeface="Times New Roman" panose="02020603050405020304" pitchFamily="18" charset="0"/>
              </a:rPr>
              <a:t>Image is in the public domain from Physical Geography by J. Patrich, licensed under CC BY 4.0. </a:t>
            </a:r>
          </a:p>
        </p:txBody>
      </p:sp>
      <p:pic>
        <p:nvPicPr>
          <p:cNvPr id="7" name="Picture 6" descr="Diagram showing a cold front, where advancing cold air forces warm air upward, producing clouds and precipitation.">
            <a:extLst>
              <a:ext uri="{FF2B5EF4-FFF2-40B4-BE49-F238E27FC236}">
                <a16:creationId xmlns:a16="http://schemas.microsoft.com/office/drawing/2014/main" id="{CA2AEAF2-D517-2CE1-57A1-44E6F84DC82E}"/>
              </a:ext>
            </a:extLst>
          </p:cNvPr>
          <p:cNvPicPr>
            <a:picLocks noChangeAspect="1"/>
          </p:cNvPicPr>
          <p:nvPr/>
        </p:nvPicPr>
        <p:blipFill>
          <a:blip r:embed="rId4"/>
          <a:stretch>
            <a:fillRect/>
          </a:stretch>
        </p:blipFill>
        <p:spPr>
          <a:xfrm>
            <a:off x="6096000" y="1619656"/>
            <a:ext cx="5845835" cy="3441940"/>
          </a:xfrm>
          <a:prstGeom prst="rect">
            <a:avLst/>
          </a:prstGeom>
        </p:spPr>
      </p:pic>
      <p:sp>
        <p:nvSpPr>
          <p:cNvPr id="11" name="TextBox 10">
            <a:extLst>
              <a:ext uri="{FF2B5EF4-FFF2-40B4-BE49-F238E27FC236}">
                <a16:creationId xmlns:a16="http://schemas.microsoft.com/office/drawing/2014/main" id="{2F881DFE-4F2C-66BA-6517-644BD207B44E}"/>
              </a:ext>
            </a:extLst>
          </p:cNvPr>
          <p:cNvSpPr txBox="1"/>
          <p:nvPr/>
        </p:nvSpPr>
        <p:spPr>
          <a:xfrm>
            <a:off x="6845773" y="5391510"/>
            <a:ext cx="46101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8.3.2: Profile view of Cold front from Introduction to Physical Geography by M. Ritter, licensed under CC BY-NC-SA 4.0.</a:t>
            </a:r>
          </a:p>
        </p:txBody>
      </p:sp>
    </p:spTree>
    <p:extLst>
      <p:ext uri="{BB962C8B-B14F-4D97-AF65-F5344CB8AC3E}">
        <p14:creationId xmlns:p14="http://schemas.microsoft.com/office/powerpoint/2010/main" val="2413112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48A04-09ED-5D16-288A-C5F7F45D3D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C92499-4422-0608-B7EE-7CA3FD2F08D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Warm Fronts</a:t>
            </a:r>
            <a:endParaRPr lang="en-US" dirty="0">
              <a:latin typeface="Arial Narrow" panose="020B0606020202030204" pitchFamily="34" charset="0"/>
            </a:endParaRPr>
          </a:p>
        </p:txBody>
      </p:sp>
      <p:sp>
        <p:nvSpPr>
          <p:cNvPr id="4" name="Content Placeholder 2">
            <a:extLst>
              <a:ext uri="{FF2B5EF4-FFF2-40B4-BE49-F238E27FC236}">
                <a16:creationId xmlns:a16="http://schemas.microsoft.com/office/drawing/2014/main" id="{ED2753CC-EB2A-1182-D0D4-3C1B723E4F9D}"/>
              </a:ext>
            </a:extLst>
          </p:cNvPr>
          <p:cNvSpPr txBox="1">
            <a:spLocks/>
          </p:cNvSpPr>
          <p:nvPr/>
        </p:nvSpPr>
        <p:spPr>
          <a:xfrm>
            <a:off x="838200" y="1525065"/>
            <a:ext cx="11083505" cy="440990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Warm</a:t>
            </a:r>
            <a:r>
              <a:rPr lang="en-US" dirty="0">
                <a:latin typeface="Arial Narrow" panose="020B0606020202030204" pitchFamily="34" charset="0"/>
              </a:rPr>
              <a:t> </a:t>
            </a:r>
            <a:r>
              <a:rPr lang="en-US" b="1" dirty="0">
                <a:latin typeface="Arial Narrow" panose="020B0606020202030204" pitchFamily="34" charset="0"/>
              </a:rPr>
              <a:t>air</a:t>
            </a:r>
            <a:r>
              <a:rPr lang="en-US" dirty="0">
                <a:latin typeface="Arial Narrow" panose="020B0606020202030204" pitchFamily="34" charset="0"/>
              </a:rPr>
              <a:t> moves in and </a:t>
            </a:r>
            <a:r>
              <a:rPr lang="en-US" b="1" dirty="0">
                <a:latin typeface="Arial Narrow" panose="020B0606020202030204" pitchFamily="34" charset="0"/>
              </a:rPr>
              <a:t>slides over colder, denser air</a:t>
            </a:r>
            <a:r>
              <a:rPr lang="en-US"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Transition occurs </a:t>
            </a:r>
            <a:r>
              <a:rPr lang="en-US" b="1" dirty="0">
                <a:latin typeface="Arial Narrow" panose="020B0606020202030204" pitchFamily="34" charset="0"/>
              </a:rPr>
              <a:t>gradually</a:t>
            </a:r>
            <a:r>
              <a:rPr lang="en-US" dirty="0">
                <a:latin typeface="Arial Narrow" panose="020B0606020202030204" pitchFamily="34" charset="0"/>
              </a:rPr>
              <a:t> </a:t>
            </a:r>
            <a:r>
              <a:rPr lang="en-US" b="1" dirty="0">
                <a:latin typeface="Arial Narrow" panose="020B0606020202030204" pitchFamily="34" charset="0"/>
              </a:rPr>
              <a:t>over</a:t>
            </a:r>
            <a:r>
              <a:rPr lang="en-US" dirty="0">
                <a:latin typeface="Arial Narrow" panose="020B0606020202030204" pitchFamily="34" charset="0"/>
              </a:rPr>
              <a:t> a </a:t>
            </a:r>
            <a:r>
              <a:rPr lang="en-US" b="1" dirty="0">
                <a:latin typeface="Arial Narrow" panose="020B0606020202030204" pitchFamily="34" charset="0"/>
              </a:rPr>
              <a:t>long</a:t>
            </a:r>
            <a:r>
              <a:rPr lang="en-US" dirty="0">
                <a:latin typeface="Arial Narrow" panose="020B0606020202030204" pitchFamily="34" charset="0"/>
              </a:rPr>
              <a:t> </a:t>
            </a:r>
            <a:r>
              <a:rPr lang="en-US" b="1" dirty="0">
                <a:latin typeface="Arial Narrow" panose="020B0606020202030204" pitchFamily="34" charset="0"/>
              </a:rPr>
              <a:t>distance</a:t>
            </a:r>
            <a:r>
              <a:rPr lang="en-US" dirty="0">
                <a:latin typeface="Arial Narrow" panose="020B0606020202030204" pitchFamily="34" charset="0"/>
              </a:rPr>
              <a:t> → stable conditions.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Cloud</a:t>
            </a:r>
            <a:r>
              <a:rPr lang="en-US" dirty="0">
                <a:latin typeface="Arial Narrow" panose="020B0606020202030204" pitchFamily="34" charset="0"/>
              </a:rPr>
              <a:t> </a:t>
            </a:r>
            <a:r>
              <a:rPr lang="en-US" b="1" dirty="0">
                <a:latin typeface="Arial Narrow" panose="020B0606020202030204" pitchFamily="34" charset="0"/>
              </a:rPr>
              <a:t>progression</a:t>
            </a:r>
            <a:r>
              <a:rPr lang="en-US" dirty="0">
                <a:latin typeface="Arial Narrow" panose="020B0606020202030204" pitchFamily="34" charset="0"/>
              </a:rPr>
              <a:t> as front nears:</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i="1" dirty="0">
                <a:latin typeface="Arial Narrow" panose="020B0606020202030204" pitchFamily="34" charset="0"/>
              </a:rPr>
              <a:t>Cirrus</a:t>
            </a:r>
            <a:r>
              <a:rPr lang="en-US" sz="2800" dirty="0">
                <a:latin typeface="Arial Narrow" panose="020B0606020202030204" pitchFamily="34" charset="0"/>
              </a:rPr>
              <a:t> → </a:t>
            </a:r>
            <a:r>
              <a:rPr lang="en-US" sz="2800" i="1" dirty="0">
                <a:latin typeface="Arial Narrow" panose="020B0606020202030204" pitchFamily="34" charset="0"/>
              </a:rPr>
              <a:t>Cirrostratus</a:t>
            </a:r>
            <a:r>
              <a:rPr lang="en-US" sz="2800" dirty="0">
                <a:latin typeface="Arial Narrow" panose="020B0606020202030204" pitchFamily="34" charset="0"/>
              </a:rPr>
              <a:t> → </a:t>
            </a:r>
            <a:r>
              <a:rPr lang="en-US" sz="2800" i="1" dirty="0">
                <a:latin typeface="Arial Narrow" panose="020B0606020202030204" pitchFamily="34" charset="0"/>
              </a:rPr>
              <a:t>Altostratus</a:t>
            </a:r>
            <a:r>
              <a:rPr lang="en-US" sz="2800" dirty="0">
                <a:latin typeface="Arial Narrow" panose="020B0606020202030204" pitchFamily="34" charset="0"/>
              </a:rPr>
              <a:t> → </a:t>
            </a:r>
            <a:r>
              <a:rPr lang="en-US" sz="2800" i="1" dirty="0">
                <a:latin typeface="Arial Narrow" panose="020B0606020202030204" pitchFamily="34" charset="0"/>
              </a:rPr>
              <a:t>Nimbostratus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Winter</a:t>
            </a:r>
            <a:r>
              <a:rPr lang="en-US" dirty="0">
                <a:latin typeface="Arial Narrow" panose="020B0606020202030204" pitchFamily="34" charset="0"/>
              </a:rPr>
              <a:t> </a:t>
            </a:r>
            <a:r>
              <a:rPr lang="en-US" b="1" dirty="0">
                <a:latin typeface="Arial Narrow" panose="020B0606020202030204" pitchFamily="34" charset="0"/>
              </a:rPr>
              <a:t>scenario</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Starts cold with </a:t>
            </a:r>
            <a:r>
              <a:rPr lang="en-US" sz="2800" b="1" dirty="0">
                <a:latin typeface="Arial Narrow" panose="020B0606020202030204" pitchFamily="34" charset="0"/>
              </a:rPr>
              <a:t>high</a:t>
            </a:r>
            <a:r>
              <a:rPr lang="en-US" sz="2800" dirty="0">
                <a:latin typeface="Arial Narrow" panose="020B0606020202030204" pitchFamily="34" charset="0"/>
              </a:rPr>
              <a:t> </a:t>
            </a:r>
            <a:r>
              <a:rPr lang="en-US" sz="2800" b="1" dirty="0">
                <a:latin typeface="Arial Narrow" panose="020B0606020202030204" pitchFamily="34" charset="0"/>
              </a:rPr>
              <a:t>clouds</a:t>
            </a:r>
            <a:r>
              <a:rPr lang="en-US" sz="2800" dirty="0">
                <a:latin typeface="Arial Narrow" panose="020B0606020202030204" pitchFamily="34" charset="0"/>
              </a:rPr>
              <a:t> and light snow.</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Snowfall</a:t>
            </a:r>
            <a:r>
              <a:rPr lang="en-US" sz="2800" dirty="0">
                <a:latin typeface="Arial Narrow" panose="020B0606020202030204" pitchFamily="34" charset="0"/>
              </a:rPr>
              <a:t> </a:t>
            </a:r>
            <a:r>
              <a:rPr lang="en-US" sz="2800" b="1" dirty="0">
                <a:latin typeface="Arial Narrow" panose="020B0606020202030204" pitchFamily="34" charset="0"/>
              </a:rPr>
              <a:t>intensifies</a:t>
            </a:r>
            <a:r>
              <a:rPr lang="en-US" sz="2800" dirty="0">
                <a:latin typeface="Arial Narrow" panose="020B0606020202030204" pitchFamily="34" charset="0"/>
              </a:rPr>
              <a:t>, </a:t>
            </a:r>
            <a:r>
              <a:rPr lang="en-US" sz="2800" b="1" dirty="0">
                <a:latin typeface="Arial Narrow" panose="020B0606020202030204" pitchFamily="34" charset="0"/>
              </a:rPr>
              <a:t>winds</a:t>
            </a:r>
            <a:r>
              <a:rPr lang="en-US" sz="2800" dirty="0">
                <a:latin typeface="Arial Narrow" panose="020B0606020202030204" pitchFamily="34" charset="0"/>
              </a:rPr>
              <a:t> </a:t>
            </a:r>
            <a:r>
              <a:rPr lang="en-US" sz="2800" b="1" dirty="0">
                <a:latin typeface="Arial Narrow" panose="020B0606020202030204" pitchFamily="34" charset="0"/>
              </a:rPr>
              <a:t>strengthen</a:t>
            </a:r>
            <a:r>
              <a:rPr lang="en-US" sz="2800" dirty="0">
                <a:latin typeface="Arial Narrow" panose="020B0606020202030204" pitchFamily="34" charset="0"/>
              </a:rPr>
              <a:t> as front approaches.</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As warm air arrives, </a:t>
            </a:r>
            <a:r>
              <a:rPr lang="en-US" sz="2800" b="1" dirty="0">
                <a:latin typeface="Arial Narrow" panose="020B0606020202030204" pitchFamily="34" charset="0"/>
              </a:rPr>
              <a:t>temperatures</a:t>
            </a:r>
            <a:r>
              <a:rPr lang="en-US" sz="2800" dirty="0">
                <a:latin typeface="Arial Narrow" panose="020B0606020202030204" pitchFamily="34" charset="0"/>
              </a:rPr>
              <a:t> </a:t>
            </a:r>
            <a:r>
              <a:rPr lang="en-US" sz="2800" b="1" dirty="0">
                <a:latin typeface="Arial Narrow" panose="020B0606020202030204" pitchFamily="34" charset="0"/>
              </a:rPr>
              <a:t>rise</a:t>
            </a:r>
            <a:r>
              <a:rPr lang="en-US" sz="2800" dirty="0">
                <a:latin typeface="Arial Narrow" panose="020B0606020202030204" pitchFamily="34" charset="0"/>
              </a:rPr>
              <a:t>, melting snow → </a:t>
            </a:r>
            <a:r>
              <a:rPr lang="en-US" sz="2800" b="1" dirty="0">
                <a:latin typeface="Arial Narrow" panose="020B0606020202030204" pitchFamily="34" charset="0"/>
              </a:rPr>
              <a:t>rain</a:t>
            </a:r>
            <a:r>
              <a:rPr lang="en-US" sz="2800" dirty="0">
                <a:latin typeface="Arial Narrow" panose="020B0606020202030204" pitchFamily="34" charset="0"/>
              </a:rPr>
              <a:t>, </a:t>
            </a:r>
            <a:r>
              <a:rPr lang="en-US" sz="2800" b="1" dirty="0">
                <a:latin typeface="Arial Narrow" panose="020B0606020202030204" pitchFamily="34" charset="0"/>
              </a:rPr>
              <a:t>fog</a:t>
            </a:r>
            <a:r>
              <a:rPr lang="en-US" sz="2800" dirty="0">
                <a:latin typeface="Arial Narrow" panose="020B0606020202030204" pitchFamily="34" charset="0"/>
              </a:rPr>
              <a:t>, and </a:t>
            </a:r>
            <a:r>
              <a:rPr lang="en-US" sz="2800" b="1" dirty="0">
                <a:latin typeface="Arial Narrow" panose="020B0606020202030204" pitchFamily="34" charset="0"/>
              </a:rPr>
              <a:t>stratus</a:t>
            </a:r>
            <a:r>
              <a:rPr lang="en-US" sz="2800" dirty="0">
                <a:latin typeface="Arial Narrow" panose="020B0606020202030204" pitchFamily="34" charset="0"/>
              </a:rPr>
              <a:t> </a:t>
            </a:r>
            <a:r>
              <a:rPr lang="en-US" sz="2800" b="1" dirty="0">
                <a:latin typeface="Arial Narrow" panose="020B0606020202030204" pitchFamily="34" charset="0"/>
              </a:rPr>
              <a:t>clouds</a:t>
            </a:r>
            <a:r>
              <a:rPr lang="en-US" sz="28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Results in </a:t>
            </a:r>
            <a:r>
              <a:rPr lang="en-US" b="1" dirty="0">
                <a:latin typeface="Arial Narrow" panose="020B0606020202030204" pitchFamily="34" charset="0"/>
              </a:rPr>
              <a:t>steady</a:t>
            </a:r>
            <a:r>
              <a:rPr lang="en-US" dirty="0">
                <a:latin typeface="Arial Narrow" panose="020B0606020202030204" pitchFamily="34" charset="0"/>
              </a:rPr>
              <a:t> </a:t>
            </a:r>
            <a:r>
              <a:rPr lang="en-US" b="1" dirty="0">
                <a:latin typeface="Arial Narrow" panose="020B0606020202030204" pitchFamily="34" charset="0"/>
              </a:rPr>
              <a:t>precipitation</a:t>
            </a:r>
            <a:r>
              <a:rPr lang="en-US" dirty="0">
                <a:latin typeface="Arial Narrow" panose="020B0606020202030204" pitchFamily="34" charset="0"/>
              </a:rPr>
              <a:t> and </a:t>
            </a:r>
            <a:r>
              <a:rPr lang="en-US" b="1" dirty="0">
                <a:latin typeface="Arial Narrow" panose="020B0606020202030204" pitchFamily="34" charset="0"/>
              </a:rPr>
              <a:t>warming</a:t>
            </a:r>
            <a:r>
              <a:rPr lang="en-US" dirty="0">
                <a:latin typeface="Arial Narrow" panose="020B0606020202030204" pitchFamily="34" charset="0"/>
              </a:rPr>
              <a:t> as front passes.</a:t>
            </a:r>
          </a:p>
        </p:txBody>
      </p:sp>
    </p:spTree>
    <p:extLst>
      <p:ext uri="{BB962C8B-B14F-4D97-AF65-F5344CB8AC3E}">
        <p14:creationId xmlns:p14="http://schemas.microsoft.com/office/powerpoint/2010/main" val="1609235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35F5E-3F56-F655-5054-786F7C8901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0E99F5-9765-2E48-856A-082B923CDFEE}"/>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Weekly readings:</a:t>
            </a:r>
          </a:p>
        </p:txBody>
      </p:sp>
      <p:sp>
        <p:nvSpPr>
          <p:cNvPr id="3" name="Content Placeholder 2">
            <a:extLst>
              <a:ext uri="{FF2B5EF4-FFF2-40B4-BE49-F238E27FC236}">
                <a16:creationId xmlns:a16="http://schemas.microsoft.com/office/drawing/2014/main" id="{B5EEDCEA-197A-DCB1-21F5-8595D0E1205E}"/>
              </a:ext>
            </a:extLst>
          </p:cNvPr>
          <p:cNvSpPr>
            <a:spLocks noGrp="1"/>
          </p:cNvSpPr>
          <p:nvPr>
            <p:ph idx="1"/>
          </p:nvPr>
        </p:nvSpPr>
        <p:spPr>
          <a:xfrm>
            <a:off x="838199" y="1530036"/>
            <a:ext cx="9763126" cy="5156514"/>
          </a:xfrm>
        </p:spPr>
        <p:txBody>
          <a:bodyPr>
            <a:normAutofit/>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Read Ritter Chapter 8 (8.1-8.8) and Patrich Unit 7 (pp. 101-114)</a:t>
            </a:r>
          </a:p>
        </p:txBody>
      </p:sp>
    </p:spTree>
    <p:extLst>
      <p:ext uri="{BB962C8B-B14F-4D97-AF65-F5344CB8AC3E}">
        <p14:creationId xmlns:p14="http://schemas.microsoft.com/office/powerpoint/2010/main" val="4292480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CE37A-EB2D-559A-D4B2-4E5DDF1178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37F787-C390-B558-2686-3D02102BDE73}"/>
              </a:ext>
            </a:extLst>
          </p:cNvPr>
          <p:cNvSpPr>
            <a:spLocks noGrp="1"/>
          </p:cNvSpPr>
          <p:nvPr>
            <p:ph type="title"/>
          </p:nvPr>
        </p:nvSpPr>
        <p:spPr>
          <a:xfrm>
            <a:off x="736119" y="203854"/>
            <a:ext cx="4587180" cy="704550"/>
          </a:xfrm>
        </p:spPr>
        <p:txBody>
          <a:bodyPr>
            <a:noAutofit/>
          </a:bodyPr>
          <a:lstStyle/>
          <a:p>
            <a:pPr algn="ct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 Warm Front (Green Arrow) Pushing Away a Parcel of Air</a:t>
            </a:r>
            <a:endParaRPr lang="en-US" sz="2000" b="1" dirty="0">
              <a:latin typeface="Arial Narrow" panose="020B0606020202030204" pitchFamily="34" charset="0"/>
            </a:endParaRPr>
          </a:p>
        </p:txBody>
      </p:sp>
      <p:sp>
        <p:nvSpPr>
          <p:cNvPr id="12" name="Title 1">
            <a:extLst>
              <a:ext uri="{FF2B5EF4-FFF2-40B4-BE49-F238E27FC236}">
                <a16:creationId xmlns:a16="http://schemas.microsoft.com/office/drawing/2014/main" id="{E1EEFB1A-784E-7F50-1C9E-B22AA147843F}"/>
              </a:ext>
            </a:extLst>
          </p:cNvPr>
          <p:cNvSpPr txBox="1">
            <a:spLocks/>
          </p:cNvSpPr>
          <p:nvPr/>
        </p:nvSpPr>
        <p:spPr>
          <a:xfrm>
            <a:off x="7318076" y="203854"/>
            <a:ext cx="3440502" cy="7045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a:solidFill>
                  <a:srgbClr val="000000"/>
                </a:solidFill>
                <a:latin typeface="Arial Narrow" panose="020B0606020202030204" pitchFamily="34" charset="0"/>
                <a:cs typeface="Calibri" panose="020F0502020204030204" pitchFamily="34" charset="0"/>
              </a:rPr>
              <a:t>Profile View of Warm Front </a:t>
            </a:r>
            <a:endParaRPr lang="en-US" sz="2000" b="1" dirty="0">
              <a:latin typeface="Arial Narrow" panose="020B0606020202030204" pitchFamily="34" charset="0"/>
            </a:endParaRPr>
          </a:p>
        </p:txBody>
      </p:sp>
      <p:pic>
        <p:nvPicPr>
          <p:cNvPr id="5" name="Picture 4" descr="Diagram of a warm front showing warm air (green arrow) gliding over cooler air, creating layered clouds.">
            <a:extLst>
              <a:ext uri="{FF2B5EF4-FFF2-40B4-BE49-F238E27FC236}">
                <a16:creationId xmlns:a16="http://schemas.microsoft.com/office/drawing/2014/main" id="{D6F3A5EC-A0DE-F148-E222-DD94A378072B}"/>
              </a:ext>
            </a:extLst>
          </p:cNvPr>
          <p:cNvPicPr>
            <a:picLocks noChangeAspect="1"/>
          </p:cNvPicPr>
          <p:nvPr/>
        </p:nvPicPr>
        <p:blipFill>
          <a:blip r:embed="rId3"/>
          <a:stretch>
            <a:fillRect/>
          </a:stretch>
        </p:blipFill>
        <p:spPr>
          <a:xfrm>
            <a:off x="460073" y="1206741"/>
            <a:ext cx="5133318" cy="4184769"/>
          </a:xfrm>
          <a:prstGeom prst="rect">
            <a:avLst/>
          </a:prstGeom>
        </p:spPr>
      </p:pic>
      <p:sp>
        <p:nvSpPr>
          <p:cNvPr id="10" name="TextBox 9">
            <a:extLst>
              <a:ext uri="{FF2B5EF4-FFF2-40B4-BE49-F238E27FC236}">
                <a16:creationId xmlns:a16="http://schemas.microsoft.com/office/drawing/2014/main" id="{25CAB873-B464-7841-D1AA-6914ED56BF68}"/>
              </a:ext>
            </a:extLst>
          </p:cNvPr>
          <p:cNvSpPr txBox="1"/>
          <p:nvPr/>
        </p:nvSpPr>
        <p:spPr>
          <a:xfrm>
            <a:off x="635079" y="5456933"/>
            <a:ext cx="5236234"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38.7 Image of a Warm Front (Green Arrow) Pushing Away a Parcel of Air. Image in the public domain from Physical Geography by J. Patrich, licensed under CC BY 4.0. </a:t>
            </a:r>
          </a:p>
        </p:txBody>
      </p:sp>
      <p:pic>
        <p:nvPicPr>
          <p:cNvPr id="8" name="Picture 7" descr="Diagram of a warm front with warm air rising over retreating cold air, forming layered clouds and light precipitation.">
            <a:extLst>
              <a:ext uri="{FF2B5EF4-FFF2-40B4-BE49-F238E27FC236}">
                <a16:creationId xmlns:a16="http://schemas.microsoft.com/office/drawing/2014/main" id="{FC1D65E1-09D5-8FB2-BD0B-6EDE47DC42D0}"/>
              </a:ext>
            </a:extLst>
          </p:cNvPr>
          <p:cNvPicPr>
            <a:picLocks noChangeAspect="1"/>
          </p:cNvPicPr>
          <p:nvPr/>
        </p:nvPicPr>
        <p:blipFill>
          <a:blip r:embed="rId4"/>
          <a:stretch>
            <a:fillRect/>
          </a:stretch>
        </p:blipFill>
        <p:spPr>
          <a:xfrm>
            <a:off x="6357668" y="1925396"/>
            <a:ext cx="5629269" cy="2737168"/>
          </a:xfrm>
          <a:prstGeom prst="rect">
            <a:avLst/>
          </a:prstGeom>
        </p:spPr>
      </p:pic>
      <p:sp>
        <p:nvSpPr>
          <p:cNvPr id="11" name="TextBox 10">
            <a:extLst>
              <a:ext uri="{FF2B5EF4-FFF2-40B4-BE49-F238E27FC236}">
                <a16:creationId xmlns:a16="http://schemas.microsoft.com/office/drawing/2014/main" id="{34368B84-EDD2-D0E9-6821-AEF8BB0FD4F4}"/>
              </a:ext>
            </a:extLst>
          </p:cNvPr>
          <p:cNvSpPr txBox="1"/>
          <p:nvPr/>
        </p:nvSpPr>
        <p:spPr>
          <a:xfrm>
            <a:off x="6845773" y="5391510"/>
            <a:ext cx="46101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8.3.3: Profile view of Warm front from Introduction to Physical Geography by M. Ritter, licensed under CC BY-NC-SA 4.0.</a:t>
            </a:r>
          </a:p>
        </p:txBody>
      </p:sp>
    </p:spTree>
    <p:extLst>
      <p:ext uri="{BB962C8B-B14F-4D97-AF65-F5344CB8AC3E}">
        <p14:creationId xmlns:p14="http://schemas.microsoft.com/office/powerpoint/2010/main" val="1385787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FCC95-4C25-563E-4DDC-B1EA0BDBE1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2E0E97-CAA2-87AF-00CF-DBC7DCD8C988}"/>
              </a:ext>
            </a:extLst>
          </p:cNvPr>
          <p:cNvSpPr>
            <a:spLocks noGrp="1"/>
          </p:cNvSpPr>
          <p:nvPr>
            <p:ph type="title"/>
          </p:nvPr>
        </p:nvSpPr>
        <p:spPr>
          <a:xfrm>
            <a:off x="71743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Occluded Fronts</a:t>
            </a:r>
            <a:endParaRPr lang="en-US" dirty="0">
              <a:latin typeface="Arial Narrow" panose="020B0606020202030204" pitchFamily="34" charset="0"/>
            </a:endParaRPr>
          </a:p>
        </p:txBody>
      </p:sp>
      <p:sp>
        <p:nvSpPr>
          <p:cNvPr id="4" name="Content Placeholder 2">
            <a:extLst>
              <a:ext uri="{FF2B5EF4-FFF2-40B4-BE49-F238E27FC236}">
                <a16:creationId xmlns:a16="http://schemas.microsoft.com/office/drawing/2014/main" id="{B9242E85-E3B8-7F49-01CA-9C2D18A0AF33}"/>
              </a:ext>
            </a:extLst>
          </p:cNvPr>
          <p:cNvSpPr txBox="1">
            <a:spLocks/>
          </p:cNvSpPr>
          <p:nvPr/>
        </p:nvSpPr>
        <p:spPr>
          <a:xfrm>
            <a:off x="638354" y="1380226"/>
            <a:ext cx="10836216" cy="484804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Forms when a </a:t>
            </a:r>
            <a:r>
              <a:rPr lang="en-US" b="1" dirty="0">
                <a:latin typeface="Arial Narrow" panose="020B0606020202030204" pitchFamily="34" charset="0"/>
              </a:rPr>
              <a:t>cold</a:t>
            </a:r>
            <a:r>
              <a:rPr lang="en-US" dirty="0">
                <a:latin typeface="Arial Narrow" panose="020B0606020202030204" pitchFamily="34" charset="0"/>
              </a:rPr>
              <a:t> </a:t>
            </a:r>
            <a:r>
              <a:rPr lang="en-US" b="1" dirty="0">
                <a:latin typeface="Arial Narrow" panose="020B0606020202030204" pitchFamily="34" charset="0"/>
              </a:rPr>
              <a:t>front</a:t>
            </a:r>
            <a:r>
              <a:rPr lang="en-US" dirty="0">
                <a:latin typeface="Arial Narrow" panose="020B0606020202030204" pitchFamily="34" charset="0"/>
              </a:rPr>
              <a:t> </a:t>
            </a:r>
            <a:r>
              <a:rPr lang="en-US" b="1" dirty="0">
                <a:latin typeface="Arial Narrow" panose="020B0606020202030204" pitchFamily="34" charset="0"/>
              </a:rPr>
              <a:t>overtakes</a:t>
            </a:r>
            <a:r>
              <a:rPr lang="en-US" dirty="0">
                <a:latin typeface="Arial Narrow" panose="020B0606020202030204" pitchFamily="34" charset="0"/>
              </a:rPr>
              <a:t> a </a:t>
            </a:r>
            <a:r>
              <a:rPr lang="en-US" b="1" dirty="0">
                <a:latin typeface="Arial Narrow" panose="020B0606020202030204" pitchFamily="34" charset="0"/>
              </a:rPr>
              <a:t>warm</a:t>
            </a:r>
            <a:r>
              <a:rPr lang="en-US" dirty="0">
                <a:latin typeface="Arial Narrow" panose="020B0606020202030204" pitchFamily="34" charset="0"/>
              </a:rPr>
              <a:t> </a:t>
            </a:r>
            <a:r>
              <a:rPr lang="en-US" b="1" dirty="0">
                <a:latin typeface="Arial Narrow" panose="020B0606020202030204" pitchFamily="34" charset="0"/>
              </a:rPr>
              <a:t>front</a:t>
            </a:r>
            <a:r>
              <a:rPr lang="en-US" dirty="0">
                <a:latin typeface="Arial Narrow" panose="020B0606020202030204" pitchFamily="34" charset="0"/>
              </a:rPr>
              <a:t>, usually near a </a:t>
            </a:r>
            <a:r>
              <a:rPr lang="en-US" b="1" dirty="0">
                <a:latin typeface="Arial Narrow" panose="020B0606020202030204" pitchFamily="34" charset="0"/>
              </a:rPr>
              <a:t>low-pressure</a:t>
            </a:r>
            <a:r>
              <a:rPr lang="en-US" dirty="0">
                <a:latin typeface="Arial Narrow" panose="020B0606020202030204" pitchFamily="34" charset="0"/>
              </a:rPr>
              <a:t> </a:t>
            </a:r>
            <a:r>
              <a:rPr lang="en-US" b="1" dirty="0">
                <a:latin typeface="Arial Narrow" panose="020B0606020202030204" pitchFamily="34" charset="0"/>
              </a:rPr>
              <a:t>system</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Air mass order (from front to back): </a:t>
            </a:r>
            <a:r>
              <a:rPr lang="en-US" b="1" dirty="0">
                <a:latin typeface="Arial Narrow" panose="020B0606020202030204" pitchFamily="34" charset="0"/>
              </a:rPr>
              <a:t>cold</a:t>
            </a:r>
            <a:r>
              <a:rPr lang="en-US" dirty="0">
                <a:latin typeface="Arial Narrow" panose="020B0606020202030204" pitchFamily="34" charset="0"/>
              </a:rPr>
              <a:t> → </a:t>
            </a:r>
            <a:r>
              <a:rPr lang="en-US" b="1" dirty="0">
                <a:latin typeface="Arial Narrow" panose="020B0606020202030204" pitchFamily="34" charset="0"/>
              </a:rPr>
              <a:t>warm</a:t>
            </a:r>
            <a:r>
              <a:rPr lang="en-US" dirty="0">
                <a:latin typeface="Arial Narrow" panose="020B0606020202030204" pitchFamily="34" charset="0"/>
              </a:rPr>
              <a:t> → </a:t>
            </a:r>
            <a:r>
              <a:rPr lang="en-US" b="1" dirty="0">
                <a:latin typeface="Arial Narrow" panose="020B0606020202030204" pitchFamily="34" charset="0"/>
              </a:rPr>
              <a:t>cold</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a:t>
            </a:r>
            <a:r>
              <a:rPr lang="en-US" b="1" dirty="0">
                <a:latin typeface="Arial Narrow" panose="020B0606020202030204" pitchFamily="34" charset="0"/>
              </a:rPr>
              <a:t>Coriolis Effect </a:t>
            </a:r>
            <a:r>
              <a:rPr lang="en-US" dirty="0">
                <a:latin typeface="Arial Narrow" panose="020B0606020202030204" pitchFamily="34" charset="0"/>
              </a:rPr>
              <a:t>causes the boundary to curve </a:t>
            </a:r>
            <a:r>
              <a:rPr lang="en-US" b="1" dirty="0">
                <a:latin typeface="Arial Narrow" panose="020B0606020202030204" pitchFamily="34" charset="0"/>
              </a:rPr>
              <a:t>poleward</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Two</a:t>
            </a:r>
            <a:r>
              <a:rPr lang="en-US" dirty="0">
                <a:latin typeface="Arial Narrow" panose="020B0606020202030204" pitchFamily="34" charset="0"/>
              </a:rPr>
              <a:t> types of occlusions: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Cold</a:t>
            </a:r>
            <a:r>
              <a:rPr lang="en-US" sz="2800" dirty="0">
                <a:latin typeface="Arial Narrow" panose="020B0606020202030204" pitchFamily="34" charset="0"/>
              </a:rPr>
              <a:t> </a:t>
            </a:r>
            <a:r>
              <a:rPr lang="en-US" sz="2800" b="1" dirty="0">
                <a:latin typeface="Arial Narrow" panose="020B0606020202030204" pitchFamily="34" charset="0"/>
              </a:rPr>
              <a:t>occlusion</a:t>
            </a:r>
            <a:r>
              <a:rPr lang="en-US" sz="2800" dirty="0">
                <a:latin typeface="Arial Narrow" panose="020B0606020202030204" pitchFamily="34" charset="0"/>
              </a:rPr>
              <a:t>: third air mass is </a:t>
            </a:r>
            <a:r>
              <a:rPr lang="en-US" sz="2800" b="1" dirty="0">
                <a:latin typeface="Arial Narrow" panose="020B0606020202030204" pitchFamily="34" charset="0"/>
              </a:rPr>
              <a:t>colder</a:t>
            </a:r>
            <a:r>
              <a:rPr lang="en-US" sz="2800" dirty="0">
                <a:latin typeface="Arial Narrow" panose="020B0606020202030204" pitchFamily="34" charset="0"/>
              </a:rPr>
              <a:t> → slides underneath both.</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Warm</a:t>
            </a:r>
            <a:r>
              <a:rPr lang="en-US" sz="2800" dirty="0">
                <a:latin typeface="Arial Narrow" panose="020B0606020202030204" pitchFamily="34" charset="0"/>
              </a:rPr>
              <a:t> </a:t>
            </a:r>
            <a:r>
              <a:rPr lang="en-US" sz="2800" b="1" dirty="0">
                <a:latin typeface="Arial Narrow" panose="020B0606020202030204" pitchFamily="34" charset="0"/>
              </a:rPr>
              <a:t>occlusion</a:t>
            </a:r>
            <a:r>
              <a:rPr lang="en-US" sz="2800" dirty="0">
                <a:latin typeface="Arial Narrow" panose="020B0606020202030204" pitchFamily="34" charset="0"/>
              </a:rPr>
              <a:t>: third air mass is </a:t>
            </a:r>
            <a:r>
              <a:rPr lang="en-US" sz="2800" b="1" dirty="0">
                <a:latin typeface="Arial Narrow" panose="020B0606020202030204" pitchFamily="34" charset="0"/>
              </a:rPr>
              <a:t>warmer</a:t>
            </a:r>
            <a:r>
              <a:rPr lang="en-US" sz="2800" dirty="0">
                <a:latin typeface="Arial Narrow" panose="020B0606020202030204" pitchFamily="34" charset="0"/>
              </a:rPr>
              <a:t> → rides over the others.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Weather</a:t>
            </a:r>
            <a:r>
              <a:rPr lang="en-US" dirty="0">
                <a:latin typeface="Arial Narrow" panose="020B0606020202030204" pitchFamily="34" charset="0"/>
              </a:rPr>
              <a:t>: intense near the front with </a:t>
            </a:r>
            <a:r>
              <a:rPr lang="en-US" b="1" dirty="0">
                <a:latin typeface="Arial Narrow" panose="020B0606020202030204" pitchFamily="34" charset="0"/>
              </a:rPr>
              <a:t>precipitation</a:t>
            </a:r>
            <a:r>
              <a:rPr lang="en-US" dirty="0">
                <a:latin typeface="Arial Narrow" panose="020B0606020202030204" pitchFamily="34" charset="0"/>
              </a:rPr>
              <a:t> and </a:t>
            </a:r>
            <a:r>
              <a:rPr lang="en-US" b="1" dirty="0">
                <a:latin typeface="Arial Narrow" panose="020B0606020202030204" pitchFamily="34" charset="0"/>
              </a:rPr>
              <a:t>shifting</a:t>
            </a:r>
            <a:r>
              <a:rPr lang="en-US" dirty="0">
                <a:latin typeface="Arial Narrow" panose="020B0606020202030204" pitchFamily="34" charset="0"/>
              </a:rPr>
              <a:t> </a:t>
            </a:r>
            <a:r>
              <a:rPr lang="en-US" b="1" dirty="0">
                <a:latin typeface="Arial Narrow" panose="020B0606020202030204" pitchFamily="34" charset="0"/>
              </a:rPr>
              <a:t>winds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Common along the </a:t>
            </a:r>
            <a:r>
              <a:rPr lang="en-US" b="1" dirty="0">
                <a:latin typeface="Arial Narrow" panose="020B0606020202030204" pitchFamily="34" charset="0"/>
              </a:rPr>
              <a:t>Pacific</a:t>
            </a:r>
            <a:r>
              <a:rPr lang="en-US" dirty="0">
                <a:latin typeface="Arial Narrow" panose="020B0606020202030204" pitchFamily="34" charset="0"/>
              </a:rPr>
              <a:t> </a:t>
            </a:r>
            <a:r>
              <a:rPr lang="en-US" b="1" dirty="0">
                <a:latin typeface="Arial Narrow" panose="020B0606020202030204" pitchFamily="34" charset="0"/>
              </a:rPr>
              <a:t>Coast</a:t>
            </a:r>
            <a:r>
              <a:rPr lang="en-US" dirty="0">
                <a:latin typeface="Arial Narrow" panose="020B0606020202030204" pitchFamily="34" charset="0"/>
              </a:rPr>
              <a:t>.</a:t>
            </a:r>
          </a:p>
        </p:txBody>
      </p:sp>
    </p:spTree>
    <p:extLst>
      <p:ext uri="{BB962C8B-B14F-4D97-AF65-F5344CB8AC3E}">
        <p14:creationId xmlns:p14="http://schemas.microsoft.com/office/powerpoint/2010/main" val="6912909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991E4-D446-EAE1-8C7C-505249A31B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11F1FE-D261-D19E-9301-D420A0A15454}"/>
              </a:ext>
            </a:extLst>
          </p:cNvPr>
          <p:cNvSpPr>
            <a:spLocks noGrp="1"/>
          </p:cNvSpPr>
          <p:nvPr>
            <p:ph type="title"/>
          </p:nvPr>
        </p:nvSpPr>
        <p:spPr>
          <a:xfrm>
            <a:off x="3668300" y="248572"/>
            <a:ext cx="4587180" cy="704550"/>
          </a:xfrm>
        </p:spPr>
        <p:txBody>
          <a:bodyPr>
            <a:noAutofit/>
          </a:bodyPr>
          <a:lstStyle/>
          <a:p>
            <a:pPr algn="ctr"/>
            <a:r>
              <a:rPr kumimoji="0" lang="en-US" sz="3200" b="1"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An Occluded Front</a:t>
            </a:r>
            <a:endParaRPr lang="en-US" sz="3200" b="1" dirty="0">
              <a:latin typeface="Arial Narrow" panose="020B0606020202030204" pitchFamily="34" charset="0"/>
            </a:endParaRPr>
          </a:p>
        </p:txBody>
      </p:sp>
      <p:sp>
        <p:nvSpPr>
          <p:cNvPr id="10" name="TextBox 9">
            <a:extLst>
              <a:ext uri="{FF2B5EF4-FFF2-40B4-BE49-F238E27FC236}">
                <a16:creationId xmlns:a16="http://schemas.microsoft.com/office/drawing/2014/main" id="{49CD1325-3FC8-B3E9-D6C9-C67E772245C5}"/>
              </a:ext>
            </a:extLst>
          </p:cNvPr>
          <p:cNvSpPr txBox="1"/>
          <p:nvPr/>
        </p:nvSpPr>
        <p:spPr>
          <a:xfrm>
            <a:off x="3477883" y="6209318"/>
            <a:ext cx="5236234"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7.39 Image of an Occluded Front. Image is in the public domain from Physical Geography by J. Patrich, licensed under CC BY 4.0. </a:t>
            </a:r>
          </a:p>
        </p:txBody>
      </p:sp>
      <p:pic>
        <p:nvPicPr>
          <p:cNvPr id="4" name="Picture 3" descr="Diagram of an occluded front showing a low-pressure center with converging cold and warm fronts.">
            <a:extLst>
              <a:ext uri="{FF2B5EF4-FFF2-40B4-BE49-F238E27FC236}">
                <a16:creationId xmlns:a16="http://schemas.microsoft.com/office/drawing/2014/main" id="{56AFA02A-3F21-60EA-9E87-F9550BA2E9CA}"/>
              </a:ext>
            </a:extLst>
          </p:cNvPr>
          <p:cNvPicPr>
            <a:picLocks noChangeAspect="1"/>
          </p:cNvPicPr>
          <p:nvPr/>
        </p:nvPicPr>
        <p:blipFill>
          <a:blip r:embed="rId3"/>
          <a:stretch>
            <a:fillRect/>
          </a:stretch>
        </p:blipFill>
        <p:spPr>
          <a:xfrm>
            <a:off x="2836403" y="1221632"/>
            <a:ext cx="6250973" cy="4805435"/>
          </a:xfrm>
          <a:prstGeom prst="rect">
            <a:avLst/>
          </a:prstGeom>
        </p:spPr>
      </p:pic>
    </p:spTree>
    <p:extLst>
      <p:ext uri="{BB962C8B-B14F-4D97-AF65-F5344CB8AC3E}">
        <p14:creationId xmlns:p14="http://schemas.microsoft.com/office/powerpoint/2010/main" val="2122500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89C8E-D600-C4B7-A089-8509CDFD3D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B179B5-0EDA-84DF-F468-80C284283B9E}"/>
              </a:ext>
            </a:extLst>
          </p:cNvPr>
          <p:cNvSpPr>
            <a:spLocks noGrp="1"/>
          </p:cNvSpPr>
          <p:nvPr>
            <p:ph type="title"/>
          </p:nvPr>
        </p:nvSpPr>
        <p:spPr>
          <a:xfrm>
            <a:off x="71743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Stationary Fronts</a:t>
            </a:r>
            <a:endParaRPr lang="en-US" dirty="0">
              <a:latin typeface="Arial Narrow" panose="020B0606020202030204" pitchFamily="34" charset="0"/>
            </a:endParaRPr>
          </a:p>
        </p:txBody>
      </p:sp>
      <p:sp>
        <p:nvSpPr>
          <p:cNvPr id="4" name="Content Placeholder 2">
            <a:extLst>
              <a:ext uri="{FF2B5EF4-FFF2-40B4-BE49-F238E27FC236}">
                <a16:creationId xmlns:a16="http://schemas.microsoft.com/office/drawing/2014/main" id="{81FF9A19-885C-6769-89DE-C61FCBC69B68}"/>
              </a:ext>
            </a:extLst>
          </p:cNvPr>
          <p:cNvSpPr txBox="1">
            <a:spLocks/>
          </p:cNvSpPr>
          <p:nvPr/>
        </p:nvSpPr>
        <p:spPr>
          <a:xfrm>
            <a:off x="638354" y="1380226"/>
            <a:ext cx="10836216" cy="484804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Occurs when </a:t>
            </a:r>
            <a:r>
              <a:rPr lang="en-US" b="1" dirty="0">
                <a:latin typeface="Arial Narrow" panose="020B0606020202030204" pitchFamily="34" charset="0"/>
              </a:rPr>
              <a:t>neither</a:t>
            </a:r>
            <a:r>
              <a:rPr lang="en-US" dirty="0">
                <a:latin typeface="Arial Narrow" panose="020B0606020202030204" pitchFamily="34" charset="0"/>
              </a:rPr>
              <a:t> </a:t>
            </a:r>
            <a:r>
              <a:rPr lang="en-US" b="1" dirty="0">
                <a:latin typeface="Arial Narrow" panose="020B0606020202030204" pitchFamily="34" charset="0"/>
              </a:rPr>
              <a:t>air</a:t>
            </a:r>
            <a:r>
              <a:rPr lang="en-US" dirty="0">
                <a:latin typeface="Arial Narrow" panose="020B0606020202030204" pitchFamily="34" charset="0"/>
              </a:rPr>
              <a:t> </a:t>
            </a:r>
            <a:r>
              <a:rPr lang="en-US" b="1" dirty="0">
                <a:latin typeface="Arial Narrow" panose="020B0606020202030204" pitchFamily="34" charset="0"/>
              </a:rPr>
              <a:t>mass</a:t>
            </a:r>
            <a:r>
              <a:rPr lang="en-US" dirty="0">
                <a:latin typeface="Arial Narrow" panose="020B0606020202030204" pitchFamily="34" charset="0"/>
              </a:rPr>
              <a:t> </a:t>
            </a:r>
            <a:r>
              <a:rPr lang="en-US" b="1" dirty="0">
                <a:latin typeface="Arial Narrow" panose="020B0606020202030204" pitchFamily="34" charset="0"/>
              </a:rPr>
              <a:t>advances</a:t>
            </a:r>
            <a:r>
              <a:rPr lang="en-US" dirty="0">
                <a:latin typeface="Arial Narrow" panose="020B0606020202030204" pitchFamily="34" charset="0"/>
              </a:rPr>
              <a:t> — the front </a:t>
            </a:r>
            <a:r>
              <a:rPr lang="en-US" b="1" dirty="0">
                <a:latin typeface="Arial Narrow" panose="020B0606020202030204" pitchFamily="34" charset="0"/>
              </a:rPr>
              <a:t>does</a:t>
            </a:r>
            <a:r>
              <a:rPr lang="en-US" dirty="0">
                <a:latin typeface="Arial Narrow" panose="020B0606020202030204" pitchFamily="34" charset="0"/>
              </a:rPr>
              <a:t> </a:t>
            </a:r>
            <a:r>
              <a:rPr lang="en-US" b="1" dirty="0">
                <a:latin typeface="Arial Narrow" panose="020B0606020202030204" pitchFamily="34" charset="0"/>
              </a:rPr>
              <a:t>not</a:t>
            </a:r>
            <a:r>
              <a:rPr lang="en-US" dirty="0">
                <a:latin typeface="Arial Narrow" panose="020B0606020202030204" pitchFamily="34" charset="0"/>
              </a:rPr>
              <a:t> </a:t>
            </a:r>
            <a:r>
              <a:rPr lang="en-US" b="1" dirty="0">
                <a:latin typeface="Arial Narrow" panose="020B0606020202030204" pitchFamily="34" charset="0"/>
              </a:rPr>
              <a:t>move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Can be </a:t>
            </a:r>
            <a:r>
              <a:rPr lang="en-US" b="1" dirty="0">
                <a:latin typeface="Arial Narrow" panose="020B0606020202030204" pitchFamily="34" charset="0"/>
              </a:rPr>
              <a:t>blocked</a:t>
            </a:r>
            <a:r>
              <a:rPr lang="en-US" dirty="0">
                <a:latin typeface="Arial Narrow" panose="020B0606020202030204" pitchFamily="34" charset="0"/>
              </a:rPr>
              <a:t> by </a:t>
            </a:r>
            <a:r>
              <a:rPr lang="en-US" b="1" dirty="0">
                <a:latin typeface="Arial Narrow" panose="020B0606020202030204" pitchFamily="34" charset="0"/>
              </a:rPr>
              <a:t>barriers</a:t>
            </a:r>
            <a:r>
              <a:rPr lang="en-US" dirty="0">
                <a:latin typeface="Arial Narrow" panose="020B0606020202030204" pitchFamily="34" charset="0"/>
              </a:rPr>
              <a:t> (e.g., </a:t>
            </a:r>
            <a:r>
              <a:rPr lang="en-US" b="1" dirty="0">
                <a:latin typeface="Arial Narrow" panose="020B0606020202030204" pitchFamily="34" charset="0"/>
              </a:rPr>
              <a:t>mountain</a:t>
            </a:r>
            <a:r>
              <a:rPr lang="en-US" dirty="0">
                <a:latin typeface="Arial Narrow" panose="020B0606020202030204" pitchFamily="34" charset="0"/>
              </a:rPr>
              <a:t> ranges).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Produces </a:t>
            </a:r>
            <a:r>
              <a:rPr lang="en-US" b="1" dirty="0">
                <a:latin typeface="Arial Narrow" panose="020B0606020202030204" pitchFamily="34" charset="0"/>
              </a:rPr>
              <a:t>persistent</a:t>
            </a:r>
            <a:r>
              <a:rPr lang="en-US" dirty="0">
                <a:latin typeface="Arial Narrow" panose="020B0606020202030204" pitchFamily="34" charset="0"/>
              </a:rPr>
              <a:t> </a:t>
            </a:r>
            <a:r>
              <a:rPr lang="en-US" b="1" dirty="0">
                <a:latin typeface="Arial Narrow" panose="020B0606020202030204" pitchFamily="34" charset="0"/>
              </a:rPr>
              <a:t>weather</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i="1" dirty="0">
                <a:latin typeface="Arial Narrow" panose="020B0606020202030204" pitchFamily="34" charset="0"/>
              </a:rPr>
              <a:t>Rain</a:t>
            </a:r>
            <a:r>
              <a:rPr lang="en-US" sz="2800" dirty="0">
                <a:latin typeface="Arial Narrow" panose="020B0606020202030204" pitchFamily="34" charset="0"/>
              </a:rPr>
              <a:t>, </a:t>
            </a:r>
            <a:r>
              <a:rPr lang="en-US" sz="2800" i="1" dirty="0">
                <a:latin typeface="Arial Narrow" panose="020B0606020202030204" pitchFamily="34" charset="0"/>
              </a:rPr>
              <a:t>drizzle</a:t>
            </a:r>
            <a:r>
              <a:rPr lang="en-US" sz="2800" dirty="0">
                <a:latin typeface="Arial Narrow" panose="020B0606020202030204" pitchFamily="34" charset="0"/>
              </a:rPr>
              <a:t>, and </a:t>
            </a:r>
            <a:r>
              <a:rPr lang="en-US" sz="2800" i="1" dirty="0">
                <a:latin typeface="Arial Narrow" panose="020B0606020202030204" pitchFamily="34" charset="0"/>
              </a:rPr>
              <a:t>fog</a:t>
            </a:r>
            <a:r>
              <a:rPr lang="en-US" sz="2800" dirty="0">
                <a:latin typeface="Arial Narrow" panose="020B0606020202030204" pitchFamily="34" charset="0"/>
              </a:rPr>
              <a:t> lasting several days.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Winds</a:t>
            </a:r>
            <a:r>
              <a:rPr lang="en-US" dirty="0">
                <a:latin typeface="Arial Narrow" panose="020B0606020202030204" pitchFamily="34" charset="0"/>
              </a:rPr>
              <a:t> </a:t>
            </a:r>
            <a:r>
              <a:rPr lang="en-US" b="1" dirty="0">
                <a:latin typeface="Arial Narrow" panose="020B0606020202030204" pitchFamily="34" charset="0"/>
              </a:rPr>
              <a:t>blow</a:t>
            </a:r>
            <a:r>
              <a:rPr lang="en-US" dirty="0">
                <a:latin typeface="Arial Narrow" panose="020B0606020202030204" pitchFamily="34" charset="0"/>
              </a:rPr>
              <a:t> </a:t>
            </a:r>
            <a:r>
              <a:rPr lang="en-US" b="1" dirty="0">
                <a:latin typeface="Arial Narrow" panose="020B0606020202030204" pitchFamily="34" charset="0"/>
              </a:rPr>
              <a:t>parallel</a:t>
            </a:r>
            <a:r>
              <a:rPr lang="en-US" dirty="0">
                <a:latin typeface="Arial Narrow" panose="020B0606020202030204" pitchFamily="34" charset="0"/>
              </a:rPr>
              <a:t> to the front, often in </a:t>
            </a:r>
            <a:r>
              <a:rPr lang="en-US" b="1" dirty="0">
                <a:latin typeface="Arial Narrow" panose="020B0606020202030204" pitchFamily="34" charset="0"/>
              </a:rPr>
              <a:t>opposite</a:t>
            </a:r>
            <a:r>
              <a:rPr lang="en-US" dirty="0">
                <a:latin typeface="Arial Narrow" panose="020B0606020202030204" pitchFamily="34" charset="0"/>
              </a:rPr>
              <a:t> </a:t>
            </a:r>
            <a:r>
              <a:rPr lang="en-US" b="1" dirty="0">
                <a:latin typeface="Arial Narrow" panose="020B0606020202030204" pitchFamily="34" charset="0"/>
              </a:rPr>
              <a:t>directions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Eventually, the front </a:t>
            </a:r>
            <a:r>
              <a:rPr lang="en-US" b="1" dirty="0">
                <a:latin typeface="Arial Narrow" panose="020B0606020202030204" pitchFamily="34" charset="0"/>
              </a:rPr>
              <a:t>breaks</a:t>
            </a:r>
            <a:r>
              <a:rPr lang="en-US" dirty="0">
                <a:latin typeface="Arial Narrow" panose="020B0606020202030204" pitchFamily="34" charset="0"/>
              </a:rPr>
              <a:t> </a:t>
            </a:r>
            <a:r>
              <a:rPr lang="en-US" b="1" dirty="0">
                <a:latin typeface="Arial Narrow" panose="020B0606020202030204" pitchFamily="34" charset="0"/>
              </a:rPr>
              <a:t>apart</a:t>
            </a:r>
            <a:r>
              <a:rPr lang="en-US" dirty="0">
                <a:latin typeface="Arial Narrow" panose="020B0606020202030204" pitchFamily="34" charset="0"/>
              </a:rPr>
              <a:t> or </a:t>
            </a:r>
            <a:r>
              <a:rPr lang="en-US" b="1" dirty="0">
                <a:latin typeface="Arial Narrow" panose="020B0606020202030204" pitchFamily="34" charset="0"/>
              </a:rPr>
              <a:t>transitions</a:t>
            </a:r>
            <a:r>
              <a:rPr lang="en-US" dirty="0">
                <a:latin typeface="Arial Narrow" panose="020B0606020202030204" pitchFamily="34" charset="0"/>
              </a:rPr>
              <a:t> into another front type.</a:t>
            </a:r>
          </a:p>
        </p:txBody>
      </p:sp>
    </p:spTree>
    <p:extLst>
      <p:ext uri="{BB962C8B-B14F-4D97-AF65-F5344CB8AC3E}">
        <p14:creationId xmlns:p14="http://schemas.microsoft.com/office/powerpoint/2010/main" val="12849677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A40D1-E25C-8539-D333-3E01CC48BA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9E9006-5702-DF9A-CCE9-F369F5D47CC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Midlatitude Cyclones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56F0745-092C-AE73-434D-BA66A56558A5}"/>
              </a:ext>
            </a:extLst>
          </p:cNvPr>
          <p:cNvSpPr>
            <a:spLocks noGrp="1"/>
          </p:cNvSpPr>
          <p:nvPr>
            <p:ph idx="1"/>
          </p:nvPr>
        </p:nvSpPr>
        <p:spPr>
          <a:xfrm>
            <a:off x="838200" y="1458930"/>
            <a:ext cx="4906992"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Midlatitude (extratropical) cyclones, also called wave cyclones, form along the </a:t>
            </a:r>
            <a:r>
              <a:rPr lang="en-US" sz="2400" b="1" dirty="0">
                <a:latin typeface="Arial Narrow" panose="020B0606020202030204" pitchFamily="34" charset="0"/>
              </a:rPr>
              <a:t>polar</a:t>
            </a:r>
            <a:r>
              <a:rPr lang="en-US" sz="2400" dirty="0">
                <a:latin typeface="Arial Narrow" panose="020B0606020202030204" pitchFamily="34" charset="0"/>
              </a:rPr>
              <a:t> </a:t>
            </a:r>
            <a:r>
              <a:rPr lang="en-US" sz="2400" b="1" dirty="0">
                <a:latin typeface="Arial Narrow" panose="020B0606020202030204" pitchFamily="34" charset="0"/>
              </a:rPr>
              <a:t>front</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Develop where </a:t>
            </a:r>
            <a:r>
              <a:rPr lang="en-US" sz="2400" b="1" dirty="0">
                <a:latin typeface="Arial Narrow" panose="020B0606020202030204" pitchFamily="34" charset="0"/>
              </a:rPr>
              <a:t>cold</a:t>
            </a:r>
            <a:r>
              <a:rPr lang="en-US" sz="2400" dirty="0">
                <a:latin typeface="Arial Narrow" panose="020B0606020202030204" pitchFamily="34" charset="0"/>
              </a:rPr>
              <a:t> </a:t>
            </a:r>
            <a:r>
              <a:rPr lang="en-US" sz="2400" b="1" dirty="0">
                <a:latin typeface="Arial Narrow" panose="020B0606020202030204" pitchFamily="34" charset="0"/>
              </a:rPr>
              <a:t>polar</a:t>
            </a:r>
            <a:r>
              <a:rPr lang="en-US" sz="2400" dirty="0">
                <a:latin typeface="Arial Narrow" panose="020B0606020202030204" pitchFamily="34" charset="0"/>
              </a:rPr>
              <a:t> air </a:t>
            </a:r>
            <a:r>
              <a:rPr lang="en-US" sz="2400" b="1" dirty="0">
                <a:latin typeface="Arial Narrow" panose="020B0606020202030204" pitchFamily="34" charset="0"/>
              </a:rPr>
              <a:t>meets</a:t>
            </a:r>
            <a:r>
              <a:rPr lang="en-US" sz="2400" dirty="0">
                <a:latin typeface="Arial Narrow" panose="020B0606020202030204" pitchFamily="34" charset="0"/>
              </a:rPr>
              <a:t> </a:t>
            </a:r>
            <a:r>
              <a:rPr lang="en-US" sz="2400" b="1" dirty="0">
                <a:latin typeface="Arial Narrow" panose="020B0606020202030204" pitchFamily="34" charset="0"/>
              </a:rPr>
              <a:t>warm</a:t>
            </a:r>
            <a:r>
              <a:rPr lang="en-US" sz="2400" dirty="0">
                <a:latin typeface="Arial Narrow" panose="020B0606020202030204" pitchFamily="34" charset="0"/>
              </a:rPr>
              <a:t> </a:t>
            </a:r>
            <a:r>
              <a:rPr lang="en-US" sz="2400" b="1" dirty="0">
                <a:latin typeface="Arial Narrow" panose="020B0606020202030204" pitchFamily="34" charset="0"/>
              </a:rPr>
              <a:t>tropical</a:t>
            </a:r>
            <a:r>
              <a:rPr lang="en-US" sz="2400" dirty="0">
                <a:latin typeface="Arial Narrow" panose="020B0606020202030204" pitchFamily="34" charset="0"/>
              </a:rPr>
              <a:t> air. </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Appear wave-like on weather maps and can span up to 1000 miles (1600 km).</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Steered by the </a:t>
            </a:r>
            <a:r>
              <a:rPr lang="en-US" sz="2400" b="1" dirty="0">
                <a:latin typeface="Arial Narrow" panose="020B0606020202030204" pitchFamily="34" charset="0"/>
              </a:rPr>
              <a:t>polar</a:t>
            </a:r>
            <a:r>
              <a:rPr lang="en-US" sz="2400" dirty="0">
                <a:latin typeface="Arial Narrow" panose="020B0606020202030204" pitchFamily="34" charset="0"/>
              </a:rPr>
              <a:t> </a:t>
            </a:r>
            <a:r>
              <a:rPr lang="en-US" sz="2400" b="1" dirty="0">
                <a:latin typeface="Arial Narrow" panose="020B0606020202030204" pitchFamily="34" charset="0"/>
              </a:rPr>
              <a:t>front</a:t>
            </a:r>
            <a:r>
              <a:rPr lang="en-US" sz="2400" dirty="0">
                <a:latin typeface="Arial Narrow" panose="020B0606020202030204" pitchFamily="34" charset="0"/>
              </a:rPr>
              <a:t> </a:t>
            </a:r>
            <a:r>
              <a:rPr lang="en-US" sz="2400" b="1" dirty="0">
                <a:latin typeface="Arial Narrow" panose="020B0606020202030204" pitchFamily="34" charset="0"/>
              </a:rPr>
              <a:t>jet</a:t>
            </a:r>
            <a:r>
              <a:rPr lang="en-US" sz="2400" dirty="0">
                <a:latin typeface="Arial Narrow" panose="020B0606020202030204" pitchFamily="34" charset="0"/>
              </a:rPr>
              <a:t> </a:t>
            </a:r>
            <a:r>
              <a:rPr lang="en-US" sz="2400" b="1" dirty="0">
                <a:latin typeface="Arial Narrow" panose="020B0606020202030204" pitchFamily="34" charset="0"/>
              </a:rPr>
              <a:t>stream</a:t>
            </a:r>
            <a:r>
              <a:rPr lang="en-US" sz="2400" dirty="0">
                <a:latin typeface="Arial Narrow" panose="020B0606020202030204" pitchFamily="34" charset="0"/>
              </a:rPr>
              <a:t>, driving dynamic weather in the </a:t>
            </a:r>
            <a:r>
              <a:rPr lang="en-US" sz="2400" b="1" dirty="0">
                <a:latin typeface="Arial Narrow" panose="020B0606020202030204" pitchFamily="34" charset="0"/>
              </a:rPr>
              <a:t>midlatitudes</a:t>
            </a:r>
            <a:r>
              <a:rPr lang="en-US" sz="2400" dirty="0">
                <a:latin typeface="Arial Narrow" panose="020B0606020202030204" pitchFamily="34" charset="0"/>
              </a:rPr>
              <a:t>.</a:t>
            </a:r>
          </a:p>
        </p:txBody>
      </p:sp>
      <p:pic>
        <p:nvPicPr>
          <p:cNvPr id="2050" name="Picture 2" descr="Satellite image of a large mid-latitude cyclone over the central and eastern United States.">
            <a:extLst>
              <a:ext uri="{FF2B5EF4-FFF2-40B4-BE49-F238E27FC236}">
                <a16:creationId xmlns:a16="http://schemas.microsoft.com/office/drawing/2014/main" id="{B1C20129-CA17-8253-7D15-25A98C0698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6899" y="480316"/>
            <a:ext cx="4612489" cy="596942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0F3081A-855E-CDF9-94CF-6A8351BCDDCF}"/>
              </a:ext>
            </a:extLst>
          </p:cNvPr>
          <p:cNvSpPr txBox="1"/>
          <p:nvPr/>
        </p:nvSpPr>
        <p:spPr>
          <a:xfrm>
            <a:off x="10047127" y="6494513"/>
            <a:ext cx="871269" cy="261610"/>
          </a:xfrm>
          <a:prstGeom prst="rect">
            <a:avLst/>
          </a:prstGeom>
          <a:noFill/>
        </p:spPr>
        <p:txBody>
          <a:bodyPr wrap="square">
            <a:spAutoFit/>
          </a:bodyPr>
          <a:lstStyle/>
          <a:p>
            <a:pPr algn="l"/>
            <a:r>
              <a:rPr lang="en-US" sz="1100" dirty="0">
                <a:latin typeface="Arial Narrow" panose="020B0606020202030204" pitchFamily="34" charset="0"/>
                <a:cs typeface="Times New Roman" panose="02020603050405020304" pitchFamily="18" charset="0"/>
              </a:rPr>
              <a:t>Credit: NASA</a:t>
            </a:r>
          </a:p>
        </p:txBody>
      </p:sp>
    </p:spTree>
    <p:extLst>
      <p:ext uri="{BB962C8B-B14F-4D97-AF65-F5344CB8AC3E}">
        <p14:creationId xmlns:p14="http://schemas.microsoft.com/office/powerpoint/2010/main" val="8505192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95560-3E01-3E21-BA45-1C81A900F4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8A084A-C273-6899-4675-B7CB989A186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Cyclone Life Cycle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9260423-6061-23D0-E660-A142C4A604AE}"/>
              </a:ext>
            </a:extLst>
          </p:cNvPr>
          <p:cNvSpPr>
            <a:spLocks noGrp="1"/>
          </p:cNvSpPr>
          <p:nvPr>
            <p:ph idx="1"/>
          </p:nvPr>
        </p:nvSpPr>
        <p:spPr>
          <a:xfrm>
            <a:off x="838199" y="1458930"/>
            <a:ext cx="11152517"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Stage 1 – </a:t>
            </a:r>
            <a:r>
              <a:rPr lang="en-US" b="1" dirty="0">
                <a:latin typeface="Arial Narrow" panose="020B0606020202030204" pitchFamily="34" charset="0"/>
              </a:rPr>
              <a:t>Cyclogenesis </a:t>
            </a:r>
            <a:r>
              <a:rPr lang="en-US" dirty="0">
                <a:latin typeface="Arial Narrow" panose="020B0606020202030204" pitchFamily="34" charset="0"/>
              </a:rPr>
              <a:t>(</a:t>
            </a:r>
            <a:r>
              <a:rPr lang="en-US" b="1" dirty="0">
                <a:latin typeface="Arial Narrow" panose="020B0606020202030204" pitchFamily="34" charset="0"/>
              </a:rPr>
              <a:t>Initial Stage</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Forms in areas of </a:t>
            </a:r>
            <a:r>
              <a:rPr lang="en-US" sz="2800" b="1" dirty="0">
                <a:latin typeface="Arial Narrow" panose="020B0606020202030204" pitchFamily="34" charset="0"/>
              </a:rPr>
              <a:t>surface</a:t>
            </a:r>
            <a:r>
              <a:rPr lang="en-US" sz="2800" dirty="0">
                <a:latin typeface="Arial Narrow" panose="020B0606020202030204" pitchFamily="34" charset="0"/>
              </a:rPr>
              <a:t> </a:t>
            </a:r>
            <a:r>
              <a:rPr lang="en-US" sz="2800" b="1" dirty="0">
                <a:latin typeface="Arial Narrow" panose="020B0606020202030204" pitchFamily="34" charset="0"/>
              </a:rPr>
              <a:t>convergence</a:t>
            </a:r>
            <a:r>
              <a:rPr lang="en-US" sz="2800" dirty="0">
                <a:latin typeface="Arial Narrow" panose="020B0606020202030204" pitchFamily="34" charset="0"/>
              </a:rPr>
              <a:t> (e.g., east of Rockies, Gulf Coast, Icelandic/Aleutian lows).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Cold</a:t>
            </a:r>
            <a:r>
              <a:rPr lang="en-US" sz="2800" dirty="0">
                <a:latin typeface="Arial Narrow" panose="020B0606020202030204" pitchFamily="34" charset="0"/>
              </a:rPr>
              <a:t> </a:t>
            </a:r>
            <a:r>
              <a:rPr lang="en-US" sz="2800" b="1" dirty="0">
                <a:latin typeface="Arial Narrow" panose="020B0606020202030204" pitchFamily="34" charset="0"/>
              </a:rPr>
              <a:t>air</a:t>
            </a:r>
            <a:r>
              <a:rPr lang="en-US" sz="2800" dirty="0">
                <a:latin typeface="Arial Narrow" panose="020B0606020202030204" pitchFamily="34" charset="0"/>
              </a:rPr>
              <a:t> from north and </a:t>
            </a:r>
            <a:r>
              <a:rPr lang="en-US" sz="2800" b="1" dirty="0">
                <a:latin typeface="Arial Narrow" panose="020B0606020202030204" pitchFamily="34" charset="0"/>
              </a:rPr>
              <a:t>warm</a:t>
            </a:r>
            <a:r>
              <a:rPr lang="en-US" sz="2800" dirty="0">
                <a:latin typeface="Arial Narrow" panose="020B0606020202030204" pitchFamily="34" charset="0"/>
              </a:rPr>
              <a:t> </a:t>
            </a:r>
            <a:r>
              <a:rPr lang="en-US" sz="2800" b="1" dirty="0">
                <a:latin typeface="Arial Narrow" panose="020B0606020202030204" pitchFamily="34" charset="0"/>
              </a:rPr>
              <a:t>air</a:t>
            </a:r>
            <a:r>
              <a:rPr lang="en-US" sz="2800" dirty="0">
                <a:latin typeface="Arial Narrow" panose="020B0606020202030204" pitchFamily="34" charset="0"/>
              </a:rPr>
              <a:t> from south create </a:t>
            </a:r>
            <a:r>
              <a:rPr lang="en-US" sz="2800" b="1" dirty="0">
                <a:latin typeface="Arial Narrow" panose="020B0606020202030204" pitchFamily="34" charset="0"/>
              </a:rPr>
              <a:t>cyclonic</a:t>
            </a:r>
            <a:r>
              <a:rPr lang="en-US" sz="2800" dirty="0">
                <a:latin typeface="Arial Narrow" panose="020B0606020202030204" pitchFamily="34" charset="0"/>
              </a:rPr>
              <a:t> </a:t>
            </a:r>
            <a:r>
              <a:rPr lang="en-US" sz="2800" b="1" dirty="0">
                <a:latin typeface="Arial Narrow" panose="020B0606020202030204" pitchFamily="34" charset="0"/>
              </a:rPr>
              <a:t>shear</a:t>
            </a:r>
            <a:r>
              <a:rPr lang="en-US" sz="28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Leads to </a:t>
            </a:r>
            <a:r>
              <a:rPr lang="en-US" sz="2800" b="1" dirty="0">
                <a:latin typeface="Arial Narrow" panose="020B0606020202030204" pitchFamily="34" charset="0"/>
              </a:rPr>
              <a:t>counterclockwise</a:t>
            </a:r>
            <a:r>
              <a:rPr lang="en-US" sz="2800" dirty="0">
                <a:latin typeface="Arial Narrow" panose="020B0606020202030204" pitchFamily="34" charset="0"/>
              </a:rPr>
              <a:t> </a:t>
            </a:r>
            <a:r>
              <a:rPr lang="en-US" sz="2800" b="1" dirty="0">
                <a:latin typeface="Arial Narrow" panose="020B0606020202030204" pitchFamily="34" charset="0"/>
              </a:rPr>
              <a:t>rotation</a:t>
            </a:r>
            <a:r>
              <a:rPr lang="en-US" sz="2800" dirty="0">
                <a:latin typeface="Arial Narrow" panose="020B0606020202030204" pitchFamily="34" charset="0"/>
              </a:rPr>
              <a:t> in the Northern Hemisphere.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Stage 2 – </a:t>
            </a:r>
            <a:r>
              <a:rPr lang="en-US" b="1" dirty="0">
                <a:latin typeface="Arial Narrow" panose="020B0606020202030204" pitchFamily="34" charset="0"/>
              </a:rPr>
              <a:t>Open stage (Development)</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Warm</a:t>
            </a:r>
            <a:r>
              <a:rPr lang="en-US" sz="2800" dirty="0">
                <a:latin typeface="Arial Narrow" panose="020B0606020202030204" pitchFamily="34" charset="0"/>
              </a:rPr>
              <a:t> </a:t>
            </a:r>
            <a:r>
              <a:rPr lang="en-US" sz="2800" b="1" dirty="0">
                <a:latin typeface="Arial Narrow" panose="020B0606020202030204" pitchFamily="34" charset="0"/>
              </a:rPr>
              <a:t>front</a:t>
            </a:r>
            <a:r>
              <a:rPr lang="en-US" sz="2800" dirty="0">
                <a:latin typeface="Arial Narrow" panose="020B0606020202030204" pitchFamily="34" charset="0"/>
              </a:rPr>
              <a:t> forms as warm air slides over cold air.</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Cold</a:t>
            </a:r>
            <a:r>
              <a:rPr lang="en-US" sz="2800" dirty="0">
                <a:latin typeface="Arial Narrow" panose="020B0606020202030204" pitchFamily="34" charset="0"/>
              </a:rPr>
              <a:t> </a:t>
            </a:r>
            <a:r>
              <a:rPr lang="en-US" sz="2800" b="1" dirty="0">
                <a:latin typeface="Arial Narrow" panose="020B0606020202030204" pitchFamily="34" charset="0"/>
              </a:rPr>
              <a:t>front</a:t>
            </a:r>
            <a:r>
              <a:rPr lang="en-US" sz="2800" dirty="0">
                <a:latin typeface="Arial Narrow" panose="020B0606020202030204" pitchFamily="34" charset="0"/>
              </a:rPr>
              <a:t> forms as dense cold air pushes under warm air.</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System develops into a </a:t>
            </a:r>
            <a:r>
              <a:rPr lang="en-US" sz="2800" b="1" dirty="0">
                <a:latin typeface="Arial Narrow" panose="020B0606020202030204" pitchFamily="34" charset="0"/>
              </a:rPr>
              <a:t>wave</a:t>
            </a:r>
            <a:r>
              <a:rPr lang="en-US" sz="2800" dirty="0">
                <a:latin typeface="Arial Narrow" panose="020B0606020202030204" pitchFamily="34" charset="0"/>
              </a:rPr>
              <a:t> </a:t>
            </a:r>
            <a:r>
              <a:rPr lang="en-US" sz="2800" b="1" dirty="0">
                <a:latin typeface="Arial Narrow" panose="020B0606020202030204" pitchFamily="34" charset="0"/>
              </a:rPr>
              <a:t>shape</a:t>
            </a:r>
            <a:r>
              <a:rPr lang="en-US" sz="2800" dirty="0">
                <a:latin typeface="Arial Narrow" panose="020B0606020202030204" pitchFamily="34" charset="0"/>
              </a:rPr>
              <a:t> with the </a:t>
            </a:r>
            <a:r>
              <a:rPr lang="en-US" sz="2800" b="1" dirty="0">
                <a:latin typeface="Arial Narrow" panose="020B0606020202030204" pitchFamily="34" charset="0"/>
              </a:rPr>
              <a:t>lowest pressure </a:t>
            </a:r>
            <a:r>
              <a:rPr lang="en-US" sz="2800" dirty="0">
                <a:latin typeface="Arial Narrow" panose="020B0606020202030204" pitchFamily="34" charset="0"/>
              </a:rPr>
              <a:t>at the </a:t>
            </a:r>
            <a:r>
              <a:rPr lang="en-US" sz="2800" b="1" dirty="0">
                <a:latin typeface="Arial Narrow" panose="020B0606020202030204" pitchFamily="34" charset="0"/>
              </a:rPr>
              <a:t>center</a:t>
            </a:r>
            <a:r>
              <a:rPr lang="en-US" sz="2800" dirty="0">
                <a:latin typeface="Arial Narrow" panose="020B0606020202030204" pitchFamily="34" charset="0"/>
              </a:rPr>
              <a:t>.</a:t>
            </a:r>
          </a:p>
        </p:txBody>
      </p:sp>
    </p:spTree>
    <p:extLst>
      <p:ext uri="{BB962C8B-B14F-4D97-AF65-F5344CB8AC3E}">
        <p14:creationId xmlns:p14="http://schemas.microsoft.com/office/powerpoint/2010/main" val="724366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AAA40-CA4A-E22B-36C2-9FD958868D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66DD2B-6B4A-9E62-1C4B-BE9DB0A592A6}"/>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Cyclone Life Cycle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ABE919E-3416-F5A8-965E-DBDD7C039E43}"/>
              </a:ext>
            </a:extLst>
          </p:cNvPr>
          <p:cNvSpPr>
            <a:spLocks noGrp="1"/>
          </p:cNvSpPr>
          <p:nvPr>
            <p:ph idx="1"/>
          </p:nvPr>
        </p:nvSpPr>
        <p:spPr>
          <a:xfrm>
            <a:off x="838199" y="1458930"/>
            <a:ext cx="11152517"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Stage 3 - </a:t>
            </a:r>
            <a:r>
              <a:rPr lang="en-US" b="1" dirty="0">
                <a:latin typeface="Arial Narrow" panose="020B0606020202030204" pitchFamily="34" charset="0"/>
              </a:rPr>
              <a:t>Occlusion</a:t>
            </a:r>
            <a:r>
              <a:rPr lang="en-US" dirty="0">
                <a:latin typeface="Arial Narrow" panose="020B0606020202030204" pitchFamily="34" charset="0"/>
              </a:rPr>
              <a:t> </a:t>
            </a:r>
            <a:r>
              <a:rPr lang="en-US" b="1" dirty="0">
                <a:latin typeface="Arial Narrow" panose="020B0606020202030204" pitchFamily="34" charset="0"/>
              </a:rPr>
              <a:t>Stage</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Cold</a:t>
            </a:r>
            <a:r>
              <a:rPr lang="en-US" sz="2800" dirty="0">
                <a:latin typeface="Arial Narrow" panose="020B0606020202030204" pitchFamily="34" charset="0"/>
              </a:rPr>
              <a:t> </a:t>
            </a:r>
            <a:r>
              <a:rPr lang="en-US" sz="2800" b="1" dirty="0">
                <a:latin typeface="Arial Narrow" panose="020B0606020202030204" pitchFamily="34" charset="0"/>
              </a:rPr>
              <a:t>front</a:t>
            </a:r>
            <a:r>
              <a:rPr lang="en-US" sz="2800" dirty="0">
                <a:latin typeface="Arial Narrow" panose="020B0606020202030204" pitchFamily="34" charset="0"/>
              </a:rPr>
              <a:t> </a:t>
            </a:r>
            <a:r>
              <a:rPr lang="en-US" sz="2800" b="1" dirty="0">
                <a:latin typeface="Arial Narrow" panose="020B0606020202030204" pitchFamily="34" charset="0"/>
              </a:rPr>
              <a:t>catches</a:t>
            </a:r>
            <a:r>
              <a:rPr lang="en-US" sz="2800" dirty="0">
                <a:latin typeface="Arial Narrow" panose="020B0606020202030204" pitchFamily="34" charset="0"/>
              </a:rPr>
              <a:t> </a:t>
            </a:r>
            <a:r>
              <a:rPr lang="en-US" sz="2800" b="1" dirty="0">
                <a:latin typeface="Arial Narrow" panose="020B0606020202030204" pitchFamily="34" charset="0"/>
              </a:rPr>
              <a:t>up</a:t>
            </a:r>
            <a:r>
              <a:rPr lang="en-US" sz="2800" dirty="0">
                <a:latin typeface="Arial Narrow" panose="020B0606020202030204" pitchFamily="34" charset="0"/>
              </a:rPr>
              <a:t> with the warm front.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Warm</a:t>
            </a:r>
            <a:r>
              <a:rPr lang="en-US" sz="2800" dirty="0">
                <a:latin typeface="Arial Narrow" panose="020B0606020202030204" pitchFamily="34" charset="0"/>
              </a:rPr>
              <a:t> </a:t>
            </a:r>
            <a:r>
              <a:rPr lang="en-US" sz="2800" b="1" dirty="0">
                <a:latin typeface="Arial Narrow" panose="020B0606020202030204" pitchFamily="34" charset="0"/>
              </a:rPr>
              <a:t>air</a:t>
            </a:r>
            <a:r>
              <a:rPr lang="en-US" sz="2800" dirty="0">
                <a:latin typeface="Arial Narrow" panose="020B0606020202030204" pitchFamily="34" charset="0"/>
              </a:rPr>
              <a:t> </a:t>
            </a:r>
            <a:r>
              <a:rPr lang="en-US" sz="2800" b="1" dirty="0">
                <a:latin typeface="Arial Narrow" panose="020B0606020202030204" pitchFamily="34" charset="0"/>
              </a:rPr>
              <a:t>lifted</a:t>
            </a:r>
            <a:r>
              <a:rPr lang="en-US" sz="2800" dirty="0">
                <a:latin typeface="Arial Narrow" panose="020B0606020202030204" pitchFamily="34" charset="0"/>
              </a:rPr>
              <a:t> off surface, system </a:t>
            </a:r>
            <a:r>
              <a:rPr lang="en-US" sz="2800" b="1" dirty="0">
                <a:latin typeface="Arial Narrow" panose="020B0606020202030204" pitchFamily="34" charset="0"/>
              </a:rPr>
              <a:t>occludes</a:t>
            </a:r>
            <a:r>
              <a:rPr lang="en-US" sz="2800" dirty="0">
                <a:latin typeface="Arial Narrow" panose="020B0606020202030204" pitchFamily="34" charset="0"/>
              </a:rPr>
              <a:t> (marked by purple symbols).</a:t>
            </a:r>
          </a:p>
          <a:p>
            <a:pPr>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a:t>
            </a:r>
            <a:r>
              <a:rPr lang="en-US" dirty="0">
                <a:latin typeface="Arial Narrow" panose="020B0606020202030204" pitchFamily="34" charset="0"/>
              </a:rPr>
              <a:t>Stage 4 - </a:t>
            </a:r>
            <a:r>
              <a:rPr lang="en-US" b="1" dirty="0">
                <a:latin typeface="Arial Narrow" panose="020B0606020202030204" pitchFamily="34" charset="0"/>
              </a:rPr>
              <a:t>Dissolving</a:t>
            </a:r>
            <a:r>
              <a:rPr lang="en-US" dirty="0">
                <a:latin typeface="Arial Narrow" panose="020B0606020202030204" pitchFamily="34" charset="0"/>
              </a:rPr>
              <a:t> </a:t>
            </a:r>
            <a:r>
              <a:rPr lang="en-US" b="1" dirty="0">
                <a:latin typeface="Arial Narrow" panose="020B0606020202030204" pitchFamily="34" charset="0"/>
              </a:rPr>
              <a:t>Stage</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Once </a:t>
            </a:r>
            <a:r>
              <a:rPr lang="en-US" sz="2800" b="1" dirty="0">
                <a:latin typeface="Arial Narrow" panose="020B0606020202030204" pitchFamily="34" charset="0"/>
              </a:rPr>
              <a:t>uplift</a:t>
            </a:r>
            <a:r>
              <a:rPr lang="en-US" sz="2800" dirty="0">
                <a:latin typeface="Arial Narrow" panose="020B0606020202030204" pitchFamily="34" charset="0"/>
              </a:rPr>
              <a:t> and </a:t>
            </a:r>
            <a:r>
              <a:rPr lang="en-US" sz="2800" b="1" dirty="0">
                <a:latin typeface="Arial Narrow" panose="020B0606020202030204" pitchFamily="34" charset="0"/>
              </a:rPr>
              <a:t>convergence</a:t>
            </a:r>
            <a:r>
              <a:rPr lang="en-US" sz="2800" dirty="0">
                <a:latin typeface="Arial Narrow" panose="020B0606020202030204" pitchFamily="34" charset="0"/>
              </a:rPr>
              <a:t> </a:t>
            </a:r>
            <a:r>
              <a:rPr lang="en-US" sz="2800" b="1" dirty="0">
                <a:latin typeface="Arial Narrow" panose="020B0606020202030204" pitchFamily="34" charset="0"/>
              </a:rPr>
              <a:t>end</a:t>
            </a:r>
            <a:r>
              <a:rPr lang="en-US" sz="2800" dirty="0">
                <a:latin typeface="Arial Narrow" panose="020B0606020202030204" pitchFamily="34" charset="0"/>
              </a:rPr>
              <a:t>, the cyclone </a:t>
            </a:r>
            <a:r>
              <a:rPr lang="en-US" sz="2800" b="1" dirty="0">
                <a:latin typeface="Arial Narrow" panose="020B0606020202030204" pitchFamily="34" charset="0"/>
              </a:rPr>
              <a:t>loses</a:t>
            </a:r>
            <a:r>
              <a:rPr lang="en-US" sz="2800" dirty="0">
                <a:latin typeface="Arial Narrow" panose="020B0606020202030204" pitchFamily="34" charset="0"/>
              </a:rPr>
              <a:t> </a:t>
            </a:r>
            <a:r>
              <a:rPr lang="en-US" sz="2800" b="1" dirty="0">
                <a:latin typeface="Arial Narrow" panose="020B0606020202030204" pitchFamily="34" charset="0"/>
              </a:rPr>
              <a:t>energy</a:t>
            </a:r>
            <a:r>
              <a:rPr lang="en-US" sz="28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System </a:t>
            </a:r>
            <a:r>
              <a:rPr lang="en-US" sz="2800" b="1" dirty="0">
                <a:latin typeface="Arial Narrow" panose="020B0606020202030204" pitchFamily="34" charset="0"/>
              </a:rPr>
              <a:t>weakens</a:t>
            </a:r>
            <a:r>
              <a:rPr lang="en-US" sz="2800" dirty="0">
                <a:latin typeface="Arial Narrow" panose="020B0606020202030204" pitchFamily="34" charset="0"/>
              </a:rPr>
              <a:t> and </a:t>
            </a:r>
            <a:r>
              <a:rPr lang="en-US" sz="2800" b="1" dirty="0">
                <a:latin typeface="Arial Narrow" panose="020B0606020202030204" pitchFamily="34" charset="0"/>
              </a:rPr>
              <a:t>dissipates</a:t>
            </a:r>
            <a:r>
              <a:rPr lang="en-US" sz="28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Cold fronts move faster than warm fronts due to higher density.</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Warm fronts rise gradually over colder air, moving more slowly.</a:t>
            </a:r>
          </a:p>
        </p:txBody>
      </p:sp>
    </p:spTree>
    <p:extLst>
      <p:ext uri="{BB962C8B-B14F-4D97-AF65-F5344CB8AC3E}">
        <p14:creationId xmlns:p14="http://schemas.microsoft.com/office/powerpoint/2010/main" val="25157020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3E0EA-07DD-FC61-BD98-146338932D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5884C9-49BF-F597-3C6C-8FBC3F58C29D}"/>
              </a:ext>
            </a:extLst>
          </p:cNvPr>
          <p:cNvSpPr>
            <a:spLocks noGrp="1"/>
          </p:cNvSpPr>
          <p:nvPr>
            <p:ph type="title"/>
          </p:nvPr>
        </p:nvSpPr>
        <p:spPr>
          <a:xfrm>
            <a:off x="598011" y="332073"/>
            <a:ext cx="10515600" cy="1015101"/>
          </a:xfrm>
        </p:spPr>
        <p:txBody>
          <a:bodyPr/>
          <a:lstStyle/>
          <a:p>
            <a:r>
              <a:rPr kumimoji="0" lang="en-US" sz="4400" i="0" u="none" strike="noStrike" kern="1200" cap="none" spc="0" normalizeH="0" baseline="0" noProof="0" dirty="0">
                <a:ln>
                  <a:noFill/>
                </a:ln>
                <a:solidFill>
                  <a:srgbClr val="FF0000"/>
                </a:solidFill>
                <a:effectLst/>
                <a:uLnTx/>
                <a:uFillTx/>
                <a:latin typeface="Arial Narrow" panose="020B0606020202030204" pitchFamily="34" charset="0"/>
                <a:cs typeface="Calibri" panose="020F0502020204030204" pitchFamily="34" charset="0"/>
              </a:rPr>
              <a:t>  Cyclone Life Cycle Cont’d</a:t>
            </a:r>
            <a:endParaRPr lang="en-US" dirty="0">
              <a:solidFill>
                <a:srgbClr val="FF0000"/>
              </a:solidFill>
              <a:latin typeface="Arial Narrow" panose="020B0606020202030204" pitchFamily="34" charset="0"/>
            </a:endParaRPr>
          </a:p>
        </p:txBody>
      </p:sp>
      <p:pic>
        <p:nvPicPr>
          <p:cNvPr id="5" name="Picture 4" descr="Diagram showing air masses colliding along the polar front between high-pressure systems.">
            <a:extLst>
              <a:ext uri="{FF2B5EF4-FFF2-40B4-BE49-F238E27FC236}">
                <a16:creationId xmlns:a16="http://schemas.microsoft.com/office/drawing/2014/main" id="{F5A0542C-0B9D-EFAF-76DE-CB0841B2615D}"/>
              </a:ext>
            </a:extLst>
          </p:cNvPr>
          <p:cNvPicPr>
            <a:picLocks noChangeAspect="1"/>
          </p:cNvPicPr>
          <p:nvPr/>
        </p:nvPicPr>
        <p:blipFill>
          <a:blip r:embed="rId3"/>
          <a:stretch>
            <a:fillRect/>
          </a:stretch>
        </p:blipFill>
        <p:spPr>
          <a:xfrm>
            <a:off x="1155992" y="1533756"/>
            <a:ext cx="2559111" cy="2501988"/>
          </a:xfrm>
          <a:prstGeom prst="rect">
            <a:avLst/>
          </a:prstGeom>
        </p:spPr>
      </p:pic>
      <p:sp>
        <p:nvSpPr>
          <p:cNvPr id="6" name="TextBox 5">
            <a:extLst>
              <a:ext uri="{FF2B5EF4-FFF2-40B4-BE49-F238E27FC236}">
                <a16:creationId xmlns:a16="http://schemas.microsoft.com/office/drawing/2014/main" id="{305D5EEA-835F-8A18-D95D-2E837799CC1D}"/>
              </a:ext>
            </a:extLst>
          </p:cNvPr>
          <p:cNvSpPr txBox="1"/>
          <p:nvPr/>
        </p:nvSpPr>
        <p:spPr>
          <a:xfrm>
            <a:off x="1107131" y="4262246"/>
            <a:ext cx="2710132" cy="276999"/>
          </a:xfrm>
          <a:prstGeom prst="rect">
            <a:avLst/>
          </a:prstGeom>
          <a:noFill/>
        </p:spPr>
        <p:txBody>
          <a:bodyPr wrap="square">
            <a:spAutoFit/>
          </a:bodyPr>
          <a:lstStyle/>
          <a:p>
            <a:pPr algn="ctr"/>
            <a:r>
              <a:rPr lang="en-US" sz="1200" dirty="0">
                <a:latin typeface="Arial Narrow" panose="020B0606020202030204" pitchFamily="34" charset="0"/>
                <a:cs typeface="Times New Roman" panose="02020603050405020304" pitchFamily="18" charset="0"/>
              </a:rPr>
              <a:t>Figure 8.4.1: Air collides along polar front.</a:t>
            </a:r>
          </a:p>
        </p:txBody>
      </p:sp>
      <p:pic>
        <p:nvPicPr>
          <p:cNvPr id="8" name="Picture 7" descr="Diagram of an open wave polar front cyclone with cold and warm fronts extending from a low-pressure center.">
            <a:extLst>
              <a:ext uri="{FF2B5EF4-FFF2-40B4-BE49-F238E27FC236}">
                <a16:creationId xmlns:a16="http://schemas.microsoft.com/office/drawing/2014/main" id="{AF850474-F70C-4F3B-7B56-92839B1FC807}"/>
              </a:ext>
            </a:extLst>
          </p:cNvPr>
          <p:cNvPicPr>
            <a:picLocks noChangeAspect="1"/>
          </p:cNvPicPr>
          <p:nvPr/>
        </p:nvPicPr>
        <p:blipFill>
          <a:blip r:embed="rId4"/>
          <a:stretch>
            <a:fillRect/>
          </a:stretch>
        </p:blipFill>
        <p:spPr>
          <a:xfrm>
            <a:off x="4442665" y="1643137"/>
            <a:ext cx="3066402" cy="2188006"/>
          </a:xfrm>
          <a:prstGeom prst="rect">
            <a:avLst/>
          </a:prstGeom>
        </p:spPr>
      </p:pic>
      <p:sp>
        <p:nvSpPr>
          <p:cNvPr id="9" name="TextBox 8">
            <a:extLst>
              <a:ext uri="{FF2B5EF4-FFF2-40B4-BE49-F238E27FC236}">
                <a16:creationId xmlns:a16="http://schemas.microsoft.com/office/drawing/2014/main" id="{CDB35E6A-CE7E-477D-2209-0C8CDA869843}"/>
              </a:ext>
            </a:extLst>
          </p:cNvPr>
          <p:cNvSpPr txBox="1"/>
          <p:nvPr/>
        </p:nvSpPr>
        <p:spPr>
          <a:xfrm>
            <a:off x="4442665" y="4262246"/>
            <a:ext cx="3201838" cy="276999"/>
          </a:xfrm>
          <a:prstGeom prst="rect">
            <a:avLst/>
          </a:prstGeom>
          <a:noFill/>
        </p:spPr>
        <p:txBody>
          <a:bodyPr wrap="square">
            <a:spAutoFit/>
          </a:bodyPr>
          <a:lstStyle/>
          <a:p>
            <a:pPr algn="ctr"/>
            <a:r>
              <a:rPr lang="en-US" sz="1200" dirty="0">
                <a:latin typeface="Arial Narrow" panose="020B0606020202030204" pitchFamily="34" charset="0"/>
                <a:cs typeface="Times New Roman" panose="02020603050405020304" pitchFamily="18" charset="0"/>
              </a:rPr>
              <a:t>Figure 8.4.2: Open wave form of polar front cyclone.</a:t>
            </a:r>
          </a:p>
        </p:txBody>
      </p:sp>
      <p:pic>
        <p:nvPicPr>
          <p:cNvPr id="14" name="Picture 13" descr="Diagram of an occluded front with a low-pressure center, showing combined cold and warm front symbols.">
            <a:extLst>
              <a:ext uri="{FF2B5EF4-FFF2-40B4-BE49-F238E27FC236}">
                <a16:creationId xmlns:a16="http://schemas.microsoft.com/office/drawing/2014/main" id="{322CB9BA-AE7B-EF0B-F5C7-A3C96754F09A}"/>
              </a:ext>
            </a:extLst>
          </p:cNvPr>
          <p:cNvPicPr>
            <a:picLocks noChangeAspect="1"/>
          </p:cNvPicPr>
          <p:nvPr/>
        </p:nvPicPr>
        <p:blipFill>
          <a:blip r:embed="rId5"/>
          <a:stretch>
            <a:fillRect/>
          </a:stretch>
        </p:blipFill>
        <p:spPr>
          <a:xfrm>
            <a:off x="8770574" y="1486146"/>
            <a:ext cx="2710132" cy="2597208"/>
          </a:xfrm>
          <a:prstGeom prst="rect">
            <a:avLst/>
          </a:prstGeom>
        </p:spPr>
      </p:pic>
      <p:sp>
        <p:nvSpPr>
          <p:cNvPr id="11" name="TextBox 10">
            <a:extLst>
              <a:ext uri="{FF2B5EF4-FFF2-40B4-BE49-F238E27FC236}">
                <a16:creationId xmlns:a16="http://schemas.microsoft.com/office/drawing/2014/main" id="{0E80114D-6F21-5646-7150-6397DAA5A7AF}"/>
              </a:ext>
            </a:extLst>
          </p:cNvPr>
          <p:cNvSpPr txBox="1"/>
          <p:nvPr/>
        </p:nvSpPr>
        <p:spPr>
          <a:xfrm>
            <a:off x="8899812" y="4262246"/>
            <a:ext cx="2710132" cy="276999"/>
          </a:xfrm>
          <a:prstGeom prst="rect">
            <a:avLst/>
          </a:prstGeom>
          <a:noFill/>
        </p:spPr>
        <p:txBody>
          <a:bodyPr wrap="square">
            <a:spAutoFit/>
          </a:bodyPr>
          <a:lstStyle/>
          <a:p>
            <a:pPr algn="ctr"/>
            <a:r>
              <a:rPr lang="en-US" sz="1200" dirty="0">
                <a:latin typeface="Arial Narrow" panose="020B0606020202030204" pitchFamily="34" charset="0"/>
                <a:cs typeface="Times New Roman" panose="02020603050405020304" pitchFamily="18" charset="0"/>
              </a:rPr>
              <a:t>Figure 8.4.4: Occluded front.</a:t>
            </a:r>
          </a:p>
        </p:txBody>
      </p:sp>
      <p:sp>
        <p:nvSpPr>
          <p:cNvPr id="10" name="TextBox 9">
            <a:extLst>
              <a:ext uri="{FF2B5EF4-FFF2-40B4-BE49-F238E27FC236}">
                <a16:creationId xmlns:a16="http://schemas.microsoft.com/office/drawing/2014/main" id="{E601494C-B967-CE5C-C5CF-FF29A1905809}"/>
              </a:ext>
            </a:extLst>
          </p:cNvPr>
          <p:cNvSpPr txBox="1"/>
          <p:nvPr/>
        </p:nvSpPr>
        <p:spPr>
          <a:xfrm>
            <a:off x="3663578" y="5219409"/>
            <a:ext cx="5236234" cy="246221"/>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Figures from Physical Geography by J. Patrich, licensed under CC BY 4.0. </a:t>
            </a:r>
          </a:p>
        </p:txBody>
      </p:sp>
    </p:spTree>
    <p:extLst>
      <p:ext uri="{BB962C8B-B14F-4D97-AF65-F5344CB8AC3E}">
        <p14:creationId xmlns:p14="http://schemas.microsoft.com/office/powerpoint/2010/main" val="37067263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E7F1B-EA25-E9AB-5AF7-5CA5EE4D70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E5B1AC-D78C-55AF-6CB6-90B1EF3E43CC}"/>
              </a:ext>
            </a:extLst>
          </p:cNvPr>
          <p:cNvSpPr>
            <a:spLocks noGrp="1"/>
          </p:cNvSpPr>
          <p:nvPr>
            <p:ph type="title"/>
          </p:nvPr>
        </p:nvSpPr>
        <p:spPr>
          <a:xfrm>
            <a:off x="-188344" y="739063"/>
            <a:ext cx="10515600" cy="704550"/>
          </a:xfrm>
        </p:spPr>
        <p:txBody>
          <a:bodyPr>
            <a:noAutofit/>
          </a:bodyPr>
          <a:lstStyle/>
          <a:p>
            <a:pPr algn="ctr"/>
            <a:r>
              <a:rPr kumimoji="0" lang="en-U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Table 8.5.1: Weather changes associated with passage of midlatitude cyclone</a:t>
            </a:r>
            <a:endParaRPr lang="en-US" sz="2000" dirty="0">
              <a:latin typeface="Arial Narrow" panose="020B0606020202030204" pitchFamily="34" charset="0"/>
            </a:endParaRPr>
          </a:p>
        </p:txBody>
      </p:sp>
      <p:pic>
        <p:nvPicPr>
          <p:cNvPr id="4" name="Picture 3" descr="Table showing weather elements for cold, warm, and cool sectors of a midlatitude cyclone, including air mass, pressure tendency, wind direction, clouds, and precipitation patterns.">
            <a:extLst>
              <a:ext uri="{FF2B5EF4-FFF2-40B4-BE49-F238E27FC236}">
                <a16:creationId xmlns:a16="http://schemas.microsoft.com/office/drawing/2014/main" id="{F831C2A8-E1DA-887A-31A8-90A925691EC5}"/>
              </a:ext>
            </a:extLst>
          </p:cNvPr>
          <p:cNvPicPr>
            <a:picLocks noChangeAspect="1"/>
          </p:cNvPicPr>
          <p:nvPr/>
        </p:nvPicPr>
        <p:blipFill>
          <a:blip r:embed="rId3"/>
          <a:srcRect l="721" t="2052" r="668" b="2348"/>
          <a:stretch/>
        </p:blipFill>
        <p:spPr>
          <a:xfrm>
            <a:off x="1473068" y="1370440"/>
            <a:ext cx="9768207" cy="2544793"/>
          </a:xfrm>
          <a:prstGeom prst="rect">
            <a:avLst/>
          </a:prstGeom>
        </p:spPr>
      </p:pic>
      <p:sp>
        <p:nvSpPr>
          <p:cNvPr id="5" name="TextBox 4">
            <a:extLst>
              <a:ext uri="{FF2B5EF4-FFF2-40B4-BE49-F238E27FC236}">
                <a16:creationId xmlns:a16="http://schemas.microsoft.com/office/drawing/2014/main" id="{B21D122E-8344-6882-05F8-38942F24BC8E}"/>
              </a:ext>
            </a:extLst>
          </p:cNvPr>
          <p:cNvSpPr txBox="1"/>
          <p:nvPr/>
        </p:nvSpPr>
        <p:spPr>
          <a:xfrm>
            <a:off x="1395431" y="3948114"/>
            <a:ext cx="6092298" cy="246221"/>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Table 8.5.1 from Introduction to Physical Geography by M. Ritter, licensed under CC BY-NC-SA 4.0.</a:t>
            </a:r>
          </a:p>
        </p:txBody>
      </p:sp>
      <p:sp>
        <p:nvSpPr>
          <p:cNvPr id="10" name="TextBox 9">
            <a:extLst>
              <a:ext uri="{FF2B5EF4-FFF2-40B4-BE49-F238E27FC236}">
                <a16:creationId xmlns:a16="http://schemas.microsoft.com/office/drawing/2014/main" id="{C37DA240-DF98-A24F-D5FC-E76CE13E9CF6}"/>
              </a:ext>
            </a:extLst>
          </p:cNvPr>
          <p:cNvSpPr txBox="1"/>
          <p:nvPr/>
        </p:nvSpPr>
        <p:spPr>
          <a:xfrm>
            <a:off x="7917000" y="4194335"/>
            <a:ext cx="2191382" cy="2308324"/>
          </a:xfrm>
          <a:prstGeom prst="rect">
            <a:avLst/>
          </a:prstGeom>
          <a:noFill/>
        </p:spPr>
        <p:txBody>
          <a:bodyPr wrap="square">
            <a:spAutoFit/>
          </a:bodyPr>
          <a:lstStyle/>
          <a:p>
            <a:pPr algn="l"/>
            <a:r>
              <a:rPr lang="en-US" sz="1600" dirty="0">
                <a:latin typeface="Arial Narrow" panose="020B0606020202030204" pitchFamily="34" charset="0"/>
                <a:cs typeface="Times New Roman" panose="02020603050405020304" pitchFamily="18" charset="0"/>
              </a:rPr>
              <a:t>Cloud abbreviations:</a:t>
            </a:r>
          </a:p>
          <a:p>
            <a:pPr algn="l"/>
            <a:r>
              <a:rPr lang="en-US" sz="1600" dirty="0">
                <a:latin typeface="Arial Narrow" panose="020B0606020202030204" pitchFamily="34" charset="0"/>
                <a:cs typeface="Times New Roman" panose="02020603050405020304" pitchFamily="18" charset="0"/>
              </a:rPr>
              <a:t>Ci - Cirrus</a:t>
            </a:r>
          </a:p>
          <a:p>
            <a:pPr algn="l"/>
            <a:r>
              <a:rPr lang="en-US" sz="1600" dirty="0">
                <a:latin typeface="Arial Narrow" panose="020B0606020202030204" pitchFamily="34" charset="0"/>
                <a:cs typeface="Times New Roman" panose="02020603050405020304" pitchFamily="18" charset="0"/>
              </a:rPr>
              <a:t>Cs - Cirrostratus</a:t>
            </a:r>
          </a:p>
          <a:p>
            <a:pPr algn="l"/>
            <a:r>
              <a:rPr lang="en-US" sz="1600" dirty="0">
                <a:latin typeface="Arial Narrow" panose="020B0606020202030204" pitchFamily="34" charset="0"/>
                <a:cs typeface="Times New Roman" panose="02020603050405020304" pitchFamily="18" charset="0"/>
              </a:rPr>
              <a:t>As - Altostratus</a:t>
            </a:r>
          </a:p>
          <a:p>
            <a:pPr algn="l"/>
            <a:r>
              <a:rPr lang="en-US" sz="1600" dirty="0">
                <a:latin typeface="Arial Narrow" panose="020B0606020202030204" pitchFamily="34" charset="0"/>
                <a:cs typeface="Times New Roman" panose="02020603050405020304" pitchFamily="18" charset="0"/>
              </a:rPr>
              <a:t>St - Stratus</a:t>
            </a:r>
          </a:p>
          <a:p>
            <a:pPr algn="l"/>
            <a:r>
              <a:rPr lang="en-US" sz="1600" dirty="0">
                <a:latin typeface="Arial Narrow" panose="020B0606020202030204" pitchFamily="34" charset="0"/>
                <a:cs typeface="Times New Roman" panose="02020603050405020304" pitchFamily="18" charset="0"/>
              </a:rPr>
              <a:t>Ns - Nimbostratus</a:t>
            </a:r>
          </a:p>
          <a:p>
            <a:pPr algn="l"/>
            <a:r>
              <a:rPr lang="en-US" sz="1600" dirty="0" err="1">
                <a:latin typeface="Arial Narrow" panose="020B0606020202030204" pitchFamily="34" charset="0"/>
                <a:cs typeface="Times New Roman" panose="02020603050405020304" pitchFamily="18" charset="0"/>
              </a:rPr>
              <a:t>Clring</a:t>
            </a:r>
            <a:r>
              <a:rPr lang="en-US" sz="1600" dirty="0">
                <a:latin typeface="Arial Narrow" panose="020B0606020202030204" pitchFamily="34" charset="0"/>
                <a:cs typeface="Times New Roman" panose="02020603050405020304" pitchFamily="18" charset="0"/>
              </a:rPr>
              <a:t> - Clearing</a:t>
            </a:r>
          </a:p>
          <a:p>
            <a:pPr algn="l"/>
            <a:r>
              <a:rPr lang="en-US" sz="1600" dirty="0">
                <a:latin typeface="Arial Narrow" panose="020B0606020202030204" pitchFamily="34" charset="0"/>
                <a:cs typeface="Times New Roman" panose="02020603050405020304" pitchFamily="18" charset="0"/>
              </a:rPr>
              <a:t>Cu - Cumulus</a:t>
            </a:r>
          </a:p>
          <a:p>
            <a:pPr algn="l"/>
            <a:r>
              <a:rPr lang="en-US" sz="1600" dirty="0" err="1">
                <a:latin typeface="Arial Narrow" panose="020B0606020202030204" pitchFamily="34" charset="0"/>
                <a:cs typeface="Times New Roman" panose="02020603050405020304" pitchFamily="18" charset="0"/>
              </a:rPr>
              <a:t>Cb</a:t>
            </a:r>
            <a:r>
              <a:rPr lang="en-US" sz="1600" dirty="0">
                <a:latin typeface="Arial Narrow" panose="020B0606020202030204" pitchFamily="34" charset="0"/>
                <a:cs typeface="Times New Roman" panose="02020603050405020304" pitchFamily="18" charset="0"/>
              </a:rPr>
              <a:t> - Cumulonimbus</a:t>
            </a:r>
          </a:p>
        </p:txBody>
      </p:sp>
    </p:spTree>
    <p:extLst>
      <p:ext uri="{BB962C8B-B14F-4D97-AF65-F5344CB8AC3E}">
        <p14:creationId xmlns:p14="http://schemas.microsoft.com/office/powerpoint/2010/main" val="15734293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2212E-7DB5-7D50-16A6-B3443845C1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9EE64A-06EF-C637-472D-61DA7781CA7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Extreme Weather</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43A0482C-9A85-7C4A-EF0D-6A27137DC9E0}"/>
              </a:ext>
            </a:extLst>
          </p:cNvPr>
          <p:cNvSpPr>
            <a:spLocks noGrp="1"/>
          </p:cNvSpPr>
          <p:nvPr>
            <p:ph idx="1"/>
          </p:nvPr>
        </p:nvSpPr>
        <p:spPr>
          <a:xfrm>
            <a:off x="838199" y="1458930"/>
            <a:ext cx="11152517" cy="4903369"/>
          </a:xfrm>
        </p:spPr>
        <p:txBody>
          <a:bodyPr>
            <a:noAutofit/>
          </a:bodyPr>
          <a:lstStyle/>
          <a:p>
            <a:pPr marL="0" indent="0">
              <a:lnSpc>
                <a:spcPct val="100000"/>
              </a:lnSpc>
              <a:spcBef>
                <a:spcPts val="600"/>
              </a:spcBef>
              <a:spcAft>
                <a:spcPts val="600"/>
              </a:spcAft>
              <a:buNone/>
            </a:pPr>
            <a:r>
              <a:rPr lang="en-US" dirty="0">
                <a:latin typeface="Arial Narrow" panose="020B0606020202030204" pitchFamily="34" charset="0"/>
              </a:rPr>
              <a:t>Extreme weather includes </a:t>
            </a:r>
            <a:r>
              <a:rPr lang="en-US" b="1" dirty="0">
                <a:latin typeface="Arial Narrow" panose="020B0606020202030204" pitchFamily="34" charset="0"/>
              </a:rPr>
              <a:t>storms</a:t>
            </a:r>
            <a:r>
              <a:rPr lang="en-US" dirty="0">
                <a:latin typeface="Arial Narrow" panose="020B0606020202030204" pitchFamily="34" charset="0"/>
              </a:rPr>
              <a:t> with </a:t>
            </a:r>
            <a:r>
              <a:rPr lang="en-US" b="1" dirty="0">
                <a:latin typeface="Arial Narrow" panose="020B0606020202030204" pitchFamily="34" charset="0"/>
              </a:rPr>
              <a:t>varying</a:t>
            </a:r>
            <a:r>
              <a:rPr lang="en-US" dirty="0">
                <a:latin typeface="Arial Narrow" panose="020B0606020202030204" pitchFamily="34" charset="0"/>
              </a:rPr>
              <a:t> </a:t>
            </a:r>
            <a:r>
              <a:rPr lang="en-US" b="1" dirty="0">
                <a:latin typeface="Arial Narrow" panose="020B0606020202030204" pitchFamily="34" charset="0"/>
              </a:rPr>
              <a:t>magnitude</a:t>
            </a:r>
            <a:r>
              <a:rPr lang="en-US" dirty="0">
                <a:latin typeface="Arial Narrow" panose="020B0606020202030204" pitchFamily="34" charset="0"/>
              </a:rPr>
              <a:t> based on: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Air temperature </a:t>
            </a:r>
            <a:r>
              <a:rPr lang="en-US" dirty="0">
                <a:latin typeface="Arial Narrow" panose="020B0606020202030204" pitchFamily="34" charset="0"/>
              </a:rPr>
              <a:t>(warm or cold)</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Source</a:t>
            </a:r>
            <a:r>
              <a:rPr lang="en-US" dirty="0">
                <a:latin typeface="Arial Narrow" panose="020B0606020202030204" pitchFamily="34" charset="0"/>
              </a:rPr>
              <a:t> (continental or oceanic)</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Season</a:t>
            </a:r>
            <a:r>
              <a:rPr lang="en-US" dirty="0">
                <a:latin typeface="Arial Narrow" panose="020B0606020202030204" pitchFamily="34" charset="0"/>
              </a:rPr>
              <a:t> (summer vs. winter)</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Location</a:t>
            </a:r>
            <a:r>
              <a:rPr lang="en-US" dirty="0">
                <a:latin typeface="Arial Narrow" panose="020B0606020202030204" pitchFamily="34" charset="0"/>
              </a:rPr>
              <a:t> (populated vs. remote)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Common extreme weather includes: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Thunderstorms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Tornadoes</a:t>
            </a:r>
          </a:p>
          <a:p>
            <a:pPr lvl="1">
              <a:lnSpc>
                <a:spcPct val="100000"/>
              </a:lnSpc>
              <a:spcBef>
                <a:spcPts val="600"/>
              </a:spcBef>
              <a:spcAft>
                <a:spcPts val="600"/>
              </a:spcAft>
              <a:buFont typeface="Wingdings" panose="05000000000000000000" pitchFamily="2" charset="2"/>
              <a:buChar char="q"/>
            </a:pPr>
            <a:r>
              <a:rPr lang="en-US">
                <a:latin typeface="Arial Narrow" panose="020B0606020202030204" pitchFamily="34" charset="0"/>
              </a:rPr>
              <a:t> Cyclones</a:t>
            </a:r>
            <a:endParaRPr lang="en-US" dirty="0">
              <a:latin typeface="Arial Narrow" panose="020B0606020202030204" pitchFamily="34" charset="0"/>
            </a:endParaRPr>
          </a:p>
        </p:txBody>
      </p:sp>
    </p:spTree>
    <p:extLst>
      <p:ext uri="{BB962C8B-B14F-4D97-AF65-F5344CB8AC3E}">
        <p14:creationId xmlns:p14="http://schemas.microsoft.com/office/powerpoint/2010/main" val="2488426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5A94-CA94-78A3-4CD3-14B456FAD12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Learning Objectives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E5B8396-3568-E7E5-E165-A54356136F35}"/>
              </a:ext>
            </a:extLst>
          </p:cNvPr>
          <p:cNvSpPr>
            <a:spLocks noGrp="1"/>
          </p:cNvSpPr>
          <p:nvPr>
            <p:ph idx="1"/>
          </p:nvPr>
        </p:nvSpPr>
        <p:spPr>
          <a:xfrm>
            <a:off x="838200" y="1458929"/>
            <a:ext cx="4820728" cy="5286927"/>
          </a:xfrm>
        </p:spPr>
        <p:txBody>
          <a:bodyPr>
            <a:normAutofit/>
          </a:bodyPr>
          <a:lstStyle/>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Describe</a:t>
            </a:r>
            <a:r>
              <a:rPr lang="en-US" sz="2400" dirty="0">
                <a:latin typeface="Arial Narrow" panose="020B0606020202030204" pitchFamily="34" charset="0"/>
              </a:rPr>
              <a:t> the conditions favorable for an air mass source region.</a:t>
            </a:r>
          </a:p>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Describe</a:t>
            </a:r>
            <a:r>
              <a:rPr lang="en-US" sz="2400" dirty="0">
                <a:latin typeface="Arial Narrow" panose="020B0606020202030204" pitchFamily="34" charset="0"/>
              </a:rPr>
              <a:t> the characteristics of, and locate the source region for air masses.</a:t>
            </a:r>
          </a:p>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Explain</a:t>
            </a:r>
            <a:r>
              <a:rPr lang="en-US" sz="2400" dirty="0">
                <a:latin typeface="Arial Narrow" panose="020B0606020202030204" pitchFamily="34" charset="0"/>
              </a:rPr>
              <a:t> how air masses are modified when they leave their source region.</a:t>
            </a:r>
          </a:p>
          <a:p>
            <a:pPr>
              <a:lnSpc>
                <a:spcPct val="110000"/>
              </a:lnSpc>
              <a:spcBef>
                <a:spcPts val="0"/>
              </a:spcBef>
              <a:buFont typeface="Wingdings" panose="05000000000000000000" pitchFamily="2" charset="2"/>
              <a:buChar char="q"/>
            </a:pPr>
            <a:r>
              <a:rPr lang="en-US" sz="2400" b="1" dirty="0">
                <a:latin typeface="Arial Narrow" panose="020B0606020202030204" pitchFamily="34" charset="0"/>
              </a:rPr>
              <a:t>Identify</a:t>
            </a:r>
            <a:r>
              <a:rPr lang="en-US" sz="2400" dirty="0">
                <a:latin typeface="Arial Narrow" panose="020B0606020202030204" pitchFamily="34" charset="0"/>
              </a:rPr>
              <a:t> cold, warm, stationary and occluded fronts from a weather map.</a:t>
            </a:r>
          </a:p>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Interpret</a:t>
            </a:r>
            <a:r>
              <a:rPr lang="en-US" sz="2400" dirty="0">
                <a:latin typeface="Arial Narrow" panose="020B0606020202030204" pitchFamily="34" charset="0"/>
              </a:rPr>
              <a:t> weather conditions from weather maps symbols.</a:t>
            </a:r>
          </a:p>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Describe</a:t>
            </a:r>
            <a:r>
              <a:rPr lang="en-US" sz="2400" dirty="0">
                <a:latin typeface="Arial Narrow" panose="020B0606020202030204" pitchFamily="34" charset="0"/>
              </a:rPr>
              <a:t> the polar front theory of cyclogenesis.</a:t>
            </a:r>
          </a:p>
        </p:txBody>
      </p:sp>
      <p:sp>
        <p:nvSpPr>
          <p:cNvPr id="4" name="Content Placeholder 2">
            <a:extLst>
              <a:ext uri="{FF2B5EF4-FFF2-40B4-BE49-F238E27FC236}">
                <a16:creationId xmlns:a16="http://schemas.microsoft.com/office/drawing/2014/main" id="{9F352E2C-5CC4-121E-4549-F0837FA9F838}"/>
              </a:ext>
            </a:extLst>
          </p:cNvPr>
          <p:cNvSpPr txBox="1">
            <a:spLocks/>
          </p:cNvSpPr>
          <p:nvPr/>
        </p:nvSpPr>
        <p:spPr>
          <a:xfrm>
            <a:off x="6003985" y="1425488"/>
            <a:ext cx="5477774" cy="52189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Draw</a:t>
            </a:r>
            <a:r>
              <a:rPr lang="en-US" sz="2400" dirty="0">
                <a:latin typeface="Arial Narrow" panose="020B0606020202030204" pitchFamily="34" charset="0"/>
              </a:rPr>
              <a:t> profile views of cold, warm and occluded fronts.</a:t>
            </a:r>
          </a:p>
          <a:p>
            <a:pPr>
              <a:lnSpc>
                <a:spcPct val="110000"/>
              </a:lnSpc>
              <a:spcBef>
                <a:spcPts val="0"/>
              </a:spcBef>
              <a:buFont typeface="Wingdings" panose="05000000000000000000" pitchFamily="2" charset="2"/>
              <a:buChar char="q"/>
            </a:pPr>
            <a:r>
              <a:rPr lang="en-US" sz="2400" b="1" dirty="0">
                <a:latin typeface="Arial Narrow" panose="020B0606020202030204" pitchFamily="34" charset="0"/>
              </a:rPr>
              <a:t> Describe</a:t>
            </a:r>
            <a:r>
              <a:rPr lang="en-US" sz="2400" dirty="0">
                <a:latin typeface="Arial Narrow" panose="020B0606020202030204" pitchFamily="34" charset="0"/>
              </a:rPr>
              <a:t> the weather changes that occur as a midlatitude cyclone passes.</a:t>
            </a:r>
          </a:p>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Compare</a:t>
            </a:r>
            <a:r>
              <a:rPr lang="en-US" sz="2400" dirty="0">
                <a:latin typeface="Arial Narrow" panose="020B0606020202030204" pitchFamily="34" charset="0"/>
              </a:rPr>
              <a:t> and </a:t>
            </a:r>
            <a:r>
              <a:rPr lang="en-US" sz="2400" b="1" dirty="0">
                <a:latin typeface="Arial Narrow" panose="020B0606020202030204" pitchFamily="34" charset="0"/>
              </a:rPr>
              <a:t>contrast</a:t>
            </a:r>
            <a:r>
              <a:rPr lang="en-US" sz="2400" dirty="0">
                <a:latin typeface="Arial Narrow" panose="020B0606020202030204" pitchFamily="34" charset="0"/>
              </a:rPr>
              <a:t> conditions during the cumulus, mature, and dissipating stages of thunderstorm development.</a:t>
            </a:r>
          </a:p>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Describe</a:t>
            </a:r>
            <a:r>
              <a:rPr lang="en-US" sz="2400" dirty="0">
                <a:latin typeface="Arial Narrow" panose="020B0606020202030204" pitchFamily="34" charset="0"/>
              </a:rPr>
              <a:t> how lightning forms.</a:t>
            </a:r>
          </a:p>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Describe</a:t>
            </a:r>
            <a:r>
              <a:rPr lang="en-US" sz="2400" dirty="0">
                <a:latin typeface="Arial Narrow" panose="020B0606020202030204" pitchFamily="34" charset="0"/>
              </a:rPr>
              <a:t> the conditions necessary and location for hurricane development.</a:t>
            </a:r>
          </a:p>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Describe</a:t>
            </a:r>
            <a:r>
              <a:rPr lang="en-US" sz="2400" dirty="0">
                <a:latin typeface="Arial Narrow" panose="020B0606020202030204" pitchFamily="34" charset="0"/>
              </a:rPr>
              <a:t> the potential impact of global warming on severe weather.</a:t>
            </a:r>
          </a:p>
        </p:txBody>
      </p:sp>
    </p:spTree>
    <p:extLst>
      <p:ext uri="{BB962C8B-B14F-4D97-AF65-F5344CB8AC3E}">
        <p14:creationId xmlns:p14="http://schemas.microsoft.com/office/powerpoint/2010/main" val="3499013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75C9-3025-306C-668D-C6BBF191E1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6449CC-03B3-0EC9-91ED-06655ED6C67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Thunderstorms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2F8CA06-9A38-8B59-D0ED-96EC41EAF588}"/>
              </a:ext>
            </a:extLst>
          </p:cNvPr>
          <p:cNvSpPr>
            <a:spLocks noGrp="1"/>
          </p:cNvSpPr>
          <p:nvPr>
            <p:ph idx="1"/>
          </p:nvPr>
        </p:nvSpPr>
        <p:spPr>
          <a:xfrm>
            <a:off x="838199" y="1458930"/>
            <a:ext cx="3183385" cy="4903369"/>
          </a:xfrm>
        </p:spPr>
        <p:txBody>
          <a:bodyPr>
            <a:noAutofit/>
          </a:bodyPr>
          <a:lstStyle/>
          <a:p>
            <a:pPr marL="0" indent="0">
              <a:lnSpc>
                <a:spcPct val="100000"/>
              </a:lnSpc>
              <a:spcBef>
                <a:spcPts val="600"/>
              </a:spcBef>
              <a:spcAft>
                <a:spcPts val="600"/>
              </a:spcAft>
              <a:buNone/>
            </a:pPr>
            <a:r>
              <a:rPr lang="en-US" sz="2400" dirty="0">
                <a:latin typeface="Arial Narrow" panose="020B0606020202030204" pitchFamily="34" charset="0"/>
              </a:rPr>
              <a:t>Thunderstorms are the </a:t>
            </a:r>
            <a:r>
              <a:rPr lang="en-US" sz="2400" b="1" dirty="0">
                <a:latin typeface="Arial Narrow" panose="020B0606020202030204" pitchFamily="34" charset="0"/>
              </a:rPr>
              <a:t>most</a:t>
            </a:r>
            <a:r>
              <a:rPr lang="en-US" sz="2400" dirty="0">
                <a:latin typeface="Arial Narrow" panose="020B0606020202030204" pitchFamily="34" charset="0"/>
              </a:rPr>
              <a:t> </a:t>
            </a:r>
            <a:r>
              <a:rPr lang="en-US" sz="2400" b="1" dirty="0">
                <a:latin typeface="Arial Narrow" panose="020B0606020202030204" pitchFamily="34" charset="0"/>
              </a:rPr>
              <a:t>common</a:t>
            </a:r>
            <a:r>
              <a:rPr lang="en-US" sz="2400" dirty="0">
                <a:latin typeface="Arial Narrow" panose="020B0606020202030204" pitchFamily="34" charset="0"/>
              </a:rPr>
              <a:t> storm type: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~40,000 per day worldwide.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Form in warm, unstable air (often afternoons in spring/summer).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Can be localized or occur in squall lines (e.g., Midwest US).</a:t>
            </a:r>
          </a:p>
        </p:txBody>
      </p:sp>
      <p:sp>
        <p:nvSpPr>
          <p:cNvPr id="4" name="Content Placeholder 2">
            <a:extLst>
              <a:ext uri="{FF2B5EF4-FFF2-40B4-BE49-F238E27FC236}">
                <a16:creationId xmlns:a16="http://schemas.microsoft.com/office/drawing/2014/main" id="{B9098745-901C-5CB6-EBA9-8A25B5A71416}"/>
              </a:ext>
            </a:extLst>
          </p:cNvPr>
          <p:cNvSpPr txBox="1">
            <a:spLocks/>
          </p:cNvSpPr>
          <p:nvPr/>
        </p:nvSpPr>
        <p:spPr>
          <a:xfrm>
            <a:off x="4208016" y="1458929"/>
            <a:ext cx="7510508" cy="49033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400" dirty="0">
                <a:latin typeface="Arial Narrow" panose="020B0606020202030204" pitchFamily="34" charset="0"/>
              </a:rPr>
              <a:t>Thunderstorm Life Cycle:</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Cumulus Stage</a:t>
            </a:r>
            <a:r>
              <a:rPr lang="en-US" sz="2400" dirty="0">
                <a:latin typeface="Arial Narrow" panose="020B0606020202030204" pitchFamily="34" charset="0"/>
              </a:rPr>
              <a:t>: </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Rising warm air (updrafts) forms cumulus clouds.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Latent heat release keeps air unstable and cloud growing.</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Mature Stage</a:t>
            </a:r>
            <a:r>
              <a:rPr lang="en-US" sz="2400" dirty="0">
                <a:latin typeface="Arial Narrow" panose="020B0606020202030204" pitchFamily="34" charset="0"/>
              </a:rPr>
              <a:t>: </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Updrafts + downdrafts coexist → cumulonimbus cell.</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Forms anvil shape at top of troposphere.</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Produces heavy rain, strong winds, lightning, hail.</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Dissipating Stage</a:t>
            </a:r>
            <a:r>
              <a:rPr lang="en-US" sz="2400"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Downdrafts dominate, cutting off updrafts.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Light rain continues as storm weakens.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~80% of moisture re-evaporates, 20% falls as precipitation.</a:t>
            </a:r>
          </a:p>
        </p:txBody>
      </p:sp>
    </p:spTree>
    <p:extLst>
      <p:ext uri="{BB962C8B-B14F-4D97-AF65-F5344CB8AC3E}">
        <p14:creationId xmlns:p14="http://schemas.microsoft.com/office/powerpoint/2010/main" val="408376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457DE-8EB8-80FC-E445-621AA0249D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68EF43-F393-63C6-FC74-68D58207B6D1}"/>
              </a:ext>
            </a:extLst>
          </p:cNvPr>
          <p:cNvSpPr>
            <a:spLocks noGrp="1"/>
          </p:cNvSpPr>
          <p:nvPr>
            <p:ph type="title"/>
          </p:nvPr>
        </p:nvSpPr>
        <p:spPr>
          <a:xfrm>
            <a:off x="634559" y="207609"/>
            <a:ext cx="10515600" cy="807474"/>
          </a:xfrm>
        </p:spPr>
        <p:txBody>
          <a:bodyPr>
            <a:normAutofit/>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Thunderstorm Life Cycle</a:t>
            </a:r>
            <a:endParaRPr lang="en-US" sz="4000" dirty="0">
              <a:latin typeface="Arial Narrow" panose="020B0606020202030204" pitchFamily="34" charset="0"/>
            </a:endParaRPr>
          </a:p>
        </p:txBody>
      </p:sp>
      <p:pic>
        <p:nvPicPr>
          <p:cNvPr id="3" name="Picture 2" descr="Diagram of the towering cumulus stage of a thunderstorm, showing upward air currents within a growing cumulus cloud reaching above 30,000 feet.">
            <a:extLst>
              <a:ext uri="{FF2B5EF4-FFF2-40B4-BE49-F238E27FC236}">
                <a16:creationId xmlns:a16="http://schemas.microsoft.com/office/drawing/2014/main" id="{5287224E-1193-E146-A928-9B331BBF7725}"/>
              </a:ext>
            </a:extLst>
          </p:cNvPr>
          <p:cNvPicPr>
            <a:picLocks noChangeAspect="1"/>
          </p:cNvPicPr>
          <p:nvPr/>
        </p:nvPicPr>
        <p:blipFill>
          <a:blip r:embed="rId3"/>
          <a:stretch>
            <a:fillRect/>
          </a:stretch>
        </p:blipFill>
        <p:spPr>
          <a:xfrm>
            <a:off x="1093923" y="1324758"/>
            <a:ext cx="2810107" cy="4237463"/>
          </a:xfrm>
          <a:prstGeom prst="rect">
            <a:avLst/>
          </a:prstGeom>
        </p:spPr>
      </p:pic>
      <p:sp>
        <p:nvSpPr>
          <p:cNvPr id="6" name="TextBox 5">
            <a:extLst>
              <a:ext uri="{FF2B5EF4-FFF2-40B4-BE49-F238E27FC236}">
                <a16:creationId xmlns:a16="http://schemas.microsoft.com/office/drawing/2014/main" id="{FD144745-5F55-AE9B-BF9C-52981D48CF73}"/>
              </a:ext>
            </a:extLst>
          </p:cNvPr>
          <p:cNvSpPr txBox="1"/>
          <p:nvPr/>
        </p:nvSpPr>
        <p:spPr>
          <a:xfrm>
            <a:off x="1143910" y="5661810"/>
            <a:ext cx="2710132" cy="461665"/>
          </a:xfrm>
          <a:prstGeom prst="rect">
            <a:avLst/>
          </a:prstGeom>
          <a:noFill/>
        </p:spPr>
        <p:txBody>
          <a:bodyPr wrap="square">
            <a:spAutoFit/>
          </a:bodyPr>
          <a:lstStyle/>
          <a:p>
            <a:pPr algn="ctr"/>
            <a:r>
              <a:rPr lang="en-US" sz="1200" dirty="0">
                <a:latin typeface="Arial Narrow" panose="020B0606020202030204" pitchFamily="34" charset="0"/>
                <a:cs typeface="Times New Roman" panose="02020603050405020304" pitchFamily="18" charset="0"/>
              </a:rPr>
              <a:t>Figure 8.6.1.2: Cumulus Stage. (Image courtesy NSSL - NOAA)</a:t>
            </a:r>
          </a:p>
        </p:txBody>
      </p:sp>
      <p:pic>
        <p:nvPicPr>
          <p:cNvPr id="7" name="Picture 6" descr="Diagram of the mature stage of a thunderstorm, showing strong updrafts and downdrafts within a tall cumulonimbus cloud, with precipitation falling from the cloud’s leading edge.">
            <a:extLst>
              <a:ext uri="{FF2B5EF4-FFF2-40B4-BE49-F238E27FC236}">
                <a16:creationId xmlns:a16="http://schemas.microsoft.com/office/drawing/2014/main" id="{E4194359-BA47-E5F2-60D3-AB84F65577E0}"/>
              </a:ext>
            </a:extLst>
          </p:cNvPr>
          <p:cNvPicPr>
            <a:picLocks noChangeAspect="1"/>
          </p:cNvPicPr>
          <p:nvPr/>
        </p:nvPicPr>
        <p:blipFill>
          <a:blip r:embed="rId4"/>
          <a:stretch>
            <a:fillRect/>
          </a:stretch>
        </p:blipFill>
        <p:spPr>
          <a:xfrm>
            <a:off x="4777713" y="1324757"/>
            <a:ext cx="2810107" cy="4237463"/>
          </a:xfrm>
          <a:prstGeom prst="rect">
            <a:avLst/>
          </a:prstGeom>
        </p:spPr>
      </p:pic>
      <p:sp>
        <p:nvSpPr>
          <p:cNvPr id="9" name="TextBox 8">
            <a:extLst>
              <a:ext uri="{FF2B5EF4-FFF2-40B4-BE49-F238E27FC236}">
                <a16:creationId xmlns:a16="http://schemas.microsoft.com/office/drawing/2014/main" id="{B928631A-CF91-ACEB-A520-47A1436CA57E}"/>
              </a:ext>
            </a:extLst>
          </p:cNvPr>
          <p:cNvSpPr txBox="1"/>
          <p:nvPr/>
        </p:nvSpPr>
        <p:spPr>
          <a:xfrm>
            <a:off x="4749406" y="5661809"/>
            <a:ext cx="2710132" cy="461665"/>
          </a:xfrm>
          <a:prstGeom prst="rect">
            <a:avLst/>
          </a:prstGeom>
          <a:noFill/>
        </p:spPr>
        <p:txBody>
          <a:bodyPr wrap="square">
            <a:spAutoFit/>
          </a:bodyPr>
          <a:lstStyle/>
          <a:p>
            <a:pPr algn="ctr"/>
            <a:r>
              <a:rPr lang="en-US" sz="1200" dirty="0">
                <a:latin typeface="Arial Narrow" panose="020B0606020202030204" pitchFamily="34" charset="0"/>
                <a:cs typeface="Times New Roman" panose="02020603050405020304" pitchFamily="18" charset="0"/>
              </a:rPr>
              <a:t>Figure 8.6.1.3: Mature Stage. (Image courtesy NSSL - NOAA)</a:t>
            </a:r>
          </a:p>
        </p:txBody>
      </p:sp>
      <p:pic>
        <p:nvPicPr>
          <p:cNvPr id="13" name="Picture 12" descr="Diagram of the dissipating stage of a thunderstorm, showing weakening updrafts and dominant downdrafts with precipitation falling across the cloud area.">
            <a:extLst>
              <a:ext uri="{FF2B5EF4-FFF2-40B4-BE49-F238E27FC236}">
                <a16:creationId xmlns:a16="http://schemas.microsoft.com/office/drawing/2014/main" id="{F934B0AF-9809-9DDB-5617-691FD6499A9D}"/>
              </a:ext>
            </a:extLst>
          </p:cNvPr>
          <p:cNvPicPr>
            <a:picLocks noChangeAspect="1"/>
          </p:cNvPicPr>
          <p:nvPr/>
        </p:nvPicPr>
        <p:blipFill>
          <a:blip r:embed="rId5"/>
          <a:stretch>
            <a:fillRect/>
          </a:stretch>
        </p:blipFill>
        <p:spPr>
          <a:xfrm>
            <a:off x="8461503" y="1312164"/>
            <a:ext cx="2762075" cy="4233672"/>
          </a:xfrm>
          <a:prstGeom prst="rect">
            <a:avLst/>
          </a:prstGeom>
        </p:spPr>
      </p:pic>
      <p:sp>
        <p:nvSpPr>
          <p:cNvPr id="15" name="TextBox 14">
            <a:extLst>
              <a:ext uri="{FF2B5EF4-FFF2-40B4-BE49-F238E27FC236}">
                <a16:creationId xmlns:a16="http://schemas.microsoft.com/office/drawing/2014/main" id="{C484859D-ED96-4722-E194-B024ABF6B2C0}"/>
              </a:ext>
            </a:extLst>
          </p:cNvPr>
          <p:cNvSpPr txBox="1"/>
          <p:nvPr/>
        </p:nvSpPr>
        <p:spPr>
          <a:xfrm>
            <a:off x="8487474" y="5661808"/>
            <a:ext cx="2710132" cy="461665"/>
          </a:xfrm>
          <a:prstGeom prst="rect">
            <a:avLst/>
          </a:prstGeom>
          <a:noFill/>
        </p:spPr>
        <p:txBody>
          <a:bodyPr wrap="square">
            <a:spAutoFit/>
          </a:bodyPr>
          <a:lstStyle/>
          <a:p>
            <a:pPr algn="ctr"/>
            <a:r>
              <a:rPr lang="en-US" sz="1200" dirty="0">
                <a:latin typeface="Arial Narrow" panose="020B0606020202030204" pitchFamily="34" charset="0"/>
                <a:cs typeface="Times New Roman" panose="02020603050405020304" pitchFamily="18" charset="0"/>
              </a:rPr>
              <a:t>Figure 8.6.1.5: Dissipating Stage. (Image courtesy NSSL - NOAA)</a:t>
            </a:r>
          </a:p>
        </p:txBody>
      </p:sp>
      <p:sp>
        <p:nvSpPr>
          <p:cNvPr id="10" name="TextBox 9">
            <a:extLst>
              <a:ext uri="{FF2B5EF4-FFF2-40B4-BE49-F238E27FC236}">
                <a16:creationId xmlns:a16="http://schemas.microsoft.com/office/drawing/2014/main" id="{C578E2B8-C3EB-FA22-FD49-58EF4CF0BCEF}"/>
              </a:ext>
            </a:extLst>
          </p:cNvPr>
          <p:cNvSpPr txBox="1"/>
          <p:nvPr/>
        </p:nvSpPr>
        <p:spPr>
          <a:xfrm>
            <a:off x="3798256" y="6275631"/>
            <a:ext cx="5236234" cy="246221"/>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Figures from Physical Geography by J. Patrich, licensed under CC BY 4.0. </a:t>
            </a:r>
          </a:p>
        </p:txBody>
      </p:sp>
    </p:spTree>
    <p:extLst>
      <p:ext uri="{BB962C8B-B14F-4D97-AF65-F5344CB8AC3E}">
        <p14:creationId xmlns:p14="http://schemas.microsoft.com/office/powerpoint/2010/main" val="4592502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BC483-ABD2-789A-4D5F-8ACF8274F7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A4F316-2E39-2FC1-5B71-D64A3DDBBF72}"/>
              </a:ext>
            </a:extLst>
          </p:cNvPr>
          <p:cNvSpPr>
            <a:spLocks noGrp="1"/>
          </p:cNvSpPr>
          <p:nvPr>
            <p:ph type="title"/>
          </p:nvPr>
        </p:nvSpPr>
        <p:spPr>
          <a:xfrm>
            <a:off x="1791419" y="326210"/>
            <a:ext cx="8609162" cy="704550"/>
          </a:xfrm>
        </p:spPr>
        <p:txBody>
          <a:bodyPr>
            <a:noAutofit/>
          </a:bodyPr>
          <a:lstStyle/>
          <a:p>
            <a:pPr algn="ctr"/>
            <a:r>
              <a:rPr kumimoji="0" lang="en-US" sz="2400" b="1"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An approaching thunderstorm with a lead gust front. Cold air from the downdraft pushes warm moist air up</a:t>
            </a:r>
            <a:br>
              <a:rPr kumimoji="0" lang="en-US" sz="2400" b="1"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br>
            <a:r>
              <a:rPr kumimoji="0" lang="en-US" sz="2400" b="1"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forming a "shelf cloud".</a:t>
            </a:r>
            <a:endParaRPr lang="en-US" sz="2400" b="1" dirty="0">
              <a:latin typeface="Arial Narrow" panose="020B0606020202030204" pitchFamily="34" charset="0"/>
            </a:endParaRPr>
          </a:p>
        </p:txBody>
      </p:sp>
      <p:pic>
        <p:nvPicPr>
          <p:cNvPr id="5" name="Picture 4" descr="A large thunderstorm with a prominent shelf cloud approaching over flat, grassy terrain.">
            <a:extLst>
              <a:ext uri="{FF2B5EF4-FFF2-40B4-BE49-F238E27FC236}">
                <a16:creationId xmlns:a16="http://schemas.microsoft.com/office/drawing/2014/main" id="{36F84EEF-9CCA-53F9-FBED-4A43BF23288F}"/>
              </a:ext>
            </a:extLst>
          </p:cNvPr>
          <p:cNvPicPr>
            <a:picLocks noChangeAspect="1"/>
          </p:cNvPicPr>
          <p:nvPr/>
        </p:nvPicPr>
        <p:blipFill>
          <a:blip r:embed="rId3"/>
          <a:stretch>
            <a:fillRect/>
          </a:stretch>
        </p:blipFill>
        <p:spPr>
          <a:xfrm>
            <a:off x="2420808" y="1345273"/>
            <a:ext cx="7023935" cy="4635796"/>
          </a:xfrm>
          <a:prstGeom prst="rect">
            <a:avLst/>
          </a:prstGeom>
        </p:spPr>
      </p:pic>
      <p:sp>
        <p:nvSpPr>
          <p:cNvPr id="6" name="TextBox 5">
            <a:extLst>
              <a:ext uri="{FF2B5EF4-FFF2-40B4-BE49-F238E27FC236}">
                <a16:creationId xmlns:a16="http://schemas.microsoft.com/office/drawing/2014/main" id="{5BAAC6EF-068D-88A0-2D69-288200355B22}"/>
              </a:ext>
            </a:extLst>
          </p:cNvPr>
          <p:cNvSpPr txBox="1"/>
          <p:nvPr/>
        </p:nvSpPr>
        <p:spPr>
          <a:xfrm>
            <a:off x="2420808" y="6082885"/>
            <a:ext cx="7023936" cy="400110"/>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8.6.1.4: An approaching thunderstorm with a lead gust front. Cold air from the downdraft pushes warm moist air up forming a "shelf cloud". (Courtesy NOAA Severe Storms Lab. Source) from Introduction to Physical Geography by M. Ritter, licensed under CC BY-NC-SA 4.0.</a:t>
            </a:r>
          </a:p>
        </p:txBody>
      </p:sp>
    </p:spTree>
    <p:extLst>
      <p:ext uri="{BB962C8B-B14F-4D97-AF65-F5344CB8AC3E}">
        <p14:creationId xmlns:p14="http://schemas.microsoft.com/office/powerpoint/2010/main" val="41278898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C8FFF-339E-AFB1-2B66-A6E8CD1D7F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DD531E-C5D2-60FD-DB41-D3B232EDC89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Severe Thunderstorms and Lightning</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440035E-EE0E-4D3C-8BA0-69635D59861D}"/>
              </a:ext>
            </a:extLst>
          </p:cNvPr>
          <p:cNvSpPr>
            <a:spLocks noGrp="1"/>
          </p:cNvSpPr>
          <p:nvPr>
            <p:ph idx="1"/>
          </p:nvPr>
        </p:nvSpPr>
        <p:spPr>
          <a:xfrm>
            <a:off x="838199" y="1458930"/>
            <a:ext cx="1042789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Severe</a:t>
            </a:r>
            <a:r>
              <a:rPr lang="en-US" dirty="0">
                <a:latin typeface="Arial Narrow" panose="020B0606020202030204" pitchFamily="34" charset="0"/>
              </a:rPr>
              <a:t> </a:t>
            </a:r>
            <a:r>
              <a:rPr lang="en-US" b="1" dirty="0">
                <a:latin typeface="Arial Narrow" panose="020B0606020202030204" pitchFamily="34" charset="0"/>
              </a:rPr>
              <a:t>storms</a:t>
            </a:r>
            <a:r>
              <a:rPr lang="en-US" dirty="0">
                <a:latin typeface="Arial Narrow" panose="020B0606020202030204" pitchFamily="34" charset="0"/>
              </a:rPr>
              <a:t> have powerful downdrafts that force </a:t>
            </a:r>
            <a:r>
              <a:rPr lang="en-US" b="1" dirty="0">
                <a:latin typeface="Arial Narrow" panose="020B0606020202030204" pitchFamily="34" charset="0"/>
              </a:rPr>
              <a:t>more warm air upward</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Prolong storm life.</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Increase </a:t>
            </a:r>
            <a:r>
              <a:rPr lang="en-US" sz="2800" i="1" dirty="0">
                <a:latin typeface="Arial Narrow" panose="020B0606020202030204" pitchFamily="34" charset="0"/>
              </a:rPr>
              <a:t>rain</a:t>
            </a:r>
            <a:r>
              <a:rPr lang="en-US" sz="2800" dirty="0">
                <a:latin typeface="Arial Narrow" panose="020B0606020202030204" pitchFamily="34" charset="0"/>
              </a:rPr>
              <a:t>, </a:t>
            </a:r>
            <a:r>
              <a:rPr lang="en-US" sz="2800" i="1" dirty="0">
                <a:latin typeface="Arial Narrow" panose="020B0606020202030204" pitchFamily="34" charset="0"/>
              </a:rPr>
              <a:t>hail</a:t>
            </a:r>
            <a:r>
              <a:rPr lang="en-US" sz="2800" dirty="0">
                <a:latin typeface="Arial Narrow" panose="020B0606020202030204" pitchFamily="34" charset="0"/>
              </a:rPr>
              <a:t>, and </a:t>
            </a:r>
            <a:r>
              <a:rPr lang="en-US" sz="2800" i="1" dirty="0">
                <a:latin typeface="Arial Narrow" panose="020B0606020202030204" pitchFamily="34" charset="0"/>
              </a:rPr>
              <a:t>tornado</a:t>
            </a:r>
            <a:r>
              <a:rPr lang="en-US" sz="2800" dirty="0">
                <a:latin typeface="Arial Narrow" panose="020B0606020202030204" pitchFamily="34" charset="0"/>
              </a:rPr>
              <a:t> risk.</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Common along </a:t>
            </a:r>
            <a:r>
              <a:rPr lang="en-US" b="1" dirty="0">
                <a:latin typeface="Arial Narrow" panose="020B0606020202030204" pitchFamily="34" charset="0"/>
              </a:rPr>
              <a:t>cold fronts </a:t>
            </a:r>
            <a:r>
              <a:rPr lang="en-US" dirty="0">
                <a:latin typeface="Arial Narrow" panose="020B0606020202030204" pitchFamily="34" charset="0"/>
              </a:rPr>
              <a:t>(e.g., </a:t>
            </a:r>
            <a:r>
              <a:rPr lang="en-US" b="1" dirty="0" err="1">
                <a:latin typeface="Arial Narrow" panose="020B0606020202030204" pitchFamily="34" charset="0"/>
              </a:rPr>
              <a:t>mT</a:t>
            </a:r>
            <a:r>
              <a:rPr lang="en-US" dirty="0">
                <a:latin typeface="Arial Narrow" panose="020B0606020202030204" pitchFamily="34" charset="0"/>
              </a:rPr>
              <a:t> vs. </a:t>
            </a:r>
            <a:r>
              <a:rPr lang="en-US" b="1" dirty="0" err="1">
                <a:latin typeface="Arial Narrow" panose="020B0606020202030204" pitchFamily="34" charset="0"/>
              </a:rPr>
              <a:t>cP</a:t>
            </a:r>
            <a:r>
              <a:rPr lang="en-US" dirty="0">
                <a:latin typeface="Arial Narrow" panose="020B0606020202030204" pitchFamily="34" charset="0"/>
              </a:rPr>
              <a:t> air clash in Midwest)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Lightning</a:t>
            </a:r>
            <a:r>
              <a:rPr lang="en-US" dirty="0">
                <a:latin typeface="Arial Narrow" panose="020B0606020202030204" pitchFamily="34" charset="0"/>
              </a:rPr>
              <a:t> = massive electrical discharge from energy in cumulonimbus clouds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Can occur within/between clouds or between cloud and ground.</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Hazards include: Flash flooding, hail damage, gusty winds, and tornadoes.</a:t>
            </a:r>
          </a:p>
        </p:txBody>
      </p:sp>
    </p:spTree>
    <p:extLst>
      <p:ext uri="{BB962C8B-B14F-4D97-AF65-F5344CB8AC3E}">
        <p14:creationId xmlns:p14="http://schemas.microsoft.com/office/powerpoint/2010/main" val="19224454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31C8B-4948-52EA-D363-290D5A00CA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1CD19C-9B6E-1A41-E540-9287AB274C5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Tornadoes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E288FCE-060F-2DCB-78AE-2163F9F8D780}"/>
              </a:ext>
            </a:extLst>
          </p:cNvPr>
          <p:cNvSpPr>
            <a:spLocks noGrp="1"/>
          </p:cNvSpPr>
          <p:nvPr>
            <p:ph idx="1"/>
          </p:nvPr>
        </p:nvSpPr>
        <p:spPr>
          <a:xfrm>
            <a:off x="838199" y="1458930"/>
            <a:ext cx="1088509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Tornadoes</a:t>
            </a:r>
            <a:r>
              <a:rPr lang="en-US" sz="2400" dirty="0">
                <a:latin typeface="Arial Narrow" panose="020B0606020202030204" pitchFamily="34" charset="0"/>
              </a:rPr>
              <a:t> (twisters) are </a:t>
            </a:r>
            <a:r>
              <a:rPr lang="en-US" sz="2400" b="1" dirty="0">
                <a:latin typeface="Arial Narrow" panose="020B0606020202030204" pitchFamily="34" charset="0"/>
              </a:rPr>
              <a:t>violent</a:t>
            </a:r>
            <a:r>
              <a:rPr lang="en-US" sz="2400" dirty="0">
                <a:latin typeface="Arial Narrow" panose="020B0606020202030204" pitchFamily="34" charset="0"/>
              </a:rPr>
              <a:t> </a:t>
            </a:r>
            <a:r>
              <a:rPr lang="en-US" sz="2400" b="1" dirty="0">
                <a:latin typeface="Arial Narrow" panose="020B0606020202030204" pitchFamily="34" charset="0"/>
              </a:rPr>
              <a:t>funnels</a:t>
            </a:r>
            <a:r>
              <a:rPr lang="en-US" sz="2400" dirty="0">
                <a:latin typeface="Arial Narrow" panose="020B0606020202030204" pitchFamily="34" charset="0"/>
              </a:rPr>
              <a:t> of </a:t>
            </a:r>
            <a:r>
              <a:rPr lang="en-US" sz="2400" b="1" dirty="0">
                <a:latin typeface="Arial Narrow" panose="020B0606020202030204" pitchFamily="34" charset="0"/>
              </a:rPr>
              <a:t>rotating</a:t>
            </a:r>
            <a:r>
              <a:rPr lang="en-US" sz="2400" dirty="0">
                <a:latin typeface="Arial Narrow" panose="020B0606020202030204" pitchFamily="34" charset="0"/>
              </a:rPr>
              <a:t> </a:t>
            </a:r>
            <a:r>
              <a:rPr lang="en-US" sz="2400" b="1" dirty="0">
                <a:latin typeface="Arial Narrow" panose="020B0606020202030204" pitchFamily="34" charset="0"/>
              </a:rPr>
              <a:t>air</a:t>
            </a:r>
            <a:r>
              <a:rPr lang="en-US" sz="2400" dirty="0">
                <a:latin typeface="Arial Narrow" panose="020B0606020202030204" pitchFamily="34" charset="0"/>
              </a:rPr>
              <a:t> formed from severe thunderstorms.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Form where </a:t>
            </a:r>
            <a:r>
              <a:rPr lang="en-US" sz="2400" b="1" dirty="0">
                <a:latin typeface="Arial Narrow" panose="020B0606020202030204" pitchFamily="34" charset="0"/>
              </a:rPr>
              <a:t>rising</a:t>
            </a:r>
            <a:r>
              <a:rPr lang="en-US" sz="2400" dirty="0">
                <a:latin typeface="Arial Narrow" panose="020B0606020202030204" pitchFamily="34" charset="0"/>
              </a:rPr>
              <a:t> </a:t>
            </a:r>
            <a:r>
              <a:rPr lang="en-US" sz="2400" b="1" dirty="0">
                <a:latin typeface="Arial Narrow" panose="020B0606020202030204" pitchFamily="34" charset="0"/>
              </a:rPr>
              <a:t>warm</a:t>
            </a:r>
            <a:r>
              <a:rPr lang="en-US" sz="2400" dirty="0">
                <a:latin typeface="Arial Narrow" panose="020B0606020202030204" pitchFamily="34" charset="0"/>
              </a:rPr>
              <a:t> </a:t>
            </a:r>
            <a:r>
              <a:rPr lang="en-US" sz="2400" b="1" dirty="0">
                <a:latin typeface="Arial Narrow" panose="020B0606020202030204" pitchFamily="34" charset="0"/>
              </a:rPr>
              <a:t>air</a:t>
            </a:r>
            <a:r>
              <a:rPr lang="en-US" sz="2400" dirty="0">
                <a:latin typeface="Arial Narrow" panose="020B0606020202030204" pitchFamily="34" charset="0"/>
              </a:rPr>
              <a:t> creates a </a:t>
            </a:r>
            <a:r>
              <a:rPr lang="en-US" sz="2400" b="1" dirty="0">
                <a:latin typeface="Arial Narrow" panose="020B0606020202030204" pitchFamily="34" charset="0"/>
              </a:rPr>
              <a:t>low-pressure</a:t>
            </a:r>
            <a:r>
              <a:rPr lang="en-US" sz="2400" dirty="0">
                <a:latin typeface="Arial Narrow" panose="020B0606020202030204" pitchFamily="34" charset="0"/>
              </a:rPr>
              <a:t> gap, pulling in surrounding air.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Typically occur along fronts where </a:t>
            </a:r>
            <a:r>
              <a:rPr lang="en-US" sz="2400" b="1" dirty="0" err="1">
                <a:latin typeface="Arial Narrow" panose="020B0606020202030204" pitchFamily="34" charset="0"/>
              </a:rPr>
              <a:t>mT</a:t>
            </a:r>
            <a:r>
              <a:rPr lang="en-US" sz="2400" dirty="0">
                <a:latin typeface="Arial Narrow" panose="020B0606020202030204" pitchFamily="34" charset="0"/>
              </a:rPr>
              <a:t> (</a:t>
            </a:r>
            <a:r>
              <a:rPr lang="en-US" sz="2400" b="1" dirty="0">
                <a:latin typeface="Arial Narrow" panose="020B0606020202030204" pitchFamily="34" charset="0"/>
              </a:rPr>
              <a:t>warm</a:t>
            </a:r>
            <a:r>
              <a:rPr lang="en-US" sz="2400" dirty="0">
                <a:latin typeface="Arial Narrow" panose="020B0606020202030204" pitchFamily="34" charset="0"/>
              </a:rPr>
              <a:t>, </a:t>
            </a:r>
            <a:r>
              <a:rPr lang="en-US" sz="2400" b="1" dirty="0">
                <a:latin typeface="Arial Narrow" panose="020B0606020202030204" pitchFamily="34" charset="0"/>
              </a:rPr>
              <a:t>moist</a:t>
            </a:r>
            <a:r>
              <a:rPr lang="en-US" sz="2400" dirty="0">
                <a:latin typeface="Arial Narrow" panose="020B0606020202030204" pitchFamily="34" charset="0"/>
              </a:rPr>
              <a:t>) and </a:t>
            </a:r>
            <a:r>
              <a:rPr lang="en-US" sz="2400" b="1" dirty="0" err="1">
                <a:latin typeface="Arial Narrow" panose="020B0606020202030204" pitchFamily="34" charset="0"/>
              </a:rPr>
              <a:t>cP</a:t>
            </a:r>
            <a:r>
              <a:rPr lang="en-US" sz="2400" dirty="0">
                <a:latin typeface="Arial Narrow" panose="020B0606020202030204" pitchFamily="34" charset="0"/>
              </a:rPr>
              <a:t> (</a:t>
            </a:r>
            <a:r>
              <a:rPr lang="en-US" sz="2400" b="1" dirty="0">
                <a:latin typeface="Arial Narrow" panose="020B0606020202030204" pitchFamily="34" charset="0"/>
              </a:rPr>
              <a:t>cold</a:t>
            </a:r>
            <a:r>
              <a:rPr lang="en-US" sz="2400" dirty="0">
                <a:latin typeface="Arial Narrow" panose="020B0606020202030204" pitchFamily="34" charset="0"/>
              </a:rPr>
              <a:t>, </a:t>
            </a:r>
            <a:r>
              <a:rPr lang="en-US" sz="2400" b="1" dirty="0">
                <a:latin typeface="Arial Narrow" panose="020B0606020202030204" pitchFamily="34" charset="0"/>
              </a:rPr>
              <a:t>dry</a:t>
            </a:r>
            <a:r>
              <a:rPr lang="en-US" sz="2400" dirty="0">
                <a:latin typeface="Arial Narrow" panose="020B0606020202030204" pitchFamily="34" charset="0"/>
              </a:rPr>
              <a:t>) air masses meet.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Average tornado:</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110 mph winds, lasts minutes to hours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Travels ~28 mph, covers ~16 miles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Damage path is narrow, but destruction is extreme.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Most</a:t>
            </a:r>
            <a:r>
              <a:rPr lang="en-US" sz="2400" dirty="0">
                <a:latin typeface="Arial Narrow" panose="020B0606020202030204" pitchFamily="34" charset="0"/>
              </a:rPr>
              <a:t> </a:t>
            </a:r>
            <a:r>
              <a:rPr lang="en-US" sz="2400" b="1" dirty="0">
                <a:latin typeface="Arial Narrow" panose="020B0606020202030204" pitchFamily="34" charset="0"/>
              </a:rPr>
              <a:t>deaths</a:t>
            </a:r>
            <a:r>
              <a:rPr lang="en-US" sz="2400" dirty="0">
                <a:latin typeface="Arial Narrow" panose="020B0606020202030204" pitchFamily="34" charset="0"/>
              </a:rPr>
              <a:t> caused by </a:t>
            </a:r>
            <a:r>
              <a:rPr lang="en-US" sz="2400" b="1" dirty="0">
                <a:latin typeface="Arial Narrow" panose="020B0606020202030204" pitchFamily="34" charset="0"/>
              </a:rPr>
              <a:t>flying</a:t>
            </a:r>
            <a:r>
              <a:rPr lang="en-US" sz="2400" dirty="0">
                <a:latin typeface="Arial Narrow" panose="020B0606020202030204" pitchFamily="34" charset="0"/>
              </a:rPr>
              <a:t> </a:t>
            </a:r>
            <a:r>
              <a:rPr lang="en-US" sz="2400" b="1" dirty="0">
                <a:latin typeface="Arial Narrow" panose="020B0606020202030204" pitchFamily="34" charset="0"/>
              </a:rPr>
              <a:t>debris</a:t>
            </a:r>
            <a:r>
              <a:rPr lang="en-US" sz="2400" dirty="0">
                <a:latin typeface="Arial Narrow" panose="020B0606020202030204" pitchFamily="34" charset="0"/>
              </a:rPr>
              <a:t>.</a:t>
            </a:r>
          </a:p>
        </p:txBody>
      </p:sp>
    </p:spTree>
    <p:extLst>
      <p:ext uri="{BB962C8B-B14F-4D97-AF65-F5344CB8AC3E}">
        <p14:creationId xmlns:p14="http://schemas.microsoft.com/office/powerpoint/2010/main" val="1487975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DB58F-6787-062F-2C25-2753D4B3CD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0482C1-D647-7799-7DBE-73B440F65F35}"/>
              </a:ext>
            </a:extLst>
          </p:cNvPr>
          <p:cNvSpPr>
            <a:spLocks noGrp="1"/>
          </p:cNvSpPr>
          <p:nvPr>
            <p:ph type="title"/>
          </p:nvPr>
        </p:nvSpPr>
        <p:spPr>
          <a:xfrm>
            <a:off x="1791419" y="326210"/>
            <a:ext cx="8609162" cy="704550"/>
          </a:xfrm>
        </p:spPr>
        <p:txBody>
          <a:bodyPr>
            <a:noAutofit/>
          </a:bodyPr>
          <a:lstStyle/>
          <a:p>
            <a:pPr algn="ctr"/>
            <a:r>
              <a:rPr kumimoji="0" lang="en-US" sz="2800" b="1"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Tornado Formation</a:t>
            </a:r>
            <a:endParaRPr lang="en-US" sz="2800" b="1" dirty="0">
              <a:latin typeface="Arial Narrow" panose="020B0606020202030204" pitchFamily="34" charset="0"/>
            </a:endParaRPr>
          </a:p>
        </p:txBody>
      </p:sp>
      <p:pic>
        <p:nvPicPr>
          <p:cNvPr id="4" name="Picture 3" descr="Diagram of tornado formation showing airflows, mesocyclone rotation, downdrafts, gust front, and cloud structure in a supercell thunderstorm.">
            <a:extLst>
              <a:ext uri="{FF2B5EF4-FFF2-40B4-BE49-F238E27FC236}">
                <a16:creationId xmlns:a16="http://schemas.microsoft.com/office/drawing/2014/main" id="{39010B4D-B4FE-276C-A083-F4CAA0180E20}"/>
              </a:ext>
            </a:extLst>
          </p:cNvPr>
          <p:cNvPicPr>
            <a:picLocks noChangeAspect="1"/>
          </p:cNvPicPr>
          <p:nvPr/>
        </p:nvPicPr>
        <p:blipFill>
          <a:blip r:embed="rId3"/>
          <a:stretch>
            <a:fillRect/>
          </a:stretch>
        </p:blipFill>
        <p:spPr>
          <a:xfrm>
            <a:off x="2774372" y="945186"/>
            <a:ext cx="7157966" cy="4967628"/>
          </a:xfrm>
          <a:prstGeom prst="rect">
            <a:avLst/>
          </a:prstGeom>
        </p:spPr>
      </p:pic>
      <p:sp>
        <p:nvSpPr>
          <p:cNvPr id="6" name="TextBox 5">
            <a:extLst>
              <a:ext uri="{FF2B5EF4-FFF2-40B4-BE49-F238E27FC236}">
                <a16:creationId xmlns:a16="http://schemas.microsoft.com/office/drawing/2014/main" id="{BA0871F0-CA2D-A1BA-9735-552466722D94}"/>
              </a:ext>
            </a:extLst>
          </p:cNvPr>
          <p:cNvSpPr txBox="1"/>
          <p:nvPr/>
        </p:nvSpPr>
        <p:spPr>
          <a:xfrm>
            <a:off x="4611918" y="6071295"/>
            <a:ext cx="4394060" cy="400110"/>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8.6.3.3: Tornado Formation (Courtesy NOAA NSSL Source) from Introduction to Physical Geography by M. Ritter, licensed under CC BY-NC-SA 4.0.</a:t>
            </a:r>
          </a:p>
        </p:txBody>
      </p:sp>
    </p:spTree>
    <p:extLst>
      <p:ext uri="{BB962C8B-B14F-4D97-AF65-F5344CB8AC3E}">
        <p14:creationId xmlns:p14="http://schemas.microsoft.com/office/powerpoint/2010/main" val="36254365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AE6A9-6345-3F00-1A2E-D6160EADB3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AABCE9-6717-6712-46EA-442F723D125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Tornado Patterns and Prediction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D46CE6A9-3350-F3B2-2D5C-765AF6722F46}"/>
              </a:ext>
            </a:extLst>
          </p:cNvPr>
          <p:cNvSpPr>
            <a:spLocks noGrp="1"/>
          </p:cNvSpPr>
          <p:nvPr>
            <p:ph idx="1"/>
          </p:nvPr>
        </p:nvSpPr>
        <p:spPr>
          <a:xfrm>
            <a:off x="838199" y="1458930"/>
            <a:ext cx="1088509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U.S. averages 770 tornadoes/year, but totals vary widely.</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Springtime</a:t>
            </a:r>
            <a:r>
              <a:rPr lang="en-US" sz="2400" dirty="0">
                <a:latin typeface="Arial Narrow" panose="020B0606020202030204" pitchFamily="34" charset="0"/>
              </a:rPr>
              <a:t> </a:t>
            </a:r>
            <a:r>
              <a:rPr lang="en-US" sz="2400" b="1" dirty="0">
                <a:latin typeface="Arial Narrow" panose="020B0606020202030204" pitchFamily="34" charset="0"/>
              </a:rPr>
              <a:t>outbreaks</a:t>
            </a:r>
            <a:r>
              <a:rPr lang="en-US" sz="2400" dirty="0">
                <a:latin typeface="Arial Narrow" panose="020B0606020202030204" pitchFamily="34" charset="0"/>
              </a:rPr>
              <a:t> are common in the Midwest (e.g., 2011 Super Outbreak: 300+ tornadoes in 3 days).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Formation boosted by </a:t>
            </a:r>
            <a:r>
              <a:rPr lang="en-US" sz="2400" b="1" dirty="0">
                <a:latin typeface="Arial Narrow" panose="020B0606020202030204" pitchFamily="34" charset="0"/>
              </a:rPr>
              <a:t>jet</a:t>
            </a:r>
            <a:r>
              <a:rPr lang="en-US" sz="2400" dirty="0">
                <a:latin typeface="Arial Narrow" panose="020B0606020202030204" pitchFamily="34" charset="0"/>
              </a:rPr>
              <a:t> </a:t>
            </a:r>
            <a:r>
              <a:rPr lang="en-US" sz="2400" b="1" dirty="0">
                <a:latin typeface="Arial Narrow" panose="020B0606020202030204" pitchFamily="34" charset="0"/>
              </a:rPr>
              <a:t>stream</a:t>
            </a:r>
            <a:r>
              <a:rPr lang="en-US" sz="2400" dirty="0">
                <a:latin typeface="Arial Narrow" panose="020B0606020202030204" pitchFamily="34" charset="0"/>
              </a:rPr>
              <a:t> and strong air mass contrasts.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Prediction is </a:t>
            </a:r>
            <a:r>
              <a:rPr lang="en-US" sz="2400" b="1" dirty="0">
                <a:latin typeface="Arial Narrow" panose="020B0606020202030204" pitchFamily="34" charset="0"/>
              </a:rPr>
              <a:t>limited</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Warnings issued based on radar detection and estimated path.</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Exact</a:t>
            </a:r>
            <a:r>
              <a:rPr lang="en-US" dirty="0">
                <a:latin typeface="Arial Narrow" panose="020B0606020202030204" pitchFamily="34" charset="0"/>
              </a:rPr>
              <a:t> </a:t>
            </a:r>
            <a:r>
              <a:rPr lang="en-US" b="1" dirty="0">
                <a:latin typeface="Arial Narrow" panose="020B0606020202030204" pitchFamily="34" charset="0"/>
              </a:rPr>
              <a:t>touchdown</a:t>
            </a:r>
            <a:r>
              <a:rPr lang="en-US" dirty="0">
                <a:latin typeface="Arial Narrow" panose="020B0606020202030204" pitchFamily="34" charset="0"/>
              </a:rPr>
              <a:t> points remain </a:t>
            </a:r>
            <a:r>
              <a:rPr lang="en-US" b="1" dirty="0">
                <a:latin typeface="Arial Narrow" panose="020B0606020202030204" pitchFamily="34" charset="0"/>
              </a:rPr>
              <a:t>unpredictable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Fujita</a:t>
            </a:r>
            <a:r>
              <a:rPr lang="en-US" sz="2400" dirty="0">
                <a:latin typeface="Arial Narrow" panose="020B0606020202030204" pitchFamily="34" charset="0"/>
              </a:rPr>
              <a:t> </a:t>
            </a:r>
            <a:r>
              <a:rPr lang="en-US" sz="2400" b="1" dirty="0">
                <a:latin typeface="Arial Narrow" panose="020B0606020202030204" pitchFamily="34" charset="0"/>
              </a:rPr>
              <a:t>Scale</a:t>
            </a:r>
            <a:r>
              <a:rPr lang="en-US" sz="2400" dirty="0">
                <a:latin typeface="Arial Narrow" panose="020B0606020202030204" pitchFamily="34" charset="0"/>
              </a:rPr>
              <a:t> measures intensity by wind speed and damage: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Ranges from </a:t>
            </a:r>
            <a:r>
              <a:rPr lang="en-US" b="1" dirty="0">
                <a:latin typeface="Arial Narrow" panose="020B0606020202030204" pitchFamily="34" charset="0"/>
              </a:rPr>
              <a:t>EF0</a:t>
            </a:r>
            <a:r>
              <a:rPr lang="en-US" dirty="0">
                <a:latin typeface="Arial Narrow" panose="020B0606020202030204" pitchFamily="34" charset="0"/>
              </a:rPr>
              <a:t> (</a:t>
            </a:r>
            <a:r>
              <a:rPr lang="en-US" b="1" dirty="0">
                <a:latin typeface="Arial Narrow" panose="020B0606020202030204" pitchFamily="34" charset="0"/>
              </a:rPr>
              <a:t>weak</a:t>
            </a:r>
            <a:r>
              <a:rPr lang="en-US" dirty="0">
                <a:latin typeface="Arial Narrow" panose="020B0606020202030204" pitchFamily="34" charset="0"/>
              </a:rPr>
              <a:t>) to </a:t>
            </a:r>
            <a:r>
              <a:rPr lang="en-US" b="1" dirty="0">
                <a:latin typeface="Arial Narrow" panose="020B0606020202030204" pitchFamily="34" charset="0"/>
              </a:rPr>
              <a:t>EF5</a:t>
            </a:r>
            <a:r>
              <a:rPr lang="en-US" dirty="0">
                <a:latin typeface="Arial Narrow" panose="020B0606020202030204" pitchFamily="34" charset="0"/>
              </a:rPr>
              <a:t> (</a:t>
            </a:r>
            <a:r>
              <a:rPr lang="en-US" b="1" dirty="0">
                <a:latin typeface="Arial Narrow" panose="020B0606020202030204" pitchFamily="34" charset="0"/>
              </a:rPr>
              <a:t>incredible damage</a:t>
            </a:r>
            <a:r>
              <a:rPr lang="en-US" dirty="0">
                <a:latin typeface="Arial Narrow" panose="020B0606020202030204" pitchFamily="34" charset="0"/>
              </a:rPr>
              <a:t>)</a:t>
            </a:r>
          </a:p>
        </p:txBody>
      </p:sp>
    </p:spTree>
    <p:extLst>
      <p:ext uri="{BB962C8B-B14F-4D97-AF65-F5344CB8AC3E}">
        <p14:creationId xmlns:p14="http://schemas.microsoft.com/office/powerpoint/2010/main" val="40326967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07742-A214-EFEC-B49D-8F0F535AAC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839CE5-738B-9D6E-E238-F49BEB97B7BD}"/>
              </a:ext>
            </a:extLst>
          </p:cNvPr>
          <p:cNvSpPr>
            <a:spLocks noGrp="1"/>
          </p:cNvSpPr>
          <p:nvPr>
            <p:ph type="title"/>
          </p:nvPr>
        </p:nvSpPr>
        <p:spPr>
          <a:xfrm>
            <a:off x="1791419" y="326210"/>
            <a:ext cx="8609162" cy="704550"/>
          </a:xfrm>
        </p:spPr>
        <p:txBody>
          <a:bodyPr>
            <a:noAutofit/>
          </a:bodyPr>
          <a:lstStyle/>
          <a:p>
            <a:pPr algn="ctr"/>
            <a:r>
              <a:rPr kumimoji="0" lang="en-US" sz="2800" b="1"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Enhanced Fujita Scale</a:t>
            </a:r>
            <a:endParaRPr lang="en-US" sz="2800" b="1" dirty="0">
              <a:latin typeface="Arial Narrow" panose="020B0606020202030204" pitchFamily="34" charset="0"/>
            </a:endParaRPr>
          </a:p>
        </p:txBody>
      </p:sp>
      <p:pic>
        <p:nvPicPr>
          <p:cNvPr id="4" name="Picture 3" descr="Enhanced Fujita Scale chart showing EF0 to EF5 tornado categories with wind speed ranges and corresponding damage levels.">
            <a:extLst>
              <a:ext uri="{FF2B5EF4-FFF2-40B4-BE49-F238E27FC236}">
                <a16:creationId xmlns:a16="http://schemas.microsoft.com/office/drawing/2014/main" id="{3C9EF05A-14B3-FCD4-6F66-D786036EE305}"/>
              </a:ext>
            </a:extLst>
          </p:cNvPr>
          <p:cNvPicPr>
            <a:picLocks noChangeAspect="1"/>
          </p:cNvPicPr>
          <p:nvPr/>
        </p:nvPicPr>
        <p:blipFill>
          <a:blip r:embed="rId3"/>
          <a:stretch>
            <a:fillRect/>
          </a:stretch>
        </p:blipFill>
        <p:spPr>
          <a:xfrm>
            <a:off x="3113991" y="1250831"/>
            <a:ext cx="5964017" cy="4097231"/>
          </a:xfrm>
          <a:prstGeom prst="rect">
            <a:avLst/>
          </a:prstGeom>
        </p:spPr>
      </p:pic>
      <p:sp>
        <p:nvSpPr>
          <p:cNvPr id="7" name="TextBox 6">
            <a:extLst>
              <a:ext uri="{FF2B5EF4-FFF2-40B4-BE49-F238E27FC236}">
                <a16:creationId xmlns:a16="http://schemas.microsoft.com/office/drawing/2014/main" id="{98319E0D-F81D-912B-333F-40D3045D7536}"/>
              </a:ext>
            </a:extLst>
          </p:cNvPr>
          <p:cNvSpPr txBox="1"/>
          <p:nvPr/>
        </p:nvSpPr>
        <p:spPr>
          <a:xfrm>
            <a:off x="4261449" y="5607169"/>
            <a:ext cx="4183812" cy="400110"/>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7.9 The Enhanced Fujita Scale. (Image on Wikimedia Commons by </a:t>
            </a:r>
            <a:r>
              <a:rPr lang="en-US" sz="1000" dirty="0" err="1">
                <a:latin typeface="Arial Narrow" panose="020B0606020202030204" pitchFamily="34" charset="0"/>
                <a:cs typeface="Times New Roman" panose="02020603050405020304" pitchFamily="18" charset="0"/>
              </a:rPr>
              <a:t>Pfly</a:t>
            </a:r>
            <a:r>
              <a:rPr lang="en-US" sz="1000" dirty="0">
                <a:latin typeface="Arial Narrow" panose="020B0606020202030204" pitchFamily="34" charset="0"/>
                <a:cs typeface="Times New Roman" panose="02020603050405020304" pitchFamily="18" charset="0"/>
              </a:rPr>
              <a:t>, CC BY-SA 3.0) from Physical Geography by J. Patrich, licensed under CC BY 4.0. </a:t>
            </a:r>
          </a:p>
        </p:txBody>
      </p:sp>
    </p:spTree>
    <p:extLst>
      <p:ext uri="{BB962C8B-B14F-4D97-AF65-F5344CB8AC3E}">
        <p14:creationId xmlns:p14="http://schemas.microsoft.com/office/powerpoint/2010/main" val="31781951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3F6DA-DAB7-4F58-6D05-10894A2357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604C9A-8F00-59A9-C51D-FEBA887C621A}"/>
              </a:ext>
            </a:extLst>
          </p:cNvPr>
          <p:cNvSpPr>
            <a:spLocks noGrp="1"/>
          </p:cNvSpPr>
          <p:nvPr>
            <p:ph type="title"/>
          </p:nvPr>
        </p:nvSpPr>
        <p:spPr>
          <a:xfrm>
            <a:off x="1010639" y="825295"/>
            <a:ext cx="5085361" cy="704550"/>
          </a:xfrm>
        </p:spPr>
        <p:txBody>
          <a:bodyPr>
            <a:noAutofit/>
          </a:bodyPr>
          <a:lstStyle/>
          <a:p>
            <a:pPr algn="ct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 tornado rips through Dimmitt, TX</a:t>
            </a:r>
            <a:endParaRPr lang="en-US" sz="2000" b="1" dirty="0">
              <a:latin typeface="Arial Narrow" panose="020B0606020202030204" pitchFamily="34" charset="0"/>
            </a:endParaRPr>
          </a:p>
        </p:txBody>
      </p:sp>
      <p:pic>
        <p:nvPicPr>
          <p:cNvPr id="5" name="Picture 4" descr="Large tornado approaching buildings in Dimmitt, Texas, with a reddish-brown dust cloud.">
            <a:extLst>
              <a:ext uri="{FF2B5EF4-FFF2-40B4-BE49-F238E27FC236}">
                <a16:creationId xmlns:a16="http://schemas.microsoft.com/office/drawing/2014/main" id="{2E94F5B9-CD50-3FF2-1549-37B0426B5F8C}"/>
              </a:ext>
            </a:extLst>
          </p:cNvPr>
          <p:cNvPicPr>
            <a:picLocks noChangeAspect="1"/>
          </p:cNvPicPr>
          <p:nvPr/>
        </p:nvPicPr>
        <p:blipFill>
          <a:blip r:embed="rId3"/>
          <a:stretch>
            <a:fillRect/>
          </a:stretch>
        </p:blipFill>
        <p:spPr>
          <a:xfrm>
            <a:off x="1010639" y="1575793"/>
            <a:ext cx="5085361" cy="3280878"/>
          </a:xfrm>
          <a:prstGeom prst="rect">
            <a:avLst/>
          </a:prstGeom>
        </p:spPr>
      </p:pic>
      <p:sp>
        <p:nvSpPr>
          <p:cNvPr id="9" name="Title 1">
            <a:extLst>
              <a:ext uri="{FF2B5EF4-FFF2-40B4-BE49-F238E27FC236}">
                <a16:creationId xmlns:a16="http://schemas.microsoft.com/office/drawing/2014/main" id="{5CBDB6A7-170E-80AF-5061-D69B5B19C0F2}"/>
              </a:ext>
            </a:extLst>
          </p:cNvPr>
          <p:cNvSpPr txBox="1">
            <a:spLocks/>
          </p:cNvSpPr>
          <p:nvPr/>
        </p:nvSpPr>
        <p:spPr>
          <a:xfrm>
            <a:off x="6580428" y="292949"/>
            <a:ext cx="5085361" cy="7045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a:solidFill>
                  <a:srgbClr val="000000"/>
                </a:solidFill>
                <a:latin typeface="Arial Narrow" panose="020B0606020202030204" pitchFamily="34" charset="0"/>
                <a:cs typeface="Calibri" panose="020F0502020204030204" pitchFamily="34" charset="0"/>
              </a:rPr>
              <a:t>Supercell thunderstorm are especially capable of spawning tornadoes</a:t>
            </a:r>
            <a:endParaRPr lang="en-US" sz="2000" b="1" dirty="0">
              <a:latin typeface="Arial Narrow" panose="020B0606020202030204" pitchFamily="34" charset="0"/>
            </a:endParaRPr>
          </a:p>
        </p:txBody>
      </p:sp>
      <p:pic>
        <p:nvPicPr>
          <p:cNvPr id="8" name="Picture 7" descr="Dark, towering supercell thunderstorm cloud formation over a flat horizon at sunset.">
            <a:extLst>
              <a:ext uri="{FF2B5EF4-FFF2-40B4-BE49-F238E27FC236}">
                <a16:creationId xmlns:a16="http://schemas.microsoft.com/office/drawing/2014/main" id="{5AEA211E-062C-2673-C617-1765C97F41D5}"/>
              </a:ext>
            </a:extLst>
          </p:cNvPr>
          <p:cNvPicPr>
            <a:picLocks noChangeAspect="1"/>
          </p:cNvPicPr>
          <p:nvPr/>
        </p:nvPicPr>
        <p:blipFill>
          <a:blip r:embed="rId4"/>
          <a:stretch>
            <a:fillRect/>
          </a:stretch>
        </p:blipFill>
        <p:spPr>
          <a:xfrm>
            <a:off x="7564593" y="1020473"/>
            <a:ext cx="3356448" cy="4786751"/>
          </a:xfrm>
          <a:prstGeom prst="rect">
            <a:avLst/>
          </a:prstGeom>
        </p:spPr>
      </p:pic>
      <p:sp>
        <p:nvSpPr>
          <p:cNvPr id="10" name="TextBox 9">
            <a:extLst>
              <a:ext uri="{FF2B5EF4-FFF2-40B4-BE49-F238E27FC236}">
                <a16:creationId xmlns:a16="http://schemas.microsoft.com/office/drawing/2014/main" id="{8DD3954A-5408-2950-4819-8817B6D20417}"/>
              </a:ext>
            </a:extLst>
          </p:cNvPr>
          <p:cNvSpPr txBox="1"/>
          <p:nvPr/>
        </p:nvSpPr>
        <p:spPr>
          <a:xfrm>
            <a:off x="4582559" y="6318830"/>
            <a:ext cx="5964067" cy="246221"/>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11161769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2AEE4-F98B-20FE-D8C3-539EF0C5C6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9403E7-C23B-78DD-905D-D93FEA1F7B53}"/>
              </a:ext>
            </a:extLst>
          </p:cNvPr>
          <p:cNvSpPr>
            <a:spLocks noGrp="1"/>
          </p:cNvSpPr>
          <p:nvPr>
            <p:ph type="title"/>
          </p:nvPr>
        </p:nvSpPr>
        <p:spPr>
          <a:xfrm>
            <a:off x="1791419" y="326210"/>
            <a:ext cx="8609162" cy="704550"/>
          </a:xfrm>
        </p:spPr>
        <p:txBody>
          <a:bodyPr>
            <a:noAutofit/>
          </a:bodyPr>
          <a:lstStyle/>
          <a:p>
            <a:pPr algn="ctr"/>
            <a:r>
              <a:rPr kumimoji="0" lang="en-US" sz="2800" b="1"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Tornado risk in the United States</a:t>
            </a:r>
            <a:endParaRPr lang="en-US" sz="2800" b="1" dirty="0">
              <a:latin typeface="Arial Narrow" panose="020B0606020202030204" pitchFamily="34" charset="0"/>
            </a:endParaRPr>
          </a:p>
        </p:txBody>
      </p:sp>
      <p:pic>
        <p:nvPicPr>
          <p:cNvPr id="5" name="Picture 4" descr="Map of the contiguous United States showing tornado risk areas, with darker green indicating highest risk and lighter green indicating high risk.">
            <a:extLst>
              <a:ext uri="{FF2B5EF4-FFF2-40B4-BE49-F238E27FC236}">
                <a16:creationId xmlns:a16="http://schemas.microsoft.com/office/drawing/2014/main" id="{7FB78C3F-A264-B486-7F2F-FE9A12714E8B}"/>
              </a:ext>
            </a:extLst>
          </p:cNvPr>
          <p:cNvPicPr>
            <a:picLocks noChangeAspect="1"/>
          </p:cNvPicPr>
          <p:nvPr/>
        </p:nvPicPr>
        <p:blipFill>
          <a:blip r:embed="rId3"/>
          <a:stretch>
            <a:fillRect/>
          </a:stretch>
        </p:blipFill>
        <p:spPr>
          <a:xfrm>
            <a:off x="2894372" y="1179026"/>
            <a:ext cx="6403255" cy="4791007"/>
          </a:xfrm>
          <a:prstGeom prst="rect">
            <a:avLst/>
          </a:prstGeom>
        </p:spPr>
      </p:pic>
      <p:sp>
        <p:nvSpPr>
          <p:cNvPr id="6" name="TextBox 5">
            <a:extLst>
              <a:ext uri="{FF2B5EF4-FFF2-40B4-BE49-F238E27FC236}">
                <a16:creationId xmlns:a16="http://schemas.microsoft.com/office/drawing/2014/main" id="{396088B1-D7D3-F86A-1CF6-24FF50BB3D84}"/>
              </a:ext>
            </a:extLst>
          </p:cNvPr>
          <p:cNvSpPr txBox="1"/>
          <p:nvPr/>
        </p:nvSpPr>
        <p:spPr>
          <a:xfrm>
            <a:off x="2727880" y="6154928"/>
            <a:ext cx="7132113" cy="246221"/>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8.6.3.4: Tornado risk in the United States from Introduction to Physical Geography by M. Ritter, licensed under CC BY-NC-SA 4.0.</a:t>
            </a:r>
          </a:p>
        </p:txBody>
      </p:sp>
    </p:spTree>
    <p:extLst>
      <p:ext uri="{BB962C8B-B14F-4D97-AF65-F5344CB8AC3E}">
        <p14:creationId xmlns:p14="http://schemas.microsoft.com/office/powerpoint/2010/main" val="2922425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C1962-9609-824C-6273-04FA98A481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FFCBE8-A1E6-B50C-F16A-9FA4A0E0D1A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Outline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28DC51C-A757-4A0C-21BD-3CFBA6D8042D}"/>
              </a:ext>
            </a:extLst>
          </p:cNvPr>
          <p:cNvSpPr>
            <a:spLocks noGrp="1"/>
          </p:cNvSpPr>
          <p:nvPr>
            <p:ph idx="1"/>
          </p:nvPr>
        </p:nvSpPr>
        <p:spPr>
          <a:xfrm>
            <a:off x="838199" y="1458930"/>
            <a:ext cx="11191876" cy="5208570"/>
          </a:xfrm>
        </p:spPr>
        <p:txBody>
          <a:bodyPr>
            <a:noAutofit/>
          </a:bodyPr>
          <a:lstStyle/>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Air Masses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Fronts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Wave Cyclones (Cyclogenesis)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Weather and Wave Cyclones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Severe Weather</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Thunderstorms</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Lightning</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Tornadoes</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Hurricanes</a:t>
            </a:r>
          </a:p>
        </p:txBody>
      </p:sp>
    </p:spTree>
    <p:extLst>
      <p:ext uri="{BB962C8B-B14F-4D97-AF65-F5344CB8AC3E}">
        <p14:creationId xmlns:p14="http://schemas.microsoft.com/office/powerpoint/2010/main" val="36952131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3028BC-3BCF-758E-BBDE-07B394F138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0A0550-DC19-59FF-DB9E-A3E206D17E6A}"/>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Cyclones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C404AD2-FE43-A002-4617-A02FF843A321}"/>
              </a:ext>
            </a:extLst>
          </p:cNvPr>
          <p:cNvSpPr>
            <a:spLocks noGrp="1"/>
          </p:cNvSpPr>
          <p:nvPr>
            <p:ph idx="1"/>
          </p:nvPr>
        </p:nvSpPr>
        <p:spPr>
          <a:xfrm>
            <a:off x="838199" y="1458930"/>
            <a:ext cx="1088509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Cyclones</a:t>
            </a:r>
            <a:r>
              <a:rPr lang="en-US" dirty="0">
                <a:latin typeface="Arial Narrow" panose="020B0606020202030204" pitchFamily="34" charset="0"/>
              </a:rPr>
              <a:t> are intense low-pressure systems with </a:t>
            </a:r>
            <a:r>
              <a:rPr lang="en-US" b="1" dirty="0">
                <a:latin typeface="Arial Narrow" panose="020B0606020202030204" pitchFamily="34" charset="0"/>
              </a:rPr>
              <a:t>counterclockwise</a:t>
            </a:r>
            <a:r>
              <a:rPr lang="en-US" dirty="0">
                <a:latin typeface="Arial Narrow" panose="020B0606020202030204" pitchFamily="34" charset="0"/>
              </a:rPr>
              <a:t> </a:t>
            </a:r>
            <a:r>
              <a:rPr lang="en-US" b="1" dirty="0">
                <a:latin typeface="Arial Narrow" panose="020B0606020202030204" pitchFamily="34" charset="0"/>
              </a:rPr>
              <a:t>wind</a:t>
            </a:r>
            <a:r>
              <a:rPr lang="en-US" dirty="0">
                <a:latin typeface="Arial Narrow" panose="020B0606020202030204" pitchFamily="34" charset="0"/>
              </a:rPr>
              <a:t> </a:t>
            </a:r>
            <a:r>
              <a:rPr lang="en-US" b="1" dirty="0">
                <a:latin typeface="Arial Narrow" panose="020B0606020202030204" pitchFamily="34" charset="0"/>
              </a:rPr>
              <a:t>rotation</a:t>
            </a:r>
            <a:r>
              <a:rPr lang="en-US" dirty="0">
                <a:latin typeface="Arial Narrow" panose="020B0606020202030204" pitchFamily="34" charset="0"/>
              </a:rPr>
              <a:t> in the </a:t>
            </a:r>
            <a:r>
              <a:rPr lang="en-US" b="1" dirty="0">
                <a:latin typeface="Arial Narrow" panose="020B0606020202030204" pitchFamily="34" charset="0"/>
              </a:rPr>
              <a:t>Northern</a:t>
            </a:r>
            <a:r>
              <a:rPr lang="en-US" dirty="0">
                <a:latin typeface="Arial Narrow" panose="020B0606020202030204" pitchFamily="34" charset="0"/>
              </a:rPr>
              <a:t> </a:t>
            </a:r>
            <a:r>
              <a:rPr lang="en-US" b="1" dirty="0">
                <a:latin typeface="Arial Narrow" panose="020B0606020202030204" pitchFamily="34" charset="0"/>
              </a:rPr>
              <a:t>Hemisphere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Rising, swirling air </a:t>
            </a:r>
            <a:r>
              <a:rPr lang="en-US" b="1" dirty="0">
                <a:latin typeface="Arial Narrow" panose="020B0606020202030204" pitchFamily="34" charset="0"/>
              </a:rPr>
              <a:t>cools</a:t>
            </a:r>
            <a:r>
              <a:rPr lang="en-US" dirty="0">
                <a:latin typeface="Arial Narrow" panose="020B0606020202030204" pitchFamily="34" charset="0"/>
              </a:rPr>
              <a:t>, forming </a:t>
            </a:r>
            <a:r>
              <a:rPr lang="en-US" b="1" dirty="0">
                <a:latin typeface="Arial Narrow" panose="020B0606020202030204" pitchFamily="34" charset="0"/>
              </a:rPr>
              <a:t>clouds</a:t>
            </a:r>
            <a:r>
              <a:rPr lang="en-US" dirty="0">
                <a:latin typeface="Arial Narrow" panose="020B0606020202030204" pitchFamily="34" charset="0"/>
              </a:rPr>
              <a:t> and </a:t>
            </a:r>
            <a:r>
              <a:rPr lang="en-US" b="1" dirty="0">
                <a:latin typeface="Arial Narrow" panose="020B0606020202030204" pitchFamily="34" charset="0"/>
              </a:rPr>
              <a:t>precipitation</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Two main types: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Mid-latitude</a:t>
            </a:r>
            <a:r>
              <a:rPr lang="en-US" sz="2800" dirty="0">
                <a:latin typeface="Arial Narrow" panose="020B0606020202030204" pitchFamily="34" charset="0"/>
              </a:rPr>
              <a:t> (</a:t>
            </a:r>
            <a:r>
              <a:rPr lang="en-US" sz="2800" b="1" dirty="0">
                <a:latin typeface="Arial Narrow" panose="020B0606020202030204" pitchFamily="34" charset="0"/>
              </a:rPr>
              <a:t>extratropical</a:t>
            </a:r>
            <a:r>
              <a:rPr lang="en-US" sz="2800" dirty="0">
                <a:latin typeface="Arial Narrow" panose="020B0606020202030204" pitchFamily="34" charset="0"/>
              </a:rPr>
              <a:t>) </a:t>
            </a:r>
            <a:r>
              <a:rPr lang="en-US" sz="2800" b="1" dirty="0">
                <a:latin typeface="Arial Narrow" panose="020B0606020202030204" pitchFamily="34" charset="0"/>
              </a:rPr>
              <a:t>cyclones</a:t>
            </a:r>
            <a:r>
              <a:rPr lang="en-US" sz="28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Tropical cyclones </a:t>
            </a:r>
            <a:r>
              <a:rPr lang="en-US" sz="2800" dirty="0">
                <a:latin typeface="Arial Narrow" panose="020B0606020202030204" pitchFamily="34" charset="0"/>
              </a:rPr>
              <a:t>(</a:t>
            </a:r>
            <a:r>
              <a:rPr lang="en-US" sz="2800" b="1" dirty="0">
                <a:latin typeface="Arial Narrow" panose="020B0606020202030204" pitchFamily="34" charset="0"/>
              </a:rPr>
              <a:t>hurricanes</a:t>
            </a:r>
            <a:r>
              <a:rPr lang="en-US" sz="28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Among the </a:t>
            </a:r>
            <a:r>
              <a:rPr lang="en-US" b="1" dirty="0">
                <a:latin typeface="Arial Narrow" panose="020B0606020202030204" pitchFamily="34" charset="0"/>
              </a:rPr>
              <a:t>most</a:t>
            </a:r>
            <a:r>
              <a:rPr lang="en-US" dirty="0">
                <a:latin typeface="Arial Narrow" panose="020B0606020202030204" pitchFamily="34" charset="0"/>
              </a:rPr>
              <a:t> </a:t>
            </a:r>
            <a:r>
              <a:rPr lang="en-US" b="1" dirty="0">
                <a:latin typeface="Arial Narrow" panose="020B0606020202030204" pitchFamily="34" charset="0"/>
              </a:rPr>
              <a:t>powerful</a:t>
            </a:r>
            <a:r>
              <a:rPr lang="en-US" dirty="0">
                <a:latin typeface="Arial Narrow" panose="020B0606020202030204" pitchFamily="34" charset="0"/>
              </a:rPr>
              <a:t> storms on Earth.</a:t>
            </a:r>
          </a:p>
        </p:txBody>
      </p:sp>
    </p:spTree>
    <p:extLst>
      <p:ext uri="{BB962C8B-B14F-4D97-AF65-F5344CB8AC3E}">
        <p14:creationId xmlns:p14="http://schemas.microsoft.com/office/powerpoint/2010/main" val="7224888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DA920-5C45-4C52-7944-93161F82C3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AC0AC7-B462-0EC4-74C4-5FE53C2616B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Mid-Latitude Cyclones</a:t>
            </a:r>
            <a:endParaRPr lang="en-US" dirty="0">
              <a:latin typeface="Arial Narrow" panose="020B0606020202030204" pitchFamily="34" charset="0"/>
            </a:endParaRPr>
          </a:p>
        </p:txBody>
      </p:sp>
      <p:sp>
        <p:nvSpPr>
          <p:cNvPr id="6" name="Content Placeholder 2">
            <a:extLst>
              <a:ext uri="{FF2B5EF4-FFF2-40B4-BE49-F238E27FC236}">
                <a16:creationId xmlns:a16="http://schemas.microsoft.com/office/drawing/2014/main" id="{E27213F8-6DE5-8F83-1C27-C2CBB60BE39E}"/>
              </a:ext>
            </a:extLst>
          </p:cNvPr>
          <p:cNvSpPr>
            <a:spLocks noGrp="1"/>
          </p:cNvSpPr>
          <p:nvPr>
            <p:ph idx="1"/>
          </p:nvPr>
        </p:nvSpPr>
        <p:spPr>
          <a:xfrm>
            <a:off x="838199" y="1458930"/>
            <a:ext cx="4777597"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Form at the </a:t>
            </a:r>
            <a:r>
              <a:rPr lang="en-US" sz="2400" b="1" dirty="0">
                <a:latin typeface="Arial Narrow" panose="020B0606020202030204" pitchFamily="34" charset="0"/>
              </a:rPr>
              <a:t>polar</a:t>
            </a:r>
            <a:r>
              <a:rPr lang="en-US" sz="2400" dirty="0">
                <a:latin typeface="Arial Narrow" panose="020B0606020202030204" pitchFamily="34" charset="0"/>
              </a:rPr>
              <a:t> </a:t>
            </a:r>
            <a:r>
              <a:rPr lang="en-US" sz="2400" b="1" dirty="0">
                <a:latin typeface="Arial Narrow" panose="020B0606020202030204" pitchFamily="34" charset="0"/>
              </a:rPr>
              <a:t>front</a:t>
            </a:r>
            <a:r>
              <a:rPr lang="en-US" sz="2400" dirty="0">
                <a:latin typeface="Arial Narrow" panose="020B0606020202030204" pitchFamily="34" charset="0"/>
              </a:rPr>
              <a:t> where </a:t>
            </a:r>
            <a:r>
              <a:rPr lang="en-US" sz="2400" b="1" dirty="0">
                <a:latin typeface="Arial Narrow" panose="020B0606020202030204" pitchFamily="34" charset="0"/>
              </a:rPr>
              <a:t>cold</a:t>
            </a:r>
            <a:r>
              <a:rPr lang="en-US" sz="2400" dirty="0">
                <a:latin typeface="Arial Narrow" panose="020B0606020202030204" pitchFamily="34" charset="0"/>
              </a:rPr>
              <a:t> and </a:t>
            </a:r>
            <a:r>
              <a:rPr lang="en-US" sz="2400" b="1" dirty="0">
                <a:latin typeface="Arial Narrow" panose="020B0606020202030204" pitchFamily="34" charset="0"/>
              </a:rPr>
              <a:t>warm</a:t>
            </a:r>
            <a:r>
              <a:rPr lang="en-US" sz="2400" dirty="0">
                <a:latin typeface="Arial Narrow" panose="020B0606020202030204" pitchFamily="34" charset="0"/>
              </a:rPr>
              <a:t> </a:t>
            </a:r>
            <a:r>
              <a:rPr lang="en-US" sz="2400" b="1" dirty="0">
                <a:latin typeface="Arial Narrow" panose="020B0606020202030204" pitchFamily="34" charset="0"/>
              </a:rPr>
              <a:t>air</a:t>
            </a:r>
            <a:r>
              <a:rPr lang="en-US" sz="2400" dirty="0">
                <a:latin typeface="Arial Narrow" panose="020B0606020202030204" pitchFamily="34" charset="0"/>
              </a:rPr>
              <a:t> </a:t>
            </a:r>
            <a:r>
              <a:rPr lang="en-US" sz="2400" b="1" dirty="0">
                <a:latin typeface="Arial Narrow" panose="020B0606020202030204" pitchFamily="34" charset="0"/>
              </a:rPr>
              <a:t>masses</a:t>
            </a:r>
            <a:r>
              <a:rPr lang="en-US" sz="2400" dirty="0">
                <a:latin typeface="Arial Narrow" panose="020B0606020202030204" pitchFamily="34" charset="0"/>
              </a:rPr>
              <a:t> meet.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Coriolis</a:t>
            </a:r>
            <a:r>
              <a:rPr lang="en-US" sz="2400" dirty="0">
                <a:latin typeface="Arial Narrow" panose="020B0606020202030204" pitchFamily="34" charset="0"/>
              </a:rPr>
              <a:t> </a:t>
            </a:r>
            <a:r>
              <a:rPr lang="en-US" sz="2400" b="1" dirty="0">
                <a:latin typeface="Arial Narrow" panose="020B0606020202030204" pitchFamily="34" charset="0"/>
              </a:rPr>
              <a:t>Effect</a:t>
            </a:r>
            <a:r>
              <a:rPr lang="en-US" sz="2400" dirty="0">
                <a:latin typeface="Arial Narrow" panose="020B0606020202030204" pitchFamily="34" charset="0"/>
              </a:rPr>
              <a:t> causes spiraling wind patterns.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Responsible for </a:t>
            </a:r>
            <a:r>
              <a:rPr lang="en-US" sz="2400" b="1" dirty="0">
                <a:latin typeface="Arial Narrow" panose="020B0606020202030204" pitchFamily="34" charset="0"/>
              </a:rPr>
              <a:t>most</a:t>
            </a:r>
            <a:r>
              <a:rPr lang="en-US" sz="2400" dirty="0">
                <a:latin typeface="Arial Narrow" panose="020B0606020202030204" pitchFamily="34" charset="0"/>
              </a:rPr>
              <a:t> </a:t>
            </a:r>
            <a:r>
              <a:rPr lang="en-US" sz="2400" b="1" dirty="0">
                <a:latin typeface="Arial Narrow" panose="020B0606020202030204" pitchFamily="34" charset="0"/>
              </a:rPr>
              <a:t>winter</a:t>
            </a:r>
            <a:r>
              <a:rPr lang="en-US" sz="2400" dirty="0">
                <a:latin typeface="Arial Narrow" panose="020B0606020202030204" pitchFamily="34" charset="0"/>
              </a:rPr>
              <a:t> </a:t>
            </a:r>
            <a:r>
              <a:rPr lang="en-US" sz="2400" b="1" dirty="0">
                <a:latin typeface="Arial Narrow" panose="020B0606020202030204" pitchFamily="34" charset="0"/>
              </a:rPr>
              <a:t>storms</a:t>
            </a:r>
            <a:r>
              <a:rPr lang="en-US" sz="2400" dirty="0">
                <a:latin typeface="Arial Narrow" panose="020B0606020202030204" pitchFamily="34" charset="0"/>
              </a:rPr>
              <a:t> in the U.S. and Europe.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Storm structure includes: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Warm and cold fronts.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Rotating low-pressure center.</a:t>
            </a:r>
          </a:p>
        </p:txBody>
      </p:sp>
      <p:sp>
        <p:nvSpPr>
          <p:cNvPr id="7" name="Content Placeholder 2">
            <a:extLst>
              <a:ext uri="{FF2B5EF4-FFF2-40B4-BE49-F238E27FC236}">
                <a16:creationId xmlns:a16="http://schemas.microsoft.com/office/drawing/2014/main" id="{F886E322-5FBF-D5C4-4B69-C91D6688C329}"/>
              </a:ext>
            </a:extLst>
          </p:cNvPr>
          <p:cNvSpPr txBox="1">
            <a:spLocks/>
          </p:cNvSpPr>
          <p:nvPr/>
        </p:nvSpPr>
        <p:spPr>
          <a:xfrm>
            <a:off x="5864523" y="1458930"/>
            <a:ext cx="5755258" cy="49033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Typical traits: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Last </a:t>
            </a:r>
            <a:r>
              <a:rPr lang="en-US" b="1" dirty="0">
                <a:latin typeface="Arial Narrow" panose="020B0606020202030204" pitchFamily="34" charset="0"/>
              </a:rPr>
              <a:t>2–5 days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Size: 1,000–2,500 km (625–1,600 miles)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Winds up to 125 km/h (75 mph)</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Can cause </a:t>
            </a:r>
            <a:r>
              <a:rPr lang="en-US" sz="2400" i="1" dirty="0">
                <a:latin typeface="Arial Narrow" panose="020B0606020202030204" pitchFamily="34" charset="0"/>
              </a:rPr>
              <a:t>rain</a:t>
            </a:r>
            <a:r>
              <a:rPr lang="en-US" sz="2400" dirty="0">
                <a:latin typeface="Arial Narrow" panose="020B0606020202030204" pitchFamily="34" charset="0"/>
              </a:rPr>
              <a:t>, </a:t>
            </a:r>
            <a:r>
              <a:rPr lang="en-US" sz="2400" i="1" dirty="0">
                <a:latin typeface="Arial Narrow" panose="020B0606020202030204" pitchFamily="34" charset="0"/>
              </a:rPr>
              <a:t>snow</a:t>
            </a:r>
            <a:r>
              <a:rPr lang="en-US" sz="2400" dirty="0">
                <a:latin typeface="Arial Narrow" panose="020B0606020202030204" pitchFamily="34" charset="0"/>
              </a:rPr>
              <a:t>, </a:t>
            </a:r>
            <a:r>
              <a:rPr lang="en-US" sz="2400" i="1" dirty="0">
                <a:latin typeface="Arial Narrow" panose="020B0606020202030204" pitchFamily="34" charset="0"/>
              </a:rPr>
              <a:t>flooding</a:t>
            </a:r>
            <a:r>
              <a:rPr lang="en-US" sz="2400" dirty="0">
                <a:latin typeface="Arial Narrow" panose="020B0606020202030204" pitchFamily="34" charset="0"/>
              </a:rPr>
              <a:t>, and beach erosion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In the Northeast U.S., intense storms are called nor’easters (about 30 per year).</a:t>
            </a:r>
          </a:p>
        </p:txBody>
      </p:sp>
    </p:spTree>
    <p:extLst>
      <p:ext uri="{BB962C8B-B14F-4D97-AF65-F5344CB8AC3E}">
        <p14:creationId xmlns:p14="http://schemas.microsoft.com/office/powerpoint/2010/main" val="30408268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684A9-F406-2C20-77E3-D7FA4B729F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AEF273-7E9C-53CE-B763-5ECBF71A23B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cyclones </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9FA7114-5349-A1CB-812C-42CD8A1EBB38}"/>
              </a:ext>
            </a:extLst>
          </p:cNvPr>
          <p:cNvSpPr>
            <a:spLocks noGrp="1"/>
          </p:cNvSpPr>
          <p:nvPr>
            <p:ph idx="1"/>
          </p:nvPr>
        </p:nvSpPr>
        <p:spPr>
          <a:xfrm>
            <a:off x="838199" y="1458930"/>
            <a:ext cx="1088509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Tropical cyclones have many names, but all refer to the same type of storm system:</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Hurricanes</a:t>
            </a:r>
            <a:r>
              <a:rPr lang="en-US" sz="2800" dirty="0">
                <a:latin typeface="Arial Narrow" panose="020B0606020202030204" pitchFamily="34" charset="0"/>
              </a:rPr>
              <a:t>: North Atlantic &amp; Eastern Pacific</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Typhoons</a:t>
            </a:r>
            <a:r>
              <a:rPr lang="en-US" sz="2800" dirty="0">
                <a:latin typeface="Arial Narrow" panose="020B0606020202030204" pitchFamily="34" charset="0"/>
              </a:rPr>
              <a:t>: Western Pacific</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Tropical Cyclones</a:t>
            </a:r>
            <a:r>
              <a:rPr lang="en-US" sz="2800" dirty="0">
                <a:latin typeface="Arial Narrow" panose="020B0606020202030204" pitchFamily="34" charset="0"/>
              </a:rPr>
              <a:t>: Indian Ocean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Willi-</a:t>
            </a:r>
            <a:r>
              <a:rPr lang="en-US" sz="2800" b="1" dirty="0" err="1">
                <a:latin typeface="Arial Narrow" panose="020B0606020202030204" pitchFamily="34" charset="0"/>
              </a:rPr>
              <a:t>willis</a:t>
            </a:r>
            <a:r>
              <a:rPr lang="en-US" sz="2800" dirty="0">
                <a:latin typeface="Arial Narrow" panose="020B0606020202030204" pitchFamily="34" charset="0"/>
              </a:rPr>
              <a:t>: Near Australia</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Occur between </a:t>
            </a:r>
            <a:r>
              <a:rPr lang="en-US" b="1" dirty="0">
                <a:latin typeface="Arial Narrow" panose="020B0606020202030204" pitchFamily="34" charset="0"/>
              </a:rPr>
              <a:t>10°</a:t>
            </a:r>
            <a:r>
              <a:rPr lang="en-US" dirty="0">
                <a:latin typeface="Arial Narrow" panose="020B0606020202030204" pitchFamily="34" charset="0"/>
              </a:rPr>
              <a:t> and </a:t>
            </a:r>
            <a:r>
              <a:rPr lang="en-US" b="1" dirty="0">
                <a:latin typeface="Arial Narrow" panose="020B0606020202030204" pitchFamily="34" charset="0"/>
              </a:rPr>
              <a:t>25°N</a:t>
            </a:r>
            <a:r>
              <a:rPr lang="en-US" dirty="0">
                <a:latin typeface="Arial Narrow" panose="020B0606020202030204" pitchFamily="34" charset="0"/>
              </a:rPr>
              <a:t> in </a:t>
            </a:r>
            <a:r>
              <a:rPr lang="en-US" b="1" dirty="0">
                <a:latin typeface="Arial Narrow" panose="020B0606020202030204" pitchFamily="34" charset="0"/>
              </a:rPr>
              <a:t>summer</a:t>
            </a:r>
            <a:r>
              <a:rPr lang="en-US" dirty="0">
                <a:latin typeface="Arial Narrow" panose="020B0606020202030204" pitchFamily="34" charset="0"/>
              </a:rPr>
              <a:t> &amp; </a:t>
            </a:r>
            <a:r>
              <a:rPr lang="en-US" b="1" dirty="0">
                <a:latin typeface="Arial Narrow" panose="020B0606020202030204" pitchFamily="34" charset="0"/>
              </a:rPr>
              <a:t>autumn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Sea surface temperature must be </a:t>
            </a:r>
            <a:r>
              <a:rPr lang="en-US" b="1" dirty="0">
                <a:latin typeface="Arial Narrow" panose="020B0606020202030204" pitchFamily="34" charset="0"/>
              </a:rPr>
              <a:t>≥ 28°C </a:t>
            </a:r>
            <a:r>
              <a:rPr lang="en-US" dirty="0">
                <a:latin typeface="Arial Narrow" panose="020B0606020202030204" pitchFamily="34" charset="0"/>
              </a:rPr>
              <a:t>(</a:t>
            </a:r>
            <a:r>
              <a:rPr lang="en-US" b="1" dirty="0">
                <a:latin typeface="Arial Narrow" panose="020B0606020202030204" pitchFamily="34" charset="0"/>
              </a:rPr>
              <a:t>82°F</a:t>
            </a:r>
            <a:r>
              <a:rPr lang="en-US" dirty="0">
                <a:latin typeface="Arial Narrow" panose="020B0606020202030204" pitchFamily="34" charset="0"/>
              </a:rPr>
              <a:t>)</a:t>
            </a:r>
          </a:p>
        </p:txBody>
      </p:sp>
    </p:spTree>
    <p:extLst>
      <p:ext uri="{BB962C8B-B14F-4D97-AF65-F5344CB8AC3E}">
        <p14:creationId xmlns:p14="http://schemas.microsoft.com/office/powerpoint/2010/main" val="36097686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B94E3-E154-3519-3CA8-91C38C1687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0F1932-69E9-3828-59E3-D2618F1FAA5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cyclones formation </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1F9F8B1-DB1F-A3F1-F8DF-AD79FA388C1D}"/>
              </a:ext>
            </a:extLst>
          </p:cNvPr>
          <p:cNvSpPr>
            <a:spLocks noGrp="1"/>
          </p:cNvSpPr>
          <p:nvPr>
            <p:ph idx="1"/>
          </p:nvPr>
        </p:nvSpPr>
        <p:spPr>
          <a:xfrm>
            <a:off x="838199" y="1458930"/>
            <a:ext cx="1088509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Warm</a:t>
            </a:r>
            <a:r>
              <a:rPr lang="en-US" dirty="0">
                <a:latin typeface="Arial Narrow" panose="020B0606020202030204" pitchFamily="34" charset="0"/>
              </a:rPr>
              <a:t> seas → </a:t>
            </a:r>
            <a:r>
              <a:rPr lang="en-US" b="1" dirty="0">
                <a:latin typeface="Arial Narrow" panose="020B0606020202030204" pitchFamily="34" charset="0"/>
              </a:rPr>
              <a:t>humid</a:t>
            </a:r>
            <a:r>
              <a:rPr lang="en-US" dirty="0">
                <a:latin typeface="Arial Narrow" panose="020B0606020202030204" pitchFamily="34" charset="0"/>
              </a:rPr>
              <a:t> air mass → </a:t>
            </a:r>
            <a:r>
              <a:rPr lang="en-US" b="1" dirty="0">
                <a:latin typeface="Arial Narrow" panose="020B0606020202030204" pitchFamily="34" charset="0"/>
              </a:rPr>
              <a:t>rising</a:t>
            </a:r>
            <a:r>
              <a:rPr lang="en-US" dirty="0">
                <a:latin typeface="Arial Narrow" panose="020B0606020202030204" pitchFamily="34" charset="0"/>
              </a:rPr>
              <a:t> air → </a:t>
            </a:r>
            <a:r>
              <a:rPr lang="en-US" b="1" dirty="0">
                <a:latin typeface="Arial Narrow" panose="020B0606020202030204" pitchFamily="34" charset="0"/>
              </a:rPr>
              <a:t>low-pressure</a:t>
            </a:r>
            <a:r>
              <a:rPr lang="en-US" dirty="0">
                <a:latin typeface="Arial Narrow" panose="020B0606020202030204" pitchFamily="34" charset="0"/>
              </a:rPr>
              <a:t> cell</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Initial</a:t>
            </a:r>
            <a:r>
              <a:rPr lang="en-US" dirty="0">
                <a:latin typeface="Arial Narrow" panose="020B0606020202030204" pitchFamily="34" charset="0"/>
              </a:rPr>
              <a:t> stage: </a:t>
            </a:r>
            <a:r>
              <a:rPr lang="en-US" b="1" dirty="0">
                <a:latin typeface="Arial Narrow" panose="020B0606020202030204" pitchFamily="34" charset="0"/>
              </a:rPr>
              <a:t>Tropical depression </a:t>
            </a:r>
            <a:r>
              <a:rPr lang="en-US" dirty="0">
                <a:latin typeface="Arial Narrow" panose="020B0606020202030204" pitchFamily="34" charset="0"/>
              </a:rPr>
              <a:t>with thunderstorms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Air rotates: </a:t>
            </a:r>
          </a:p>
          <a:p>
            <a:pPr lvl="1">
              <a:lnSpc>
                <a:spcPct val="100000"/>
              </a:lnSpc>
              <a:spcBef>
                <a:spcPts val="600"/>
              </a:spcBef>
              <a:spcAft>
                <a:spcPts val="600"/>
              </a:spcAft>
              <a:buFont typeface="Wingdings" panose="05000000000000000000" pitchFamily="2" charset="2"/>
              <a:buChar char="q"/>
            </a:pPr>
            <a:r>
              <a:rPr lang="en-US" sz="2800" b="1" dirty="0">
                <a:latin typeface="Arial Narrow" panose="020B0606020202030204" pitchFamily="34" charset="0"/>
              </a:rPr>
              <a:t> Counterclockwise</a:t>
            </a:r>
            <a:r>
              <a:rPr lang="en-US" sz="2800" dirty="0">
                <a:latin typeface="Arial Narrow" panose="020B0606020202030204" pitchFamily="34" charset="0"/>
              </a:rPr>
              <a:t> in Northern Hemisphere</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Clockwise</a:t>
            </a:r>
            <a:r>
              <a:rPr lang="en-US" sz="2800" dirty="0">
                <a:latin typeface="Arial Narrow" panose="020B0606020202030204" pitchFamily="34" charset="0"/>
              </a:rPr>
              <a:t> in Southern Hemisphere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Latent</a:t>
            </a:r>
            <a:r>
              <a:rPr lang="en-US" dirty="0">
                <a:latin typeface="Arial Narrow" panose="020B0606020202030204" pitchFamily="34" charset="0"/>
              </a:rPr>
              <a:t> </a:t>
            </a:r>
            <a:r>
              <a:rPr lang="en-US" b="1" dirty="0">
                <a:latin typeface="Arial Narrow" panose="020B0606020202030204" pitchFamily="34" charset="0"/>
              </a:rPr>
              <a:t>heat</a:t>
            </a:r>
            <a:r>
              <a:rPr lang="en-US" dirty="0">
                <a:latin typeface="Arial Narrow" panose="020B0606020202030204" pitchFamily="34" charset="0"/>
              </a:rPr>
              <a:t> released as water vapor condenses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Low </a:t>
            </a:r>
            <a:r>
              <a:rPr lang="en-US" b="1" dirty="0">
                <a:latin typeface="Arial Narrow" panose="020B0606020202030204" pitchFamily="34" charset="0"/>
              </a:rPr>
              <a:t>wind</a:t>
            </a:r>
            <a:r>
              <a:rPr lang="en-US" dirty="0">
                <a:latin typeface="Arial Narrow" panose="020B0606020202030204" pitchFamily="34" charset="0"/>
              </a:rPr>
              <a:t> </a:t>
            </a:r>
            <a:r>
              <a:rPr lang="en-US" b="1" dirty="0">
                <a:latin typeface="Arial Narrow" panose="020B0606020202030204" pitchFamily="34" charset="0"/>
              </a:rPr>
              <a:t>shear</a:t>
            </a:r>
            <a:r>
              <a:rPr lang="en-US" dirty="0">
                <a:latin typeface="Arial Narrow" panose="020B0606020202030204" pitchFamily="34" charset="0"/>
              </a:rPr>
              <a:t> → rapid storm intensification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Becomes a hurricane in </a:t>
            </a:r>
            <a:r>
              <a:rPr lang="en-US" b="1" dirty="0">
                <a:latin typeface="Arial Narrow" panose="020B0606020202030204" pitchFamily="34" charset="0"/>
              </a:rPr>
              <a:t>2–3</a:t>
            </a:r>
            <a:r>
              <a:rPr lang="en-US" dirty="0">
                <a:latin typeface="Arial Narrow" panose="020B0606020202030204" pitchFamily="34" charset="0"/>
              </a:rPr>
              <a:t> days</a:t>
            </a:r>
          </a:p>
        </p:txBody>
      </p:sp>
    </p:spTree>
    <p:extLst>
      <p:ext uri="{BB962C8B-B14F-4D97-AF65-F5344CB8AC3E}">
        <p14:creationId xmlns:p14="http://schemas.microsoft.com/office/powerpoint/2010/main" val="2751322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B5452-5692-BC92-1F51-18C04B9408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F09817-B46E-F5DA-423E-7E56C26303E4}"/>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Hurricane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976F6E5-C8B3-2C02-3925-18B3328810E6}"/>
              </a:ext>
            </a:extLst>
          </p:cNvPr>
          <p:cNvSpPr>
            <a:spLocks noGrp="1"/>
          </p:cNvSpPr>
          <p:nvPr>
            <p:ph idx="1"/>
          </p:nvPr>
        </p:nvSpPr>
        <p:spPr>
          <a:xfrm>
            <a:off x="838199" y="1458930"/>
            <a:ext cx="1088509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Eye</a:t>
            </a:r>
            <a:r>
              <a:rPr lang="en-US" dirty="0">
                <a:latin typeface="Arial Narrow" panose="020B0606020202030204" pitchFamily="34" charset="0"/>
              </a:rPr>
              <a:t>: Calm center, rising air</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Eyewall</a:t>
            </a:r>
            <a:r>
              <a:rPr lang="en-US" dirty="0">
                <a:latin typeface="Arial Narrow" panose="020B0606020202030204" pitchFamily="34" charset="0"/>
              </a:rPr>
              <a:t>: Tallest clouds, lowest pressure, strongest winds &amp; heaviest rain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Spiral</a:t>
            </a:r>
            <a:r>
              <a:rPr lang="en-US" dirty="0">
                <a:latin typeface="Arial Narrow" panose="020B0606020202030204" pitchFamily="34" charset="0"/>
              </a:rPr>
              <a:t> </a:t>
            </a:r>
            <a:r>
              <a:rPr lang="en-US" b="1" dirty="0">
                <a:latin typeface="Arial Narrow" panose="020B0606020202030204" pitchFamily="34" charset="0"/>
              </a:rPr>
              <a:t>rainbands</a:t>
            </a:r>
            <a:r>
              <a:rPr lang="en-US" dirty="0">
                <a:latin typeface="Arial Narrow" panose="020B0606020202030204" pitchFamily="34" charset="0"/>
              </a:rPr>
              <a:t>: Intense storms spiraling inward</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Releases </a:t>
            </a:r>
            <a:r>
              <a:rPr lang="en-US" b="1" dirty="0">
                <a:latin typeface="Arial Narrow" panose="020B0606020202030204" pitchFamily="34" charset="0"/>
              </a:rPr>
              <a:t>~20 billion metric tons </a:t>
            </a:r>
            <a:r>
              <a:rPr lang="en-US" dirty="0">
                <a:latin typeface="Arial Narrow" panose="020B0606020202030204" pitchFamily="34" charset="0"/>
              </a:rPr>
              <a:t>of water/day</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Energy output = annual U.S. electricity usage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May generate </a:t>
            </a:r>
            <a:r>
              <a:rPr lang="en-US" b="1" dirty="0">
                <a:latin typeface="Arial Narrow" panose="020B0606020202030204" pitchFamily="34" charset="0"/>
              </a:rPr>
              <a:t>tornadoes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Paradox: deadly force with a </a:t>
            </a:r>
            <a:r>
              <a:rPr lang="en-US" b="1" dirty="0">
                <a:latin typeface="Arial Narrow" panose="020B0606020202030204" pitchFamily="34" charset="0"/>
              </a:rPr>
              <a:t>calm</a:t>
            </a:r>
            <a:r>
              <a:rPr lang="en-US" dirty="0">
                <a:latin typeface="Arial Narrow" panose="020B0606020202030204" pitchFamily="34" charset="0"/>
              </a:rPr>
              <a:t> </a:t>
            </a:r>
            <a:r>
              <a:rPr lang="en-US" b="1" dirty="0">
                <a:latin typeface="Arial Narrow" panose="020B0606020202030204" pitchFamily="34" charset="0"/>
              </a:rPr>
              <a:t>center</a:t>
            </a:r>
          </a:p>
        </p:txBody>
      </p:sp>
      <p:pic>
        <p:nvPicPr>
          <p:cNvPr id="5" name="Picture 4" descr="Diagram showing the internal structure of a hurricane, including the eye, eyewall, and surrounding rain bands.">
            <a:extLst>
              <a:ext uri="{FF2B5EF4-FFF2-40B4-BE49-F238E27FC236}">
                <a16:creationId xmlns:a16="http://schemas.microsoft.com/office/drawing/2014/main" id="{2D5D6E4D-FC59-0346-4F08-AAB2536D8620}"/>
              </a:ext>
            </a:extLst>
          </p:cNvPr>
          <p:cNvPicPr>
            <a:picLocks noChangeAspect="1"/>
          </p:cNvPicPr>
          <p:nvPr/>
        </p:nvPicPr>
        <p:blipFill>
          <a:blip r:embed="rId3"/>
          <a:stretch>
            <a:fillRect/>
          </a:stretch>
        </p:blipFill>
        <p:spPr>
          <a:xfrm>
            <a:off x="7506313" y="3450729"/>
            <a:ext cx="4554947" cy="2432756"/>
          </a:xfrm>
          <a:prstGeom prst="rect">
            <a:avLst/>
          </a:prstGeom>
        </p:spPr>
      </p:pic>
      <p:sp>
        <p:nvSpPr>
          <p:cNvPr id="6" name="TextBox 5">
            <a:extLst>
              <a:ext uri="{FF2B5EF4-FFF2-40B4-BE49-F238E27FC236}">
                <a16:creationId xmlns:a16="http://schemas.microsoft.com/office/drawing/2014/main" id="{231AC638-0365-3932-216A-A6F51744CC98}"/>
              </a:ext>
            </a:extLst>
          </p:cNvPr>
          <p:cNvSpPr txBox="1"/>
          <p:nvPr/>
        </p:nvSpPr>
        <p:spPr>
          <a:xfrm>
            <a:off x="7900121" y="5962189"/>
            <a:ext cx="4009350" cy="400110"/>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8.6.4.1: Internal structure of a hurricane (Source: NOAA) from Introduction to Physical Geography by M. Ritter, licensed under CC BY-NC-SA 4.0.</a:t>
            </a:r>
          </a:p>
        </p:txBody>
      </p:sp>
    </p:spTree>
    <p:extLst>
      <p:ext uri="{BB962C8B-B14F-4D97-AF65-F5344CB8AC3E}">
        <p14:creationId xmlns:p14="http://schemas.microsoft.com/office/powerpoint/2010/main" val="9386682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222F8-F662-48F5-C03E-00855F329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E05D90-00AC-9F37-3C7A-545DFEAEC14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Hurricane Risk and Hazards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0238F2A-6F0B-7DBE-2D5C-EBE860C5F2C5}"/>
              </a:ext>
            </a:extLst>
          </p:cNvPr>
          <p:cNvSpPr>
            <a:spLocks noGrp="1"/>
          </p:cNvSpPr>
          <p:nvPr>
            <p:ph idx="1"/>
          </p:nvPr>
        </p:nvSpPr>
        <p:spPr>
          <a:xfrm>
            <a:off x="838199" y="1458930"/>
            <a:ext cx="1088509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High</a:t>
            </a:r>
            <a:r>
              <a:rPr lang="en-US" dirty="0">
                <a:latin typeface="Arial Narrow" panose="020B0606020202030204" pitchFamily="34" charset="0"/>
              </a:rPr>
              <a:t> </a:t>
            </a:r>
            <a:r>
              <a:rPr lang="en-US" b="1" dirty="0">
                <a:latin typeface="Arial Narrow" panose="020B0606020202030204" pitchFamily="34" charset="0"/>
              </a:rPr>
              <a:t>winds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Torrential</a:t>
            </a:r>
            <a:r>
              <a:rPr lang="en-US" dirty="0">
                <a:latin typeface="Arial Narrow" panose="020B0606020202030204" pitchFamily="34" charset="0"/>
              </a:rPr>
              <a:t> </a:t>
            </a:r>
            <a:r>
              <a:rPr lang="en-US" b="1" dirty="0">
                <a:latin typeface="Arial Narrow" panose="020B0606020202030204" pitchFamily="34" charset="0"/>
              </a:rPr>
              <a:t>rainfall</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Storm</a:t>
            </a:r>
            <a:r>
              <a:rPr lang="en-US" dirty="0">
                <a:latin typeface="Arial Narrow" panose="020B0606020202030204" pitchFamily="34" charset="0"/>
              </a:rPr>
              <a:t> </a:t>
            </a:r>
            <a:r>
              <a:rPr lang="en-US" b="1" dirty="0">
                <a:latin typeface="Arial Narrow" panose="020B0606020202030204" pitchFamily="34" charset="0"/>
              </a:rPr>
              <a:t>surge</a:t>
            </a:r>
            <a:r>
              <a:rPr lang="en-US" dirty="0">
                <a:latin typeface="Arial Narrow" panose="020B0606020202030204" pitchFamily="34" charset="0"/>
              </a:rPr>
              <a:t>: sea level rise + wind-driven water</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Severe in </a:t>
            </a:r>
            <a:r>
              <a:rPr lang="en-US" sz="2800" b="1" dirty="0">
                <a:latin typeface="Arial Narrow" panose="020B0606020202030204" pitchFamily="34" charset="0"/>
              </a:rPr>
              <a:t>low-lying</a:t>
            </a:r>
            <a:r>
              <a:rPr lang="en-US" sz="2800" dirty="0">
                <a:latin typeface="Arial Narrow" panose="020B0606020202030204" pitchFamily="34" charset="0"/>
              </a:rPr>
              <a:t> </a:t>
            </a:r>
            <a:r>
              <a:rPr lang="en-US" sz="2800" b="1" dirty="0">
                <a:latin typeface="Arial Narrow" panose="020B0606020202030204" pitchFamily="34" charset="0"/>
              </a:rPr>
              <a:t>coastal</a:t>
            </a:r>
            <a:r>
              <a:rPr lang="en-US" sz="2800" dirty="0">
                <a:latin typeface="Arial Narrow" panose="020B0606020202030204" pitchFamily="34" charset="0"/>
              </a:rPr>
              <a:t> areas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Example: </a:t>
            </a:r>
            <a:r>
              <a:rPr lang="en-US" sz="2800" b="1" dirty="0">
                <a:latin typeface="Arial Narrow" panose="020B0606020202030204" pitchFamily="34" charset="0"/>
              </a:rPr>
              <a:t>Hurricane Katrina</a:t>
            </a:r>
            <a:r>
              <a:rPr lang="en-US" sz="2800" dirty="0">
                <a:latin typeface="Arial Narrow" panose="020B0606020202030204" pitchFamily="34" charset="0"/>
              </a:rPr>
              <a:t>, August 29, </a:t>
            </a:r>
            <a:r>
              <a:rPr lang="en-US" sz="2800" b="1" dirty="0">
                <a:latin typeface="Arial Narrow" panose="020B0606020202030204" pitchFamily="34" charset="0"/>
              </a:rPr>
              <a:t>2005</a:t>
            </a:r>
          </a:p>
          <a:p>
            <a:pPr lvl="2">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One of the five deadliest hurricanes in U.S. history.</a:t>
            </a:r>
          </a:p>
          <a:p>
            <a:pPr lvl="2">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least 1,800 fatalities from the storm and subsequent flooding.</a:t>
            </a:r>
          </a:p>
          <a:p>
            <a:pPr lvl="2">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Massive levee failures in New Orleans worsened the disaster.</a:t>
            </a:r>
          </a:p>
          <a:p>
            <a:pPr lvl="2">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Over $125 billion in damages</a:t>
            </a:r>
          </a:p>
        </p:txBody>
      </p:sp>
    </p:spTree>
    <p:extLst>
      <p:ext uri="{BB962C8B-B14F-4D97-AF65-F5344CB8AC3E}">
        <p14:creationId xmlns:p14="http://schemas.microsoft.com/office/powerpoint/2010/main" val="17752215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6C10D-BD49-B19D-B55B-EA7989ECFB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C3469-9343-E60D-E07A-3AC4D0B5FB9F}"/>
              </a:ext>
            </a:extLst>
          </p:cNvPr>
          <p:cNvSpPr>
            <a:spLocks noGrp="1"/>
          </p:cNvSpPr>
          <p:nvPr>
            <p:ph type="title"/>
          </p:nvPr>
        </p:nvSpPr>
        <p:spPr>
          <a:xfrm>
            <a:off x="838200" y="304740"/>
            <a:ext cx="10515600" cy="1015101"/>
          </a:xfrm>
        </p:spPr>
        <p:txBody>
          <a:bodyPr>
            <a:normAutofit/>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Hurricane risks to the United States</a:t>
            </a:r>
            <a:endParaRPr lang="en-US" sz="3600" dirty="0">
              <a:latin typeface="Arial Narrow" panose="020B0606020202030204" pitchFamily="34" charset="0"/>
            </a:endParaRPr>
          </a:p>
        </p:txBody>
      </p:sp>
      <p:pic>
        <p:nvPicPr>
          <p:cNvPr id="7" name="Picture 6" descr="Map of the contiguous United States showing hurricane risk zones, with highest risk along parts of the southeastern coastline.">
            <a:extLst>
              <a:ext uri="{FF2B5EF4-FFF2-40B4-BE49-F238E27FC236}">
                <a16:creationId xmlns:a16="http://schemas.microsoft.com/office/drawing/2014/main" id="{D13FF1C5-D6FA-AF6B-77BF-958D650B0C63}"/>
              </a:ext>
            </a:extLst>
          </p:cNvPr>
          <p:cNvPicPr>
            <a:picLocks noChangeAspect="1"/>
          </p:cNvPicPr>
          <p:nvPr/>
        </p:nvPicPr>
        <p:blipFill>
          <a:blip r:embed="rId3"/>
          <a:stretch>
            <a:fillRect/>
          </a:stretch>
        </p:blipFill>
        <p:spPr>
          <a:xfrm>
            <a:off x="2585469" y="1319841"/>
            <a:ext cx="6652428" cy="4977442"/>
          </a:xfrm>
          <a:prstGeom prst="rect">
            <a:avLst/>
          </a:prstGeom>
        </p:spPr>
      </p:pic>
      <p:sp>
        <p:nvSpPr>
          <p:cNvPr id="8" name="TextBox 7">
            <a:extLst>
              <a:ext uri="{FF2B5EF4-FFF2-40B4-BE49-F238E27FC236}">
                <a16:creationId xmlns:a16="http://schemas.microsoft.com/office/drawing/2014/main" id="{5E6E713D-15FC-CACF-AAFB-34759D80AAE2}"/>
              </a:ext>
            </a:extLst>
          </p:cNvPr>
          <p:cNvSpPr txBox="1"/>
          <p:nvPr/>
        </p:nvSpPr>
        <p:spPr>
          <a:xfrm>
            <a:off x="4380544" y="6457890"/>
            <a:ext cx="4009350" cy="400110"/>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8.6.4.3: Hurricane risk for the United States from Introduction to Physical Geography by M. Ritter, licensed under CC BY-NC-SA 4.0.</a:t>
            </a:r>
          </a:p>
        </p:txBody>
      </p:sp>
    </p:spTree>
    <p:extLst>
      <p:ext uri="{BB962C8B-B14F-4D97-AF65-F5344CB8AC3E}">
        <p14:creationId xmlns:p14="http://schemas.microsoft.com/office/powerpoint/2010/main" val="32400284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E2121-A21F-689F-A9C9-53CD0FF92C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893530-FAE5-F429-6B1D-AF66E351F49C}"/>
              </a:ext>
            </a:extLst>
          </p:cNvPr>
          <p:cNvSpPr>
            <a:spLocks noGrp="1"/>
          </p:cNvSpPr>
          <p:nvPr>
            <p:ph type="title"/>
          </p:nvPr>
        </p:nvSpPr>
        <p:spPr>
          <a:xfrm>
            <a:off x="838200" y="140838"/>
            <a:ext cx="10515600" cy="1015101"/>
          </a:xfrm>
        </p:spPr>
        <p:txBody>
          <a:bodyPr>
            <a:normAutofit/>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2005 Atlantic Hurricane Tracks</a:t>
            </a:r>
            <a:endParaRPr lang="en-US" sz="3600" dirty="0">
              <a:latin typeface="Arial Narrow" panose="020B0606020202030204" pitchFamily="34" charset="0"/>
            </a:endParaRPr>
          </a:p>
        </p:txBody>
      </p:sp>
      <p:sp>
        <p:nvSpPr>
          <p:cNvPr id="8" name="TextBox 7">
            <a:extLst>
              <a:ext uri="{FF2B5EF4-FFF2-40B4-BE49-F238E27FC236}">
                <a16:creationId xmlns:a16="http://schemas.microsoft.com/office/drawing/2014/main" id="{8543E1F3-7B8B-01A5-66F9-C7FFC002B73A}"/>
              </a:ext>
            </a:extLst>
          </p:cNvPr>
          <p:cNvSpPr txBox="1"/>
          <p:nvPr/>
        </p:nvSpPr>
        <p:spPr>
          <a:xfrm>
            <a:off x="3994630" y="6386064"/>
            <a:ext cx="4202739" cy="400110"/>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8.7.1: 2005 Atlantic Hurricane Tracks (Courtesy NOAA. Source) from Introduction to Physical Geography by M. Ritter, licensed under CC BY-NC-SA 4.0.</a:t>
            </a:r>
          </a:p>
        </p:txBody>
      </p:sp>
      <p:pic>
        <p:nvPicPr>
          <p:cNvPr id="4" name="Picture 3" descr="Map of the Atlantic Ocean and surrounding regions showing the 2005 Atlantic hurricane season storm tracks, with each storm’s path marked in a different color and labeled with its name.">
            <a:extLst>
              <a:ext uri="{FF2B5EF4-FFF2-40B4-BE49-F238E27FC236}">
                <a16:creationId xmlns:a16="http://schemas.microsoft.com/office/drawing/2014/main" id="{ECD7F3AE-705B-4D31-62C2-341939EFF9FA}"/>
              </a:ext>
            </a:extLst>
          </p:cNvPr>
          <p:cNvPicPr>
            <a:picLocks noChangeAspect="1"/>
          </p:cNvPicPr>
          <p:nvPr/>
        </p:nvPicPr>
        <p:blipFill>
          <a:blip r:embed="rId3"/>
          <a:stretch>
            <a:fillRect/>
          </a:stretch>
        </p:blipFill>
        <p:spPr>
          <a:xfrm>
            <a:off x="2169506" y="1052422"/>
            <a:ext cx="7618301" cy="5149971"/>
          </a:xfrm>
          <a:prstGeom prst="rect">
            <a:avLst/>
          </a:prstGeom>
        </p:spPr>
      </p:pic>
    </p:spTree>
    <p:extLst>
      <p:ext uri="{BB962C8B-B14F-4D97-AF65-F5344CB8AC3E}">
        <p14:creationId xmlns:p14="http://schemas.microsoft.com/office/powerpoint/2010/main" val="14372127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7A28C-41B9-8BD3-8FBA-0C49500FF7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0E62F2-256D-2119-269A-73BBA20B662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Extreme Weather – Trends and Perspectives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D5B00C43-4E0C-7103-3A85-F09D08DC4281}"/>
              </a:ext>
            </a:extLst>
          </p:cNvPr>
          <p:cNvSpPr>
            <a:spLocks noGrp="1"/>
          </p:cNvSpPr>
          <p:nvPr>
            <p:ph idx="1"/>
          </p:nvPr>
        </p:nvSpPr>
        <p:spPr>
          <a:xfrm>
            <a:off x="838199" y="1458930"/>
            <a:ext cx="1088509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Extreme weather events cause </a:t>
            </a:r>
            <a:r>
              <a:rPr lang="en-US" sz="2400" b="1" dirty="0">
                <a:latin typeface="Arial Narrow" panose="020B0606020202030204" pitchFamily="34" charset="0"/>
              </a:rPr>
              <a:t>loss of life</a:t>
            </a:r>
            <a:r>
              <a:rPr lang="en-US" sz="2400" dirty="0">
                <a:latin typeface="Arial Narrow" panose="020B0606020202030204" pitchFamily="34" charset="0"/>
              </a:rPr>
              <a:t>, </a:t>
            </a:r>
            <a:r>
              <a:rPr lang="en-US" sz="2400" b="1" dirty="0">
                <a:latin typeface="Arial Narrow" panose="020B0606020202030204" pitchFamily="34" charset="0"/>
              </a:rPr>
              <a:t>disruption</a:t>
            </a:r>
            <a:r>
              <a:rPr lang="en-US" sz="2400" dirty="0">
                <a:latin typeface="Arial Narrow" panose="020B0606020202030204" pitchFamily="34" charset="0"/>
              </a:rPr>
              <a:t>, and </a:t>
            </a:r>
            <a:r>
              <a:rPr lang="en-US" sz="2400" b="1" dirty="0">
                <a:latin typeface="Arial Narrow" panose="020B0606020202030204" pitchFamily="34" charset="0"/>
              </a:rPr>
              <a:t>property</a:t>
            </a:r>
            <a:r>
              <a:rPr lang="en-US" sz="2400" dirty="0">
                <a:latin typeface="Arial Narrow" panose="020B0606020202030204" pitchFamily="34" charset="0"/>
              </a:rPr>
              <a:t> </a:t>
            </a:r>
            <a:r>
              <a:rPr lang="en-US" sz="2400" b="1" dirty="0">
                <a:latin typeface="Arial Narrow" panose="020B0606020202030204" pitchFamily="34" charset="0"/>
              </a:rPr>
              <a:t>damage</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Perception</a:t>
            </a:r>
            <a:r>
              <a:rPr lang="en-US" sz="2400" dirty="0">
                <a:latin typeface="Arial Narrow" panose="020B0606020202030204" pitchFamily="34" charset="0"/>
              </a:rPr>
              <a:t> of </a:t>
            </a:r>
            <a:r>
              <a:rPr lang="en-US" sz="2400" b="1" dirty="0">
                <a:latin typeface="Arial Narrow" panose="020B0606020202030204" pitchFamily="34" charset="0"/>
              </a:rPr>
              <a:t>severity</a:t>
            </a:r>
            <a:r>
              <a:rPr lang="en-US" sz="2400" dirty="0">
                <a:latin typeface="Arial Narrow" panose="020B0606020202030204" pitchFamily="34" charset="0"/>
              </a:rPr>
              <a:t> depends on comparison to past events.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Global Climate Models </a:t>
            </a:r>
            <a:r>
              <a:rPr lang="en-US" sz="2400" dirty="0">
                <a:latin typeface="Arial Narrow" panose="020B0606020202030204" pitchFamily="34" charset="0"/>
              </a:rPr>
              <a:t>make historical comparisons complex.</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Since 1986, global population has grown by ~2 billion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More people now live in </a:t>
            </a:r>
            <a:r>
              <a:rPr lang="en-US" b="1" dirty="0">
                <a:latin typeface="Arial Narrow" panose="020B0606020202030204" pitchFamily="34" charset="0"/>
              </a:rPr>
              <a:t>previously</a:t>
            </a:r>
            <a:r>
              <a:rPr lang="en-US" dirty="0">
                <a:latin typeface="Arial Narrow" panose="020B0606020202030204" pitchFamily="34" charset="0"/>
              </a:rPr>
              <a:t> </a:t>
            </a:r>
            <a:r>
              <a:rPr lang="en-US" b="1" dirty="0">
                <a:latin typeface="Arial Narrow" panose="020B0606020202030204" pitchFamily="34" charset="0"/>
              </a:rPr>
              <a:t>unpopulated</a:t>
            </a:r>
            <a:r>
              <a:rPr lang="en-US" dirty="0">
                <a:latin typeface="Arial Narrow" panose="020B0606020202030204" pitchFamily="34" charset="0"/>
              </a:rPr>
              <a:t> areas.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Death</a:t>
            </a:r>
            <a:r>
              <a:rPr lang="en-US" sz="2400" dirty="0">
                <a:latin typeface="Arial Narrow" panose="020B0606020202030204" pitchFamily="34" charset="0"/>
              </a:rPr>
              <a:t> </a:t>
            </a:r>
            <a:r>
              <a:rPr lang="en-US" sz="2400" b="1" dirty="0">
                <a:latin typeface="Arial Narrow" panose="020B0606020202030204" pitchFamily="34" charset="0"/>
              </a:rPr>
              <a:t>tolls</a:t>
            </a:r>
            <a:r>
              <a:rPr lang="en-US" sz="2400" dirty="0">
                <a:latin typeface="Arial Narrow" panose="020B0606020202030204" pitchFamily="34" charset="0"/>
              </a:rPr>
              <a:t> may not accurately reflect storm intensity.</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Data shows </a:t>
            </a:r>
            <a:r>
              <a:rPr lang="en-US" sz="2400" b="1" dirty="0">
                <a:latin typeface="Arial Narrow" panose="020B0606020202030204" pitchFamily="34" charset="0"/>
              </a:rPr>
              <a:t>increasing</a:t>
            </a:r>
            <a:r>
              <a:rPr lang="en-US" sz="2400" dirty="0">
                <a:latin typeface="Arial Narrow" panose="020B0606020202030204" pitchFamily="34" charset="0"/>
              </a:rPr>
              <a:t> </a:t>
            </a:r>
            <a:r>
              <a:rPr lang="en-US" sz="2400" b="1" dirty="0">
                <a:latin typeface="Arial Narrow" panose="020B0606020202030204" pitchFamily="34" charset="0"/>
              </a:rPr>
              <a:t>frequency</a:t>
            </a:r>
            <a:r>
              <a:rPr lang="en-US" sz="2400" dirty="0">
                <a:latin typeface="Arial Narrow" panose="020B0606020202030204" pitchFamily="34" charset="0"/>
              </a:rPr>
              <a:t> of extreme events in the </a:t>
            </a:r>
            <a:r>
              <a:rPr lang="en-US" sz="2400" b="1" dirty="0">
                <a:latin typeface="Arial Narrow" panose="020B0606020202030204" pitchFamily="34" charset="0"/>
              </a:rPr>
              <a:t>U.S.</a:t>
            </a:r>
            <a:r>
              <a:rPr lang="en-US" sz="2400" dirty="0">
                <a:latin typeface="Arial Narrow" panose="020B0606020202030204" pitchFamily="34" charset="0"/>
              </a:rPr>
              <a:t> and </a:t>
            </a:r>
            <a:r>
              <a:rPr lang="en-US" sz="2400" b="1" dirty="0">
                <a:latin typeface="Arial Narrow" panose="020B0606020202030204" pitchFamily="34" charset="0"/>
              </a:rPr>
              <a:t>globally</a:t>
            </a:r>
            <a:r>
              <a:rPr lang="en-US" sz="2400" dirty="0">
                <a:latin typeface="Arial Narrow" panose="020B0606020202030204" pitchFamily="34" charset="0"/>
              </a:rPr>
              <a:t> since 1980.</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Growth in events may reflect actual increase and </a:t>
            </a:r>
            <a:r>
              <a:rPr lang="en-US" sz="2400" b="1" dirty="0">
                <a:latin typeface="Arial Narrow" panose="020B0606020202030204" pitchFamily="34" charset="0"/>
              </a:rPr>
              <a:t>greater</a:t>
            </a:r>
            <a:r>
              <a:rPr lang="en-US" sz="2400" dirty="0">
                <a:latin typeface="Arial Narrow" panose="020B0606020202030204" pitchFamily="34" charset="0"/>
              </a:rPr>
              <a:t> </a:t>
            </a:r>
            <a:r>
              <a:rPr lang="en-US" sz="2400" b="1" dirty="0">
                <a:latin typeface="Arial Narrow" panose="020B0606020202030204" pitchFamily="34" charset="0"/>
              </a:rPr>
              <a:t>exposure</a:t>
            </a:r>
            <a:r>
              <a:rPr lang="en-US" sz="2400" dirty="0">
                <a:latin typeface="Arial Narrow" panose="020B0606020202030204" pitchFamily="34" charset="0"/>
              </a:rPr>
              <a:t>/</a:t>
            </a:r>
            <a:r>
              <a:rPr lang="en-US" sz="2400" b="1" dirty="0">
                <a:latin typeface="Arial Narrow" panose="020B0606020202030204" pitchFamily="34" charset="0"/>
              </a:rPr>
              <a:t>vulnerability</a:t>
            </a:r>
            <a:r>
              <a:rPr lang="en-US" sz="2400" dirty="0">
                <a:latin typeface="Arial Narrow" panose="020B0606020202030204" pitchFamily="34" charset="0"/>
              </a:rPr>
              <a:t>.</a:t>
            </a:r>
          </a:p>
        </p:txBody>
      </p:sp>
    </p:spTree>
    <p:extLst>
      <p:ext uri="{BB962C8B-B14F-4D97-AF65-F5344CB8AC3E}">
        <p14:creationId xmlns:p14="http://schemas.microsoft.com/office/powerpoint/2010/main" val="1462421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38162-3F9E-1AD2-23F6-825FE78C89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66B452-8D1F-062E-F768-5BB6DF11CB5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Weather</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57EACA4-0ABA-7469-E683-83DCB8F9D645}"/>
              </a:ext>
            </a:extLst>
          </p:cNvPr>
          <p:cNvSpPr>
            <a:spLocks noGrp="1"/>
          </p:cNvSpPr>
          <p:nvPr>
            <p:ph idx="1"/>
          </p:nvPr>
        </p:nvSpPr>
        <p:spPr>
          <a:xfrm>
            <a:off x="838197" y="1458930"/>
            <a:ext cx="10747077" cy="4527802"/>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Weather</a:t>
            </a:r>
            <a:r>
              <a:rPr lang="en-US" sz="2400" dirty="0">
                <a:latin typeface="Arial Narrow" panose="020B0606020202030204" pitchFamily="34" charset="0"/>
              </a:rPr>
              <a:t> refers to the </a:t>
            </a:r>
            <a:r>
              <a:rPr lang="en-US" sz="2400" b="1" dirty="0">
                <a:latin typeface="Arial Narrow" panose="020B0606020202030204" pitchFamily="34" charset="0"/>
              </a:rPr>
              <a:t>day-to-day condition </a:t>
            </a:r>
            <a:r>
              <a:rPr lang="en-US" sz="2400" dirty="0">
                <a:latin typeface="Arial Narrow" panose="020B0606020202030204" pitchFamily="34" charset="0"/>
              </a:rPr>
              <a:t>of the atmosphere.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Weather</a:t>
            </a:r>
            <a:r>
              <a:rPr lang="en-US" sz="2400" dirty="0">
                <a:latin typeface="Arial Narrow" panose="020B0606020202030204" pitchFamily="34" charset="0"/>
              </a:rPr>
              <a:t> </a:t>
            </a:r>
            <a:r>
              <a:rPr lang="en-US" sz="2400" b="1" dirty="0">
                <a:latin typeface="Arial Narrow" panose="020B0606020202030204" pitchFamily="34" charset="0"/>
              </a:rPr>
              <a:t>systems</a:t>
            </a:r>
            <a:r>
              <a:rPr lang="en-US" sz="2400" dirty="0">
                <a:latin typeface="Arial Narrow" panose="020B0606020202030204" pitchFamily="34" charset="0"/>
              </a:rPr>
              <a:t> involve </a:t>
            </a:r>
            <a:r>
              <a:rPr lang="en-US" sz="2400" b="1" dirty="0">
                <a:latin typeface="Arial Narrow" panose="020B0606020202030204" pitchFamily="34" charset="0"/>
              </a:rPr>
              <a:t>interacting</a:t>
            </a:r>
            <a:r>
              <a:rPr lang="en-US" sz="2400" dirty="0">
                <a:latin typeface="Arial Narrow" panose="020B0606020202030204" pitchFamily="34" charset="0"/>
              </a:rPr>
              <a:t> </a:t>
            </a:r>
            <a:r>
              <a:rPr lang="en-US" sz="2400" b="1" dirty="0">
                <a:latin typeface="Arial Narrow" panose="020B0606020202030204" pitchFamily="34" charset="0"/>
              </a:rPr>
              <a:t>components</a:t>
            </a:r>
            <a:r>
              <a:rPr lang="en-US" sz="2400" dirty="0">
                <a:latin typeface="Arial Narrow" panose="020B0606020202030204" pitchFamily="34" charset="0"/>
              </a:rPr>
              <a:t>: </a:t>
            </a:r>
            <a:r>
              <a:rPr lang="en-US" sz="2400" i="1" dirty="0">
                <a:latin typeface="Arial Narrow" panose="020B0606020202030204" pitchFamily="34" charset="0"/>
              </a:rPr>
              <a:t>Temperature</a:t>
            </a:r>
            <a:r>
              <a:rPr lang="en-US" sz="2400" dirty="0">
                <a:latin typeface="Arial Narrow" panose="020B0606020202030204" pitchFamily="34" charset="0"/>
              </a:rPr>
              <a:t>, </a:t>
            </a:r>
            <a:r>
              <a:rPr lang="en-US" sz="2400" i="1" dirty="0">
                <a:latin typeface="Arial Narrow" panose="020B0606020202030204" pitchFamily="34" charset="0"/>
              </a:rPr>
              <a:t>Moisture</a:t>
            </a:r>
            <a:r>
              <a:rPr lang="en-US" sz="2400" dirty="0">
                <a:latin typeface="Arial Narrow" panose="020B0606020202030204" pitchFamily="34" charset="0"/>
              </a:rPr>
              <a:t>, </a:t>
            </a:r>
            <a:r>
              <a:rPr lang="en-US" sz="2400" i="1" dirty="0">
                <a:latin typeface="Arial Narrow" panose="020B0606020202030204" pitchFamily="34" charset="0"/>
              </a:rPr>
              <a:t>Air pressure</a:t>
            </a:r>
            <a:r>
              <a:rPr lang="en-US" sz="2400" dirty="0">
                <a:latin typeface="Arial Narrow" panose="020B0606020202030204" pitchFamily="34" charset="0"/>
              </a:rPr>
              <a:t>, and </a:t>
            </a:r>
            <a:r>
              <a:rPr lang="en-US" sz="2400" i="1" dirty="0">
                <a:latin typeface="Arial Narrow" panose="020B0606020202030204" pitchFamily="34" charset="0"/>
              </a:rPr>
              <a:t>Circulation</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Humid tropics </a:t>
            </a:r>
            <a:r>
              <a:rPr lang="en-US" sz="2400" dirty="0">
                <a:latin typeface="Arial Narrow" panose="020B0606020202030204" pitchFamily="34" charset="0"/>
              </a:rPr>
              <a:t>experience </a:t>
            </a:r>
            <a:r>
              <a:rPr lang="en-US" sz="2400" b="1" dirty="0">
                <a:latin typeface="Arial Narrow" panose="020B0606020202030204" pitchFamily="34" charset="0"/>
              </a:rPr>
              <a:t>uniformly high temperatures </a:t>
            </a:r>
            <a:r>
              <a:rPr lang="en-US" sz="2400" dirty="0">
                <a:latin typeface="Arial Narrow" panose="020B0606020202030204" pitchFamily="34" charset="0"/>
              </a:rPr>
              <a:t>year-round due to constant energy input.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Midlatitudes</a:t>
            </a:r>
            <a:r>
              <a:rPr lang="en-US" sz="2400" dirty="0">
                <a:latin typeface="Arial Narrow" panose="020B0606020202030204" pitchFamily="34" charset="0"/>
              </a:rPr>
              <a:t> have </a:t>
            </a:r>
            <a:r>
              <a:rPr lang="en-US" sz="2400" b="1" dirty="0">
                <a:latin typeface="Arial Narrow" panose="020B0606020202030204" pitchFamily="34" charset="0"/>
              </a:rPr>
              <a:t>highly</a:t>
            </a:r>
            <a:r>
              <a:rPr lang="en-US" sz="2400" dirty="0">
                <a:latin typeface="Arial Narrow" panose="020B0606020202030204" pitchFamily="34" charset="0"/>
              </a:rPr>
              <a:t> </a:t>
            </a:r>
            <a:r>
              <a:rPr lang="en-US" sz="2400" b="1" dirty="0">
                <a:latin typeface="Arial Narrow" panose="020B0606020202030204" pitchFamily="34" charset="0"/>
              </a:rPr>
              <a:t>variable</a:t>
            </a:r>
            <a:r>
              <a:rPr lang="en-US" sz="2400" dirty="0">
                <a:latin typeface="Arial Narrow" panose="020B0606020202030204" pitchFamily="34" charset="0"/>
              </a:rPr>
              <a:t> </a:t>
            </a:r>
            <a:r>
              <a:rPr lang="en-US" sz="2400" b="1" dirty="0">
                <a:latin typeface="Arial Narrow" panose="020B0606020202030204" pitchFamily="34" charset="0"/>
              </a:rPr>
              <a:t>weather</a:t>
            </a:r>
            <a:r>
              <a:rPr lang="en-US" sz="2400" dirty="0">
                <a:latin typeface="Arial Narrow" panose="020B0606020202030204" pitchFamily="34" charset="0"/>
              </a:rPr>
              <a:t> caused by the </a:t>
            </a:r>
            <a:r>
              <a:rPr lang="en-US" sz="2400" b="1" dirty="0">
                <a:latin typeface="Arial Narrow" panose="020B0606020202030204" pitchFamily="34" charset="0"/>
              </a:rPr>
              <a:t>interaction</a:t>
            </a:r>
            <a:r>
              <a:rPr lang="en-US" sz="2400" dirty="0">
                <a:latin typeface="Arial Narrow" panose="020B0606020202030204" pitchFamily="34" charset="0"/>
              </a:rPr>
              <a:t> of </a:t>
            </a:r>
            <a:r>
              <a:rPr lang="en-US" sz="2400" b="1" dirty="0">
                <a:latin typeface="Arial Narrow" panose="020B0606020202030204" pitchFamily="34" charset="0"/>
              </a:rPr>
              <a:t>large air masses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These interactions lead to </a:t>
            </a:r>
            <a:r>
              <a:rPr lang="en-US" b="1" dirty="0">
                <a:latin typeface="Arial Narrow" panose="020B0606020202030204" pitchFamily="34" charset="0"/>
              </a:rPr>
              <a:t>powerful storm systems </a:t>
            </a:r>
            <a:r>
              <a:rPr lang="en-US" dirty="0">
                <a:latin typeface="Arial Narrow" panose="020B0606020202030204" pitchFamily="34" charset="0"/>
              </a:rPr>
              <a:t>that:</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Redistribute</a:t>
            </a:r>
            <a:r>
              <a:rPr lang="en-US" sz="2400" dirty="0">
                <a:latin typeface="Arial Narrow" panose="020B0606020202030204" pitchFamily="34" charset="0"/>
              </a:rPr>
              <a:t> global heat.</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Shape</a:t>
            </a:r>
            <a:r>
              <a:rPr lang="en-US" sz="2400" dirty="0">
                <a:latin typeface="Arial Narrow" panose="020B0606020202030204" pitchFamily="34" charset="0"/>
              </a:rPr>
              <a:t> the Earth's surface.</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Influence</a:t>
            </a:r>
            <a:r>
              <a:rPr lang="en-US" sz="2400" dirty="0">
                <a:latin typeface="Arial Narrow" panose="020B0606020202030204" pitchFamily="34" charset="0"/>
              </a:rPr>
              <a:t> daily human activities.</a:t>
            </a:r>
          </a:p>
        </p:txBody>
      </p:sp>
    </p:spTree>
    <p:extLst>
      <p:ext uri="{BB962C8B-B14F-4D97-AF65-F5344CB8AC3E}">
        <p14:creationId xmlns:p14="http://schemas.microsoft.com/office/powerpoint/2010/main" val="1718567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C4D17-A7DB-06A3-2B6D-FE8ED85572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B35184-0065-2125-3D18-157D317771A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Weather, Climate, and Climate Change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6EC640F-A81E-CE32-6A39-BE03F51889E2}"/>
              </a:ext>
            </a:extLst>
          </p:cNvPr>
          <p:cNvSpPr>
            <a:spLocks noGrp="1"/>
          </p:cNvSpPr>
          <p:nvPr>
            <p:ph idx="1"/>
          </p:nvPr>
        </p:nvSpPr>
        <p:spPr>
          <a:xfrm>
            <a:off x="838199" y="1458931"/>
            <a:ext cx="9703279"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Weather</a:t>
            </a:r>
            <a:r>
              <a:rPr lang="en-US" sz="2400" dirty="0">
                <a:latin typeface="Arial Narrow" panose="020B0606020202030204" pitchFamily="34" charset="0"/>
              </a:rPr>
              <a:t> and </a:t>
            </a:r>
            <a:r>
              <a:rPr lang="en-US" sz="2400" b="1" dirty="0">
                <a:latin typeface="Arial Narrow" panose="020B0606020202030204" pitchFamily="34" charset="0"/>
              </a:rPr>
              <a:t>climate</a:t>
            </a:r>
            <a:r>
              <a:rPr lang="en-US" sz="2400" dirty="0">
                <a:latin typeface="Arial Narrow" panose="020B0606020202030204" pitchFamily="34" charset="0"/>
              </a:rPr>
              <a:t> are </a:t>
            </a:r>
            <a:r>
              <a:rPr lang="en-US" sz="2400" b="1" dirty="0">
                <a:latin typeface="Arial Narrow" panose="020B0606020202030204" pitchFamily="34" charset="0"/>
              </a:rPr>
              <a:t>core</a:t>
            </a:r>
            <a:r>
              <a:rPr lang="en-US" sz="2400" dirty="0">
                <a:latin typeface="Arial Narrow" panose="020B0606020202030204" pitchFamily="34" charset="0"/>
              </a:rPr>
              <a:t> </a:t>
            </a:r>
            <a:r>
              <a:rPr lang="en-US" sz="2400" b="1" dirty="0">
                <a:latin typeface="Arial Narrow" panose="020B0606020202030204" pitchFamily="34" charset="0"/>
              </a:rPr>
              <a:t>elements</a:t>
            </a:r>
            <a:r>
              <a:rPr lang="en-US" sz="2400" dirty="0">
                <a:latin typeface="Arial Narrow" panose="020B0606020202030204" pitchFamily="34" charset="0"/>
              </a:rPr>
              <a:t> of physical geography that affect everyone.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Understanding </a:t>
            </a:r>
            <a:r>
              <a:rPr lang="en-US" sz="2400" b="1" dirty="0">
                <a:latin typeface="Arial Narrow" panose="020B0606020202030204" pitchFamily="34" charset="0"/>
              </a:rPr>
              <a:t>climate</a:t>
            </a:r>
            <a:r>
              <a:rPr lang="en-US" sz="2400" dirty="0">
                <a:latin typeface="Arial Narrow" panose="020B0606020202030204" pitchFamily="34" charset="0"/>
              </a:rPr>
              <a:t> </a:t>
            </a:r>
            <a:r>
              <a:rPr lang="en-US" sz="2400" b="1" dirty="0">
                <a:latin typeface="Arial Narrow" panose="020B0606020202030204" pitchFamily="34" charset="0"/>
              </a:rPr>
              <a:t>change</a:t>
            </a:r>
            <a:r>
              <a:rPr lang="en-US" sz="2400" dirty="0">
                <a:latin typeface="Arial Narrow" panose="020B0606020202030204" pitchFamily="34" charset="0"/>
              </a:rPr>
              <a:t> is </a:t>
            </a:r>
            <a:r>
              <a:rPr lang="en-US" sz="2400" b="1" dirty="0">
                <a:latin typeface="Arial Narrow" panose="020B0606020202030204" pitchFamily="34" charset="0"/>
              </a:rPr>
              <a:t>essential</a:t>
            </a:r>
            <a:r>
              <a:rPr lang="en-US" sz="2400" dirty="0">
                <a:latin typeface="Arial Narrow" panose="020B0606020202030204" pitchFamily="34" charset="0"/>
              </a:rPr>
              <a:t> as it may: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Intensify</a:t>
            </a:r>
            <a:r>
              <a:rPr lang="en-US" dirty="0">
                <a:latin typeface="Arial Narrow" panose="020B0606020202030204" pitchFamily="34" charset="0"/>
              </a:rPr>
              <a:t> </a:t>
            </a:r>
            <a:r>
              <a:rPr lang="en-US" b="1" dirty="0">
                <a:latin typeface="Arial Narrow" panose="020B0606020202030204" pitchFamily="34" charset="0"/>
              </a:rPr>
              <a:t>storm</a:t>
            </a:r>
            <a:r>
              <a:rPr lang="en-US" dirty="0">
                <a:latin typeface="Arial Narrow" panose="020B0606020202030204" pitchFamily="34" charset="0"/>
              </a:rPr>
              <a:t> systems in some regions.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Disrupt</a:t>
            </a:r>
            <a:r>
              <a:rPr lang="en-US" dirty="0">
                <a:latin typeface="Arial Narrow" panose="020B0606020202030204" pitchFamily="34" charset="0"/>
              </a:rPr>
              <a:t> </a:t>
            </a:r>
            <a:r>
              <a:rPr lang="en-US" b="1" dirty="0">
                <a:latin typeface="Arial Narrow" panose="020B0606020202030204" pitchFamily="34" charset="0"/>
              </a:rPr>
              <a:t>weather</a:t>
            </a:r>
            <a:r>
              <a:rPr lang="en-US" dirty="0">
                <a:latin typeface="Arial Narrow" panose="020B0606020202030204" pitchFamily="34" charset="0"/>
              </a:rPr>
              <a:t> and </a:t>
            </a:r>
            <a:r>
              <a:rPr lang="en-US" b="1" dirty="0">
                <a:latin typeface="Arial Narrow" panose="020B0606020202030204" pitchFamily="34" charset="0"/>
              </a:rPr>
              <a:t>climate</a:t>
            </a:r>
            <a:r>
              <a:rPr lang="en-US" dirty="0">
                <a:latin typeface="Arial Narrow" panose="020B0606020202030204" pitchFamily="34" charset="0"/>
              </a:rPr>
              <a:t> </a:t>
            </a:r>
            <a:r>
              <a:rPr lang="en-US" b="1" dirty="0">
                <a:latin typeface="Arial Narrow" panose="020B0606020202030204" pitchFamily="34" charset="0"/>
              </a:rPr>
              <a:t>patterns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Alter</a:t>
            </a:r>
            <a:r>
              <a:rPr lang="en-US" dirty="0">
                <a:latin typeface="Arial Narrow" panose="020B0606020202030204" pitchFamily="34" charset="0"/>
              </a:rPr>
              <a:t> natural habitats, agriculture, population, and economic stability.</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Geographers play a key role in: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Analyzing </a:t>
            </a:r>
            <a:r>
              <a:rPr lang="en-US" b="1" u="sng" dirty="0">
                <a:latin typeface="Arial Narrow" panose="020B0606020202030204" pitchFamily="34" charset="0"/>
              </a:rPr>
              <a:t>where</a:t>
            </a:r>
            <a:r>
              <a:rPr lang="en-US" dirty="0">
                <a:latin typeface="Arial Narrow" panose="020B0606020202030204" pitchFamily="34" charset="0"/>
              </a:rPr>
              <a:t> and </a:t>
            </a:r>
            <a:r>
              <a:rPr lang="en-US" b="1" u="sng" dirty="0">
                <a:latin typeface="Arial Narrow" panose="020B0606020202030204" pitchFamily="34" charset="0"/>
              </a:rPr>
              <a:t>how</a:t>
            </a:r>
            <a:r>
              <a:rPr lang="en-US" dirty="0">
                <a:latin typeface="Arial Narrow" panose="020B0606020202030204" pitchFamily="34" charset="0"/>
              </a:rPr>
              <a:t> these changes occur.</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Informing</a:t>
            </a:r>
            <a:r>
              <a:rPr lang="en-US" dirty="0">
                <a:latin typeface="Arial Narrow" panose="020B0606020202030204" pitchFamily="34" charset="0"/>
              </a:rPr>
              <a:t> </a:t>
            </a:r>
            <a:r>
              <a:rPr lang="en-US" b="1" dirty="0">
                <a:latin typeface="Arial Narrow" panose="020B0606020202030204" pitchFamily="34" charset="0"/>
              </a:rPr>
              <a:t>adaptation</a:t>
            </a:r>
            <a:r>
              <a:rPr lang="en-US" dirty="0">
                <a:latin typeface="Arial Narrow" panose="020B0606020202030204" pitchFamily="34" charset="0"/>
              </a:rPr>
              <a:t> and </a:t>
            </a:r>
            <a:r>
              <a:rPr lang="en-US" b="1" dirty="0">
                <a:latin typeface="Arial Narrow" panose="020B0606020202030204" pitchFamily="34" charset="0"/>
              </a:rPr>
              <a:t>mitigation</a:t>
            </a:r>
            <a:r>
              <a:rPr lang="en-US" dirty="0">
                <a:latin typeface="Arial Narrow" panose="020B0606020202030204" pitchFamily="34" charset="0"/>
              </a:rPr>
              <a:t> strategies.</a:t>
            </a:r>
          </a:p>
        </p:txBody>
      </p:sp>
    </p:spTree>
    <p:extLst>
      <p:ext uri="{BB962C8B-B14F-4D97-AF65-F5344CB8AC3E}">
        <p14:creationId xmlns:p14="http://schemas.microsoft.com/office/powerpoint/2010/main" val="393038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9DBB1-4309-7021-E9AF-5244E10DE1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6D8076-A432-4624-50A9-42825977ACF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Air Masses and Source Regions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7E28047-CA0C-0971-391A-074280E6530A}"/>
              </a:ext>
            </a:extLst>
          </p:cNvPr>
          <p:cNvSpPr>
            <a:spLocks noGrp="1"/>
          </p:cNvSpPr>
          <p:nvPr>
            <p:ph idx="1"/>
          </p:nvPr>
        </p:nvSpPr>
        <p:spPr>
          <a:xfrm>
            <a:off x="838201" y="1458930"/>
            <a:ext cx="10263996"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An </a:t>
            </a:r>
            <a:r>
              <a:rPr lang="en-US" b="1" dirty="0">
                <a:latin typeface="Arial Narrow" panose="020B0606020202030204" pitchFamily="34" charset="0"/>
              </a:rPr>
              <a:t>air mass </a:t>
            </a:r>
            <a:r>
              <a:rPr lang="en-US" dirty="0">
                <a:latin typeface="Arial Narrow" panose="020B0606020202030204" pitchFamily="34" charset="0"/>
              </a:rPr>
              <a:t>is a large body of air with relatively </a:t>
            </a:r>
            <a:r>
              <a:rPr lang="en-US" b="1" dirty="0">
                <a:latin typeface="Arial Narrow" panose="020B0606020202030204" pitchFamily="34" charset="0"/>
              </a:rPr>
              <a:t>uniform temperature </a:t>
            </a:r>
            <a:r>
              <a:rPr lang="en-US" dirty="0">
                <a:latin typeface="Arial Narrow" panose="020B0606020202030204" pitchFamily="34" charset="0"/>
              </a:rPr>
              <a:t>and </a:t>
            </a:r>
            <a:r>
              <a:rPr lang="en-US" b="1" dirty="0">
                <a:latin typeface="Arial Narrow" panose="020B0606020202030204" pitchFamily="34" charset="0"/>
              </a:rPr>
              <a:t>humidity</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Forms in a </a:t>
            </a:r>
            <a:r>
              <a:rPr lang="en-US" b="1" dirty="0">
                <a:latin typeface="Arial Narrow" panose="020B0606020202030204" pitchFamily="34" charset="0"/>
              </a:rPr>
              <a:t>source</a:t>
            </a:r>
            <a:r>
              <a:rPr lang="en-US" dirty="0">
                <a:latin typeface="Arial Narrow" panose="020B0606020202030204" pitchFamily="34" charset="0"/>
              </a:rPr>
              <a:t> </a:t>
            </a:r>
            <a:r>
              <a:rPr lang="en-US" b="1" dirty="0">
                <a:latin typeface="Arial Narrow" panose="020B0606020202030204" pitchFamily="34" charset="0"/>
              </a:rPr>
              <a:t>region</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Flat, stable areas with light winds.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Surface conditions influence the overlying air.</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Takes </a:t>
            </a:r>
            <a:r>
              <a:rPr lang="en-US" b="1" dirty="0">
                <a:latin typeface="Arial Narrow" panose="020B0606020202030204" pitchFamily="34" charset="0"/>
              </a:rPr>
              <a:t>3–5 days </a:t>
            </a:r>
            <a:r>
              <a:rPr lang="en-US" dirty="0">
                <a:latin typeface="Arial Narrow" panose="020B0606020202030204" pitchFamily="34" charset="0"/>
              </a:rPr>
              <a:t>to equilibrate with the surface.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Slowly moved by </a:t>
            </a:r>
            <a:r>
              <a:rPr lang="en-US" b="1" dirty="0">
                <a:latin typeface="Arial Narrow" panose="020B0606020202030204" pitchFamily="34" charset="0"/>
              </a:rPr>
              <a:t>high-level winds</a:t>
            </a:r>
            <a:r>
              <a:rPr lang="en-US" dirty="0">
                <a:latin typeface="Arial Narrow" panose="020B0606020202030204" pitchFamily="34" charset="0"/>
              </a:rPr>
              <a:t>, spreading its properties.</a:t>
            </a:r>
          </a:p>
        </p:txBody>
      </p:sp>
    </p:spTree>
    <p:extLst>
      <p:ext uri="{BB962C8B-B14F-4D97-AF65-F5344CB8AC3E}">
        <p14:creationId xmlns:p14="http://schemas.microsoft.com/office/powerpoint/2010/main" val="9118126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A4989-A1C8-931D-BD45-9584282F9C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ABC9D7-4418-B388-FB20-552FD7D8537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Air Mass Classification and Movement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4F2DDDA-8B75-440A-4390-7B0E6697C70E}"/>
              </a:ext>
            </a:extLst>
          </p:cNvPr>
          <p:cNvSpPr>
            <a:spLocks noGrp="1"/>
          </p:cNvSpPr>
          <p:nvPr>
            <p:ph idx="1"/>
          </p:nvPr>
        </p:nvSpPr>
        <p:spPr>
          <a:xfrm>
            <a:off x="838201" y="1458930"/>
            <a:ext cx="10263996"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Classified by </a:t>
            </a:r>
            <a:r>
              <a:rPr lang="en-US" b="1" dirty="0">
                <a:latin typeface="Arial Narrow" panose="020B0606020202030204" pitchFamily="34" charset="0"/>
              </a:rPr>
              <a:t>temperature</a:t>
            </a:r>
            <a:r>
              <a:rPr lang="en-US" dirty="0">
                <a:latin typeface="Arial Narrow" panose="020B0606020202030204" pitchFamily="34" charset="0"/>
              </a:rPr>
              <a:t> (</a:t>
            </a:r>
            <a:r>
              <a:rPr lang="en-US" b="1" dirty="0">
                <a:latin typeface="Arial Narrow" panose="020B0606020202030204" pitchFamily="34" charset="0"/>
              </a:rPr>
              <a:t>latitude</a:t>
            </a:r>
            <a:r>
              <a:rPr lang="en-US" dirty="0">
                <a:latin typeface="Arial Narrow" panose="020B0606020202030204" pitchFamily="34" charset="0"/>
              </a:rPr>
              <a:t>) and </a:t>
            </a:r>
            <a:r>
              <a:rPr lang="en-US" b="1" dirty="0">
                <a:latin typeface="Arial Narrow" panose="020B0606020202030204" pitchFamily="34" charset="0"/>
              </a:rPr>
              <a:t>humidity</a:t>
            </a:r>
            <a:r>
              <a:rPr lang="en-US" dirty="0">
                <a:latin typeface="Arial Narrow" panose="020B0606020202030204" pitchFamily="34" charset="0"/>
              </a:rPr>
              <a:t> (</a:t>
            </a:r>
            <a:r>
              <a:rPr lang="en-US" b="1" dirty="0">
                <a:latin typeface="Arial Narrow" panose="020B0606020202030204" pitchFamily="34" charset="0"/>
              </a:rPr>
              <a:t>surface type</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Maritime Tropical </a:t>
            </a:r>
            <a:r>
              <a:rPr lang="en-US" sz="2800" dirty="0">
                <a:latin typeface="Arial Narrow" panose="020B0606020202030204" pitchFamily="34" charset="0"/>
              </a:rPr>
              <a:t>(</a:t>
            </a:r>
            <a:r>
              <a:rPr lang="en-US" sz="2800" b="1" dirty="0" err="1">
                <a:latin typeface="Arial Narrow" panose="020B0606020202030204" pitchFamily="34" charset="0"/>
              </a:rPr>
              <a:t>mT</a:t>
            </a:r>
            <a:r>
              <a:rPr lang="en-US" sz="2800" dirty="0">
                <a:latin typeface="Arial Narrow" panose="020B0606020202030204" pitchFamily="34" charset="0"/>
              </a:rPr>
              <a:t>): warm, moist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Continental Tropical </a:t>
            </a:r>
            <a:r>
              <a:rPr lang="en-US" sz="2800" dirty="0">
                <a:latin typeface="Arial Narrow" panose="020B0606020202030204" pitchFamily="34" charset="0"/>
              </a:rPr>
              <a:t>(</a:t>
            </a:r>
            <a:r>
              <a:rPr lang="en-US" sz="2800" b="1" dirty="0" err="1">
                <a:latin typeface="Arial Narrow" panose="020B0606020202030204" pitchFamily="34" charset="0"/>
              </a:rPr>
              <a:t>cT</a:t>
            </a:r>
            <a:r>
              <a:rPr lang="en-US" sz="2800" dirty="0">
                <a:latin typeface="Arial Narrow" panose="020B0606020202030204" pitchFamily="34" charset="0"/>
              </a:rPr>
              <a:t>): warm, dry</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Maritime Polar </a:t>
            </a:r>
            <a:r>
              <a:rPr lang="en-US" sz="2800" dirty="0">
                <a:latin typeface="Arial Narrow" panose="020B0606020202030204" pitchFamily="34" charset="0"/>
              </a:rPr>
              <a:t>(</a:t>
            </a:r>
            <a:r>
              <a:rPr lang="en-US" sz="2800" b="1" dirty="0" err="1">
                <a:latin typeface="Arial Narrow" panose="020B0606020202030204" pitchFamily="34" charset="0"/>
              </a:rPr>
              <a:t>mP</a:t>
            </a:r>
            <a:r>
              <a:rPr lang="en-US" sz="2800" dirty="0">
                <a:latin typeface="Arial Narrow" panose="020B0606020202030204" pitchFamily="34" charset="0"/>
              </a:rPr>
              <a:t>): cold, moist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Continental Polar </a:t>
            </a:r>
            <a:r>
              <a:rPr lang="en-US" sz="2800" dirty="0">
                <a:latin typeface="Arial Narrow" panose="020B0606020202030204" pitchFamily="34" charset="0"/>
              </a:rPr>
              <a:t>(</a:t>
            </a:r>
            <a:r>
              <a:rPr lang="en-US" sz="2800" b="1" dirty="0" err="1">
                <a:latin typeface="Arial Narrow" panose="020B0606020202030204" pitchFamily="34" charset="0"/>
              </a:rPr>
              <a:t>cP</a:t>
            </a:r>
            <a:r>
              <a:rPr lang="en-US" sz="2800" dirty="0">
                <a:latin typeface="Arial Narrow" panose="020B0606020202030204" pitchFamily="34" charset="0"/>
              </a:rPr>
              <a:t>): cold, dry</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Continental Arctic </a:t>
            </a:r>
            <a:r>
              <a:rPr lang="en-US" sz="2800" dirty="0">
                <a:latin typeface="Arial Narrow" panose="020B0606020202030204" pitchFamily="34" charset="0"/>
              </a:rPr>
              <a:t>(</a:t>
            </a:r>
            <a:r>
              <a:rPr lang="en-US" sz="2800" b="1" dirty="0" err="1">
                <a:latin typeface="Arial Narrow" panose="020B0606020202030204" pitchFamily="34" charset="0"/>
              </a:rPr>
              <a:t>cA</a:t>
            </a:r>
            <a:r>
              <a:rPr lang="en-US" sz="2800" dirty="0">
                <a:latin typeface="Arial Narrow" panose="020B0606020202030204" pitchFamily="34" charset="0"/>
              </a:rPr>
              <a:t>) / </a:t>
            </a:r>
            <a:r>
              <a:rPr lang="en-US" sz="2800" b="1" dirty="0">
                <a:latin typeface="Arial Narrow" panose="020B0606020202030204" pitchFamily="34" charset="0"/>
              </a:rPr>
              <a:t>Antarctic</a:t>
            </a:r>
            <a:r>
              <a:rPr lang="en-US" sz="2800" dirty="0">
                <a:latin typeface="Arial Narrow" panose="020B0606020202030204" pitchFamily="34" charset="0"/>
              </a:rPr>
              <a:t> (</a:t>
            </a:r>
            <a:r>
              <a:rPr lang="en-US" sz="2800" b="1" dirty="0" err="1">
                <a:latin typeface="Arial Narrow" panose="020B0606020202030204" pitchFamily="34" charset="0"/>
              </a:rPr>
              <a:t>cAA</a:t>
            </a:r>
            <a:r>
              <a:rPr lang="en-US" sz="2800" dirty="0">
                <a:latin typeface="Arial Narrow" panose="020B0606020202030204" pitchFamily="34" charset="0"/>
              </a:rPr>
              <a:t>): extremely cold, very dry</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Movement patterns: </a:t>
            </a:r>
            <a:r>
              <a:rPr lang="en-US" b="1" dirty="0">
                <a:latin typeface="Arial Narrow" panose="020B0606020202030204" pitchFamily="34" charset="0"/>
              </a:rPr>
              <a:t>Cold</a:t>
            </a:r>
            <a:r>
              <a:rPr lang="en-US" dirty="0">
                <a:latin typeface="Arial Narrow" panose="020B0606020202030204" pitchFamily="34" charset="0"/>
              </a:rPr>
              <a:t> air </a:t>
            </a:r>
            <a:r>
              <a:rPr lang="en-US" b="1" dirty="0">
                <a:latin typeface="Arial Narrow" panose="020B0606020202030204" pitchFamily="34" charset="0"/>
              </a:rPr>
              <a:t>flows</a:t>
            </a:r>
            <a:r>
              <a:rPr lang="en-US" dirty="0">
                <a:latin typeface="Arial Narrow" panose="020B0606020202030204" pitchFamily="34" charset="0"/>
              </a:rPr>
              <a:t> </a:t>
            </a:r>
            <a:r>
              <a:rPr lang="en-US" b="1" dirty="0">
                <a:latin typeface="Arial Narrow" panose="020B0606020202030204" pitchFamily="34" charset="0"/>
              </a:rPr>
              <a:t>toward</a:t>
            </a:r>
            <a:r>
              <a:rPr lang="en-US" dirty="0">
                <a:latin typeface="Arial Narrow" panose="020B0606020202030204" pitchFamily="34" charset="0"/>
              </a:rPr>
              <a:t> </a:t>
            </a:r>
            <a:r>
              <a:rPr lang="en-US" b="1" dirty="0">
                <a:latin typeface="Arial Narrow" panose="020B0606020202030204" pitchFamily="34" charset="0"/>
              </a:rPr>
              <a:t>equator</a:t>
            </a:r>
            <a:r>
              <a:rPr lang="en-US" dirty="0">
                <a:latin typeface="Arial Narrow" panose="020B0606020202030204" pitchFamily="34" charset="0"/>
              </a:rPr>
              <a:t> and </a:t>
            </a:r>
            <a:r>
              <a:rPr lang="en-US" b="1" dirty="0">
                <a:latin typeface="Arial Narrow" panose="020B0606020202030204" pitchFamily="34" charset="0"/>
              </a:rPr>
              <a:t>warm</a:t>
            </a:r>
            <a:r>
              <a:rPr lang="en-US" dirty="0">
                <a:latin typeface="Arial Narrow" panose="020B0606020202030204" pitchFamily="34" charset="0"/>
              </a:rPr>
              <a:t> air </a:t>
            </a:r>
            <a:r>
              <a:rPr lang="en-US" b="1" dirty="0">
                <a:latin typeface="Arial Narrow" panose="020B0606020202030204" pitchFamily="34" charset="0"/>
              </a:rPr>
              <a:t>flows</a:t>
            </a:r>
            <a:r>
              <a:rPr lang="en-US" dirty="0">
                <a:latin typeface="Arial Narrow" panose="020B0606020202030204" pitchFamily="34" charset="0"/>
              </a:rPr>
              <a:t> </a:t>
            </a:r>
            <a:r>
              <a:rPr lang="en-US" b="1" dirty="0">
                <a:latin typeface="Arial Narrow" panose="020B0606020202030204" pitchFamily="34" charset="0"/>
              </a:rPr>
              <a:t>toward</a:t>
            </a:r>
            <a:r>
              <a:rPr lang="en-US" dirty="0">
                <a:latin typeface="Arial Narrow" panose="020B0606020202030204" pitchFamily="34" charset="0"/>
              </a:rPr>
              <a:t> </a:t>
            </a:r>
            <a:r>
              <a:rPr lang="en-US" b="1" dirty="0">
                <a:latin typeface="Arial Narrow" panose="020B0606020202030204" pitchFamily="34" charset="0"/>
              </a:rPr>
              <a:t>poles </a:t>
            </a:r>
            <a:r>
              <a:rPr lang="en-US" dirty="0">
                <a:latin typeface="Arial Narrow" panose="020B0606020202030204" pitchFamily="34" charset="0"/>
              </a:rPr>
              <a:t>→ This helps </a:t>
            </a:r>
            <a:r>
              <a:rPr lang="en-US" b="1" dirty="0">
                <a:latin typeface="Arial Narrow" panose="020B0606020202030204" pitchFamily="34" charset="0"/>
              </a:rPr>
              <a:t>balance</a:t>
            </a:r>
            <a:r>
              <a:rPr lang="en-US" dirty="0">
                <a:latin typeface="Arial Narrow" panose="020B0606020202030204" pitchFamily="34" charset="0"/>
              </a:rPr>
              <a:t> </a:t>
            </a:r>
            <a:r>
              <a:rPr lang="en-US" b="1" dirty="0">
                <a:latin typeface="Arial Narrow" panose="020B0606020202030204" pitchFamily="34" charset="0"/>
              </a:rPr>
              <a:t>global</a:t>
            </a:r>
            <a:r>
              <a:rPr lang="en-US" dirty="0">
                <a:latin typeface="Arial Narrow" panose="020B0606020202030204" pitchFamily="34" charset="0"/>
              </a:rPr>
              <a:t> </a:t>
            </a:r>
            <a:r>
              <a:rPr lang="en-US" b="1" dirty="0">
                <a:latin typeface="Arial Narrow" panose="020B0606020202030204" pitchFamily="34" charset="0"/>
              </a:rPr>
              <a:t>temperatures</a:t>
            </a:r>
            <a:r>
              <a:rPr lang="en-US" dirty="0">
                <a:latin typeface="Arial Narrow" panose="020B0606020202030204" pitchFamily="34" charset="0"/>
              </a:rPr>
              <a:t>.</a:t>
            </a:r>
          </a:p>
        </p:txBody>
      </p:sp>
    </p:spTree>
    <p:extLst>
      <p:ext uri="{BB962C8B-B14F-4D97-AF65-F5344CB8AC3E}">
        <p14:creationId xmlns:p14="http://schemas.microsoft.com/office/powerpoint/2010/main" val="3655165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388FF-6138-80A3-3160-8EDDB7A0D7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C6727-44D0-8ADB-6633-D7021DBDE0B0}"/>
              </a:ext>
            </a:extLst>
          </p:cNvPr>
          <p:cNvSpPr>
            <a:spLocks noGrp="1"/>
          </p:cNvSpPr>
          <p:nvPr>
            <p:ph type="title"/>
          </p:nvPr>
        </p:nvSpPr>
        <p:spPr>
          <a:xfrm>
            <a:off x="838200" y="365126"/>
            <a:ext cx="10515600" cy="704550"/>
          </a:xfrm>
        </p:spPr>
        <p:txBody>
          <a:bodyPr>
            <a:normAutofit/>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Air Masses Affecting North America</a:t>
            </a:r>
            <a:endParaRPr lang="en-US" sz="3600" dirty="0">
              <a:latin typeface="Arial Narrow" panose="020B0606020202030204" pitchFamily="34" charset="0"/>
            </a:endParaRPr>
          </a:p>
        </p:txBody>
      </p:sp>
      <p:pic>
        <p:nvPicPr>
          <p:cNvPr id="4" name="Picture 3" descr="Map showing major North American air masses (cA, cP, mP, mT, cT) and their boundaries at the Arctic Front and Polar Front.">
            <a:extLst>
              <a:ext uri="{FF2B5EF4-FFF2-40B4-BE49-F238E27FC236}">
                <a16:creationId xmlns:a16="http://schemas.microsoft.com/office/drawing/2014/main" id="{75D498EA-4429-9732-77BF-0062161ECF48}"/>
              </a:ext>
            </a:extLst>
          </p:cNvPr>
          <p:cNvPicPr>
            <a:picLocks noChangeAspect="1"/>
          </p:cNvPicPr>
          <p:nvPr/>
        </p:nvPicPr>
        <p:blipFill>
          <a:blip r:embed="rId3"/>
          <a:stretch>
            <a:fillRect/>
          </a:stretch>
        </p:blipFill>
        <p:spPr>
          <a:xfrm>
            <a:off x="2933822" y="1251631"/>
            <a:ext cx="6324356" cy="4764349"/>
          </a:xfrm>
          <a:prstGeom prst="rect">
            <a:avLst/>
          </a:prstGeom>
        </p:spPr>
      </p:pic>
      <p:sp>
        <p:nvSpPr>
          <p:cNvPr id="6" name="TextBox 5">
            <a:extLst>
              <a:ext uri="{FF2B5EF4-FFF2-40B4-BE49-F238E27FC236}">
                <a16:creationId xmlns:a16="http://schemas.microsoft.com/office/drawing/2014/main" id="{41C965E6-A0ED-AD1F-8131-6A848EE04BFC}"/>
              </a:ext>
            </a:extLst>
          </p:cNvPr>
          <p:cNvSpPr txBox="1"/>
          <p:nvPr/>
        </p:nvSpPr>
        <p:spPr>
          <a:xfrm>
            <a:off x="4813539" y="6197935"/>
            <a:ext cx="3588589" cy="400110"/>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7.36 Air Masses. Image is in the public domain from Physical Geography by J. Patrich, licensed under CC BY 4.0. </a:t>
            </a:r>
          </a:p>
        </p:txBody>
      </p:sp>
    </p:spTree>
    <p:extLst>
      <p:ext uri="{BB962C8B-B14F-4D97-AF65-F5344CB8AC3E}">
        <p14:creationId xmlns:p14="http://schemas.microsoft.com/office/powerpoint/2010/main" val="258757850"/>
      </p:ext>
    </p:extLst>
  </p:cSld>
  <p:clrMapOvr>
    <a:masterClrMapping/>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TotalTime>
  <Words>3587</Words>
  <Application>Microsoft Office PowerPoint</Application>
  <PresentationFormat>Widescreen</PresentationFormat>
  <Paragraphs>380</Paragraphs>
  <Slides>48</Slides>
  <Notes>48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Arial Narrow</vt:lpstr>
      <vt:lpstr>Calibri</vt:lpstr>
      <vt:lpstr>Calibri Light</vt:lpstr>
      <vt:lpstr>Wingdings</vt:lpstr>
      <vt:lpstr>Office Theme</vt:lpstr>
      <vt:lpstr>Lesson 7 Weather</vt:lpstr>
      <vt:lpstr>Weekly readings:</vt:lpstr>
      <vt:lpstr>Learning Objectives</vt:lpstr>
      <vt:lpstr>Outline</vt:lpstr>
      <vt:lpstr>Weather</vt:lpstr>
      <vt:lpstr>Weather, Climate, and Climate Change</vt:lpstr>
      <vt:lpstr>Air Masses and Source Regions</vt:lpstr>
      <vt:lpstr>Air Mass Classification and Movement</vt:lpstr>
      <vt:lpstr>Air Masses Affecting North America</vt:lpstr>
      <vt:lpstr>Global Air Masses</vt:lpstr>
      <vt:lpstr>Air Mass Movement and Modification</vt:lpstr>
      <vt:lpstr>Air masses of North America</vt:lpstr>
      <vt:lpstr>  Air Mass Movement and Modification</vt:lpstr>
      <vt:lpstr>Cloud formation and lake effect snow over Lake Superior and Lake Michigan</vt:lpstr>
      <vt:lpstr>Stability of Maritime Tropical (mT) Air Masses</vt:lpstr>
      <vt:lpstr>Weather Fronts</vt:lpstr>
      <vt:lpstr>Cold Fronts</vt:lpstr>
      <vt:lpstr>A Cold Front (Blue Arrow) Moving in and Forcing an Air Parcel (Green Arrow) Upward</vt:lpstr>
      <vt:lpstr>Warm Fronts</vt:lpstr>
      <vt:lpstr>A Warm Front (Green Arrow) Pushing Away a Parcel of Air</vt:lpstr>
      <vt:lpstr>Occluded Fronts</vt:lpstr>
      <vt:lpstr>An Occluded Front</vt:lpstr>
      <vt:lpstr>Stationary Fronts</vt:lpstr>
      <vt:lpstr>Midlatitude Cyclones</vt:lpstr>
      <vt:lpstr>Cyclone Life Cycle</vt:lpstr>
      <vt:lpstr>Cyclone Life Cycle Cont’d</vt:lpstr>
      <vt:lpstr>  Cyclone Life Cycle Cont’d</vt:lpstr>
      <vt:lpstr>Table 8.5.1: Weather changes associated with passage of midlatitude cyclone</vt:lpstr>
      <vt:lpstr>Extreme Weather</vt:lpstr>
      <vt:lpstr>Thunderstorms</vt:lpstr>
      <vt:lpstr>Thunderstorm Life Cycle</vt:lpstr>
      <vt:lpstr>An approaching thunderstorm with a lead gust front. Cold air from the downdraft pushes warm moist air up forming a "shelf cloud".</vt:lpstr>
      <vt:lpstr>Severe Thunderstorms and Lightning</vt:lpstr>
      <vt:lpstr>Tornadoes</vt:lpstr>
      <vt:lpstr>Tornado Formation</vt:lpstr>
      <vt:lpstr>Tornado Patterns and Prediction</vt:lpstr>
      <vt:lpstr>The Enhanced Fujita Scale</vt:lpstr>
      <vt:lpstr>A tornado rips through Dimmitt, TX</vt:lpstr>
      <vt:lpstr>Tornado risk in the United States</vt:lpstr>
      <vt:lpstr>Cyclones</vt:lpstr>
      <vt:lpstr>Mid-Latitude Cyclones</vt:lpstr>
      <vt:lpstr>Tropical cyclones </vt:lpstr>
      <vt:lpstr>Tropical cyclones formation </vt:lpstr>
      <vt:lpstr>Hurricane</vt:lpstr>
      <vt:lpstr>Hurricane Risk and Hazards</vt:lpstr>
      <vt:lpstr>Hurricane risks to the United States</vt:lpstr>
      <vt:lpstr>2005 Atlantic Hurricane Tracks</vt:lpstr>
      <vt:lpstr>Extreme Weather – Trends and Perspectives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meimei lin</cp:lastModifiedBy>
  <cp:revision>10</cp:revision>
  <dcterms:created xsi:type="dcterms:W3CDTF">2025-05-19T18:35:00Z</dcterms:created>
  <dcterms:modified xsi:type="dcterms:W3CDTF">2025-08-12T00:40:45Z</dcterms:modified>
</cp:coreProperties>
</file>