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56"/>
  </p:notesMasterIdLst>
  <p:sldIdLst>
    <p:sldId id="537" r:id="rId2"/>
    <p:sldId id="538" r:id="rId3"/>
    <p:sldId id="889" r:id="rId4"/>
    <p:sldId id="386" r:id="rId5"/>
    <p:sldId id="656" r:id="rId6"/>
    <p:sldId id="772" r:id="rId7"/>
    <p:sldId id="851" r:id="rId8"/>
    <p:sldId id="692" r:id="rId9"/>
    <p:sldId id="850" r:id="rId10"/>
    <p:sldId id="616" r:id="rId11"/>
    <p:sldId id="853" r:id="rId12"/>
    <p:sldId id="852" r:id="rId13"/>
    <p:sldId id="775" r:id="rId14"/>
    <p:sldId id="854" r:id="rId15"/>
    <p:sldId id="617" r:id="rId16"/>
    <p:sldId id="786" r:id="rId17"/>
    <p:sldId id="855" r:id="rId18"/>
    <p:sldId id="874" r:id="rId19"/>
    <p:sldId id="875" r:id="rId20"/>
    <p:sldId id="876" r:id="rId21"/>
    <p:sldId id="877" r:id="rId22"/>
    <p:sldId id="856" r:id="rId23"/>
    <p:sldId id="857" r:id="rId24"/>
    <p:sldId id="878" r:id="rId25"/>
    <p:sldId id="774" r:id="rId26"/>
    <p:sldId id="879" r:id="rId27"/>
    <p:sldId id="776" r:id="rId28"/>
    <p:sldId id="858" r:id="rId29"/>
    <p:sldId id="620" r:id="rId30"/>
    <p:sldId id="777" r:id="rId31"/>
    <p:sldId id="859" r:id="rId32"/>
    <p:sldId id="860" r:id="rId33"/>
    <p:sldId id="861" r:id="rId34"/>
    <p:sldId id="862" r:id="rId35"/>
    <p:sldId id="863" r:id="rId36"/>
    <p:sldId id="865" r:id="rId37"/>
    <p:sldId id="864" r:id="rId38"/>
    <p:sldId id="866" r:id="rId39"/>
    <p:sldId id="867" r:id="rId40"/>
    <p:sldId id="868" r:id="rId41"/>
    <p:sldId id="869" r:id="rId42"/>
    <p:sldId id="870" r:id="rId43"/>
    <p:sldId id="871" r:id="rId44"/>
    <p:sldId id="873" r:id="rId45"/>
    <p:sldId id="872" r:id="rId46"/>
    <p:sldId id="880" r:id="rId47"/>
    <p:sldId id="882" r:id="rId48"/>
    <p:sldId id="883" r:id="rId49"/>
    <p:sldId id="881" r:id="rId50"/>
    <p:sldId id="885" r:id="rId51"/>
    <p:sldId id="884" r:id="rId52"/>
    <p:sldId id="886" r:id="rId53"/>
    <p:sldId id="887" r:id="rId54"/>
    <p:sldId id="888"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varScale="1">
        <p:scale>
          <a:sx n="143" d="100"/>
          <a:sy n="143" d="100"/>
        </p:scale>
        <p:origin x="126"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92F12-F858-F9FD-2432-4FF88CDE57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36FF33-A353-00F4-AA49-806FF73B2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5B78B8-E863-249E-1C07-A1D5F28E86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519307-17C5-2594-7126-A2B2CB72B898}"/>
              </a:ext>
            </a:extLst>
          </p:cNvPr>
          <p:cNvSpPr>
            <a:spLocks noGrp="1"/>
          </p:cNvSpPr>
          <p:nvPr>
            <p:ph type="sldNum" sz="quarter" idx="5"/>
          </p:nvPr>
        </p:nvSpPr>
        <p:spPr/>
        <p:txBody>
          <a:bodyPr/>
          <a:lstStyle/>
          <a:p>
            <a:fld id="{279EDD54-0F8C-4169-A6FF-2F63DF2ACC48}" type="slidenum">
              <a:rPr lang="en-US" smtClean="0"/>
              <a:t>10</a:t>
            </a:fld>
            <a:endParaRPr lang="en-US"/>
          </a:p>
        </p:txBody>
      </p:sp>
    </p:spTree>
    <p:extLst>
      <p:ext uri="{BB962C8B-B14F-4D97-AF65-F5344CB8AC3E}">
        <p14:creationId xmlns:p14="http://schemas.microsoft.com/office/powerpoint/2010/main" val="1687825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38FE2-A955-C3C7-DA27-BD86F4BC09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580ED3-CAA5-51B6-ECA0-4480650F86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44586C-CA16-D0F3-D820-5FC55C0CFAD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D0F76E9-D922-009E-94E8-63CF3D2BEAF8}"/>
              </a:ext>
            </a:extLst>
          </p:cNvPr>
          <p:cNvSpPr>
            <a:spLocks noGrp="1"/>
          </p:cNvSpPr>
          <p:nvPr>
            <p:ph type="sldNum" sz="quarter" idx="5"/>
          </p:nvPr>
        </p:nvSpPr>
        <p:spPr/>
        <p:txBody>
          <a:bodyPr/>
          <a:lstStyle/>
          <a:p>
            <a:fld id="{279EDD54-0F8C-4169-A6FF-2F63DF2ACC48}" type="slidenum">
              <a:rPr lang="en-US" smtClean="0"/>
              <a:t>11</a:t>
            </a:fld>
            <a:endParaRPr lang="en-US"/>
          </a:p>
        </p:txBody>
      </p:sp>
    </p:spTree>
    <p:extLst>
      <p:ext uri="{BB962C8B-B14F-4D97-AF65-F5344CB8AC3E}">
        <p14:creationId xmlns:p14="http://schemas.microsoft.com/office/powerpoint/2010/main" val="4144927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99290-68A8-46FF-EFBA-2AF9CC52C0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07B8B9-E99E-8D2B-2CCF-27DB8AC1D5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F53BAD-F864-20B1-027B-E996A8D2BD6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9288518-8993-EBB8-96C2-A10AA875D6BC}"/>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14630894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14974-A962-E2C7-F69D-BDAB0A2B8D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DB18EC-13E6-5D98-D6C8-B55DC42F5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A46CBC-67E5-90A4-44EE-0EAA11C5E6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AA32953-6237-BB07-DB08-8FC7EEAD7341}"/>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1292212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5E642-027F-77C2-9DEE-5C79F56AAA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47E48C-8442-5EC4-CAAB-A2BE0314AF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04381D-431E-E117-FE86-E5DB01AD6A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BDDF803-8FE1-FA3E-48D1-95DF84107E25}"/>
              </a:ext>
            </a:extLst>
          </p:cNvPr>
          <p:cNvSpPr>
            <a:spLocks noGrp="1"/>
          </p:cNvSpPr>
          <p:nvPr>
            <p:ph type="sldNum" sz="quarter" idx="5"/>
          </p:nvPr>
        </p:nvSpPr>
        <p:spPr/>
        <p:txBody>
          <a:bodyPr/>
          <a:lstStyle/>
          <a:p>
            <a:fld id="{279EDD54-0F8C-4169-A6FF-2F63DF2ACC48}" type="slidenum">
              <a:rPr lang="en-US" smtClean="0"/>
              <a:t>14</a:t>
            </a:fld>
            <a:endParaRPr lang="en-US"/>
          </a:p>
        </p:txBody>
      </p:sp>
    </p:spTree>
    <p:extLst>
      <p:ext uri="{BB962C8B-B14F-4D97-AF65-F5344CB8AC3E}">
        <p14:creationId xmlns:p14="http://schemas.microsoft.com/office/powerpoint/2010/main" val="3390848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4FFBF-2E3D-06AC-A09A-2834FDC53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B0996-F19F-560D-48FD-F5ADB2624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2860EB-07B9-FE70-2B65-95DDA66D93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0866C0E-F974-69C0-5A7F-4DF52E75EAD7}"/>
              </a:ext>
            </a:extLst>
          </p:cNvPr>
          <p:cNvSpPr>
            <a:spLocks noGrp="1"/>
          </p:cNvSpPr>
          <p:nvPr>
            <p:ph type="sldNum" sz="quarter" idx="5"/>
          </p:nvPr>
        </p:nvSpPr>
        <p:spPr/>
        <p:txBody>
          <a:bodyPr/>
          <a:lstStyle/>
          <a:p>
            <a:fld id="{279EDD54-0F8C-4169-A6FF-2F63DF2ACC48}" type="slidenum">
              <a:rPr lang="en-US" smtClean="0"/>
              <a:t>15</a:t>
            </a:fld>
            <a:endParaRPr lang="en-US"/>
          </a:p>
        </p:txBody>
      </p:sp>
    </p:spTree>
    <p:extLst>
      <p:ext uri="{BB962C8B-B14F-4D97-AF65-F5344CB8AC3E}">
        <p14:creationId xmlns:p14="http://schemas.microsoft.com/office/powerpoint/2010/main" val="16613960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8504B-D7BE-E52F-6D41-983E4A35CF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C17B48-6018-3CDB-C74D-05EB6D2762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257650-930B-32A7-461B-262802067BC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5581EA9-1F13-4BE6-1070-13A9C31B05DA}"/>
              </a:ext>
            </a:extLst>
          </p:cNvPr>
          <p:cNvSpPr>
            <a:spLocks noGrp="1"/>
          </p:cNvSpPr>
          <p:nvPr>
            <p:ph type="sldNum" sz="quarter" idx="5"/>
          </p:nvPr>
        </p:nvSpPr>
        <p:spPr/>
        <p:txBody>
          <a:bodyPr/>
          <a:lstStyle/>
          <a:p>
            <a:fld id="{279EDD54-0F8C-4169-A6FF-2F63DF2ACC48}" type="slidenum">
              <a:rPr lang="en-US" smtClean="0"/>
              <a:t>16</a:t>
            </a:fld>
            <a:endParaRPr lang="en-US"/>
          </a:p>
        </p:txBody>
      </p:sp>
    </p:spTree>
    <p:extLst>
      <p:ext uri="{BB962C8B-B14F-4D97-AF65-F5344CB8AC3E}">
        <p14:creationId xmlns:p14="http://schemas.microsoft.com/office/powerpoint/2010/main" val="8123083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4FFF7-3A66-69C3-6DF0-092EB3749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E1AC6C-BB5F-7D0B-9787-D8C627886E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D410BE-2140-09EC-916F-9178C01DE7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6595AE9-37D2-E27B-1D93-C56E89740F13}"/>
              </a:ext>
            </a:extLst>
          </p:cNvPr>
          <p:cNvSpPr>
            <a:spLocks noGrp="1"/>
          </p:cNvSpPr>
          <p:nvPr>
            <p:ph type="sldNum" sz="quarter" idx="5"/>
          </p:nvPr>
        </p:nvSpPr>
        <p:spPr/>
        <p:txBody>
          <a:bodyPr/>
          <a:lstStyle/>
          <a:p>
            <a:fld id="{279EDD54-0F8C-4169-A6FF-2F63DF2ACC48}" type="slidenum">
              <a:rPr lang="en-US" smtClean="0"/>
              <a:t>17</a:t>
            </a:fld>
            <a:endParaRPr lang="en-US"/>
          </a:p>
        </p:txBody>
      </p:sp>
    </p:spTree>
    <p:extLst>
      <p:ext uri="{BB962C8B-B14F-4D97-AF65-F5344CB8AC3E}">
        <p14:creationId xmlns:p14="http://schemas.microsoft.com/office/powerpoint/2010/main" val="2228459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F39BB-1276-A8FD-0548-C60EA9331B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2769A4-668E-765E-AADF-D52D90BB56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E58612-6508-9D28-0008-BD503D7620D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085D574-173B-5DDC-2E6B-55CEE2556E9B}"/>
              </a:ext>
            </a:extLst>
          </p:cNvPr>
          <p:cNvSpPr>
            <a:spLocks noGrp="1"/>
          </p:cNvSpPr>
          <p:nvPr>
            <p:ph type="sldNum" sz="quarter" idx="5"/>
          </p:nvPr>
        </p:nvSpPr>
        <p:spPr/>
        <p:txBody>
          <a:bodyPr/>
          <a:lstStyle/>
          <a:p>
            <a:fld id="{279EDD54-0F8C-4169-A6FF-2F63DF2ACC48}" type="slidenum">
              <a:rPr lang="en-US" smtClean="0"/>
              <a:t>18</a:t>
            </a:fld>
            <a:endParaRPr lang="en-US"/>
          </a:p>
        </p:txBody>
      </p:sp>
    </p:spTree>
    <p:extLst>
      <p:ext uri="{BB962C8B-B14F-4D97-AF65-F5344CB8AC3E}">
        <p14:creationId xmlns:p14="http://schemas.microsoft.com/office/powerpoint/2010/main" val="1208512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E3120-5624-5C48-E28D-E5474A7020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B8666B-9C62-D385-FFA7-1B7DAA3083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D0182C-3A44-4038-A67D-D80BA91086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70610F1-20C6-2F5C-B0EC-35EBFF891D4D}"/>
              </a:ext>
            </a:extLst>
          </p:cNvPr>
          <p:cNvSpPr>
            <a:spLocks noGrp="1"/>
          </p:cNvSpPr>
          <p:nvPr>
            <p:ph type="sldNum" sz="quarter" idx="5"/>
          </p:nvPr>
        </p:nvSpPr>
        <p:spPr/>
        <p:txBody>
          <a:bodyPr/>
          <a:lstStyle/>
          <a:p>
            <a:fld id="{279EDD54-0F8C-4169-A6FF-2F63DF2ACC48}" type="slidenum">
              <a:rPr lang="en-US" smtClean="0"/>
              <a:t>19</a:t>
            </a:fld>
            <a:endParaRPr lang="en-US"/>
          </a:p>
        </p:txBody>
      </p:sp>
    </p:spTree>
    <p:extLst>
      <p:ext uri="{BB962C8B-B14F-4D97-AF65-F5344CB8AC3E}">
        <p14:creationId xmlns:p14="http://schemas.microsoft.com/office/powerpoint/2010/main" val="591655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1DC76-E4A8-4262-AF49-D1444F1FB8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38622-129C-F6F8-BE05-92270629BF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76089D-E4A3-0EC8-5B64-9C5E592D4A6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8F2F441-9B78-7AAF-8940-1024152D4813}"/>
              </a:ext>
            </a:extLst>
          </p:cNvPr>
          <p:cNvSpPr>
            <a:spLocks noGrp="1"/>
          </p:cNvSpPr>
          <p:nvPr>
            <p:ph type="sldNum" sz="quarter" idx="5"/>
          </p:nvPr>
        </p:nvSpPr>
        <p:spPr/>
        <p:txBody>
          <a:bodyPr/>
          <a:lstStyle/>
          <a:p>
            <a:fld id="{279EDD54-0F8C-4169-A6FF-2F63DF2ACC48}" type="slidenum">
              <a:rPr lang="en-US" smtClean="0"/>
              <a:t>20</a:t>
            </a:fld>
            <a:endParaRPr lang="en-US"/>
          </a:p>
        </p:txBody>
      </p:sp>
    </p:spTree>
    <p:extLst>
      <p:ext uri="{BB962C8B-B14F-4D97-AF65-F5344CB8AC3E}">
        <p14:creationId xmlns:p14="http://schemas.microsoft.com/office/powerpoint/2010/main" val="230281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0F901-C0C3-18A0-2470-CB507E0878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BD6D20-A0CE-FF98-21C0-60EB625A6B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138ABC-B5C3-1AD2-1B82-D8763E72A4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37B8842-159F-5CF8-8370-A85688955BF3}"/>
              </a:ext>
            </a:extLst>
          </p:cNvPr>
          <p:cNvSpPr>
            <a:spLocks noGrp="1"/>
          </p:cNvSpPr>
          <p:nvPr>
            <p:ph type="sldNum" sz="quarter" idx="5"/>
          </p:nvPr>
        </p:nvSpPr>
        <p:spPr/>
        <p:txBody>
          <a:bodyPr/>
          <a:lstStyle/>
          <a:p>
            <a:fld id="{279EDD54-0F8C-4169-A6FF-2F63DF2ACC48}" type="slidenum">
              <a:rPr lang="en-US" smtClean="0"/>
              <a:t>21</a:t>
            </a:fld>
            <a:endParaRPr lang="en-US"/>
          </a:p>
        </p:txBody>
      </p:sp>
    </p:spTree>
    <p:extLst>
      <p:ext uri="{BB962C8B-B14F-4D97-AF65-F5344CB8AC3E}">
        <p14:creationId xmlns:p14="http://schemas.microsoft.com/office/powerpoint/2010/main" val="3817996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F2F4D-7574-03DA-B656-79A1FDE596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D22E64-BF27-69BC-8DDE-C0126320CC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54CEC0-7011-5E0D-BCEA-9B3A4F4B53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493EA9D-26DD-F6FD-E9D1-49EE10EF0DB6}"/>
              </a:ext>
            </a:extLst>
          </p:cNvPr>
          <p:cNvSpPr>
            <a:spLocks noGrp="1"/>
          </p:cNvSpPr>
          <p:nvPr>
            <p:ph type="sldNum" sz="quarter" idx="5"/>
          </p:nvPr>
        </p:nvSpPr>
        <p:spPr/>
        <p:txBody>
          <a:bodyPr/>
          <a:lstStyle/>
          <a:p>
            <a:fld id="{279EDD54-0F8C-4169-A6FF-2F63DF2ACC48}" type="slidenum">
              <a:rPr lang="en-US" smtClean="0"/>
              <a:t>22</a:t>
            </a:fld>
            <a:endParaRPr lang="en-US"/>
          </a:p>
        </p:txBody>
      </p:sp>
    </p:spTree>
    <p:extLst>
      <p:ext uri="{BB962C8B-B14F-4D97-AF65-F5344CB8AC3E}">
        <p14:creationId xmlns:p14="http://schemas.microsoft.com/office/powerpoint/2010/main" val="40817695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355D3-A540-476B-E0BD-62500E695C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BE0B7A-14C6-B23F-3961-CD6AFE5E0C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4F8122-104B-EA92-8C51-FDAA5AD78F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A149DD8-CD96-A67B-6C18-0D0CBD407EC5}"/>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18279568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1860D-A8C4-26AE-36D9-C50C21124B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FA4659-E3B5-7386-7F28-E03E8A7E1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985DAA-025E-E006-DDE6-801B66690AE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03645BA-33E4-AFCA-DEAA-98D647E3F7DB}"/>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1816865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99A6-C873-BDE2-7BAD-AD54745F9F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3FCF7-E37F-241A-9B60-C6B4CE2BFE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612EA2-3FC3-0605-2676-0269BEDEDA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F8D086B-F5ED-6A98-42F0-FD366A52F3E4}"/>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2726303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48F65-FF04-FBEB-1726-E90BFFE539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8AC498-D54E-A723-0990-010D01BBA8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AA6E93-E635-7C05-6AB6-0F277A2E1F0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27734B5-CF5C-6732-7BF4-EC09F061F6AC}"/>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714344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9154E-1DD0-57C6-A643-E536784C05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6CEA7A-F2BF-7D10-73E2-928AA9600C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1C61F-15F6-7D1F-3882-A1BBDB3BDF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54C85C8-498C-FB9D-8AC6-CCE286B03479}"/>
              </a:ext>
            </a:extLst>
          </p:cNvPr>
          <p:cNvSpPr>
            <a:spLocks noGrp="1"/>
          </p:cNvSpPr>
          <p:nvPr>
            <p:ph type="sldNum" sz="quarter" idx="5"/>
          </p:nvPr>
        </p:nvSpPr>
        <p:spPr/>
        <p:txBody>
          <a:bodyPr/>
          <a:lstStyle/>
          <a:p>
            <a:fld id="{279EDD54-0F8C-4169-A6FF-2F63DF2ACC48}" type="slidenum">
              <a:rPr lang="en-US" smtClean="0"/>
              <a:t>27</a:t>
            </a:fld>
            <a:endParaRPr lang="en-US"/>
          </a:p>
        </p:txBody>
      </p:sp>
    </p:spTree>
    <p:extLst>
      <p:ext uri="{BB962C8B-B14F-4D97-AF65-F5344CB8AC3E}">
        <p14:creationId xmlns:p14="http://schemas.microsoft.com/office/powerpoint/2010/main" val="1376577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1BFA4-1F0D-B4D9-A43A-A2C9A9990C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2054A1-5BEB-3476-D17F-5F15074040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27EE2A-6D8C-81B7-7873-309DF69AC66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B197FD7-1CF0-7549-06B9-6DD5CF19AF7D}"/>
              </a:ext>
            </a:extLst>
          </p:cNvPr>
          <p:cNvSpPr>
            <a:spLocks noGrp="1"/>
          </p:cNvSpPr>
          <p:nvPr>
            <p:ph type="sldNum" sz="quarter" idx="5"/>
          </p:nvPr>
        </p:nvSpPr>
        <p:spPr/>
        <p:txBody>
          <a:bodyPr/>
          <a:lstStyle/>
          <a:p>
            <a:fld id="{279EDD54-0F8C-4169-A6FF-2F63DF2ACC48}" type="slidenum">
              <a:rPr lang="en-US" smtClean="0"/>
              <a:t>28</a:t>
            </a:fld>
            <a:endParaRPr lang="en-US"/>
          </a:p>
        </p:txBody>
      </p:sp>
    </p:spTree>
    <p:extLst>
      <p:ext uri="{BB962C8B-B14F-4D97-AF65-F5344CB8AC3E}">
        <p14:creationId xmlns:p14="http://schemas.microsoft.com/office/powerpoint/2010/main" val="2761318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D201A-4A67-83DF-9368-95E7C38E26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319080-0315-EE1E-BD1A-CA807716BD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7E38B-DB3F-3213-4497-CABC47CA7A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7CEFB0D-7BC9-A352-3A89-A39E9EDCAB12}"/>
              </a:ext>
            </a:extLst>
          </p:cNvPr>
          <p:cNvSpPr>
            <a:spLocks noGrp="1"/>
          </p:cNvSpPr>
          <p:nvPr>
            <p:ph type="sldNum" sz="quarter" idx="5"/>
          </p:nvPr>
        </p:nvSpPr>
        <p:spPr/>
        <p:txBody>
          <a:bodyPr/>
          <a:lstStyle/>
          <a:p>
            <a:fld id="{279EDD54-0F8C-4169-A6FF-2F63DF2ACC48}" type="slidenum">
              <a:rPr lang="en-US" smtClean="0"/>
              <a:t>29</a:t>
            </a:fld>
            <a:endParaRPr lang="en-US"/>
          </a:p>
        </p:txBody>
      </p:sp>
    </p:spTree>
    <p:extLst>
      <p:ext uri="{BB962C8B-B14F-4D97-AF65-F5344CB8AC3E}">
        <p14:creationId xmlns:p14="http://schemas.microsoft.com/office/powerpoint/2010/main" val="1190759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13C29-2FA1-7583-52C8-42581E52CE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32E031-CC9D-A5E2-DEF6-EB565017CB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143299-6DC7-715C-6D73-E1AD275FC3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7289717-579D-E41E-6DC3-3F4892C464D3}"/>
              </a:ext>
            </a:extLst>
          </p:cNvPr>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12941372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919DEB-383D-C772-073A-8B1FE8674E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A18957-C555-D9D8-D3BC-A6DDF047B8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88673E-8A8D-83AF-8EBC-A2BC61DA91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91086C6-0765-5C3F-614F-7C7BF421504B}"/>
              </a:ext>
            </a:extLst>
          </p:cNvPr>
          <p:cNvSpPr>
            <a:spLocks noGrp="1"/>
          </p:cNvSpPr>
          <p:nvPr>
            <p:ph type="sldNum" sz="quarter" idx="5"/>
          </p:nvPr>
        </p:nvSpPr>
        <p:spPr/>
        <p:txBody>
          <a:bodyPr/>
          <a:lstStyle/>
          <a:p>
            <a:fld id="{279EDD54-0F8C-4169-A6FF-2F63DF2ACC48}" type="slidenum">
              <a:rPr lang="en-US" smtClean="0"/>
              <a:t>30</a:t>
            </a:fld>
            <a:endParaRPr lang="en-US"/>
          </a:p>
        </p:txBody>
      </p:sp>
    </p:spTree>
    <p:extLst>
      <p:ext uri="{BB962C8B-B14F-4D97-AF65-F5344CB8AC3E}">
        <p14:creationId xmlns:p14="http://schemas.microsoft.com/office/powerpoint/2010/main" val="20332529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07FC1-08AE-47EA-9F76-D932141D3B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085AC3-C00B-2E10-87E1-9AA6449B11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983319-988E-778D-B6E8-61355E7015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CA11B7E-6503-41E7-AEEF-8A361E95246B}"/>
              </a:ext>
            </a:extLst>
          </p:cNvPr>
          <p:cNvSpPr>
            <a:spLocks noGrp="1"/>
          </p:cNvSpPr>
          <p:nvPr>
            <p:ph type="sldNum" sz="quarter" idx="5"/>
          </p:nvPr>
        </p:nvSpPr>
        <p:spPr/>
        <p:txBody>
          <a:bodyPr/>
          <a:lstStyle/>
          <a:p>
            <a:fld id="{279EDD54-0F8C-4169-A6FF-2F63DF2ACC48}" type="slidenum">
              <a:rPr lang="en-US" smtClean="0"/>
              <a:t>31</a:t>
            </a:fld>
            <a:endParaRPr lang="en-US"/>
          </a:p>
        </p:txBody>
      </p:sp>
    </p:spTree>
    <p:extLst>
      <p:ext uri="{BB962C8B-B14F-4D97-AF65-F5344CB8AC3E}">
        <p14:creationId xmlns:p14="http://schemas.microsoft.com/office/powerpoint/2010/main" val="35802260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65A3-498E-2008-61B7-ADECDE4D89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456500-DB13-029C-115E-DF4CD84811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414969-7CBD-6235-562C-AA8012852AA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122EFF1-6106-5F6D-3AF9-76549702D06B}"/>
              </a:ext>
            </a:extLst>
          </p:cNvPr>
          <p:cNvSpPr>
            <a:spLocks noGrp="1"/>
          </p:cNvSpPr>
          <p:nvPr>
            <p:ph type="sldNum" sz="quarter" idx="5"/>
          </p:nvPr>
        </p:nvSpPr>
        <p:spPr/>
        <p:txBody>
          <a:bodyPr/>
          <a:lstStyle/>
          <a:p>
            <a:fld id="{279EDD54-0F8C-4169-A6FF-2F63DF2ACC48}" type="slidenum">
              <a:rPr lang="en-US" smtClean="0"/>
              <a:t>32</a:t>
            </a:fld>
            <a:endParaRPr lang="en-US"/>
          </a:p>
        </p:txBody>
      </p:sp>
    </p:spTree>
    <p:extLst>
      <p:ext uri="{BB962C8B-B14F-4D97-AF65-F5344CB8AC3E}">
        <p14:creationId xmlns:p14="http://schemas.microsoft.com/office/powerpoint/2010/main" val="17696656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83223-E0EA-052F-5B68-748FB694B7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65C798-C863-03AD-6C34-46204991C6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3EAAE4-76E7-2BF2-D949-B3CBF60C9B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5A8737E-CEBE-DD2D-2565-9D5CD8AAA6D2}"/>
              </a:ext>
            </a:extLst>
          </p:cNvPr>
          <p:cNvSpPr>
            <a:spLocks noGrp="1"/>
          </p:cNvSpPr>
          <p:nvPr>
            <p:ph type="sldNum" sz="quarter" idx="5"/>
          </p:nvPr>
        </p:nvSpPr>
        <p:spPr/>
        <p:txBody>
          <a:bodyPr/>
          <a:lstStyle/>
          <a:p>
            <a:fld id="{279EDD54-0F8C-4169-A6FF-2F63DF2ACC48}" type="slidenum">
              <a:rPr lang="en-US" smtClean="0"/>
              <a:t>33</a:t>
            </a:fld>
            <a:endParaRPr lang="en-US"/>
          </a:p>
        </p:txBody>
      </p:sp>
    </p:spTree>
    <p:extLst>
      <p:ext uri="{BB962C8B-B14F-4D97-AF65-F5344CB8AC3E}">
        <p14:creationId xmlns:p14="http://schemas.microsoft.com/office/powerpoint/2010/main" val="3293269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B1312-EEDE-C83D-BC2F-AC878EFB59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10EADE-413F-AB36-F6EA-8C4CF6815E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FCED4A-A9EC-424C-FF54-E7C72CE795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208125C-9414-2876-3E19-19706A763607}"/>
              </a:ext>
            </a:extLst>
          </p:cNvPr>
          <p:cNvSpPr>
            <a:spLocks noGrp="1"/>
          </p:cNvSpPr>
          <p:nvPr>
            <p:ph type="sldNum" sz="quarter" idx="5"/>
          </p:nvPr>
        </p:nvSpPr>
        <p:spPr/>
        <p:txBody>
          <a:bodyPr/>
          <a:lstStyle/>
          <a:p>
            <a:fld id="{279EDD54-0F8C-4169-A6FF-2F63DF2ACC48}" type="slidenum">
              <a:rPr lang="en-US" smtClean="0"/>
              <a:t>34</a:t>
            </a:fld>
            <a:endParaRPr lang="en-US"/>
          </a:p>
        </p:txBody>
      </p:sp>
    </p:spTree>
    <p:extLst>
      <p:ext uri="{BB962C8B-B14F-4D97-AF65-F5344CB8AC3E}">
        <p14:creationId xmlns:p14="http://schemas.microsoft.com/office/powerpoint/2010/main" val="14795024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CBCE3-DDB2-C9E1-D731-2DCF39535E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F196DE-BBB1-4333-7536-983A1C1405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930E85-E5AE-73CE-CF07-2F093D3D16A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1B79D97-74F5-F967-BB35-A8656919ACD0}"/>
              </a:ext>
            </a:extLst>
          </p:cNvPr>
          <p:cNvSpPr>
            <a:spLocks noGrp="1"/>
          </p:cNvSpPr>
          <p:nvPr>
            <p:ph type="sldNum" sz="quarter" idx="5"/>
          </p:nvPr>
        </p:nvSpPr>
        <p:spPr/>
        <p:txBody>
          <a:bodyPr/>
          <a:lstStyle/>
          <a:p>
            <a:fld id="{279EDD54-0F8C-4169-A6FF-2F63DF2ACC48}" type="slidenum">
              <a:rPr lang="en-US" smtClean="0"/>
              <a:t>35</a:t>
            </a:fld>
            <a:endParaRPr lang="en-US"/>
          </a:p>
        </p:txBody>
      </p:sp>
    </p:spTree>
    <p:extLst>
      <p:ext uri="{BB962C8B-B14F-4D97-AF65-F5344CB8AC3E}">
        <p14:creationId xmlns:p14="http://schemas.microsoft.com/office/powerpoint/2010/main" val="12666088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022AE-3C53-178D-A2EA-8A9648DC8F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828B1D-84A2-35C8-38B7-5F863F7DCB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E72795-ED76-CF71-07D4-2E67C3B6C2E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F3BC0DF-CD9E-3540-964B-1C91281CE802}"/>
              </a:ext>
            </a:extLst>
          </p:cNvPr>
          <p:cNvSpPr>
            <a:spLocks noGrp="1"/>
          </p:cNvSpPr>
          <p:nvPr>
            <p:ph type="sldNum" sz="quarter" idx="5"/>
          </p:nvPr>
        </p:nvSpPr>
        <p:spPr/>
        <p:txBody>
          <a:bodyPr/>
          <a:lstStyle/>
          <a:p>
            <a:fld id="{279EDD54-0F8C-4169-A6FF-2F63DF2ACC48}" type="slidenum">
              <a:rPr lang="en-US" smtClean="0"/>
              <a:t>36</a:t>
            </a:fld>
            <a:endParaRPr lang="en-US"/>
          </a:p>
        </p:txBody>
      </p:sp>
    </p:spTree>
    <p:extLst>
      <p:ext uri="{BB962C8B-B14F-4D97-AF65-F5344CB8AC3E}">
        <p14:creationId xmlns:p14="http://schemas.microsoft.com/office/powerpoint/2010/main" val="27484267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115D0-A914-5AB0-58F2-FA3BD5B418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DA93DF-4003-CDD9-E64D-F44D2043A3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D2CD9A-D40C-1430-6645-7791F25FC9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3BA0FE0-3976-C96D-0C24-F598C5777660}"/>
              </a:ext>
            </a:extLst>
          </p:cNvPr>
          <p:cNvSpPr>
            <a:spLocks noGrp="1"/>
          </p:cNvSpPr>
          <p:nvPr>
            <p:ph type="sldNum" sz="quarter" idx="5"/>
          </p:nvPr>
        </p:nvSpPr>
        <p:spPr/>
        <p:txBody>
          <a:bodyPr/>
          <a:lstStyle/>
          <a:p>
            <a:fld id="{279EDD54-0F8C-4169-A6FF-2F63DF2ACC48}" type="slidenum">
              <a:rPr lang="en-US" smtClean="0"/>
              <a:t>37</a:t>
            </a:fld>
            <a:endParaRPr lang="en-US"/>
          </a:p>
        </p:txBody>
      </p:sp>
    </p:spTree>
    <p:extLst>
      <p:ext uri="{BB962C8B-B14F-4D97-AF65-F5344CB8AC3E}">
        <p14:creationId xmlns:p14="http://schemas.microsoft.com/office/powerpoint/2010/main" val="21729727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FE81F-1F59-F6F2-F0DB-E25FDD905A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BE9B24-683C-B735-7CA0-72BE762A6F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7A3752-67BC-34BF-081B-31339213EB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8E74A56-9670-6C6C-A6A3-AFCD1E050BFF}"/>
              </a:ext>
            </a:extLst>
          </p:cNvPr>
          <p:cNvSpPr>
            <a:spLocks noGrp="1"/>
          </p:cNvSpPr>
          <p:nvPr>
            <p:ph type="sldNum" sz="quarter" idx="5"/>
          </p:nvPr>
        </p:nvSpPr>
        <p:spPr/>
        <p:txBody>
          <a:bodyPr/>
          <a:lstStyle/>
          <a:p>
            <a:fld id="{279EDD54-0F8C-4169-A6FF-2F63DF2ACC48}" type="slidenum">
              <a:rPr lang="en-US" smtClean="0"/>
              <a:t>38</a:t>
            </a:fld>
            <a:endParaRPr lang="en-US"/>
          </a:p>
        </p:txBody>
      </p:sp>
    </p:spTree>
    <p:extLst>
      <p:ext uri="{BB962C8B-B14F-4D97-AF65-F5344CB8AC3E}">
        <p14:creationId xmlns:p14="http://schemas.microsoft.com/office/powerpoint/2010/main" val="5311996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835E3-8B8C-3EED-77D9-DF7311EF72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3EA3A5-0160-E350-225E-9ECD8A25A6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087386-C7C0-3E3C-9C98-270D27818AE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F5DC9F5-9DF8-FD39-E493-5CFDA291AF5C}"/>
              </a:ext>
            </a:extLst>
          </p:cNvPr>
          <p:cNvSpPr>
            <a:spLocks noGrp="1"/>
          </p:cNvSpPr>
          <p:nvPr>
            <p:ph type="sldNum" sz="quarter" idx="5"/>
          </p:nvPr>
        </p:nvSpPr>
        <p:spPr/>
        <p:txBody>
          <a:bodyPr/>
          <a:lstStyle/>
          <a:p>
            <a:fld id="{279EDD54-0F8C-4169-A6FF-2F63DF2ACC48}" type="slidenum">
              <a:rPr lang="en-US" smtClean="0"/>
              <a:t>39</a:t>
            </a:fld>
            <a:endParaRPr lang="en-US"/>
          </a:p>
        </p:txBody>
      </p:sp>
    </p:spTree>
    <p:extLst>
      <p:ext uri="{BB962C8B-B14F-4D97-AF65-F5344CB8AC3E}">
        <p14:creationId xmlns:p14="http://schemas.microsoft.com/office/powerpoint/2010/main" val="2426897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F5100-735E-2495-997C-AAF4052698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62EA9C-5578-736A-4871-528D06A16B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FD2F8-B1BE-592E-4EAC-0FED211373E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777F38D-2B59-24F7-FC0B-412064B4AA02}"/>
              </a:ext>
            </a:extLst>
          </p:cNvPr>
          <p:cNvSpPr>
            <a:spLocks noGrp="1"/>
          </p:cNvSpPr>
          <p:nvPr>
            <p:ph type="sldNum" sz="quarter" idx="5"/>
          </p:nvPr>
        </p:nvSpPr>
        <p:spPr/>
        <p:txBody>
          <a:bodyPr/>
          <a:lstStyle/>
          <a:p>
            <a:fld id="{279EDD54-0F8C-4169-A6FF-2F63DF2ACC48}" type="slidenum">
              <a:rPr lang="en-US" smtClean="0"/>
              <a:t>40</a:t>
            </a:fld>
            <a:endParaRPr lang="en-US"/>
          </a:p>
        </p:txBody>
      </p:sp>
    </p:spTree>
    <p:extLst>
      <p:ext uri="{BB962C8B-B14F-4D97-AF65-F5344CB8AC3E}">
        <p14:creationId xmlns:p14="http://schemas.microsoft.com/office/powerpoint/2010/main" val="20327705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2AB00-1C22-F86A-1DF8-6A262E8BBD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CE1C72-22C5-08B2-52D1-058689E04F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16710D-3980-B8B5-99C3-3353A6F5E15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32C9DD2-F92B-2324-797B-D8A53FFE0DD9}"/>
              </a:ext>
            </a:extLst>
          </p:cNvPr>
          <p:cNvSpPr>
            <a:spLocks noGrp="1"/>
          </p:cNvSpPr>
          <p:nvPr>
            <p:ph type="sldNum" sz="quarter" idx="5"/>
          </p:nvPr>
        </p:nvSpPr>
        <p:spPr/>
        <p:txBody>
          <a:bodyPr/>
          <a:lstStyle/>
          <a:p>
            <a:fld id="{279EDD54-0F8C-4169-A6FF-2F63DF2ACC48}" type="slidenum">
              <a:rPr lang="en-US" smtClean="0"/>
              <a:t>41</a:t>
            </a:fld>
            <a:endParaRPr lang="en-US"/>
          </a:p>
        </p:txBody>
      </p:sp>
    </p:spTree>
    <p:extLst>
      <p:ext uri="{BB962C8B-B14F-4D97-AF65-F5344CB8AC3E}">
        <p14:creationId xmlns:p14="http://schemas.microsoft.com/office/powerpoint/2010/main" val="20607117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DBC30-777A-1750-178B-60E68CD73C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81AE1-5B69-FF91-8515-76AF3921E5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97085D-9159-2F01-E134-992A768368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65B8846-CC47-318F-31C0-00265F1F7CEF}"/>
              </a:ext>
            </a:extLst>
          </p:cNvPr>
          <p:cNvSpPr>
            <a:spLocks noGrp="1"/>
          </p:cNvSpPr>
          <p:nvPr>
            <p:ph type="sldNum" sz="quarter" idx="5"/>
          </p:nvPr>
        </p:nvSpPr>
        <p:spPr/>
        <p:txBody>
          <a:bodyPr/>
          <a:lstStyle/>
          <a:p>
            <a:fld id="{279EDD54-0F8C-4169-A6FF-2F63DF2ACC48}" type="slidenum">
              <a:rPr lang="en-US" smtClean="0"/>
              <a:t>42</a:t>
            </a:fld>
            <a:endParaRPr lang="en-US"/>
          </a:p>
        </p:txBody>
      </p:sp>
    </p:spTree>
    <p:extLst>
      <p:ext uri="{BB962C8B-B14F-4D97-AF65-F5344CB8AC3E}">
        <p14:creationId xmlns:p14="http://schemas.microsoft.com/office/powerpoint/2010/main" val="12841440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B8275-9255-5A86-5A96-A8F03FDFC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6B4082-0A9B-1BFC-C06D-B5D8852813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E1370F-BBB9-5711-CCC7-C60F5CF901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56650B1-6D94-3E4A-11B6-01ECC8F3B6EB}"/>
              </a:ext>
            </a:extLst>
          </p:cNvPr>
          <p:cNvSpPr>
            <a:spLocks noGrp="1"/>
          </p:cNvSpPr>
          <p:nvPr>
            <p:ph type="sldNum" sz="quarter" idx="5"/>
          </p:nvPr>
        </p:nvSpPr>
        <p:spPr/>
        <p:txBody>
          <a:bodyPr/>
          <a:lstStyle/>
          <a:p>
            <a:fld id="{279EDD54-0F8C-4169-A6FF-2F63DF2ACC48}" type="slidenum">
              <a:rPr lang="en-US" smtClean="0"/>
              <a:t>43</a:t>
            </a:fld>
            <a:endParaRPr lang="en-US"/>
          </a:p>
        </p:txBody>
      </p:sp>
    </p:spTree>
    <p:extLst>
      <p:ext uri="{BB962C8B-B14F-4D97-AF65-F5344CB8AC3E}">
        <p14:creationId xmlns:p14="http://schemas.microsoft.com/office/powerpoint/2010/main" val="9072874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18076-0ECA-78AF-00E7-BB013EF4EE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DA132D-FA32-2CE3-BB52-851730AD2E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84C5C9-3BCE-1DE9-0819-CFDB747676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CA093A5-C942-2BED-DFE5-99C923CD1B72}"/>
              </a:ext>
            </a:extLst>
          </p:cNvPr>
          <p:cNvSpPr>
            <a:spLocks noGrp="1"/>
          </p:cNvSpPr>
          <p:nvPr>
            <p:ph type="sldNum" sz="quarter" idx="5"/>
          </p:nvPr>
        </p:nvSpPr>
        <p:spPr/>
        <p:txBody>
          <a:bodyPr/>
          <a:lstStyle/>
          <a:p>
            <a:fld id="{279EDD54-0F8C-4169-A6FF-2F63DF2ACC48}" type="slidenum">
              <a:rPr lang="en-US" smtClean="0"/>
              <a:t>44</a:t>
            </a:fld>
            <a:endParaRPr lang="en-US"/>
          </a:p>
        </p:txBody>
      </p:sp>
    </p:spTree>
    <p:extLst>
      <p:ext uri="{BB962C8B-B14F-4D97-AF65-F5344CB8AC3E}">
        <p14:creationId xmlns:p14="http://schemas.microsoft.com/office/powerpoint/2010/main" val="24673480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CB570-2F9A-643E-9622-AA96CE9609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37FE87-5283-5EDA-2C6B-6EEBC3D118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6B2A20-10A7-8FD6-476E-1C82FAD14E2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8031B60-2828-0400-C74E-0BA9C2B51C1D}"/>
              </a:ext>
            </a:extLst>
          </p:cNvPr>
          <p:cNvSpPr>
            <a:spLocks noGrp="1"/>
          </p:cNvSpPr>
          <p:nvPr>
            <p:ph type="sldNum" sz="quarter" idx="5"/>
          </p:nvPr>
        </p:nvSpPr>
        <p:spPr/>
        <p:txBody>
          <a:bodyPr/>
          <a:lstStyle/>
          <a:p>
            <a:fld id="{279EDD54-0F8C-4169-A6FF-2F63DF2ACC48}" type="slidenum">
              <a:rPr lang="en-US" smtClean="0"/>
              <a:t>45</a:t>
            </a:fld>
            <a:endParaRPr lang="en-US"/>
          </a:p>
        </p:txBody>
      </p:sp>
    </p:spTree>
    <p:extLst>
      <p:ext uri="{BB962C8B-B14F-4D97-AF65-F5344CB8AC3E}">
        <p14:creationId xmlns:p14="http://schemas.microsoft.com/office/powerpoint/2010/main" val="1290137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7758F-8BE0-6B5B-5AFE-A44D45A2F3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61E294-B1C2-59FA-DD9E-2D49AC8408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46E4A9-0C9E-43A1-DDEE-D7DC01AF051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A6FA687-C54E-0BCE-A8AC-7C737660E138}"/>
              </a:ext>
            </a:extLst>
          </p:cNvPr>
          <p:cNvSpPr>
            <a:spLocks noGrp="1"/>
          </p:cNvSpPr>
          <p:nvPr>
            <p:ph type="sldNum" sz="quarter" idx="5"/>
          </p:nvPr>
        </p:nvSpPr>
        <p:spPr/>
        <p:txBody>
          <a:bodyPr/>
          <a:lstStyle/>
          <a:p>
            <a:fld id="{279EDD54-0F8C-4169-A6FF-2F63DF2ACC48}" type="slidenum">
              <a:rPr lang="en-US" smtClean="0"/>
              <a:t>46</a:t>
            </a:fld>
            <a:endParaRPr lang="en-US"/>
          </a:p>
        </p:txBody>
      </p:sp>
    </p:spTree>
    <p:extLst>
      <p:ext uri="{BB962C8B-B14F-4D97-AF65-F5344CB8AC3E}">
        <p14:creationId xmlns:p14="http://schemas.microsoft.com/office/powerpoint/2010/main" val="42368327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AE818-C418-EEBA-9EBE-712237BCB8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AB1152-5602-3CBC-5A9D-6053971E20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75DE2A-F246-20A2-F715-375F04C578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41C4DD9-E0A1-E0F2-C8FD-C1EF5897D999}"/>
              </a:ext>
            </a:extLst>
          </p:cNvPr>
          <p:cNvSpPr>
            <a:spLocks noGrp="1"/>
          </p:cNvSpPr>
          <p:nvPr>
            <p:ph type="sldNum" sz="quarter" idx="5"/>
          </p:nvPr>
        </p:nvSpPr>
        <p:spPr/>
        <p:txBody>
          <a:bodyPr/>
          <a:lstStyle/>
          <a:p>
            <a:fld id="{279EDD54-0F8C-4169-A6FF-2F63DF2ACC48}" type="slidenum">
              <a:rPr lang="en-US" smtClean="0"/>
              <a:t>47</a:t>
            </a:fld>
            <a:endParaRPr lang="en-US"/>
          </a:p>
        </p:txBody>
      </p:sp>
    </p:spTree>
    <p:extLst>
      <p:ext uri="{BB962C8B-B14F-4D97-AF65-F5344CB8AC3E}">
        <p14:creationId xmlns:p14="http://schemas.microsoft.com/office/powerpoint/2010/main" val="34642997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EAF54-A16E-E17A-59DD-B56B5DEA09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6A4F87-AFD0-8A44-ADC9-42AB83AE80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E9797-0E9B-BB72-9EB5-7C87AA86326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218A49B-1439-E8B9-97FD-894EFF952915}"/>
              </a:ext>
            </a:extLst>
          </p:cNvPr>
          <p:cNvSpPr>
            <a:spLocks noGrp="1"/>
          </p:cNvSpPr>
          <p:nvPr>
            <p:ph type="sldNum" sz="quarter" idx="5"/>
          </p:nvPr>
        </p:nvSpPr>
        <p:spPr/>
        <p:txBody>
          <a:bodyPr/>
          <a:lstStyle/>
          <a:p>
            <a:fld id="{279EDD54-0F8C-4169-A6FF-2F63DF2ACC48}" type="slidenum">
              <a:rPr lang="en-US" smtClean="0"/>
              <a:t>48</a:t>
            </a:fld>
            <a:endParaRPr lang="en-US"/>
          </a:p>
        </p:txBody>
      </p:sp>
    </p:spTree>
    <p:extLst>
      <p:ext uri="{BB962C8B-B14F-4D97-AF65-F5344CB8AC3E}">
        <p14:creationId xmlns:p14="http://schemas.microsoft.com/office/powerpoint/2010/main" val="41398997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9E18B-E2A9-95B6-CD3A-E499691A37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07C11D-6DB3-7779-73C9-2903F086E5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667A24-950B-3D1B-98EC-6D84F41528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4BCA1D7-2B33-4076-8F91-9A204D1FE3F1}"/>
              </a:ext>
            </a:extLst>
          </p:cNvPr>
          <p:cNvSpPr>
            <a:spLocks noGrp="1"/>
          </p:cNvSpPr>
          <p:nvPr>
            <p:ph type="sldNum" sz="quarter" idx="5"/>
          </p:nvPr>
        </p:nvSpPr>
        <p:spPr/>
        <p:txBody>
          <a:bodyPr/>
          <a:lstStyle/>
          <a:p>
            <a:fld id="{279EDD54-0F8C-4169-A6FF-2F63DF2ACC48}" type="slidenum">
              <a:rPr lang="en-US" smtClean="0"/>
              <a:t>49</a:t>
            </a:fld>
            <a:endParaRPr lang="en-US"/>
          </a:p>
        </p:txBody>
      </p:sp>
    </p:spTree>
    <p:extLst>
      <p:ext uri="{BB962C8B-B14F-4D97-AF65-F5344CB8AC3E}">
        <p14:creationId xmlns:p14="http://schemas.microsoft.com/office/powerpoint/2010/main" val="2332395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E03B1-4C0C-BC7B-5544-7B88DDF83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002B09-10F7-7722-78C1-C5A912569D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695C3E-D841-28D3-8251-971263DCB9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F85E549-90EA-6A22-2B88-7AB8BE1B1B98}"/>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15478376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2A1E5-FD63-C665-33C3-1CA0EC7BCE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B403C4-8F50-40F9-8DB5-7FD934FE6A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214452-F6E0-F865-2EC2-71F84EE9EA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6917E22-7B23-2707-1990-E767FCCE1BA1}"/>
              </a:ext>
            </a:extLst>
          </p:cNvPr>
          <p:cNvSpPr>
            <a:spLocks noGrp="1"/>
          </p:cNvSpPr>
          <p:nvPr>
            <p:ph type="sldNum" sz="quarter" idx="5"/>
          </p:nvPr>
        </p:nvSpPr>
        <p:spPr/>
        <p:txBody>
          <a:bodyPr/>
          <a:lstStyle/>
          <a:p>
            <a:fld id="{279EDD54-0F8C-4169-A6FF-2F63DF2ACC48}" type="slidenum">
              <a:rPr lang="en-US" smtClean="0"/>
              <a:t>50</a:t>
            </a:fld>
            <a:endParaRPr lang="en-US"/>
          </a:p>
        </p:txBody>
      </p:sp>
    </p:spTree>
    <p:extLst>
      <p:ext uri="{BB962C8B-B14F-4D97-AF65-F5344CB8AC3E}">
        <p14:creationId xmlns:p14="http://schemas.microsoft.com/office/powerpoint/2010/main" val="39958592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FB4CF-02C1-5E59-0A42-86644A08DE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DC8AF2-A4D0-D1CB-C0F5-E5345F5249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C739F7-1DF0-B695-BBA1-3849A32D42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E7C5BB5-B8F7-5FEC-E615-16871ACF45BD}"/>
              </a:ext>
            </a:extLst>
          </p:cNvPr>
          <p:cNvSpPr>
            <a:spLocks noGrp="1"/>
          </p:cNvSpPr>
          <p:nvPr>
            <p:ph type="sldNum" sz="quarter" idx="5"/>
          </p:nvPr>
        </p:nvSpPr>
        <p:spPr/>
        <p:txBody>
          <a:bodyPr/>
          <a:lstStyle/>
          <a:p>
            <a:fld id="{279EDD54-0F8C-4169-A6FF-2F63DF2ACC48}" type="slidenum">
              <a:rPr lang="en-US" smtClean="0"/>
              <a:t>51</a:t>
            </a:fld>
            <a:endParaRPr lang="en-US"/>
          </a:p>
        </p:txBody>
      </p:sp>
    </p:spTree>
    <p:extLst>
      <p:ext uri="{BB962C8B-B14F-4D97-AF65-F5344CB8AC3E}">
        <p14:creationId xmlns:p14="http://schemas.microsoft.com/office/powerpoint/2010/main" val="35429743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F04E3-CC08-8829-517D-BAAE08236B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C335F6-EC5F-C75A-2369-D02629E1E8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56FA3-FBD8-2F4F-46D7-F01EED49E8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6F5FEC4-367A-ACAD-2ED1-A5BDC446893A}"/>
              </a:ext>
            </a:extLst>
          </p:cNvPr>
          <p:cNvSpPr>
            <a:spLocks noGrp="1"/>
          </p:cNvSpPr>
          <p:nvPr>
            <p:ph type="sldNum" sz="quarter" idx="5"/>
          </p:nvPr>
        </p:nvSpPr>
        <p:spPr/>
        <p:txBody>
          <a:bodyPr/>
          <a:lstStyle/>
          <a:p>
            <a:fld id="{279EDD54-0F8C-4169-A6FF-2F63DF2ACC48}" type="slidenum">
              <a:rPr lang="en-US" smtClean="0"/>
              <a:t>52</a:t>
            </a:fld>
            <a:endParaRPr lang="en-US"/>
          </a:p>
        </p:txBody>
      </p:sp>
    </p:spTree>
    <p:extLst>
      <p:ext uri="{BB962C8B-B14F-4D97-AF65-F5344CB8AC3E}">
        <p14:creationId xmlns:p14="http://schemas.microsoft.com/office/powerpoint/2010/main" val="3760670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8F09D-41EA-3E15-0C1B-F26BF78FCC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FCD799-0910-F282-C545-2A3CD9C303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23ECBB-5655-3068-8985-2FC8A7A73C6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E623C28-2E0A-D064-2898-0D2D942CAA3E}"/>
              </a:ext>
            </a:extLst>
          </p:cNvPr>
          <p:cNvSpPr>
            <a:spLocks noGrp="1"/>
          </p:cNvSpPr>
          <p:nvPr>
            <p:ph type="sldNum" sz="quarter" idx="5"/>
          </p:nvPr>
        </p:nvSpPr>
        <p:spPr/>
        <p:txBody>
          <a:bodyPr/>
          <a:lstStyle/>
          <a:p>
            <a:fld id="{279EDD54-0F8C-4169-A6FF-2F63DF2ACC48}" type="slidenum">
              <a:rPr lang="en-US" smtClean="0"/>
              <a:t>53</a:t>
            </a:fld>
            <a:endParaRPr lang="en-US"/>
          </a:p>
        </p:txBody>
      </p:sp>
    </p:spTree>
    <p:extLst>
      <p:ext uri="{BB962C8B-B14F-4D97-AF65-F5344CB8AC3E}">
        <p14:creationId xmlns:p14="http://schemas.microsoft.com/office/powerpoint/2010/main" val="32035653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EB7C4-D1E7-6E1C-42FD-1729D096F4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7BA0B-6E57-2ECF-084F-F0DD709DFB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C8B73F-0B94-6A0B-ADAD-C344C57EF8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65E7DED-3114-63B6-042C-99D5752821D1}"/>
              </a:ext>
            </a:extLst>
          </p:cNvPr>
          <p:cNvSpPr>
            <a:spLocks noGrp="1"/>
          </p:cNvSpPr>
          <p:nvPr>
            <p:ph type="sldNum" sz="quarter" idx="5"/>
          </p:nvPr>
        </p:nvSpPr>
        <p:spPr/>
        <p:txBody>
          <a:bodyPr/>
          <a:lstStyle/>
          <a:p>
            <a:fld id="{279EDD54-0F8C-4169-A6FF-2F63DF2ACC48}" type="slidenum">
              <a:rPr lang="en-US" smtClean="0"/>
              <a:t>54</a:t>
            </a:fld>
            <a:endParaRPr lang="en-US"/>
          </a:p>
        </p:txBody>
      </p:sp>
    </p:spTree>
    <p:extLst>
      <p:ext uri="{BB962C8B-B14F-4D97-AF65-F5344CB8AC3E}">
        <p14:creationId xmlns:p14="http://schemas.microsoft.com/office/powerpoint/2010/main" val="3124161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747C8-46B0-1870-9C1C-FE16DE3915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D2F1B1-03C2-05F3-3F6D-E29D442B7E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C918A1-A636-6C40-4BA5-1962062B6E9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51A97A0-BDFB-344D-0A66-0AF5DEB02A78}"/>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3439622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D6343-1F15-CB16-7321-60A02691C8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161248-0592-46A5-F67B-92A00BDE7A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E7143D-2704-50EB-520F-0B29EC0EB7E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CE8DCA2-9937-075E-72A5-C6BEF49DD60B}"/>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4042391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A97BB-2FCB-13E4-D567-8702ABDE29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1FB87A-7AC6-2AB3-8F67-FCC922518C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462FAD-2189-A54A-8A2D-E8779C8051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01134F2-CE4F-0C5D-BC1D-38B17A50BAB9}"/>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3051712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372588-F19B-F5AA-7A18-6D88B5500E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6E546C-1AA2-E2D7-87F5-0461875DB1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3F978E-9F72-553B-76C0-C0E6D202DE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A3A5D41-4607-312D-12A3-D60FCA071F5F}"/>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2182402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www.youtube.com/watch?v=WwBVG0Si7rs" TargetMode="External"/><Relationship Id="rId3" Type="http://schemas.openxmlformats.org/officeDocument/2006/relationships/hyperlink" Target="https://pubs.usgs.gov/gip/dynamic/understanding.html" TargetMode="External"/><Relationship Id="rId7" Type="http://schemas.openxmlformats.org/officeDocument/2006/relationships/hyperlink" Target="http://www.youtube.com/watch?v=xP2dreOI8gI"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usgs.gov/media/videos/divergent" TargetMode="External"/><Relationship Id="rId5" Type="http://schemas.openxmlformats.org/officeDocument/2006/relationships/hyperlink" Target="https://www.youtube.com/watch?v=Nf8xvhb1eBE" TargetMode="External"/><Relationship Id="rId4" Type="http://schemas.openxmlformats.org/officeDocument/2006/relationships/hyperlink" Target="https://pubs.usgs.gov/gip/interior/"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3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2.emf"/><Relationship Id="rId4" Type="http://schemas.openxmlformats.org/officeDocument/2006/relationships/image" Target="../media/image31.emf"/></Relationships>
</file>

<file path=ppt/slides/_rels/slide3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3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pubs.usgs.gov/circ/c1187/"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9.emf"/></Relationships>
</file>

<file path=ppt/slides/_rels/slide43.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6.emf"/></Relationships>
</file>

<file path=ppt/slides/_rels/slide52.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7464" y="351112"/>
            <a:ext cx="10377072" cy="706163"/>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3600" dirty="0">
                <a:latin typeface="Arial Narrow" panose="020B0606020202030204" pitchFamily="34" charset="0"/>
                <a:cs typeface="Arial" panose="020B0604020202020204" pitchFamily="34" charset="0"/>
              </a:rPr>
              <a:t>Lesson 10 Plate Tectonics</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a:t>
            </a:r>
          </a:p>
        </p:txBody>
      </p:sp>
      <p:sp>
        <p:nvSpPr>
          <p:cNvPr id="5" name="TextBox 4">
            <a:extLst>
              <a:ext uri="{FF2B5EF4-FFF2-40B4-BE49-F238E27FC236}">
                <a16:creationId xmlns:a16="http://schemas.microsoft.com/office/drawing/2014/main" id="{34FE17A8-CC7B-3DC7-FB1E-781DFE678E00}"/>
              </a:ext>
            </a:extLst>
          </p:cNvPr>
          <p:cNvSpPr txBox="1"/>
          <p:nvPr/>
        </p:nvSpPr>
        <p:spPr>
          <a:xfrm>
            <a:off x="8659174" y="6333170"/>
            <a:ext cx="1191631" cy="246221"/>
          </a:xfrm>
          <a:prstGeom prst="rect">
            <a:avLst/>
          </a:prstGeom>
          <a:noFill/>
        </p:spPr>
        <p:txBody>
          <a:bodyPr wrap="square" rtlCol="0">
            <a:spAutoFit/>
          </a:bodyPr>
          <a:lstStyle/>
          <a:p>
            <a:r>
              <a:rPr lang="en-US" sz="1000" dirty="0">
                <a:latin typeface="Arial Narrow" panose="020B0606020202030204" pitchFamily="34" charset="0"/>
              </a:rPr>
              <a:t>Image credit: USGS</a:t>
            </a:r>
          </a:p>
        </p:txBody>
      </p:sp>
      <p:pic>
        <p:nvPicPr>
          <p:cNvPr id="2050" name="Picture 2" descr="Map of the Pacific Ocean showing the Ring of Fire highlighted in red, with major oceanic trenches labeled, including the Aleutian, Japan, Marianas, Peru-Chile, and Tonga trenches, as well as Challenger Deep.">
            <a:extLst>
              <a:ext uri="{FF2B5EF4-FFF2-40B4-BE49-F238E27FC236}">
                <a16:creationId xmlns:a16="http://schemas.microsoft.com/office/drawing/2014/main" id="{66CF5697-6656-2D98-A43E-D4A5F3B165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5877" y="1157768"/>
            <a:ext cx="6878283" cy="5102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38162-3F9E-1AD2-23F6-825FE78C89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6B452-8D1F-062E-F768-5BB6DF11CB57}"/>
              </a:ext>
            </a:extLst>
          </p:cNvPr>
          <p:cNvSpPr>
            <a:spLocks noGrp="1"/>
          </p:cNvSpPr>
          <p:nvPr>
            <p:ph type="title"/>
          </p:nvPr>
        </p:nvSpPr>
        <p:spPr>
          <a:xfrm>
            <a:off x="838200" y="365126"/>
            <a:ext cx="10515600" cy="799974"/>
          </a:xfrm>
        </p:spPr>
        <p:txBody>
          <a:bodyPr>
            <a:normAutofit/>
          </a:bodyPr>
          <a:lstStyle/>
          <a:p>
            <a:r>
              <a:rPr kumimoji="0" lang="en-US" sz="32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Crust (Outer Shell)</a:t>
            </a:r>
            <a:endParaRPr lang="en-US" sz="3200" b="1"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57EACA4-0ABA-7469-E683-83DCB8F9D645}"/>
              </a:ext>
            </a:extLst>
          </p:cNvPr>
          <p:cNvSpPr>
            <a:spLocks noGrp="1"/>
          </p:cNvSpPr>
          <p:nvPr>
            <p:ph idx="1"/>
          </p:nvPr>
        </p:nvSpPr>
        <p:spPr>
          <a:xfrm>
            <a:off x="838200" y="1087461"/>
            <a:ext cx="8113295" cy="4527802"/>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Makes up </a:t>
            </a:r>
            <a:r>
              <a:rPr lang="en-US" sz="2400" b="1" dirty="0">
                <a:latin typeface="Arial Narrow" panose="020B0606020202030204" pitchFamily="34" charset="0"/>
              </a:rPr>
              <a:t>&lt;1%</a:t>
            </a:r>
            <a:r>
              <a:rPr lang="en-US" sz="2400" dirty="0">
                <a:latin typeface="Arial Narrow" panose="020B0606020202030204" pitchFamily="34" charset="0"/>
              </a:rPr>
              <a:t> of Earth’s </a:t>
            </a:r>
            <a:r>
              <a:rPr lang="en-US" sz="2400" b="1" dirty="0">
                <a:latin typeface="Arial Narrow" panose="020B0606020202030204" pitchFamily="34" charset="0"/>
              </a:rPr>
              <a:t>mass</a:t>
            </a:r>
          </a:p>
          <a:p>
            <a:pPr>
              <a:lnSpc>
                <a:spcPct val="100000"/>
              </a:lnSpc>
              <a:spcBef>
                <a:spcPts val="0"/>
              </a:spcBef>
              <a:spcAft>
                <a:spcPts val="600"/>
              </a:spcAft>
              <a:buFont typeface="Wingdings" panose="05000000000000000000" pitchFamily="2" charset="2"/>
              <a:buChar char="q"/>
            </a:pPr>
            <a:r>
              <a:rPr lang="en-US" sz="2400" b="1" dirty="0">
                <a:latin typeface="Arial Narrow" panose="020B0606020202030204" pitchFamily="34" charset="0"/>
              </a:rPr>
              <a:t> Thickness</a:t>
            </a:r>
            <a:r>
              <a:rPr lang="en-US" sz="2400" dirty="0">
                <a:latin typeface="Arial Narrow" panose="020B0606020202030204" pitchFamily="34" charset="0"/>
              </a:rPr>
              <a:t>: 5 to 70 km (3 to 43.5 mi)</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Composition</a:t>
            </a:r>
            <a:r>
              <a:rPr lang="en-US" sz="2400" dirty="0">
                <a:latin typeface="Arial Narrow" panose="020B0606020202030204" pitchFamily="34" charset="0"/>
              </a:rPr>
              <a:t>: Silicate rocks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Forms</a:t>
            </a:r>
            <a:r>
              <a:rPr lang="en-US" sz="2400" dirty="0">
                <a:latin typeface="Arial Narrow" panose="020B0606020202030204" pitchFamily="34" charset="0"/>
              </a:rPr>
              <a:t> the </a:t>
            </a:r>
            <a:r>
              <a:rPr lang="en-US" sz="2400" b="1" dirty="0">
                <a:latin typeface="Arial Narrow" panose="020B0606020202030204" pitchFamily="34" charset="0"/>
              </a:rPr>
              <a:t>rigid</a:t>
            </a:r>
            <a:r>
              <a:rPr lang="en-US" sz="2400" dirty="0">
                <a:latin typeface="Arial Narrow" panose="020B0606020202030204" pitchFamily="34" charset="0"/>
              </a:rPr>
              <a:t> </a:t>
            </a:r>
            <a:r>
              <a:rPr lang="en-US" sz="2400" b="1" dirty="0">
                <a:latin typeface="Arial Narrow" panose="020B0606020202030204" pitchFamily="34" charset="0"/>
              </a:rPr>
              <a:t>top</a:t>
            </a:r>
            <a:r>
              <a:rPr lang="en-US" sz="2400" dirty="0">
                <a:latin typeface="Arial Narrow" panose="020B0606020202030204" pitchFamily="34" charset="0"/>
              </a:rPr>
              <a:t> of the </a:t>
            </a:r>
            <a:r>
              <a:rPr lang="en-US" sz="2400" b="1" dirty="0">
                <a:latin typeface="Arial Narrow" panose="020B0606020202030204" pitchFamily="34" charset="0"/>
              </a:rPr>
              <a:t>lithospheric</a:t>
            </a:r>
            <a:r>
              <a:rPr lang="en-US" sz="2400" dirty="0">
                <a:latin typeface="Arial Narrow" panose="020B0606020202030204" pitchFamily="34" charset="0"/>
              </a:rPr>
              <a:t> plates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Divided</a:t>
            </a:r>
            <a:r>
              <a:rPr lang="en-US" sz="2400" dirty="0">
                <a:latin typeface="Arial Narrow" panose="020B0606020202030204" pitchFamily="34" charset="0"/>
              </a:rPr>
              <a:t> </a:t>
            </a:r>
            <a:r>
              <a:rPr lang="en-US" sz="2400" b="1" dirty="0">
                <a:latin typeface="Arial Narrow" panose="020B0606020202030204" pitchFamily="34" charset="0"/>
              </a:rPr>
              <a:t>into</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a:t>
            </a:r>
            <a:r>
              <a:rPr lang="en-US" dirty="0">
                <a:latin typeface="Arial Narrow" panose="020B0606020202030204" pitchFamily="34" charset="0"/>
              </a:rPr>
              <a:t> </a:t>
            </a:r>
            <a:r>
              <a:rPr lang="en-US" b="1" dirty="0">
                <a:latin typeface="Arial Narrow" panose="020B0606020202030204" pitchFamily="34" charset="0"/>
              </a:rPr>
              <a:t>Crust</a:t>
            </a:r>
            <a:r>
              <a:rPr lang="en-US" dirty="0">
                <a:latin typeface="Arial Narrow" panose="020B0606020202030204" pitchFamily="34" charset="0"/>
              </a:rPr>
              <a:t> (</a:t>
            </a:r>
            <a:r>
              <a:rPr lang="en-US" b="1" dirty="0">
                <a:latin typeface="Arial Narrow" panose="020B0606020202030204" pitchFamily="34" charset="0"/>
              </a:rPr>
              <a:t>Sial</a:t>
            </a:r>
            <a:r>
              <a:rPr lang="en-US" dirty="0">
                <a:latin typeface="Arial Narrow" panose="020B0606020202030204" pitchFamily="34" charset="0"/>
              </a:rPr>
              <a:t>):</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Made of </a:t>
            </a:r>
            <a:r>
              <a:rPr lang="en-US" sz="2400" b="1" dirty="0">
                <a:latin typeface="Arial Narrow" panose="020B0606020202030204" pitchFamily="34" charset="0"/>
              </a:rPr>
              <a:t>silicon</a:t>
            </a:r>
            <a:r>
              <a:rPr lang="en-US" sz="2400" dirty="0">
                <a:latin typeface="Arial Narrow" panose="020B0606020202030204" pitchFamily="34" charset="0"/>
              </a:rPr>
              <a:t> and </a:t>
            </a:r>
            <a:r>
              <a:rPr lang="en-US" sz="2400" b="1" dirty="0">
                <a:latin typeface="Arial Narrow" panose="020B0606020202030204" pitchFamily="34" charset="0"/>
              </a:rPr>
              <a:t>aluminum</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Lighter</a:t>
            </a:r>
            <a:r>
              <a:rPr lang="en-US" sz="2400" dirty="0">
                <a:latin typeface="Arial Narrow" panose="020B0606020202030204" pitchFamily="34" charset="0"/>
              </a:rPr>
              <a:t> (2700–2800 kg/m³)</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Mostly </a:t>
            </a:r>
            <a:r>
              <a:rPr lang="en-US" sz="2400" b="1" dirty="0">
                <a:latin typeface="Arial Narrow" panose="020B0606020202030204" pitchFamily="34" charset="0"/>
              </a:rPr>
              <a:t>granitic</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Oceanic</a:t>
            </a:r>
            <a:r>
              <a:rPr lang="en-US" dirty="0">
                <a:latin typeface="Arial Narrow" panose="020B0606020202030204" pitchFamily="34" charset="0"/>
              </a:rPr>
              <a:t> </a:t>
            </a:r>
            <a:r>
              <a:rPr lang="en-US" b="1" dirty="0">
                <a:latin typeface="Arial Narrow" panose="020B0606020202030204" pitchFamily="34" charset="0"/>
              </a:rPr>
              <a:t>Crust</a:t>
            </a:r>
            <a:r>
              <a:rPr lang="en-US" dirty="0">
                <a:latin typeface="Arial Narrow" panose="020B0606020202030204" pitchFamily="34" charset="0"/>
              </a:rPr>
              <a:t> (</a:t>
            </a:r>
            <a:r>
              <a:rPr lang="en-US" b="1" dirty="0">
                <a:latin typeface="Arial Narrow" panose="020B0606020202030204" pitchFamily="34" charset="0"/>
              </a:rPr>
              <a:t>Sima</a:t>
            </a:r>
            <a:r>
              <a:rPr lang="en-US" dirty="0">
                <a:latin typeface="Arial Narrow" panose="020B0606020202030204" pitchFamily="34" charset="0"/>
              </a:rPr>
              <a:t>):</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Made of </a:t>
            </a:r>
            <a:r>
              <a:rPr lang="en-US" sz="2400" b="1" dirty="0">
                <a:latin typeface="Arial Narrow" panose="020B0606020202030204" pitchFamily="34" charset="0"/>
              </a:rPr>
              <a:t>silicon</a:t>
            </a:r>
            <a:r>
              <a:rPr lang="en-US" sz="2400" dirty="0">
                <a:latin typeface="Arial Narrow" panose="020B0606020202030204" pitchFamily="34" charset="0"/>
              </a:rPr>
              <a:t> and </a:t>
            </a:r>
            <a:r>
              <a:rPr lang="en-US" sz="2400" b="1" dirty="0">
                <a:latin typeface="Arial Narrow" panose="020B0606020202030204" pitchFamily="34" charset="0"/>
              </a:rPr>
              <a:t>magnesium</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Denser</a:t>
            </a:r>
            <a:r>
              <a:rPr lang="en-US" sz="2400" dirty="0">
                <a:latin typeface="Arial Narrow" panose="020B0606020202030204" pitchFamily="34" charset="0"/>
              </a:rPr>
              <a:t> (2800–3300 kg/m³)</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Mostly </a:t>
            </a:r>
            <a:r>
              <a:rPr lang="en-US" sz="2400" b="1" dirty="0">
                <a:latin typeface="Arial Narrow" panose="020B0606020202030204" pitchFamily="34" charset="0"/>
              </a:rPr>
              <a:t>basaltic</a:t>
            </a:r>
          </a:p>
        </p:txBody>
      </p:sp>
      <p:pic>
        <p:nvPicPr>
          <p:cNvPr id="6" name="Picture 5" descr="Diagram of a subduction zone showing oceanic crust descending beneath continental crust with labeled features including ocean trench, accretionary prism, volcanic arc, Moho discontinuity, magma chamber, rising diapirs, lithosphere, solid uppermost mantle, and asthenosphere.">
            <a:extLst>
              <a:ext uri="{FF2B5EF4-FFF2-40B4-BE49-F238E27FC236}">
                <a16:creationId xmlns:a16="http://schemas.microsoft.com/office/drawing/2014/main" id="{5770891E-6D97-A983-912E-9BF909298E44}"/>
              </a:ext>
            </a:extLst>
          </p:cNvPr>
          <p:cNvPicPr>
            <a:picLocks noChangeAspect="1"/>
          </p:cNvPicPr>
          <p:nvPr/>
        </p:nvPicPr>
        <p:blipFill>
          <a:blip r:embed="rId3"/>
          <a:stretch>
            <a:fillRect/>
          </a:stretch>
        </p:blipFill>
        <p:spPr>
          <a:xfrm>
            <a:off x="6228022" y="1290182"/>
            <a:ext cx="5786432" cy="3372396"/>
          </a:xfrm>
          <a:prstGeom prst="rect">
            <a:avLst/>
          </a:prstGeom>
        </p:spPr>
      </p:pic>
      <p:sp>
        <p:nvSpPr>
          <p:cNvPr id="7" name="Title 1">
            <a:extLst>
              <a:ext uri="{FF2B5EF4-FFF2-40B4-BE49-F238E27FC236}">
                <a16:creationId xmlns:a16="http://schemas.microsoft.com/office/drawing/2014/main" id="{9ACAD54B-E305-172F-5C74-91A3CD7839A7}"/>
              </a:ext>
            </a:extLst>
          </p:cNvPr>
          <p:cNvSpPr txBox="1">
            <a:spLocks/>
          </p:cNvSpPr>
          <p:nvPr/>
        </p:nvSpPr>
        <p:spPr>
          <a:xfrm>
            <a:off x="10829532" y="4858462"/>
            <a:ext cx="1048535"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00" dirty="0">
                <a:latin typeface="Arial Narrow" panose="020B0606020202030204" pitchFamily="34" charset="0"/>
                <a:cs typeface="Times New Roman" panose="02020603050405020304" pitchFamily="18" charset="0"/>
              </a:rPr>
              <a:t>Source: Wikipedia</a:t>
            </a:r>
          </a:p>
        </p:txBody>
      </p:sp>
    </p:spTree>
    <p:extLst>
      <p:ext uri="{BB962C8B-B14F-4D97-AF65-F5344CB8AC3E}">
        <p14:creationId xmlns:p14="http://schemas.microsoft.com/office/powerpoint/2010/main" val="1718567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16992-1DC8-D6D1-B27E-B227433102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256DCF-686F-D5C2-A611-CDEB42AD8E97}"/>
              </a:ext>
            </a:extLst>
          </p:cNvPr>
          <p:cNvSpPr>
            <a:spLocks noGrp="1"/>
          </p:cNvSpPr>
          <p:nvPr>
            <p:ph type="title"/>
          </p:nvPr>
        </p:nvSpPr>
        <p:spPr>
          <a:xfrm>
            <a:off x="838200" y="365126"/>
            <a:ext cx="1818736" cy="736684"/>
          </a:xfrm>
        </p:spPr>
        <p:txBody>
          <a:bodyPr>
            <a:normAutofit/>
          </a:bodyPr>
          <a:lstStyle/>
          <a:p>
            <a:r>
              <a:rPr kumimoji="0" lang="en-US" sz="3200" b="1"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Mantle</a:t>
            </a:r>
            <a:endParaRPr lang="en-US" sz="3200" b="1"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B3CBB020-606B-2AD8-778D-A0FB9A50C243}"/>
              </a:ext>
            </a:extLst>
          </p:cNvPr>
          <p:cNvSpPr>
            <a:spLocks noGrp="1"/>
          </p:cNvSpPr>
          <p:nvPr>
            <p:ph idx="1"/>
          </p:nvPr>
        </p:nvSpPr>
        <p:spPr>
          <a:xfrm>
            <a:off x="838200" y="1101810"/>
            <a:ext cx="4940060" cy="2445056"/>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Makes up </a:t>
            </a:r>
            <a:r>
              <a:rPr lang="en-US" sz="2400" b="1" dirty="0">
                <a:latin typeface="Arial Narrow" panose="020B0606020202030204" pitchFamily="34" charset="0"/>
              </a:rPr>
              <a:t>68%</a:t>
            </a:r>
            <a:r>
              <a:rPr lang="en-US" sz="2400" dirty="0">
                <a:latin typeface="Arial Narrow" panose="020B0606020202030204" pitchFamily="34" charset="0"/>
              </a:rPr>
              <a:t> of Earth’s </a:t>
            </a:r>
            <a:r>
              <a:rPr lang="en-US" sz="2400" b="1" dirty="0">
                <a:latin typeface="Arial Narrow" panose="020B0606020202030204" pitchFamily="34" charset="0"/>
              </a:rPr>
              <a:t>mass</a:t>
            </a:r>
          </a:p>
          <a:p>
            <a:pPr>
              <a:lnSpc>
                <a:spcPct val="100000"/>
              </a:lnSpc>
              <a:spcBef>
                <a:spcPts val="0"/>
              </a:spcBef>
              <a:spcAft>
                <a:spcPts val="600"/>
              </a:spcAft>
              <a:buFont typeface="Wingdings" panose="05000000000000000000" pitchFamily="2" charset="2"/>
              <a:buChar char="q"/>
            </a:pPr>
            <a:r>
              <a:rPr lang="en-US" sz="2400" b="1" dirty="0">
                <a:latin typeface="Arial Narrow" panose="020B0606020202030204" pitchFamily="34" charset="0"/>
              </a:rPr>
              <a:t> Thickness</a:t>
            </a:r>
            <a:r>
              <a:rPr lang="en-US" sz="2400" dirty="0">
                <a:latin typeface="Arial Narrow" panose="020B0606020202030204" pitchFamily="34" charset="0"/>
              </a:rPr>
              <a:t>: ~2900 km (1800 mi)</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Composition</a:t>
            </a:r>
            <a:r>
              <a:rPr lang="en-US" sz="2400" dirty="0">
                <a:latin typeface="Arial Narrow" panose="020B0606020202030204" pitchFamily="34" charset="0"/>
              </a:rPr>
              <a:t>: Dense, dark </a:t>
            </a:r>
            <a:r>
              <a:rPr lang="en-US" sz="2400" b="1" dirty="0">
                <a:latin typeface="Arial Narrow" panose="020B0606020202030204" pitchFamily="34" charset="0"/>
              </a:rPr>
              <a:t>ultramafic</a:t>
            </a:r>
            <a:r>
              <a:rPr lang="en-US" sz="2400" dirty="0">
                <a:latin typeface="Arial Narrow" panose="020B0606020202030204" pitchFamily="34" charset="0"/>
              </a:rPr>
              <a:t> </a:t>
            </a:r>
            <a:r>
              <a:rPr lang="en-US" sz="2400" b="1" dirty="0">
                <a:latin typeface="Arial Narrow" panose="020B0606020202030204" pitchFamily="34" charset="0"/>
              </a:rPr>
              <a:t>rock</a:t>
            </a:r>
            <a:r>
              <a:rPr lang="en-US" sz="2400" dirty="0">
                <a:latin typeface="Arial Narrow" panose="020B0606020202030204" pitchFamily="34" charset="0"/>
              </a:rPr>
              <a:t> (peridotite)</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Rich in: </a:t>
            </a:r>
            <a:r>
              <a:rPr lang="en-US" sz="2400" b="1" dirty="0">
                <a:latin typeface="Arial Narrow" panose="020B0606020202030204" pitchFamily="34" charset="0"/>
              </a:rPr>
              <a:t>Iron</a:t>
            </a:r>
            <a:r>
              <a:rPr lang="en-US" sz="2400" dirty="0">
                <a:latin typeface="Arial Narrow" panose="020B0606020202030204" pitchFamily="34" charset="0"/>
              </a:rPr>
              <a:t> and </a:t>
            </a:r>
            <a:r>
              <a:rPr lang="en-US" sz="2400" b="1" dirty="0">
                <a:latin typeface="Arial Narrow" panose="020B0606020202030204" pitchFamily="34" charset="0"/>
              </a:rPr>
              <a:t>magnesium</a:t>
            </a:r>
          </a:p>
        </p:txBody>
      </p:sp>
      <p:sp>
        <p:nvSpPr>
          <p:cNvPr id="4" name="Title 1">
            <a:extLst>
              <a:ext uri="{FF2B5EF4-FFF2-40B4-BE49-F238E27FC236}">
                <a16:creationId xmlns:a16="http://schemas.microsoft.com/office/drawing/2014/main" id="{FA14F97E-4627-D4D8-A51C-8762E7E8EF57}"/>
              </a:ext>
            </a:extLst>
          </p:cNvPr>
          <p:cNvSpPr txBox="1">
            <a:spLocks/>
          </p:cNvSpPr>
          <p:nvPr/>
        </p:nvSpPr>
        <p:spPr>
          <a:xfrm>
            <a:off x="838200" y="3370024"/>
            <a:ext cx="1818736" cy="6394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000000"/>
                </a:solidFill>
                <a:latin typeface="Arial Narrow" panose="020B0606020202030204" pitchFamily="34" charset="0"/>
                <a:cs typeface="Calibri" panose="020F0502020204030204" pitchFamily="34" charset="0"/>
              </a:rPr>
              <a:t>Core</a:t>
            </a:r>
            <a:endParaRPr lang="en-US" sz="3200" b="1" dirty="0">
              <a:latin typeface="Arial Narrow" panose="020B0606020202030204" pitchFamily="34" charset="0"/>
            </a:endParaRPr>
          </a:p>
        </p:txBody>
      </p:sp>
      <p:sp>
        <p:nvSpPr>
          <p:cNvPr id="5" name="Content Placeholder 2">
            <a:extLst>
              <a:ext uri="{FF2B5EF4-FFF2-40B4-BE49-F238E27FC236}">
                <a16:creationId xmlns:a16="http://schemas.microsoft.com/office/drawing/2014/main" id="{5C9E3478-E255-94DF-2A18-A168F98B932E}"/>
              </a:ext>
            </a:extLst>
          </p:cNvPr>
          <p:cNvSpPr txBox="1">
            <a:spLocks/>
          </p:cNvSpPr>
          <p:nvPr/>
        </p:nvSpPr>
        <p:spPr>
          <a:xfrm>
            <a:off x="838200" y="4009447"/>
            <a:ext cx="6205763" cy="263289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Makes up </a:t>
            </a:r>
            <a:r>
              <a:rPr lang="en-US" sz="2400" b="1" dirty="0">
                <a:latin typeface="Arial Narrow" panose="020B0606020202030204" pitchFamily="34" charset="0"/>
              </a:rPr>
              <a:t>31%</a:t>
            </a:r>
            <a:r>
              <a:rPr lang="en-US" sz="2400" dirty="0">
                <a:latin typeface="Arial Narrow" panose="020B0606020202030204" pitchFamily="34" charset="0"/>
              </a:rPr>
              <a:t> of Earth’s </a:t>
            </a:r>
            <a:r>
              <a:rPr lang="en-US" sz="2400" b="1" dirty="0">
                <a:latin typeface="Arial Narrow" panose="020B0606020202030204" pitchFamily="34" charset="0"/>
              </a:rPr>
              <a:t>mass</a:t>
            </a:r>
          </a:p>
          <a:p>
            <a:pPr>
              <a:lnSpc>
                <a:spcPct val="100000"/>
              </a:lnSpc>
              <a:spcBef>
                <a:spcPts val="0"/>
              </a:spcBef>
              <a:spcAft>
                <a:spcPts val="600"/>
              </a:spcAft>
              <a:buFont typeface="Wingdings" panose="05000000000000000000" pitchFamily="2" charset="2"/>
              <a:buChar char="q"/>
            </a:pPr>
            <a:r>
              <a:rPr lang="en-US" sz="2400" b="1" dirty="0">
                <a:latin typeface="Arial Narrow" panose="020B0606020202030204" pitchFamily="34" charset="0"/>
              </a:rPr>
              <a:t> Composition</a:t>
            </a:r>
            <a:r>
              <a:rPr lang="en-US" sz="2400" dirty="0">
                <a:latin typeface="Arial Narrow" panose="020B0606020202030204" pitchFamily="34" charset="0"/>
              </a:rPr>
              <a:t>: </a:t>
            </a:r>
            <a:r>
              <a:rPr lang="en-US" sz="2400" b="1" dirty="0">
                <a:latin typeface="Arial Narrow" panose="020B0606020202030204" pitchFamily="34" charset="0"/>
              </a:rPr>
              <a:t>Iron</a:t>
            </a:r>
            <a:r>
              <a:rPr lang="en-US" sz="2400" dirty="0">
                <a:latin typeface="Arial Narrow" panose="020B0606020202030204" pitchFamily="34" charset="0"/>
              </a:rPr>
              <a:t> and </a:t>
            </a:r>
            <a:r>
              <a:rPr lang="en-US" sz="2400" b="1" dirty="0">
                <a:latin typeface="Arial Narrow" panose="020B0606020202030204" pitchFamily="34" charset="0"/>
              </a:rPr>
              <a:t>nickel</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Divided into:</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Outer</a:t>
            </a:r>
            <a:r>
              <a:rPr lang="en-US" dirty="0">
                <a:latin typeface="Arial Narrow" panose="020B0606020202030204" pitchFamily="34" charset="0"/>
              </a:rPr>
              <a:t> </a:t>
            </a:r>
            <a:r>
              <a:rPr lang="en-US" b="1" dirty="0">
                <a:latin typeface="Arial Narrow" panose="020B0606020202030204" pitchFamily="34" charset="0"/>
              </a:rPr>
              <a:t>Core</a:t>
            </a:r>
            <a:r>
              <a:rPr lang="en-US" dirty="0">
                <a:latin typeface="Arial Narrow" panose="020B0606020202030204" pitchFamily="34" charset="0"/>
              </a:rPr>
              <a:t>: Liquid</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Inner</a:t>
            </a:r>
            <a:r>
              <a:rPr lang="en-US" dirty="0">
                <a:latin typeface="Arial Narrow" panose="020B0606020202030204" pitchFamily="34" charset="0"/>
              </a:rPr>
              <a:t> </a:t>
            </a:r>
            <a:r>
              <a:rPr lang="en-US" b="1" dirty="0">
                <a:latin typeface="Arial Narrow" panose="020B0606020202030204" pitchFamily="34" charset="0"/>
              </a:rPr>
              <a:t>Core</a:t>
            </a:r>
            <a:r>
              <a:rPr lang="en-US" dirty="0">
                <a:latin typeface="Arial Narrow" panose="020B0606020202030204" pitchFamily="34" charset="0"/>
              </a:rPr>
              <a:t>: Solid</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Size</a:t>
            </a:r>
            <a:r>
              <a:rPr lang="en-US" dirty="0">
                <a:latin typeface="Arial Narrow" panose="020B0606020202030204" pitchFamily="34" charset="0"/>
              </a:rPr>
              <a:t>: Roughly half of Earth’s total diameter</a:t>
            </a:r>
            <a:endParaRPr lang="en-US" b="1" dirty="0">
              <a:latin typeface="Arial Narrow" panose="020B0606020202030204" pitchFamily="34" charset="0"/>
            </a:endParaRPr>
          </a:p>
        </p:txBody>
      </p:sp>
      <p:pic>
        <p:nvPicPr>
          <p:cNvPr id="6146" name="Picture 2" descr="cartoon of cutout wedge of earth">
            <a:extLst>
              <a:ext uri="{FF2B5EF4-FFF2-40B4-BE49-F238E27FC236}">
                <a16:creationId xmlns:a16="http://schemas.microsoft.com/office/drawing/2014/main" id="{F322A92B-72F0-BDFA-5720-C05337BF60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3521" y="109417"/>
            <a:ext cx="3217222" cy="3201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CD789F1E-CDFF-8E8E-5C68-D41973D18C26}"/>
              </a:ext>
            </a:extLst>
          </p:cNvPr>
          <p:cNvSpPr txBox="1">
            <a:spLocks/>
          </p:cNvSpPr>
          <p:nvPr/>
        </p:nvSpPr>
        <p:spPr>
          <a:xfrm>
            <a:off x="9285044" y="2804895"/>
            <a:ext cx="1048535"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00" dirty="0">
                <a:latin typeface="Arial Narrow" panose="020B0606020202030204" pitchFamily="34" charset="0"/>
                <a:cs typeface="Times New Roman" panose="02020603050405020304" pitchFamily="18" charset="0"/>
              </a:rPr>
              <a:t>Source: USGS</a:t>
            </a:r>
          </a:p>
        </p:txBody>
      </p:sp>
      <p:pic>
        <p:nvPicPr>
          <p:cNvPr id="6148" name="Picture 4" descr="Cross sectional diagram showing the interior of the Earth">
            <a:extLst>
              <a:ext uri="{FF2B5EF4-FFF2-40B4-BE49-F238E27FC236}">
                <a16:creationId xmlns:a16="http://schemas.microsoft.com/office/drawing/2014/main" id="{660500C1-5F05-EA0E-1CE7-F2BC95A1DF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8720" y="3271958"/>
            <a:ext cx="3286125" cy="347662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ABFC6690-1D33-2E29-D494-31E75D2FA668}"/>
              </a:ext>
            </a:extLst>
          </p:cNvPr>
          <p:cNvSpPr txBox="1">
            <a:spLocks/>
          </p:cNvSpPr>
          <p:nvPr/>
        </p:nvSpPr>
        <p:spPr>
          <a:xfrm>
            <a:off x="9810586" y="6502111"/>
            <a:ext cx="1048535" cy="2804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00" dirty="0">
                <a:latin typeface="Arial Narrow" panose="020B0606020202030204" pitchFamily="34" charset="0"/>
                <a:cs typeface="Times New Roman" panose="02020603050405020304" pitchFamily="18" charset="0"/>
              </a:rPr>
              <a:t>Source: USGS</a:t>
            </a:r>
          </a:p>
        </p:txBody>
      </p:sp>
    </p:spTree>
    <p:extLst>
      <p:ext uri="{BB962C8B-B14F-4D97-AF65-F5344CB8AC3E}">
        <p14:creationId xmlns:p14="http://schemas.microsoft.com/office/powerpoint/2010/main" val="3095833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A19BE-C881-4FAA-001B-C807EAC1E6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31C8F0-DC96-306B-5BDC-5581FD07DA2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Moho Discontinuity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E12D0B4-9104-42C0-EA50-08E41E7DCA10}"/>
              </a:ext>
            </a:extLst>
          </p:cNvPr>
          <p:cNvSpPr>
            <a:spLocks noGrp="1"/>
          </p:cNvSpPr>
          <p:nvPr>
            <p:ph idx="1"/>
          </p:nvPr>
        </p:nvSpPr>
        <p:spPr>
          <a:xfrm>
            <a:off x="838201" y="1380226"/>
            <a:ext cx="4691331" cy="5262114"/>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Discovered by Andrija </a:t>
            </a:r>
            <a:r>
              <a:rPr lang="en-US" dirty="0" err="1">
                <a:latin typeface="Arial Narrow" panose="020B0606020202030204" pitchFamily="34" charset="0"/>
              </a:rPr>
              <a:t>Mohorovičić</a:t>
            </a:r>
            <a:r>
              <a:rPr lang="en-US" dirty="0">
                <a:latin typeface="Arial Narrow" panose="020B0606020202030204" pitchFamily="34" charset="0"/>
              </a:rPr>
              <a:t> (1857–1936)</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Marks the </a:t>
            </a:r>
            <a:r>
              <a:rPr lang="en-US" b="1" dirty="0">
                <a:latin typeface="Arial Narrow" panose="020B0606020202030204" pitchFamily="34" charset="0"/>
              </a:rPr>
              <a:t>boundary</a:t>
            </a:r>
            <a:r>
              <a:rPr lang="en-US" dirty="0">
                <a:latin typeface="Arial Narrow" panose="020B0606020202030204" pitchFamily="34" charset="0"/>
              </a:rPr>
              <a:t> between the </a:t>
            </a:r>
            <a:r>
              <a:rPr lang="en-US" b="1" dirty="0">
                <a:latin typeface="Arial Narrow" panose="020B0606020202030204" pitchFamily="34" charset="0"/>
              </a:rPr>
              <a:t>crust</a:t>
            </a:r>
            <a:r>
              <a:rPr lang="en-US" dirty="0">
                <a:latin typeface="Arial Narrow" panose="020B0606020202030204" pitchFamily="34" charset="0"/>
              </a:rPr>
              <a:t> and </a:t>
            </a:r>
            <a:r>
              <a:rPr lang="en-US" b="1" dirty="0">
                <a:latin typeface="Arial Narrow" panose="020B0606020202030204" pitchFamily="34" charset="0"/>
              </a:rPr>
              <a:t>mantle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Identified due to </a:t>
            </a:r>
            <a:r>
              <a:rPr lang="en-US" b="1" dirty="0">
                <a:latin typeface="Arial Narrow" panose="020B0606020202030204" pitchFamily="34" charset="0"/>
              </a:rPr>
              <a:t>sudden</a:t>
            </a:r>
            <a:r>
              <a:rPr lang="en-US" dirty="0">
                <a:latin typeface="Arial Narrow" panose="020B0606020202030204" pitchFamily="34" charset="0"/>
              </a:rPr>
              <a:t> </a:t>
            </a:r>
            <a:r>
              <a:rPr lang="en-US" b="1" dirty="0">
                <a:latin typeface="Arial Narrow" panose="020B0606020202030204" pitchFamily="34" charset="0"/>
              </a:rPr>
              <a:t>increase</a:t>
            </a:r>
            <a:r>
              <a:rPr lang="en-US" dirty="0">
                <a:latin typeface="Arial Narrow" panose="020B0606020202030204" pitchFamily="34" charset="0"/>
              </a:rPr>
              <a:t> in wave </a:t>
            </a:r>
            <a:r>
              <a:rPr lang="en-US" b="1" dirty="0">
                <a:latin typeface="Arial Narrow" panose="020B0606020202030204" pitchFamily="34" charset="0"/>
              </a:rPr>
              <a:t>velocity</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Indicates </a:t>
            </a:r>
            <a:r>
              <a:rPr lang="en-US" b="1" dirty="0">
                <a:latin typeface="Arial Narrow" panose="020B0606020202030204" pitchFamily="34" charset="0"/>
              </a:rPr>
              <a:t>a phase change </a:t>
            </a:r>
            <a:r>
              <a:rPr lang="en-US" dirty="0">
                <a:latin typeface="Arial Narrow" panose="020B0606020202030204" pitchFamily="34" charset="0"/>
              </a:rPr>
              <a:t>in </a:t>
            </a:r>
            <a:r>
              <a:rPr lang="en-US" b="1" dirty="0">
                <a:latin typeface="Arial Narrow" panose="020B0606020202030204" pitchFamily="34" charset="0"/>
              </a:rPr>
              <a:t>minerals</a:t>
            </a:r>
            <a:r>
              <a:rPr lang="en-US" dirty="0">
                <a:latin typeface="Arial Narrow" panose="020B0606020202030204" pitchFamily="34" charset="0"/>
              </a:rPr>
              <a:t> (sima → denser form)</a:t>
            </a:r>
          </a:p>
        </p:txBody>
      </p:sp>
      <p:sp>
        <p:nvSpPr>
          <p:cNvPr id="4" name="Title 1">
            <a:extLst>
              <a:ext uri="{FF2B5EF4-FFF2-40B4-BE49-F238E27FC236}">
                <a16:creationId xmlns:a16="http://schemas.microsoft.com/office/drawing/2014/main" id="{AB8E31FD-2368-E193-BBAC-9D194FC8C9F9}"/>
              </a:ext>
            </a:extLst>
          </p:cNvPr>
          <p:cNvSpPr txBox="1">
            <a:spLocks/>
          </p:cNvSpPr>
          <p:nvPr/>
        </p:nvSpPr>
        <p:spPr>
          <a:xfrm>
            <a:off x="6449683" y="5581291"/>
            <a:ext cx="4904116" cy="56329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400" dirty="0">
                <a:latin typeface="Arial Narrow" panose="020B0606020202030204" pitchFamily="34" charset="0"/>
                <a:cs typeface="Times New Roman" panose="02020603050405020304" pitchFamily="18" charset="0"/>
              </a:rPr>
              <a:t>The </a:t>
            </a:r>
            <a:r>
              <a:rPr lang="en-US" sz="1400" dirty="0" err="1">
                <a:latin typeface="Arial Narrow" panose="020B0606020202030204" pitchFamily="34" charset="0"/>
                <a:cs typeface="Times New Roman" panose="02020603050405020304" pitchFamily="18" charset="0"/>
              </a:rPr>
              <a:t>Mohorovicic</a:t>
            </a:r>
            <a:r>
              <a:rPr lang="en-US" sz="1400" dirty="0">
                <a:latin typeface="Arial Narrow" panose="020B0606020202030204" pitchFamily="34" charset="0"/>
                <a:cs typeface="Times New Roman" panose="02020603050405020304" pitchFamily="18" charset="0"/>
              </a:rPr>
              <a:t> discontinuity lies superdeep beneath Earth's continental crust. Will humans ever reach it? Wikimedia/(CC BY-SA 4.0)</a:t>
            </a:r>
          </a:p>
        </p:txBody>
      </p:sp>
      <p:pic>
        <p:nvPicPr>
          <p:cNvPr id="6" name="Picture 5" descr="Diagram of a subduction zone showing oceanic crust descending beneath continental crust with labeled features including ocean trench, accretionary prism, volcanic arc, Moho discontinuity, magma chamber, rising diapirs, lithosphere, solid uppermost mantle, and asthenosphere.">
            <a:extLst>
              <a:ext uri="{FF2B5EF4-FFF2-40B4-BE49-F238E27FC236}">
                <a16:creationId xmlns:a16="http://schemas.microsoft.com/office/drawing/2014/main" id="{E4FCC524-9F89-0ECE-DF11-71FCC16E8BD5}"/>
              </a:ext>
            </a:extLst>
          </p:cNvPr>
          <p:cNvPicPr>
            <a:picLocks noChangeAspect="1"/>
          </p:cNvPicPr>
          <p:nvPr/>
        </p:nvPicPr>
        <p:blipFill>
          <a:blip r:embed="rId3"/>
          <a:stretch>
            <a:fillRect/>
          </a:stretch>
        </p:blipFill>
        <p:spPr>
          <a:xfrm>
            <a:off x="5589918" y="1596514"/>
            <a:ext cx="6288438" cy="3664971"/>
          </a:xfrm>
          <a:prstGeom prst="rect">
            <a:avLst/>
          </a:prstGeom>
        </p:spPr>
      </p:pic>
    </p:spTree>
    <p:extLst>
      <p:ext uri="{BB962C8B-B14F-4D97-AF65-F5344CB8AC3E}">
        <p14:creationId xmlns:p14="http://schemas.microsoft.com/office/powerpoint/2010/main" val="37692307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CAE3D-E19F-C4C8-69E4-0CE26DDF52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B98175-AAD3-4E32-5818-27F132D25D3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Tectonics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E6B9525-EB95-07E3-16CC-7A2183EC5825}"/>
              </a:ext>
            </a:extLst>
          </p:cNvPr>
          <p:cNvSpPr>
            <a:spLocks noGrp="1"/>
          </p:cNvSpPr>
          <p:nvPr>
            <p:ph idx="1"/>
          </p:nvPr>
        </p:nvSpPr>
        <p:spPr>
          <a:xfrm>
            <a:off x="838200" y="1458930"/>
            <a:ext cx="1135379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Earth’s crust once looked very different from today so understanding </a:t>
            </a:r>
            <a:r>
              <a:rPr lang="en-US" sz="2400" b="1" dirty="0">
                <a:latin typeface="Arial Narrow" panose="020B0606020202030204" pitchFamily="34" charset="0"/>
              </a:rPr>
              <a:t>past</a:t>
            </a:r>
            <a:r>
              <a:rPr lang="en-US" sz="2400" dirty="0">
                <a:latin typeface="Arial Narrow" panose="020B0606020202030204" pitchFamily="34" charset="0"/>
              </a:rPr>
              <a:t> </a:t>
            </a:r>
            <a:r>
              <a:rPr lang="en-US" sz="2400" b="1" dirty="0">
                <a:latin typeface="Arial Narrow" panose="020B0606020202030204" pitchFamily="34" charset="0"/>
              </a:rPr>
              <a:t>geography</a:t>
            </a:r>
            <a:r>
              <a:rPr lang="en-US" sz="2400" dirty="0">
                <a:latin typeface="Arial Narrow" panose="020B0606020202030204" pitchFamily="34" charset="0"/>
              </a:rPr>
              <a:t> helps </a:t>
            </a:r>
            <a:r>
              <a:rPr lang="en-US" sz="2400" b="1" dirty="0">
                <a:latin typeface="Arial Narrow" panose="020B0606020202030204" pitchFamily="34" charset="0"/>
              </a:rPr>
              <a:t>explain</a:t>
            </a:r>
            <a:r>
              <a:rPr lang="en-US" sz="2400" dirty="0">
                <a:latin typeface="Arial Narrow" panose="020B0606020202030204" pitchFamily="34" charset="0"/>
              </a:rPr>
              <a:t> </a:t>
            </a:r>
            <a:r>
              <a:rPr lang="en-US" sz="2400" b="1" dirty="0">
                <a:latin typeface="Arial Narrow" panose="020B0606020202030204" pitchFamily="34" charset="0"/>
              </a:rPr>
              <a:t>present</a:t>
            </a:r>
            <a:r>
              <a:rPr lang="en-US" sz="2400" dirty="0">
                <a:latin typeface="Arial Narrow" panose="020B0606020202030204" pitchFamily="34" charset="0"/>
              </a:rPr>
              <a:t> </a:t>
            </a:r>
            <a:r>
              <a:rPr lang="en-US" sz="2400" b="1" dirty="0">
                <a:latin typeface="Arial Narrow" panose="020B0606020202030204" pitchFamily="34" charset="0"/>
              </a:rPr>
              <a:t>tectonic</a:t>
            </a:r>
            <a:r>
              <a:rPr lang="en-US" sz="2400" dirty="0">
                <a:latin typeface="Arial Narrow" panose="020B0606020202030204" pitchFamily="34" charset="0"/>
              </a:rPr>
              <a:t> </a:t>
            </a:r>
            <a:r>
              <a:rPr lang="en-US" sz="2400" b="1" dirty="0">
                <a:latin typeface="Arial Narrow" panose="020B0606020202030204" pitchFamily="34" charset="0"/>
              </a:rPr>
              <a:t>activity</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Tectonics</a:t>
            </a:r>
            <a:r>
              <a:rPr lang="en-US" sz="2400" dirty="0">
                <a:latin typeface="Arial Narrow" panose="020B0606020202030204" pitchFamily="34" charset="0"/>
              </a:rPr>
              <a:t>: study processes that shape the structure and behavior of Earth’s lithosphere.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Plate Tectonics: </a:t>
            </a:r>
          </a:p>
          <a:p>
            <a:pPr lvl="1">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a:t>
            </a:r>
            <a:r>
              <a:rPr lang="en-US" dirty="0">
                <a:latin typeface="Arial Narrow" panose="020B0606020202030204" pitchFamily="34" charset="0"/>
              </a:rPr>
              <a:t>Describes the </a:t>
            </a:r>
            <a:r>
              <a:rPr lang="en-US" b="1" dirty="0">
                <a:latin typeface="Arial Narrow" panose="020B0606020202030204" pitchFamily="34" charset="0"/>
              </a:rPr>
              <a:t>formation</a:t>
            </a:r>
            <a:r>
              <a:rPr lang="en-US" dirty="0">
                <a:latin typeface="Arial Narrow" panose="020B0606020202030204" pitchFamily="34" charset="0"/>
              </a:rPr>
              <a:t>, </a:t>
            </a:r>
            <a:r>
              <a:rPr lang="en-US" b="1" dirty="0">
                <a:latin typeface="Arial Narrow" panose="020B0606020202030204" pitchFamily="34" charset="0"/>
              </a:rPr>
              <a:t>movement</a:t>
            </a:r>
            <a:r>
              <a:rPr lang="en-US" dirty="0">
                <a:latin typeface="Arial Narrow" panose="020B0606020202030204" pitchFamily="34" charset="0"/>
              </a:rPr>
              <a:t>, and </a:t>
            </a:r>
            <a:r>
              <a:rPr lang="en-US" b="1" dirty="0">
                <a:latin typeface="Arial Narrow" panose="020B0606020202030204" pitchFamily="34" charset="0"/>
              </a:rPr>
              <a:t>destruction</a:t>
            </a:r>
            <a:r>
              <a:rPr lang="en-US" dirty="0">
                <a:latin typeface="Arial Narrow" panose="020B0606020202030204" pitchFamily="34" charset="0"/>
              </a:rPr>
              <a:t> of </a:t>
            </a:r>
            <a:r>
              <a:rPr lang="en-US" b="1" dirty="0">
                <a:latin typeface="Arial Narrow" panose="020B0606020202030204" pitchFamily="34" charset="0"/>
              </a:rPr>
              <a:t>lithospheric</a:t>
            </a:r>
            <a:r>
              <a:rPr lang="en-US" dirty="0">
                <a:latin typeface="Arial Narrow" panose="020B0606020202030204" pitchFamily="34" charset="0"/>
              </a:rPr>
              <a:t> </a:t>
            </a:r>
            <a:r>
              <a:rPr lang="en-US" b="1" dirty="0">
                <a:latin typeface="Arial Narrow" panose="020B0606020202030204" pitchFamily="34" charset="0"/>
              </a:rPr>
              <a:t>plates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Explains the </a:t>
            </a:r>
            <a:r>
              <a:rPr lang="en-US" b="1" dirty="0">
                <a:latin typeface="Arial Narrow" panose="020B0606020202030204" pitchFamily="34" charset="0"/>
              </a:rPr>
              <a:t>evolution</a:t>
            </a:r>
            <a:r>
              <a:rPr lang="en-US" dirty="0">
                <a:latin typeface="Arial Narrow" panose="020B0606020202030204" pitchFamily="34" charset="0"/>
              </a:rPr>
              <a:t> of Earth’s </a:t>
            </a:r>
            <a:r>
              <a:rPr lang="en-US" b="1" dirty="0">
                <a:latin typeface="Arial Narrow" panose="020B0606020202030204" pitchFamily="34" charset="0"/>
              </a:rPr>
              <a:t>surface</a:t>
            </a:r>
            <a:r>
              <a:rPr lang="en-US" dirty="0">
                <a:latin typeface="Arial Narrow" panose="020B0606020202030204" pitchFamily="34" charset="0"/>
              </a:rPr>
              <a:t>, </a:t>
            </a:r>
            <a:r>
              <a:rPr lang="en-US" b="1" dirty="0">
                <a:latin typeface="Arial Narrow" panose="020B0606020202030204" pitchFamily="34" charset="0"/>
              </a:rPr>
              <a:t>changes</a:t>
            </a:r>
            <a:r>
              <a:rPr lang="en-US" dirty="0">
                <a:latin typeface="Arial Narrow" panose="020B0606020202030204" pitchFamily="34" charset="0"/>
              </a:rPr>
              <a:t> in </a:t>
            </a:r>
            <a:r>
              <a:rPr lang="en-US" b="1" dirty="0">
                <a:latin typeface="Arial Narrow" panose="020B0606020202030204" pitchFamily="34" charset="0"/>
              </a:rPr>
              <a:t>climate</a:t>
            </a:r>
            <a:r>
              <a:rPr lang="en-US" dirty="0">
                <a:latin typeface="Arial Narrow" panose="020B0606020202030204" pitchFamily="34" charset="0"/>
              </a:rPr>
              <a:t>, </a:t>
            </a:r>
            <a:r>
              <a:rPr lang="en-US" b="1" dirty="0">
                <a:latin typeface="Arial Narrow" panose="020B0606020202030204" pitchFamily="34" charset="0"/>
              </a:rPr>
              <a:t>patterns</a:t>
            </a:r>
            <a:r>
              <a:rPr lang="en-US" dirty="0">
                <a:latin typeface="Arial Narrow" panose="020B0606020202030204" pitchFamily="34" charset="0"/>
              </a:rPr>
              <a:t> in human and species </a:t>
            </a:r>
            <a:r>
              <a:rPr lang="en-US" b="1" dirty="0">
                <a:latin typeface="Arial Narrow" panose="020B0606020202030204" pitchFamily="34" charset="0"/>
              </a:rPr>
              <a:t>evolution</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Helps us </a:t>
            </a:r>
            <a:r>
              <a:rPr lang="en-US" b="1" dirty="0">
                <a:latin typeface="Arial Narrow" panose="020B0606020202030204" pitchFamily="34" charset="0"/>
              </a:rPr>
              <a:t>understand</a:t>
            </a:r>
            <a:r>
              <a:rPr lang="en-US" dirty="0">
                <a:latin typeface="Arial Narrow" panose="020B0606020202030204" pitchFamily="34" charset="0"/>
              </a:rPr>
              <a:t> </a:t>
            </a:r>
            <a:r>
              <a:rPr lang="en-US" b="1" dirty="0">
                <a:latin typeface="Arial Narrow" panose="020B0606020202030204" pitchFamily="34" charset="0"/>
              </a:rPr>
              <a:t>modern</a:t>
            </a:r>
            <a:r>
              <a:rPr lang="en-US" dirty="0">
                <a:latin typeface="Arial Narrow" panose="020B0606020202030204" pitchFamily="34" charset="0"/>
              </a:rPr>
              <a:t> Earth’s </a:t>
            </a:r>
            <a:r>
              <a:rPr lang="en-US" b="1" dirty="0">
                <a:latin typeface="Arial Narrow" panose="020B0606020202030204" pitchFamily="34" charset="0"/>
              </a:rPr>
              <a:t>geography</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Fundamental</a:t>
            </a:r>
            <a:r>
              <a:rPr lang="en-US" dirty="0">
                <a:latin typeface="Arial Narrow" panose="020B0606020202030204" pitchFamily="34" charset="0"/>
              </a:rPr>
              <a:t> to understanding </a:t>
            </a:r>
            <a:r>
              <a:rPr lang="en-US" i="1" dirty="0">
                <a:latin typeface="Arial Narrow" panose="020B0606020202030204" pitchFamily="34" charset="0"/>
              </a:rPr>
              <a:t>mountain building</a:t>
            </a:r>
            <a:r>
              <a:rPr lang="en-US" dirty="0">
                <a:latin typeface="Arial Narrow" panose="020B0606020202030204" pitchFamily="34" charset="0"/>
              </a:rPr>
              <a:t>, </a:t>
            </a:r>
            <a:r>
              <a:rPr lang="en-US" i="1" dirty="0">
                <a:latin typeface="Arial Narrow" panose="020B0606020202030204" pitchFamily="34" charset="0"/>
              </a:rPr>
              <a:t>valley formation</a:t>
            </a:r>
            <a:r>
              <a:rPr lang="en-US" dirty="0">
                <a:latin typeface="Arial Narrow" panose="020B0606020202030204" pitchFamily="34" charset="0"/>
              </a:rPr>
              <a:t>, </a:t>
            </a:r>
            <a:r>
              <a:rPr lang="en-US" i="1" dirty="0">
                <a:latin typeface="Arial Narrow" panose="020B0606020202030204" pitchFamily="34" charset="0"/>
              </a:rPr>
              <a:t>seafloor spreading</a:t>
            </a:r>
            <a:r>
              <a:rPr lang="en-US" dirty="0">
                <a:latin typeface="Arial Narrow" panose="020B0606020202030204" pitchFamily="34" charset="0"/>
              </a:rPr>
              <a:t>, </a:t>
            </a:r>
            <a:r>
              <a:rPr lang="en-US" i="1" dirty="0">
                <a:latin typeface="Arial Narrow" panose="020B0606020202030204" pitchFamily="34" charset="0"/>
              </a:rPr>
              <a:t>earthquakes</a:t>
            </a:r>
            <a:r>
              <a:rPr lang="en-US" dirty="0">
                <a:latin typeface="Arial Narrow" panose="020B0606020202030204" pitchFamily="34" charset="0"/>
              </a:rPr>
              <a:t> and </a:t>
            </a:r>
            <a:r>
              <a:rPr lang="en-US" i="1" dirty="0">
                <a:latin typeface="Arial Narrow" panose="020B0606020202030204" pitchFamily="34" charset="0"/>
              </a:rPr>
              <a:t>volcanoes</a:t>
            </a:r>
            <a:r>
              <a:rPr lang="en-US" dirty="0">
                <a:latin typeface="Arial Narrow" panose="020B0606020202030204" pitchFamily="34" charset="0"/>
              </a:rPr>
              <a:t>.</a:t>
            </a:r>
          </a:p>
        </p:txBody>
      </p:sp>
    </p:spTree>
    <p:extLst>
      <p:ext uri="{BB962C8B-B14F-4D97-AF65-F5344CB8AC3E}">
        <p14:creationId xmlns:p14="http://schemas.microsoft.com/office/powerpoint/2010/main" val="3916528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99628-47A9-909D-A97F-221A193819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D77907-8A25-4290-DA55-A6E50A389CA5}"/>
              </a:ext>
            </a:extLst>
          </p:cNvPr>
          <p:cNvSpPr>
            <a:spLocks noGrp="1"/>
          </p:cNvSpPr>
          <p:nvPr>
            <p:ph type="title"/>
          </p:nvPr>
        </p:nvSpPr>
        <p:spPr>
          <a:xfrm>
            <a:off x="838200" y="373409"/>
            <a:ext cx="10515600" cy="704550"/>
          </a:xfrm>
        </p:spPr>
        <p:txBody>
          <a:bodyPr>
            <a:normAutofit/>
          </a:bodyPr>
          <a:lstStyle/>
          <a:p>
            <a:pPr algn="ctr"/>
            <a:r>
              <a:rPr kumimoji="0" lang="en-US" sz="32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Major Tectonic plates of the world</a:t>
            </a:r>
            <a:endParaRPr lang="en-US" sz="3200" dirty="0">
              <a:latin typeface="Arial Narrow" panose="020B0606020202030204" pitchFamily="34" charset="0"/>
            </a:endParaRPr>
          </a:p>
        </p:txBody>
      </p:sp>
      <p:pic>
        <p:nvPicPr>
          <p:cNvPr id="4" name="Picture 3" descr="World map showing the boundaries and names of major tectonic plates including Pacific Plate, North American Plate, South American Plate, Eurasian Plate, African Plate, Antarctic Plate, Australian Indian Plate, Nazca Plate, Cocos Plate, Juan de Fuca Plate, Philippine Plate, Arabian Plate, and Caribbean Plate.">
            <a:extLst>
              <a:ext uri="{FF2B5EF4-FFF2-40B4-BE49-F238E27FC236}">
                <a16:creationId xmlns:a16="http://schemas.microsoft.com/office/drawing/2014/main" id="{E17CDB3B-19C2-FFB6-6E38-E124C757F721}"/>
              </a:ext>
            </a:extLst>
          </p:cNvPr>
          <p:cNvPicPr>
            <a:picLocks noChangeAspect="1"/>
          </p:cNvPicPr>
          <p:nvPr/>
        </p:nvPicPr>
        <p:blipFill>
          <a:blip r:embed="rId3"/>
          <a:stretch>
            <a:fillRect/>
          </a:stretch>
        </p:blipFill>
        <p:spPr>
          <a:xfrm>
            <a:off x="1836479" y="1145999"/>
            <a:ext cx="8519042" cy="5008881"/>
          </a:xfrm>
          <a:prstGeom prst="rect">
            <a:avLst/>
          </a:prstGeom>
        </p:spPr>
      </p:pic>
      <p:sp>
        <p:nvSpPr>
          <p:cNvPr id="7" name="TextBox 6">
            <a:extLst>
              <a:ext uri="{FF2B5EF4-FFF2-40B4-BE49-F238E27FC236}">
                <a16:creationId xmlns:a16="http://schemas.microsoft.com/office/drawing/2014/main" id="{1D809D12-F5DD-D62C-E5E1-016CE36AFE46}"/>
              </a:ext>
            </a:extLst>
          </p:cNvPr>
          <p:cNvSpPr txBox="1"/>
          <p:nvPr/>
        </p:nvSpPr>
        <p:spPr>
          <a:xfrm>
            <a:off x="3917954" y="6284536"/>
            <a:ext cx="5096179"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15.1.1: Major Tectonic plates of the world (Diagram Courtesy of USGS) from Introduction to Physical Geography by M. Ritter, licensed under CC BY-NC-SA 4.0.</a:t>
            </a:r>
          </a:p>
        </p:txBody>
      </p:sp>
    </p:spTree>
    <p:extLst>
      <p:ext uri="{BB962C8B-B14F-4D97-AF65-F5344CB8AC3E}">
        <p14:creationId xmlns:p14="http://schemas.microsoft.com/office/powerpoint/2010/main" val="1701635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C4D17-A7DB-06A3-2B6D-FE8ED8557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B35184-0065-2125-3D18-157D317771A0}"/>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Two Foundational Theories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6EC640F-A81E-CE32-6A39-BE03F51889E2}"/>
              </a:ext>
            </a:extLst>
          </p:cNvPr>
          <p:cNvSpPr>
            <a:spLocks noGrp="1"/>
          </p:cNvSpPr>
          <p:nvPr>
            <p:ph idx="1"/>
          </p:nvPr>
        </p:nvSpPr>
        <p:spPr>
          <a:xfrm>
            <a:off x="838199" y="1458931"/>
            <a:ext cx="5001884"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Continental Drift</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Proposed by </a:t>
            </a:r>
            <a:r>
              <a:rPr lang="en-US" b="1" dirty="0">
                <a:latin typeface="Arial Narrow" panose="020B0606020202030204" pitchFamily="34" charset="0"/>
              </a:rPr>
              <a:t>Alfred</a:t>
            </a:r>
            <a:r>
              <a:rPr lang="en-US" dirty="0">
                <a:latin typeface="Arial Narrow" panose="020B0606020202030204" pitchFamily="34" charset="0"/>
              </a:rPr>
              <a:t> </a:t>
            </a:r>
            <a:r>
              <a:rPr lang="en-US" b="1" dirty="0">
                <a:latin typeface="Arial Narrow" panose="020B0606020202030204" pitchFamily="34" charset="0"/>
              </a:rPr>
              <a:t>Wegener</a:t>
            </a:r>
            <a:r>
              <a:rPr lang="en-US" dirty="0">
                <a:latin typeface="Arial Narrow" panose="020B0606020202030204" pitchFamily="34" charset="0"/>
              </a:rPr>
              <a:t> (early 1900s)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Continents </a:t>
            </a:r>
            <a:r>
              <a:rPr lang="en-US" b="1" dirty="0">
                <a:latin typeface="Arial Narrow" panose="020B0606020202030204" pitchFamily="34" charset="0"/>
              </a:rPr>
              <a:t>drifted</a:t>
            </a:r>
            <a:r>
              <a:rPr lang="en-US" dirty="0">
                <a:latin typeface="Arial Narrow" panose="020B0606020202030204" pitchFamily="34" charset="0"/>
              </a:rPr>
              <a:t> from a single landmass (</a:t>
            </a:r>
            <a:r>
              <a:rPr lang="en-US" b="1" dirty="0">
                <a:latin typeface="Arial Narrow" panose="020B0606020202030204" pitchFamily="34" charset="0"/>
              </a:rPr>
              <a:t>Pangea</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Seafloor Spreading</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New </a:t>
            </a:r>
            <a:r>
              <a:rPr lang="en-US" b="1" dirty="0">
                <a:latin typeface="Arial Narrow" panose="020B0606020202030204" pitchFamily="34" charset="0"/>
              </a:rPr>
              <a:t>oceanic</a:t>
            </a:r>
            <a:r>
              <a:rPr lang="en-US" dirty="0">
                <a:latin typeface="Arial Narrow" panose="020B0606020202030204" pitchFamily="34" charset="0"/>
              </a:rPr>
              <a:t> </a:t>
            </a:r>
            <a:r>
              <a:rPr lang="en-US" b="1" dirty="0">
                <a:latin typeface="Arial Narrow" panose="020B0606020202030204" pitchFamily="34" charset="0"/>
              </a:rPr>
              <a:t>crust</a:t>
            </a:r>
            <a:r>
              <a:rPr lang="en-US" dirty="0">
                <a:latin typeface="Arial Narrow" panose="020B0606020202030204" pitchFamily="34" charset="0"/>
              </a:rPr>
              <a:t> forms at </a:t>
            </a:r>
            <a:r>
              <a:rPr lang="en-US" b="1" dirty="0">
                <a:latin typeface="Arial Narrow" panose="020B0606020202030204" pitchFamily="34" charset="0"/>
              </a:rPr>
              <a:t>mid-ocean ridges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Crust moves outward, </a:t>
            </a:r>
            <a:r>
              <a:rPr lang="en-US" b="1" dirty="0">
                <a:latin typeface="Arial Narrow" panose="020B0606020202030204" pitchFamily="34" charset="0"/>
              </a:rPr>
              <a:t>pushing</a:t>
            </a:r>
            <a:r>
              <a:rPr lang="en-US" dirty="0">
                <a:latin typeface="Arial Narrow" panose="020B0606020202030204" pitchFamily="34" charset="0"/>
              </a:rPr>
              <a:t> </a:t>
            </a:r>
            <a:r>
              <a:rPr lang="en-US" b="1" dirty="0">
                <a:latin typeface="Arial Narrow" panose="020B0606020202030204" pitchFamily="34" charset="0"/>
              </a:rPr>
              <a:t>plates</a:t>
            </a:r>
            <a:r>
              <a:rPr lang="en-US" dirty="0">
                <a:latin typeface="Arial Narrow" panose="020B0606020202030204" pitchFamily="34" charset="0"/>
              </a:rPr>
              <a:t> </a:t>
            </a:r>
            <a:r>
              <a:rPr lang="en-US" b="1" dirty="0">
                <a:latin typeface="Arial Narrow" panose="020B0606020202030204" pitchFamily="34" charset="0"/>
              </a:rPr>
              <a:t>apart</a:t>
            </a:r>
            <a:endParaRPr lang="en-US" sz="2800" b="1" dirty="0">
              <a:latin typeface="Arial Narrow" panose="020B0606020202030204" pitchFamily="34" charset="0"/>
            </a:endParaRPr>
          </a:p>
        </p:txBody>
      </p:sp>
      <p:pic>
        <p:nvPicPr>
          <p:cNvPr id="5" name="Picture 4" descr="Illustration of the supercontinent Pangaea showing all present day continents joined together about 200 million years ago.">
            <a:extLst>
              <a:ext uri="{FF2B5EF4-FFF2-40B4-BE49-F238E27FC236}">
                <a16:creationId xmlns:a16="http://schemas.microsoft.com/office/drawing/2014/main" id="{0884A83F-4380-9DDA-EEAC-BF71D4058DC6}"/>
              </a:ext>
            </a:extLst>
          </p:cNvPr>
          <p:cNvPicPr>
            <a:picLocks noChangeAspect="1"/>
          </p:cNvPicPr>
          <p:nvPr/>
        </p:nvPicPr>
        <p:blipFill>
          <a:blip r:embed="rId3"/>
          <a:stretch>
            <a:fillRect/>
          </a:stretch>
        </p:blipFill>
        <p:spPr>
          <a:xfrm>
            <a:off x="6351919" y="1517886"/>
            <a:ext cx="5181598" cy="3822228"/>
          </a:xfrm>
          <a:prstGeom prst="rect">
            <a:avLst/>
          </a:prstGeom>
        </p:spPr>
      </p:pic>
      <p:sp>
        <p:nvSpPr>
          <p:cNvPr id="7" name="TextBox 6">
            <a:extLst>
              <a:ext uri="{FF2B5EF4-FFF2-40B4-BE49-F238E27FC236}">
                <a16:creationId xmlns:a16="http://schemas.microsoft.com/office/drawing/2014/main" id="{A6E47BE3-37C7-0257-F6FC-F0B1AF45B3C8}"/>
              </a:ext>
            </a:extLst>
          </p:cNvPr>
          <p:cNvSpPr txBox="1"/>
          <p:nvPr/>
        </p:nvSpPr>
        <p:spPr>
          <a:xfrm>
            <a:off x="6437338" y="5568544"/>
            <a:ext cx="5096179" cy="400110"/>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15.1.2: The supercontinent of Pangea (Diagram Courtesy of USGS) from Introduction to Physical Geography by M. Ritter, licensed under CC BY-NC-SA 4.0.</a:t>
            </a:r>
          </a:p>
        </p:txBody>
      </p:sp>
    </p:spTree>
    <p:extLst>
      <p:ext uri="{BB962C8B-B14F-4D97-AF65-F5344CB8AC3E}">
        <p14:creationId xmlns:p14="http://schemas.microsoft.com/office/powerpoint/2010/main" val="393038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978C5-A9CE-30D7-33D9-A1A606CD0032}"/>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089ABFF4-1216-D9AA-E2AC-072FE5A2E962}"/>
              </a:ext>
              <a:ext uri="{C183D7F6-B498-43B3-948B-1728B52AA6E4}">
                <adec:decorative xmlns:adec="http://schemas.microsoft.com/office/drawing/2017/decorative" val="0"/>
              </a:ext>
            </a:extLst>
          </p:cNvPr>
          <p:cNvSpPr txBox="1">
            <a:spLocks noGrp="1"/>
          </p:cNvSpPr>
          <p:nvPr>
            <p:ph type="title" idx="4294967295"/>
          </p:nvPr>
        </p:nvSpPr>
        <p:spPr>
          <a:xfrm>
            <a:off x="636451" y="527336"/>
            <a:ext cx="10916011" cy="1614134"/>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Look </a:t>
            </a: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closely</a:t>
            </a: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 at the world map:</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endParaRPr>
          </a:p>
          <a:p>
            <a:pPr marL="342900" marR="0" lvl="0" indent="-3429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East coast </a:t>
            </a: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of </a:t>
            </a: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South America </a:t>
            </a: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lines up with the </a:t>
            </a: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west coast of Africa</a:t>
            </a:r>
          </a:p>
          <a:p>
            <a:pPr marL="342900" marR="0" lvl="0" indent="-3429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North America </a:t>
            </a: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also appears to </a:t>
            </a: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align</a:t>
            </a: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 with </a:t>
            </a: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Europe</a:t>
            </a: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 and </a:t>
            </a: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Africa</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Continents</a:t>
            </a: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 may have once been </a:t>
            </a: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joined</a:t>
            </a: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 together and this supports the idea of a </a:t>
            </a: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supercontinent</a:t>
            </a:r>
            <a:r>
              <a:rPr kumimoji="0" lang="en-US" sz="2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 </a:t>
            </a:r>
            <a:r>
              <a:rPr kumimoji="0" lang="en-US" sz="2000" b="1"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Pangea</a:t>
            </a:r>
            <a:endParaRPr kumimoji="0" lang="en-US" sz="2000" b="1" i="0" u="none" strike="noStrike" kern="1200" cap="none" spc="0" normalizeH="0" baseline="0" noProof="0" dirty="0">
              <a:ln>
                <a:noFill/>
              </a:ln>
              <a:solidFill>
                <a:schemeClr val="tx1"/>
              </a:solidFill>
              <a:effectLst/>
              <a:uLnTx/>
              <a:uFillTx/>
              <a:latin typeface="Arial Narrow" panose="020B0606020202030204" pitchFamily="34" charset="0"/>
              <a:ea typeface="+mj-ea"/>
              <a:cs typeface="+mj-cs"/>
            </a:endParaRPr>
          </a:p>
        </p:txBody>
      </p:sp>
      <p:grpSp>
        <p:nvGrpSpPr>
          <p:cNvPr id="2" name="Group 1" descr="Two world maps comparing present day continents on the left with a reconstructed map on the right showing continents joined together illustrating past continental positions.">
            <a:extLst>
              <a:ext uri="{FF2B5EF4-FFF2-40B4-BE49-F238E27FC236}">
                <a16:creationId xmlns:a16="http://schemas.microsoft.com/office/drawing/2014/main" id="{C5DF05AF-3478-6F78-C567-1232591FB741}"/>
              </a:ext>
            </a:extLst>
          </p:cNvPr>
          <p:cNvGrpSpPr/>
          <p:nvPr/>
        </p:nvGrpSpPr>
        <p:grpSpPr>
          <a:xfrm>
            <a:off x="774705" y="2601959"/>
            <a:ext cx="10258248" cy="3926058"/>
            <a:chOff x="919430" y="2843814"/>
            <a:chExt cx="10258248" cy="3926058"/>
          </a:xfrm>
        </p:grpSpPr>
        <p:pic>
          <p:nvPicPr>
            <p:cNvPr id="3" name="Picture 2">
              <a:extLst>
                <a:ext uri="{FF2B5EF4-FFF2-40B4-BE49-F238E27FC236}">
                  <a16:creationId xmlns:a16="http://schemas.microsoft.com/office/drawing/2014/main" id="{7B88BA3C-739B-B4E6-756F-83ADA5588FD5}"/>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919430" y="2843814"/>
              <a:ext cx="5055282" cy="3098398"/>
            </a:xfrm>
            <a:prstGeom prst="rect">
              <a:avLst/>
            </a:prstGeom>
          </p:spPr>
        </p:pic>
        <p:sp>
          <p:nvSpPr>
            <p:cNvPr id="10" name="TextBox 9">
              <a:extLst>
                <a:ext uri="{FF2B5EF4-FFF2-40B4-BE49-F238E27FC236}">
                  <a16:creationId xmlns:a16="http://schemas.microsoft.com/office/drawing/2014/main" id="{41A0510F-3DA2-69CC-5156-0B0A1BEDCABC}"/>
                </a:ext>
                <a:ext uri="{C183D7F6-B498-43B3-948B-1728B52AA6E4}">
                  <adec:decorative xmlns:adec="http://schemas.microsoft.com/office/drawing/2017/decorative" val="0"/>
                </a:ext>
              </a:extLst>
            </p:cNvPr>
            <p:cNvSpPr txBox="1"/>
            <p:nvPr/>
          </p:nvSpPr>
          <p:spPr>
            <a:xfrm>
              <a:off x="1143003" y="6127473"/>
              <a:ext cx="5096179"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15.1.3: Present location of world land masses.</a:t>
              </a:r>
            </a:p>
          </p:txBody>
        </p:sp>
        <p:pic>
          <p:nvPicPr>
            <p:cNvPr id="6" name="Picture 5">
              <a:extLst>
                <a:ext uri="{FF2B5EF4-FFF2-40B4-BE49-F238E27FC236}">
                  <a16:creationId xmlns:a16="http://schemas.microsoft.com/office/drawing/2014/main" id="{5A19C636-A493-F95F-1611-8B6E8BF121AC}"/>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6377435" y="2843814"/>
              <a:ext cx="4566338" cy="3283659"/>
            </a:xfrm>
            <a:prstGeom prst="rect">
              <a:avLst/>
            </a:prstGeom>
          </p:spPr>
        </p:pic>
        <p:sp>
          <p:nvSpPr>
            <p:cNvPr id="11" name="TextBox 10">
              <a:extLst>
                <a:ext uri="{FF2B5EF4-FFF2-40B4-BE49-F238E27FC236}">
                  <a16:creationId xmlns:a16="http://schemas.microsoft.com/office/drawing/2014/main" id="{101A52AA-8E4B-16EE-FED3-C939B92EDE96}"/>
                </a:ext>
                <a:ext uri="{C183D7F6-B498-43B3-948B-1728B52AA6E4}">
                  <adec:decorative xmlns:adec="http://schemas.microsoft.com/office/drawing/2017/decorative" val="0"/>
                </a:ext>
              </a:extLst>
            </p:cNvPr>
            <p:cNvSpPr txBox="1"/>
            <p:nvPr/>
          </p:nvSpPr>
          <p:spPr>
            <a:xfrm>
              <a:off x="7606343" y="6127473"/>
              <a:ext cx="3571335"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15.1.4: Fit of continental land masses.</a:t>
              </a:r>
            </a:p>
          </p:txBody>
        </p:sp>
        <p:sp>
          <p:nvSpPr>
            <p:cNvPr id="12" name="TextBox 11">
              <a:extLst>
                <a:ext uri="{FF2B5EF4-FFF2-40B4-BE49-F238E27FC236}">
                  <a16:creationId xmlns:a16="http://schemas.microsoft.com/office/drawing/2014/main" id="{DD542324-C666-CC56-3F61-4A1E1D4BA313}"/>
                </a:ext>
                <a:ext uri="{C183D7F6-B498-43B3-948B-1728B52AA6E4}">
                  <adec:decorative xmlns:adec="http://schemas.microsoft.com/office/drawing/2017/decorative" val="0"/>
                </a:ext>
              </a:extLst>
            </p:cNvPr>
            <p:cNvSpPr txBox="1"/>
            <p:nvPr/>
          </p:nvSpPr>
          <p:spPr>
            <a:xfrm>
              <a:off x="3691093" y="6523651"/>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grpSp>
    </p:spTree>
    <p:extLst>
      <p:ext uri="{BB962C8B-B14F-4D97-AF65-F5344CB8AC3E}">
        <p14:creationId xmlns:p14="http://schemas.microsoft.com/office/powerpoint/2010/main" val="1054156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B7E04-0AE4-0346-DC61-BFE939B6A6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531C3A-42EE-3D30-B6EC-780CDDC02484}"/>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Evidence for Continental Drift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1D9B108-4A4B-3BE3-7E7F-C2214BFB32DE}"/>
              </a:ext>
            </a:extLst>
          </p:cNvPr>
          <p:cNvSpPr>
            <a:spLocks noGrp="1"/>
          </p:cNvSpPr>
          <p:nvPr>
            <p:ph idx="1"/>
          </p:nvPr>
        </p:nvSpPr>
        <p:spPr>
          <a:xfrm>
            <a:off x="838201" y="1458930"/>
            <a:ext cx="5148532"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Fossils</a:t>
            </a:r>
            <a:r>
              <a:rPr lang="en-US" sz="2400" dirty="0">
                <a:latin typeface="Arial Narrow" panose="020B0606020202030204" pitchFamily="34" charset="0"/>
              </a:rPr>
              <a:t> of </a:t>
            </a:r>
            <a:r>
              <a:rPr lang="en-US" sz="2400" b="1" dirty="0">
                <a:latin typeface="Arial Narrow" panose="020B0606020202030204" pitchFamily="34" charset="0"/>
              </a:rPr>
              <a:t>identical</a:t>
            </a:r>
            <a:r>
              <a:rPr lang="en-US" sz="2400" dirty="0">
                <a:latin typeface="Arial Narrow" panose="020B0606020202030204" pitchFamily="34" charset="0"/>
              </a:rPr>
              <a:t> </a:t>
            </a:r>
            <a:r>
              <a:rPr lang="en-US" sz="2400" b="1" dirty="0">
                <a:latin typeface="Arial Narrow" panose="020B0606020202030204" pitchFamily="34" charset="0"/>
              </a:rPr>
              <a:t>species</a:t>
            </a:r>
            <a:r>
              <a:rPr lang="en-US" sz="2400" dirty="0">
                <a:latin typeface="Arial Narrow" panose="020B0606020202030204" pitchFamily="34" charset="0"/>
              </a:rPr>
              <a:t> (e.g., Glossopteris) found across South America, Africa, India, Antarctica, and Australia.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Similar</a:t>
            </a:r>
            <a:r>
              <a:rPr lang="en-US" sz="2400" dirty="0">
                <a:latin typeface="Arial Narrow" panose="020B0606020202030204" pitchFamily="34" charset="0"/>
              </a:rPr>
              <a:t> </a:t>
            </a:r>
            <a:r>
              <a:rPr lang="en-US" sz="2400" b="1" dirty="0">
                <a:latin typeface="Arial Narrow" panose="020B0606020202030204" pitchFamily="34" charset="0"/>
              </a:rPr>
              <a:t>rock</a:t>
            </a:r>
            <a:r>
              <a:rPr lang="en-US" sz="2400" dirty="0">
                <a:latin typeface="Arial Narrow" panose="020B0606020202030204" pitchFamily="34" charset="0"/>
              </a:rPr>
              <a:t> </a:t>
            </a:r>
            <a:r>
              <a:rPr lang="en-US" sz="2400" b="1" dirty="0">
                <a:latin typeface="Arial Narrow" panose="020B0606020202030204" pitchFamily="34" charset="0"/>
              </a:rPr>
              <a:t>layers</a:t>
            </a:r>
            <a:r>
              <a:rPr lang="en-US" sz="2400" dirty="0">
                <a:latin typeface="Arial Narrow" panose="020B0606020202030204" pitchFamily="34" charset="0"/>
              </a:rPr>
              <a:t> (tillite, coal beds with fossils, lava flows) observed in South America, Africa, India, and Australia.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Matching</a:t>
            </a:r>
            <a:r>
              <a:rPr lang="en-US" sz="2400" dirty="0">
                <a:latin typeface="Arial Narrow" panose="020B0606020202030204" pitchFamily="34" charset="0"/>
              </a:rPr>
              <a:t> </a:t>
            </a:r>
            <a:r>
              <a:rPr lang="en-US" sz="2400" b="1" dirty="0">
                <a:latin typeface="Arial Narrow" panose="020B0606020202030204" pitchFamily="34" charset="0"/>
              </a:rPr>
              <a:t>stratigraphy</a:t>
            </a:r>
            <a:r>
              <a:rPr lang="en-US" sz="2400" dirty="0">
                <a:latin typeface="Arial Narrow" panose="020B0606020202030204" pitchFamily="34" charset="0"/>
              </a:rPr>
              <a:t> suggests continents were once joined.</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Glacial</a:t>
            </a:r>
            <a:r>
              <a:rPr lang="en-US" sz="2400" dirty="0">
                <a:latin typeface="Arial Narrow" panose="020B0606020202030204" pitchFamily="34" charset="0"/>
              </a:rPr>
              <a:t> </a:t>
            </a:r>
            <a:r>
              <a:rPr lang="en-US" sz="2400" b="1" dirty="0">
                <a:latin typeface="Arial Narrow" panose="020B0606020202030204" pitchFamily="34" charset="0"/>
              </a:rPr>
              <a:t>features</a:t>
            </a:r>
            <a:r>
              <a:rPr lang="en-US" sz="2400" dirty="0">
                <a:latin typeface="Arial Narrow" panose="020B0606020202030204" pitchFamily="34" charset="0"/>
              </a:rPr>
              <a:t> found in now-tropical regions indicate shared past climates and continental positions.</a:t>
            </a:r>
            <a:endParaRPr lang="en-US" dirty="0">
              <a:latin typeface="Arial Narrow" panose="020B0606020202030204" pitchFamily="34" charset="0"/>
            </a:endParaRPr>
          </a:p>
        </p:txBody>
      </p:sp>
      <p:pic>
        <p:nvPicPr>
          <p:cNvPr id="5" name="Picture 4" descr="Map showing present day continents with arrows indicating grooves carved by glaciers across southern continents providing evidence for continental drift.">
            <a:extLst>
              <a:ext uri="{FF2B5EF4-FFF2-40B4-BE49-F238E27FC236}">
                <a16:creationId xmlns:a16="http://schemas.microsoft.com/office/drawing/2014/main" id="{3CBEAAD3-69AE-4638-8624-69C660921B79}"/>
              </a:ext>
            </a:extLst>
          </p:cNvPr>
          <p:cNvPicPr>
            <a:picLocks noChangeAspect="1"/>
          </p:cNvPicPr>
          <p:nvPr/>
        </p:nvPicPr>
        <p:blipFill>
          <a:blip r:embed="rId3"/>
          <a:stretch>
            <a:fillRect/>
          </a:stretch>
        </p:blipFill>
        <p:spPr>
          <a:xfrm>
            <a:off x="7183957" y="221144"/>
            <a:ext cx="4724637" cy="2731431"/>
          </a:xfrm>
          <a:prstGeom prst="rect">
            <a:avLst/>
          </a:prstGeom>
        </p:spPr>
      </p:pic>
      <p:pic>
        <p:nvPicPr>
          <p:cNvPr id="7" name="Picture 6" descr="Map showing continents including Africa South America Antarctica India and Australia positioned together as part of Pangaea with dashed lines indicating the distribution of glacial features.">
            <a:extLst>
              <a:ext uri="{FF2B5EF4-FFF2-40B4-BE49-F238E27FC236}">
                <a16:creationId xmlns:a16="http://schemas.microsoft.com/office/drawing/2014/main" id="{1E753D09-30B9-408A-899C-2317FBD6B28A}"/>
              </a:ext>
            </a:extLst>
          </p:cNvPr>
          <p:cNvPicPr>
            <a:picLocks noChangeAspect="1"/>
          </p:cNvPicPr>
          <p:nvPr/>
        </p:nvPicPr>
        <p:blipFill>
          <a:blip r:embed="rId4"/>
          <a:stretch>
            <a:fillRect/>
          </a:stretch>
        </p:blipFill>
        <p:spPr>
          <a:xfrm>
            <a:off x="7183957" y="3096555"/>
            <a:ext cx="4817903" cy="3265744"/>
          </a:xfrm>
          <a:prstGeom prst="rect">
            <a:avLst/>
          </a:prstGeom>
        </p:spPr>
      </p:pic>
      <p:sp>
        <p:nvSpPr>
          <p:cNvPr id="8" name="TextBox 7">
            <a:extLst>
              <a:ext uri="{FF2B5EF4-FFF2-40B4-BE49-F238E27FC236}">
                <a16:creationId xmlns:a16="http://schemas.microsoft.com/office/drawing/2014/main" id="{6C712B63-FABC-1AB9-4CFB-7C1B8C1FCE0F}"/>
              </a:ext>
            </a:extLst>
          </p:cNvPr>
          <p:cNvSpPr txBox="1"/>
          <p:nvPr/>
        </p:nvSpPr>
        <p:spPr>
          <a:xfrm>
            <a:off x="7095821" y="6506279"/>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1703125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814EE-891B-B366-A3F5-FAA9E60DE4F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9CC9071B-9FB8-BCDF-1A8F-90690D44057F}"/>
              </a:ext>
            </a:extLst>
          </p:cNvPr>
          <p:cNvSpPr>
            <a:spLocks noGrp="1"/>
          </p:cNvSpPr>
          <p:nvPr>
            <p:ph type="title"/>
          </p:nvPr>
        </p:nvSpPr>
        <p:spPr>
          <a:xfrm>
            <a:off x="319177" y="1079783"/>
            <a:ext cx="1984075" cy="3716503"/>
          </a:xfrm>
        </p:spPr>
        <p:txBody>
          <a:bodyPr>
            <a:noAutofit/>
          </a:bodyPr>
          <a:lstStyle/>
          <a:p>
            <a:pPr algn="ctr"/>
            <a:r>
              <a:rPr kumimoji="0" lang="en-US" sz="2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Distribution of Several Permian Terrestrial Fossils that are Present in Various Parts of Continents</a:t>
            </a:r>
            <a:br>
              <a:rPr kumimoji="0" lang="en-US" sz="2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br>
            <a:r>
              <a:rPr kumimoji="0" lang="en-US" sz="2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that are now Separated by Oceans.</a:t>
            </a:r>
            <a:endParaRPr lang="en-US" sz="2400" dirty="0">
              <a:latin typeface="Arial Narrow" panose="020B0606020202030204" pitchFamily="34" charset="0"/>
            </a:endParaRPr>
          </a:p>
        </p:txBody>
      </p:sp>
      <p:pic>
        <p:nvPicPr>
          <p:cNvPr id="3" name="Picture 2" descr="Map showing parts of Africa South America India Antarctica and Australia connected to illustrate the distribution of Permian terrestrial fossils including Cynognathus Mesosaurus Lystrosaurus and the plant Glossopteris across continents now separated by oceans.">
            <a:extLst>
              <a:ext uri="{FF2B5EF4-FFF2-40B4-BE49-F238E27FC236}">
                <a16:creationId xmlns:a16="http://schemas.microsoft.com/office/drawing/2014/main" id="{3CBD8C57-8782-39F8-BA48-A2831FA76B2A}"/>
              </a:ext>
            </a:extLst>
          </p:cNvPr>
          <p:cNvPicPr>
            <a:picLocks noChangeAspect="1"/>
          </p:cNvPicPr>
          <p:nvPr/>
        </p:nvPicPr>
        <p:blipFill>
          <a:blip r:embed="rId3"/>
          <a:stretch>
            <a:fillRect/>
          </a:stretch>
        </p:blipFill>
        <p:spPr>
          <a:xfrm>
            <a:off x="2639683" y="199888"/>
            <a:ext cx="7901796" cy="6068013"/>
          </a:xfrm>
          <a:prstGeom prst="rect">
            <a:avLst/>
          </a:prstGeom>
        </p:spPr>
      </p:pic>
      <p:sp>
        <p:nvSpPr>
          <p:cNvPr id="5" name="TextBox 4">
            <a:extLst>
              <a:ext uri="{FF2B5EF4-FFF2-40B4-BE49-F238E27FC236}">
                <a16:creationId xmlns:a16="http://schemas.microsoft.com/office/drawing/2014/main" id="{65B20369-28C2-0F43-3A24-2AC2BCEED856}"/>
              </a:ext>
            </a:extLst>
          </p:cNvPr>
          <p:cNvSpPr txBox="1"/>
          <p:nvPr/>
        </p:nvSpPr>
        <p:spPr>
          <a:xfrm>
            <a:off x="3453720" y="6406458"/>
            <a:ext cx="6273722" cy="369332"/>
          </a:xfrm>
          <a:prstGeom prst="rect">
            <a:avLst/>
          </a:prstGeom>
          <a:noFill/>
        </p:spPr>
        <p:txBody>
          <a:bodyPr wrap="square">
            <a:spAutoFit/>
          </a:bodyPr>
          <a:lstStyle/>
          <a:p>
            <a:r>
              <a:rPr lang="en-US" sz="900" dirty="0">
                <a:latin typeface="Arial Narrow" panose="020B0606020202030204" pitchFamily="34" charset="0"/>
                <a:cs typeface="Times New Roman" panose="02020603050405020304" pitchFamily="18" charset="0"/>
              </a:rPr>
              <a:t>Source: Figure 13.7 The Distribution of Several Permian Terrestrial Fossils that are Present in Various Parts of Continents that are now Separated by Oceans. Image by Steven Earl used under a CC-BY 4.0 international license from Physical Geography by J. Patrich, licensed under CC BY 4.0. </a:t>
            </a:r>
          </a:p>
        </p:txBody>
      </p:sp>
    </p:spTree>
    <p:extLst>
      <p:ext uri="{BB962C8B-B14F-4D97-AF65-F5344CB8AC3E}">
        <p14:creationId xmlns:p14="http://schemas.microsoft.com/office/powerpoint/2010/main" val="52408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BB961-45FC-1AF9-9507-EE41F1C0FB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935F1A-7D3B-0901-57BB-92E81B7FB116}"/>
              </a:ext>
            </a:extLst>
          </p:cNvPr>
          <p:cNvSpPr>
            <a:spLocks noGrp="1"/>
          </p:cNvSpPr>
          <p:nvPr>
            <p:ph type="title"/>
          </p:nvPr>
        </p:nvSpPr>
        <p:spPr>
          <a:xfrm>
            <a:off x="911419" y="55939"/>
            <a:ext cx="10515600" cy="787742"/>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Wilson Cycle Action</a:t>
            </a:r>
            <a:endParaRPr lang="en-US" sz="4000" dirty="0">
              <a:latin typeface="Arial Narrow" panose="020B0606020202030204" pitchFamily="34" charset="0"/>
            </a:endParaRPr>
          </a:p>
        </p:txBody>
      </p:sp>
      <p:pic>
        <p:nvPicPr>
          <p:cNvPr id="4" name="Picture 3" descr="Timeline chart of continental drift over the past 1000 million years showing cycles of continents being apart and together with supercontinents Rodinia and Pangaea periods of mountain forming and the presence of the Inner Ocean Iapetus Ocean and Atlantic Ocean.">
            <a:extLst>
              <a:ext uri="{FF2B5EF4-FFF2-40B4-BE49-F238E27FC236}">
                <a16:creationId xmlns:a16="http://schemas.microsoft.com/office/drawing/2014/main" id="{4FF544A8-E7BA-5D92-1C47-111DA3F56B43}"/>
              </a:ext>
            </a:extLst>
          </p:cNvPr>
          <p:cNvPicPr>
            <a:picLocks noChangeAspect="1"/>
          </p:cNvPicPr>
          <p:nvPr/>
        </p:nvPicPr>
        <p:blipFill>
          <a:blip r:embed="rId3"/>
          <a:stretch>
            <a:fillRect/>
          </a:stretch>
        </p:blipFill>
        <p:spPr>
          <a:xfrm>
            <a:off x="961121" y="843681"/>
            <a:ext cx="10416196" cy="5673786"/>
          </a:xfrm>
          <a:prstGeom prst="rect">
            <a:avLst/>
          </a:prstGeom>
        </p:spPr>
      </p:pic>
      <p:sp>
        <p:nvSpPr>
          <p:cNvPr id="5" name="TextBox 4">
            <a:extLst>
              <a:ext uri="{FF2B5EF4-FFF2-40B4-BE49-F238E27FC236}">
                <a16:creationId xmlns:a16="http://schemas.microsoft.com/office/drawing/2014/main" id="{C70189F7-3524-EEE1-5CCE-EDEC800BE20A}"/>
              </a:ext>
            </a:extLst>
          </p:cNvPr>
          <p:cNvSpPr txBox="1"/>
          <p:nvPr/>
        </p:nvSpPr>
        <p:spPr>
          <a:xfrm>
            <a:off x="2987893" y="6569819"/>
            <a:ext cx="7363805" cy="230832"/>
          </a:xfrm>
          <a:prstGeom prst="rect">
            <a:avLst/>
          </a:prstGeom>
          <a:noFill/>
        </p:spPr>
        <p:txBody>
          <a:bodyPr wrap="square">
            <a:spAutoFit/>
          </a:bodyPr>
          <a:lstStyle/>
          <a:p>
            <a:r>
              <a:rPr lang="en-US" sz="900" dirty="0">
                <a:latin typeface="Arial Narrow" panose="020B0606020202030204" pitchFamily="34" charset="0"/>
                <a:cs typeface="Times New Roman" panose="02020603050405020304" pitchFamily="18" charset="0"/>
              </a:rPr>
              <a:t>Source: Figure 13.8 A Depiction of the Wilson Cycle Action. Image is in the public domain from Physical Geography by J. Patrich, licensed under CC BY 4.0. </a:t>
            </a:r>
          </a:p>
        </p:txBody>
      </p:sp>
    </p:spTree>
    <p:extLst>
      <p:ext uri="{BB962C8B-B14F-4D97-AF65-F5344CB8AC3E}">
        <p14:creationId xmlns:p14="http://schemas.microsoft.com/office/powerpoint/2010/main" val="1141109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Weekly readings:</a:t>
            </a: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530036"/>
            <a:ext cx="9763126" cy="5156514"/>
          </a:xfrm>
        </p:spPr>
        <p:txBody>
          <a:bodyPr>
            <a:normAutofit/>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Read Ritter Chapters 14 (sections 14.1-14.2), 15 (sections 15.1-15.4), and 16 (sections 16.1-16.5) and Patrich Units 13-15 (pp. 180-228)</a:t>
            </a: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3E068-6302-C2F5-D281-E72885D8A2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4D1A08-4E11-A8A6-83C7-5A69E469C1C7}"/>
              </a:ext>
            </a:extLst>
          </p:cNvPr>
          <p:cNvSpPr>
            <a:spLocks noGrp="1"/>
          </p:cNvSpPr>
          <p:nvPr>
            <p:ph type="title"/>
          </p:nvPr>
        </p:nvSpPr>
        <p:spPr>
          <a:xfrm>
            <a:off x="911419" y="55939"/>
            <a:ext cx="10515600" cy="787742"/>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Magnetic Stripping</a:t>
            </a:r>
            <a:endParaRPr lang="en-US" sz="4000" dirty="0">
              <a:latin typeface="Arial Narrow" panose="020B0606020202030204" pitchFamily="34" charset="0"/>
            </a:endParaRPr>
          </a:p>
        </p:txBody>
      </p:sp>
      <p:pic>
        <p:nvPicPr>
          <p:cNvPr id="3" name="Picture 2" descr="Diagram showing magnetic striping on the ocean floor with alternating bands of normal and reversed magnetic polarity on either side of a mid ocean ridge where magma rises and solidifies as tectonic plates move apart.">
            <a:extLst>
              <a:ext uri="{FF2B5EF4-FFF2-40B4-BE49-F238E27FC236}">
                <a16:creationId xmlns:a16="http://schemas.microsoft.com/office/drawing/2014/main" id="{63E6E05B-E0CB-1854-3A7F-B65E6D404379}"/>
              </a:ext>
            </a:extLst>
          </p:cNvPr>
          <p:cNvPicPr>
            <a:picLocks noChangeAspect="1"/>
          </p:cNvPicPr>
          <p:nvPr/>
        </p:nvPicPr>
        <p:blipFill>
          <a:blip r:embed="rId3"/>
          <a:stretch>
            <a:fillRect/>
          </a:stretch>
        </p:blipFill>
        <p:spPr>
          <a:xfrm>
            <a:off x="1886498" y="660462"/>
            <a:ext cx="8419003" cy="5955487"/>
          </a:xfrm>
          <a:prstGeom prst="rect">
            <a:avLst/>
          </a:prstGeom>
        </p:spPr>
      </p:pic>
      <p:sp>
        <p:nvSpPr>
          <p:cNvPr id="5" name="TextBox 4">
            <a:extLst>
              <a:ext uri="{FF2B5EF4-FFF2-40B4-BE49-F238E27FC236}">
                <a16:creationId xmlns:a16="http://schemas.microsoft.com/office/drawing/2014/main" id="{AB4EDD6A-A256-F1C9-A32C-3971DC2B1563}"/>
              </a:ext>
            </a:extLst>
          </p:cNvPr>
          <p:cNvSpPr txBox="1"/>
          <p:nvPr/>
        </p:nvSpPr>
        <p:spPr>
          <a:xfrm>
            <a:off x="3475041" y="6432729"/>
            <a:ext cx="5388356" cy="369332"/>
          </a:xfrm>
          <a:prstGeom prst="rect">
            <a:avLst/>
          </a:prstGeom>
          <a:noFill/>
        </p:spPr>
        <p:txBody>
          <a:bodyPr wrap="square">
            <a:spAutoFit/>
          </a:bodyPr>
          <a:lstStyle/>
          <a:p>
            <a:r>
              <a:rPr lang="en-US" sz="900" dirty="0">
                <a:latin typeface="Arial Narrow" panose="020B0606020202030204" pitchFamily="34" charset="0"/>
                <a:cs typeface="Times New Roman" panose="02020603050405020304" pitchFamily="18" charset="0"/>
              </a:rPr>
              <a:t>Source: Figure 13.8 The Ocean Floor Shows Patterns of Magnetic Variation That is not Random, This is an Example of the</a:t>
            </a:r>
          </a:p>
          <a:p>
            <a:r>
              <a:rPr lang="en-US" sz="900" dirty="0">
                <a:latin typeface="Arial Narrow" panose="020B0606020202030204" pitchFamily="34" charset="0"/>
                <a:cs typeface="Times New Roman" panose="02020603050405020304" pitchFamily="18" charset="0"/>
              </a:rPr>
              <a:t>Magnetic Stripping. Image is in the public domain from Physical Geography by J. Patrich, licensed under CC BY 4.0. </a:t>
            </a:r>
          </a:p>
        </p:txBody>
      </p:sp>
    </p:spTree>
    <p:extLst>
      <p:ext uri="{BB962C8B-B14F-4D97-AF65-F5344CB8AC3E}">
        <p14:creationId xmlns:p14="http://schemas.microsoft.com/office/powerpoint/2010/main" val="2965305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6DA4D-2C43-2509-FA4D-78E99A1A58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A7CEDB-71AC-CF45-6B0A-4213906F1CE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Seafloor Spreading</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97F336E-6F22-85DB-2DEE-1FE1A8197F20}"/>
              </a:ext>
            </a:extLst>
          </p:cNvPr>
          <p:cNvSpPr>
            <a:spLocks noGrp="1"/>
          </p:cNvSpPr>
          <p:nvPr>
            <p:ph idx="1"/>
          </p:nvPr>
        </p:nvSpPr>
        <p:spPr>
          <a:xfrm>
            <a:off x="838199" y="1458931"/>
            <a:ext cx="10515600"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Mid-ocean ridges </a:t>
            </a:r>
            <a:r>
              <a:rPr lang="en-US" dirty="0">
                <a:latin typeface="Arial Narrow" panose="020B0606020202030204" pitchFamily="34" charset="0"/>
              </a:rPr>
              <a:t>are weak zones where the ocean floor is split lengthwise.</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Magma</a:t>
            </a:r>
            <a:r>
              <a:rPr lang="en-US" dirty="0">
                <a:latin typeface="Arial Narrow" panose="020B0606020202030204" pitchFamily="34" charset="0"/>
              </a:rPr>
              <a:t> </a:t>
            </a:r>
            <a:r>
              <a:rPr lang="en-US" b="1" dirty="0">
                <a:latin typeface="Arial Narrow" panose="020B0606020202030204" pitchFamily="34" charset="0"/>
              </a:rPr>
              <a:t>rises</a:t>
            </a:r>
            <a:r>
              <a:rPr lang="en-US" dirty="0">
                <a:latin typeface="Arial Narrow" panose="020B0606020202030204" pitchFamily="34" charset="0"/>
              </a:rPr>
              <a:t> through the ridge crest, cools, and forms </a:t>
            </a:r>
            <a:r>
              <a:rPr lang="en-US" b="1" dirty="0">
                <a:latin typeface="Arial Narrow" panose="020B0606020202030204" pitchFamily="34" charset="0"/>
              </a:rPr>
              <a:t>new oceanic crust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As magma solidifies, it records Earth's </a:t>
            </a:r>
            <a:r>
              <a:rPr lang="en-US" b="1" dirty="0">
                <a:latin typeface="Arial Narrow" panose="020B0606020202030204" pitchFamily="34" charset="0"/>
              </a:rPr>
              <a:t>magnetic polarity</a:t>
            </a:r>
            <a:r>
              <a:rPr lang="en-US" dirty="0">
                <a:latin typeface="Arial Narrow" panose="020B0606020202030204" pitchFamily="34" charset="0"/>
              </a:rPr>
              <a:t>, creating </a:t>
            </a:r>
            <a:r>
              <a:rPr lang="en-US" b="1" dirty="0">
                <a:latin typeface="Arial Narrow" panose="020B0606020202030204" pitchFamily="34" charset="0"/>
              </a:rPr>
              <a:t>symmetrical</a:t>
            </a:r>
            <a:r>
              <a:rPr lang="en-US" dirty="0">
                <a:latin typeface="Arial Narrow" panose="020B0606020202030204" pitchFamily="34" charset="0"/>
              </a:rPr>
              <a:t> </a:t>
            </a:r>
            <a:r>
              <a:rPr lang="en-US" b="1" dirty="0">
                <a:latin typeface="Arial Narrow" panose="020B0606020202030204" pitchFamily="34" charset="0"/>
              </a:rPr>
              <a:t>magnetic stripes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Over millions of years, this process has formed the </a:t>
            </a:r>
            <a:r>
              <a:rPr lang="en-US" b="1" dirty="0">
                <a:latin typeface="Arial Narrow" panose="020B0606020202030204" pitchFamily="34" charset="0"/>
              </a:rPr>
              <a:t>50,000 km-long mid-ocean ridge system</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Key</a:t>
            </a:r>
            <a:r>
              <a:rPr lang="en-US" dirty="0">
                <a:latin typeface="Arial Narrow" panose="020B0606020202030204" pitchFamily="34" charset="0"/>
              </a:rPr>
              <a:t> </a:t>
            </a:r>
            <a:r>
              <a:rPr lang="en-US" b="1" dirty="0">
                <a:latin typeface="Arial Narrow" panose="020B0606020202030204" pitchFamily="34" charset="0"/>
              </a:rPr>
              <a:t>evidence</a:t>
            </a:r>
            <a:r>
              <a:rPr lang="en-US" dirty="0">
                <a:latin typeface="Arial Narrow" panose="020B0606020202030204" pitchFamily="34" charset="0"/>
              </a:rPr>
              <a:t> for </a:t>
            </a:r>
            <a:r>
              <a:rPr lang="en-US" b="1" dirty="0">
                <a:latin typeface="Arial Narrow" panose="020B0606020202030204" pitchFamily="34" charset="0"/>
              </a:rPr>
              <a:t>plate</a:t>
            </a:r>
            <a:r>
              <a:rPr lang="en-US" dirty="0">
                <a:latin typeface="Arial Narrow" panose="020B0606020202030204" pitchFamily="34" charset="0"/>
              </a:rPr>
              <a:t> </a:t>
            </a:r>
            <a:r>
              <a:rPr lang="en-US" b="1" dirty="0">
                <a:latin typeface="Arial Narrow" panose="020B0606020202030204" pitchFamily="34" charset="0"/>
              </a:rPr>
              <a:t>tectonics</a:t>
            </a:r>
            <a:r>
              <a:rPr lang="en-US" dirty="0">
                <a:latin typeface="Arial Narrow" panose="020B0606020202030204" pitchFamily="34" charset="0"/>
              </a:rPr>
              <a:t> and </a:t>
            </a:r>
            <a:r>
              <a:rPr lang="en-US" b="1" dirty="0">
                <a:latin typeface="Arial Narrow" panose="020B0606020202030204" pitchFamily="34" charset="0"/>
              </a:rPr>
              <a:t>continental drift</a:t>
            </a:r>
            <a:r>
              <a:rPr lang="en-US" dirty="0">
                <a:latin typeface="Arial Narrow" panose="020B0606020202030204" pitchFamily="34" charset="0"/>
              </a:rPr>
              <a:t>.</a:t>
            </a:r>
          </a:p>
        </p:txBody>
      </p:sp>
    </p:spTree>
    <p:extLst>
      <p:ext uri="{BB962C8B-B14F-4D97-AF65-F5344CB8AC3E}">
        <p14:creationId xmlns:p14="http://schemas.microsoft.com/office/powerpoint/2010/main" val="17272858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FE34C-45D3-D942-E959-2BC06BC708D7}"/>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8A64DAC-E11F-32B9-5D92-6633CFFD8EC2}"/>
              </a:ext>
            </a:extLst>
          </p:cNvPr>
          <p:cNvSpPr>
            <a:spLocks noGrp="1"/>
          </p:cNvSpPr>
          <p:nvPr>
            <p:ph type="title"/>
          </p:nvPr>
        </p:nvSpPr>
        <p:spPr>
          <a:xfrm>
            <a:off x="1366575" y="410588"/>
            <a:ext cx="4649034" cy="704550"/>
          </a:xfrm>
        </p:spPr>
        <p:txBody>
          <a:bodyPr>
            <a:noAutofit/>
          </a:bodyPr>
          <a:lstStyle/>
          <a:p>
            <a:pPr algn="ctr"/>
            <a:r>
              <a:rPr kumimoji="0" lang="en-US" sz="2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Mid-ocean Ridge (Courtesy USGS)</a:t>
            </a:r>
            <a:endParaRPr lang="en-US" sz="2000" dirty="0">
              <a:latin typeface="Arial Narrow" panose="020B0606020202030204" pitchFamily="34" charset="0"/>
            </a:endParaRPr>
          </a:p>
        </p:txBody>
      </p:sp>
      <p:pic>
        <p:nvPicPr>
          <p:cNvPr id="4" name="Picture 3" descr="World map showing the mid ocean ridge system highlighted in red including major ridges such as the Mid Atlantic Ridge East Pacific Rise Juan de Fuca Ridge Southeast Indian Ridge and Central Indian Ridge.">
            <a:extLst>
              <a:ext uri="{FF2B5EF4-FFF2-40B4-BE49-F238E27FC236}">
                <a16:creationId xmlns:a16="http://schemas.microsoft.com/office/drawing/2014/main" id="{B46F64C5-D908-DA0E-5151-2231FE6460E1}"/>
              </a:ext>
            </a:extLst>
          </p:cNvPr>
          <p:cNvPicPr>
            <a:picLocks noChangeAspect="1"/>
          </p:cNvPicPr>
          <p:nvPr/>
        </p:nvPicPr>
        <p:blipFill>
          <a:blip r:embed="rId3"/>
          <a:stretch>
            <a:fillRect/>
          </a:stretch>
        </p:blipFill>
        <p:spPr>
          <a:xfrm>
            <a:off x="965190" y="1317316"/>
            <a:ext cx="5451805" cy="3485777"/>
          </a:xfrm>
          <a:prstGeom prst="rect">
            <a:avLst/>
          </a:prstGeom>
        </p:spPr>
      </p:pic>
      <p:sp>
        <p:nvSpPr>
          <p:cNvPr id="10" name="TextBox 9">
            <a:extLst>
              <a:ext uri="{FF2B5EF4-FFF2-40B4-BE49-F238E27FC236}">
                <a16:creationId xmlns:a16="http://schemas.microsoft.com/office/drawing/2014/main" id="{C8A697A0-3CC9-BA00-90CA-1C5183383A28}"/>
              </a:ext>
            </a:extLst>
          </p:cNvPr>
          <p:cNvSpPr txBox="1"/>
          <p:nvPr/>
        </p:nvSpPr>
        <p:spPr>
          <a:xfrm>
            <a:off x="1143003" y="5005271"/>
            <a:ext cx="5096179" cy="246221"/>
          </a:xfrm>
          <a:prstGeom prst="rect">
            <a:avLst/>
          </a:prstGeom>
          <a:noFill/>
        </p:spPr>
        <p:txBody>
          <a:bodyPr wrap="square">
            <a:spAutoFit/>
          </a:bodyPr>
          <a:lstStyle/>
          <a:p>
            <a:pPr algn="ctr"/>
            <a:r>
              <a:rPr lang="en-US" sz="1000" dirty="0">
                <a:latin typeface="Arial Narrow" panose="020B0606020202030204" pitchFamily="34" charset="0"/>
                <a:cs typeface="Times New Roman" panose="02020603050405020304" pitchFamily="18" charset="0"/>
              </a:rPr>
              <a:t>Source: Figure 15.1.11: Mid-ocean Ridge (Courtesy USGS) (Click image to enlarge).</a:t>
            </a:r>
          </a:p>
        </p:txBody>
      </p:sp>
      <p:sp>
        <p:nvSpPr>
          <p:cNvPr id="9" name="Title 1">
            <a:extLst>
              <a:ext uri="{FF2B5EF4-FFF2-40B4-BE49-F238E27FC236}">
                <a16:creationId xmlns:a16="http://schemas.microsoft.com/office/drawing/2014/main" id="{93D2C180-D9B3-E6E9-0A9F-AAF3D03545CD}"/>
              </a:ext>
            </a:extLst>
          </p:cNvPr>
          <p:cNvSpPr txBox="1">
            <a:spLocks/>
          </p:cNvSpPr>
          <p:nvPr/>
        </p:nvSpPr>
        <p:spPr>
          <a:xfrm>
            <a:off x="6984182" y="373509"/>
            <a:ext cx="4037502" cy="7045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rgbClr val="000000"/>
                </a:solidFill>
                <a:latin typeface="Arial Narrow" panose="020B0606020202030204" pitchFamily="34" charset="0"/>
                <a:cs typeface="Calibri" panose="020F0502020204030204" pitchFamily="34" charset="0"/>
              </a:rPr>
              <a:t>Sea floor spreading and magnetic stripes</a:t>
            </a:r>
            <a:endParaRPr lang="en-US" sz="2000" dirty="0">
              <a:latin typeface="Arial Narrow" panose="020B0606020202030204" pitchFamily="34" charset="0"/>
            </a:endParaRPr>
          </a:p>
        </p:txBody>
      </p:sp>
      <p:pic>
        <p:nvPicPr>
          <p:cNvPr id="7" name="Picture 6" descr="Diagram showing sea floor spreading at a mid ocean ridge with symmetrical magnetic stripes on either side indicating alternating magnetic reversals from youngest at the ridge center to older farther away.">
            <a:extLst>
              <a:ext uri="{FF2B5EF4-FFF2-40B4-BE49-F238E27FC236}">
                <a16:creationId xmlns:a16="http://schemas.microsoft.com/office/drawing/2014/main" id="{11F8679B-1998-C19D-5A6B-250E069704F0}"/>
              </a:ext>
            </a:extLst>
          </p:cNvPr>
          <p:cNvPicPr>
            <a:picLocks noChangeAspect="1"/>
          </p:cNvPicPr>
          <p:nvPr/>
        </p:nvPicPr>
        <p:blipFill>
          <a:blip r:embed="rId4"/>
          <a:stretch>
            <a:fillRect/>
          </a:stretch>
        </p:blipFill>
        <p:spPr>
          <a:xfrm>
            <a:off x="6984182" y="1317316"/>
            <a:ext cx="4460488" cy="3969834"/>
          </a:xfrm>
          <a:prstGeom prst="rect">
            <a:avLst/>
          </a:prstGeom>
        </p:spPr>
      </p:pic>
      <p:sp>
        <p:nvSpPr>
          <p:cNvPr id="11" name="TextBox 10">
            <a:extLst>
              <a:ext uri="{FF2B5EF4-FFF2-40B4-BE49-F238E27FC236}">
                <a16:creationId xmlns:a16="http://schemas.microsoft.com/office/drawing/2014/main" id="{0B1034B8-8C19-41B0-43C7-DB0DD80DC5B8}"/>
              </a:ext>
            </a:extLst>
          </p:cNvPr>
          <p:cNvSpPr txBox="1"/>
          <p:nvPr/>
        </p:nvSpPr>
        <p:spPr>
          <a:xfrm>
            <a:off x="7709860" y="5540262"/>
            <a:ext cx="3571335"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15.1.12: Sea floor spreading and magnetic stripes.</a:t>
            </a:r>
          </a:p>
        </p:txBody>
      </p:sp>
      <p:sp>
        <p:nvSpPr>
          <p:cNvPr id="12" name="TextBox 11">
            <a:extLst>
              <a:ext uri="{FF2B5EF4-FFF2-40B4-BE49-F238E27FC236}">
                <a16:creationId xmlns:a16="http://schemas.microsoft.com/office/drawing/2014/main" id="{78CA9C7D-5ECA-4F6A-5E6C-FA6EA6754304}"/>
              </a:ext>
            </a:extLst>
          </p:cNvPr>
          <p:cNvSpPr txBox="1"/>
          <p:nvPr/>
        </p:nvSpPr>
        <p:spPr>
          <a:xfrm>
            <a:off x="3691093" y="6523651"/>
            <a:ext cx="5096179"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14420414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187AC-3497-A28C-7BCC-7DBBE9850C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C9F7C9-9551-9C3C-4D98-FAD63D1F00F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Modern Theory of Plate Movement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80B9E29-8CFE-838A-1A12-96B62F34A862}"/>
              </a:ext>
            </a:extLst>
          </p:cNvPr>
          <p:cNvSpPr>
            <a:spLocks noGrp="1"/>
          </p:cNvSpPr>
          <p:nvPr>
            <p:ph idx="1"/>
          </p:nvPr>
        </p:nvSpPr>
        <p:spPr>
          <a:xfrm>
            <a:off x="838200" y="1312281"/>
            <a:ext cx="6718540"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Heat from radioactive decay </a:t>
            </a:r>
            <a:r>
              <a:rPr lang="en-US" sz="2400" dirty="0">
                <a:latin typeface="Arial Narrow" panose="020B0606020202030204" pitchFamily="34" charset="0"/>
              </a:rPr>
              <a:t>in Earth's core and mantle creates </a:t>
            </a:r>
            <a:r>
              <a:rPr lang="en-US" sz="2400" b="1" dirty="0">
                <a:latin typeface="Arial Narrow" panose="020B0606020202030204" pitchFamily="34" charset="0"/>
              </a:rPr>
              <a:t>convection currents </a:t>
            </a:r>
            <a:r>
              <a:rPr lang="en-US" sz="2400" dirty="0">
                <a:latin typeface="Arial Narrow" panose="020B0606020202030204" pitchFamily="34" charset="0"/>
              </a:rPr>
              <a:t>that drive plate movement.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Convergent boundaries</a:t>
            </a:r>
            <a:r>
              <a:rPr lang="en-US" sz="2400" dirty="0">
                <a:latin typeface="Arial Narrow" panose="020B0606020202030204" pitchFamily="34" charset="0"/>
              </a:rPr>
              <a:t>: </a:t>
            </a:r>
            <a:r>
              <a:rPr lang="en-US" sz="2400" b="1" dirty="0">
                <a:latin typeface="Arial Narrow" panose="020B0606020202030204" pitchFamily="34" charset="0"/>
              </a:rPr>
              <a:t>Dense</a:t>
            </a:r>
            <a:r>
              <a:rPr lang="en-US" sz="2400" dirty="0">
                <a:latin typeface="Arial Narrow" panose="020B0606020202030204" pitchFamily="34" charset="0"/>
              </a:rPr>
              <a:t> oceanic plates </a:t>
            </a:r>
            <a:r>
              <a:rPr lang="en-US" sz="2400" b="1" dirty="0">
                <a:latin typeface="Arial Narrow" panose="020B0606020202030204" pitchFamily="34" charset="0"/>
              </a:rPr>
              <a:t>subduct</a:t>
            </a:r>
            <a:r>
              <a:rPr lang="en-US" sz="2400" dirty="0">
                <a:latin typeface="Arial Narrow" panose="020B0606020202030204" pitchFamily="34" charset="0"/>
              </a:rPr>
              <a:t> beneath </a:t>
            </a:r>
            <a:r>
              <a:rPr lang="en-US" sz="2400" b="1" dirty="0">
                <a:latin typeface="Arial Narrow" panose="020B0606020202030204" pitchFamily="34" charset="0"/>
              </a:rPr>
              <a:t>lighter</a:t>
            </a:r>
            <a:r>
              <a:rPr lang="en-US" sz="2400" dirty="0">
                <a:latin typeface="Arial Narrow" panose="020B0606020202030204" pitchFamily="34" charset="0"/>
              </a:rPr>
              <a:t> continental plates, causing melting and volcanic activity.</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Subduction</a:t>
            </a:r>
            <a:r>
              <a:rPr lang="en-US" sz="2400" dirty="0">
                <a:latin typeface="Arial Narrow" panose="020B0606020202030204" pitchFamily="34" charset="0"/>
              </a:rPr>
              <a:t> releases fluids that lower the melting point of mantle rock, forming </a:t>
            </a:r>
            <a:r>
              <a:rPr lang="en-US" sz="2400" b="1" dirty="0">
                <a:latin typeface="Arial Narrow" panose="020B0606020202030204" pitchFamily="34" charset="0"/>
              </a:rPr>
              <a:t>magma</a:t>
            </a:r>
            <a:r>
              <a:rPr lang="en-US" sz="2400" dirty="0">
                <a:latin typeface="Arial Narrow" panose="020B0606020202030204" pitchFamily="34" charset="0"/>
              </a:rPr>
              <a:t> and potentially </a:t>
            </a:r>
            <a:r>
              <a:rPr lang="en-US" sz="2400" b="1" dirty="0">
                <a:latin typeface="Arial Narrow" panose="020B0606020202030204" pitchFamily="34" charset="0"/>
              </a:rPr>
              <a:t>lava</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Transform</a:t>
            </a:r>
            <a:r>
              <a:rPr lang="en-US" sz="2400" dirty="0">
                <a:latin typeface="Arial Narrow" panose="020B0606020202030204" pitchFamily="34" charset="0"/>
              </a:rPr>
              <a:t> </a:t>
            </a:r>
            <a:r>
              <a:rPr lang="en-US" sz="2400" b="1" dirty="0">
                <a:latin typeface="Arial Narrow" panose="020B0606020202030204" pitchFamily="34" charset="0"/>
              </a:rPr>
              <a:t>boundaries</a:t>
            </a:r>
            <a:r>
              <a:rPr lang="en-US" sz="2400" dirty="0">
                <a:latin typeface="Arial Narrow" panose="020B0606020202030204" pitchFamily="34" charset="0"/>
              </a:rPr>
              <a:t>: Plates </a:t>
            </a:r>
            <a:r>
              <a:rPr lang="en-US" sz="2400" b="1" dirty="0">
                <a:latin typeface="Arial Narrow" panose="020B0606020202030204" pitchFamily="34" charset="0"/>
              </a:rPr>
              <a:t>slide</a:t>
            </a:r>
            <a:r>
              <a:rPr lang="en-US" sz="2400" dirty="0">
                <a:latin typeface="Arial Narrow" panose="020B0606020202030204" pitchFamily="34" charset="0"/>
              </a:rPr>
              <a:t> </a:t>
            </a:r>
            <a:r>
              <a:rPr lang="en-US" sz="2400" b="1" dirty="0">
                <a:latin typeface="Arial Narrow" panose="020B0606020202030204" pitchFamily="34" charset="0"/>
              </a:rPr>
              <a:t>past</a:t>
            </a:r>
            <a:r>
              <a:rPr lang="en-US" sz="2400" dirty="0">
                <a:latin typeface="Arial Narrow" panose="020B0606020202030204" pitchFamily="34" charset="0"/>
              </a:rPr>
              <a:t> each other, triggering </a:t>
            </a:r>
            <a:r>
              <a:rPr lang="en-US" sz="2400" b="1" dirty="0">
                <a:latin typeface="Arial Narrow" panose="020B0606020202030204" pitchFamily="34" charset="0"/>
              </a:rPr>
              <a:t>earthquakes</a:t>
            </a:r>
            <a:r>
              <a:rPr lang="en-US" sz="2400" dirty="0">
                <a:latin typeface="Arial Narrow" panose="020B0606020202030204" pitchFamily="34" charset="0"/>
              </a:rPr>
              <a:t> (e.g., </a:t>
            </a:r>
            <a:r>
              <a:rPr lang="en-US" sz="2400" b="1" dirty="0">
                <a:latin typeface="Arial Narrow" panose="020B0606020202030204" pitchFamily="34" charset="0"/>
              </a:rPr>
              <a:t>San Andreas Fault</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Divergent</a:t>
            </a:r>
            <a:r>
              <a:rPr lang="en-US" sz="2400" dirty="0">
                <a:latin typeface="Arial Narrow" panose="020B0606020202030204" pitchFamily="34" charset="0"/>
              </a:rPr>
              <a:t> </a:t>
            </a:r>
            <a:r>
              <a:rPr lang="en-US" sz="2400" b="1" dirty="0">
                <a:latin typeface="Arial Narrow" panose="020B0606020202030204" pitchFamily="34" charset="0"/>
              </a:rPr>
              <a:t>boundaries</a:t>
            </a:r>
            <a:r>
              <a:rPr lang="en-US" sz="2400" dirty="0">
                <a:latin typeface="Arial Narrow" panose="020B0606020202030204" pitchFamily="34" charset="0"/>
              </a:rPr>
              <a:t>: Plates </a:t>
            </a:r>
            <a:r>
              <a:rPr lang="en-US" sz="2400" b="1" dirty="0">
                <a:latin typeface="Arial Narrow" panose="020B0606020202030204" pitchFamily="34" charset="0"/>
              </a:rPr>
              <a:t>pull</a:t>
            </a:r>
            <a:r>
              <a:rPr lang="en-US" sz="2400" dirty="0">
                <a:latin typeface="Arial Narrow" panose="020B0606020202030204" pitchFamily="34" charset="0"/>
              </a:rPr>
              <a:t> </a:t>
            </a:r>
            <a:r>
              <a:rPr lang="en-US" sz="2400" b="1" dirty="0">
                <a:latin typeface="Arial Narrow" panose="020B0606020202030204" pitchFamily="34" charset="0"/>
              </a:rPr>
              <a:t>apart</a:t>
            </a:r>
            <a:r>
              <a:rPr lang="en-US" sz="2400" dirty="0">
                <a:latin typeface="Arial Narrow" panose="020B0606020202030204" pitchFamily="34" charset="0"/>
              </a:rPr>
              <a:t>, forming features like the </a:t>
            </a:r>
            <a:r>
              <a:rPr lang="en-US" sz="2400" b="1" dirty="0">
                <a:latin typeface="Arial Narrow" panose="020B0606020202030204" pitchFamily="34" charset="0"/>
              </a:rPr>
              <a:t>Great Rift Valley </a:t>
            </a:r>
            <a:r>
              <a:rPr lang="en-US" sz="2400" dirty="0">
                <a:latin typeface="Arial Narrow" panose="020B0606020202030204" pitchFamily="34" charset="0"/>
              </a:rPr>
              <a:t>in </a:t>
            </a:r>
            <a:r>
              <a:rPr lang="en-US" sz="2400" b="1" dirty="0">
                <a:latin typeface="Arial Narrow" panose="020B0606020202030204" pitchFamily="34" charset="0"/>
              </a:rPr>
              <a:t>Africa</a:t>
            </a:r>
            <a:r>
              <a:rPr lang="en-US" sz="2400" dirty="0">
                <a:latin typeface="Arial Narrow" panose="020B0606020202030204" pitchFamily="34" charset="0"/>
              </a:rPr>
              <a:t>.</a:t>
            </a:r>
            <a:endParaRPr lang="en-US" dirty="0">
              <a:latin typeface="Arial Narrow" panose="020B0606020202030204" pitchFamily="34" charset="0"/>
            </a:endParaRPr>
          </a:p>
        </p:txBody>
      </p:sp>
      <p:pic>
        <p:nvPicPr>
          <p:cNvPr id="6" name="Picture 5" descr="Diagram of a subduction zone showing dense oceanic crust descending beneath lighter continental crust creating a trench and generating magma that rises to form a volcano.">
            <a:extLst>
              <a:ext uri="{FF2B5EF4-FFF2-40B4-BE49-F238E27FC236}">
                <a16:creationId xmlns:a16="http://schemas.microsoft.com/office/drawing/2014/main" id="{0E909B0D-4DAD-826D-B7E5-F72B2278D261}"/>
              </a:ext>
            </a:extLst>
          </p:cNvPr>
          <p:cNvPicPr>
            <a:picLocks noChangeAspect="1"/>
          </p:cNvPicPr>
          <p:nvPr/>
        </p:nvPicPr>
        <p:blipFill>
          <a:blip r:embed="rId3"/>
          <a:stretch>
            <a:fillRect/>
          </a:stretch>
        </p:blipFill>
        <p:spPr>
          <a:xfrm>
            <a:off x="7556740" y="1380226"/>
            <a:ext cx="4563454" cy="2957794"/>
          </a:xfrm>
          <a:prstGeom prst="rect">
            <a:avLst/>
          </a:prstGeom>
        </p:spPr>
      </p:pic>
      <p:sp>
        <p:nvSpPr>
          <p:cNvPr id="9" name="TextBox 8">
            <a:extLst>
              <a:ext uri="{FF2B5EF4-FFF2-40B4-BE49-F238E27FC236}">
                <a16:creationId xmlns:a16="http://schemas.microsoft.com/office/drawing/2014/main" id="{4276BAEF-1F7D-720C-42FF-777C16F7EEC5}"/>
              </a:ext>
            </a:extLst>
          </p:cNvPr>
          <p:cNvSpPr txBox="1"/>
          <p:nvPr/>
        </p:nvSpPr>
        <p:spPr>
          <a:xfrm>
            <a:off x="7556740" y="4470564"/>
            <a:ext cx="4563454"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15.1.13: Sea floor movement and plate tectonics (Courtesy of USGS) from Introduction to Physical Geography by M. Ritter, licensed under CC BY-NC-SA 4.0.</a:t>
            </a:r>
          </a:p>
        </p:txBody>
      </p:sp>
    </p:spTree>
    <p:extLst>
      <p:ext uri="{BB962C8B-B14F-4D97-AF65-F5344CB8AC3E}">
        <p14:creationId xmlns:p14="http://schemas.microsoft.com/office/powerpoint/2010/main" val="42803439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41919-7023-A53B-768E-5D6DEA3E1A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867240-7C21-B53E-CF80-A5DC7039C45B}"/>
              </a:ext>
            </a:extLst>
          </p:cNvPr>
          <p:cNvSpPr>
            <a:spLocks noGrp="1"/>
          </p:cNvSpPr>
          <p:nvPr>
            <p:ph type="title"/>
          </p:nvPr>
        </p:nvSpPr>
        <p:spPr>
          <a:xfrm>
            <a:off x="991712" y="144868"/>
            <a:ext cx="10515600" cy="555949"/>
          </a:xfrm>
        </p:spPr>
        <p:txBody>
          <a:bodyPr>
            <a:noAutofit/>
          </a:bodyPr>
          <a:lstStyle/>
          <a:p>
            <a:pPr algn="ctr"/>
            <a:r>
              <a:rPr kumimoji="0" lang="en-US" sz="36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Earth’s Plates &amp; Their Corresponding Tectonic Boundaries</a:t>
            </a:r>
            <a:endParaRPr lang="en-US" sz="3600" dirty="0">
              <a:latin typeface="Arial Narrow" panose="020B0606020202030204" pitchFamily="34" charset="0"/>
            </a:endParaRPr>
          </a:p>
        </p:txBody>
      </p:sp>
      <p:pic>
        <p:nvPicPr>
          <p:cNvPr id="5" name="Picture 4" descr="World map showing major tectonic plates in different colors with arrows indicating plate movement including Pacific North American South American African Eurasian Australian Indian Antarctic Nazca Cocos Caribbean Filipino Arabian and Scotia plates.">
            <a:extLst>
              <a:ext uri="{FF2B5EF4-FFF2-40B4-BE49-F238E27FC236}">
                <a16:creationId xmlns:a16="http://schemas.microsoft.com/office/drawing/2014/main" id="{7E4EE4B1-07AA-F240-6A33-D120BF956E71}"/>
              </a:ext>
            </a:extLst>
          </p:cNvPr>
          <p:cNvPicPr>
            <a:picLocks noChangeAspect="1"/>
          </p:cNvPicPr>
          <p:nvPr/>
        </p:nvPicPr>
        <p:blipFill>
          <a:blip r:embed="rId3"/>
          <a:stretch>
            <a:fillRect/>
          </a:stretch>
        </p:blipFill>
        <p:spPr>
          <a:xfrm>
            <a:off x="1388286" y="895155"/>
            <a:ext cx="9616246" cy="5593513"/>
          </a:xfrm>
          <a:prstGeom prst="rect">
            <a:avLst/>
          </a:prstGeom>
        </p:spPr>
      </p:pic>
      <p:sp>
        <p:nvSpPr>
          <p:cNvPr id="9" name="TextBox 8">
            <a:extLst>
              <a:ext uri="{FF2B5EF4-FFF2-40B4-BE49-F238E27FC236}">
                <a16:creationId xmlns:a16="http://schemas.microsoft.com/office/drawing/2014/main" id="{2972BD80-205F-0C96-7FE6-D42D919E3C67}"/>
              </a:ext>
            </a:extLst>
          </p:cNvPr>
          <p:cNvSpPr txBox="1"/>
          <p:nvPr/>
        </p:nvSpPr>
        <p:spPr>
          <a:xfrm>
            <a:off x="3863335" y="6488668"/>
            <a:ext cx="4465329" cy="369332"/>
          </a:xfrm>
          <a:prstGeom prst="rect">
            <a:avLst/>
          </a:prstGeom>
          <a:noFill/>
        </p:spPr>
        <p:txBody>
          <a:bodyPr wrap="square">
            <a:spAutoFit/>
          </a:bodyPr>
          <a:lstStyle/>
          <a:p>
            <a:r>
              <a:rPr lang="en-US" sz="900" dirty="0">
                <a:latin typeface="Arial Narrow" panose="020B0606020202030204" pitchFamily="34" charset="0"/>
                <a:cs typeface="Times New Roman" panose="02020603050405020304" pitchFamily="18" charset="0"/>
              </a:rPr>
              <a:t>Source: Figure 13.13 Simplified Map of Earth’s Plates &amp; Their Corresponding Tectonic Boundaries. Image is in the public domain from Physical Geography by J. Patrich, licensed under CC BY 4.0. </a:t>
            </a:r>
          </a:p>
        </p:txBody>
      </p:sp>
    </p:spTree>
    <p:extLst>
      <p:ext uri="{BB962C8B-B14F-4D97-AF65-F5344CB8AC3E}">
        <p14:creationId xmlns:p14="http://schemas.microsoft.com/office/powerpoint/2010/main" val="19833018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97633-CCA8-2E44-056C-825CDAFC52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FF984D-529A-295F-106E-9165B9194E9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Plate Boundaries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6F4333C-D8F8-F537-663E-FB16705492CA}"/>
              </a:ext>
            </a:extLst>
          </p:cNvPr>
          <p:cNvSpPr>
            <a:spLocks noGrp="1"/>
          </p:cNvSpPr>
          <p:nvPr>
            <p:ph idx="1"/>
          </p:nvPr>
        </p:nvSpPr>
        <p:spPr>
          <a:xfrm>
            <a:off x="838199" y="1458931"/>
            <a:ext cx="5134297" cy="4570934"/>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Divergent Boundaries</a:t>
            </a:r>
            <a:r>
              <a:rPr lang="en-US" sz="2400" dirty="0">
                <a:latin typeface="Arial Narrow" panose="020B0606020202030204" pitchFamily="34" charset="0"/>
              </a:rPr>
              <a:t>: Plates </a:t>
            </a:r>
            <a:r>
              <a:rPr lang="en-US" sz="2400" b="1" dirty="0">
                <a:latin typeface="Arial Narrow" panose="020B0606020202030204" pitchFamily="34" charset="0"/>
              </a:rPr>
              <a:t>move</a:t>
            </a:r>
            <a:r>
              <a:rPr lang="en-US" sz="2400" dirty="0">
                <a:latin typeface="Arial Narrow" panose="020B0606020202030204" pitchFamily="34" charset="0"/>
              </a:rPr>
              <a:t> </a:t>
            </a:r>
            <a:r>
              <a:rPr lang="en-US" sz="2400" b="1" dirty="0">
                <a:latin typeface="Arial Narrow" panose="020B0606020202030204" pitchFamily="34" charset="0"/>
              </a:rPr>
              <a:t>apart</a:t>
            </a:r>
            <a:r>
              <a:rPr lang="en-US" sz="2400" dirty="0">
                <a:latin typeface="Arial Narrow" panose="020B0606020202030204" pitchFamily="34" charset="0"/>
              </a:rPr>
              <a:t>; new crust forms (e.g., Mid-Ocean Ridge).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Convergent Boundaries</a:t>
            </a:r>
            <a:r>
              <a:rPr lang="en-US" sz="2400" dirty="0">
                <a:latin typeface="Arial Narrow" panose="020B0606020202030204" pitchFamily="34" charset="0"/>
              </a:rPr>
              <a:t>: Plates </a:t>
            </a:r>
            <a:r>
              <a:rPr lang="en-US" sz="2400" b="1" dirty="0">
                <a:latin typeface="Arial Narrow" panose="020B0606020202030204" pitchFamily="34" charset="0"/>
              </a:rPr>
              <a:t>collide</a:t>
            </a:r>
            <a:r>
              <a:rPr lang="en-US" sz="2400" dirty="0">
                <a:latin typeface="Arial Narrow" panose="020B0606020202030204" pitchFamily="34" charset="0"/>
              </a:rPr>
              <a:t>; </a:t>
            </a:r>
            <a:r>
              <a:rPr lang="en-US" sz="2400" b="1" dirty="0">
                <a:latin typeface="Arial Narrow" panose="020B0606020202030204" pitchFamily="34" charset="0"/>
              </a:rPr>
              <a:t>subduction</a:t>
            </a:r>
            <a:r>
              <a:rPr lang="en-US" sz="2400" dirty="0">
                <a:latin typeface="Arial Narrow" panose="020B0606020202030204" pitchFamily="34" charset="0"/>
              </a:rPr>
              <a:t> leads to crust destruction and volcanic activity.</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Transform Boundaries</a:t>
            </a:r>
            <a:r>
              <a:rPr lang="en-US" sz="2400" dirty="0">
                <a:latin typeface="Arial Narrow" panose="020B0606020202030204" pitchFamily="34" charset="0"/>
              </a:rPr>
              <a:t>: Plates </a:t>
            </a:r>
            <a:r>
              <a:rPr lang="en-US" sz="2400" b="1" dirty="0">
                <a:latin typeface="Arial Narrow" panose="020B0606020202030204" pitchFamily="34" charset="0"/>
              </a:rPr>
              <a:t>slide past each other</a:t>
            </a:r>
            <a:r>
              <a:rPr lang="en-US" sz="2400" dirty="0">
                <a:latin typeface="Arial Narrow" panose="020B0606020202030204" pitchFamily="34" charset="0"/>
              </a:rPr>
              <a:t>, causing earthquakes (e.g., San Andreas Fault).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Plate Boundary Zones</a:t>
            </a:r>
            <a:r>
              <a:rPr lang="en-US" sz="2400" dirty="0">
                <a:latin typeface="Arial Narrow" panose="020B0606020202030204" pitchFamily="34" charset="0"/>
              </a:rPr>
              <a:t>: Broad, complex regions where boundary effects are less clearly defined.</a:t>
            </a:r>
          </a:p>
        </p:txBody>
      </p:sp>
      <p:sp>
        <p:nvSpPr>
          <p:cNvPr id="8" name="TextBox 7">
            <a:extLst>
              <a:ext uri="{FF2B5EF4-FFF2-40B4-BE49-F238E27FC236}">
                <a16:creationId xmlns:a16="http://schemas.microsoft.com/office/drawing/2014/main" id="{6A70FB36-7FCC-50F7-CCAE-C78207AD2F33}"/>
              </a:ext>
            </a:extLst>
          </p:cNvPr>
          <p:cNvSpPr txBox="1"/>
          <p:nvPr/>
        </p:nvSpPr>
        <p:spPr>
          <a:xfrm>
            <a:off x="7031618" y="4318676"/>
            <a:ext cx="3933645"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15.2.2: Tectonic Settings (Courtesy of USGS) from Introduction to Physical Geography by M. Ritter, licensed under CC BY-NC-SA 4.0.</a:t>
            </a:r>
          </a:p>
        </p:txBody>
      </p:sp>
      <p:pic>
        <p:nvPicPr>
          <p:cNvPr id="10" name="Picture 9" descr="Diagram showing various tectonic settings including convergent divergent and transform plate boundaries oceanic spreading ridge trench island arc shield volcano strato volcano continental rift zone hot spot lithosphere asthenosphere oceanic crust continental crust and subducting plate.">
            <a:extLst>
              <a:ext uri="{FF2B5EF4-FFF2-40B4-BE49-F238E27FC236}">
                <a16:creationId xmlns:a16="http://schemas.microsoft.com/office/drawing/2014/main" id="{A0551E58-67FB-6938-4AB4-26412D90C9DE}"/>
              </a:ext>
            </a:extLst>
          </p:cNvPr>
          <p:cNvPicPr>
            <a:picLocks noChangeAspect="1"/>
          </p:cNvPicPr>
          <p:nvPr/>
        </p:nvPicPr>
        <p:blipFill>
          <a:blip r:embed="rId3"/>
          <a:stretch>
            <a:fillRect/>
          </a:stretch>
        </p:blipFill>
        <p:spPr>
          <a:xfrm>
            <a:off x="6096000" y="1536569"/>
            <a:ext cx="5804883" cy="2560978"/>
          </a:xfrm>
          <a:prstGeom prst="rect">
            <a:avLst/>
          </a:prstGeom>
        </p:spPr>
      </p:pic>
    </p:spTree>
    <p:extLst>
      <p:ext uri="{BB962C8B-B14F-4D97-AF65-F5344CB8AC3E}">
        <p14:creationId xmlns:p14="http://schemas.microsoft.com/office/powerpoint/2010/main" val="19218429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C1192-F6B0-F5FA-EAB6-295BD18419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05ECE7-16B6-FA52-51F0-04CF7CA19608}"/>
              </a:ext>
            </a:extLst>
          </p:cNvPr>
          <p:cNvSpPr>
            <a:spLocks noGrp="1"/>
          </p:cNvSpPr>
          <p:nvPr>
            <p:ph type="title"/>
          </p:nvPr>
        </p:nvSpPr>
        <p:spPr>
          <a:xfrm>
            <a:off x="1091830" y="179216"/>
            <a:ext cx="10515600" cy="535926"/>
          </a:xfrm>
        </p:spPr>
        <p:txBody>
          <a:bodyPr>
            <a:normAutofit fontScale="90000"/>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Earth’s Mantle Convection Cells</a:t>
            </a:r>
            <a:endParaRPr lang="en-US" sz="4000" dirty="0">
              <a:latin typeface="Arial Narrow" panose="020B0606020202030204" pitchFamily="34" charset="0"/>
            </a:endParaRPr>
          </a:p>
        </p:txBody>
      </p:sp>
      <p:pic>
        <p:nvPicPr>
          <p:cNvPr id="3" name="Picture 2" descr="Diagram of Earth’s mantle convection cells showing heat driven circulation in the mantle with rising material at ridges sinking at trenches slab pull motion lithosphere asthenosphere mantle and outer core.">
            <a:extLst>
              <a:ext uri="{FF2B5EF4-FFF2-40B4-BE49-F238E27FC236}">
                <a16:creationId xmlns:a16="http://schemas.microsoft.com/office/drawing/2014/main" id="{72EC4474-5E9F-1AF0-544C-B3FDEB7D6D40}"/>
              </a:ext>
            </a:extLst>
          </p:cNvPr>
          <p:cNvPicPr>
            <a:picLocks noChangeAspect="1"/>
          </p:cNvPicPr>
          <p:nvPr/>
        </p:nvPicPr>
        <p:blipFill>
          <a:blip r:embed="rId3"/>
          <a:stretch>
            <a:fillRect/>
          </a:stretch>
        </p:blipFill>
        <p:spPr>
          <a:xfrm>
            <a:off x="1632811" y="839351"/>
            <a:ext cx="8926378" cy="5179297"/>
          </a:xfrm>
          <a:prstGeom prst="rect">
            <a:avLst/>
          </a:prstGeom>
        </p:spPr>
      </p:pic>
      <p:sp>
        <p:nvSpPr>
          <p:cNvPr id="9" name="TextBox 8">
            <a:extLst>
              <a:ext uri="{FF2B5EF4-FFF2-40B4-BE49-F238E27FC236}">
                <a16:creationId xmlns:a16="http://schemas.microsoft.com/office/drawing/2014/main" id="{B3E5FF6F-2BF1-D166-D8FD-241B69AC4559}"/>
              </a:ext>
            </a:extLst>
          </p:cNvPr>
          <p:cNvSpPr txBox="1"/>
          <p:nvPr/>
        </p:nvSpPr>
        <p:spPr>
          <a:xfrm>
            <a:off x="4009984" y="6267066"/>
            <a:ext cx="4901104" cy="369332"/>
          </a:xfrm>
          <a:prstGeom prst="rect">
            <a:avLst/>
          </a:prstGeom>
          <a:noFill/>
        </p:spPr>
        <p:txBody>
          <a:bodyPr wrap="square">
            <a:spAutoFit/>
          </a:bodyPr>
          <a:lstStyle/>
          <a:p>
            <a:r>
              <a:rPr lang="en-US" sz="900" dirty="0">
                <a:latin typeface="Arial Narrow" panose="020B0606020202030204" pitchFamily="34" charset="0"/>
                <a:cs typeface="Times New Roman" panose="02020603050405020304" pitchFamily="18" charset="0"/>
              </a:rPr>
              <a:t>Source: Figure 13.14 Example of Earth’s Mantle Convection Cells. Image by </a:t>
            </a:r>
            <a:r>
              <a:rPr lang="en-US" sz="900" dirty="0" err="1">
                <a:latin typeface="Arial Narrow" panose="020B0606020202030204" pitchFamily="34" charset="0"/>
                <a:cs typeface="Times New Roman" panose="02020603050405020304" pitchFamily="18" charset="0"/>
              </a:rPr>
              <a:t>Surachit</a:t>
            </a:r>
            <a:r>
              <a:rPr lang="en-US" sz="900" dirty="0">
                <a:latin typeface="Arial Narrow" panose="020B0606020202030204" pitchFamily="34" charset="0"/>
                <a:cs typeface="Times New Roman" panose="02020603050405020304" pitchFamily="18" charset="0"/>
              </a:rPr>
              <a:t> is used under Attribution-Share Alike 3.0 </a:t>
            </a:r>
            <a:r>
              <a:rPr lang="en-US" sz="900" dirty="0" err="1">
                <a:latin typeface="Arial Narrow" panose="020B0606020202030204" pitchFamily="34" charset="0"/>
                <a:cs typeface="Times New Roman" panose="02020603050405020304" pitchFamily="18" charset="0"/>
              </a:rPr>
              <a:t>Unported</a:t>
            </a:r>
            <a:r>
              <a:rPr lang="en-US" sz="900" dirty="0">
                <a:latin typeface="Arial Narrow" panose="020B0606020202030204" pitchFamily="34" charset="0"/>
                <a:cs typeface="Times New Roman" panose="02020603050405020304" pitchFamily="18" charset="0"/>
              </a:rPr>
              <a:t> license from Physical Geography by J. Patrich, licensed under CC BY 4.0. </a:t>
            </a:r>
          </a:p>
        </p:txBody>
      </p:sp>
    </p:spTree>
    <p:extLst>
      <p:ext uri="{BB962C8B-B14F-4D97-AF65-F5344CB8AC3E}">
        <p14:creationId xmlns:p14="http://schemas.microsoft.com/office/powerpoint/2010/main" val="2975024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C66C7-CF97-8EA1-5668-CF757B797F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2BD252-5F9E-3AB5-150B-B418740E838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Plate Boundaries and Earthquakes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59046A2-0B4F-5A47-02F0-D3B433894704}"/>
              </a:ext>
            </a:extLst>
          </p:cNvPr>
          <p:cNvSpPr>
            <a:spLocks noGrp="1"/>
          </p:cNvSpPr>
          <p:nvPr>
            <p:ph idx="1"/>
          </p:nvPr>
        </p:nvSpPr>
        <p:spPr>
          <a:xfrm>
            <a:off x="838200" y="1380226"/>
            <a:ext cx="590765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Earthquakes result from </a:t>
            </a:r>
            <a:r>
              <a:rPr lang="en-US" sz="2400" b="1" dirty="0">
                <a:latin typeface="Arial Narrow" panose="020B0606020202030204" pitchFamily="34" charset="0"/>
              </a:rPr>
              <a:t>movement along faults</a:t>
            </a:r>
            <a:r>
              <a:rPr lang="en-US" sz="2400" dirty="0">
                <a:latin typeface="Arial Narrow" panose="020B0606020202030204" pitchFamily="34" charset="0"/>
              </a:rPr>
              <a:t>—fractures in the Earth's crust.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Most earthquakes occur at </a:t>
            </a:r>
            <a:r>
              <a:rPr lang="en-US" sz="2400" b="1" dirty="0">
                <a:latin typeface="Arial Narrow" panose="020B0606020202030204" pitchFamily="34" charset="0"/>
              </a:rPr>
              <a:t>plate boundaries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Submarine earthquakes </a:t>
            </a:r>
            <a:r>
              <a:rPr lang="en-US" sz="2400" dirty="0">
                <a:latin typeface="Arial Narrow" panose="020B0606020202030204" pitchFamily="34" charset="0"/>
              </a:rPr>
              <a:t>can trigger </a:t>
            </a:r>
            <a:r>
              <a:rPr lang="en-US" sz="2400" b="1" dirty="0">
                <a:latin typeface="Arial Narrow" panose="020B0606020202030204" pitchFamily="34" charset="0"/>
              </a:rPr>
              <a:t>tsunamis</a:t>
            </a:r>
            <a:r>
              <a:rPr lang="en-US" sz="2400" dirty="0">
                <a:latin typeface="Arial Narrow" panose="020B0606020202030204" pitchFamily="34" charset="0"/>
              </a:rPr>
              <a:t>, causing widespread coastal damage.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Transform faults</a:t>
            </a:r>
            <a:r>
              <a:rPr lang="en-US" sz="2400" dirty="0">
                <a:latin typeface="Arial Narrow" panose="020B0606020202030204" pitchFamily="34" charset="0"/>
              </a:rPr>
              <a:t> (e.g., San Andreas) involve </a:t>
            </a:r>
            <a:r>
              <a:rPr lang="en-US" sz="2400" b="1" dirty="0">
                <a:latin typeface="Arial Narrow" panose="020B0606020202030204" pitchFamily="34" charset="0"/>
              </a:rPr>
              <a:t>horizontal</a:t>
            </a:r>
            <a:r>
              <a:rPr lang="en-US" sz="2400" dirty="0">
                <a:latin typeface="Arial Narrow" panose="020B0606020202030204" pitchFamily="34" charset="0"/>
              </a:rPr>
              <a:t> movement.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Divergent boundaries </a:t>
            </a:r>
            <a:r>
              <a:rPr lang="en-US" sz="2400" dirty="0">
                <a:latin typeface="Arial Narrow" panose="020B0606020202030204" pitchFamily="34" charset="0"/>
              </a:rPr>
              <a:t>(e.g., </a:t>
            </a:r>
            <a:r>
              <a:rPr lang="en-US" sz="2400" b="1" dirty="0">
                <a:latin typeface="Arial Narrow" panose="020B0606020202030204" pitchFamily="34" charset="0"/>
              </a:rPr>
              <a:t>mid-ocean ridges</a:t>
            </a:r>
            <a:r>
              <a:rPr lang="en-US" sz="2400" dirty="0">
                <a:latin typeface="Arial Narrow" panose="020B0606020202030204" pitchFamily="34" charset="0"/>
              </a:rPr>
              <a:t>) produce shallow earthquakes.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Convergent boundaries </a:t>
            </a:r>
            <a:r>
              <a:rPr lang="en-US" sz="2400" dirty="0">
                <a:latin typeface="Arial Narrow" panose="020B0606020202030204" pitchFamily="34" charset="0"/>
              </a:rPr>
              <a:t>(e.g., </a:t>
            </a:r>
            <a:r>
              <a:rPr lang="en-US" sz="2400" b="1" dirty="0">
                <a:latin typeface="Arial Narrow" panose="020B0606020202030204" pitchFamily="34" charset="0"/>
              </a:rPr>
              <a:t>subduction zones</a:t>
            </a:r>
            <a:r>
              <a:rPr lang="en-US" sz="2400" dirty="0">
                <a:latin typeface="Arial Narrow" panose="020B0606020202030204" pitchFamily="34" charset="0"/>
              </a:rPr>
              <a:t>) produce shallow to deep earthquakes.</a:t>
            </a:r>
          </a:p>
        </p:txBody>
      </p:sp>
      <p:pic>
        <p:nvPicPr>
          <p:cNvPr id="5" name="Picture 4" descr="Aerial view of the San Andreas Fault in California showing a long visible fracture line in the landscape where two tectonic plates meet and slip past each other causing frequent earthquakes.">
            <a:extLst>
              <a:ext uri="{FF2B5EF4-FFF2-40B4-BE49-F238E27FC236}">
                <a16:creationId xmlns:a16="http://schemas.microsoft.com/office/drawing/2014/main" id="{BAFF6758-28DC-076D-9C71-05E32FB1C69F}"/>
              </a:ext>
            </a:extLst>
          </p:cNvPr>
          <p:cNvPicPr>
            <a:picLocks noChangeAspect="1"/>
          </p:cNvPicPr>
          <p:nvPr/>
        </p:nvPicPr>
        <p:blipFill>
          <a:blip r:embed="rId3"/>
          <a:stretch>
            <a:fillRect/>
          </a:stretch>
        </p:blipFill>
        <p:spPr>
          <a:xfrm>
            <a:off x="7573010" y="1380226"/>
            <a:ext cx="3149624" cy="4597889"/>
          </a:xfrm>
          <a:prstGeom prst="rect">
            <a:avLst/>
          </a:prstGeom>
        </p:spPr>
      </p:pic>
      <p:sp>
        <p:nvSpPr>
          <p:cNvPr id="6" name="TextBox 5">
            <a:extLst>
              <a:ext uri="{FF2B5EF4-FFF2-40B4-BE49-F238E27FC236}">
                <a16:creationId xmlns:a16="http://schemas.microsoft.com/office/drawing/2014/main" id="{18295338-EF27-0A91-C2C2-F073A9CB1B5B}"/>
              </a:ext>
            </a:extLst>
          </p:cNvPr>
          <p:cNvSpPr txBox="1"/>
          <p:nvPr/>
        </p:nvSpPr>
        <p:spPr>
          <a:xfrm>
            <a:off x="7161015" y="6215876"/>
            <a:ext cx="4303491"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15.2.3: San Andreas Fault, California, is where numerous earthquakes occur due to slippage along two plate boundaries. (Source: USGS Used with permission) from Introduction to Physical Geography by M. Ritter, licensed under CC BY-NC-SA 4.0.</a:t>
            </a:r>
          </a:p>
        </p:txBody>
      </p:sp>
    </p:spTree>
    <p:extLst>
      <p:ext uri="{BB962C8B-B14F-4D97-AF65-F5344CB8AC3E}">
        <p14:creationId xmlns:p14="http://schemas.microsoft.com/office/powerpoint/2010/main" val="12195050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28A43-17FA-A566-4D59-8A4EACAF2A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214312-1F56-6301-3C6E-012FC7A76ED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Earthquakes Away from Plate Boundaries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DDE28B7-23B3-4A13-B4DF-9B1A1030C94B}"/>
              </a:ext>
            </a:extLst>
          </p:cNvPr>
          <p:cNvSpPr>
            <a:spLocks noGrp="1"/>
          </p:cNvSpPr>
          <p:nvPr>
            <p:ph idx="1"/>
          </p:nvPr>
        </p:nvSpPr>
        <p:spPr>
          <a:xfrm>
            <a:off x="838200" y="1312281"/>
            <a:ext cx="5257800"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While most earthquakes occur along plate boundaries, </a:t>
            </a:r>
            <a:r>
              <a:rPr lang="en-US" sz="2400" b="1" dirty="0">
                <a:latin typeface="Arial Narrow" panose="020B0606020202030204" pitchFamily="34" charset="0"/>
              </a:rPr>
              <a:t>intraplate</a:t>
            </a:r>
            <a:r>
              <a:rPr lang="en-US" sz="2400" dirty="0">
                <a:latin typeface="Arial Narrow" panose="020B0606020202030204" pitchFamily="34" charset="0"/>
              </a:rPr>
              <a:t> </a:t>
            </a:r>
            <a:r>
              <a:rPr lang="en-US" sz="2400" b="1" dirty="0">
                <a:latin typeface="Arial Narrow" panose="020B0606020202030204" pitchFamily="34" charset="0"/>
              </a:rPr>
              <a:t>earthquakes</a:t>
            </a:r>
            <a:r>
              <a:rPr lang="en-US" sz="2400" dirty="0">
                <a:latin typeface="Arial Narrow" panose="020B0606020202030204" pitchFamily="34" charset="0"/>
              </a:rPr>
              <a:t> can happen far from them.</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New Madrid Seismic Zone </a:t>
            </a:r>
            <a:r>
              <a:rPr lang="en-US" sz="2400" dirty="0">
                <a:latin typeface="Arial Narrow" panose="020B0606020202030204" pitchFamily="34" charset="0"/>
              </a:rPr>
              <a:t>in the Mississippi Valley is a major intraplate seismic area in the central US.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Site of powerful earthquakes in the early 1800s, affecting a wide region far from </a:t>
            </a:r>
            <a:r>
              <a:rPr lang="en-US" sz="2400" b="1" dirty="0">
                <a:latin typeface="Arial Narrow" panose="020B0606020202030204" pitchFamily="34" charset="0"/>
              </a:rPr>
              <a:t>active</a:t>
            </a:r>
            <a:r>
              <a:rPr lang="en-US" sz="2400" dirty="0">
                <a:latin typeface="Arial Narrow" panose="020B0606020202030204" pitchFamily="34" charset="0"/>
              </a:rPr>
              <a:t> </a:t>
            </a:r>
            <a:r>
              <a:rPr lang="en-US" sz="2400" b="1" dirty="0">
                <a:latin typeface="Arial Narrow" panose="020B0606020202030204" pitchFamily="34" charset="0"/>
              </a:rPr>
              <a:t>plate</a:t>
            </a:r>
            <a:r>
              <a:rPr lang="en-US" sz="2400" dirty="0">
                <a:latin typeface="Arial Narrow" panose="020B0606020202030204" pitchFamily="34" charset="0"/>
              </a:rPr>
              <a:t> </a:t>
            </a:r>
            <a:r>
              <a:rPr lang="en-US" sz="2400" b="1" dirty="0">
                <a:latin typeface="Arial Narrow" panose="020B0606020202030204" pitchFamily="34" charset="0"/>
              </a:rPr>
              <a:t>edges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Caused by </a:t>
            </a:r>
            <a:r>
              <a:rPr lang="en-US" sz="2400" b="1" dirty="0">
                <a:latin typeface="Arial Narrow" panose="020B0606020202030204" pitchFamily="34" charset="0"/>
              </a:rPr>
              <a:t>ancient</a:t>
            </a:r>
            <a:r>
              <a:rPr lang="en-US" sz="2400" dirty="0">
                <a:latin typeface="Arial Narrow" panose="020B0606020202030204" pitchFamily="34" charset="0"/>
              </a:rPr>
              <a:t> </a:t>
            </a:r>
            <a:r>
              <a:rPr lang="en-US" sz="2400" b="1" dirty="0">
                <a:latin typeface="Arial Narrow" panose="020B0606020202030204" pitchFamily="34" charset="0"/>
              </a:rPr>
              <a:t>faults</a:t>
            </a:r>
            <a:r>
              <a:rPr lang="en-US" sz="2400" dirty="0">
                <a:latin typeface="Arial Narrow" panose="020B0606020202030204" pitchFamily="34" charset="0"/>
              </a:rPr>
              <a:t> reactivated by </a:t>
            </a:r>
            <a:r>
              <a:rPr lang="en-US" sz="2400" b="1" dirty="0">
                <a:latin typeface="Arial Narrow" panose="020B0606020202030204" pitchFamily="34" charset="0"/>
              </a:rPr>
              <a:t>stress</a:t>
            </a:r>
            <a:r>
              <a:rPr lang="en-US" sz="2400" dirty="0">
                <a:latin typeface="Arial Narrow" panose="020B0606020202030204" pitchFamily="34" charset="0"/>
              </a:rPr>
              <a:t> within the North American Plate.</a:t>
            </a:r>
            <a:endParaRPr lang="en-US" dirty="0">
              <a:latin typeface="Arial Narrow" panose="020B0606020202030204" pitchFamily="34" charset="0"/>
            </a:endParaRPr>
          </a:p>
        </p:txBody>
      </p:sp>
      <p:sp>
        <p:nvSpPr>
          <p:cNvPr id="9" name="TextBox 8">
            <a:extLst>
              <a:ext uri="{FF2B5EF4-FFF2-40B4-BE49-F238E27FC236}">
                <a16:creationId xmlns:a16="http://schemas.microsoft.com/office/drawing/2014/main" id="{EF90A73A-EDAE-AC87-6E02-FF5C73CA8BA4}"/>
              </a:ext>
            </a:extLst>
          </p:cNvPr>
          <p:cNvSpPr txBox="1"/>
          <p:nvPr/>
        </p:nvSpPr>
        <p:spPr>
          <a:xfrm>
            <a:off x="6901132" y="5215824"/>
            <a:ext cx="4563454"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15.1.14: Global distribution of earthquakes and volcanoes (Courtesy of USGS) from Introduction to Physical Geography by M. Ritter, licensed under CC BY-NC-SA 4.0.</a:t>
            </a:r>
          </a:p>
        </p:txBody>
      </p:sp>
      <p:pic>
        <p:nvPicPr>
          <p:cNvPr id="5" name="Picture 4" descr="World map showing the global distribution of volcanoes marked with triangles and earthquakes marked with dots concentrated along tectonic plate boundaries.">
            <a:extLst>
              <a:ext uri="{FF2B5EF4-FFF2-40B4-BE49-F238E27FC236}">
                <a16:creationId xmlns:a16="http://schemas.microsoft.com/office/drawing/2014/main" id="{9D74565E-25B7-509C-00D6-0B7911A9F465}"/>
              </a:ext>
            </a:extLst>
          </p:cNvPr>
          <p:cNvPicPr>
            <a:picLocks noChangeAspect="1"/>
          </p:cNvPicPr>
          <p:nvPr/>
        </p:nvPicPr>
        <p:blipFill>
          <a:blip r:embed="rId3"/>
          <a:stretch>
            <a:fillRect/>
          </a:stretch>
        </p:blipFill>
        <p:spPr>
          <a:xfrm>
            <a:off x="6185419" y="1497839"/>
            <a:ext cx="5728473" cy="3600372"/>
          </a:xfrm>
          <a:prstGeom prst="rect">
            <a:avLst/>
          </a:prstGeom>
        </p:spPr>
      </p:pic>
    </p:spTree>
    <p:extLst>
      <p:ext uri="{BB962C8B-B14F-4D97-AF65-F5344CB8AC3E}">
        <p14:creationId xmlns:p14="http://schemas.microsoft.com/office/powerpoint/2010/main" val="37991783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9DBB1-4309-7021-E9AF-5244E10DE1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6D8076-A432-4624-50A9-42825977ACF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Plate Boundaries and Volcanoes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E28047-CA0C-0971-391A-074280E6530A}"/>
              </a:ext>
            </a:extLst>
          </p:cNvPr>
          <p:cNvSpPr>
            <a:spLocks noGrp="1"/>
          </p:cNvSpPr>
          <p:nvPr>
            <p:ph idx="1"/>
          </p:nvPr>
        </p:nvSpPr>
        <p:spPr>
          <a:xfrm>
            <a:off x="838201" y="1458930"/>
            <a:ext cx="5726501"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Volcanic activity </a:t>
            </a:r>
            <a:r>
              <a:rPr lang="en-US" sz="2400" dirty="0">
                <a:latin typeface="Arial Narrow" panose="020B0606020202030204" pitchFamily="34" charset="0"/>
              </a:rPr>
              <a:t>is common along </a:t>
            </a:r>
            <a:r>
              <a:rPr lang="en-US" sz="2400" b="1" dirty="0">
                <a:latin typeface="Arial Narrow" panose="020B0606020202030204" pitchFamily="34" charset="0"/>
              </a:rPr>
              <a:t>convergent</a:t>
            </a:r>
            <a:r>
              <a:rPr lang="en-US" sz="2400" dirty="0">
                <a:latin typeface="Arial Narrow" panose="020B0606020202030204" pitchFamily="34" charset="0"/>
              </a:rPr>
              <a:t> </a:t>
            </a:r>
            <a:r>
              <a:rPr lang="en-US" sz="2400" b="1" dirty="0">
                <a:latin typeface="Arial Narrow" panose="020B0606020202030204" pitchFamily="34" charset="0"/>
              </a:rPr>
              <a:t>boundaries</a:t>
            </a:r>
            <a:r>
              <a:rPr lang="en-US" sz="2400" dirty="0">
                <a:latin typeface="Arial Narrow" panose="020B0606020202030204" pitchFamily="34" charset="0"/>
              </a:rPr>
              <a:t> where </a:t>
            </a:r>
            <a:r>
              <a:rPr lang="en-US" sz="2400" b="1" dirty="0">
                <a:latin typeface="Arial Narrow" panose="020B0606020202030204" pitchFamily="34" charset="0"/>
              </a:rPr>
              <a:t>subduction</a:t>
            </a:r>
            <a:r>
              <a:rPr lang="en-US" sz="2400" dirty="0">
                <a:latin typeface="Arial Narrow" panose="020B0606020202030204" pitchFamily="34" charset="0"/>
              </a:rPr>
              <a:t> occurs.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a:t>
            </a:r>
            <a:r>
              <a:rPr lang="en-US" sz="2400" b="1" dirty="0">
                <a:latin typeface="Arial Narrow" panose="020B0606020202030204" pitchFamily="34" charset="0"/>
              </a:rPr>
              <a:t>Ring of Fire</a:t>
            </a:r>
            <a:r>
              <a:rPr lang="en-US" sz="2400" dirty="0">
                <a:latin typeface="Arial Narrow" panose="020B0606020202030204" pitchFamily="34" charset="0"/>
              </a:rPr>
              <a:t>"—circling the </a:t>
            </a:r>
            <a:r>
              <a:rPr lang="en-US" sz="2400" b="1" dirty="0">
                <a:latin typeface="Arial Narrow" panose="020B0606020202030204" pitchFamily="34" charset="0"/>
              </a:rPr>
              <a:t>Pacific</a:t>
            </a:r>
            <a:r>
              <a:rPr lang="en-US" sz="2400" dirty="0">
                <a:latin typeface="Arial Narrow" panose="020B0606020202030204" pitchFamily="34" charset="0"/>
              </a:rPr>
              <a:t> </a:t>
            </a:r>
            <a:r>
              <a:rPr lang="en-US" sz="2400" b="1" dirty="0">
                <a:latin typeface="Arial Narrow" panose="020B0606020202030204" pitchFamily="34" charset="0"/>
              </a:rPr>
              <a:t>Ocean</a:t>
            </a:r>
            <a:r>
              <a:rPr lang="en-US" sz="2400" dirty="0">
                <a:latin typeface="Arial Narrow" panose="020B0606020202030204" pitchFamily="34" charset="0"/>
              </a:rPr>
              <a:t>—is a </a:t>
            </a:r>
            <a:r>
              <a:rPr lang="en-US" sz="2400" b="1" dirty="0">
                <a:latin typeface="Arial Narrow" panose="020B0606020202030204" pitchFamily="34" charset="0"/>
              </a:rPr>
              <a:t>major zone </a:t>
            </a:r>
            <a:r>
              <a:rPr lang="en-US" sz="2400" dirty="0">
                <a:latin typeface="Arial Narrow" panose="020B0606020202030204" pitchFamily="34" charset="0"/>
              </a:rPr>
              <a:t>of </a:t>
            </a:r>
            <a:r>
              <a:rPr lang="en-US" sz="2400" b="1" dirty="0">
                <a:latin typeface="Arial Narrow" panose="020B0606020202030204" pitchFamily="34" charset="0"/>
              </a:rPr>
              <a:t>active volcanoes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Formed by </a:t>
            </a:r>
            <a:r>
              <a:rPr lang="en-US" sz="2400" b="1" dirty="0">
                <a:latin typeface="Arial Narrow" panose="020B0606020202030204" pitchFamily="34" charset="0"/>
              </a:rPr>
              <a:t>melting</a:t>
            </a:r>
            <a:r>
              <a:rPr lang="en-US" sz="2400" dirty="0">
                <a:latin typeface="Arial Narrow" panose="020B0606020202030204" pitchFamily="34" charset="0"/>
              </a:rPr>
              <a:t> of </a:t>
            </a:r>
            <a:r>
              <a:rPr lang="en-US" sz="2400" b="1" dirty="0">
                <a:latin typeface="Arial Narrow" panose="020B0606020202030204" pitchFamily="34" charset="0"/>
              </a:rPr>
              <a:t>subducted</a:t>
            </a:r>
            <a:r>
              <a:rPr lang="en-US" sz="2400" dirty="0">
                <a:latin typeface="Arial Narrow" panose="020B0606020202030204" pitchFamily="34" charset="0"/>
              </a:rPr>
              <a:t> </a:t>
            </a:r>
            <a:r>
              <a:rPr lang="en-US" sz="2400" b="1" dirty="0">
                <a:latin typeface="Arial Narrow" panose="020B0606020202030204" pitchFamily="34" charset="0"/>
              </a:rPr>
              <a:t>plates</a:t>
            </a:r>
            <a:r>
              <a:rPr lang="en-US" sz="2400" dirty="0">
                <a:latin typeface="Arial Narrow" panose="020B0606020202030204" pitchFamily="34" charset="0"/>
              </a:rPr>
              <a:t>, producing </a:t>
            </a:r>
            <a:r>
              <a:rPr lang="en-US" sz="2400" b="1" dirty="0">
                <a:latin typeface="Arial Narrow" panose="020B0606020202030204" pitchFamily="34" charset="0"/>
              </a:rPr>
              <a:t>magma</a:t>
            </a:r>
            <a:r>
              <a:rPr lang="en-US" sz="2400" dirty="0">
                <a:latin typeface="Arial Narrow" panose="020B0606020202030204" pitchFamily="34" charset="0"/>
              </a:rPr>
              <a:t> rich in </a:t>
            </a:r>
            <a:r>
              <a:rPr lang="en-US" sz="2400" b="1" dirty="0">
                <a:latin typeface="Arial Narrow" panose="020B0606020202030204" pitchFamily="34" charset="0"/>
              </a:rPr>
              <a:t>silica</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Stratovolcanoes</a:t>
            </a:r>
            <a:r>
              <a:rPr lang="en-US" sz="2400" dirty="0">
                <a:latin typeface="Arial Narrow" panose="020B0606020202030204" pitchFamily="34" charset="0"/>
              </a:rPr>
              <a:t> like Mt. St. Helens (USA), Mt. Shishaldin (Alaska), and Mt. Fuji (Japan) result from </a:t>
            </a:r>
            <a:r>
              <a:rPr lang="en-US" sz="2400" b="1" dirty="0">
                <a:latin typeface="Arial Narrow" panose="020B0606020202030204" pitchFamily="34" charset="0"/>
              </a:rPr>
              <a:t>explosive</a:t>
            </a:r>
            <a:r>
              <a:rPr lang="en-US" sz="2400" dirty="0">
                <a:latin typeface="Arial Narrow" panose="020B0606020202030204" pitchFamily="34" charset="0"/>
              </a:rPr>
              <a:t> </a:t>
            </a:r>
            <a:r>
              <a:rPr lang="en-US" sz="2400" b="1" dirty="0">
                <a:latin typeface="Arial Narrow" panose="020B0606020202030204" pitchFamily="34" charset="0"/>
              </a:rPr>
              <a:t>eruptions</a:t>
            </a:r>
            <a:r>
              <a:rPr lang="en-US" sz="2400" dirty="0">
                <a:latin typeface="Arial Narrow" panose="020B0606020202030204" pitchFamily="34" charset="0"/>
              </a:rPr>
              <a:t> of viscous lava and ash.</a:t>
            </a:r>
          </a:p>
        </p:txBody>
      </p:sp>
      <p:pic>
        <p:nvPicPr>
          <p:cNvPr id="7" name="Picture 6" descr="Aerial view of Shishaldin Volcano in Alaska erupting with a plume of dark ash rising above the summit surrounded by clouds.">
            <a:extLst>
              <a:ext uri="{FF2B5EF4-FFF2-40B4-BE49-F238E27FC236}">
                <a16:creationId xmlns:a16="http://schemas.microsoft.com/office/drawing/2014/main" id="{0A1E722D-A003-843B-4393-362465ED4D67}"/>
              </a:ext>
            </a:extLst>
          </p:cNvPr>
          <p:cNvPicPr>
            <a:picLocks noChangeAspect="1"/>
          </p:cNvPicPr>
          <p:nvPr/>
        </p:nvPicPr>
        <p:blipFill>
          <a:blip r:embed="rId3"/>
          <a:stretch>
            <a:fillRect/>
          </a:stretch>
        </p:blipFill>
        <p:spPr>
          <a:xfrm>
            <a:off x="7003614" y="1695090"/>
            <a:ext cx="4575576" cy="2842403"/>
          </a:xfrm>
          <a:prstGeom prst="rect">
            <a:avLst/>
          </a:prstGeom>
        </p:spPr>
      </p:pic>
      <p:sp>
        <p:nvSpPr>
          <p:cNvPr id="8" name="TextBox 7">
            <a:extLst>
              <a:ext uri="{FF2B5EF4-FFF2-40B4-BE49-F238E27FC236}">
                <a16:creationId xmlns:a16="http://schemas.microsoft.com/office/drawing/2014/main" id="{9F80ED79-58F0-F04D-4344-79756E41E921}"/>
              </a:ext>
            </a:extLst>
          </p:cNvPr>
          <p:cNvSpPr txBox="1"/>
          <p:nvPr/>
        </p:nvSpPr>
        <p:spPr>
          <a:xfrm>
            <a:off x="7015736" y="4852357"/>
            <a:ext cx="4563454"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15.2.4: Shishaldin Volcano, Alaska is a volcano found on the "Ring of Fire“ (Source: Volcano Hazards Program, USGS Used with permission) from Introduction to Physical Geography by M. Ritter, licensed under CC BY-NC-SA 4.0.</a:t>
            </a:r>
          </a:p>
        </p:txBody>
      </p:sp>
    </p:spTree>
    <p:extLst>
      <p:ext uri="{BB962C8B-B14F-4D97-AF65-F5344CB8AC3E}">
        <p14:creationId xmlns:p14="http://schemas.microsoft.com/office/powerpoint/2010/main" val="911812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B4015-E395-781C-ADAE-CF69621F00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63B4B7-3D48-59ED-41FF-44E744A19A81}"/>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Key additional resources</a:t>
            </a:r>
          </a:p>
        </p:txBody>
      </p:sp>
      <p:sp>
        <p:nvSpPr>
          <p:cNvPr id="3" name="Content Placeholder 2">
            <a:extLst>
              <a:ext uri="{FF2B5EF4-FFF2-40B4-BE49-F238E27FC236}">
                <a16:creationId xmlns:a16="http://schemas.microsoft.com/office/drawing/2014/main" id="{0057394E-DEC5-8079-2576-F4217204C52F}"/>
              </a:ext>
            </a:extLst>
          </p:cNvPr>
          <p:cNvSpPr>
            <a:spLocks noGrp="1"/>
          </p:cNvSpPr>
          <p:nvPr>
            <p:ph idx="1"/>
          </p:nvPr>
        </p:nvSpPr>
        <p:spPr>
          <a:xfrm>
            <a:off x="838199" y="1312281"/>
            <a:ext cx="7287884" cy="4821100"/>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USGS Understanding plate motions: </a:t>
            </a:r>
            <a:r>
              <a:rPr lang="en-US" sz="2400" dirty="0">
                <a:latin typeface="Arial Narrow" panose="020B0606020202030204" pitchFamily="34" charset="0"/>
                <a:hlinkClick r:id="rId3"/>
              </a:rPr>
              <a:t>https://pubs.usgs.gov/gip/dynamic/understanding.html</a:t>
            </a:r>
            <a:r>
              <a:rPr lang="en-US" sz="2400" dirty="0">
                <a:latin typeface="Arial Narrow" panose="020B0606020202030204" pitchFamily="34" charset="0"/>
              </a:rPr>
              <a:t> </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The interior of the Earth: </a:t>
            </a:r>
            <a:r>
              <a:rPr lang="en-US" sz="2400" dirty="0">
                <a:latin typeface="Arial Narrow" panose="020B0606020202030204" pitchFamily="34" charset="0"/>
                <a:hlinkClick r:id="rId4"/>
              </a:rPr>
              <a:t>https://pubs.usgs.gov/gip/interior/</a:t>
            </a:r>
            <a:r>
              <a:rPr lang="en-US" sz="2400" dirty="0">
                <a:latin typeface="Arial Narrow" panose="020B0606020202030204" pitchFamily="34" charset="0"/>
              </a:rPr>
              <a:t> </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Plate Tectonics - What Drives the Plates? Overview of processes (~</a:t>
            </a:r>
            <a:r>
              <a:rPr kumimoji="0" lang="en-US" sz="2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7 minutes</a:t>
            </a:r>
            <a:r>
              <a:rPr lang="en-US" sz="2400" dirty="0">
                <a:latin typeface="Arial Narrow" panose="020B0606020202030204" pitchFamily="34" charset="0"/>
              </a:rPr>
              <a:t>): </a:t>
            </a:r>
            <a:r>
              <a:rPr lang="en-US" sz="2400" dirty="0">
                <a:latin typeface="Arial Narrow" panose="020B0606020202030204" pitchFamily="34" charset="0"/>
                <a:hlinkClick r:id="rId5"/>
              </a:rPr>
              <a:t>https://www.youtube.com/watch?v=Nf8xvhb1eBE</a:t>
            </a:r>
            <a:r>
              <a:rPr lang="en-US" sz="2400" dirty="0">
                <a:latin typeface="Arial Narrow" panose="020B0606020202030204" pitchFamily="34" charset="0"/>
              </a:rPr>
              <a:t> </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Divergent boundary: </a:t>
            </a:r>
            <a:r>
              <a:rPr lang="en-US" sz="2400" dirty="0">
                <a:latin typeface="Arial Narrow" panose="020B0606020202030204" pitchFamily="34" charset="0"/>
                <a:hlinkClick r:id="rId6"/>
              </a:rPr>
              <a:t>https://www.usgs.gov/media/videos/divergent</a:t>
            </a:r>
            <a:r>
              <a:rPr lang="en-US" sz="2400" dirty="0">
                <a:latin typeface="Arial Narrow" panose="020B0606020202030204" pitchFamily="34" charset="0"/>
              </a:rPr>
              <a:t> </a:t>
            </a:r>
          </a:p>
          <a:p>
            <a:pPr>
              <a:lnSpc>
                <a:spcPct val="100000"/>
              </a:lnSpc>
              <a:spcBef>
                <a:spcPts val="600"/>
              </a:spcBef>
              <a:spcAft>
                <a:spcPts val="600"/>
              </a:spcAft>
              <a:buFont typeface="Wingdings" panose="05000000000000000000" pitchFamily="2" charset="2"/>
              <a:buChar char="q"/>
            </a:pPr>
            <a:r>
              <a:rPr kumimoji="0" lang="en-US" sz="2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Mount St. Helens, Washington (7 minutes): </a:t>
            </a:r>
            <a:r>
              <a:rPr lang="en-US" sz="2400" dirty="0">
                <a:latin typeface="Arial Narrow" panose="020B0606020202030204" pitchFamily="34" charset="0"/>
                <a:hlinkClick r:id="rId7"/>
              </a:rPr>
              <a:t>http://www.youtube.com/watch?v=xP2dreOI8gI</a:t>
            </a:r>
            <a:endParaRPr lang="en-US" sz="2400" dirty="0">
              <a:latin typeface="Arial Narrow" panose="020B0606020202030204" pitchFamily="34" charset="0"/>
            </a:endParaRP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Hawaii effusive eruptions (8 minutes) </a:t>
            </a:r>
            <a:r>
              <a:rPr lang="en-US" sz="2400" dirty="0">
                <a:latin typeface="Arial Narrow" panose="020B0606020202030204" pitchFamily="34" charset="0"/>
                <a:hlinkClick r:id="rId8"/>
              </a:rPr>
              <a:t>http://www.youtube.com/watch?v=WwBVG0Si7rs</a:t>
            </a:r>
            <a:r>
              <a:rPr lang="en-US" sz="2400" dirty="0">
                <a:latin typeface="Arial Narrow" panose="020B0606020202030204" pitchFamily="34" charset="0"/>
              </a:rPr>
              <a:t>  </a:t>
            </a:r>
          </a:p>
        </p:txBody>
      </p:sp>
    </p:spTree>
    <p:extLst>
      <p:ext uri="{BB962C8B-B14F-4D97-AF65-F5344CB8AC3E}">
        <p14:creationId xmlns:p14="http://schemas.microsoft.com/office/powerpoint/2010/main" val="24031446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5FC25-9044-9E53-2C7A-4383A6A1E8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0DE800-7963-2908-E321-EB641E01D48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Volcanoes: Spreading Boundaries &amp; Hot Spots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BE36AE7-3412-F322-33B5-55BD67885BA8}"/>
              </a:ext>
            </a:extLst>
          </p:cNvPr>
          <p:cNvSpPr>
            <a:spLocks noGrp="1"/>
          </p:cNvSpPr>
          <p:nvPr>
            <p:ph idx="1"/>
          </p:nvPr>
        </p:nvSpPr>
        <p:spPr>
          <a:xfrm>
            <a:off x="838201" y="1380226"/>
            <a:ext cx="484660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Divergent boundaries </a:t>
            </a:r>
            <a:r>
              <a:rPr lang="en-US" sz="2400" dirty="0">
                <a:latin typeface="Arial Narrow" panose="020B0606020202030204" pitchFamily="34" charset="0"/>
              </a:rPr>
              <a:t>(e.g., </a:t>
            </a:r>
            <a:r>
              <a:rPr lang="en-US" sz="2400" b="1" dirty="0">
                <a:latin typeface="Arial Narrow" panose="020B0606020202030204" pitchFamily="34" charset="0"/>
              </a:rPr>
              <a:t>mid-ocean ridges</a:t>
            </a:r>
            <a:r>
              <a:rPr lang="en-US" sz="2400" dirty="0">
                <a:latin typeface="Arial Narrow" panose="020B0606020202030204" pitchFamily="34" charset="0"/>
              </a:rPr>
              <a:t>) produce </a:t>
            </a:r>
            <a:r>
              <a:rPr lang="en-US" sz="2400" b="1" dirty="0">
                <a:latin typeface="Arial Narrow" panose="020B0606020202030204" pitchFamily="34" charset="0"/>
              </a:rPr>
              <a:t>basaltic</a:t>
            </a:r>
            <a:r>
              <a:rPr lang="en-US" sz="2400" dirty="0">
                <a:latin typeface="Arial Narrow" panose="020B0606020202030204" pitchFamily="34" charset="0"/>
              </a:rPr>
              <a:t> </a:t>
            </a:r>
            <a:r>
              <a:rPr lang="en-US" sz="2400" b="1" dirty="0">
                <a:latin typeface="Arial Narrow" panose="020B0606020202030204" pitchFamily="34" charset="0"/>
              </a:rPr>
              <a:t>magma</a:t>
            </a:r>
            <a:r>
              <a:rPr lang="en-US" sz="2400" dirty="0">
                <a:latin typeface="Arial Narrow" panose="020B0606020202030204" pitchFamily="34" charset="0"/>
              </a:rPr>
              <a:t> and undersea volcanic activity.</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Some eruptions form </a:t>
            </a:r>
            <a:r>
              <a:rPr lang="en-US" sz="2400" b="1" dirty="0">
                <a:latin typeface="Arial Narrow" panose="020B0606020202030204" pitchFamily="34" charset="0"/>
              </a:rPr>
              <a:t>volcanic</a:t>
            </a:r>
            <a:r>
              <a:rPr lang="en-US" sz="2400" dirty="0">
                <a:latin typeface="Arial Narrow" panose="020B0606020202030204" pitchFamily="34" charset="0"/>
              </a:rPr>
              <a:t> </a:t>
            </a:r>
            <a:r>
              <a:rPr lang="en-US" sz="2400" b="1" dirty="0">
                <a:latin typeface="Arial Narrow" panose="020B0606020202030204" pitchFamily="34" charset="0"/>
              </a:rPr>
              <a:t>cones</a:t>
            </a:r>
            <a:r>
              <a:rPr lang="en-US" sz="2400" dirty="0">
                <a:latin typeface="Arial Narrow" panose="020B0606020202030204" pitchFamily="34" charset="0"/>
              </a:rPr>
              <a:t>, like Iceland’s </a:t>
            </a:r>
            <a:r>
              <a:rPr lang="en-US" sz="2400" dirty="0" err="1">
                <a:latin typeface="Arial Narrow" panose="020B0606020202030204" pitchFamily="34" charset="0"/>
              </a:rPr>
              <a:t>Heimaey</a:t>
            </a:r>
            <a:r>
              <a:rPr lang="en-US" sz="2400" dirty="0">
                <a:latin typeface="Arial Narrow" panose="020B0606020202030204" pitchFamily="34" charset="0"/>
              </a:rPr>
              <a:t> volcano.</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Hot spots </a:t>
            </a:r>
            <a:r>
              <a:rPr lang="en-US" sz="2400" dirty="0">
                <a:latin typeface="Arial Narrow" panose="020B0606020202030204" pitchFamily="34" charset="0"/>
              </a:rPr>
              <a:t>(e.g., Hawaiian Islands) form </a:t>
            </a:r>
            <a:r>
              <a:rPr lang="en-US" sz="2400" b="1" dirty="0">
                <a:latin typeface="Arial Narrow" panose="020B0606020202030204" pitchFamily="34" charset="0"/>
              </a:rPr>
              <a:t>away</a:t>
            </a:r>
            <a:r>
              <a:rPr lang="en-US" sz="2400" dirty="0">
                <a:latin typeface="Arial Narrow" panose="020B0606020202030204" pitchFamily="34" charset="0"/>
              </a:rPr>
              <a:t> from </a:t>
            </a:r>
            <a:r>
              <a:rPr lang="en-US" sz="2400" b="1" dirty="0">
                <a:latin typeface="Arial Narrow" panose="020B0606020202030204" pitchFamily="34" charset="0"/>
              </a:rPr>
              <a:t>plate boundaries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Hawaiian chain was created by the </a:t>
            </a:r>
            <a:r>
              <a:rPr lang="en-US" sz="2400" b="1" dirty="0">
                <a:latin typeface="Arial Narrow" panose="020B0606020202030204" pitchFamily="34" charset="0"/>
              </a:rPr>
              <a:t>Pacific</a:t>
            </a:r>
            <a:r>
              <a:rPr lang="en-US" sz="2400" dirty="0">
                <a:latin typeface="Arial Narrow" panose="020B0606020202030204" pitchFamily="34" charset="0"/>
              </a:rPr>
              <a:t> </a:t>
            </a:r>
            <a:r>
              <a:rPr lang="en-US" sz="2400" b="1" dirty="0">
                <a:latin typeface="Arial Narrow" panose="020B0606020202030204" pitchFamily="34" charset="0"/>
              </a:rPr>
              <a:t>Plate</a:t>
            </a:r>
            <a:r>
              <a:rPr lang="en-US" sz="2400" dirty="0">
                <a:latin typeface="Arial Narrow" panose="020B0606020202030204" pitchFamily="34" charset="0"/>
              </a:rPr>
              <a:t> moving over a </a:t>
            </a:r>
            <a:r>
              <a:rPr lang="en-US" sz="2400" b="1" dirty="0">
                <a:latin typeface="Arial Narrow" panose="020B0606020202030204" pitchFamily="34" charset="0"/>
              </a:rPr>
              <a:t>mantle</a:t>
            </a:r>
            <a:r>
              <a:rPr lang="en-US" sz="2400" dirty="0">
                <a:latin typeface="Arial Narrow" panose="020B0606020202030204" pitchFamily="34" charset="0"/>
              </a:rPr>
              <a:t> </a:t>
            </a:r>
            <a:r>
              <a:rPr lang="en-US" sz="2400" b="1" dirty="0">
                <a:latin typeface="Arial Narrow" panose="020B0606020202030204" pitchFamily="34" charset="0"/>
              </a:rPr>
              <a:t>plume</a:t>
            </a:r>
            <a:r>
              <a:rPr lang="en-US" sz="2400" dirty="0">
                <a:latin typeface="Arial Narrow" panose="020B0606020202030204" pitchFamily="34" charset="0"/>
              </a:rPr>
              <a:t>, forming islands from northwest (oldest) to southeast (youngest).</a:t>
            </a:r>
          </a:p>
        </p:txBody>
      </p:sp>
      <p:pic>
        <p:nvPicPr>
          <p:cNvPr id="5" name="Picture 4" descr="Diagram showing the Hawaiian Islands forming as the Pacific Plate moves over a fixed hot spot with magma rising to create volcanoes youngest at Hawaii and oldest at Kauai.">
            <a:extLst>
              <a:ext uri="{FF2B5EF4-FFF2-40B4-BE49-F238E27FC236}">
                <a16:creationId xmlns:a16="http://schemas.microsoft.com/office/drawing/2014/main" id="{A888ECB4-0353-DE45-A31C-92A9857C8259}"/>
              </a:ext>
            </a:extLst>
          </p:cNvPr>
          <p:cNvPicPr>
            <a:picLocks noChangeAspect="1"/>
          </p:cNvPicPr>
          <p:nvPr/>
        </p:nvPicPr>
        <p:blipFill>
          <a:blip r:embed="rId3"/>
          <a:stretch>
            <a:fillRect/>
          </a:stretch>
        </p:blipFill>
        <p:spPr>
          <a:xfrm>
            <a:off x="6197115" y="1314226"/>
            <a:ext cx="2672583" cy="2129715"/>
          </a:xfrm>
          <a:prstGeom prst="rect">
            <a:avLst/>
          </a:prstGeom>
        </p:spPr>
      </p:pic>
      <p:sp>
        <p:nvSpPr>
          <p:cNvPr id="8" name="TextBox 7">
            <a:extLst>
              <a:ext uri="{FF2B5EF4-FFF2-40B4-BE49-F238E27FC236}">
                <a16:creationId xmlns:a16="http://schemas.microsoft.com/office/drawing/2014/main" id="{24960D41-D22E-478F-24C7-84A79A780B23}"/>
              </a:ext>
            </a:extLst>
          </p:cNvPr>
          <p:cNvSpPr txBox="1"/>
          <p:nvPr/>
        </p:nvSpPr>
        <p:spPr>
          <a:xfrm>
            <a:off x="9221939" y="2657397"/>
            <a:ext cx="2112923" cy="861774"/>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16.2.2: Hawaiian islands forming over hot spot (Source: USGS; Used with permission) from Introduction to Physical Geography by M. Ritter, licensed under CC BY-NC-SA 4.0.</a:t>
            </a:r>
          </a:p>
        </p:txBody>
      </p:sp>
      <p:pic>
        <p:nvPicPr>
          <p:cNvPr id="7" name="Picture 6" descr="Map of the Hawaiian Islands showing their ages in millions of years with the oldest islands Niihau and Kauai in the northwest and the youngest island Hawaii in the southeast.">
            <a:extLst>
              <a:ext uri="{FF2B5EF4-FFF2-40B4-BE49-F238E27FC236}">
                <a16:creationId xmlns:a16="http://schemas.microsoft.com/office/drawing/2014/main" id="{A26666C7-956D-2C6B-DEA1-70A33FA95E69}"/>
              </a:ext>
            </a:extLst>
          </p:cNvPr>
          <p:cNvPicPr>
            <a:picLocks noChangeAspect="1"/>
          </p:cNvPicPr>
          <p:nvPr/>
        </p:nvPicPr>
        <p:blipFill>
          <a:blip r:embed="rId4"/>
          <a:stretch>
            <a:fillRect/>
          </a:stretch>
        </p:blipFill>
        <p:spPr>
          <a:xfrm>
            <a:off x="6197115" y="3594400"/>
            <a:ext cx="4081286" cy="3082445"/>
          </a:xfrm>
          <a:prstGeom prst="rect">
            <a:avLst/>
          </a:prstGeom>
        </p:spPr>
      </p:pic>
      <p:sp>
        <p:nvSpPr>
          <p:cNvPr id="9" name="TextBox 8">
            <a:extLst>
              <a:ext uri="{FF2B5EF4-FFF2-40B4-BE49-F238E27FC236}">
                <a16:creationId xmlns:a16="http://schemas.microsoft.com/office/drawing/2014/main" id="{393A5924-1F5B-0F7C-8336-CAD9139E6BCA}"/>
              </a:ext>
            </a:extLst>
          </p:cNvPr>
          <p:cNvSpPr txBox="1"/>
          <p:nvPr/>
        </p:nvSpPr>
        <p:spPr>
          <a:xfrm>
            <a:off x="10278400" y="5875453"/>
            <a:ext cx="1903014" cy="861774"/>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16.2.3: of Hawaiian Islands (Source: USGS; Used with</a:t>
            </a:r>
          </a:p>
          <a:p>
            <a:r>
              <a:rPr lang="en-US" sz="1000" dirty="0">
                <a:latin typeface="Arial Narrow" panose="020B0606020202030204" pitchFamily="34" charset="0"/>
                <a:cs typeface="Times New Roman" panose="02020603050405020304" pitchFamily="18" charset="0"/>
              </a:rPr>
              <a:t>permission) from Introduction to Physical Geography by M. Ritter, licensed under CC BY-NC-SA 4.0.</a:t>
            </a:r>
          </a:p>
        </p:txBody>
      </p:sp>
    </p:spTree>
    <p:extLst>
      <p:ext uri="{BB962C8B-B14F-4D97-AF65-F5344CB8AC3E}">
        <p14:creationId xmlns:p14="http://schemas.microsoft.com/office/powerpoint/2010/main" val="20277092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9DD32-863A-7691-A355-D204BCA9FA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7EE1E2-46D1-43B6-F98B-F84F8942E181}"/>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Crustal Deformation – Stress and Strain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B510530-5B36-BE94-6F74-DCAC471AE4B3}"/>
              </a:ext>
            </a:extLst>
          </p:cNvPr>
          <p:cNvSpPr>
            <a:spLocks noGrp="1"/>
          </p:cNvSpPr>
          <p:nvPr>
            <p:ph idx="1"/>
          </p:nvPr>
        </p:nvSpPr>
        <p:spPr>
          <a:xfrm>
            <a:off x="838200" y="1312281"/>
            <a:ext cx="5257800"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Stress</a:t>
            </a:r>
            <a:r>
              <a:rPr lang="en-US" sz="2400" dirty="0">
                <a:latin typeface="Arial Narrow" panose="020B0606020202030204" pitchFamily="34" charset="0"/>
              </a:rPr>
              <a:t> is the </a:t>
            </a:r>
            <a:r>
              <a:rPr lang="en-US" sz="2400" b="1" dirty="0">
                <a:latin typeface="Arial Narrow" panose="020B0606020202030204" pitchFamily="34" charset="0"/>
              </a:rPr>
              <a:t>force</a:t>
            </a:r>
            <a:r>
              <a:rPr lang="en-US" sz="2400" dirty="0">
                <a:latin typeface="Arial Narrow" panose="020B0606020202030204" pitchFamily="34" charset="0"/>
              </a:rPr>
              <a:t> applied to crustal rocks; </a:t>
            </a:r>
            <a:r>
              <a:rPr lang="en-US" sz="2400" b="1" dirty="0">
                <a:latin typeface="Arial Narrow" panose="020B0606020202030204" pitchFamily="34" charset="0"/>
              </a:rPr>
              <a:t>strain</a:t>
            </a:r>
            <a:r>
              <a:rPr lang="en-US" sz="2400" dirty="0">
                <a:latin typeface="Arial Narrow" panose="020B0606020202030204" pitchFamily="34" charset="0"/>
              </a:rPr>
              <a:t> is the resulting </a:t>
            </a:r>
            <a:r>
              <a:rPr lang="en-US" sz="2400" b="1" dirty="0">
                <a:latin typeface="Arial Narrow" panose="020B0606020202030204" pitchFamily="34" charset="0"/>
              </a:rPr>
              <a:t>deformation</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Caused by </a:t>
            </a:r>
            <a:r>
              <a:rPr lang="en-US" sz="2400" b="1" dirty="0">
                <a:latin typeface="Arial Narrow" panose="020B0606020202030204" pitchFamily="34" charset="0"/>
              </a:rPr>
              <a:t>plate movement </a:t>
            </a:r>
            <a:r>
              <a:rPr lang="en-US" sz="2400" dirty="0">
                <a:latin typeface="Arial Narrow" panose="020B0606020202030204" pitchFamily="34" charset="0"/>
              </a:rPr>
              <a:t>and </a:t>
            </a:r>
            <a:r>
              <a:rPr lang="en-US" sz="2400" b="1" dirty="0">
                <a:latin typeface="Arial Narrow" panose="020B0606020202030204" pitchFamily="34" charset="0"/>
              </a:rPr>
              <a:t>mantle convection</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Rocks</a:t>
            </a:r>
            <a:r>
              <a:rPr lang="en-US" sz="2400" dirty="0">
                <a:latin typeface="Arial Narrow" panose="020B0606020202030204" pitchFamily="34" charset="0"/>
              </a:rPr>
              <a:t> can change </a:t>
            </a:r>
            <a:r>
              <a:rPr lang="en-US" sz="2400" b="1" dirty="0">
                <a:latin typeface="Arial Narrow" panose="020B0606020202030204" pitchFamily="34" charset="0"/>
              </a:rPr>
              <a:t>shape</a:t>
            </a:r>
            <a:r>
              <a:rPr lang="en-US" sz="2400" dirty="0">
                <a:latin typeface="Arial Narrow" panose="020B0606020202030204" pitchFamily="34" charset="0"/>
              </a:rPr>
              <a:t> or </a:t>
            </a:r>
            <a:r>
              <a:rPr lang="en-US" sz="2400" b="1" dirty="0">
                <a:latin typeface="Arial Narrow" panose="020B0606020202030204" pitchFamily="34" charset="0"/>
              </a:rPr>
              <a:t>volume</a:t>
            </a:r>
            <a:r>
              <a:rPr lang="en-US" sz="2400" dirty="0">
                <a:latin typeface="Arial Narrow" panose="020B0606020202030204" pitchFamily="34" charset="0"/>
              </a:rPr>
              <a:t> under </a:t>
            </a:r>
            <a:r>
              <a:rPr lang="en-US" sz="2400" b="1" dirty="0">
                <a:latin typeface="Arial Narrow" panose="020B0606020202030204" pitchFamily="34" charset="0"/>
              </a:rPr>
              <a:t>stress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Types</a:t>
            </a:r>
            <a:r>
              <a:rPr lang="en-US" sz="2400" dirty="0">
                <a:latin typeface="Arial Narrow" panose="020B0606020202030204" pitchFamily="34" charset="0"/>
              </a:rPr>
              <a:t> of stress: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Compression</a:t>
            </a:r>
            <a:r>
              <a:rPr lang="en-US" dirty="0">
                <a:latin typeface="Arial Narrow" panose="020B0606020202030204" pitchFamily="34" charset="0"/>
              </a:rPr>
              <a:t>: Rock masses pushed together → crust </a:t>
            </a:r>
            <a:r>
              <a:rPr lang="en-US" b="1" dirty="0">
                <a:latin typeface="Arial Narrow" panose="020B0606020202030204" pitchFamily="34" charset="0"/>
              </a:rPr>
              <a:t>shortens</a:t>
            </a:r>
            <a:r>
              <a:rPr lang="en-US" dirty="0">
                <a:latin typeface="Arial Narrow" panose="020B0606020202030204" pitchFamily="34" charset="0"/>
              </a:rPr>
              <a:t> and </a:t>
            </a:r>
            <a:r>
              <a:rPr lang="en-US" b="1" dirty="0">
                <a:latin typeface="Arial Narrow" panose="020B0606020202030204" pitchFamily="34" charset="0"/>
              </a:rPr>
              <a:t>thickens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Creates </a:t>
            </a:r>
            <a:r>
              <a:rPr lang="en-US" b="1" dirty="0">
                <a:latin typeface="Arial Narrow" panose="020B0606020202030204" pitchFamily="34" charset="0"/>
              </a:rPr>
              <a:t>folds</a:t>
            </a:r>
            <a:r>
              <a:rPr lang="en-US" dirty="0">
                <a:latin typeface="Arial Narrow" panose="020B0606020202030204" pitchFamily="34" charset="0"/>
              </a:rPr>
              <a:t> and occurs at </a:t>
            </a:r>
            <a:r>
              <a:rPr lang="en-US" b="1" dirty="0">
                <a:latin typeface="Arial Narrow" panose="020B0606020202030204" pitchFamily="34" charset="0"/>
              </a:rPr>
              <a:t>convergent boundaries</a:t>
            </a:r>
            <a:r>
              <a:rPr lang="en-US" dirty="0">
                <a:latin typeface="Arial Narrow" panose="020B0606020202030204" pitchFamily="34" charset="0"/>
              </a:rPr>
              <a:t>.</a:t>
            </a:r>
          </a:p>
        </p:txBody>
      </p:sp>
      <p:sp>
        <p:nvSpPr>
          <p:cNvPr id="9" name="TextBox 8">
            <a:extLst>
              <a:ext uri="{FF2B5EF4-FFF2-40B4-BE49-F238E27FC236}">
                <a16:creationId xmlns:a16="http://schemas.microsoft.com/office/drawing/2014/main" id="{F9038500-63EC-DB99-E86F-F836ECBFC600}"/>
              </a:ext>
            </a:extLst>
          </p:cNvPr>
          <p:cNvSpPr txBox="1"/>
          <p:nvPr/>
        </p:nvSpPr>
        <p:spPr>
          <a:xfrm>
            <a:off x="6794553" y="5277719"/>
            <a:ext cx="4563454"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15.3.1: Folds in quartzite due to compression (Courtesy USGS; Source) from Introduction to Physical Geography by M. Ritter, licensed under CC BY-NC-SA 4.0.</a:t>
            </a:r>
          </a:p>
        </p:txBody>
      </p:sp>
      <p:pic>
        <p:nvPicPr>
          <p:cNvPr id="6" name="Picture 5" descr="Close up view of folds in quartzite rock caused by compression with a dime for scale.">
            <a:extLst>
              <a:ext uri="{FF2B5EF4-FFF2-40B4-BE49-F238E27FC236}">
                <a16:creationId xmlns:a16="http://schemas.microsoft.com/office/drawing/2014/main" id="{D58E4513-E568-3E05-A56A-82ED7F40E793}"/>
              </a:ext>
            </a:extLst>
          </p:cNvPr>
          <p:cNvPicPr>
            <a:picLocks noChangeAspect="1"/>
          </p:cNvPicPr>
          <p:nvPr/>
        </p:nvPicPr>
        <p:blipFill>
          <a:blip r:embed="rId3"/>
          <a:stretch>
            <a:fillRect/>
          </a:stretch>
        </p:blipFill>
        <p:spPr>
          <a:xfrm>
            <a:off x="6332933" y="1423356"/>
            <a:ext cx="5486694" cy="3667736"/>
          </a:xfrm>
          <a:prstGeom prst="rect">
            <a:avLst/>
          </a:prstGeom>
        </p:spPr>
      </p:pic>
    </p:spTree>
    <p:extLst>
      <p:ext uri="{BB962C8B-B14F-4D97-AF65-F5344CB8AC3E}">
        <p14:creationId xmlns:p14="http://schemas.microsoft.com/office/powerpoint/2010/main" val="16944901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A2561-1807-2019-2BAC-DC289DDADB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5210A8-D3DA-720C-5A50-B95C196EE1D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Crustal Deformation – Tension and Shearing</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1DD42C4-77D8-3D47-F228-34D3A98FD9E4}"/>
              </a:ext>
            </a:extLst>
          </p:cNvPr>
          <p:cNvSpPr>
            <a:spLocks noGrp="1"/>
          </p:cNvSpPr>
          <p:nvPr>
            <p:ph idx="1"/>
          </p:nvPr>
        </p:nvSpPr>
        <p:spPr>
          <a:xfrm>
            <a:off x="838200" y="1312281"/>
            <a:ext cx="410473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Tension</a:t>
            </a:r>
            <a:r>
              <a:rPr lang="en-US" sz="2400" dirty="0">
                <a:latin typeface="Arial Narrow" panose="020B0606020202030204" pitchFamily="34" charset="0"/>
              </a:rPr>
              <a:t>: </a:t>
            </a:r>
            <a:r>
              <a:rPr lang="en-US" sz="2400" b="1" dirty="0">
                <a:latin typeface="Arial Narrow" panose="020B0606020202030204" pitchFamily="34" charset="0"/>
              </a:rPr>
              <a:t>Pulls</a:t>
            </a:r>
            <a:r>
              <a:rPr lang="en-US" sz="2400" dirty="0">
                <a:latin typeface="Arial Narrow" panose="020B0606020202030204" pitchFamily="34" charset="0"/>
              </a:rPr>
              <a:t> rocks </a:t>
            </a:r>
            <a:r>
              <a:rPr lang="en-US" sz="2400" b="1" dirty="0">
                <a:latin typeface="Arial Narrow" panose="020B0606020202030204" pitchFamily="34" charset="0"/>
              </a:rPr>
              <a:t>apart</a:t>
            </a:r>
            <a:r>
              <a:rPr lang="en-US" sz="2400" dirty="0">
                <a:latin typeface="Arial Narrow" panose="020B0606020202030204" pitchFamily="34" charset="0"/>
              </a:rPr>
              <a:t> → crust </a:t>
            </a:r>
            <a:r>
              <a:rPr lang="en-US" sz="2400" b="1" dirty="0">
                <a:latin typeface="Arial Narrow" panose="020B0606020202030204" pitchFamily="34" charset="0"/>
              </a:rPr>
              <a:t>thins</a:t>
            </a:r>
            <a:r>
              <a:rPr lang="en-US" sz="2400" dirty="0">
                <a:latin typeface="Arial Narrow" panose="020B0606020202030204" pitchFamily="34" charset="0"/>
              </a:rPr>
              <a:t> and </a:t>
            </a:r>
            <a:r>
              <a:rPr lang="en-US" sz="2400" b="1" dirty="0">
                <a:latin typeface="Arial Narrow" panose="020B0606020202030204" pitchFamily="34" charset="0"/>
              </a:rPr>
              <a:t>stretches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Occurs at </a:t>
            </a:r>
            <a:r>
              <a:rPr lang="en-US" b="1" dirty="0">
                <a:latin typeface="Arial Narrow" panose="020B0606020202030204" pitchFamily="34" charset="0"/>
              </a:rPr>
              <a:t>divergent</a:t>
            </a:r>
            <a:r>
              <a:rPr lang="en-US" dirty="0">
                <a:latin typeface="Arial Narrow" panose="020B0606020202030204" pitchFamily="34" charset="0"/>
              </a:rPr>
              <a:t> </a:t>
            </a:r>
            <a:r>
              <a:rPr lang="en-US" b="1" dirty="0">
                <a:latin typeface="Arial Narrow" panose="020B0606020202030204" pitchFamily="34" charset="0"/>
              </a:rPr>
              <a:t>boundaries</a:t>
            </a:r>
            <a:r>
              <a:rPr lang="en-US" dirty="0">
                <a:latin typeface="Arial Narrow" panose="020B0606020202030204" pitchFamily="34" charset="0"/>
              </a:rPr>
              <a:t> (e.g., </a:t>
            </a:r>
            <a:r>
              <a:rPr lang="en-US" b="1" dirty="0">
                <a:latin typeface="Arial Narrow" panose="020B0606020202030204" pitchFamily="34" charset="0"/>
              </a:rPr>
              <a:t>Great Rift Valley</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Shearing</a:t>
            </a:r>
            <a:r>
              <a:rPr lang="en-US" sz="2400" dirty="0">
                <a:latin typeface="Arial Narrow" panose="020B0606020202030204" pitchFamily="34" charset="0"/>
              </a:rPr>
              <a:t>: Plates </a:t>
            </a:r>
            <a:r>
              <a:rPr lang="en-US" sz="2400" b="1" dirty="0">
                <a:latin typeface="Arial Narrow" panose="020B0606020202030204" pitchFamily="34" charset="0"/>
              </a:rPr>
              <a:t>slide</a:t>
            </a:r>
            <a:r>
              <a:rPr lang="en-US" sz="2400" dirty="0">
                <a:latin typeface="Arial Narrow" panose="020B0606020202030204" pitchFamily="34" charset="0"/>
              </a:rPr>
              <a:t> </a:t>
            </a:r>
            <a:r>
              <a:rPr lang="en-US" sz="2400" b="1" dirty="0">
                <a:latin typeface="Arial Narrow" panose="020B0606020202030204" pitchFamily="34" charset="0"/>
              </a:rPr>
              <a:t>past</a:t>
            </a:r>
            <a:r>
              <a:rPr lang="en-US" sz="2400" dirty="0">
                <a:latin typeface="Arial Narrow" panose="020B0606020202030204" pitchFamily="34" charset="0"/>
              </a:rPr>
              <a:t> each other.</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Crust splits into blocks </a:t>
            </a:r>
            <a:r>
              <a:rPr lang="en-US" b="1" dirty="0">
                <a:latin typeface="Arial Narrow" panose="020B0606020202030204" pitchFamily="34" charset="0"/>
              </a:rPr>
              <a:t>displaced</a:t>
            </a:r>
            <a:r>
              <a:rPr lang="en-US" dirty="0">
                <a:latin typeface="Arial Narrow" panose="020B0606020202030204" pitchFamily="34" charset="0"/>
              </a:rPr>
              <a:t> </a:t>
            </a:r>
            <a:r>
              <a:rPr lang="en-US" b="1" dirty="0">
                <a:latin typeface="Arial Narrow" panose="020B0606020202030204" pitchFamily="34" charset="0"/>
              </a:rPr>
              <a:t>horizontally</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Common at </a:t>
            </a:r>
            <a:r>
              <a:rPr lang="en-US" b="1" dirty="0">
                <a:latin typeface="Arial Narrow" panose="020B0606020202030204" pitchFamily="34" charset="0"/>
              </a:rPr>
              <a:t>transform</a:t>
            </a:r>
            <a:r>
              <a:rPr lang="en-US" dirty="0">
                <a:latin typeface="Arial Narrow" panose="020B0606020202030204" pitchFamily="34" charset="0"/>
              </a:rPr>
              <a:t> </a:t>
            </a:r>
            <a:r>
              <a:rPr lang="en-US" b="1" dirty="0">
                <a:latin typeface="Arial Narrow" panose="020B0606020202030204" pitchFamily="34" charset="0"/>
              </a:rPr>
              <a:t>boundaries</a:t>
            </a:r>
            <a:r>
              <a:rPr lang="en-US" dirty="0">
                <a:latin typeface="Arial Narrow" panose="020B0606020202030204" pitchFamily="34" charset="0"/>
              </a:rPr>
              <a:t> (e.g., </a:t>
            </a:r>
            <a:r>
              <a:rPr lang="en-US" b="1" dirty="0">
                <a:latin typeface="Arial Narrow" panose="020B0606020202030204" pitchFamily="34" charset="0"/>
              </a:rPr>
              <a:t>San Andreas Fault</a:t>
            </a:r>
            <a:r>
              <a:rPr lang="en-US" dirty="0">
                <a:latin typeface="Arial Narrow" panose="020B0606020202030204" pitchFamily="34" charset="0"/>
              </a:rPr>
              <a:t>)</a:t>
            </a:r>
          </a:p>
        </p:txBody>
      </p:sp>
      <p:pic>
        <p:nvPicPr>
          <p:cNvPr id="5" name="Picture 4" descr="Graph showing a positive linear relationship between stress on the vertical axis and strain on the horizontal axis.">
            <a:extLst>
              <a:ext uri="{FF2B5EF4-FFF2-40B4-BE49-F238E27FC236}">
                <a16:creationId xmlns:a16="http://schemas.microsoft.com/office/drawing/2014/main" id="{2F98E4EF-D46D-D723-C2CE-288DB059AA5F}"/>
              </a:ext>
            </a:extLst>
          </p:cNvPr>
          <p:cNvPicPr>
            <a:picLocks noChangeAspect="1"/>
          </p:cNvPicPr>
          <p:nvPr/>
        </p:nvPicPr>
        <p:blipFill>
          <a:blip r:embed="rId3"/>
          <a:stretch>
            <a:fillRect/>
          </a:stretch>
        </p:blipFill>
        <p:spPr>
          <a:xfrm>
            <a:off x="5257166" y="1380226"/>
            <a:ext cx="3177585" cy="1747671"/>
          </a:xfrm>
          <a:prstGeom prst="rect">
            <a:avLst/>
          </a:prstGeom>
        </p:spPr>
      </p:pic>
      <p:pic>
        <p:nvPicPr>
          <p:cNvPr id="8" name="Picture 7" descr="Graph showing stress versus strain with an initial elastic deformation phase up to the yield point followed by brittle failure.">
            <a:extLst>
              <a:ext uri="{FF2B5EF4-FFF2-40B4-BE49-F238E27FC236}">
                <a16:creationId xmlns:a16="http://schemas.microsoft.com/office/drawing/2014/main" id="{952DBD23-7455-F1F0-1745-051A0237B575}"/>
              </a:ext>
            </a:extLst>
          </p:cNvPr>
          <p:cNvPicPr>
            <a:picLocks noChangeAspect="1"/>
          </p:cNvPicPr>
          <p:nvPr/>
        </p:nvPicPr>
        <p:blipFill>
          <a:blip r:embed="rId4"/>
          <a:stretch>
            <a:fillRect/>
          </a:stretch>
        </p:blipFill>
        <p:spPr>
          <a:xfrm>
            <a:off x="8625968" y="1516583"/>
            <a:ext cx="2806651" cy="1543658"/>
          </a:xfrm>
          <a:prstGeom prst="rect">
            <a:avLst/>
          </a:prstGeom>
        </p:spPr>
      </p:pic>
      <p:pic>
        <p:nvPicPr>
          <p:cNvPr id="11" name="Picture 10" descr="Graph showing stress versus strain with elastic deformation up to the yield point followed by plastic deformation until the rupture point.">
            <a:extLst>
              <a:ext uri="{FF2B5EF4-FFF2-40B4-BE49-F238E27FC236}">
                <a16:creationId xmlns:a16="http://schemas.microsoft.com/office/drawing/2014/main" id="{3A9E0AFE-984A-5908-AE33-E797C95FAF57}"/>
              </a:ext>
            </a:extLst>
          </p:cNvPr>
          <p:cNvPicPr>
            <a:picLocks noChangeAspect="1"/>
          </p:cNvPicPr>
          <p:nvPr/>
        </p:nvPicPr>
        <p:blipFill>
          <a:blip r:embed="rId5"/>
          <a:stretch>
            <a:fillRect/>
          </a:stretch>
        </p:blipFill>
        <p:spPr>
          <a:xfrm>
            <a:off x="6845958" y="3593747"/>
            <a:ext cx="3177583" cy="1747670"/>
          </a:xfrm>
          <a:prstGeom prst="rect">
            <a:avLst/>
          </a:prstGeom>
        </p:spPr>
      </p:pic>
      <p:sp>
        <p:nvSpPr>
          <p:cNvPr id="9" name="TextBox 8">
            <a:extLst>
              <a:ext uri="{FF2B5EF4-FFF2-40B4-BE49-F238E27FC236}">
                <a16:creationId xmlns:a16="http://schemas.microsoft.com/office/drawing/2014/main" id="{FAF2B1E4-88E9-6917-91A5-A52CF215AFED}"/>
              </a:ext>
            </a:extLst>
          </p:cNvPr>
          <p:cNvSpPr txBox="1"/>
          <p:nvPr/>
        </p:nvSpPr>
        <p:spPr>
          <a:xfrm>
            <a:off x="5997068" y="5969429"/>
            <a:ext cx="5257800"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Figures from Introduction to Physical Geography by M. Ritter, licensed under CC BY-NC-SA 4.0.</a:t>
            </a:r>
          </a:p>
        </p:txBody>
      </p:sp>
    </p:spTree>
    <p:extLst>
      <p:ext uri="{BB962C8B-B14F-4D97-AF65-F5344CB8AC3E}">
        <p14:creationId xmlns:p14="http://schemas.microsoft.com/office/powerpoint/2010/main" val="31224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31EF6-18DF-AB39-03CF-F4FE393ABB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9BFF86-1CD6-8EF6-79CF-E9B62E356B8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Folding</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E43DFDA-D687-2C27-2502-54DCCD1A0044}"/>
              </a:ext>
            </a:extLst>
          </p:cNvPr>
          <p:cNvSpPr>
            <a:spLocks noGrp="1"/>
          </p:cNvSpPr>
          <p:nvPr>
            <p:ph idx="1"/>
          </p:nvPr>
        </p:nvSpPr>
        <p:spPr>
          <a:xfrm>
            <a:off x="838200" y="1312281"/>
            <a:ext cx="581276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Folding</a:t>
            </a:r>
            <a:r>
              <a:rPr lang="en-US" sz="2400" dirty="0">
                <a:latin typeface="Arial Narrow" panose="020B0606020202030204" pitchFamily="34" charset="0"/>
              </a:rPr>
              <a:t> occurs when rocks bend due to </a:t>
            </a:r>
            <a:r>
              <a:rPr lang="en-US" sz="2400" b="1" dirty="0">
                <a:latin typeface="Arial Narrow" panose="020B0606020202030204" pitchFamily="34" charset="0"/>
              </a:rPr>
              <a:t>compression</a:t>
            </a:r>
            <a:r>
              <a:rPr lang="en-US" sz="2400" dirty="0">
                <a:latin typeface="Arial Narrow" panose="020B0606020202030204" pitchFamily="34" charset="0"/>
              </a:rPr>
              <a:t> at </a:t>
            </a:r>
            <a:r>
              <a:rPr lang="en-US" sz="2400" b="1" dirty="0">
                <a:latin typeface="Arial Narrow" panose="020B0606020202030204" pitchFamily="34" charset="0"/>
              </a:rPr>
              <a:t>colliding</a:t>
            </a:r>
            <a:r>
              <a:rPr lang="en-US" sz="2400" dirty="0">
                <a:latin typeface="Arial Narrow" panose="020B0606020202030204" pitchFamily="34" charset="0"/>
              </a:rPr>
              <a:t> plate boundaries.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Involves </a:t>
            </a:r>
            <a:r>
              <a:rPr lang="en-US" sz="2400" b="1" dirty="0">
                <a:latin typeface="Arial Narrow" panose="020B0606020202030204" pitchFamily="34" charset="0"/>
              </a:rPr>
              <a:t>plastic</a:t>
            </a:r>
            <a:r>
              <a:rPr lang="en-US" sz="2400" dirty="0">
                <a:latin typeface="Arial Narrow" panose="020B0606020202030204" pitchFamily="34" charset="0"/>
              </a:rPr>
              <a:t> </a:t>
            </a:r>
            <a:r>
              <a:rPr lang="en-US" sz="2400" b="1" dirty="0">
                <a:latin typeface="Arial Narrow" panose="020B0606020202030204" pitchFamily="34" charset="0"/>
              </a:rPr>
              <a:t>deformation</a:t>
            </a:r>
            <a:r>
              <a:rPr lang="en-US" sz="2400" dirty="0">
                <a:latin typeface="Arial Narrow" panose="020B0606020202030204" pitchFamily="34" charset="0"/>
              </a:rPr>
              <a:t> (rocks </a:t>
            </a:r>
            <a:r>
              <a:rPr lang="en-US" sz="2400" b="1" dirty="0">
                <a:latin typeface="Arial Narrow" panose="020B0606020202030204" pitchFamily="34" charset="0"/>
              </a:rPr>
              <a:t>bend</a:t>
            </a:r>
            <a:r>
              <a:rPr lang="en-US" sz="2400" dirty="0">
                <a:latin typeface="Arial Narrow" panose="020B0606020202030204" pitchFamily="34" charset="0"/>
              </a:rPr>
              <a:t> </a:t>
            </a:r>
            <a:r>
              <a:rPr lang="en-US" sz="2400" b="1" dirty="0">
                <a:latin typeface="Arial Narrow" panose="020B0606020202030204" pitchFamily="34" charset="0"/>
              </a:rPr>
              <a:t>without breaking</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Anticlines</a:t>
            </a:r>
            <a:r>
              <a:rPr lang="en-US" sz="2400" dirty="0">
                <a:latin typeface="Arial Narrow" panose="020B0606020202030204" pitchFamily="34" charset="0"/>
              </a:rPr>
              <a:t>: </a:t>
            </a:r>
            <a:r>
              <a:rPr lang="en-US" sz="2400" b="1" dirty="0">
                <a:latin typeface="Arial Narrow" panose="020B0606020202030204" pitchFamily="34" charset="0"/>
              </a:rPr>
              <a:t>Upward</a:t>
            </a:r>
            <a:r>
              <a:rPr lang="en-US" sz="2400" dirty="0">
                <a:latin typeface="Arial Narrow" panose="020B0606020202030204" pitchFamily="34" charset="0"/>
              </a:rPr>
              <a:t> folds → form </a:t>
            </a:r>
            <a:r>
              <a:rPr lang="en-US" sz="2400" b="1" dirty="0">
                <a:latin typeface="Arial Narrow" panose="020B0606020202030204" pitchFamily="34" charset="0"/>
              </a:rPr>
              <a:t>ridges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Synclines</a:t>
            </a:r>
            <a:r>
              <a:rPr lang="en-US" sz="2400" dirty="0">
                <a:latin typeface="Arial Narrow" panose="020B0606020202030204" pitchFamily="34" charset="0"/>
              </a:rPr>
              <a:t>: </a:t>
            </a:r>
            <a:r>
              <a:rPr lang="en-US" sz="2400" b="1" dirty="0">
                <a:latin typeface="Arial Narrow" panose="020B0606020202030204" pitchFamily="34" charset="0"/>
              </a:rPr>
              <a:t>Downward</a:t>
            </a:r>
            <a:r>
              <a:rPr lang="en-US" sz="2400" dirty="0">
                <a:latin typeface="Arial Narrow" panose="020B0606020202030204" pitchFamily="34" charset="0"/>
              </a:rPr>
              <a:t> folds → form </a:t>
            </a:r>
            <a:r>
              <a:rPr lang="en-US" sz="2400" b="1" dirty="0">
                <a:latin typeface="Arial Narrow" panose="020B0606020202030204" pitchFamily="34" charset="0"/>
              </a:rPr>
              <a:t>troughs</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Folds have: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Limbs</a:t>
            </a:r>
            <a:r>
              <a:rPr lang="en-US" dirty="0">
                <a:latin typeface="Arial Narrow" panose="020B0606020202030204" pitchFamily="34" charset="0"/>
              </a:rPr>
              <a:t> – </a:t>
            </a:r>
            <a:r>
              <a:rPr lang="en-US" b="1" dirty="0">
                <a:latin typeface="Arial Narrow" panose="020B0606020202030204" pitchFamily="34" charset="0"/>
              </a:rPr>
              <a:t>sides</a:t>
            </a:r>
            <a:r>
              <a:rPr lang="en-US" dirty="0">
                <a:latin typeface="Arial Narrow" panose="020B0606020202030204" pitchFamily="34" charset="0"/>
              </a:rPr>
              <a:t> of the fold.</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Axial</a:t>
            </a:r>
            <a:r>
              <a:rPr lang="en-US" dirty="0">
                <a:latin typeface="Arial Narrow" panose="020B0606020202030204" pitchFamily="34" charset="0"/>
              </a:rPr>
              <a:t> </a:t>
            </a:r>
            <a:r>
              <a:rPr lang="en-US" b="1" dirty="0">
                <a:latin typeface="Arial Narrow" panose="020B0606020202030204" pitchFamily="34" charset="0"/>
              </a:rPr>
              <a:t>plane</a:t>
            </a:r>
            <a:r>
              <a:rPr lang="en-US" dirty="0">
                <a:latin typeface="Arial Narrow" panose="020B0606020202030204" pitchFamily="34" charset="0"/>
              </a:rPr>
              <a:t> – </a:t>
            </a:r>
            <a:r>
              <a:rPr lang="en-US" b="1" dirty="0">
                <a:latin typeface="Arial Narrow" panose="020B0606020202030204" pitchFamily="34" charset="0"/>
              </a:rPr>
              <a:t>imaginary line </a:t>
            </a:r>
            <a:r>
              <a:rPr lang="en-US" dirty="0">
                <a:latin typeface="Arial Narrow" panose="020B0606020202030204" pitchFamily="34" charset="0"/>
              </a:rPr>
              <a:t>dividing the fold in half.</a:t>
            </a:r>
          </a:p>
        </p:txBody>
      </p:sp>
      <p:sp>
        <p:nvSpPr>
          <p:cNvPr id="9" name="TextBox 8">
            <a:extLst>
              <a:ext uri="{FF2B5EF4-FFF2-40B4-BE49-F238E27FC236}">
                <a16:creationId xmlns:a16="http://schemas.microsoft.com/office/drawing/2014/main" id="{FA41DFCA-8319-8913-F219-F30A35DA40B7}"/>
              </a:ext>
            </a:extLst>
          </p:cNvPr>
          <p:cNvSpPr txBox="1"/>
          <p:nvPr/>
        </p:nvSpPr>
        <p:spPr>
          <a:xfrm>
            <a:off x="7377721" y="4721845"/>
            <a:ext cx="3653327"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15.3.1.1: Components of a Fold from Introduction to Physical Geography by M. Ritter, licensed under CC BY-NC-SA 4.0.</a:t>
            </a:r>
          </a:p>
        </p:txBody>
      </p:sp>
      <p:pic>
        <p:nvPicPr>
          <p:cNvPr id="5" name="Picture 4" descr="Diagram of rock layers showing the components of a fold including anticline syncline limbs and axial plane.">
            <a:extLst>
              <a:ext uri="{FF2B5EF4-FFF2-40B4-BE49-F238E27FC236}">
                <a16:creationId xmlns:a16="http://schemas.microsoft.com/office/drawing/2014/main" id="{50FC7E66-BD3B-FF08-7878-DA19409E8CC4}"/>
              </a:ext>
            </a:extLst>
          </p:cNvPr>
          <p:cNvPicPr>
            <a:picLocks noChangeAspect="1"/>
          </p:cNvPicPr>
          <p:nvPr/>
        </p:nvPicPr>
        <p:blipFill>
          <a:blip r:embed="rId3"/>
          <a:stretch>
            <a:fillRect/>
          </a:stretch>
        </p:blipFill>
        <p:spPr>
          <a:xfrm>
            <a:off x="6650966" y="1380226"/>
            <a:ext cx="5106838" cy="3048145"/>
          </a:xfrm>
          <a:prstGeom prst="rect">
            <a:avLst/>
          </a:prstGeom>
        </p:spPr>
      </p:pic>
    </p:spTree>
    <p:extLst>
      <p:ext uri="{BB962C8B-B14F-4D97-AF65-F5344CB8AC3E}">
        <p14:creationId xmlns:p14="http://schemas.microsoft.com/office/powerpoint/2010/main" val="17615971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4C155-B0CD-8632-9A3A-C13DA0103C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C2D9B6-3AE0-69F9-BBD0-8CA20ECEA99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Folding Types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DCEC7F6-7DE3-15C3-3A78-FA62E687EA7F}"/>
              </a:ext>
            </a:extLst>
          </p:cNvPr>
          <p:cNvSpPr>
            <a:spLocks noGrp="1"/>
          </p:cNvSpPr>
          <p:nvPr>
            <p:ph idx="1"/>
          </p:nvPr>
        </p:nvSpPr>
        <p:spPr>
          <a:xfrm>
            <a:off x="838199" y="1312281"/>
            <a:ext cx="10272624"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Symmetrical</a:t>
            </a:r>
            <a:r>
              <a:rPr lang="en-US" dirty="0">
                <a:latin typeface="Arial Narrow" panose="020B0606020202030204" pitchFamily="34" charset="0"/>
              </a:rPr>
              <a:t> </a:t>
            </a:r>
            <a:r>
              <a:rPr lang="en-US" b="1" dirty="0">
                <a:latin typeface="Arial Narrow" panose="020B0606020202030204" pitchFamily="34" charset="0"/>
              </a:rPr>
              <a:t>folds</a:t>
            </a:r>
            <a:r>
              <a:rPr lang="en-US" dirty="0">
                <a:latin typeface="Arial Narrow" panose="020B0606020202030204" pitchFamily="34" charset="0"/>
              </a:rPr>
              <a:t>: Gentle compression; near-vertical axial plane, limbs dip at similar angles.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Overturned</a:t>
            </a:r>
            <a:r>
              <a:rPr lang="en-US" dirty="0">
                <a:latin typeface="Arial Narrow" panose="020B0606020202030204" pitchFamily="34" charset="0"/>
              </a:rPr>
              <a:t> </a:t>
            </a:r>
            <a:r>
              <a:rPr lang="en-US" b="1" dirty="0">
                <a:latin typeface="Arial Narrow" panose="020B0606020202030204" pitchFamily="34" charset="0"/>
              </a:rPr>
              <a:t>folds</a:t>
            </a:r>
            <a:r>
              <a:rPr lang="en-US" dirty="0">
                <a:latin typeface="Arial Narrow" panose="020B0606020202030204" pitchFamily="34" charset="0"/>
              </a:rPr>
              <a:t>: Uneven compression from one side tilts the fold.</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Recumbent</a:t>
            </a:r>
            <a:r>
              <a:rPr lang="en-US" dirty="0">
                <a:latin typeface="Arial Narrow" panose="020B0606020202030204" pitchFamily="34" charset="0"/>
              </a:rPr>
              <a:t> </a:t>
            </a:r>
            <a:r>
              <a:rPr lang="en-US" b="1" dirty="0">
                <a:latin typeface="Arial Narrow" panose="020B0606020202030204" pitchFamily="34" charset="0"/>
              </a:rPr>
              <a:t>folds</a:t>
            </a:r>
            <a:r>
              <a:rPr lang="en-US" dirty="0">
                <a:latin typeface="Arial Narrow" panose="020B0606020202030204" pitchFamily="34" charset="0"/>
              </a:rPr>
              <a:t>: Intense pressure lays the fold nearly flat; axial plane is horizontal.</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Plunging</a:t>
            </a:r>
            <a:r>
              <a:rPr lang="en-US" dirty="0">
                <a:latin typeface="Arial Narrow" panose="020B0606020202030204" pitchFamily="34" charset="0"/>
              </a:rPr>
              <a:t> </a:t>
            </a:r>
            <a:r>
              <a:rPr lang="en-US" b="1" dirty="0">
                <a:latin typeface="Arial Narrow" panose="020B0606020202030204" pitchFamily="34" charset="0"/>
              </a:rPr>
              <a:t>folds</a:t>
            </a:r>
            <a:r>
              <a:rPr lang="en-US" dirty="0">
                <a:latin typeface="Arial Narrow" panose="020B0606020202030204" pitchFamily="34" charset="0"/>
              </a:rPr>
              <a:t>: Axial plane is tilted, causing fold axis to dip.</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Found near </a:t>
            </a:r>
            <a:r>
              <a:rPr lang="en-US" b="1" dirty="0">
                <a:latin typeface="Arial Narrow" panose="020B0606020202030204" pitchFamily="34" charset="0"/>
              </a:rPr>
              <a:t>mountain</a:t>
            </a:r>
            <a:r>
              <a:rPr lang="en-US" dirty="0">
                <a:latin typeface="Arial Narrow" panose="020B0606020202030204" pitchFamily="34" charset="0"/>
              </a:rPr>
              <a:t> </a:t>
            </a:r>
            <a:r>
              <a:rPr lang="en-US" b="1" dirty="0">
                <a:latin typeface="Arial Narrow" panose="020B0606020202030204" pitchFamily="34" charset="0"/>
              </a:rPr>
              <a:t>margins</a:t>
            </a:r>
            <a:r>
              <a:rPr lang="en-US" dirty="0">
                <a:latin typeface="Arial Narrow" panose="020B0606020202030204" pitchFamily="34" charset="0"/>
              </a:rPr>
              <a:t> or in </a:t>
            </a:r>
            <a:r>
              <a:rPr lang="en-US" b="1" dirty="0">
                <a:latin typeface="Arial Narrow" panose="020B0606020202030204" pitchFamily="34" charset="0"/>
              </a:rPr>
              <a:t>tectonically</a:t>
            </a:r>
            <a:r>
              <a:rPr lang="en-US" dirty="0">
                <a:latin typeface="Arial Narrow" panose="020B0606020202030204" pitchFamily="34" charset="0"/>
              </a:rPr>
              <a:t> </a:t>
            </a:r>
            <a:r>
              <a:rPr lang="en-US" b="1" dirty="0">
                <a:latin typeface="Arial Narrow" panose="020B0606020202030204" pitchFamily="34" charset="0"/>
              </a:rPr>
              <a:t>active</a:t>
            </a:r>
            <a:r>
              <a:rPr lang="en-US" dirty="0">
                <a:latin typeface="Arial Narrow" panose="020B0606020202030204" pitchFamily="34" charset="0"/>
              </a:rPr>
              <a:t> zones.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Example: </a:t>
            </a:r>
            <a:r>
              <a:rPr lang="en-US" b="1" dirty="0">
                <a:latin typeface="Arial Narrow" panose="020B0606020202030204" pitchFamily="34" charset="0"/>
              </a:rPr>
              <a:t>Appalachian</a:t>
            </a:r>
            <a:r>
              <a:rPr lang="en-US" dirty="0">
                <a:latin typeface="Arial Narrow" panose="020B0606020202030204" pitchFamily="34" charset="0"/>
              </a:rPr>
              <a:t> </a:t>
            </a:r>
            <a:r>
              <a:rPr lang="en-US" b="1" dirty="0">
                <a:latin typeface="Arial Narrow" panose="020B0606020202030204" pitchFamily="34" charset="0"/>
              </a:rPr>
              <a:t>Mountains</a:t>
            </a:r>
            <a:r>
              <a:rPr lang="en-US" dirty="0">
                <a:latin typeface="Arial Narrow" panose="020B0606020202030204" pitchFamily="34" charset="0"/>
              </a:rPr>
              <a:t> (Ridge and Valley region) show extensive </a:t>
            </a:r>
            <a:r>
              <a:rPr lang="en-US" b="1" dirty="0">
                <a:latin typeface="Arial Narrow" panose="020B0606020202030204" pitchFamily="34" charset="0"/>
              </a:rPr>
              <a:t>folded</a:t>
            </a:r>
            <a:r>
              <a:rPr lang="en-US" dirty="0">
                <a:latin typeface="Arial Narrow" panose="020B0606020202030204" pitchFamily="34" charset="0"/>
              </a:rPr>
              <a:t> </a:t>
            </a:r>
            <a:r>
              <a:rPr lang="en-US" b="1" dirty="0">
                <a:latin typeface="Arial Narrow" panose="020B0606020202030204" pitchFamily="34" charset="0"/>
              </a:rPr>
              <a:t>rock</a:t>
            </a:r>
            <a:r>
              <a:rPr lang="en-US" dirty="0">
                <a:latin typeface="Arial Narrow" panose="020B0606020202030204" pitchFamily="34" charset="0"/>
              </a:rPr>
              <a:t> </a:t>
            </a:r>
            <a:r>
              <a:rPr lang="en-US" b="1" dirty="0">
                <a:latin typeface="Arial Narrow" panose="020B0606020202030204" pitchFamily="34" charset="0"/>
              </a:rPr>
              <a:t>layers</a:t>
            </a:r>
            <a:r>
              <a:rPr lang="en-US" dirty="0">
                <a:latin typeface="Arial Narrow" panose="020B0606020202030204" pitchFamily="34" charset="0"/>
              </a:rPr>
              <a:t>.</a:t>
            </a:r>
            <a:endParaRPr lang="en-US" sz="3200" dirty="0">
              <a:latin typeface="Arial Narrow" panose="020B0606020202030204" pitchFamily="34" charset="0"/>
            </a:endParaRPr>
          </a:p>
        </p:txBody>
      </p:sp>
    </p:spTree>
    <p:extLst>
      <p:ext uri="{BB962C8B-B14F-4D97-AF65-F5344CB8AC3E}">
        <p14:creationId xmlns:p14="http://schemas.microsoft.com/office/powerpoint/2010/main" val="34979167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6BBA3-EF46-DB6A-5CA7-430670BA21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BE8044-1CF3-3F13-C7F9-4C95A5CD0C06}"/>
              </a:ext>
            </a:extLst>
          </p:cNvPr>
          <p:cNvSpPr>
            <a:spLocks noGrp="1"/>
          </p:cNvSpPr>
          <p:nvPr>
            <p:ph type="title"/>
          </p:nvPr>
        </p:nvSpPr>
        <p:spPr>
          <a:xfrm>
            <a:off x="1071238" y="198947"/>
            <a:ext cx="10385929" cy="1015101"/>
          </a:xfrm>
        </p:spPr>
        <p:txBody>
          <a:bodyPr/>
          <a:lstStyle/>
          <a:p>
            <a:pPr algn="ct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Anticline vs. Syncline</a:t>
            </a:r>
            <a:endParaRPr lang="en-US" dirty="0">
              <a:latin typeface="Arial Narrow" panose="020B0606020202030204" pitchFamily="34" charset="0"/>
            </a:endParaRPr>
          </a:p>
        </p:txBody>
      </p:sp>
      <p:pic>
        <p:nvPicPr>
          <p:cNvPr id="5" name="Picture 4" descr="Aerial view of the Teton Anticline in Utah showing folded rock layers forming a ridge due to compressional forces.">
            <a:extLst>
              <a:ext uri="{FF2B5EF4-FFF2-40B4-BE49-F238E27FC236}">
                <a16:creationId xmlns:a16="http://schemas.microsoft.com/office/drawing/2014/main" id="{214881A2-FF4D-7F96-CD95-48333DD4B258}"/>
              </a:ext>
            </a:extLst>
          </p:cNvPr>
          <p:cNvPicPr>
            <a:picLocks noChangeAspect="1"/>
          </p:cNvPicPr>
          <p:nvPr/>
        </p:nvPicPr>
        <p:blipFill>
          <a:blip r:embed="rId3"/>
          <a:stretch>
            <a:fillRect/>
          </a:stretch>
        </p:blipFill>
        <p:spPr>
          <a:xfrm>
            <a:off x="967871" y="1350139"/>
            <a:ext cx="5128129" cy="3463401"/>
          </a:xfrm>
          <a:prstGeom prst="rect">
            <a:avLst/>
          </a:prstGeom>
        </p:spPr>
      </p:pic>
      <p:sp>
        <p:nvSpPr>
          <p:cNvPr id="7" name="TextBox 6">
            <a:extLst>
              <a:ext uri="{FF2B5EF4-FFF2-40B4-BE49-F238E27FC236}">
                <a16:creationId xmlns:a16="http://schemas.microsoft.com/office/drawing/2014/main" id="{B6DA300D-9B8D-58A9-968C-ABB7F2F475A3}"/>
              </a:ext>
            </a:extLst>
          </p:cNvPr>
          <p:cNvSpPr txBox="1"/>
          <p:nvPr/>
        </p:nvSpPr>
        <p:spPr>
          <a:xfrm>
            <a:off x="1071238" y="5085720"/>
            <a:ext cx="5096179"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15.3.1.2: Teton Anticline, Utah (Photo credit: USGS Digital Data Series DDS-21) from Introduction to Physical Geography by M. Ritter, licensed under CC BY-NC-SA 4.0.</a:t>
            </a:r>
          </a:p>
        </p:txBody>
      </p:sp>
      <p:pic>
        <p:nvPicPr>
          <p:cNvPr id="8" name="Picture 7" descr="Landscape view of a syncline in Lockhart Basin Utah showing downward curving rock layers surrounded by arid desert terrain.">
            <a:extLst>
              <a:ext uri="{FF2B5EF4-FFF2-40B4-BE49-F238E27FC236}">
                <a16:creationId xmlns:a16="http://schemas.microsoft.com/office/drawing/2014/main" id="{BEC5AE02-CECD-1FE0-64C0-615CE92A2B84}"/>
              </a:ext>
            </a:extLst>
          </p:cNvPr>
          <p:cNvPicPr>
            <a:picLocks noChangeAspect="1"/>
          </p:cNvPicPr>
          <p:nvPr/>
        </p:nvPicPr>
        <p:blipFill>
          <a:blip r:embed="rId4"/>
          <a:stretch>
            <a:fillRect/>
          </a:stretch>
        </p:blipFill>
        <p:spPr>
          <a:xfrm>
            <a:off x="6637570" y="1350139"/>
            <a:ext cx="4963590" cy="3463400"/>
          </a:xfrm>
          <a:prstGeom prst="rect">
            <a:avLst/>
          </a:prstGeom>
        </p:spPr>
      </p:pic>
      <p:sp>
        <p:nvSpPr>
          <p:cNvPr id="9" name="TextBox 8">
            <a:extLst>
              <a:ext uri="{FF2B5EF4-FFF2-40B4-BE49-F238E27FC236}">
                <a16:creationId xmlns:a16="http://schemas.microsoft.com/office/drawing/2014/main" id="{74466634-5889-02C0-140F-1233810BDDAA}"/>
              </a:ext>
            </a:extLst>
          </p:cNvPr>
          <p:cNvSpPr txBox="1"/>
          <p:nvPr/>
        </p:nvSpPr>
        <p:spPr>
          <a:xfrm>
            <a:off x="6770423" y="5085720"/>
            <a:ext cx="4830737"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15.3.1.3: Syncline in Lockhart Basin, Utah (Photo credit: USGS Digital Data Series DDS-21) from Introduction to Physical Geography by M. Ritter, licensed under CC BY-NC-SA 4.0.</a:t>
            </a:r>
          </a:p>
        </p:txBody>
      </p:sp>
    </p:spTree>
    <p:extLst>
      <p:ext uri="{BB962C8B-B14F-4D97-AF65-F5344CB8AC3E}">
        <p14:creationId xmlns:p14="http://schemas.microsoft.com/office/powerpoint/2010/main" val="28200477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994D1-0D49-9060-DCDA-9F4C27C608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9019C7-2785-04B4-F44C-FDD2EBB29AA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Faulting</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469D42B-1E42-A6B6-9670-C56129BB4F7E}"/>
              </a:ext>
            </a:extLst>
          </p:cNvPr>
          <p:cNvSpPr>
            <a:spLocks noGrp="1"/>
          </p:cNvSpPr>
          <p:nvPr>
            <p:ph idx="1"/>
          </p:nvPr>
        </p:nvSpPr>
        <p:spPr>
          <a:xfrm>
            <a:off x="838200" y="1312281"/>
            <a:ext cx="10807460"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Fault</a:t>
            </a:r>
            <a:r>
              <a:rPr lang="en-US" sz="2400" dirty="0">
                <a:latin typeface="Arial Narrow" panose="020B0606020202030204" pitchFamily="34" charset="0"/>
              </a:rPr>
              <a:t>: A </a:t>
            </a:r>
            <a:r>
              <a:rPr lang="en-US" sz="2400" b="1" dirty="0">
                <a:latin typeface="Arial Narrow" panose="020B0606020202030204" pitchFamily="34" charset="0"/>
              </a:rPr>
              <a:t>fracture</a:t>
            </a:r>
            <a:r>
              <a:rPr lang="en-US" sz="2400" dirty="0">
                <a:latin typeface="Arial Narrow" panose="020B0606020202030204" pitchFamily="34" charset="0"/>
              </a:rPr>
              <a:t> in Earth's </a:t>
            </a:r>
            <a:r>
              <a:rPr lang="en-US" sz="2400" b="1" dirty="0">
                <a:latin typeface="Arial Narrow" panose="020B0606020202030204" pitchFamily="34" charset="0"/>
              </a:rPr>
              <a:t>crust</a:t>
            </a:r>
            <a:r>
              <a:rPr lang="en-US" sz="2400" dirty="0">
                <a:latin typeface="Arial Narrow" panose="020B0606020202030204" pitchFamily="34" charset="0"/>
              </a:rPr>
              <a:t> where movement has occurred.</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Caused by </a:t>
            </a:r>
            <a:r>
              <a:rPr lang="en-US" sz="2400" b="1" dirty="0">
                <a:latin typeface="Arial Narrow" panose="020B0606020202030204" pitchFamily="34" charset="0"/>
              </a:rPr>
              <a:t>extreme</a:t>
            </a:r>
            <a:r>
              <a:rPr lang="en-US" sz="2400" dirty="0">
                <a:latin typeface="Arial Narrow" panose="020B0606020202030204" pitchFamily="34" charset="0"/>
              </a:rPr>
              <a:t> </a:t>
            </a:r>
            <a:r>
              <a:rPr lang="en-US" sz="2400" b="1" dirty="0">
                <a:latin typeface="Arial Narrow" panose="020B0606020202030204" pitchFamily="34" charset="0"/>
              </a:rPr>
              <a:t>stress</a:t>
            </a:r>
            <a:r>
              <a:rPr lang="en-US" sz="2400" dirty="0">
                <a:latin typeface="Arial Narrow" panose="020B0606020202030204" pitchFamily="34" charset="0"/>
              </a:rPr>
              <a:t> exceeding rock strength.</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Key terms: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Fault</a:t>
            </a:r>
            <a:r>
              <a:rPr lang="en-US" dirty="0">
                <a:latin typeface="Arial Narrow" panose="020B0606020202030204" pitchFamily="34" charset="0"/>
              </a:rPr>
              <a:t> </a:t>
            </a:r>
            <a:r>
              <a:rPr lang="en-US" b="1" dirty="0">
                <a:latin typeface="Arial Narrow" panose="020B0606020202030204" pitchFamily="34" charset="0"/>
              </a:rPr>
              <a:t>plane</a:t>
            </a:r>
            <a:r>
              <a:rPr lang="en-US" dirty="0">
                <a:latin typeface="Arial Narrow" panose="020B0606020202030204" pitchFamily="34" charset="0"/>
              </a:rPr>
              <a:t> – surface along which movement occurs.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Dip</a:t>
            </a:r>
            <a:r>
              <a:rPr lang="en-US" dirty="0">
                <a:latin typeface="Arial Narrow" panose="020B0606020202030204" pitchFamily="34" charset="0"/>
              </a:rPr>
              <a:t> – angle of the fault plane from horizontal.</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Strike</a:t>
            </a:r>
            <a:r>
              <a:rPr lang="en-US" dirty="0">
                <a:latin typeface="Arial Narrow" panose="020B0606020202030204" pitchFamily="34" charset="0"/>
              </a:rPr>
              <a:t> – direction of the fault on the surface (relative to north).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Hanging wall </a:t>
            </a:r>
            <a:r>
              <a:rPr lang="en-US" dirty="0">
                <a:latin typeface="Arial Narrow" panose="020B0606020202030204" pitchFamily="34" charset="0"/>
              </a:rPr>
              <a:t>– block above the fault plane.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Footwall</a:t>
            </a:r>
            <a:r>
              <a:rPr lang="en-US" dirty="0">
                <a:latin typeface="Arial Narrow" panose="020B0606020202030204" pitchFamily="34" charset="0"/>
              </a:rPr>
              <a:t> – block below the fault plane.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Fault scarp </a:t>
            </a:r>
            <a:r>
              <a:rPr lang="en-US" dirty="0">
                <a:latin typeface="Arial Narrow" panose="020B0606020202030204" pitchFamily="34" charset="0"/>
              </a:rPr>
              <a:t>– steep, exposed surface of a displaced block.</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Fault line </a:t>
            </a:r>
            <a:r>
              <a:rPr lang="en-US" dirty="0">
                <a:latin typeface="Arial Narrow" panose="020B0606020202030204" pitchFamily="34" charset="0"/>
              </a:rPr>
              <a:t>– visible trace of fault at the surface.</a:t>
            </a:r>
          </a:p>
        </p:txBody>
      </p:sp>
      <p:pic>
        <p:nvPicPr>
          <p:cNvPr id="6" name="Picture 5" descr="Exposed fault scarp at Red Canyon Creek in Montana showing a steep rock face cutting through soil and vegetation in a forested area.">
            <a:extLst>
              <a:ext uri="{FF2B5EF4-FFF2-40B4-BE49-F238E27FC236}">
                <a16:creationId xmlns:a16="http://schemas.microsoft.com/office/drawing/2014/main" id="{B7547505-205D-C7D7-8471-F19F48FB1C75}"/>
              </a:ext>
            </a:extLst>
          </p:cNvPr>
          <p:cNvPicPr>
            <a:picLocks noChangeAspect="1"/>
          </p:cNvPicPr>
          <p:nvPr/>
        </p:nvPicPr>
        <p:blipFill>
          <a:blip r:embed="rId3"/>
          <a:stretch>
            <a:fillRect/>
          </a:stretch>
        </p:blipFill>
        <p:spPr>
          <a:xfrm>
            <a:off x="8756442" y="1449236"/>
            <a:ext cx="3096252" cy="2080295"/>
          </a:xfrm>
          <a:prstGeom prst="rect">
            <a:avLst/>
          </a:prstGeom>
        </p:spPr>
      </p:pic>
      <p:sp>
        <p:nvSpPr>
          <p:cNvPr id="7" name="TextBox 6">
            <a:extLst>
              <a:ext uri="{FF2B5EF4-FFF2-40B4-BE49-F238E27FC236}">
                <a16:creationId xmlns:a16="http://schemas.microsoft.com/office/drawing/2014/main" id="{B4FC14FF-B4BE-41A2-367B-6C38D55F8C6D}"/>
              </a:ext>
            </a:extLst>
          </p:cNvPr>
          <p:cNvSpPr txBox="1"/>
          <p:nvPr/>
        </p:nvSpPr>
        <p:spPr>
          <a:xfrm>
            <a:off x="8678804" y="3666486"/>
            <a:ext cx="3251527"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15.3.1.4: Red Canyon fault scarp near Red Canyon Creek, Montana (Courtesy USGS) from Introduction to Physical Geography by M. Ritter, licensed under CC BY-NC-SA 4.0.</a:t>
            </a:r>
          </a:p>
        </p:txBody>
      </p:sp>
    </p:spTree>
    <p:extLst>
      <p:ext uri="{BB962C8B-B14F-4D97-AF65-F5344CB8AC3E}">
        <p14:creationId xmlns:p14="http://schemas.microsoft.com/office/powerpoint/2010/main" val="2029543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0B8AF-DCC8-27FD-C16B-877D936DF7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8BC891-F306-10B4-F868-C87C95C385A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Faults and Earthquakes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BABBB7F-E7B2-635D-C155-282B6E2D2636}"/>
              </a:ext>
            </a:extLst>
          </p:cNvPr>
          <p:cNvSpPr>
            <a:spLocks noGrp="1"/>
          </p:cNvSpPr>
          <p:nvPr>
            <p:ph idx="1"/>
          </p:nvPr>
        </p:nvSpPr>
        <p:spPr>
          <a:xfrm>
            <a:off x="838199" y="1312281"/>
            <a:ext cx="5553975"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Faults can extend </a:t>
            </a:r>
            <a:r>
              <a:rPr lang="en-US" b="1" dirty="0">
                <a:latin typeface="Arial Narrow" panose="020B0606020202030204" pitchFamily="34" charset="0"/>
              </a:rPr>
              <a:t>thousands of kilometers </a:t>
            </a:r>
            <a:r>
              <a:rPr lang="en-US" dirty="0">
                <a:latin typeface="Arial Narrow" panose="020B0606020202030204" pitchFamily="34" charset="0"/>
              </a:rPr>
              <a:t>across the surface and deep into the crust.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Sudden slippage </a:t>
            </a:r>
            <a:r>
              <a:rPr lang="en-US" dirty="0">
                <a:latin typeface="Arial Narrow" panose="020B0606020202030204" pitchFamily="34" charset="0"/>
              </a:rPr>
              <a:t>along faults </a:t>
            </a:r>
            <a:r>
              <a:rPr lang="en-US" b="1" dirty="0">
                <a:latin typeface="Arial Narrow" panose="020B0606020202030204" pitchFamily="34" charset="0"/>
              </a:rPr>
              <a:t>releases</a:t>
            </a:r>
            <a:r>
              <a:rPr lang="en-US" dirty="0">
                <a:latin typeface="Arial Narrow" panose="020B0606020202030204" pitchFamily="34" charset="0"/>
              </a:rPr>
              <a:t> </a:t>
            </a:r>
            <a:r>
              <a:rPr lang="en-US" b="1" dirty="0">
                <a:latin typeface="Arial Narrow" panose="020B0606020202030204" pitchFamily="34" charset="0"/>
              </a:rPr>
              <a:t>energy</a:t>
            </a:r>
            <a:r>
              <a:rPr lang="en-US" dirty="0">
                <a:latin typeface="Arial Narrow" panose="020B0606020202030204" pitchFamily="34" charset="0"/>
              </a:rPr>
              <a:t> as </a:t>
            </a:r>
            <a:r>
              <a:rPr lang="en-US" b="1" dirty="0">
                <a:latin typeface="Arial Narrow" panose="020B0606020202030204" pitchFamily="34" charset="0"/>
              </a:rPr>
              <a:t>shock</a:t>
            </a:r>
            <a:r>
              <a:rPr lang="en-US" dirty="0">
                <a:latin typeface="Arial Narrow" panose="020B0606020202030204" pitchFamily="34" charset="0"/>
              </a:rPr>
              <a:t> </a:t>
            </a:r>
            <a:r>
              <a:rPr lang="en-US" b="1" dirty="0">
                <a:latin typeface="Arial Narrow" panose="020B0606020202030204" pitchFamily="34" charset="0"/>
              </a:rPr>
              <a:t>waves</a:t>
            </a:r>
            <a:r>
              <a:rPr lang="en-US" dirty="0">
                <a:latin typeface="Arial Narrow" panose="020B0606020202030204" pitchFamily="34" charset="0"/>
              </a:rPr>
              <a:t> → felt as </a:t>
            </a:r>
            <a:r>
              <a:rPr lang="en-US" b="1" dirty="0">
                <a:latin typeface="Arial Narrow" panose="020B0606020202030204" pitchFamily="34" charset="0"/>
              </a:rPr>
              <a:t>earthquakes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Earthquakes</a:t>
            </a:r>
            <a:r>
              <a:rPr lang="en-US" dirty="0">
                <a:latin typeface="Arial Narrow" panose="020B0606020202030204" pitchFamily="34" charset="0"/>
              </a:rPr>
              <a:t> commonly occur </a:t>
            </a:r>
            <a:r>
              <a:rPr lang="en-US" b="1" dirty="0">
                <a:latin typeface="Arial Narrow" panose="020B0606020202030204" pitchFamily="34" charset="0"/>
              </a:rPr>
              <a:t>where</a:t>
            </a:r>
            <a:r>
              <a:rPr lang="en-US" dirty="0">
                <a:latin typeface="Arial Narrow" panose="020B0606020202030204" pitchFamily="34" charset="0"/>
              </a:rPr>
              <a:t> </a:t>
            </a:r>
            <a:r>
              <a:rPr lang="en-US" b="1" dirty="0">
                <a:latin typeface="Arial Narrow" panose="020B0606020202030204" pitchFamily="34" charset="0"/>
              </a:rPr>
              <a:t>stress</a:t>
            </a:r>
            <a:r>
              <a:rPr lang="en-US" dirty="0">
                <a:latin typeface="Arial Narrow" panose="020B0606020202030204" pitchFamily="34" charset="0"/>
              </a:rPr>
              <a:t> </a:t>
            </a:r>
            <a:r>
              <a:rPr lang="en-US" b="1" dirty="0">
                <a:latin typeface="Arial Narrow" panose="020B0606020202030204" pitchFamily="34" charset="0"/>
              </a:rPr>
              <a:t>builds</a:t>
            </a:r>
            <a:r>
              <a:rPr lang="en-US" dirty="0">
                <a:latin typeface="Arial Narrow" panose="020B0606020202030204" pitchFamily="34" charset="0"/>
              </a:rPr>
              <a:t> </a:t>
            </a:r>
            <a:r>
              <a:rPr lang="en-US" b="1" dirty="0">
                <a:latin typeface="Arial Narrow" panose="020B0606020202030204" pitchFamily="34" charset="0"/>
              </a:rPr>
              <a:t>up</a:t>
            </a:r>
            <a:r>
              <a:rPr lang="en-US" dirty="0">
                <a:latin typeface="Arial Narrow" panose="020B0606020202030204" pitchFamily="34" charset="0"/>
              </a:rPr>
              <a:t> along fault lines.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Understanding </a:t>
            </a:r>
            <a:r>
              <a:rPr lang="en-US" b="1" dirty="0">
                <a:latin typeface="Arial Narrow" panose="020B0606020202030204" pitchFamily="34" charset="0"/>
              </a:rPr>
              <a:t>fault systems </a:t>
            </a:r>
            <a:r>
              <a:rPr lang="en-US" dirty="0">
                <a:latin typeface="Arial Narrow" panose="020B0606020202030204" pitchFamily="34" charset="0"/>
              </a:rPr>
              <a:t>helps </a:t>
            </a:r>
            <a:r>
              <a:rPr lang="en-US" b="1" dirty="0">
                <a:latin typeface="Arial Narrow" panose="020B0606020202030204" pitchFamily="34" charset="0"/>
              </a:rPr>
              <a:t>predict</a:t>
            </a:r>
            <a:r>
              <a:rPr lang="en-US" dirty="0">
                <a:latin typeface="Arial Narrow" panose="020B0606020202030204" pitchFamily="34" charset="0"/>
              </a:rPr>
              <a:t> and </a:t>
            </a:r>
            <a:r>
              <a:rPr lang="en-US" b="1" dirty="0">
                <a:latin typeface="Arial Narrow" panose="020B0606020202030204" pitchFamily="34" charset="0"/>
              </a:rPr>
              <a:t>assess</a:t>
            </a:r>
            <a:r>
              <a:rPr lang="en-US" dirty="0">
                <a:latin typeface="Arial Narrow" panose="020B0606020202030204" pitchFamily="34" charset="0"/>
              </a:rPr>
              <a:t> seismic risk.</a:t>
            </a:r>
            <a:endParaRPr lang="en-US" sz="3200" dirty="0">
              <a:latin typeface="Arial Narrow" panose="020B0606020202030204" pitchFamily="34" charset="0"/>
            </a:endParaRPr>
          </a:p>
        </p:txBody>
      </p:sp>
      <p:pic>
        <p:nvPicPr>
          <p:cNvPr id="7" name="Picture 6" descr="Diagram of a normal fault showing foot wall hanging wall fault scarp fault line and fault plane with arrows indicating stress direction.">
            <a:extLst>
              <a:ext uri="{FF2B5EF4-FFF2-40B4-BE49-F238E27FC236}">
                <a16:creationId xmlns:a16="http://schemas.microsoft.com/office/drawing/2014/main" id="{99FF4E8E-9725-2DB8-B9F0-CD9EED76701F}"/>
              </a:ext>
            </a:extLst>
          </p:cNvPr>
          <p:cNvPicPr>
            <a:picLocks noChangeAspect="1"/>
          </p:cNvPicPr>
          <p:nvPr/>
        </p:nvPicPr>
        <p:blipFill>
          <a:blip r:embed="rId3"/>
          <a:stretch>
            <a:fillRect/>
          </a:stretch>
        </p:blipFill>
        <p:spPr>
          <a:xfrm>
            <a:off x="6392174" y="1474377"/>
            <a:ext cx="5365630" cy="3909246"/>
          </a:xfrm>
          <a:prstGeom prst="rect">
            <a:avLst/>
          </a:prstGeom>
        </p:spPr>
      </p:pic>
      <p:sp>
        <p:nvSpPr>
          <p:cNvPr id="8" name="TextBox 7">
            <a:extLst>
              <a:ext uri="{FF2B5EF4-FFF2-40B4-BE49-F238E27FC236}">
                <a16:creationId xmlns:a16="http://schemas.microsoft.com/office/drawing/2014/main" id="{23C31E6C-083B-9248-FA19-9B5032C27FC9}"/>
              </a:ext>
            </a:extLst>
          </p:cNvPr>
          <p:cNvSpPr txBox="1"/>
          <p:nvPr/>
        </p:nvSpPr>
        <p:spPr>
          <a:xfrm>
            <a:off x="6870953" y="5677219"/>
            <a:ext cx="4408071"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15.3.1.1: Features of Faults (normal fault depicted). Click image to enlarge from Introduction to Physical Geography by M. Ritter, licensed under CC BY-NC-SA 4.0.</a:t>
            </a:r>
          </a:p>
        </p:txBody>
      </p:sp>
    </p:spTree>
    <p:extLst>
      <p:ext uri="{BB962C8B-B14F-4D97-AF65-F5344CB8AC3E}">
        <p14:creationId xmlns:p14="http://schemas.microsoft.com/office/powerpoint/2010/main" val="41390315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A8813-F5D9-5FA7-7B66-2468253823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25B79D-2C9F-0C2C-D635-5A3C9066CC7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Types of Faults – Vertical Movement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3863B3B-EAD7-E2F1-246E-B472D55398BA}"/>
              </a:ext>
            </a:extLst>
          </p:cNvPr>
          <p:cNvSpPr>
            <a:spLocks noGrp="1"/>
          </p:cNvSpPr>
          <p:nvPr>
            <p:ph idx="1"/>
          </p:nvPr>
        </p:nvSpPr>
        <p:spPr>
          <a:xfrm>
            <a:off x="838199" y="1312281"/>
            <a:ext cx="9401356"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Dip-Slip Faults</a:t>
            </a:r>
            <a:r>
              <a:rPr lang="en-US" dirty="0">
                <a:latin typeface="Arial Narrow" panose="020B0606020202030204" pitchFamily="34" charset="0"/>
              </a:rPr>
              <a:t>: Primarily </a:t>
            </a:r>
            <a:r>
              <a:rPr lang="en-US" b="1" dirty="0">
                <a:latin typeface="Arial Narrow" panose="020B0606020202030204" pitchFamily="34" charset="0"/>
              </a:rPr>
              <a:t>vertical</a:t>
            </a:r>
            <a:r>
              <a:rPr lang="en-US" dirty="0">
                <a:latin typeface="Arial Narrow" panose="020B0606020202030204" pitchFamily="34" charset="0"/>
              </a:rPr>
              <a:t> </a:t>
            </a:r>
            <a:r>
              <a:rPr lang="en-US" b="1" dirty="0">
                <a:latin typeface="Arial Narrow" panose="020B0606020202030204" pitchFamily="34" charset="0"/>
              </a:rPr>
              <a:t>displacement</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Normal</a:t>
            </a:r>
            <a:r>
              <a:rPr lang="en-US" sz="2800" dirty="0">
                <a:latin typeface="Arial Narrow" panose="020B0606020202030204" pitchFamily="34" charset="0"/>
              </a:rPr>
              <a:t> </a:t>
            </a:r>
            <a:r>
              <a:rPr lang="en-US" sz="2800" b="1" dirty="0">
                <a:latin typeface="Arial Narrow" panose="020B0606020202030204" pitchFamily="34" charset="0"/>
              </a:rPr>
              <a:t>Fault</a:t>
            </a:r>
            <a:r>
              <a:rPr lang="en-US" sz="2800" dirty="0">
                <a:latin typeface="Arial Narrow" panose="020B0606020202030204" pitchFamily="34" charset="0"/>
              </a:rPr>
              <a:t>: Hanging wall moves </a:t>
            </a:r>
            <a:r>
              <a:rPr lang="en-US" sz="2800" b="1" dirty="0">
                <a:latin typeface="Arial Narrow" panose="020B0606020202030204" pitchFamily="34" charset="0"/>
              </a:rPr>
              <a:t>down</a:t>
            </a:r>
            <a:r>
              <a:rPr lang="en-US" sz="2800" dirty="0">
                <a:latin typeface="Arial Narrow" panose="020B0606020202030204" pitchFamily="34" charset="0"/>
              </a:rPr>
              <a:t> due to </a:t>
            </a:r>
            <a:r>
              <a:rPr lang="en-US" sz="2800" b="1" dirty="0">
                <a:latin typeface="Arial Narrow" panose="020B0606020202030204" pitchFamily="34" charset="0"/>
              </a:rPr>
              <a:t>tension</a:t>
            </a:r>
            <a:r>
              <a:rPr lang="en-US" sz="2800" dirty="0">
                <a:latin typeface="Arial Narrow" panose="020B0606020202030204" pitchFamily="34" charset="0"/>
              </a:rPr>
              <a:t>.</a:t>
            </a:r>
          </a:p>
          <a:p>
            <a:pPr lvl="2">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Example: </a:t>
            </a:r>
            <a:r>
              <a:rPr lang="en-US" sz="2800" b="1" dirty="0">
                <a:latin typeface="Arial Narrow" panose="020B0606020202030204" pitchFamily="34" charset="0"/>
              </a:rPr>
              <a:t>Teton Mountains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Reverse</a:t>
            </a:r>
            <a:r>
              <a:rPr lang="en-US" sz="2800" dirty="0">
                <a:latin typeface="Arial Narrow" panose="020B0606020202030204" pitchFamily="34" charset="0"/>
              </a:rPr>
              <a:t> </a:t>
            </a:r>
            <a:r>
              <a:rPr lang="en-US" sz="2800" b="1" dirty="0">
                <a:latin typeface="Arial Narrow" panose="020B0606020202030204" pitchFamily="34" charset="0"/>
              </a:rPr>
              <a:t>Fault</a:t>
            </a:r>
            <a:r>
              <a:rPr lang="en-US" sz="2800" dirty="0">
                <a:latin typeface="Arial Narrow" panose="020B0606020202030204" pitchFamily="34" charset="0"/>
              </a:rPr>
              <a:t>: Hanging wall moves </a:t>
            </a:r>
            <a:r>
              <a:rPr lang="en-US" sz="2800" b="1" dirty="0">
                <a:latin typeface="Arial Narrow" panose="020B0606020202030204" pitchFamily="34" charset="0"/>
              </a:rPr>
              <a:t>up</a:t>
            </a:r>
            <a:r>
              <a:rPr lang="en-US" sz="2800" dirty="0">
                <a:latin typeface="Arial Narrow" panose="020B0606020202030204" pitchFamily="34" charset="0"/>
              </a:rPr>
              <a:t> due to </a:t>
            </a:r>
            <a:r>
              <a:rPr lang="en-US" sz="2800" b="1" dirty="0">
                <a:latin typeface="Arial Narrow" panose="020B0606020202030204" pitchFamily="34" charset="0"/>
              </a:rPr>
              <a:t>compression</a:t>
            </a:r>
            <a:r>
              <a:rPr lang="en-US" sz="28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Thrust</a:t>
            </a:r>
            <a:r>
              <a:rPr lang="en-US" sz="2800" dirty="0">
                <a:latin typeface="Arial Narrow" panose="020B0606020202030204" pitchFamily="34" charset="0"/>
              </a:rPr>
              <a:t> </a:t>
            </a:r>
            <a:r>
              <a:rPr lang="en-US" sz="2800" b="1" dirty="0">
                <a:latin typeface="Arial Narrow" panose="020B0606020202030204" pitchFamily="34" charset="0"/>
              </a:rPr>
              <a:t>Fault</a:t>
            </a:r>
            <a:r>
              <a:rPr lang="en-US" sz="2800" dirty="0">
                <a:latin typeface="Arial Narrow" panose="020B0606020202030204" pitchFamily="34" charset="0"/>
              </a:rPr>
              <a:t>: Low-angle (&lt;45°) reverse fault.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Horst</a:t>
            </a:r>
            <a:r>
              <a:rPr lang="en-US" dirty="0">
                <a:latin typeface="Arial Narrow" panose="020B0606020202030204" pitchFamily="34" charset="0"/>
              </a:rPr>
              <a:t>: Raised block between two normal faults.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Graben</a:t>
            </a:r>
            <a:r>
              <a:rPr lang="en-US" dirty="0">
                <a:latin typeface="Arial Narrow" panose="020B0606020202030204" pitchFamily="34" charset="0"/>
              </a:rPr>
              <a:t>: Lowered block between two faults.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Example: </a:t>
            </a:r>
            <a:r>
              <a:rPr lang="en-US" sz="2800" b="1" dirty="0">
                <a:latin typeface="Arial Narrow" panose="020B0606020202030204" pitchFamily="34" charset="0"/>
              </a:rPr>
              <a:t>Death Valley</a:t>
            </a:r>
            <a:r>
              <a:rPr lang="en-US" sz="2800" dirty="0">
                <a:latin typeface="Arial Narrow" panose="020B0606020202030204" pitchFamily="34" charset="0"/>
              </a:rPr>
              <a:t>, </a:t>
            </a:r>
            <a:r>
              <a:rPr lang="en-US" sz="2800" b="1" dirty="0">
                <a:latin typeface="Arial Narrow" panose="020B0606020202030204" pitchFamily="34" charset="0"/>
              </a:rPr>
              <a:t>Basin</a:t>
            </a:r>
            <a:r>
              <a:rPr lang="en-US" sz="2800" dirty="0">
                <a:latin typeface="Arial Narrow" panose="020B0606020202030204" pitchFamily="34" charset="0"/>
              </a:rPr>
              <a:t> and </a:t>
            </a:r>
            <a:r>
              <a:rPr lang="en-US" sz="2800" b="1" dirty="0">
                <a:latin typeface="Arial Narrow" panose="020B0606020202030204" pitchFamily="34" charset="0"/>
              </a:rPr>
              <a:t>Range Province</a:t>
            </a:r>
          </a:p>
        </p:txBody>
      </p:sp>
    </p:spTree>
    <p:extLst>
      <p:ext uri="{BB962C8B-B14F-4D97-AF65-F5344CB8AC3E}">
        <p14:creationId xmlns:p14="http://schemas.microsoft.com/office/powerpoint/2010/main" val="11288192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24C05-B9E0-1985-2830-8AE0831398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B2AEC3-046F-5140-2E50-3C50EF7A6DC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Types of Faults – Horizontal &amp; Mixed Movement</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30F1305-7F4E-9A58-6CCC-3DCBEBDEC8C5}"/>
              </a:ext>
            </a:extLst>
          </p:cNvPr>
          <p:cNvSpPr>
            <a:spLocks noGrp="1"/>
          </p:cNvSpPr>
          <p:nvPr>
            <p:ph idx="1"/>
          </p:nvPr>
        </p:nvSpPr>
        <p:spPr>
          <a:xfrm>
            <a:off x="838199" y="1561381"/>
            <a:ext cx="8926903" cy="46542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Strike-Slip</a:t>
            </a:r>
            <a:r>
              <a:rPr lang="en-US" dirty="0">
                <a:latin typeface="Arial Narrow" panose="020B0606020202030204" pitchFamily="34" charset="0"/>
              </a:rPr>
              <a:t> (</a:t>
            </a:r>
            <a:r>
              <a:rPr lang="en-US" b="1" dirty="0">
                <a:latin typeface="Arial Narrow" panose="020B0606020202030204" pitchFamily="34" charset="0"/>
              </a:rPr>
              <a:t>Transform</a:t>
            </a:r>
            <a:r>
              <a:rPr lang="en-US" dirty="0">
                <a:latin typeface="Arial Narrow" panose="020B0606020202030204" pitchFamily="34" charset="0"/>
              </a:rPr>
              <a:t>) </a:t>
            </a:r>
            <a:r>
              <a:rPr lang="en-US" b="1" dirty="0">
                <a:latin typeface="Arial Narrow" panose="020B0606020202030204" pitchFamily="34" charset="0"/>
              </a:rPr>
              <a:t>Faults</a:t>
            </a:r>
            <a:r>
              <a:rPr lang="en-US" dirty="0">
                <a:latin typeface="Arial Narrow" panose="020B0606020202030204" pitchFamily="34" charset="0"/>
              </a:rPr>
              <a:t>: Horizontal movement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Example: </a:t>
            </a:r>
            <a:r>
              <a:rPr lang="en-US" sz="2800" b="1" dirty="0">
                <a:latin typeface="Arial Narrow" panose="020B0606020202030204" pitchFamily="34" charset="0"/>
              </a:rPr>
              <a:t>San Andreas Fault </a:t>
            </a:r>
            <a:r>
              <a:rPr lang="en-US" sz="2800" dirty="0">
                <a:latin typeface="Arial Narrow" panose="020B0606020202030204" pitchFamily="34" charset="0"/>
              </a:rPr>
              <a:t>– Pacific Plate </a:t>
            </a:r>
            <a:r>
              <a:rPr lang="en-US" sz="2800" b="1" dirty="0">
                <a:latin typeface="Arial Narrow" panose="020B0606020202030204" pitchFamily="34" charset="0"/>
              </a:rPr>
              <a:t>slides</a:t>
            </a:r>
            <a:r>
              <a:rPr lang="en-US" sz="2800" dirty="0">
                <a:latin typeface="Arial Narrow" panose="020B0606020202030204" pitchFamily="34" charset="0"/>
              </a:rPr>
              <a:t> </a:t>
            </a:r>
            <a:r>
              <a:rPr lang="en-US" sz="2800" b="1" dirty="0">
                <a:latin typeface="Arial Narrow" panose="020B0606020202030204" pitchFamily="34" charset="0"/>
              </a:rPr>
              <a:t>past</a:t>
            </a:r>
            <a:r>
              <a:rPr lang="en-US" sz="2800" dirty="0">
                <a:latin typeface="Arial Narrow" panose="020B0606020202030204" pitchFamily="34" charset="0"/>
              </a:rPr>
              <a:t> North American Plate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Surface features: </a:t>
            </a:r>
            <a:r>
              <a:rPr lang="en-US" sz="2800" b="1" dirty="0">
                <a:latin typeface="Arial Narrow" panose="020B0606020202030204" pitchFamily="34" charset="0"/>
              </a:rPr>
              <a:t>Offset streams</a:t>
            </a:r>
            <a:r>
              <a:rPr lang="en-US" sz="2800" dirty="0">
                <a:latin typeface="Arial Narrow" panose="020B0606020202030204" pitchFamily="34" charset="0"/>
              </a:rPr>
              <a:t>, </a:t>
            </a:r>
            <a:r>
              <a:rPr lang="en-US" sz="2800" b="1" dirty="0">
                <a:latin typeface="Arial Narrow" panose="020B0606020202030204" pitchFamily="34" charset="0"/>
              </a:rPr>
              <a:t>fences</a:t>
            </a:r>
            <a:r>
              <a:rPr lang="en-US" sz="2800" dirty="0">
                <a:latin typeface="Arial Narrow" panose="020B0606020202030204" pitchFamily="34" charset="0"/>
              </a:rPr>
              <a:t>, </a:t>
            </a:r>
            <a:r>
              <a:rPr lang="en-US" sz="2800" b="1" dirty="0">
                <a:latin typeface="Arial Narrow" panose="020B0606020202030204" pitchFamily="34" charset="0"/>
              </a:rPr>
              <a:t>roads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Oblique Faults</a:t>
            </a:r>
            <a:r>
              <a:rPr lang="en-US" dirty="0">
                <a:latin typeface="Arial Narrow" panose="020B0606020202030204" pitchFamily="34" charset="0"/>
              </a:rPr>
              <a:t>: Combine both </a:t>
            </a:r>
            <a:r>
              <a:rPr lang="en-US" b="1" dirty="0">
                <a:latin typeface="Arial Narrow" panose="020B0606020202030204" pitchFamily="34" charset="0"/>
              </a:rPr>
              <a:t>horizontal</a:t>
            </a:r>
            <a:r>
              <a:rPr lang="en-US" dirty="0">
                <a:latin typeface="Arial Narrow" panose="020B0606020202030204" pitchFamily="34" charset="0"/>
              </a:rPr>
              <a:t> and </a:t>
            </a:r>
            <a:r>
              <a:rPr lang="en-US" b="1" dirty="0">
                <a:latin typeface="Arial Narrow" panose="020B0606020202030204" pitchFamily="34" charset="0"/>
              </a:rPr>
              <a:t>vertical</a:t>
            </a:r>
            <a:r>
              <a:rPr lang="en-US" dirty="0">
                <a:latin typeface="Arial Narrow" panose="020B0606020202030204" pitchFamily="34" charset="0"/>
              </a:rPr>
              <a:t> displacement</a:t>
            </a:r>
          </a:p>
        </p:txBody>
      </p:sp>
    </p:spTree>
    <p:extLst>
      <p:ext uri="{BB962C8B-B14F-4D97-AF65-F5344CB8AC3E}">
        <p14:creationId xmlns:p14="http://schemas.microsoft.com/office/powerpoint/2010/main" val="960605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200" y="1458929"/>
            <a:ext cx="9798170" cy="5286927"/>
          </a:xfrm>
        </p:spPr>
        <p:txBody>
          <a:bodyPr>
            <a:normAutofit lnSpcReduction="10000"/>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Diagram</a:t>
            </a:r>
            <a:r>
              <a:rPr lang="en-US" sz="2400" dirty="0">
                <a:latin typeface="Arial Narrow" panose="020B0606020202030204" pitchFamily="34" charset="0"/>
              </a:rPr>
              <a:t> a cross section of the Earth's interior and describe each layer.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the theory of plate tectonics and the evidence used to support it.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Compare</a:t>
            </a:r>
            <a:r>
              <a:rPr lang="en-US" sz="2400" dirty="0">
                <a:latin typeface="Arial Narrow" panose="020B0606020202030204" pitchFamily="34" charset="0"/>
              </a:rPr>
              <a:t> and </a:t>
            </a:r>
            <a:r>
              <a:rPr lang="en-US" sz="2400" b="1" dirty="0">
                <a:latin typeface="Arial Narrow" panose="020B0606020202030204" pitchFamily="34" charset="0"/>
              </a:rPr>
              <a:t>contrast</a:t>
            </a:r>
            <a:r>
              <a:rPr lang="en-US" sz="2400" dirty="0">
                <a:latin typeface="Arial Narrow" panose="020B0606020202030204" pitchFamily="34" charset="0"/>
              </a:rPr>
              <a:t> the environmental setting of the four types of plate boundaries.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Explain</a:t>
            </a:r>
            <a:r>
              <a:rPr lang="en-US" sz="2400" dirty="0">
                <a:latin typeface="Arial Narrow" panose="020B0606020202030204" pitchFamily="34" charset="0"/>
              </a:rPr>
              <a:t> the relationship between earthquakes, volcanoes, and plate boundaries.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Draw</a:t>
            </a:r>
            <a:r>
              <a:rPr lang="en-US" sz="2400" dirty="0">
                <a:latin typeface="Arial Narrow" panose="020B0606020202030204" pitchFamily="34" charset="0"/>
              </a:rPr>
              <a:t> simple diagrams showing the effect of stress on rock materials.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the movement associated with faulting.</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landform features resulting from folding.</a:t>
            </a:r>
          </a:p>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Explain</a:t>
            </a:r>
            <a:r>
              <a:rPr lang="en-US" sz="2400" dirty="0">
                <a:latin typeface="Arial Narrow" panose="020B0606020202030204" pitchFamily="34" charset="0"/>
              </a:rPr>
              <a:t> the distribution of volcanic activity across the Earth. </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the features of effusive and explosive eruptions.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Describe</a:t>
            </a:r>
            <a:r>
              <a:rPr lang="en-US" sz="2400" dirty="0">
                <a:latin typeface="Arial Narrow" panose="020B0606020202030204" pitchFamily="34" charset="0"/>
              </a:rPr>
              <a:t> the hazards associated with volcanism.</a:t>
            </a:r>
          </a:p>
        </p:txBody>
      </p:sp>
    </p:spTree>
    <p:extLst>
      <p:ext uri="{BB962C8B-B14F-4D97-AF65-F5344CB8AC3E}">
        <p14:creationId xmlns:p14="http://schemas.microsoft.com/office/powerpoint/2010/main" val="34990136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D2787-524E-21EA-076C-60AF9256B1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0A31F2-9A10-3652-64C8-D4717EA43C2F}"/>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Geographic Patterns of Faults and Earthquakes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FB6437C-AF71-490D-CF07-D8848C42AECA}"/>
              </a:ext>
            </a:extLst>
          </p:cNvPr>
          <p:cNvSpPr>
            <a:spLocks noGrp="1"/>
          </p:cNvSpPr>
          <p:nvPr>
            <p:ph idx="1"/>
          </p:nvPr>
        </p:nvSpPr>
        <p:spPr>
          <a:xfrm>
            <a:off x="838199" y="1312281"/>
            <a:ext cx="10402020"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Faults</a:t>
            </a:r>
            <a:r>
              <a:rPr lang="en-US" dirty="0">
                <a:latin typeface="Arial Narrow" panose="020B0606020202030204" pitchFamily="34" charset="0"/>
              </a:rPr>
              <a:t> and </a:t>
            </a:r>
            <a:r>
              <a:rPr lang="en-US" b="1" dirty="0">
                <a:latin typeface="Arial Narrow" panose="020B0606020202030204" pitchFamily="34" charset="0"/>
              </a:rPr>
              <a:t>earthquakes</a:t>
            </a:r>
            <a:r>
              <a:rPr lang="en-US" dirty="0">
                <a:latin typeface="Arial Narrow" panose="020B0606020202030204" pitchFamily="34" charset="0"/>
              </a:rPr>
              <a:t> are driven by </a:t>
            </a:r>
            <a:r>
              <a:rPr lang="en-US" b="1" dirty="0">
                <a:latin typeface="Arial Narrow" panose="020B0606020202030204" pitchFamily="34" charset="0"/>
              </a:rPr>
              <a:t>mantle</a:t>
            </a:r>
            <a:r>
              <a:rPr lang="en-US" dirty="0">
                <a:latin typeface="Arial Narrow" panose="020B0606020202030204" pitchFamily="34" charset="0"/>
              </a:rPr>
              <a:t> </a:t>
            </a:r>
            <a:r>
              <a:rPr lang="en-US" b="1" dirty="0">
                <a:latin typeface="Arial Narrow" panose="020B0606020202030204" pitchFamily="34" charset="0"/>
              </a:rPr>
              <a:t>convection</a:t>
            </a:r>
            <a:r>
              <a:rPr lang="en-US" dirty="0">
                <a:latin typeface="Arial Narrow" panose="020B0606020202030204" pitchFamily="34" charset="0"/>
              </a:rPr>
              <a:t> </a:t>
            </a:r>
            <a:r>
              <a:rPr lang="en-US" b="1" dirty="0">
                <a:latin typeface="Arial Narrow" panose="020B0606020202030204" pitchFamily="34" charset="0"/>
              </a:rPr>
              <a:t>currents</a:t>
            </a:r>
            <a:r>
              <a:rPr lang="en-US" dirty="0">
                <a:latin typeface="Arial Narrow" panose="020B0606020202030204" pitchFamily="34" charset="0"/>
              </a:rPr>
              <a:t> tugging on crustal plates.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Earthquake and fault patterns align closely with </a:t>
            </a:r>
            <a:r>
              <a:rPr lang="en-US" b="1" dirty="0">
                <a:latin typeface="Arial Narrow" panose="020B0606020202030204" pitchFamily="34" charset="0"/>
              </a:rPr>
              <a:t>plate</a:t>
            </a:r>
            <a:r>
              <a:rPr lang="en-US" dirty="0">
                <a:latin typeface="Arial Narrow" panose="020B0606020202030204" pitchFamily="34" charset="0"/>
              </a:rPr>
              <a:t> </a:t>
            </a:r>
            <a:r>
              <a:rPr lang="en-US" b="1" dirty="0">
                <a:latin typeface="Arial Narrow" panose="020B0606020202030204" pitchFamily="34" charset="0"/>
              </a:rPr>
              <a:t>boundaries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Movements include: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Collision</a:t>
            </a:r>
            <a:r>
              <a:rPr lang="en-US" sz="2800" dirty="0">
                <a:latin typeface="Arial Narrow" panose="020B0606020202030204" pitchFamily="34" charset="0"/>
              </a:rPr>
              <a:t> → compression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Separation</a:t>
            </a:r>
            <a:r>
              <a:rPr lang="en-US" sz="2800" dirty="0">
                <a:latin typeface="Arial Narrow" panose="020B0606020202030204" pitchFamily="34" charset="0"/>
              </a:rPr>
              <a:t> → tension</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Sliding past </a:t>
            </a:r>
            <a:r>
              <a:rPr lang="en-US" sz="2800" dirty="0">
                <a:latin typeface="Arial Narrow" panose="020B0606020202030204" pitchFamily="34" charset="0"/>
              </a:rPr>
              <a:t>→ shearing</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Faulting can also occur within plates along </a:t>
            </a:r>
            <a:r>
              <a:rPr lang="en-US" b="1" dirty="0">
                <a:latin typeface="Arial Narrow" panose="020B0606020202030204" pitchFamily="34" charset="0"/>
              </a:rPr>
              <a:t>zones of weakness</a:t>
            </a:r>
            <a:r>
              <a:rPr lang="en-US" dirty="0">
                <a:latin typeface="Arial Narrow" panose="020B0606020202030204" pitchFamily="34" charset="0"/>
              </a:rPr>
              <a:t>.</a:t>
            </a:r>
          </a:p>
        </p:txBody>
      </p:sp>
    </p:spTree>
    <p:extLst>
      <p:ext uri="{BB962C8B-B14F-4D97-AF65-F5344CB8AC3E}">
        <p14:creationId xmlns:p14="http://schemas.microsoft.com/office/powerpoint/2010/main" val="37993302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EFA8F-F3EF-CA8E-6C1E-93312EB09B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B7984F-07AA-3121-8E76-A031E29A145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New Madrid Seismic Zone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FC6F1B6-E380-456F-F38C-BF4B4336D0E9}"/>
              </a:ext>
            </a:extLst>
          </p:cNvPr>
          <p:cNvSpPr>
            <a:spLocks noGrp="1"/>
          </p:cNvSpPr>
          <p:nvPr>
            <p:ph idx="1"/>
          </p:nvPr>
        </p:nvSpPr>
        <p:spPr>
          <a:xfrm>
            <a:off x="838199" y="1312281"/>
            <a:ext cx="5519469"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Located in the </a:t>
            </a:r>
            <a:r>
              <a:rPr lang="en-US" sz="2400" b="1" dirty="0">
                <a:latin typeface="Arial Narrow" panose="020B0606020202030204" pitchFamily="34" charset="0"/>
              </a:rPr>
              <a:t>central U.S.</a:t>
            </a:r>
            <a:r>
              <a:rPr lang="en-US" sz="2400" dirty="0">
                <a:latin typeface="Arial Narrow" panose="020B0606020202030204" pitchFamily="34" charset="0"/>
              </a:rPr>
              <a:t>, far from active plate boundaries.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Site of powerful </a:t>
            </a:r>
            <a:r>
              <a:rPr lang="en-US" sz="2400" b="1" dirty="0">
                <a:latin typeface="Arial Narrow" panose="020B0606020202030204" pitchFamily="34" charset="0"/>
              </a:rPr>
              <a:t>intraplate earthquakes </a:t>
            </a:r>
            <a:r>
              <a:rPr lang="en-US" sz="2400" dirty="0">
                <a:latin typeface="Arial Narrow" panose="020B0606020202030204" pitchFamily="34" charset="0"/>
              </a:rPr>
              <a:t>in 1811–1812.</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Effects included:</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Mississippi River </a:t>
            </a:r>
            <a:r>
              <a:rPr lang="en-US" b="1" dirty="0">
                <a:latin typeface="Arial Narrow" panose="020B0606020202030204" pitchFamily="34" charset="0"/>
              </a:rPr>
              <a:t>flowing backwards</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Formation of </a:t>
            </a:r>
            <a:r>
              <a:rPr lang="en-US" b="1" dirty="0">
                <a:latin typeface="Arial Narrow" panose="020B0606020202030204" pitchFamily="34" charset="0"/>
              </a:rPr>
              <a:t>Reelfoot Lake</a:t>
            </a:r>
            <a:r>
              <a:rPr lang="en-US" dirty="0">
                <a:latin typeface="Arial Narrow" panose="020B0606020202030204" pitchFamily="34" charset="0"/>
              </a:rPr>
              <a:t>, </a:t>
            </a:r>
            <a:r>
              <a:rPr lang="en-US" b="1" dirty="0">
                <a:latin typeface="Arial Narrow" panose="020B0606020202030204" pitchFamily="34" charset="0"/>
              </a:rPr>
              <a:t>KY</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Destruction of </a:t>
            </a:r>
            <a:r>
              <a:rPr lang="en-US" b="1" dirty="0">
                <a:latin typeface="Arial Narrow" panose="020B0606020202030204" pitchFamily="34" charset="0"/>
              </a:rPr>
              <a:t>150,000 acres </a:t>
            </a:r>
            <a:r>
              <a:rPr lang="en-US" dirty="0">
                <a:latin typeface="Arial Narrow" panose="020B0606020202030204" pitchFamily="34" charset="0"/>
              </a:rPr>
              <a:t>of </a:t>
            </a:r>
            <a:r>
              <a:rPr lang="en-US" b="1" dirty="0">
                <a:latin typeface="Arial Narrow" panose="020B0606020202030204" pitchFamily="34" charset="0"/>
              </a:rPr>
              <a:t>forest</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Today, this seismic zone poses a risk to </a:t>
            </a:r>
            <a:r>
              <a:rPr lang="en-US" sz="2400" b="1" dirty="0">
                <a:latin typeface="Arial Narrow" panose="020B0606020202030204" pitchFamily="34" charset="0"/>
              </a:rPr>
              <a:t>densely populated regions </a:t>
            </a:r>
            <a:r>
              <a:rPr lang="en-US" sz="2400" dirty="0">
                <a:latin typeface="Arial Narrow" panose="020B0606020202030204" pitchFamily="34" charset="0"/>
              </a:rPr>
              <a:t>nearby.</a:t>
            </a:r>
          </a:p>
        </p:txBody>
      </p:sp>
      <p:sp>
        <p:nvSpPr>
          <p:cNvPr id="8" name="TextBox 7">
            <a:extLst>
              <a:ext uri="{FF2B5EF4-FFF2-40B4-BE49-F238E27FC236}">
                <a16:creationId xmlns:a16="http://schemas.microsoft.com/office/drawing/2014/main" id="{0E29E67E-577F-CDEA-48D4-AA3B5D16122F}"/>
              </a:ext>
            </a:extLst>
          </p:cNvPr>
          <p:cNvSpPr txBox="1"/>
          <p:nvPr/>
        </p:nvSpPr>
        <p:spPr>
          <a:xfrm>
            <a:off x="6999481" y="5768165"/>
            <a:ext cx="4093221"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15.3.2.1: New Madrid Seismic Zone (Courtesy USGS; Source) from Introduction to Physical Geography by M. Ritter, licensed under CC BY-NC-SA 4.0.</a:t>
            </a:r>
          </a:p>
        </p:txBody>
      </p:sp>
      <p:pic>
        <p:nvPicPr>
          <p:cNvPr id="5" name="Picture 4" descr="Map of the New Madrid Seismic Zone showing earthquake locations marked with red crosses concentrated along the Mississippi River near New Madrid Missouri extending into Arkansas Tennessee and Kentucky.">
            <a:extLst>
              <a:ext uri="{FF2B5EF4-FFF2-40B4-BE49-F238E27FC236}">
                <a16:creationId xmlns:a16="http://schemas.microsoft.com/office/drawing/2014/main" id="{F79F8671-2F5B-D4BC-D1E4-D2DEE8DBF729}"/>
              </a:ext>
            </a:extLst>
          </p:cNvPr>
          <p:cNvPicPr>
            <a:picLocks noChangeAspect="1"/>
          </p:cNvPicPr>
          <p:nvPr/>
        </p:nvPicPr>
        <p:blipFill>
          <a:blip r:embed="rId3"/>
          <a:stretch>
            <a:fillRect/>
          </a:stretch>
        </p:blipFill>
        <p:spPr>
          <a:xfrm>
            <a:off x="7145268" y="1414730"/>
            <a:ext cx="3698136" cy="4265833"/>
          </a:xfrm>
          <a:prstGeom prst="rect">
            <a:avLst/>
          </a:prstGeom>
        </p:spPr>
      </p:pic>
    </p:spTree>
    <p:extLst>
      <p:ext uri="{BB962C8B-B14F-4D97-AF65-F5344CB8AC3E}">
        <p14:creationId xmlns:p14="http://schemas.microsoft.com/office/powerpoint/2010/main" val="26950399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32229-9F2B-582F-1C24-1FE4D15B56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D65906-722F-7FFB-E142-E084AAB838C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Tsunami</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3AF23E3-EA80-8B06-70DD-011F25DA71FB}"/>
              </a:ext>
            </a:extLst>
          </p:cNvPr>
          <p:cNvSpPr>
            <a:spLocks noGrp="1"/>
          </p:cNvSpPr>
          <p:nvPr>
            <p:ph idx="1"/>
          </p:nvPr>
        </p:nvSpPr>
        <p:spPr>
          <a:xfrm>
            <a:off x="838199" y="1312281"/>
            <a:ext cx="5909701" cy="4903369"/>
          </a:xfrm>
        </p:spPr>
        <p:txBody>
          <a:bodyPr>
            <a:noAutofit/>
          </a:bodyPr>
          <a:lstStyle/>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Tsunami</a:t>
            </a:r>
            <a:r>
              <a:rPr lang="en-US" sz="2400" dirty="0">
                <a:latin typeface="Arial Narrow" panose="020B0606020202030204" pitchFamily="34" charset="0"/>
              </a:rPr>
              <a:t>: Fast-moving, long-wavelength wave caused by sudden </a:t>
            </a:r>
            <a:r>
              <a:rPr lang="en-US" sz="2400" b="1" dirty="0">
                <a:latin typeface="Arial Narrow" panose="020B0606020202030204" pitchFamily="34" charset="0"/>
              </a:rPr>
              <a:t>displacement of water</a:t>
            </a:r>
            <a:r>
              <a:rPr lang="en-US" sz="2400"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Triggers</a:t>
            </a:r>
            <a:r>
              <a:rPr lang="en-US" sz="2400" dirty="0">
                <a:latin typeface="Arial Narrow" panose="020B0606020202030204" pitchFamily="34" charset="0"/>
              </a:rPr>
              <a:t> include:</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Undersea earthquakes </a:t>
            </a:r>
            <a:r>
              <a:rPr lang="en-US" dirty="0">
                <a:latin typeface="Arial Narrow" panose="020B0606020202030204" pitchFamily="34" charset="0"/>
              </a:rPr>
              <a:t>(most common)</a:t>
            </a:r>
          </a:p>
          <a:p>
            <a:pPr lvl="1">
              <a:lnSpc>
                <a:spcPct val="100000"/>
              </a:lnSpc>
              <a:spcBef>
                <a:spcPts val="0"/>
              </a:spcBef>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Landslides</a:t>
            </a:r>
          </a:p>
          <a:p>
            <a:pPr lvl="1">
              <a:lnSpc>
                <a:spcPct val="100000"/>
              </a:lnSpc>
              <a:spcBef>
                <a:spcPts val="0"/>
              </a:spcBef>
              <a:buFont typeface="Wingdings" panose="05000000000000000000" pitchFamily="2" charset="2"/>
              <a:buChar char="q"/>
            </a:pPr>
            <a:r>
              <a:rPr lang="en-US" b="1" dirty="0">
                <a:latin typeface="Arial Narrow" panose="020B0606020202030204" pitchFamily="34" charset="0"/>
              </a:rPr>
              <a:t> Volcanic eruptions</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Often called "tidal waves"—</a:t>
            </a:r>
            <a:r>
              <a:rPr lang="en-US" sz="2400" b="1" dirty="0">
                <a:latin typeface="Arial Narrow" panose="020B0606020202030204" pitchFamily="34" charset="0"/>
              </a:rPr>
              <a:t>misleading</a:t>
            </a:r>
            <a:r>
              <a:rPr lang="en-US" sz="2400" dirty="0">
                <a:latin typeface="Arial Narrow" panose="020B0606020202030204" pitchFamily="34" charset="0"/>
              </a:rPr>
              <a:t>, as tides are not involved.</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Formed when </a:t>
            </a:r>
            <a:r>
              <a:rPr lang="en-US" sz="2400" b="1" dirty="0">
                <a:latin typeface="Arial Narrow" panose="020B0606020202030204" pitchFamily="34" charset="0"/>
              </a:rPr>
              <a:t>subduction zones </a:t>
            </a:r>
            <a:r>
              <a:rPr lang="en-US" sz="2400" dirty="0">
                <a:latin typeface="Arial Narrow" panose="020B0606020202030204" pitchFamily="34" charset="0"/>
              </a:rPr>
              <a:t>suddenly uplift the seafloor, displacing water.</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In </a:t>
            </a:r>
            <a:r>
              <a:rPr lang="en-US" sz="2400" b="1" dirty="0">
                <a:latin typeface="Arial Narrow" panose="020B0606020202030204" pitchFamily="34" charset="0"/>
              </a:rPr>
              <a:t>deep</a:t>
            </a:r>
            <a:r>
              <a:rPr lang="en-US" sz="2400" dirty="0">
                <a:latin typeface="Arial Narrow" panose="020B0606020202030204" pitchFamily="34" charset="0"/>
              </a:rPr>
              <a:t> </a:t>
            </a:r>
            <a:r>
              <a:rPr lang="en-US" sz="2400" b="1" dirty="0">
                <a:latin typeface="Arial Narrow" panose="020B0606020202030204" pitchFamily="34" charset="0"/>
              </a:rPr>
              <a:t>ocean</a:t>
            </a:r>
            <a:r>
              <a:rPr lang="en-US" sz="2400" dirty="0">
                <a:latin typeface="Arial Narrow" panose="020B0606020202030204" pitchFamily="34" charset="0"/>
              </a:rPr>
              <a:t>: waves are </a:t>
            </a:r>
            <a:r>
              <a:rPr lang="en-US" sz="2400" b="1" dirty="0">
                <a:latin typeface="Arial Narrow" panose="020B0606020202030204" pitchFamily="34" charset="0"/>
              </a:rPr>
              <a:t>barely</a:t>
            </a:r>
            <a:r>
              <a:rPr lang="en-US" sz="2400" dirty="0">
                <a:latin typeface="Arial Narrow" panose="020B0606020202030204" pitchFamily="34" charset="0"/>
              </a:rPr>
              <a:t> </a:t>
            </a:r>
            <a:r>
              <a:rPr lang="en-US" sz="2400" b="1" dirty="0">
                <a:latin typeface="Arial Narrow" panose="020B0606020202030204" pitchFamily="34" charset="0"/>
              </a:rPr>
              <a:t>noticeable</a:t>
            </a:r>
            <a:r>
              <a:rPr lang="en-US" sz="2400" dirty="0">
                <a:latin typeface="Arial Narrow" panose="020B0606020202030204" pitchFamily="34" charset="0"/>
              </a:rPr>
              <a: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Near shore</a:t>
            </a:r>
            <a:r>
              <a:rPr lang="en-US" sz="2400" dirty="0">
                <a:latin typeface="Arial Narrow" panose="020B0606020202030204" pitchFamily="34" charset="0"/>
              </a:rPr>
              <a:t>: water </a:t>
            </a:r>
            <a:r>
              <a:rPr lang="en-US" sz="2400" b="1" dirty="0">
                <a:latin typeface="Arial Narrow" panose="020B0606020202030204" pitchFamily="34" charset="0"/>
              </a:rPr>
              <a:t>recedes</a:t>
            </a:r>
            <a:r>
              <a:rPr lang="en-US" sz="2400" dirty="0">
                <a:latin typeface="Arial Narrow" panose="020B0606020202030204" pitchFamily="34" charset="0"/>
              </a:rPr>
              <a:t>, then </a:t>
            </a:r>
            <a:r>
              <a:rPr lang="en-US" sz="2400" b="1" dirty="0">
                <a:latin typeface="Arial Narrow" panose="020B0606020202030204" pitchFamily="34" charset="0"/>
              </a:rPr>
              <a:t>surges</a:t>
            </a:r>
            <a:r>
              <a:rPr lang="en-US" sz="2400" dirty="0">
                <a:latin typeface="Arial Narrow" panose="020B0606020202030204" pitchFamily="34" charset="0"/>
              </a:rPr>
              <a:t> </a:t>
            </a:r>
            <a:r>
              <a:rPr lang="en-US" sz="2400" b="1" dirty="0">
                <a:latin typeface="Arial Narrow" panose="020B0606020202030204" pitchFamily="34" charset="0"/>
              </a:rPr>
              <a:t>inland</a:t>
            </a:r>
            <a:r>
              <a:rPr lang="en-US" sz="2400" dirty="0">
                <a:latin typeface="Arial Narrow" panose="020B0606020202030204" pitchFamily="34" charset="0"/>
              </a:rPr>
              <a:t> with destructive force.</a:t>
            </a:r>
          </a:p>
        </p:txBody>
      </p:sp>
      <p:sp>
        <p:nvSpPr>
          <p:cNvPr id="8" name="TextBox 7">
            <a:extLst>
              <a:ext uri="{FF2B5EF4-FFF2-40B4-BE49-F238E27FC236}">
                <a16:creationId xmlns:a16="http://schemas.microsoft.com/office/drawing/2014/main" id="{021FEC26-C257-2F98-5D59-352B9F64A36B}"/>
              </a:ext>
            </a:extLst>
          </p:cNvPr>
          <p:cNvSpPr txBox="1"/>
          <p:nvPr/>
        </p:nvSpPr>
        <p:spPr>
          <a:xfrm>
            <a:off x="7094082" y="5166243"/>
            <a:ext cx="4793087"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15.3.3.1: Formation of a tsunami (Courtesy USGS; Source: Surviving a Tsunami—Lessons from Chile, Hawaii, and Japan, USGS Circular 1187 </a:t>
            </a:r>
            <a:r>
              <a:rPr lang="en-US" sz="1000" dirty="0">
                <a:latin typeface="Arial Narrow" panose="020B0606020202030204" pitchFamily="34" charset="0"/>
                <a:cs typeface="Times New Roman" panose="02020603050405020304" pitchFamily="18" charset="0"/>
                <a:hlinkClick r:id="rId3"/>
              </a:rPr>
              <a:t>https://pubs.usgs.gov/circ/c1187/</a:t>
            </a:r>
            <a:r>
              <a:rPr lang="en-US" sz="1000" dirty="0">
                <a:latin typeface="Arial Narrow" panose="020B0606020202030204" pitchFamily="34" charset="0"/>
                <a:cs typeface="Times New Roman" panose="02020603050405020304" pitchFamily="18" charset="0"/>
              </a:rPr>
              <a:t> from Introduction to Physical Geography by M. Ritter, licensed under CC BY-NC-SA 4.0.</a:t>
            </a:r>
          </a:p>
        </p:txBody>
      </p:sp>
      <p:pic>
        <p:nvPicPr>
          <p:cNvPr id="6" name="Picture 5" descr="Diagram showing how an earthquake starts a tsunami with a subduction zone rupture releasing energy that displaces water and generates large waves.">
            <a:extLst>
              <a:ext uri="{FF2B5EF4-FFF2-40B4-BE49-F238E27FC236}">
                <a16:creationId xmlns:a16="http://schemas.microsoft.com/office/drawing/2014/main" id="{2570722A-9359-D527-5199-CF0239FE4E64}"/>
              </a:ext>
            </a:extLst>
          </p:cNvPr>
          <p:cNvPicPr>
            <a:picLocks noChangeAspect="1"/>
          </p:cNvPicPr>
          <p:nvPr/>
        </p:nvPicPr>
        <p:blipFill>
          <a:blip r:embed="rId4"/>
          <a:stretch>
            <a:fillRect/>
          </a:stretch>
        </p:blipFill>
        <p:spPr>
          <a:xfrm>
            <a:off x="6540866" y="1513729"/>
            <a:ext cx="5492952" cy="3437831"/>
          </a:xfrm>
          <a:prstGeom prst="rect">
            <a:avLst/>
          </a:prstGeom>
        </p:spPr>
      </p:pic>
    </p:spTree>
    <p:extLst>
      <p:ext uri="{BB962C8B-B14F-4D97-AF65-F5344CB8AC3E}">
        <p14:creationId xmlns:p14="http://schemas.microsoft.com/office/powerpoint/2010/main" val="35238709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0B38F-B186-9319-960C-F8F212437F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295252-3887-CA25-2230-3F2CC5089FA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Major Tsunamis in Recent History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3DB737B-49BE-BFA5-3E18-ED1F60641917}"/>
              </a:ext>
            </a:extLst>
          </p:cNvPr>
          <p:cNvSpPr>
            <a:spLocks noGrp="1"/>
          </p:cNvSpPr>
          <p:nvPr>
            <p:ph idx="1"/>
          </p:nvPr>
        </p:nvSpPr>
        <p:spPr>
          <a:xfrm>
            <a:off x="838200" y="1312281"/>
            <a:ext cx="5492952" cy="4903369"/>
          </a:xfrm>
        </p:spPr>
        <p:txBody>
          <a:bodyPr>
            <a:noAutofit/>
          </a:bodyPr>
          <a:lstStyle/>
          <a:p>
            <a:pPr marL="0" indent="0">
              <a:lnSpc>
                <a:spcPct val="100000"/>
              </a:lnSpc>
              <a:spcBef>
                <a:spcPts val="0"/>
              </a:spcBef>
              <a:spcAft>
                <a:spcPts val="1200"/>
              </a:spcAft>
              <a:buNone/>
            </a:pPr>
            <a:r>
              <a:rPr lang="en-US" sz="2400" u="sng" dirty="0">
                <a:latin typeface="Arial Narrow" panose="020B0606020202030204" pitchFamily="34" charset="0"/>
              </a:rPr>
              <a:t>2004 Indian Ocean Tsunami</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Magnitude 9.1 </a:t>
            </a:r>
            <a:r>
              <a:rPr lang="en-US" sz="2400" dirty="0">
                <a:latin typeface="Arial Narrow" panose="020B0606020202030204" pitchFamily="34" charset="0"/>
              </a:rPr>
              <a:t>earthquake (Indian Plate </a:t>
            </a:r>
            <a:r>
              <a:rPr lang="en-US" sz="2400" b="1" dirty="0">
                <a:latin typeface="Arial Narrow" panose="020B0606020202030204" pitchFamily="34" charset="0"/>
              </a:rPr>
              <a:t>subducting</a:t>
            </a:r>
            <a:r>
              <a:rPr lang="en-US" sz="2400" dirty="0">
                <a:latin typeface="Arial Narrow" panose="020B0606020202030204" pitchFamily="34" charset="0"/>
              </a:rPr>
              <a:t> </a:t>
            </a:r>
            <a:r>
              <a:rPr lang="en-US" sz="2400" b="1" dirty="0">
                <a:latin typeface="Arial Narrow" panose="020B0606020202030204" pitchFamily="34" charset="0"/>
              </a:rPr>
              <a:t>beneath</a:t>
            </a:r>
            <a:r>
              <a:rPr lang="en-US" sz="2400" dirty="0">
                <a:latin typeface="Arial Narrow" panose="020B0606020202030204" pitchFamily="34" charset="0"/>
              </a:rPr>
              <a:t> Burma Plate)</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Massive loss of life and devastation across </a:t>
            </a:r>
            <a:r>
              <a:rPr lang="en-US" sz="2400" b="1" dirty="0">
                <a:latin typeface="Arial Narrow" panose="020B0606020202030204" pitchFamily="34" charset="0"/>
              </a:rPr>
              <a:t>South</a:t>
            </a:r>
            <a:r>
              <a:rPr lang="en-US" sz="2400" dirty="0">
                <a:latin typeface="Arial Narrow" panose="020B0606020202030204" pitchFamily="34" charset="0"/>
              </a:rPr>
              <a:t> and </a:t>
            </a:r>
            <a:r>
              <a:rPr lang="en-US" sz="2400" b="1" dirty="0">
                <a:latin typeface="Arial Narrow" panose="020B0606020202030204" pitchFamily="34" charset="0"/>
              </a:rPr>
              <a:t>Southeast</a:t>
            </a:r>
            <a:r>
              <a:rPr lang="en-US" sz="2400" dirty="0">
                <a:latin typeface="Arial Narrow" panose="020B0606020202030204" pitchFamily="34" charset="0"/>
              </a:rPr>
              <a:t> </a:t>
            </a:r>
            <a:r>
              <a:rPr lang="en-US" sz="2400" b="1" dirty="0">
                <a:latin typeface="Arial Narrow" panose="020B0606020202030204" pitchFamily="34" charset="0"/>
              </a:rPr>
              <a:t>Asia</a:t>
            </a:r>
          </a:p>
          <a:p>
            <a:pPr marL="0" indent="0">
              <a:lnSpc>
                <a:spcPct val="100000"/>
              </a:lnSpc>
              <a:spcBef>
                <a:spcPts val="1200"/>
              </a:spcBef>
              <a:spcAft>
                <a:spcPts val="1200"/>
              </a:spcAft>
              <a:buNone/>
            </a:pPr>
            <a:r>
              <a:rPr lang="en-US" sz="2400" u="sng" dirty="0">
                <a:latin typeface="Arial Narrow" panose="020B0606020202030204" pitchFamily="34" charset="0"/>
              </a:rPr>
              <a:t>2011 Japan Tsunami</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Magnitude 9.0 </a:t>
            </a:r>
            <a:r>
              <a:rPr lang="en-US" sz="2400" dirty="0">
                <a:latin typeface="Arial Narrow" panose="020B0606020202030204" pitchFamily="34" charset="0"/>
              </a:rPr>
              <a:t>earthquake off </a:t>
            </a:r>
            <a:r>
              <a:rPr lang="en-US" sz="2400" b="1" dirty="0">
                <a:latin typeface="Arial Narrow" panose="020B0606020202030204" pitchFamily="34" charset="0"/>
              </a:rPr>
              <a:t>northeast Japan coast</a:t>
            </a:r>
          </a:p>
          <a:p>
            <a:pPr>
              <a:lnSpc>
                <a:spcPct val="100000"/>
              </a:lnSpc>
              <a:spcBef>
                <a:spcPts val="0"/>
              </a:spcBef>
              <a:buFont typeface="Wingdings" panose="05000000000000000000" pitchFamily="2" charset="2"/>
              <a:buChar char="q"/>
            </a:pPr>
            <a:r>
              <a:rPr lang="en-US" sz="2400" dirty="0">
                <a:latin typeface="Arial Narrow" panose="020B0606020202030204" pitchFamily="34" charset="0"/>
              </a:rPr>
              <a:t> Caused widespread destruction and </a:t>
            </a:r>
            <a:r>
              <a:rPr lang="en-US" sz="2400" b="1" dirty="0">
                <a:latin typeface="Arial Narrow" panose="020B0606020202030204" pitchFamily="34" charset="0"/>
              </a:rPr>
              <a:t>Fukushima nuclear disaster</a:t>
            </a:r>
          </a:p>
          <a:p>
            <a:pPr marL="0" indent="0">
              <a:lnSpc>
                <a:spcPct val="100000"/>
              </a:lnSpc>
              <a:spcBef>
                <a:spcPts val="1200"/>
              </a:spcBef>
              <a:buNone/>
            </a:pPr>
            <a:r>
              <a:rPr lang="en-US" sz="2400" dirty="0">
                <a:latin typeface="Arial Narrow" panose="020B0606020202030204" pitchFamily="34" charset="0"/>
              </a:rPr>
              <a:t>Both events caused by </a:t>
            </a:r>
            <a:r>
              <a:rPr lang="en-US" sz="2400" b="1" dirty="0">
                <a:latin typeface="Arial Narrow" panose="020B0606020202030204" pitchFamily="34" charset="0"/>
              </a:rPr>
              <a:t>subduction-related uplift</a:t>
            </a:r>
            <a:r>
              <a:rPr lang="en-US" sz="2400" dirty="0">
                <a:latin typeface="Arial Narrow" panose="020B0606020202030204" pitchFamily="34" charset="0"/>
              </a:rPr>
              <a:t>, generating enormous waves</a:t>
            </a:r>
          </a:p>
        </p:txBody>
      </p:sp>
      <p:sp>
        <p:nvSpPr>
          <p:cNvPr id="8" name="TextBox 7">
            <a:extLst>
              <a:ext uri="{FF2B5EF4-FFF2-40B4-BE49-F238E27FC236}">
                <a16:creationId xmlns:a16="http://schemas.microsoft.com/office/drawing/2014/main" id="{363A974F-CE0C-724B-C9A1-BA8B85CE6CEE}"/>
              </a:ext>
            </a:extLst>
          </p:cNvPr>
          <p:cNvSpPr txBox="1"/>
          <p:nvPr/>
        </p:nvSpPr>
        <p:spPr>
          <a:xfrm>
            <a:off x="6936880" y="6092765"/>
            <a:ext cx="4284160"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15.3.3.2Location of the </a:t>
            </a:r>
            <a:r>
              <a:rPr lang="en-US" sz="1000" dirty="0" err="1">
                <a:latin typeface="Arial Narrow" panose="020B0606020202030204" pitchFamily="34" charset="0"/>
                <a:cs typeface="Times New Roman" panose="02020603050405020304" pitchFamily="18" charset="0"/>
              </a:rPr>
              <a:t>Tōhoku</a:t>
            </a:r>
            <a:r>
              <a:rPr lang="en-US" sz="1000" dirty="0">
                <a:latin typeface="Arial Narrow" panose="020B0606020202030204" pitchFamily="34" charset="0"/>
                <a:cs typeface="Times New Roman" panose="02020603050405020304" pitchFamily="18" charset="0"/>
              </a:rPr>
              <a:t> earthquake. (Courtesy USGS; Source) from Introduction to Physical Geography by M. Ritter, licensed under CC BY-NC-SA 4.0.</a:t>
            </a:r>
          </a:p>
        </p:txBody>
      </p:sp>
      <p:pic>
        <p:nvPicPr>
          <p:cNvPr id="5" name="Picture 4" descr="Map showing the location of the Tōhoku earthquake off the northeast coast of Japan with concentric circles marking the epicenter near Tokyo and red lines indicating tectonic plate boundaries.">
            <a:extLst>
              <a:ext uri="{FF2B5EF4-FFF2-40B4-BE49-F238E27FC236}">
                <a16:creationId xmlns:a16="http://schemas.microsoft.com/office/drawing/2014/main" id="{29E921D4-E07F-F8A1-F115-015063A61B6B}"/>
              </a:ext>
            </a:extLst>
          </p:cNvPr>
          <p:cNvPicPr>
            <a:picLocks noChangeAspect="1"/>
          </p:cNvPicPr>
          <p:nvPr/>
        </p:nvPicPr>
        <p:blipFill>
          <a:blip r:embed="rId3"/>
          <a:stretch>
            <a:fillRect/>
          </a:stretch>
        </p:blipFill>
        <p:spPr>
          <a:xfrm>
            <a:off x="6589929" y="1380226"/>
            <a:ext cx="4978062" cy="4448218"/>
          </a:xfrm>
          <a:prstGeom prst="rect">
            <a:avLst/>
          </a:prstGeom>
        </p:spPr>
      </p:pic>
    </p:spTree>
    <p:extLst>
      <p:ext uri="{BB962C8B-B14F-4D97-AF65-F5344CB8AC3E}">
        <p14:creationId xmlns:p14="http://schemas.microsoft.com/office/powerpoint/2010/main" val="8982925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C5652-874B-DD42-2B9D-9DFA24CA7E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A737F1-31E6-6677-F318-2F8A1C24A590}"/>
              </a:ext>
            </a:extLst>
          </p:cNvPr>
          <p:cNvSpPr>
            <a:spLocks noGrp="1"/>
          </p:cNvSpPr>
          <p:nvPr>
            <p:ph type="title"/>
          </p:nvPr>
        </p:nvSpPr>
        <p:spPr>
          <a:xfrm>
            <a:off x="924968" y="113927"/>
            <a:ext cx="10515600" cy="620263"/>
          </a:xfrm>
        </p:spPr>
        <p:txBody>
          <a:bodyPr>
            <a:normAutofit fontScale="90000"/>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flooded Port of Sendai, Japan</a:t>
            </a:r>
            <a:endParaRPr lang="en-US" sz="4000" dirty="0">
              <a:latin typeface="Arial Narrow" panose="020B0606020202030204" pitchFamily="34" charset="0"/>
            </a:endParaRPr>
          </a:p>
        </p:txBody>
      </p:sp>
      <p:pic>
        <p:nvPicPr>
          <p:cNvPr id="3" name="Picture 2" descr="Aerial view of the flooded Port of Sendai Japan after the Tōhoku earthquake and tsunami with smoke rising from a large fire in the distance.">
            <a:extLst>
              <a:ext uri="{FF2B5EF4-FFF2-40B4-BE49-F238E27FC236}">
                <a16:creationId xmlns:a16="http://schemas.microsoft.com/office/drawing/2014/main" id="{CC021F44-F0C3-4331-3FC1-44F1E7B6FF78}"/>
              </a:ext>
            </a:extLst>
          </p:cNvPr>
          <p:cNvPicPr>
            <a:picLocks noChangeAspect="1"/>
          </p:cNvPicPr>
          <p:nvPr/>
        </p:nvPicPr>
        <p:blipFill>
          <a:blip r:embed="rId3"/>
          <a:stretch>
            <a:fillRect/>
          </a:stretch>
        </p:blipFill>
        <p:spPr>
          <a:xfrm>
            <a:off x="2215918" y="734190"/>
            <a:ext cx="8262989" cy="5512963"/>
          </a:xfrm>
          <a:prstGeom prst="rect">
            <a:avLst/>
          </a:prstGeom>
        </p:spPr>
      </p:pic>
      <p:sp>
        <p:nvSpPr>
          <p:cNvPr id="7" name="TextBox 6">
            <a:extLst>
              <a:ext uri="{FF2B5EF4-FFF2-40B4-BE49-F238E27FC236}">
                <a16:creationId xmlns:a16="http://schemas.microsoft.com/office/drawing/2014/main" id="{53D65548-B9EA-8B99-047D-9127A4F11E5B}"/>
              </a:ext>
            </a:extLst>
          </p:cNvPr>
          <p:cNvSpPr txBox="1"/>
          <p:nvPr/>
        </p:nvSpPr>
        <p:spPr>
          <a:xfrm>
            <a:off x="4236001" y="6343963"/>
            <a:ext cx="4601668"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15.3.3.1: The flooded Port of Sendai, Japan. (Courtesy US Navy; Source) from Introduction to Physical Geography by M. Ritter, licensed under CC BY-NC-SA 4.0.</a:t>
            </a:r>
          </a:p>
        </p:txBody>
      </p:sp>
    </p:spTree>
    <p:extLst>
      <p:ext uri="{BB962C8B-B14F-4D97-AF65-F5344CB8AC3E}">
        <p14:creationId xmlns:p14="http://schemas.microsoft.com/office/powerpoint/2010/main" val="4031583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FEBA0-4848-B2FC-77E0-F27EFCFAB2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44CEE1-2FE7-798D-17BE-BD881958917C}"/>
              </a:ext>
            </a:extLst>
          </p:cNvPr>
          <p:cNvSpPr>
            <a:spLocks noGrp="1"/>
          </p:cNvSpPr>
          <p:nvPr>
            <p:ph type="title"/>
          </p:nvPr>
        </p:nvSpPr>
        <p:spPr>
          <a:xfrm>
            <a:off x="924968" y="113927"/>
            <a:ext cx="10515600" cy="620263"/>
          </a:xfrm>
        </p:spPr>
        <p:txBody>
          <a:bodyPr>
            <a:normAutofit fontScale="90000"/>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Achi, Japan</a:t>
            </a:r>
            <a:endParaRPr lang="en-US" sz="4000" dirty="0">
              <a:latin typeface="Arial Narrow" panose="020B0606020202030204" pitchFamily="34" charset="0"/>
            </a:endParaRPr>
          </a:p>
        </p:txBody>
      </p:sp>
      <p:pic>
        <p:nvPicPr>
          <p:cNvPr id="3" name="Picture 2" descr="Aerial view of Achi Japan showing large ferry boats washed ashore and resting among the ruins of houses after the tsunami.">
            <a:extLst>
              <a:ext uri="{FF2B5EF4-FFF2-40B4-BE49-F238E27FC236}">
                <a16:creationId xmlns:a16="http://schemas.microsoft.com/office/drawing/2014/main" id="{746040B3-2D84-468C-885C-EBC0934B2B96}"/>
              </a:ext>
            </a:extLst>
          </p:cNvPr>
          <p:cNvPicPr>
            <a:picLocks noChangeAspect="1"/>
          </p:cNvPicPr>
          <p:nvPr/>
        </p:nvPicPr>
        <p:blipFill>
          <a:blip r:embed="rId3"/>
          <a:stretch>
            <a:fillRect/>
          </a:stretch>
        </p:blipFill>
        <p:spPr>
          <a:xfrm>
            <a:off x="2269313" y="834794"/>
            <a:ext cx="8252633" cy="5501756"/>
          </a:xfrm>
          <a:prstGeom prst="rect">
            <a:avLst/>
          </a:prstGeom>
        </p:spPr>
      </p:pic>
      <p:sp>
        <p:nvSpPr>
          <p:cNvPr id="7" name="TextBox 6">
            <a:extLst>
              <a:ext uri="{FF2B5EF4-FFF2-40B4-BE49-F238E27FC236}">
                <a16:creationId xmlns:a16="http://schemas.microsoft.com/office/drawing/2014/main" id="{4C6F7E03-5EE2-48D1-26CF-FC8BBFBD1ECC}"/>
              </a:ext>
            </a:extLst>
          </p:cNvPr>
          <p:cNvSpPr txBox="1"/>
          <p:nvPr/>
        </p:nvSpPr>
        <p:spPr>
          <a:xfrm>
            <a:off x="3943835" y="6401595"/>
            <a:ext cx="5622859"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15.3.3.1: Achi, Japan. Large ferry boat washed ashore sits amid the ruins of houses. (Courtesy US Navy; Source)  from Introduction to Physical Geography by M. Ritter, licensed under CC BY-NC-SA 4.0.</a:t>
            </a:r>
          </a:p>
        </p:txBody>
      </p:sp>
    </p:spTree>
    <p:extLst>
      <p:ext uri="{BB962C8B-B14F-4D97-AF65-F5344CB8AC3E}">
        <p14:creationId xmlns:p14="http://schemas.microsoft.com/office/powerpoint/2010/main" val="3835666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04291-5C95-7EC5-9983-36B33D353A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C49A0C-50BD-B52E-A31B-73D887735FC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Volcanoes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6944B1F-FCE0-A6FF-68A4-F14EE5A1EFD7}"/>
              </a:ext>
            </a:extLst>
          </p:cNvPr>
          <p:cNvSpPr>
            <a:spLocks noGrp="1"/>
          </p:cNvSpPr>
          <p:nvPr>
            <p:ph idx="1"/>
          </p:nvPr>
        </p:nvSpPr>
        <p:spPr>
          <a:xfrm>
            <a:off x="838198" y="1312281"/>
            <a:ext cx="1108350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 </a:t>
            </a:r>
            <a:r>
              <a:rPr lang="en-US" b="1" dirty="0">
                <a:latin typeface="Arial Narrow" panose="020B0606020202030204" pitchFamily="34" charset="0"/>
              </a:rPr>
              <a:t>volcano</a:t>
            </a:r>
            <a:r>
              <a:rPr lang="en-US" dirty="0">
                <a:latin typeface="Arial Narrow" panose="020B0606020202030204" pitchFamily="34" charset="0"/>
              </a:rPr>
              <a:t> is an </a:t>
            </a:r>
            <a:r>
              <a:rPr lang="en-US" b="1" dirty="0">
                <a:latin typeface="Arial Narrow" panose="020B0606020202030204" pitchFamily="34" charset="0"/>
              </a:rPr>
              <a:t>opening</a:t>
            </a:r>
            <a:r>
              <a:rPr lang="en-US" dirty="0">
                <a:latin typeface="Arial Narrow" panose="020B0606020202030204" pitchFamily="34" charset="0"/>
              </a:rPr>
              <a:t> in Earth's surface where </a:t>
            </a:r>
            <a:r>
              <a:rPr lang="en-US" b="1" dirty="0">
                <a:latin typeface="Arial Narrow" panose="020B0606020202030204" pitchFamily="34" charset="0"/>
              </a:rPr>
              <a:t>magma</a:t>
            </a:r>
            <a:r>
              <a:rPr lang="en-US" dirty="0">
                <a:latin typeface="Arial Narrow" panose="020B0606020202030204" pitchFamily="34" charset="0"/>
              </a:rPr>
              <a:t>, </a:t>
            </a:r>
            <a:r>
              <a:rPr lang="en-US" b="1" dirty="0">
                <a:latin typeface="Arial Narrow" panose="020B0606020202030204" pitchFamily="34" charset="0"/>
              </a:rPr>
              <a:t>gas</a:t>
            </a:r>
            <a:r>
              <a:rPr lang="en-US" dirty="0">
                <a:latin typeface="Arial Narrow" panose="020B0606020202030204" pitchFamily="34" charset="0"/>
              </a:rPr>
              <a:t>, and </a:t>
            </a:r>
            <a:r>
              <a:rPr lang="en-US" b="1" dirty="0">
                <a:latin typeface="Arial Narrow" panose="020B0606020202030204" pitchFamily="34" charset="0"/>
              </a:rPr>
              <a:t>ash</a:t>
            </a:r>
            <a:r>
              <a:rPr lang="en-US" dirty="0">
                <a:latin typeface="Arial Narrow" panose="020B0606020202030204" pitchFamily="34" charset="0"/>
              </a:rPr>
              <a:t> erupt.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Also refers to the </a:t>
            </a:r>
            <a:r>
              <a:rPr lang="en-US" b="1" dirty="0">
                <a:latin typeface="Arial Narrow" panose="020B0606020202030204" pitchFamily="34" charset="0"/>
              </a:rPr>
              <a:t>landform</a:t>
            </a:r>
            <a:r>
              <a:rPr lang="en-US" dirty="0">
                <a:latin typeface="Arial Narrow" panose="020B0606020202030204" pitchFamily="34" charset="0"/>
              </a:rPr>
              <a:t> built by ejected material (often conical).</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Volcanic eruptions can create </a:t>
            </a:r>
            <a:r>
              <a:rPr lang="en-US" b="1" dirty="0">
                <a:latin typeface="Arial Narrow" panose="020B0606020202030204" pitchFamily="34" charset="0"/>
              </a:rPr>
              <a:t>lava</a:t>
            </a:r>
            <a:r>
              <a:rPr lang="en-US" dirty="0">
                <a:latin typeface="Arial Narrow" panose="020B0606020202030204" pitchFamily="34" charset="0"/>
              </a:rPr>
              <a:t> </a:t>
            </a:r>
            <a:r>
              <a:rPr lang="en-US" b="1" dirty="0">
                <a:latin typeface="Arial Narrow" panose="020B0606020202030204" pitchFamily="34" charset="0"/>
              </a:rPr>
              <a:t>plateaus</a:t>
            </a:r>
            <a:r>
              <a:rPr lang="en-US" dirty="0">
                <a:latin typeface="Arial Narrow" panose="020B0606020202030204" pitchFamily="34" charset="0"/>
              </a:rPr>
              <a:t> from widespread basalt flows.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Key features: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Magma</a:t>
            </a:r>
            <a:r>
              <a:rPr lang="en-US" sz="2800" dirty="0">
                <a:latin typeface="Arial Narrow" panose="020B0606020202030204" pitchFamily="34" charset="0"/>
              </a:rPr>
              <a:t> </a:t>
            </a:r>
            <a:r>
              <a:rPr lang="en-US" sz="2800" b="1" dirty="0">
                <a:latin typeface="Arial Narrow" panose="020B0606020202030204" pitchFamily="34" charset="0"/>
              </a:rPr>
              <a:t>chamber</a:t>
            </a:r>
            <a:r>
              <a:rPr lang="en-US" sz="2800" dirty="0">
                <a:latin typeface="Arial Narrow" panose="020B0606020202030204" pitchFamily="34" charset="0"/>
              </a:rPr>
              <a:t> – underground reservoir of molten rock.</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Central</a:t>
            </a:r>
            <a:r>
              <a:rPr lang="en-US" sz="2800" dirty="0">
                <a:latin typeface="Arial Narrow" panose="020B0606020202030204" pitchFamily="34" charset="0"/>
              </a:rPr>
              <a:t> </a:t>
            </a:r>
            <a:r>
              <a:rPr lang="en-US" sz="2800" b="1" dirty="0">
                <a:latin typeface="Arial Narrow" panose="020B0606020202030204" pitchFamily="34" charset="0"/>
              </a:rPr>
              <a:t>vent</a:t>
            </a:r>
            <a:r>
              <a:rPr lang="en-US" sz="2800" dirty="0">
                <a:latin typeface="Arial Narrow" panose="020B0606020202030204" pitchFamily="34" charset="0"/>
              </a:rPr>
              <a:t> – main pathway for magma to reach the surface.</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b="1" dirty="0">
                <a:latin typeface="Arial Narrow" panose="020B0606020202030204" pitchFamily="34" charset="0"/>
              </a:rPr>
              <a:t>Crater</a:t>
            </a:r>
            <a:r>
              <a:rPr lang="en-US" sz="2800" dirty="0">
                <a:latin typeface="Arial Narrow" panose="020B0606020202030204" pitchFamily="34" charset="0"/>
              </a:rPr>
              <a:t> – </a:t>
            </a:r>
            <a:r>
              <a:rPr lang="en-US" sz="2800" b="1" dirty="0">
                <a:latin typeface="Arial Narrow" panose="020B0606020202030204" pitchFamily="34" charset="0"/>
              </a:rPr>
              <a:t>depression</a:t>
            </a:r>
            <a:r>
              <a:rPr lang="en-US" sz="2800" dirty="0">
                <a:latin typeface="Arial Narrow" panose="020B0606020202030204" pitchFamily="34" charset="0"/>
              </a:rPr>
              <a:t> at the </a:t>
            </a:r>
            <a:r>
              <a:rPr lang="en-US" sz="2800" b="1" dirty="0">
                <a:latin typeface="Arial Narrow" panose="020B0606020202030204" pitchFamily="34" charset="0"/>
              </a:rPr>
              <a:t>summit</a:t>
            </a:r>
            <a:r>
              <a:rPr lang="en-US" sz="2800" dirty="0">
                <a:latin typeface="Arial Narrow" panose="020B0606020202030204" pitchFamily="34" charset="0"/>
              </a:rPr>
              <a:t> where eruptions occur.</a:t>
            </a:r>
          </a:p>
        </p:txBody>
      </p:sp>
    </p:spTree>
    <p:extLst>
      <p:ext uri="{BB962C8B-B14F-4D97-AF65-F5344CB8AC3E}">
        <p14:creationId xmlns:p14="http://schemas.microsoft.com/office/powerpoint/2010/main" val="20170586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446E8-D871-5805-87DD-C236226995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BFA294-9688-63B2-6B6B-9FE57E9D8CB4}"/>
              </a:ext>
            </a:extLst>
          </p:cNvPr>
          <p:cNvSpPr txBox="1">
            <a:spLocks noGrp="1"/>
          </p:cNvSpPr>
          <p:nvPr>
            <p:ph type="title" idx="4294967295"/>
          </p:nvPr>
        </p:nvSpPr>
        <p:spPr>
          <a:xfrm>
            <a:off x="3459194" y="122466"/>
            <a:ext cx="6478436"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Times New Roman" panose="02020603050405020304" pitchFamily="18" charset="0"/>
              </a:rPr>
              <a:t>Mount St. Helens erupted on May 18, 1980 </a:t>
            </a:r>
          </a:p>
        </p:txBody>
      </p:sp>
      <p:pic>
        <p:nvPicPr>
          <p:cNvPr id="1026" name="Picture 2" descr="Mount St. Helens erupted 38 years ago, May 18, 1980 ">
            <a:extLst>
              <a:ext uri="{FF2B5EF4-FFF2-40B4-BE49-F238E27FC236}">
                <a16:creationId xmlns:a16="http://schemas.microsoft.com/office/drawing/2014/main" id="{879FFE9A-6D3D-E2F4-7156-E472CA5848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43" y="713527"/>
            <a:ext cx="10903114" cy="563043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FABD813-3BB5-9DAA-8C05-68107800EEF6}"/>
              </a:ext>
            </a:extLst>
          </p:cNvPr>
          <p:cNvSpPr txBox="1"/>
          <p:nvPr/>
        </p:nvSpPr>
        <p:spPr>
          <a:xfrm>
            <a:off x="10693538" y="6473359"/>
            <a:ext cx="905775"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USGS</a:t>
            </a:r>
          </a:p>
        </p:txBody>
      </p:sp>
    </p:spTree>
    <p:extLst>
      <p:ext uri="{BB962C8B-B14F-4D97-AF65-F5344CB8AC3E}">
        <p14:creationId xmlns:p14="http://schemas.microsoft.com/office/powerpoint/2010/main" val="31883877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6F414-19D5-239F-7479-21523E24B9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78FC89-58C8-3735-2393-AE3E2D3469A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Volcanic Features and Eruptions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CB17EF2-8938-B900-2A06-10591878FA16}"/>
              </a:ext>
            </a:extLst>
          </p:cNvPr>
          <p:cNvSpPr>
            <a:spLocks noGrp="1"/>
          </p:cNvSpPr>
          <p:nvPr>
            <p:ph idx="1"/>
          </p:nvPr>
        </p:nvSpPr>
        <p:spPr>
          <a:xfrm>
            <a:off x="838198" y="1312281"/>
            <a:ext cx="11083507" cy="4903369"/>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Lateral</a:t>
            </a:r>
            <a:r>
              <a:rPr lang="en-US" sz="2400" dirty="0">
                <a:latin typeface="Arial Narrow" panose="020B0606020202030204" pitchFamily="34" charset="0"/>
              </a:rPr>
              <a:t> </a:t>
            </a:r>
            <a:r>
              <a:rPr lang="en-US" sz="2400" b="1" dirty="0">
                <a:latin typeface="Arial Narrow" panose="020B0606020202030204" pitchFamily="34" charset="0"/>
              </a:rPr>
              <a:t>vents</a:t>
            </a:r>
            <a:r>
              <a:rPr lang="en-US" sz="2400" dirty="0">
                <a:latin typeface="Arial Narrow" panose="020B0606020202030204" pitchFamily="34" charset="0"/>
              </a:rPr>
              <a:t>: </a:t>
            </a:r>
            <a:r>
              <a:rPr lang="en-US" sz="2400" b="1" dirty="0">
                <a:latin typeface="Arial Narrow" panose="020B0606020202030204" pitchFamily="34" charset="0"/>
              </a:rPr>
              <a:t>Openings</a:t>
            </a:r>
            <a:r>
              <a:rPr lang="en-US" sz="2400" dirty="0">
                <a:latin typeface="Arial Narrow" panose="020B0606020202030204" pitchFamily="34" charset="0"/>
              </a:rPr>
              <a:t> on volcano </a:t>
            </a:r>
            <a:r>
              <a:rPr lang="en-US" sz="2400" b="1" dirty="0">
                <a:latin typeface="Arial Narrow" panose="020B0606020202030204" pitchFamily="34" charset="0"/>
              </a:rPr>
              <a:t>sides</a:t>
            </a:r>
            <a:r>
              <a:rPr lang="en-US" sz="2400" dirty="0">
                <a:latin typeface="Arial Narrow" panose="020B0606020202030204" pitchFamily="34" charset="0"/>
              </a:rPr>
              <a:t> where lava may also erupt.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Caldera</a:t>
            </a:r>
            <a:r>
              <a:rPr lang="en-US" sz="2400" dirty="0">
                <a:latin typeface="Arial Narrow" panose="020B0606020202030204" pitchFamily="34" charset="0"/>
              </a:rPr>
              <a:t>: Large crater formed when a volcano’s summit collapses after a major eruption.</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Example: </a:t>
            </a:r>
            <a:r>
              <a:rPr lang="en-US" b="1" dirty="0">
                <a:latin typeface="Arial Narrow" panose="020B0606020202030204" pitchFamily="34" charset="0"/>
              </a:rPr>
              <a:t>Crater Lake</a:t>
            </a:r>
            <a:r>
              <a:rPr lang="en-US" dirty="0">
                <a:latin typeface="Arial Narrow" panose="020B0606020202030204" pitchFamily="34" charset="0"/>
              </a:rPr>
              <a:t>, formed from collapsed </a:t>
            </a:r>
            <a:r>
              <a:rPr lang="en-US" b="1" dirty="0">
                <a:latin typeface="Arial Narrow" panose="020B0606020202030204" pitchFamily="34" charset="0"/>
              </a:rPr>
              <a:t>Mount Mazama</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Eruptions can produce </a:t>
            </a:r>
            <a:r>
              <a:rPr lang="en-US" sz="2400" b="1" dirty="0">
                <a:latin typeface="Arial Narrow" panose="020B0606020202030204" pitchFamily="34" charset="0"/>
              </a:rPr>
              <a:t>fluid lava </a:t>
            </a:r>
            <a:r>
              <a:rPr lang="en-US" sz="2400" dirty="0">
                <a:latin typeface="Arial Narrow" panose="020B0606020202030204" pitchFamily="34" charset="0"/>
              </a:rPr>
              <a:t>or </a:t>
            </a:r>
            <a:r>
              <a:rPr lang="en-US" sz="2400" b="1" dirty="0">
                <a:latin typeface="Arial Narrow" panose="020B0606020202030204" pitchFamily="34" charset="0"/>
              </a:rPr>
              <a:t>fiery clouds </a:t>
            </a:r>
            <a:r>
              <a:rPr lang="en-US" sz="2400" dirty="0">
                <a:latin typeface="Arial Narrow" panose="020B0606020202030204" pitchFamily="34" charset="0"/>
              </a:rPr>
              <a:t>of ash and rock (pyroclastic flows).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Viscosity</a:t>
            </a:r>
            <a:r>
              <a:rPr lang="en-US" sz="2400" dirty="0">
                <a:latin typeface="Arial Narrow" panose="020B0606020202030204" pitchFamily="34" charset="0"/>
              </a:rPr>
              <a:t> = resistance to flow; determines lava behavior</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Influenced by </a:t>
            </a:r>
            <a:r>
              <a:rPr lang="en-US" sz="2400" b="1" dirty="0">
                <a:latin typeface="Arial Narrow" panose="020B0606020202030204" pitchFamily="34" charset="0"/>
              </a:rPr>
              <a:t>temperature</a:t>
            </a:r>
            <a:r>
              <a:rPr lang="en-US" sz="2400" dirty="0">
                <a:latin typeface="Arial Narrow" panose="020B0606020202030204" pitchFamily="34" charset="0"/>
              </a:rPr>
              <a:t>, </a:t>
            </a:r>
            <a:r>
              <a:rPr lang="en-US" sz="2400" b="1" dirty="0">
                <a:latin typeface="Arial Narrow" panose="020B0606020202030204" pitchFamily="34" charset="0"/>
              </a:rPr>
              <a:t>silica</a:t>
            </a:r>
            <a:r>
              <a:rPr lang="en-US" sz="2400" dirty="0">
                <a:latin typeface="Arial Narrow" panose="020B0606020202030204" pitchFamily="34" charset="0"/>
              </a:rPr>
              <a:t> (</a:t>
            </a:r>
            <a:r>
              <a:rPr lang="en-US" sz="2400" dirty="0" err="1">
                <a:latin typeface="Arial Narrow" panose="020B0606020202030204" pitchFamily="34" charset="0"/>
              </a:rPr>
              <a:t>SiO</a:t>
            </a:r>
            <a:r>
              <a:rPr lang="en-US" sz="2400" dirty="0">
                <a:latin typeface="Arial Narrow" panose="020B0606020202030204" pitchFamily="34" charset="0"/>
              </a:rPr>
              <a:t>₂) </a:t>
            </a:r>
            <a:r>
              <a:rPr lang="en-US" sz="2400" b="1" dirty="0">
                <a:latin typeface="Arial Narrow" panose="020B0606020202030204" pitchFamily="34" charset="0"/>
              </a:rPr>
              <a:t>content</a:t>
            </a:r>
            <a:r>
              <a:rPr lang="en-US" sz="2400" dirty="0">
                <a:latin typeface="Arial Narrow" panose="020B0606020202030204" pitchFamily="34" charset="0"/>
              </a:rPr>
              <a:t>, and </a:t>
            </a:r>
            <a:r>
              <a:rPr lang="en-US" sz="2400" b="1" dirty="0">
                <a:latin typeface="Arial Narrow" panose="020B0606020202030204" pitchFamily="34" charset="0"/>
              </a:rPr>
              <a:t>gas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Basaltic magma </a:t>
            </a:r>
            <a:r>
              <a:rPr lang="en-US" dirty="0">
                <a:latin typeface="Arial Narrow" panose="020B0606020202030204" pitchFamily="34" charset="0"/>
              </a:rPr>
              <a:t>(~50% </a:t>
            </a:r>
            <a:r>
              <a:rPr lang="en-US" dirty="0" err="1">
                <a:latin typeface="Arial Narrow" panose="020B0606020202030204" pitchFamily="34" charset="0"/>
              </a:rPr>
              <a:t>SiO</a:t>
            </a:r>
            <a:r>
              <a:rPr lang="en-US" dirty="0">
                <a:latin typeface="Arial Narrow" panose="020B0606020202030204" pitchFamily="34" charset="0"/>
              </a:rPr>
              <a:t>₂): Low gas, low viscosity → flows easily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Andesitic magma </a:t>
            </a:r>
            <a:r>
              <a:rPr lang="en-US" dirty="0">
                <a:latin typeface="Arial Narrow" panose="020B0606020202030204" pitchFamily="34" charset="0"/>
              </a:rPr>
              <a:t>(~60% </a:t>
            </a:r>
            <a:r>
              <a:rPr lang="en-US" dirty="0" err="1">
                <a:latin typeface="Arial Narrow" panose="020B0606020202030204" pitchFamily="34" charset="0"/>
              </a:rPr>
              <a:t>SiO</a:t>
            </a:r>
            <a:r>
              <a:rPr lang="en-US" dirty="0">
                <a:latin typeface="Arial Narrow" panose="020B0606020202030204" pitchFamily="34" charset="0"/>
              </a:rPr>
              <a:t>₂): Moderate gas and viscosity</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Rhyolitic magma </a:t>
            </a:r>
            <a:r>
              <a:rPr lang="en-US" dirty="0">
                <a:latin typeface="Arial Narrow" panose="020B0606020202030204" pitchFamily="34" charset="0"/>
              </a:rPr>
              <a:t>(~70% </a:t>
            </a:r>
            <a:r>
              <a:rPr lang="en-US" dirty="0" err="1">
                <a:latin typeface="Arial Narrow" panose="020B0606020202030204" pitchFamily="34" charset="0"/>
              </a:rPr>
              <a:t>SiO</a:t>
            </a:r>
            <a:r>
              <a:rPr lang="en-US" dirty="0">
                <a:latin typeface="Arial Narrow" panose="020B0606020202030204" pitchFamily="34" charset="0"/>
              </a:rPr>
              <a:t>₂): High gas, high viscosity → causes explosive eruptions</a:t>
            </a:r>
          </a:p>
        </p:txBody>
      </p:sp>
    </p:spTree>
    <p:extLst>
      <p:ext uri="{BB962C8B-B14F-4D97-AF65-F5344CB8AC3E}">
        <p14:creationId xmlns:p14="http://schemas.microsoft.com/office/powerpoint/2010/main" val="42293751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3CCAA-C3F7-2F3D-EC8C-5D58D115A9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F393D6-1DE2-EDF7-595C-01FBDEC2F43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Types of Volcanoes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12B613F-2DED-A0B2-9D65-414024E1FB81}"/>
              </a:ext>
            </a:extLst>
          </p:cNvPr>
          <p:cNvSpPr>
            <a:spLocks noGrp="1"/>
          </p:cNvSpPr>
          <p:nvPr>
            <p:ph idx="1"/>
          </p:nvPr>
        </p:nvSpPr>
        <p:spPr>
          <a:xfrm>
            <a:off x="838199" y="1312281"/>
            <a:ext cx="4777597" cy="2431583"/>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Volcanoes</a:t>
            </a:r>
            <a:r>
              <a:rPr lang="en-US" sz="2400" dirty="0">
                <a:latin typeface="Arial Narrow" panose="020B0606020202030204" pitchFamily="34" charset="0"/>
              </a:rPr>
              <a:t> are </a:t>
            </a:r>
            <a:r>
              <a:rPr lang="en-US" sz="2400" b="1" dirty="0">
                <a:latin typeface="Arial Narrow" panose="020B0606020202030204" pitchFamily="34" charset="0"/>
              </a:rPr>
              <a:t>classified</a:t>
            </a:r>
            <a:r>
              <a:rPr lang="en-US" sz="2400" dirty="0">
                <a:latin typeface="Arial Narrow" panose="020B0606020202030204" pitchFamily="34" charset="0"/>
              </a:rPr>
              <a:t> by eruption style:</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Effusive</a:t>
            </a:r>
            <a:r>
              <a:rPr lang="en-US" dirty="0">
                <a:latin typeface="Arial Narrow" panose="020B0606020202030204" pitchFamily="34" charset="0"/>
              </a:rPr>
              <a:t> </a:t>
            </a:r>
            <a:r>
              <a:rPr lang="en-US" b="1" dirty="0">
                <a:latin typeface="Arial Narrow" panose="020B0606020202030204" pitchFamily="34" charset="0"/>
              </a:rPr>
              <a:t>eruptions</a:t>
            </a:r>
            <a:r>
              <a:rPr lang="en-US" dirty="0">
                <a:latin typeface="Arial Narrow" panose="020B0606020202030204" pitchFamily="34" charset="0"/>
              </a:rPr>
              <a:t>: Fluid lava flows gently across the surface</a:t>
            </a:r>
          </a:p>
          <a:p>
            <a:pPr lvl="1">
              <a:lnSpc>
                <a:spcPct val="100000"/>
              </a:lnSpc>
              <a:spcBef>
                <a:spcPts val="0"/>
              </a:spcBef>
              <a:spcAft>
                <a:spcPts val="600"/>
              </a:spcAft>
              <a:buFont typeface="Wingdings" panose="05000000000000000000" pitchFamily="2" charset="2"/>
              <a:buChar char="q"/>
            </a:pPr>
            <a:r>
              <a:rPr lang="en-US" b="1" dirty="0">
                <a:latin typeface="Arial Narrow" panose="020B0606020202030204" pitchFamily="34" charset="0"/>
              </a:rPr>
              <a:t> Explosive eruptions</a:t>
            </a:r>
            <a:r>
              <a:rPr lang="en-US" dirty="0">
                <a:latin typeface="Arial Narrow" panose="020B0606020202030204" pitchFamily="34" charset="0"/>
              </a:rPr>
              <a:t>: Violent blasts of lava, ash, and rock</a:t>
            </a:r>
          </a:p>
        </p:txBody>
      </p:sp>
      <p:pic>
        <p:nvPicPr>
          <p:cNvPr id="5" name="Picture 4" descr="Diagram of a shield volcano showing magma chamber central vent summit caldera flank eruption and lava flow.">
            <a:extLst>
              <a:ext uri="{FF2B5EF4-FFF2-40B4-BE49-F238E27FC236}">
                <a16:creationId xmlns:a16="http://schemas.microsoft.com/office/drawing/2014/main" id="{510EB1B6-BC66-FC70-EEB9-FD0300F02EF3}"/>
              </a:ext>
            </a:extLst>
          </p:cNvPr>
          <p:cNvPicPr>
            <a:picLocks noChangeAspect="1"/>
          </p:cNvPicPr>
          <p:nvPr/>
        </p:nvPicPr>
        <p:blipFill>
          <a:blip r:embed="rId3"/>
          <a:stretch>
            <a:fillRect/>
          </a:stretch>
        </p:blipFill>
        <p:spPr>
          <a:xfrm>
            <a:off x="5615797" y="1016483"/>
            <a:ext cx="6276648" cy="2975596"/>
          </a:xfrm>
          <a:prstGeom prst="rect">
            <a:avLst/>
          </a:prstGeom>
        </p:spPr>
      </p:pic>
      <p:sp>
        <p:nvSpPr>
          <p:cNvPr id="7" name="Content Placeholder 2">
            <a:extLst>
              <a:ext uri="{FF2B5EF4-FFF2-40B4-BE49-F238E27FC236}">
                <a16:creationId xmlns:a16="http://schemas.microsoft.com/office/drawing/2014/main" id="{33A60132-9FE2-81A7-2E9C-D1EB7828C249}"/>
              </a:ext>
            </a:extLst>
          </p:cNvPr>
          <p:cNvSpPr txBox="1">
            <a:spLocks/>
          </p:cNvSpPr>
          <p:nvPr/>
        </p:nvSpPr>
        <p:spPr>
          <a:xfrm>
            <a:off x="838199" y="3871195"/>
            <a:ext cx="8315865" cy="27532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Shield Volcanoes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Formed by </a:t>
            </a:r>
            <a:r>
              <a:rPr lang="en-US" b="1" dirty="0">
                <a:latin typeface="Arial Narrow" panose="020B0606020202030204" pitchFamily="34" charset="0"/>
              </a:rPr>
              <a:t>effusive</a:t>
            </a:r>
            <a:r>
              <a:rPr lang="en-US" dirty="0">
                <a:latin typeface="Arial Narrow" panose="020B0606020202030204" pitchFamily="34" charset="0"/>
              </a:rPr>
              <a:t> </a:t>
            </a:r>
            <a:r>
              <a:rPr lang="en-US" b="1" dirty="0">
                <a:latin typeface="Arial Narrow" panose="020B0606020202030204" pitchFamily="34" charset="0"/>
              </a:rPr>
              <a:t>eruptions</a:t>
            </a:r>
          </a:p>
          <a:p>
            <a:pPr lvl="1">
              <a:lnSpc>
                <a:spcPct val="100000"/>
              </a:lnSpc>
              <a:spcBef>
                <a:spcPts val="0"/>
              </a:spcBef>
              <a:spcAft>
                <a:spcPts val="600"/>
              </a:spcAft>
              <a:buFont typeface="Wingdings" panose="05000000000000000000" pitchFamily="2" charset="2"/>
              <a:buChar char="q"/>
            </a:pPr>
            <a:r>
              <a:rPr lang="en-US" b="1" dirty="0">
                <a:latin typeface="Arial Narrow" panose="020B0606020202030204" pitchFamily="34" charset="0"/>
              </a:rPr>
              <a:t> </a:t>
            </a:r>
            <a:r>
              <a:rPr lang="en-US" dirty="0">
                <a:latin typeface="Arial Narrow" panose="020B0606020202030204" pitchFamily="34" charset="0"/>
              </a:rPr>
              <a:t>Lava </a:t>
            </a:r>
            <a:r>
              <a:rPr lang="en-US" b="1" dirty="0">
                <a:latin typeface="Arial Narrow" panose="020B0606020202030204" pitchFamily="34" charset="0"/>
              </a:rPr>
              <a:t>spreads</a:t>
            </a:r>
            <a:r>
              <a:rPr lang="en-US" dirty="0">
                <a:latin typeface="Arial Narrow" panose="020B0606020202030204" pitchFamily="34" charset="0"/>
              </a:rPr>
              <a:t> </a:t>
            </a:r>
            <a:r>
              <a:rPr lang="en-US" b="1" dirty="0">
                <a:latin typeface="Arial Narrow" panose="020B0606020202030204" pitchFamily="34" charset="0"/>
              </a:rPr>
              <a:t>widely</a:t>
            </a:r>
            <a:r>
              <a:rPr lang="en-US" dirty="0">
                <a:latin typeface="Arial Narrow" panose="020B0606020202030204" pitchFamily="34" charset="0"/>
              </a:rPr>
              <a:t>, creating </a:t>
            </a:r>
            <a:r>
              <a:rPr lang="en-US" b="1" dirty="0">
                <a:latin typeface="Arial Narrow" panose="020B0606020202030204" pitchFamily="34" charset="0"/>
              </a:rPr>
              <a:t>broad</a:t>
            </a:r>
            <a:r>
              <a:rPr lang="en-US" dirty="0">
                <a:latin typeface="Arial Narrow" panose="020B0606020202030204" pitchFamily="34" charset="0"/>
              </a:rPr>
              <a:t>, </a:t>
            </a:r>
            <a:r>
              <a:rPr lang="en-US" b="1" dirty="0">
                <a:latin typeface="Arial Narrow" panose="020B0606020202030204" pitchFamily="34" charset="0"/>
              </a:rPr>
              <a:t>gently</a:t>
            </a:r>
            <a:r>
              <a:rPr lang="en-US" dirty="0">
                <a:latin typeface="Arial Narrow" panose="020B0606020202030204" pitchFamily="34" charset="0"/>
              </a:rPr>
              <a:t> </a:t>
            </a:r>
            <a:r>
              <a:rPr lang="en-US" b="1" dirty="0">
                <a:latin typeface="Arial Narrow" panose="020B0606020202030204" pitchFamily="34" charset="0"/>
              </a:rPr>
              <a:t>sloping</a:t>
            </a:r>
            <a:r>
              <a:rPr lang="en-US" dirty="0">
                <a:latin typeface="Arial Narrow" panose="020B0606020202030204" pitchFamily="34" charset="0"/>
              </a:rPr>
              <a:t> landforms.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Resemble</a:t>
            </a:r>
            <a:r>
              <a:rPr lang="en-US" dirty="0">
                <a:latin typeface="Arial Narrow" panose="020B0606020202030204" pitchFamily="34" charset="0"/>
              </a:rPr>
              <a:t> a </a:t>
            </a:r>
            <a:r>
              <a:rPr lang="en-US" b="1" dirty="0">
                <a:latin typeface="Arial Narrow" panose="020B0606020202030204" pitchFamily="34" charset="0"/>
              </a:rPr>
              <a:t>warrior’s shield </a:t>
            </a:r>
            <a:r>
              <a:rPr lang="en-US" dirty="0">
                <a:latin typeface="Arial Narrow" panose="020B0606020202030204" pitchFamily="34" charset="0"/>
              </a:rPr>
              <a:t>(</a:t>
            </a:r>
            <a:r>
              <a:rPr lang="en-US" b="1" dirty="0">
                <a:latin typeface="Arial Narrow" panose="020B0606020202030204" pitchFamily="34" charset="0"/>
              </a:rPr>
              <a:t>convex</a:t>
            </a:r>
            <a:r>
              <a:rPr lang="en-US" dirty="0">
                <a:latin typeface="Arial Narrow" panose="020B0606020202030204" pitchFamily="34" charset="0"/>
              </a:rPr>
              <a:t> shape </a:t>
            </a:r>
            <a:r>
              <a:rPr lang="en-US" b="1" dirty="0">
                <a:latin typeface="Arial Narrow" panose="020B0606020202030204" pitchFamily="34" charset="0"/>
              </a:rPr>
              <a:t>facing up</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Hawaiian Islands </a:t>
            </a:r>
            <a:r>
              <a:rPr lang="en-US" dirty="0">
                <a:latin typeface="Arial Narrow" panose="020B0606020202030204" pitchFamily="34" charset="0"/>
              </a:rPr>
              <a:t>are classic examples.</a:t>
            </a:r>
          </a:p>
        </p:txBody>
      </p:sp>
      <p:sp>
        <p:nvSpPr>
          <p:cNvPr id="9" name="TextBox 8">
            <a:extLst>
              <a:ext uri="{FF2B5EF4-FFF2-40B4-BE49-F238E27FC236}">
                <a16:creationId xmlns:a16="http://schemas.microsoft.com/office/drawing/2014/main" id="{027DF5DF-41BE-09F7-3596-EAC1E3F8DE0D}"/>
              </a:ext>
            </a:extLst>
          </p:cNvPr>
          <p:cNvSpPr txBox="1"/>
          <p:nvPr/>
        </p:nvSpPr>
        <p:spPr>
          <a:xfrm>
            <a:off x="7620583" y="4243327"/>
            <a:ext cx="4271862"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16.3.2: Shield volcano similar to those found in the Hawaiian Islands from Introduction to Physical Geography by M. Ritter, licensed under CC BY-NC-SA 4.0.</a:t>
            </a:r>
          </a:p>
        </p:txBody>
      </p:sp>
    </p:spTree>
    <p:extLst>
      <p:ext uri="{BB962C8B-B14F-4D97-AF65-F5344CB8AC3E}">
        <p14:creationId xmlns:p14="http://schemas.microsoft.com/office/powerpoint/2010/main" val="711791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C1962-9609-824C-6273-04FA98A481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FFCBE8-A1E6-B50C-F16A-9FA4A0E0D1A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Outline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28DC51C-A757-4A0C-21BD-3CFBA6D8042D}"/>
              </a:ext>
            </a:extLst>
          </p:cNvPr>
          <p:cNvSpPr>
            <a:spLocks noGrp="1"/>
          </p:cNvSpPr>
          <p:nvPr>
            <p:ph idx="1"/>
          </p:nvPr>
        </p:nvSpPr>
        <p:spPr>
          <a:xfrm>
            <a:off x="838199" y="1458930"/>
            <a:ext cx="11191876" cy="5208570"/>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The Earth's Interior</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Plate Tectonics and Continental Drift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Plate Boundaries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Crustal Deformation</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Folding and Faulting</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Tsunamis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Features of Volcanoes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Distribution of Volcanoes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Types of Volcanoes and Landscapes</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Volcanic Hazards</a:t>
            </a:r>
          </a:p>
        </p:txBody>
      </p:sp>
    </p:spTree>
    <p:extLst>
      <p:ext uri="{BB962C8B-B14F-4D97-AF65-F5344CB8AC3E}">
        <p14:creationId xmlns:p14="http://schemas.microsoft.com/office/powerpoint/2010/main" val="36952131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6A2E9-FF1F-7C4E-9D55-9958DD3328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028BB0-0F4B-E992-3C79-42955AEEC30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Explosive Volcanoes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D58E43D-6E02-868F-73A2-1217F67A5C94}"/>
              </a:ext>
            </a:extLst>
          </p:cNvPr>
          <p:cNvSpPr>
            <a:spLocks noGrp="1"/>
          </p:cNvSpPr>
          <p:nvPr>
            <p:ph idx="1"/>
          </p:nvPr>
        </p:nvSpPr>
        <p:spPr>
          <a:xfrm>
            <a:off x="838198" y="1312281"/>
            <a:ext cx="11083507" cy="4903369"/>
          </a:xfrm>
        </p:spPr>
        <p:txBody>
          <a:bodyPr>
            <a:noAutofit/>
          </a:bodyPr>
          <a:lstStyle/>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Cinder cones </a:t>
            </a:r>
            <a:r>
              <a:rPr lang="en-US" sz="2400" dirty="0">
                <a:latin typeface="Arial Narrow" panose="020B0606020202030204" pitchFamily="34" charset="0"/>
              </a:rPr>
              <a:t>are </a:t>
            </a:r>
            <a:r>
              <a:rPr lang="en-US" sz="2400" b="1" dirty="0">
                <a:latin typeface="Arial Narrow" panose="020B0606020202030204" pitchFamily="34" charset="0"/>
              </a:rPr>
              <a:t>small</a:t>
            </a:r>
            <a:r>
              <a:rPr lang="en-US" sz="2400" dirty="0">
                <a:latin typeface="Arial Narrow" panose="020B0606020202030204" pitchFamily="34" charset="0"/>
              </a:rPr>
              <a:t>, </a:t>
            </a:r>
            <a:r>
              <a:rPr lang="en-US" sz="2400" b="1" dirty="0">
                <a:latin typeface="Arial Narrow" panose="020B0606020202030204" pitchFamily="34" charset="0"/>
              </a:rPr>
              <a:t>steep-sided</a:t>
            </a:r>
            <a:r>
              <a:rPr lang="en-US" sz="2400" dirty="0">
                <a:latin typeface="Arial Narrow" panose="020B0606020202030204" pitchFamily="34" charset="0"/>
              </a:rPr>
              <a:t> volcanoes formed by </a:t>
            </a:r>
            <a:r>
              <a:rPr lang="en-US" sz="2400" b="1" dirty="0">
                <a:latin typeface="Arial Narrow" panose="020B0606020202030204" pitchFamily="34" charset="0"/>
              </a:rPr>
              <a:t>explosive</a:t>
            </a:r>
            <a:r>
              <a:rPr lang="en-US" sz="2400" dirty="0">
                <a:latin typeface="Arial Narrow" panose="020B0606020202030204" pitchFamily="34" charset="0"/>
              </a:rPr>
              <a:t> </a:t>
            </a:r>
            <a:r>
              <a:rPr lang="en-US" sz="2400" b="1" dirty="0">
                <a:latin typeface="Arial Narrow" panose="020B0606020202030204" pitchFamily="34" charset="0"/>
              </a:rPr>
              <a:t>eruptions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Built from layers of </a:t>
            </a:r>
            <a:r>
              <a:rPr lang="en-US" b="1" dirty="0">
                <a:latin typeface="Arial Narrow" panose="020B0606020202030204" pitchFamily="34" charset="0"/>
              </a:rPr>
              <a:t>pyroclastic material </a:t>
            </a:r>
            <a:r>
              <a:rPr lang="en-US" dirty="0">
                <a:latin typeface="Arial Narrow" panose="020B0606020202030204" pitchFamily="34" charset="0"/>
              </a:rPr>
              <a:t>(</a:t>
            </a:r>
            <a:r>
              <a:rPr lang="en-US" i="1" dirty="0">
                <a:latin typeface="Arial Narrow" panose="020B0606020202030204" pitchFamily="34" charset="0"/>
              </a:rPr>
              <a:t>ash</a:t>
            </a:r>
            <a:r>
              <a:rPr lang="en-US" dirty="0">
                <a:latin typeface="Arial Narrow" panose="020B0606020202030204" pitchFamily="34" charset="0"/>
              </a:rPr>
              <a:t>, </a:t>
            </a:r>
            <a:r>
              <a:rPr lang="en-US" i="1" dirty="0">
                <a:latin typeface="Arial Narrow" panose="020B0606020202030204" pitchFamily="34" charset="0"/>
              </a:rPr>
              <a:t>rock fragments</a:t>
            </a:r>
            <a:r>
              <a:rPr lang="en-US" dirty="0">
                <a:latin typeface="Arial Narrow" panose="020B0606020202030204" pitchFamily="34" charset="0"/>
              </a:rPr>
              <a:t>, </a:t>
            </a:r>
            <a:r>
              <a:rPr lang="en-US" i="1" dirty="0">
                <a:latin typeface="Arial Narrow" panose="020B0606020202030204" pitchFamily="34" charset="0"/>
              </a:rPr>
              <a:t>cinders</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Eruptions eject </a:t>
            </a:r>
            <a:r>
              <a:rPr lang="en-US" b="1" dirty="0">
                <a:latin typeface="Arial Narrow" panose="020B0606020202030204" pitchFamily="34" charset="0"/>
              </a:rPr>
              <a:t>fragmented</a:t>
            </a:r>
            <a:r>
              <a:rPr lang="en-US" dirty="0">
                <a:latin typeface="Arial Narrow" panose="020B0606020202030204" pitchFamily="34" charset="0"/>
              </a:rPr>
              <a:t> </a:t>
            </a:r>
            <a:r>
              <a:rPr lang="en-US" b="1" dirty="0">
                <a:latin typeface="Arial Narrow" panose="020B0606020202030204" pitchFamily="34" charset="0"/>
              </a:rPr>
              <a:t>lava</a:t>
            </a:r>
            <a:r>
              <a:rPr lang="en-US" dirty="0">
                <a:latin typeface="Arial Narrow" panose="020B0606020202030204" pitchFamily="34" charset="0"/>
              </a:rPr>
              <a:t> from the </a:t>
            </a:r>
            <a:r>
              <a:rPr lang="en-US" b="1" dirty="0">
                <a:latin typeface="Arial Narrow" panose="020B0606020202030204" pitchFamily="34" charset="0"/>
              </a:rPr>
              <a:t>central</a:t>
            </a:r>
            <a:r>
              <a:rPr lang="en-US" dirty="0">
                <a:latin typeface="Arial Narrow" panose="020B0606020202030204" pitchFamily="34" charset="0"/>
              </a:rPr>
              <a:t> </a:t>
            </a:r>
            <a:r>
              <a:rPr lang="en-US" b="1" dirty="0">
                <a:latin typeface="Arial Narrow" panose="020B0606020202030204" pitchFamily="34" charset="0"/>
              </a:rPr>
              <a:t>vent</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Example: </a:t>
            </a:r>
            <a:r>
              <a:rPr lang="en-US" b="1" dirty="0">
                <a:latin typeface="Arial Narrow" panose="020B0606020202030204" pitchFamily="34" charset="0"/>
              </a:rPr>
              <a:t>Mt. Paricutin</a:t>
            </a:r>
            <a:r>
              <a:rPr lang="en-US" dirty="0">
                <a:latin typeface="Arial Narrow" panose="020B0606020202030204" pitchFamily="34" charset="0"/>
              </a:rPr>
              <a:t>,</a:t>
            </a:r>
            <a:r>
              <a:rPr lang="en-US" b="1" dirty="0">
                <a:latin typeface="Arial Narrow" panose="020B0606020202030204" pitchFamily="34" charset="0"/>
              </a:rPr>
              <a:t> Mexico </a:t>
            </a:r>
            <a:r>
              <a:rPr lang="en-US" dirty="0">
                <a:latin typeface="Arial Narrow" panose="020B0606020202030204" pitchFamily="34" charset="0"/>
              </a:rPr>
              <a:t>(erupted in a farmer’s field in 1943)</a:t>
            </a:r>
          </a:p>
          <a:p>
            <a:pPr lvl="2">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Typically </a:t>
            </a:r>
            <a:r>
              <a:rPr lang="en-US" sz="2400" b="1" dirty="0">
                <a:latin typeface="Arial Narrow" panose="020B0606020202030204" pitchFamily="34" charset="0"/>
              </a:rPr>
              <a:t>short-lived</a:t>
            </a:r>
            <a:r>
              <a:rPr lang="en-US" sz="2400" dirty="0">
                <a:latin typeface="Arial Narrow" panose="020B0606020202030204" pitchFamily="34" charset="0"/>
              </a:rPr>
              <a:t> but </a:t>
            </a:r>
            <a:r>
              <a:rPr lang="en-US" sz="2400" b="1" dirty="0">
                <a:latin typeface="Arial Narrow" panose="020B0606020202030204" pitchFamily="34" charset="0"/>
              </a:rPr>
              <a:t>highly</a:t>
            </a:r>
            <a:r>
              <a:rPr lang="en-US" sz="2400" dirty="0">
                <a:latin typeface="Arial Narrow" panose="020B0606020202030204" pitchFamily="34" charset="0"/>
              </a:rPr>
              <a:t> </a:t>
            </a:r>
            <a:r>
              <a:rPr lang="en-US" sz="2400" b="1" dirty="0">
                <a:latin typeface="Arial Narrow" panose="020B0606020202030204" pitchFamily="34" charset="0"/>
              </a:rPr>
              <a:t>explosive</a:t>
            </a:r>
            <a:r>
              <a:rPr lang="en-US" sz="2400" dirty="0">
                <a:latin typeface="Arial Narrow" panose="020B0606020202030204" pitchFamily="34" charset="0"/>
              </a:rPr>
              <a:t> and </a:t>
            </a:r>
            <a:r>
              <a:rPr lang="en-US" sz="2400" b="1" dirty="0">
                <a:latin typeface="Arial Narrow" panose="020B0606020202030204" pitchFamily="34" charset="0"/>
              </a:rPr>
              <a:t>dramatic</a:t>
            </a:r>
            <a:r>
              <a:rPr lang="en-US" sz="24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Composite</a:t>
            </a:r>
            <a:r>
              <a:rPr lang="en-US" sz="2400" dirty="0">
                <a:latin typeface="Arial Narrow" panose="020B0606020202030204" pitchFamily="34" charset="0"/>
              </a:rPr>
              <a:t> (</a:t>
            </a:r>
            <a:r>
              <a:rPr lang="en-US" sz="2400" b="1" dirty="0">
                <a:latin typeface="Arial Narrow" panose="020B0606020202030204" pitchFamily="34" charset="0"/>
              </a:rPr>
              <a:t>Stratovolcanoes</a:t>
            </a:r>
            <a:r>
              <a:rPr lang="en-US" sz="2400"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Formed by </a:t>
            </a:r>
            <a:r>
              <a:rPr lang="en-US" b="1" dirty="0">
                <a:latin typeface="Arial Narrow" panose="020B0606020202030204" pitchFamily="34" charset="0"/>
              </a:rPr>
              <a:t>alternating</a:t>
            </a:r>
            <a:r>
              <a:rPr lang="en-US" dirty="0">
                <a:latin typeface="Arial Narrow" panose="020B0606020202030204" pitchFamily="34" charset="0"/>
              </a:rPr>
              <a:t> eruptions of </a:t>
            </a:r>
            <a:r>
              <a:rPr lang="en-US" b="1" dirty="0">
                <a:latin typeface="Arial Narrow" panose="020B0606020202030204" pitchFamily="34" charset="0"/>
              </a:rPr>
              <a:t>lava</a:t>
            </a:r>
            <a:r>
              <a:rPr lang="en-US" dirty="0">
                <a:latin typeface="Arial Narrow" panose="020B0606020202030204" pitchFamily="34" charset="0"/>
              </a:rPr>
              <a:t> and </a:t>
            </a:r>
            <a:r>
              <a:rPr lang="en-US" b="1" dirty="0">
                <a:latin typeface="Arial Narrow" panose="020B0606020202030204" pitchFamily="34" charset="0"/>
              </a:rPr>
              <a:t>pyroclastic</a:t>
            </a:r>
            <a:r>
              <a:rPr lang="en-US" dirty="0">
                <a:latin typeface="Arial Narrow" panose="020B0606020202030204" pitchFamily="34" charset="0"/>
              </a:rPr>
              <a:t> </a:t>
            </a:r>
            <a:r>
              <a:rPr lang="en-US" b="1" dirty="0">
                <a:latin typeface="Arial Narrow" panose="020B0606020202030204" pitchFamily="34" charset="0"/>
              </a:rPr>
              <a:t>material</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Structure has </a:t>
            </a:r>
            <a:r>
              <a:rPr lang="en-US" b="1" dirty="0">
                <a:latin typeface="Arial Narrow" panose="020B0606020202030204" pitchFamily="34" charset="0"/>
              </a:rPr>
              <a:t>layered</a:t>
            </a:r>
            <a:r>
              <a:rPr lang="en-US" dirty="0">
                <a:latin typeface="Arial Narrow" panose="020B0606020202030204" pitchFamily="34" charset="0"/>
              </a:rPr>
              <a:t> </a:t>
            </a:r>
            <a:r>
              <a:rPr lang="en-US" b="1" dirty="0">
                <a:latin typeface="Arial Narrow" panose="020B0606020202030204" pitchFamily="34" charset="0"/>
              </a:rPr>
              <a:t>composition</a:t>
            </a:r>
            <a:r>
              <a:rPr lang="en-US" dirty="0">
                <a:latin typeface="Arial Narrow" panose="020B0606020202030204" pitchFamily="34" charset="0"/>
              </a:rPr>
              <a:t>, creating </a:t>
            </a:r>
            <a:r>
              <a:rPr lang="en-US" b="1" dirty="0">
                <a:latin typeface="Arial Narrow" panose="020B0606020202030204" pitchFamily="34" charset="0"/>
              </a:rPr>
              <a:t>tall</a:t>
            </a:r>
            <a:r>
              <a:rPr lang="en-US" dirty="0">
                <a:latin typeface="Arial Narrow" panose="020B0606020202030204" pitchFamily="34" charset="0"/>
              </a:rPr>
              <a:t>, </a:t>
            </a:r>
            <a:r>
              <a:rPr lang="en-US" b="1" dirty="0">
                <a:latin typeface="Arial Narrow" panose="020B0606020202030204" pitchFamily="34" charset="0"/>
              </a:rPr>
              <a:t>steep-sided</a:t>
            </a:r>
            <a:r>
              <a:rPr lang="en-US" dirty="0">
                <a:latin typeface="Arial Narrow" panose="020B0606020202030204" pitchFamily="34" charset="0"/>
              </a:rPr>
              <a:t> </a:t>
            </a:r>
            <a:r>
              <a:rPr lang="en-US" b="1" dirty="0">
                <a:latin typeface="Arial Narrow" panose="020B0606020202030204" pitchFamily="34" charset="0"/>
              </a:rPr>
              <a:t>cones</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Known for </a:t>
            </a:r>
            <a:r>
              <a:rPr lang="en-US" b="1" dirty="0">
                <a:latin typeface="Arial Narrow" panose="020B0606020202030204" pitchFamily="34" charset="0"/>
              </a:rPr>
              <a:t>powerful</a:t>
            </a:r>
            <a:r>
              <a:rPr lang="en-US" dirty="0">
                <a:latin typeface="Arial Narrow" panose="020B0606020202030204" pitchFamily="34" charset="0"/>
              </a:rPr>
              <a:t>, </a:t>
            </a:r>
            <a:r>
              <a:rPr lang="en-US" b="1" dirty="0">
                <a:latin typeface="Arial Narrow" panose="020B0606020202030204" pitchFamily="34" charset="0"/>
              </a:rPr>
              <a:t>explosive</a:t>
            </a:r>
            <a:r>
              <a:rPr lang="en-US" dirty="0">
                <a:latin typeface="Arial Narrow" panose="020B0606020202030204" pitchFamily="34" charset="0"/>
              </a:rPr>
              <a:t> eruptions.</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Commonly found at </a:t>
            </a:r>
            <a:r>
              <a:rPr lang="en-US" b="1" dirty="0">
                <a:latin typeface="Arial Narrow" panose="020B0606020202030204" pitchFamily="34" charset="0"/>
              </a:rPr>
              <a:t>convergent</a:t>
            </a:r>
            <a:r>
              <a:rPr lang="en-US" dirty="0">
                <a:latin typeface="Arial Narrow" panose="020B0606020202030204" pitchFamily="34" charset="0"/>
              </a:rPr>
              <a:t> </a:t>
            </a:r>
            <a:r>
              <a:rPr lang="en-US" b="1" dirty="0">
                <a:latin typeface="Arial Narrow" panose="020B0606020202030204" pitchFamily="34" charset="0"/>
              </a:rPr>
              <a:t>boundaries</a:t>
            </a:r>
            <a:r>
              <a:rPr lang="en-US" dirty="0">
                <a:latin typeface="Arial Narrow" panose="020B0606020202030204" pitchFamily="34" charset="0"/>
              </a:rPr>
              <a:t> with </a:t>
            </a:r>
            <a:r>
              <a:rPr lang="en-US" b="1" dirty="0">
                <a:latin typeface="Arial Narrow" panose="020B0606020202030204" pitchFamily="34" charset="0"/>
              </a:rPr>
              <a:t>subduction</a:t>
            </a:r>
            <a:r>
              <a:rPr lang="en-US" dirty="0">
                <a:latin typeface="Arial Narrow" panose="020B0606020202030204" pitchFamily="34" charset="0"/>
              </a:rPr>
              <a:t> </a:t>
            </a:r>
            <a:r>
              <a:rPr lang="en-US" b="1" dirty="0">
                <a:latin typeface="Arial Narrow" panose="020B0606020202030204" pitchFamily="34" charset="0"/>
              </a:rPr>
              <a:t>zones</a:t>
            </a:r>
            <a:r>
              <a:rPr lang="en-US" dirty="0">
                <a:latin typeface="Arial Narrow" panose="020B0606020202030204" pitchFamily="34" charset="0"/>
              </a:rPr>
              <a:t>.</a:t>
            </a:r>
          </a:p>
          <a:p>
            <a:pPr lvl="1">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Notable examples: </a:t>
            </a:r>
            <a:r>
              <a:rPr lang="en-US" b="1" dirty="0">
                <a:latin typeface="Arial Narrow" panose="020B0606020202030204" pitchFamily="34" charset="0"/>
              </a:rPr>
              <a:t>Mt. Fuji </a:t>
            </a:r>
            <a:r>
              <a:rPr lang="en-US" dirty="0">
                <a:latin typeface="Arial Narrow" panose="020B0606020202030204" pitchFamily="34" charset="0"/>
              </a:rPr>
              <a:t>(Japan), </a:t>
            </a:r>
            <a:r>
              <a:rPr lang="en-US" b="1" dirty="0">
                <a:latin typeface="Arial Narrow" panose="020B0606020202030204" pitchFamily="34" charset="0"/>
              </a:rPr>
              <a:t>Mt. St. Helens </a:t>
            </a:r>
            <a:r>
              <a:rPr lang="en-US" dirty="0">
                <a:latin typeface="Arial Narrow" panose="020B0606020202030204" pitchFamily="34" charset="0"/>
              </a:rPr>
              <a:t>(USA), </a:t>
            </a:r>
            <a:r>
              <a:rPr lang="en-US" b="1" dirty="0">
                <a:latin typeface="Arial Narrow" panose="020B0606020202030204" pitchFamily="34" charset="0"/>
              </a:rPr>
              <a:t>Mt. Kilimanjaro </a:t>
            </a:r>
            <a:r>
              <a:rPr lang="en-US" dirty="0">
                <a:latin typeface="Arial Narrow" panose="020B0606020202030204" pitchFamily="34" charset="0"/>
              </a:rPr>
              <a:t>(Tanzania)</a:t>
            </a:r>
          </a:p>
        </p:txBody>
      </p:sp>
    </p:spTree>
    <p:extLst>
      <p:ext uri="{BB962C8B-B14F-4D97-AF65-F5344CB8AC3E}">
        <p14:creationId xmlns:p14="http://schemas.microsoft.com/office/powerpoint/2010/main" val="8866604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35F35-4DC3-6D22-8958-E35B6F853F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065578-49B6-77E0-8AD0-73B823BF937D}"/>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Cinder Cone vs. </a:t>
            </a:r>
            <a:r>
              <a:rPr lang="en-US" dirty="0">
                <a:latin typeface="Arial Narrow" panose="020B0606020202030204" pitchFamily="34" charset="0"/>
                <a:cs typeface="Times New Roman" panose="02020603050405020304" pitchFamily="18" charset="0"/>
              </a:rPr>
              <a:t>Composite or Stratovolcano</a:t>
            </a:r>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a:t>
            </a:r>
            <a:endParaRPr lang="en-US" dirty="0">
              <a:latin typeface="Arial Narrow" panose="020B0606020202030204" pitchFamily="34" charset="0"/>
            </a:endParaRPr>
          </a:p>
        </p:txBody>
      </p:sp>
      <p:pic>
        <p:nvPicPr>
          <p:cNvPr id="3" name="Picture 2" descr="Diagram of a cinder cone volcano showing crater pyroclastic layers and central vent filled with rock fragments.">
            <a:extLst>
              <a:ext uri="{FF2B5EF4-FFF2-40B4-BE49-F238E27FC236}">
                <a16:creationId xmlns:a16="http://schemas.microsoft.com/office/drawing/2014/main" id="{509922D8-7A16-71C6-45DC-F261B17EDE3E}"/>
              </a:ext>
            </a:extLst>
          </p:cNvPr>
          <p:cNvPicPr>
            <a:picLocks noChangeAspect="1"/>
          </p:cNvPicPr>
          <p:nvPr/>
        </p:nvPicPr>
        <p:blipFill>
          <a:blip r:embed="rId3"/>
          <a:stretch>
            <a:fillRect/>
          </a:stretch>
        </p:blipFill>
        <p:spPr>
          <a:xfrm>
            <a:off x="967720" y="1456285"/>
            <a:ext cx="4768845" cy="3353096"/>
          </a:xfrm>
          <a:prstGeom prst="rect">
            <a:avLst/>
          </a:prstGeom>
        </p:spPr>
      </p:pic>
      <p:sp>
        <p:nvSpPr>
          <p:cNvPr id="7" name="TextBox 6">
            <a:extLst>
              <a:ext uri="{FF2B5EF4-FFF2-40B4-BE49-F238E27FC236}">
                <a16:creationId xmlns:a16="http://schemas.microsoft.com/office/drawing/2014/main" id="{A421BDB2-35A4-82F3-29A2-FBB0BB004CE7}"/>
              </a:ext>
            </a:extLst>
          </p:cNvPr>
          <p:cNvSpPr txBox="1"/>
          <p:nvPr/>
        </p:nvSpPr>
        <p:spPr>
          <a:xfrm>
            <a:off x="1489618" y="5201660"/>
            <a:ext cx="3725048"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16.3.5: Cinder Cone; Example: Mt. Paricutin from Introduction to Physical Geography by M. Ritter, licensed under CC BY-NC-SA 4.0.</a:t>
            </a:r>
          </a:p>
        </p:txBody>
      </p:sp>
      <p:pic>
        <p:nvPicPr>
          <p:cNvPr id="6" name="Picture 5" descr="Diagram of a composite or stratovolcano showing crater central vent radiating dikes and alternating layers of pyroclastics and lava.">
            <a:extLst>
              <a:ext uri="{FF2B5EF4-FFF2-40B4-BE49-F238E27FC236}">
                <a16:creationId xmlns:a16="http://schemas.microsoft.com/office/drawing/2014/main" id="{06C5A29E-1653-BE0C-ED0B-2068278DA02D}"/>
              </a:ext>
            </a:extLst>
          </p:cNvPr>
          <p:cNvPicPr>
            <a:picLocks noChangeAspect="1"/>
          </p:cNvPicPr>
          <p:nvPr/>
        </p:nvPicPr>
        <p:blipFill>
          <a:blip r:embed="rId4"/>
          <a:stretch>
            <a:fillRect/>
          </a:stretch>
        </p:blipFill>
        <p:spPr>
          <a:xfrm>
            <a:off x="6386426" y="1779929"/>
            <a:ext cx="5534573" cy="3029451"/>
          </a:xfrm>
          <a:prstGeom prst="rect">
            <a:avLst/>
          </a:prstGeom>
        </p:spPr>
      </p:pic>
      <p:sp>
        <p:nvSpPr>
          <p:cNvPr id="9" name="TextBox 8">
            <a:extLst>
              <a:ext uri="{FF2B5EF4-FFF2-40B4-BE49-F238E27FC236}">
                <a16:creationId xmlns:a16="http://schemas.microsoft.com/office/drawing/2014/main" id="{033D5096-299E-A18C-5ADD-2750D8E4D3F5}"/>
              </a:ext>
            </a:extLst>
          </p:cNvPr>
          <p:cNvSpPr txBox="1"/>
          <p:nvPr/>
        </p:nvSpPr>
        <p:spPr>
          <a:xfrm>
            <a:off x="7254815" y="5201660"/>
            <a:ext cx="4406730"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16.3.6: Composite or Stratovolcano; Example: Mt. Rainier &amp; Mt. St. Helens from Introduction to Physical Geography by M. Ritter, licensed under CC BY-NC-SA 4.0.</a:t>
            </a:r>
          </a:p>
        </p:txBody>
      </p:sp>
    </p:spTree>
    <p:extLst>
      <p:ext uri="{BB962C8B-B14F-4D97-AF65-F5344CB8AC3E}">
        <p14:creationId xmlns:p14="http://schemas.microsoft.com/office/powerpoint/2010/main" val="7061556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67939-9608-85E4-7BC0-28DE1701E0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AB4289-A460-6DF3-7A2D-BC856601B69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Volcanic Hazards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C4CF0A3-3DBB-A13E-C84A-C54C612A41BB}"/>
              </a:ext>
            </a:extLst>
          </p:cNvPr>
          <p:cNvSpPr>
            <a:spLocks noGrp="1"/>
          </p:cNvSpPr>
          <p:nvPr>
            <p:ph idx="1"/>
          </p:nvPr>
        </p:nvSpPr>
        <p:spPr>
          <a:xfrm>
            <a:off x="838199" y="1312281"/>
            <a:ext cx="7115356" cy="4821100"/>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Volcanic activity builds </a:t>
            </a:r>
            <a:r>
              <a:rPr lang="en-US" sz="2400" b="1" dirty="0">
                <a:latin typeface="Arial Narrow" panose="020B0606020202030204" pitchFamily="34" charset="0"/>
              </a:rPr>
              <a:t>new land </a:t>
            </a:r>
            <a:r>
              <a:rPr lang="en-US" sz="2400" dirty="0">
                <a:latin typeface="Arial Narrow" panose="020B0606020202030204" pitchFamily="34" charset="0"/>
              </a:rPr>
              <a:t>and enriches </a:t>
            </a:r>
            <a:r>
              <a:rPr lang="en-US" sz="2400" b="1" dirty="0">
                <a:latin typeface="Arial Narrow" panose="020B0606020202030204" pitchFamily="34" charset="0"/>
              </a:rPr>
              <a:t>soil with ash</a:t>
            </a:r>
            <a:r>
              <a:rPr lang="en-US" sz="2400" dirty="0">
                <a:latin typeface="Arial Narrow" panose="020B0606020202030204" pitchFamily="34" charset="0"/>
              </a:rPr>
              <a:t>, but poses serious risks.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Eruption columns</a:t>
            </a:r>
            <a:r>
              <a:rPr lang="en-US" sz="2400" dirty="0">
                <a:latin typeface="Arial Narrow" panose="020B0606020202030204" pitchFamily="34" charset="0"/>
              </a:rPr>
              <a:t>: </a:t>
            </a:r>
            <a:r>
              <a:rPr lang="en-US" sz="2400" b="1" dirty="0">
                <a:latin typeface="Arial Narrow" panose="020B0606020202030204" pitchFamily="34" charset="0"/>
              </a:rPr>
              <a:t>Hot</a:t>
            </a:r>
            <a:r>
              <a:rPr lang="en-US" sz="2400" dirty="0">
                <a:latin typeface="Arial Narrow" panose="020B0606020202030204" pitchFamily="34" charset="0"/>
              </a:rPr>
              <a:t> </a:t>
            </a:r>
            <a:r>
              <a:rPr lang="en-US" sz="2400" b="1" dirty="0">
                <a:latin typeface="Arial Narrow" panose="020B0606020202030204" pitchFamily="34" charset="0"/>
              </a:rPr>
              <a:t>ash</a:t>
            </a:r>
            <a:r>
              <a:rPr lang="en-US" sz="2400" dirty="0">
                <a:latin typeface="Arial Narrow" panose="020B0606020202030204" pitchFamily="34" charset="0"/>
              </a:rPr>
              <a:t> and </a:t>
            </a:r>
            <a:r>
              <a:rPr lang="en-US" sz="2400" b="1" dirty="0">
                <a:latin typeface="Arial Narrow" panose="020B0606020202030204" pitchFamily="34" charset="0"/>
              </a:rPr>
              <a:t>gas</a:t>
            </a:r>
            <a:r>
              <a:rPr lang="en-US" sz="2400" dirty="0">
                <a:latin typeface="Arial Narrow" panose="020B0606020202030204" pitchFamily="34" charset="0"/>
              </a:rPr>
              <a:t> shoot upward, can reach the </a:t>
            </a:r>
            <a:r>
              <a:rPr lang="en-US" sz="2400" b="1" dirty="0">
                <a:latin typeface="Arial Narrow" panose="020B0606020202030204" pitchFamily="34" charset="0"/>
              </a:rPr>
              <a:t>stratosphere</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Spread</a:t>
            </a:r>
            <a:r>
              <a:rPr lang="en-US" sz="2400" dirty="0">
                <a:latin typeface="Arial Narrow" panose="020B0606020202030204" pitchFamily="34" charset="0"/>
              </a:rPr>
              <a:t> </a:t>
            </a:r>
            <a:r>
              <a:rPr lang="en-US" sz="2400" b="1" dirty="0">
                <a:latin typeface="Arial Narrow" panose="020B0606020202030204" pitchFamily="34" charset="0"/>
              </a:rPr>
              <a:t>aerosols</a:t>
            </a:r>
            <a:r>
              <a:rPr lang="en-US" sz="2400" dirty="0">
                <a:latin typeface="Arial Narrow" panose="020B0606020202030204" pitchFamily="34" charset="0"/>
              </a:rPr>
              <a:t> and </a:t>
            </a:r>
            <a:r>
              <a:rPr lang="en-US" sz="2400" b="1" dirty="0">
                <a:latin typeface="Arial Narrow" panose="020B0606020202030204" pitchFamily="34" charset="0"/>
              </a:rPr>
              <a:t>particulates</a:t>
            </a:r>
            <a:r>
              <a:rPr lang="en-US" sz="2400" dirty="0">
                <a:latin typeface="Arial Narrow" panose="020B0606020202030204" pitchFamily="34" charset="0"/>
              </a:rPr>
              <a:t>, </a:t>
            </a:r>
            <a:r>
              <a:rPr lang="en-US" sz="2400" b="1" dirty="0">
                <a:latin typeface="Arial Narrow" panose="020B0606020202030204" pitchFamily="34" charset="0"/>
              </a:rPr>
              <a:t>impacting</a:t>
            </a:r>
            <a:r>
              <a:rPr lang="en-US" sz="2400" dirty="0">
                <a:latin typeface="Arial Narrow" panose="020B0606020202030204" pitchFamily="34" charset="0"/>
              </a:rPr>
              <a:t> </a:t>
            </a:r>
            <a:r>
              <a:rPr lang="en-US" sz="2400" b="1" dirty="0">
                <a:latin typeface="Arial Narrow" panose="020B0606020202030204" pitchFamily="34" charset="0"/>
              </a:rPr>
              <a:t>weather</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Pyroclastic</a:t>
            </a:r>
            <a:r>
              <a:rPr lang="en-US" sz="2400" dirty="0">
                <a:latin typeface="Arial Narrow" panose="020B0606020202030204" pitchFamily="34" charset="0"/>
              </a:rPr>
              <a:t> </a:t>
            </a:r>
            <a:r>
              <a:rPr lang="en-US" sz="2400" b="1" dirty="0">
                <a:latin typeface="Arial Narrow" panose="020B0606020202030204" pitchFamily="34" charset="0"/>
              </a:rPr>
              <a:t>flows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Collapse of eruption columns or domes</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Speeds up to 450 mph and temperatures up to 1500°F</a:t>
            </a:r>
          </a:p>
          <a:p>
            <a:pPr>
              <a:lnSpc>
                <a:spcPct val="100000"/>
              </a:lnSpc>
              <a:spcBef>
                <a:spcPts val="600"/>
              </a:spcBef>
              <a:spcAft>
                <a:spcPts val="600"/>
              </a:spcAft>
              <a:buFont typeface="Wingdings" panose="05000000000000000000" pitchFamily="2" charset="2"/>
              <a:buChar char="q"/>
            </a:pPr>
            <a:r>
              <a:rPr lang="en-US" sz="2400" b="1" dirty="0">
                <a:latin typeface="Arial Narrow" panose="020B0606020202030204" pitchFamily="34" charset="0"/>
              </a:rPr>
              <a:t> Ash</a:t>
            </a:r>
            <a:r>
              <a:rPr lang="en-US" sz="2400" dirty="0">
                <a:latin typeface="Arial Narrow" panose="020B0606020202030204" pitchFamily="34" charset="0"/>
              </a:rPr>
              <a:t> </a:t>
            </a:r>
            <a:r>
              <a:rPr lang="en-US" sz="2400" b="1" dirty="0">
                <a:latin typeface="Arial Narrow" panose="020B0606020202030204" pitchFamily="34" charset="0"/>
              </a:rPr>
              <a:t>clouds</a:t>
            </a:r>
            <a:r>
              <a:rPr lang="en-US" sz="2400" dirty="0">
                <a:latin typeface="Arial Narrow" panose="020B0606020202030204" pitchFamily="34" charset="0"/>
              </a:rPr>
              <a:t>: Can </a:t>
            </a:r>
            <a:r>
              <a:rPr lang="en-US" sz="2400" b="1" dirty="0">
                <a:latin typeface="Arial Narrow" panose="020B0606020202030204" pitchFamily="34" charset="0"/>
              </a:rPr>
              <a:t>drift</a:t>
            </a:r>
            <a:r>
              <a:rPr lang="en-US" sz="2400" dirty="0">
                <a:latin typeface="Arial Narrow" panose="020B0606020202030204" pitchFamily="34" charset="0"/>
              </a:rPr>
              <a:t> </a:t>
            </a:r>
            <a:r>
              <a:rPr lang="en-US" sz="2400" b="1" dirty="0">
                <a:latin typeface="Arial Narrow" panose="020B0606020202030204" pitchFamily="34" charset="0"/>
              </a:rPr>
              <a:t>hundreds of kilometers</a:t>
            </a:r>
            <a:r>
              <a:rPr lang="en-US" sz="2400" dirty="0">
                <a:latin typeface="Arial Narrow" panose="020B0606020202030204" pitchFamily="34" charset="0"/>
              </a:rPr>
              <a:t>, affecting regions </a:t>
            </a:r>
            <a:r>
              <a:rPr lang="en-US" sz="2400" b="1" dirty="0">
                <a:latin typeface="Arial Narrow" panose="020B0606020202030204" pitchFamily="34" charset="0"/>
              </a:rPr>
              <a:t>far from eruption site</a:t>
            </a:r>
            <a:r>
              <a:rPr lang="en-US" sz="2400" dirty="0">
                <a:latin typeface="Arial Narrow" panose="020B0606020202030204" pitchFamily="34" charset="0"/>
              </a:rPr>
              <a:t>.</a:t>
            </a:r>
          </a:p>
        </p:txBody>
      </p:sp>
      <p:sp>
        <p:nvSpPr>
          <p:cNvPr id="9" name="TextBox 8">
            <a:extLst>
              <a:ext uri="{FF2B5EF4-FFF2-40B4-BE49-F238E27FC236}">
                <a16:creationId xmlns:a16="http://schemas.microsoft.com/office/drawing/2014/main" id="{74896834-F5F8-8998-BF15-C6D4735D2D00}"/>
              </a:ext>
            </a:extLst>
          </p:cNvPr>
          <p:cNvSpPr txBox="1"/>
          <p:nvPr/>
        </p:nvSpPr>
        <p:spPr>
          <a:xfrm>
            <a:off x="8405587" y="5919495"/>
            <a:ext cx="3369470"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16.4.1: Volcano Hazards from Introduction to Physical Geography by M. Ritter, licensed under CC BY-NC-SA 4.0.</a:t>
            </a:r>
          </a:p>
        </p:txBody>
      </p:sp>
      <p:pic>
        <p:nvPicPr>
          <p:cNvPr id="6" name="Picture 5" descr="Diagram of volcano hazards showing magma rising through a central vent and producing an eruption cloud eruption column pyroclastic flows lava flows lahars landslides tephra gas acid rain and a volcanic dome.">
            <a:extLst>
              <a:ext uri="{FF2B5EF4-FFF2-40B4-BE49-F238E27FC236}">
                <a16:creationId xmlns:a16="http://schemas.microsoft.com/office/drawing/2014/main" id="{DE49ACD8-CAA6-D384-4F3C-570A98B2D3AE}"/>
              </a:ext>
            </a:extLst>
          </p:cNvPr>
          <p:cNvPicPr>
            <a:picLocks noChangeAspect="1"/>
          </p:cNvPicPr>
          <p:nvPr/>
        </p:nvPicPr>
        <p:blipFill>
          <a:blip r:embed="rId3"/>
          <a:stretch>
            <a:fillRect/>
          </a:stretch>
        </p:blipFill>
        <p:spPr>
          <a:xfrm>
            <a:off x="8099431" y="1243361"/>
            <a:ext cx="3791415" cy="4371278"/>
          </a:xfrm>
          <a:prstGeom prst="rect">
            <a:avLst/>
          </a:prstGeom>
        </p:spPr>
      </p:pic>
    </p:spTree>
    <p:extLst>
      <p:ext uri="{BB962C8B-B14F-4D97-AF65-F5344CB8AC3E}">
        <p14:creationId xmlns:p14="http://schemas.microsoft.com/office/powerpoint/2010/main" val="18650493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F09FC-B515-CCD2-FFC2-451AACB08D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773B15-B8E6-8117-0C79-4E34B34A1A17}"/>
              </a:ext>
            </a:extLst>
          </p:cNvPr>
          <p:cNvSpPr>
            <a:spLocks noGrp="1"/>
          </p:cNvSpPr>
          <p:nvPr>
            <p:ph type="title"/>
          </p:nvPr>
        </p:nvSpPr>
        <p:spPr>
          <a:xfrm>
            <a:off x="1165249" y="167544"/>
            <a:ext cx="10515600" cy="689439"/>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Ascending eruption cloud from Redoubt Volcano </a:t>
            </a:r>
            <a:endParaRPr lang="en-US" sz="4000" dirty="0">
              <a:latin typeface="Arial Narrow" panose="020B0606020202030204" pitchFamily="34" charset="0"/>
            </a:endParaRPr>
          </a:p>
        </p:txBody>
      </p:sp>
      <p:pic>
        <p:nvPicPr>
          <p:cNvPr id="4" name="Picture 3" descr="Eruption cloud rising from Redoubt Volcano in Alaska forming a towering mushroom shaped column above the snow covered peak.">
            <a:extLst>
              <a:ext uri="{FF2B5EF4-FFF2-40B4-BE49-F238E27FC236}">
                <a16:creationId xmlns:a16="http://schemas.microsoft.com/office/drawing/2014/main" id="{B9176CD0-B405-F768-F8AF-88B33FEE2D07}"/>
              </a:ext>
            </a:extLst>
          </p:cNvPr>
          <p:cNvPicPr>
            <a:picLocks noChangeAspect="1"/>
          </p:cNvPicPr>
          <p:nvPr/>
        </p:nvPicPr>
        <p:blipFill>
          <a:blip r:embed="rId3"/>
          <a:stretch>
            <a:fillRect/>
          </a:stretch>
        </p:blipFill>
        <p:spPr>
          <a:xfrm>
            <a:off x="2356082" y="872675"/>
            <a:ext cx="8038747" cy="5388290"/>
          </a:xfrm>
          <a:prstGeom prst="rect">
            <a:avLst/>
          </a:prstGeom>
        </p:spPr>
      </p:pic>
      <p:sp>
        <p:nvSpPr>
          <p:cNvPr id="7" name="TextBox 6">
            <a:extLst>
              <a:ext uri="{FF2B5EF4-FFF2-40B4-BE49-F238E27FC236}">
                <a16:creationId xmlns:a16="http://schemas.microsoft.com/office/drawing/2014/main" id="{62ED94B2-5C06-5493-C99A-759909AA05BC}"/>
              </a:ext>
            </a:extLst>
          </p:cNvPr>
          <p:cNvSpPr txBox="1"/>
          <p:nvPr/>
        </p:nvSpPr>
        <p:spPr>
          <a:xfrm>
            <a:off x="2810343" y="6276657"/>
            <a:ext cx="6921138" cy="400110"/>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16.4.2: Ascending eruption cloud from Redoubt Volcano as viewed to the west from the Kenai Peninsula. (Source: R. Clucas, U.S. Geological Survey and the Alaska Volcano Observatory) from Introduction to Physical Geography by M. Ritter, licensed under CC BY-NC-SA 4.0.</a:t>
            </a:r>
          </a:p>
        </p:txBody>
      </p:sp>
    </p:spTree>
    <p:extLst>
      <p:ext uri="{BB962C8B-B14F-4D97-AF65-F5344CB8AC3E}">
        <p14:creationId xmlns:p14="http://schemas.microsoft.com/office/powerpoint/2010/main" val="7730002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91E63-706A-23E3-95A6-A1B278117E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D58045-0AB7-1778-67FE-65837C0B6A8E}"/>
              </a:ext>
            </a:extLst>
          </p:cNvPr>
          <p:cNvSpPr>
            <a:spLocks noGrp="1"/>
          </p:cNvSpPr>
          <p:nvPr>
            <p:ph type="title"/>
          </p:nvPr>
        </p:nvSpPr>
        <p:spPr>
          <a:xfrm>
            <a:off x="1165249" y="167544"/>
            <a:ext cx="10515600" cy="689439"/>
          </a:xfrm>
        </p:spPr>
        <p:txBody>
          <a:bodyPr>
            <a:normAutofit/>
          </a:bodyPr>
          <a:lstStyle/>
          <a:p>
            <a:pPr algn="ctr"/>
            <a:r>
              <a:rPr kumimoji="0" lang="en-US" sz="40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Lava Outbreak </a:t>
            </a:r>
            <a:endParaRPr lang="en-US" sz="4000" dirty="0">
              <a:latin typeface="Arial Narrow" panose="020B0606020202030204" pitchFamily="34" charset="0"/>
            </a:endParaRPr>
          </a:p>
        </p:txBody>
      </p:sp>
      <p:pic>
        <p:nvPicPr>
          <p:cNvPr id="3" name="Picture 2" descr="Geologist crouched on a road photographing an active lava flow crossing the pavement with smoke and flames rising from the molten rock.">
            <a:extLst>
              <a:ext uri="{FF2B5EF4-FFF2-40B4-BE49-F238E27FC236}">
                <a16:creationId xmlns:a16="http://schemas.microsoft.com/office/drawing/2014/main" id="{36B4CEDB-A308-910A-23DF-A31F25587F7E}"/>
              </a:ext>
            </a:extLst>
          </p:cNvPr>
          <p:cNvPicPr>
            <a:picLocks noChangeAspect="1"/>
          </p:cNvPicPr>
          <p:nvPr/>
        </p:nvPicPr>
        <p:blipFill>
          <a:blip r:embed="rId3"/>
          <a:stretch>
            <a:fillRect/>
          </a:stretch>
        </p:blipFill>
        <p:spPr>
          <a:xfrm>
            <a:off x="2371871" y="905241"/>
            <a:ext cx="7332912" cy="5486400"/>
          </a:xfrm>
          <a:prstGeom prst="rect">
            <a:avLst/>
          </a:prstGeom>
        </p:spPr>
      </p:pic>
      <p:sp>
        <p:nvSpPr>
          <p:cNvPr id="7" name="TextBox 6">
            <a:extLst>
              <a:ext uri="{FF2B5EF4-FFF2-40B4-BE49-F238E27FC236}">
                <a16:creationId xmlns:a16="http://schemas.microsoft.com/office/drawing/2014/main" id="{3B2CE1F0-DAF0-B254-5118-2FF0C71801D4}"/>
              </a:ext>
            </a:extLst>
          </p:cNvPr>
          <p:cNvSpPr txBox="1"/>
          <p:nvPr/>
        </p:nvSpPr>
        <p:spPr>
          <a:xfrm>
            <a:off x="2142520" y="6439899"/>
            <a:ext cx="8179710" cy="246221"/>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16.4.3: Geologist photographing lava outbreak (Source: USGS) from Introduction to Physical Geography by M. Ritter, licensed under CC BY-NC-SA 4.0.</a:t>
            </a:r>
          </a:p>
        </p:txBody>
      </p:sp>
    </p:spTree>
    <p:extLst>
      <p:ext uri="{BB962C8B-B14F-4D97-AF65-F5344CB8AC3E}">
        <p14:creationId xmlns:p14="http://schemas.microsoft.com/office/powerpoint/2010/main" val="3435737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32099-AF41-E219-D891-A384E8A655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811FDB-DC7F-F7B5-743F-2C5E9BF8BF76}"/>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Earth's Interior</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C5BA7E2-AC91-FB7B-C5DB-65285982729E}"/>
              </a:ext>
            </a:extLst>
          </p:cNvPr>
          <p:cNvSpPr>
            <a:spLocks noGrp="1"/>
          </p:cNvSpPr>
          <p:nvPr>
            <p:ph idx="1"/>
          </p:nvPr>
        </p:nvSpPr>
        <p:spPr>
          <a:xfrm>
            <a:off x="838196" y="1458930"/>
            <a:ext cx="5761011"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We have </a:t>
            </a:r>
            <a:r>
              <a:rPr lang="en-US" sz="2400" b="1" dirty="0">
                <a:latin typeface="Arial Narrow" panose="020B0606020202030204" pitchFamily="34" charset="0"/>
              </a:rPr>
              <a:t>limited</a:t>
            </a:r>
            <a:r>
              <a:rPr lang="en-US" sz="2400" dirty="0">
                <a:latin typeface="Arial Narrow" panose="020B0606020202030204" pitchFamily="34" charset="0"/>
              </a:rPr>
              <a:t> </a:t>
            </a:r>
            <a:r>
              <a:rPr lang="en-US" sz="2400" b="1" dirty="0">
                <a:latin typeface="Arial Narrow" panose="020B0606020202030204" pitchFamily="34" charset="0"/>
              </a:rPr>
              <a:t>direct</a:t>
            </a:r>
            <a:r>
              <a:rPr lang="en-US" sz="2400" dirty="0">
                <a:latin typeface="Arial Narrow" panose="020B0606020202030204" pitchFamily="34" charset="0"/>
              </a:rPr>
              <a:t> </a:t>
            </a:r>
            <a:r>
              <a:rPr lang="en-US" sz="2400" b="1" dirty="0">
                <a:latin typeface="Arial Narrow" panose="020B0606020202030204" pitchFamily="34" charset="0"/>
              </a:rPr>
              <a:t>access</a:t>
            </a:r>
            <a:r>
              <a:rPr lang="en-US" sz="2400" dirty="0">
                <a:latin typeface="Arial Narrow" panose="020B0606020202030204" pitchFamily="34" charset="0"/>
              </a:rPr>
              <a:t> to Earth's </a:t>
            </a:r>
            <a:r>
              <a:rPr lang="en-US" sz="2400" b="1" dirty="0">
                <a:latin typeface="Arial Narrow" panose="020B0606020202030204" pitchFamily="34" charset="0"/>
              </a:rPr>
              <a:t>interior</a:t>
            </a:r>
            <a:r>
              <a:rPr lang="en-US" sz="2400" dirty="0">
                <a:latin typeface="Arial Narrow" panose="020B0606020202030204" pitchFamily="34" charset="0"/>
              </a:rPr>
              <a:t> (only the outermost crust via drilling).</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Knowledge primarily comes from:</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Seismic</a:t>
            </a:r>
            <a:r>
              <a:rPr lang="en-US" dirty="0">
                <a:latin typeface="Arial Narrow" panose="020B0606020202030204" pitchFamily="34" charset="0"/>
              </a:rPr>
              <a:t> </a:t>
            </a:r>
            <a:r>
              <a:rPr lang="en-US" b="1" dirty="0">
                <a:latin typeface="Arial Narrow" panose="020B0606020202030204" pitchFamily="34" charset="0"/>
              </a:rPr>
              <a:t>wave</a:t>
            </a:r>
            <a:r>
              <a:rPr lang="en-US" dirty="0">
                <a:latin typeface="Arial Narrow" panose="020B0606020202030204" pitchFamily="34" charset="0"/>
              </a:rPr>
              <a:t> data</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Lava</a:t>
            </a:r>
            <a:r>
              <a:rPr lang="en-US" dirty="0">
                <a:latin typeface="Arial Narrow" panose="020B0606020202030204" pitchFamily="34" charset="0"/>
              </a:rPr>
              <a:t> from </a:t>
            </a:r>
            <a:r>
              <a:rPr lang="en-US" b="1" dirty="0">
                <a:latin typeface="Arial Narrow" panose="020B0606020202030204" pitchFamily="34" charset="0"/>
              </a:rPr>
              <a:t>volcanic</a:t>
            </a:r>
            <a:r>
              <a:rPr lang="en-US" dirty="0">
                <a:latin typeface="Arial Narrow" panose="020B0606020202030204" pitchFamily="34" charset="0"/>
              </a:rPr>
              <a:t> </a:t>
            </a:r>
            <a:r>
              <a:rPr lang="en-US" b="1" dirty="0">
                <a:latin typeface="Arial Narrow" panose="020B0606020202030204" pitchFamily="34" charset="0"/>
              </a:rPr>
              <a:t>eruptions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a:t>
            </a:r>
            <a:r>
              <a:rPr lang="en-US" sz="2400" b="1" dirty="0">
                <a:latin typeface="Arial Narrow" panose="020B0606020202030204" pitchFamily="34" charset="0"/>
              </a:rPr>
              <a:t>Seismic</a:t>
            </a:r>
            <a:r>
              <a:rPr lang="en-US" sz="2400" dirty="0">
                <a:latin typeface="Arial Narrow" panose="020B0606020202030204" pitchFamily="34" charset="0"/>
              </a:rPr>
              <a:t> </a:t>
            </a:r>
            <a:r>
              <a:rPr lang="en-US" sz="2400" b="1" dirty="0">
                <a:latin typeface="Arial Narrow" panose="020B0606020202030204" pitchFamily="34" charset="0"/>
              </a:rPr>
              <a:t>waves</a:t>
            </a:r>
            <a:r>
              <a:rPr lang="en-US" sz="2400" dirty="0">
                <a:latin typeface="Arial Narrow" panose="020B0606020202030204" pitchFamily="34" charset="0"/>
              </a:rPr>
              <a:t> from earthquakes </a:t>
            </a:r>
            <a:r>
              <a:rPr lang="en-US" sz="2400" b="1" dirty="0">
                <a:latin typeface="Arial Narrow" panose="020B0606020202030204" pitchFamily="34" charset="0"/>
              </a:rPr>
              <a:t>pass</a:t>
            </a:r>
            <a:r>
              <a:rPr lang="en-US" sz="2400" dirty="0">
                <a:latin typeface="Arial Narrow" panose="020B0606020202030204" pitchFamily="34" charset="0"/>
              </a:rPr>
              <a:t> </a:t>
            </a:r>
            <a:r>
              <a:rPr lang="en-US" sz="2400" b="1" dirty="0">
                <a:latin typeface="Arial Narrow" panose="020B0606020202030204" pitchFamily="34" charset="0"/>
              </a:rPr>
              <a:t>through</a:t>
            </a:r>
            <a:r>
              <a:rPr lang="en-US" sz="2400" dirty="0">
                <a:latin typeface="Arial Narrow" panose="020B0606020202030204" pitchFamily="34" charset="0"/>
              </a:rPr>
              <a:t> different </a:t>
            </a:r>
            <a:r>
              <a:rPr lang="en-US" sz="2400" b="1" dirty="0">
                <a:latin typeface="Arial Narrow" panose="020B0606020202030204" pitchFamily="34" charset="0"/>
              </a:rPr>
              <a:t>layers</a:t>
            </a:r>
            <a:r>
              <a:rPr lang="en-US" sz="2400" dirty="0">
                <a:latin typeface="Arial Narrow" panose="020B0606020202030204" pitchFamily="34" charset="0"/>
              </a:rPr>
              <a:t> </a:t>
            </a:r>
            <a:r>
              <a:rPr lang="en-US" sz="2400" b="1" dirty="0">
                <a:latin typeface="Arial Narrow" panose="020B0606020202030204" pitchFamily="34" charset="0"/>
              </a:rPr>
              <a:t>differently</a:t>
            </a:r>
            <a:r>
              <a:rPr lang="en-US" sz="2400"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Interior is layered like </a:t>
            </a:r>
            <a:r>
              <a:rPr lang="en-US" sz="2400" b="1" dirty="0">
                <a:latin typeface="Arial Narrow" panose="020B0606020202030204" pitchFamily="34" charset="0"/>
              </a:rPr>
              <a:t>concentric</a:t>
            </a:r>
            <a:r>
              <a:rPr lang="en-US" sz="2400" dirty="0">
                <a:latin typeface="Arial Narrow" panose="020B0606020202030204" pitchFamily="34" charset="0"/>
              </a:rPr>
              <a:t> </a:t>
            </a:r>
            <a:r>
              <a:rPr lang="en-US" sz="2400" b="1" dirty="0">
                <a:latin typeface="Arial Narrow" panose="020B0606020202030204" pitchFamily="34" charset="0"/>
              </a:rPr>
              <a:t>rings</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Layers </a:t>
            </a:r>
            <a:r>
              <a:rPr lang="en-US" sz="2400" b="1" dirty="0">
                <a:latin typeface="Arial Narrow" panose="020B0606020202030204" pitchFamily="34" charset="0"/>
              </a:rPr>
              <a:t>differ</a:t>
            </a:r>
            <a:r>
              <a:rPr lang="en-US" sz="2400" dirty="0">
                <a:latin typeface="Arial Narrow" panose="020B0606020202030204" pitchFamily="34" charset="0"/>
              </a:rPr>
              <a:t> in </a:t>
            </a:r>
            <a:r>
              <a:rPr lang="en-US" sz="2400" b="1" dirty="0">
                <a:latin typeface="Arial Narrow" panose="020B0606020202030204" pitchFamily="34" charset="0"/>
              </a:rPr>
              <a:t>density</a:t>
            </a:r>
            <a:r>
              <a:rPr lang="en-US" sz="2400" dirty="0">
                <a:latin typeface="Arial Narrow" panose="020B0606020202030204" pitchFamily="34" charset="0"/>
              </a:rPr>
              <a:t>, </a:t>
            </a:r>
            <a:r>
              <a:rPr lang="en-US" sz="2400" b="1" dirty="0">
                <a:latin typeface="Arial Narrow" panose="020B0606020202030204" pitchFamily="34" charset="0"/>
              </a:rPr>
              <a:t>temperature</a:t>
            </a:r>
            <a:r>
              <a:rPr lang="en-US" sz="2400" dirty="0">
                <a:latin typeface="Arial Narrow" panose="020B0606020202030204" pitchFamily="34" charset="0"/>
              </a:rPr>
              <a:t>, and </a:t>
            </a:r>
            <a:r>
              <a:rPr lang="en-US" sz="2400" b="1" dirty="0">
                <a:latin typeface="Arial Narrow" panose="020B0606020202030204" pitchFamily="34" charset="0"/>
              </a:rPr>
              <a:t>state</a:t>
            </a:r>
            <a:r>
              <a:rPr lang="en-US" sz="2400" dirty="0">
                <a:latin typeface="Arial Narrow" panose="020B0606020202030204" pitchFamily="34" charset="0"/>
              </a:rPr>
              <a:t> (</a:t>
            </a:r>
            <a:r>
              <a:rPr lang="en-US" sz="2400" b="1" dirty="0">
                <a:latin typeface="Arial Narrow" panose="020B0606020202030204" pitchFamily="34" charset="0"/>
              </a:rPr>
              <a:t>solid</a:t>
            </a:r>
            <a:r>
              <a:rPr lang="en-US" sz="2400" dirty="0">
                <a:latin typeface="Arial Narrow" panose="020B0606020202030204" pitchFamily="34" charset="0"/>
              </a:rPr>
              <a:t>/</a:t>
            </a:r>
            <a:r>
              <a:rPr lang="en-US" sz="2400" b="1" dirty="0">
                <a:latin typeface="Arial Narrow" panose="020B0606020202030204" pitchFamily="34" charset="0"/>
              </a:rPr>
              <a:t>liquid</a:t>
            </a:r>
            <a:r>
              <a:rPr lang="en-US" sz="2400" dirty="0">
                <a:latin typeface="Arial Narrow" panose="020B0606020202030204" pitchFamily="34" charset="0"/>
              </a:rPr>
              <a:t>)</a:t>
            </a:r>
          </a:p>
        </p:txBody>
      </p:sp>
      <p:pic>
        <p:nvPicPr>
          <p:cNvPr id="5" name="Picture 4" descr="Seismograph from the Hawaii Volcano Observatory showing recorded seismic waves with multiple spike patterns indicating earthquake activity.">
            <a:extLst>
              <a:ext uri="{FF2B5EF4-FFF2-40B4-BE49-F238E27FC236}">
                <a16:creationId xmlns:a16="http://schemas.microsoft.com/office/drawing/2014/main" id="{FD886DBA-3C91-95CF-C965-5930A4073970}"/>
              </a:ext>
            </a:extLst>
          </p:cNvPr>
          <p:cNvPicPr>
            <a:picLocks noChangeAspect="1"/>
          </p:cNvPicPr>
          <p:nvPr/>
        </p:nvPicPr>
        <p:blipFill>
          <a:blip r:embed="rId3"/>
          <a:stretch>
            <a:fillRect/>
          </a:stretch>
        </p:blipFill>
        <p:spPr>
          <a:xfrm>
            <a:off x="6977998" y="1458930"/>
            <a:ext cx="3770515" cy="3749090"/>
          </a:xfrm>
          <a:prstGeom prst="rect">
            <a:avLst/>
          </a:prstGeom>
        </p:spPr>
      </p:pic>
      <p:sp>
        <p:nvSpPr>
          <p:cNvPr id="6" name="TextBox 5">
            <a:extLst>
              <a:ext uri="{FF2B5EF4-FFF2-40B4-BE49-F238E27FC236}">
                <a16:creationId xmlns:a16="http://schemas.microsoft.com/office/drawing/2014/main" id="{8D180926-ABDE-D334-8171-FDB18BE6009E}"/>
              </a:ext>
            </a:extLst>
          </p:cNvPr>
          <p:cNvSpPr txBox="1"/>
          <p:nvPr/>
        </p:nvSpPr>
        <p:spPr>
          <a:xfrm>
            <a:off x="6977998" y="5432734"/>
            <a:ext cx="3770515" cy="553998"/>
          </a:xfrm>
          <a:prstGeom prst="rect">
            <a:avLst/>
          </a:prstGeom>
          <a:noFill/>
        </p:spPr>
        <p:txBody>
          <a:bodyPr wrap="square">
            <a:spAutoFit/>
          </a:bodyPr>
          <a:lstStyle/>
          <a:p>
            <a:r>
              <a:rPr lang="en-US" sz="1000" dirty="0">
                <a:latin typeface="Arial Narrow" panose="020B0606020202030204" pitchFamily="34" charset="0"/>
                <a:cs typeface="Times New Roman" panose="02020603050405020304" pitchFamily="18" charset="0"/>
              </a:rPr>
              <a:t>Source: Figure 14.1.1:  Seismograph recording seismic activity. (Courtesy USGS Hawaii Volcano Observatory) from Introduction to Physical Geography by M. Ritter, licensed under CC BY-NC-SA 4.0.</a:t>
            </a:r>
          </a:p>
        </p:txBody>
      </p:sp>
    </p:spTree>
    <p:extLst>
      <p:ext uri="{BB962C8B-B14F-4D97-AF65-F5344CB8AC3E}">
        <p14:creationId xmlns:p14="http://schemas.microsoft.com/office/powerpoint/2010/main" val="3797138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2F7FE-76C8-86C7-ED2B-57AAD0FCAD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E85FA3-641B-3D5E-A146-A19B1661314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Seismic Clues to Earth’s Interior</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5ABC266-4181-D511-7672-BEDEC4EEF4D8}"/>
              </a:ext>
            </a:extLst>
          </p:cNvPr>
          <p:cNvSpPr>
            <a:spLocks noGrp="1"/>
          </p:cNvSpPr>
          <p:nvPr>
            <p:ph idx="1"/>
          </p:nvPr>
        </p:nvSpPr>
        <p:spPr>
          <a:xfrm>
            <a:off x="838200" y="1380226"/>
            <a:ext cx="6229074" cy="5262114"/>
          </a:xfrm>
        </p:spPr>
        <p:txBody>
          <a:bodyPr>
            <a:noAutofit/>
          </a:bodyPr>
          <a:lstStyle/>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Our understanding of Earth’s internal layers comes from:</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Natural earthquakes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Human-induced explosions</a:t>
            </a:r>
          </a:p>
          <a:p>
            <a:pPr>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These generate seismic waves that travel through Earth and are </a:t>
            </a:r>
            <a:r>
              <a:rPr lang="en-US" sz="2000" b="1" dirty="0">
                <a:latin typeface="Arial Narrow" panose="020B0606020202030204" pitchFamily="34" charset="0"/>
              </a:rPr>
              <a:t>recorded</a:t>
            </a:r>
            <a:r>
              <a:rPr lang="en-US" sz="2000" dirty="0">
                <a:latin typeface="Arial Narrow" panose="020B0606020202030204" pitchFamily="34" charset="0"/>
              </a:rPr>
              <a:t> by </a:t>
            </a:r>
            <a:r>
              <a:rPr lang="en-US" sz="2000" b="1" dirty="0">
                <a:latin typeface="Arial Narrow" panose="020B0606020202030204" pitchFamily="34" charset="0"/>
              </a:rPr>
              <a:t>seismometers</a:t>
            </a:r>
            <a:r>
              <a:rPr lang="en-US" sz="2000" dirty="0">
                <a:latin typeface="Arial Narrow" panose="020B0606020202030204" pitchFamily="34" charset="0"/>
              </a:rPr>
              <a:t>.</a:t>
            </a:r>
          </a:p>
          <a:p>
            <a:pPr>
              <a:lnSpc>
                <a:spcPct val="100000"/>
              </a:lnSpc>
              <a:spcBef>
                <a:spcPts val="0"/>
              </a:spcBef>
              <a:spcAft>
                <a:spcPts val="600"/>
              </a:spcAft>
              <a:buFont typeface="Wingdings" panose="05000000000000000000" pitchFamily="2" charset="2"/>
              <a:buChar char="q"/>
            </a:pPr>
            <a:r>
              <a:rPr lang="en-US" sz="2000" b="1" dirty="0">
                <a:latin typeface="Arial Narrow" panose="020B0606020202030204" pitchFamily="34" charset="0"/>
              </a:rPr>
              <a:t> Two</a:t>
            </a:r>
            <a:r>
              <a:rPr lang="en-US" sz="2000" dirty="0">
                <a:latin typeface="Arial Narrow" panose="020B0606020202030204" pitchFamily="34" charset="0"/>
              </a:rPr>
              <a:t> </a:t>
            </a:r>
            <a:r>
              <a:rPr lang="en-US" sz="2000" b="1" dirty="0">
                <a:latin typeface="Arial Narrow" panose="020B0606020202030204" pitchFamily="34" charset="0"/>
              </a:rPr>
              <a:t>types</a:t>
            </a:r>
            <a:r>
              <a:rPr lang="en-US" sz="2000" dirty="0">
                <a:latin typeface="Arial Narrow" panose="020B0606020202030204" pitchFamily="34" charset="0"/>
              </a:rPr>
              <a:t> of seismic waves: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P</a:t>
            </a:r>
            <a:r>
              <a:rPr lang="en-US" sz="2000" dirty="0">
                <a:latin typeface="Arial Narrow" panose="020B0606020202030204" pitchFamily="34" charset="0"/>
              </a:rPr>
              <a:t> (</a:t>
            </a:r>
            <a:r>
              <a:rPr lang="en-US" sz="2000" b="1" dirty="0">
                <a:latin typeface="Arial Narrow" panose="020B0606020202030204" pitchFamily="34" charset="0"/>
              </a:rPr>
              <a:t>Primary</a:t>
            </a:r>
            <a:r>
              <a:rPr lang="en-US" sz="2000" dirty="0">
                <a:latin typeface="Arial Narrow" panose="020B0606020202030204" pitchFamily="34" charset="0"/>
              </a:rPr>
              <a:t>) </a:t>
            </a:r>
            <a:r>
              <a:rPr lang="en-US" sz="2000" b="1" dirty="0">
                <a:latin typeface="Arial Narrow" panose="020B0606020202030204" pitchFamily="34" charset="0"/>
              </a:rPr>
              <a:t>waves</a:t>
            </a:r>
            <a:r>
              <a:rPr lang="en-US" sz="2000" dirty="0">
                <a:latin typeface="Arial Narrow" panose="020B0606020202030204" pitchFamily="34" charset="0"/>
              </a:rPr>
              <a:t>:</a:t>
            </a:r>
          </a:p>
          <a:p>
            <a:pPr lvl="2">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Compressional</a:t>
            </a:r>
            <a:r>
              <a:rPr lang="en-US" dirty="0">
                <a:latin typeface="Arial Narrow" panose="020B0606020202030204" pitchFamily="34" charset="0"/>
              </a:rPr>
              <a:t>: move back-and-forth, parallel to wave direction</a:t>
            </a:r>
          </a:p>
          <a:p>
            <a:pPr lvl="2">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Travel through </a:t>
            </a:r>
            <a:r>
              <a:rPr lang="en-US" b="1" dirty="0">
                <a:latin typeface="Arial Narrow" panose="020B0606020202030204" pitchFamily="34" charset="0"/>
              </a:rPr>
              <a:t>solids</a:t>
            </a:r>
            <a:r>
              <a:rPr lang="en-US" dirty="0">
                <a:latin typeface="Arial Narrow" panose="020B0606020202030204" pitchFamily="34" charset="0"/>
              </a:rPr>
              <a:t> and </a:t>
            </a:r>
            <a:r>
              <a:rPr lang="en-US" b="1" dirty="0">
                <a:latin typeface="Arial Narrow" panose="020B0606020202030204" pitchFamily="34" charset="0"/>
              </a:rPr>
              <a:t>liquids</a:t>
            </a:r>
          </a:p>
          <a:p>
            <a:pPr lvl="1">
              <a:lnSpc>
                <a:spcPct val="100000"/>
              </a:lnSpc>
              <a:spcBef>
                <a:spcPts val="0"/>
              </a:spcBef>
              <a:spcAft>
                <a:spcPts val="600"/>
              </a:spcAft>
              <a:buFont typeface="Wingdings" panose="05000000000000000000" pitchFamily="2" charset="2"/>
              <a:buChar char="q"/>
            </a:pPr>
            <a:r>
              <a:rPr lang="en-US" sz="2000" dirty="0">
                <a:latin typeface="Arial Narrow" panose="020B0606020202030204" pitchFamily="34" charset="0"/>
              </a:rPr>
              <a:t> </a:t>
            </a:r>
            <a:r>
              <a:rPr lang="en-US" sz="2000" b="1" dirty="0">
                <a:latin typeface="Arial Narrow" panose="020B0606020202030204" pitchFamily="34" charset="0"/>
              </a:rPr>
              <a:t>S</a:t>
            </a:r>
            <a:r>
              <a:rPr lang="en-US" sz="2000" dirty="0">
                <a:latin typeface="Arial Narrow" panose="020B0606020202030204" pitchFamily="34" charset="0"/>
              </a:rPr>
              <a:t> (</a:t>
            </a:r>
            <a:r>
              <a:rPr lang="en-US" sz="2000" b="1" dirty="0">
                <a:latin typeface="Arial Narrow" panose="020B0606020202030204" pitchFamily="34" charset="0"/>
              </a:rPr>
              <a:t>Secondary</a:t>
            </a:r>
            <a:r>
              <a:rPr lang="en-US" sz="2000" dirty="0">
                <a:latin typeface="Arial Narrow" panose="020B0606020202030204" pitchFamily="34" charset="0"/>
              </a:rPr>
              <a:t>) </a:t>
            </a:r>
            <a:r>
              <a:rPr lang="en-US" sz="2000" b="1" dirty="0">
                <a:latin typeface="Arial Narrow" panose="020B0606020202030204" pitchFamily="34" charset="0"/>
              </a:rPr>
              <a:t>waves</a:t>
            </a:r>
            <a:r>
              <a:rPr lang="en-US" sz="2000" dirty="0">
                <a:latin typeface="Arial Narrow" panose="020B0606020202030204" pitchFamily="34" charset="0"/>
              </a:rPr>
              <a:t>:</a:t>
            </a:r>
          </a:p>
          <a:p>
            <a:pPr lvl="2">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Shear</a:t>
            </a:r>
            <a:r>
              <a:rPr lang="en-US" dirty="0">
                <a:latin typeface="Arial Narrow" panose="020B0606020202030204" pitchFamily="34" charset="0"/>
              </a:rPr>
              <a:t>: move up-and-down, perpendicular to wave direction</a:t>
            </a:r>
          </a:p>
          <a:p>
            <a:pPr lvl="2">
              <a:lnSpc>
                <a:spcPct val="100000"/>
              </a:lnSpc>
              <a:spcBef>
                <a:spcPts val="0"/>
              </a:spcBef>
              <a:spcAft>
                <a:spcPts val="600"/>
              </a:spcAft>
              <a:buFont typeface="Wingdings" panose="05000000000000000000" pitchFamily="2" charset="2"/>
              <a:buChar char="q"/>
            </a:pPr>
            <a:r>
              <a:rPr lang="en-US" dirty="0">
                <a:latin typeface="Arial Narrow" panose="020B0606020202030204" pitchFamily="34" charset="0"/>
              </a:rPr>
              <a:t> Travel through </a:t>
            </a:r>
            <a:r>
              <a:rPr lang="en-US" b="1" dirty="0">
                <a:latin typeface="Arial Narrow" panose="020B0606020202030204" pitchFamily="34" charset="0"/>
              </a:rPr>
              <a:t>solids</a:t>
            </a:r>
            <a:r>
              <a:rPr lang="en-US" dirty="0">
                <a:latin typeface="Arial Narrow" panose="020B0606020202030204" pitchFamily="34" charset="0"/>
              </a:rPr>
              <a:t> only</a:t>
            </a:r>
          </a:p>
        </p:txBody>
      </p:sp>
      <p:pic>
        <p:nvPicPr>
          <p:cNvPr id="5" name="Picture 4" descr="Diagram comparing P-waves, S-waves, and surface waves, showing their motion and speed with car icons, and illustrating how each wave travels through Earth’s interior from the earthquake source to a seismograph station.">
            <a:extLst>
              <a:ext uri="{FF2B5EF4-FFF2-40B4-BE49-F238E27FC236}">
                <a16:creationId xmlns:a16="http://schemas.microsoft.com/office/drawing/2014/main" id="{74A36E5A-0FCF-986E-4E6E-B138BA063E64}"/>
              </a:ext>
            </a:extLst>
          </p:cNvPr>
          <p:cNvPicPr>
            <a:picLocks noChangeAspect="1"/>
          </p:cNvPicPr>
          <p:nvPr/>
        </p:nvPicPr>
        <p:blipFill>
          <a:blip r:embed="rId3"/>
          <a:stretch>
            <a:fillRect/>
          </a:stretch>
        </p:blipFill>
        <p:spPr>
          <a:xfrm>
            <a:off x="7067274" y="1598715"/>
            <a:ext cx="4872299" cy="3660569"/>
          </a:xfrm>
          <a:prstGeom prst="rect">
            <a:avLst/>
          </a:prstGeom>
        </p:spPr>
      </p:pic>
      <p:sp>
        <p:nvSpPr>
          <p:cNvPr id="6" name="TextBox 5">
            <a:extLst>
              <a:ext uri="{FF2B5EF4-FFF2-40B4-BE49-F238E27FC236}">
                <a16:creationId xmlns:a16="http://schemas.microsoft.com/office/drawing/2014/main" id="{D7891201-1351-8615-5466-2ED4F7FF2381}"/>
              </a:ext>
            </a:extLst>
          </p:cNvPr>
          <p:cNvSpPr txBox="1"/>
          <p:nvPr/>
        </p:nvSpPr>
        <p:spPr>
          <a:xfrm>
            <a:off x="7361703" y="5477773"/>
            <a:ext cx="4283439" cy="646331"/>
          </a:xfrm>
          <a:prstGeom prst="rect">
            <a:avLst/>
          </a:prstGeom>
          <a:noFill/>
        </p:spPr>
        <p:txBody>
          <a:bodyPr wrap="square">
            <a:spAutoFit/>
          </a:bodyPr>
          <a:lstStyle/>
          <a:p>
            <a:r>
              <a:rPr lang="en-US" sz="1200" dirty="0">
                <a:latin typeface="Arial Narrow" panose="020B0606020202030204" pitchFamily="34" charset="0"/>
                <a:cs typeface="Times New Roman" panose="02020603050405020304" pitchFamily="18" charset="0"/>
              </a:rPr>
              <a:t>Source: Figure 13.53 Example of P-Waves, S-Waves &amp; Surface Waves. Image by COC OER team is used under a CC-BY4.0 license from Physical Geography by J. Patrich, licensed under CC BY 4.0. </a:t>
            </a:r>
          </a:p>
        </p:txBody>
      </p:sp>
    </p:spTree>
    <p:extLst>
      <p:ext uri="{BB962C8B-B14F-4D97-AF65-F5344CB8AC3E}">
        <p14:creationId xmlns:p14="http://schemas.microsoft.com/office/powerpoint/2010/main" val="3609140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388FF-6138-80A3-3160-8EDDB7A0D7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C6727-44D0-8ADB-6633-D7021DBDE0B0}"/>
              </a:ext>
            </a:extLst>
          </p:cNvPr>
          <p:cNvSpPr>
            <a:spLocks noGrp="1"/>
          </p:cNvSpPr>
          <p:nvPr>
            <p:ph type="title"/>
          </p:nvPr>
        </p:nvSpPr>
        <p:spPr>
          <a:xfrm>
            <a:off x="838200" y="373409"/>
            <a:ext cx="10515600" cy="704550"/>
          </a:xfrm>
        </p:spPr>
        <p:txBody>
          <a:bodyPr>
            <a:normAutofit/>
          </a:bodyPr>
          <a:lstStyle/>
          <a:p>
            <a:pPr algn="ctr"/>
            <a:r>
              <a:rPr kumimoji="0" lang="en-US" sz="32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Velocity of Seismic Waves in the Earth, Versus Depth</a:t>
            </a:r>
            <a:endParaRPr lang="en-US" sz="3200" dirty="0">
              <a:latin typeface="Arial Narrow" panose="020B0606020202030204" pitchFamily="34" charset="0"/>
            </a:endParaRPr>
          </a:p>
        </p:txBody>
      </p:sp>
      <p:pic>
        <p:nvPicPr>
          <p:cNvPr id="5" name="Picture 4" descr="Seismogram showing velocity of P waves and S waves recorded in three components horizontal east west horizontal north south and vertical with labeled arrival times and a 10 second time scale.">
            <a:extLst>
              <a:ext uri="{FF2B5EF4-FFF2-40B4-BE49-F238E27FC236}">
                <a16:creationId xmlns:a16="http://schemas.microsoft.com/office/drawing/2014/main" id="{B9CB097F-C34E-1561-00C9-E77734B8E83E}"/>
              </a:ext>
            </a:extLst>
          </p:cNvPr>
          <p:cNvPicPr>
            <a:picLocks noChangeAspect="1"/>
          </p:cNvPicPr>
          <p:nvPr/>
        </p:nvPicPr>
        <p:blipFill>
          <a:blip r:embed="rId3"/>
          <a:stretch>
            <a:fillRect/>
          </a:stretch>
        </p:blipFill>
        <p:spPr>
          <a:xfrm>
            <a:off x="2882735" y="1168284"/>
            <a:ext cx="6426530" cy="4521432"/>
          </a:xfrm>
          <a:prstGeom prst="rect">
            <a:avLst/>
          </a:prstGeom>
        </p:spPr>
      </p:pic>
      <p:sp>
        <p:nvSpPr>
          <p:cNvPr id="6" name="TextBox 5">
            <a:extLst>
              <a:ext uri="{FF2B5EF4-FFF2-40B4-BE49-F238E27FC236}">
                <a16:creationId xmlns:a16="http://schemas.microsoft.com/office/drawing/2014/main" id="{0227736B-424D-0E29-3379-B35DF831C911}"/>
              </a:ext>
            </a:extLst>
          </p:cNvPr>
          <p:cNvSpPr txBox="1"/>
          <p:nvPr/>
        </p:nvSpPr>
        <p:spPr>
          <a:xfrm>
            <a:off x="4103856" y="5949257"/>
            <a:ext cx="4824484" cy="430887"/>
          </a:xfrm>
          <a:prstGeom prst="rect">
            <a:avLst/>
          </a:prstGeom>
          <a:noFill/>
        </p:spPr>
        <p:txBody>
          <a:bodyPr wrap="square">
            <a:spAutoFit/>
          </a:bodyPr>
          <a:lstStyle/>
          <a:p>
            <a:r>
              <a:rPr lang="en-US" sz="1100" dirty="0">
                <a:latin typeface="Arial Narrow" panose="020B0606020202030204" pitchFamily="34" charset="0"/>
                <a:cs typeface="Times New Roman" panose="02020603050405020304" pitchFamily="18" charset="0"/>
              </a:rPr>
              <a:t>Source: Figure 154.3 Velocity of Seismic Waves in the Earth, Versus Depth. Image under open copyright from Physical Geography by J. Patrich, licensed under CC BY 4.0. </a:t>
            </a:r>
          </a:p>
        </p:txBody>
      </p:sp>
    </p:spTree>
    <p:extLst>
      <p:ext uri="{BB962C8B-B14F-4D97-AF65-F5344CB8AC3E}">
        <p14:creationId xmlns:p14="http://schemas.microsoft.com/office/powerpoint/2010/main" val="258757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8D233-997E-B4D5-CB99-B12BC9BCAF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7A528C-3015-6A9F-4A24-81B23CF5A63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Two Ways to Classify Layers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9BCD185-2271-5D03-9516-B00A1EA31B0F}"/>
              </a:ext>
            </a:extLst>
          </p:cNvPr>
          <p:cNvSpPr>
            <a:spLocks noGrp="1"/>
          </p:cNvSpPr>
          <p:nvPr>
            <p:ph idx="1"/>
          </p:nvPr>
        </p:nvSpPr>
        <p:spPr>
          <a:xfrm>
            <a:off x="838201" y="1380226"/>
            <a:ext cx="7348268" cy="4527802"/>
          </a:xfrm>
        </p:spPr>
        <p:txBody>
          <a:bodyPr>
            <a:noAutofit/>
          </a:bodyPr>
          <a:lstStyle/>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By </a:t>
            </a:r>
            <a:r>
              <a:rPr lang="en-US" sz="2400" b="1" dirty="0">
                <a:latin typeface="Arial Narrow" panose="020B0606020202030204" pitchFamily="34" charset="0"/>
              </a:rPr>
              <a:t>Chemical</a:t>
            </a:r>
            <a:r>
              <a:rPr lang="en-US" sz="2400" dirty="0">
                <a:latin typeface="Arial Narrow" panose="020B0606020202030204" pitchFamily="34" charset="0"/>
              </a:rPr>
              <a:t> </a:t>
            </a:r>
            <a:r>
              <a:rPr lang="en-US" sz="2400" b="1" dirty="0">
                <a:latin typeface="Arial Narrow" panose="020B0606020202030204" pitchFamily="34" charset="0"/>
              </a:rPr>
              <a:t>Composition</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Crust</a:t>
            </a:r>
            <a:r>
              <a:rPr lang="en-US" dirty="0">
                <a:latin typeface="Arial Narrow" panose="020B0606020202030204" pitchFamily="34" charset="0"/>
              </a:rPr>
              <a:t>: Thin, brittle outer shell</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Mantle</a:t>
            </a:r>
            <a:r>
              <a:rPr lang="en-US" dirty="0">
                <a:latin typeface="Arial Narrow" panose="020B0606020202030204" pitchFamily="34" charset="0"/>
              </a:rPr>
              <a:t>: Dense, silicate-rich</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Core</a:t>
            </a:r>
            <a:r>
              <a:rPr lang="en-US" dirty="0">
                <a:latin typeface="Arial Narrow" panose="020B0606020202030204" pitchFamily="34" charset="0"/>
              </a:rPr>
              <a:t>: Iron-nickel, very dense</a:t>
            </a:r>
          </a:p>
          <a:p>
            <a:pPr>
              <a:lnSpc>
                <a:spcPct val="100000"/>
              </a:lnSpc>
              <a:spcBef>
                <a:spcPts val="600"/>
              </a:spcBef>
              <a:spcAft>
                <a:spcPts val="600"/>
              </a:spcAft>
              <a:buFont typeface="Wingdings" panose="05000000000000000000" pitchFamily="2" charset="2"/>
              <a:buChar char="q"/>
            </a:pPr>
            <a:r>
              <a:rPr lang="en-US" sz="2400" dirty="0">
                <a:latin typeface="Arial Narrow" panose="020B0606020202030204" pitchFamily="34" charset="0"/>
              </a:rPr>
              <a:t> By </a:t>
            </a:r>
            <a:r>
              <a:rPr lang="en-US" sz="2400" b="1" dirty="0">
                <a:latin typeface="Arial Narrow" panose="020B0606020202030204" pitchFamily="34" charset="0"/>
              </a:rPr>
              <a:t>Mechanical</a:t>
            </a:r>
            <a:r>
              <a:rPr lang="en-US" sz="2400" dirty="0">
                <a:latin typeface="Arial Narrow" panose="020B0606020202030204" pitchFamily="34" charset="0"/>
              </a:rPr>
              <a:t> </a:t>
            </a:r>
            <a:r>
              <a:rPr lang="en-US" sz="2400" b="1" dirty="0">
                <a:latin typeface="Arial Narrow" panose="020B0606020202030204" pitchFamily="34" charset="0"/>
              </a:rPr>
              <a:t>Properties</a:t>
            </a:r>
            <a:r>
              <a:rPr lang="en-US" sz="24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Lithosphere</a:t>
            </a:r>
            <a:r>
              <a:rPr lang="en-US" dirty="0">
                <a:latin typeface="Arial Narrow" panose="020B0606020202030204" pitchFamily="34" charset="0"/>
              </a:rPr>
              <a:t>: Rigid outer layer (</a:t>
            </a:r>
            <a:r>
              <a:rPr lang="en-US" b="1" dirty="0">
                <a:latin typeface="Arial Narrow" panose="020B0606020202030204" pitchFamily="34" charset="0"/>
              </a:rPr>
              <a:t>crust</a:t>
            </a:r>
            <a:r>
              <a:rPr lang="en-US" dirty="0">
                <a:latin typeface="Arial Narrow" panose="020B0606020202030204" pitchFamily="34" charset="0"/>
              </a:rPr>
              <a:t> + </a:t>
            </a:r>
            <a:r>
              <a:rPr lang="en-US" b="1" dirty="0">
                <a:latin typeface="Arial Narrow" panose="020B0606020202030204" pitchFamily="34" charset="0"/>
              </a:rPr>
              <a:t>upper</a:t>
            </a:r>
            <a:r>
              <a:rPr lang="en-US" dirty="0">
                <a:latin typeface="Arial Narrow" panose="020B0606020202030204" pitchFamily="34" charset="0"/>
              </a:rPr>
              <a:t> </a:t>
            </a:r>
            <a:r>
              <a:rPr lang="en-US" b="1" dirty="0">
                <a:latin typeface="Arial Narrow" panose="020B0606020202030204" pitchFamily="34" charset="0"/>
              </a:rPr>
              <a:t>mantle</a:t>
            </a:r>
            <a:r>
              <a:rPr lang="en-US"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Asthenosphere</a:t>
            </a:r>
            <a:r>
              <a:rPr lang="en-US" dirty="0">
                <a:latin typeface="Arial Narrow" panose="020B0606020202030204" pitchFamily="34" charset="0"/>
              </a:rPr>
              <a:t>: </a:t>
            </a:r>
            <a:r>
              <a:rPr lang="en-US" b="1" dirty="0">
                <a:latin typeface="Arial Narrow" panose="020B0606020202030204" pitchFamily="34" charset="0"/>
              </a:rPr>
              <a:t>Semi-fluid</a:t>
            </a:r>
            <a:r>
              <a:rPr lang="en-US" dirty="0">
                <a:latin typeface="Arial Narrow" panose="020B0606020202030204" pitchFamily="34" charset="0"/>
              </a:rPr>
              <a:t>, allows plate movement</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Mesosphere</a:t>
            </a:r>
            <a:r>
              <a:rPr lang="en-US" dirty="0">
                <a:latin typeface="Arial Narrow" panose="020B0606020202030204" pitchFamily="34" charset="0"/>
              </a:rPr>
              <a:t>: More rigid lower mantle</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Outer Core</a:t>
            </a:r>
            <a:r>
              <a:rPr lang="en-US" dirty="0">
                <a:latin typeface="Arial Narrow" panose="020B0606020202030204" pitchFamily="34" charset="0"/>
              </a:rPr>
              <a:t>: </a:t>
            </a:r>
            <a:r>
              <a:rPr lang="en-US" b="1" dirty="0">
                <a:latin typeface="Arial Narrow" panose="020B0606020202030204" pitchFamily="34" charset="0"/>
              </a:rPr>
              <a:t>Liquid</a:t>
            </a:r>
            <a:r>
              <a:rPr lang="en-US" dirty="0">
                <a:latin typeface="Arial Narrow" panose="020B0606020202030204" pitchFamily="34" charset="0"/>
              </a:rPr>
              <a:t> </a:t>
            </a:r>
            <a:r>
              <a:rPr lang="en-US" b="1" dirty="0">
                <a:latin typeface="Arial Narrow" panose="020B0606020202030204" pitchFamily="34" charset="0"/>
              </a:rPr>
              <a:t>metal</a:t>
            </a:r>
          </a:p>
          <a:p>
            <a:pPr lvl="1">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t>
            </a:r>
            <a:r>
              <a:rPr lang="en-US" b="1" dirty="0">
                <a:latin typeface="Arial Narrow" panose="020B0606020202030204" pitchFamily="34" charset="0"/>
              </a:rPr>
              <a:t>Inner</a:t>
            </a:r>
            <a:r>
              <a:rPr lang="en-US" dirty="0">
                <a:latin typeface="Arial Narrow" panose="020B0606020202030204" pitchFamily="34" charset="0"/>
              </a:rPr>
              <a:t> </a:t>
            </a:r>
            <a:r>
              <a:rPr lang="en-US" b="1" dirty="0">
                <a:latin typeface="Arial Narrow" panose="020B0606020202030204" pitchFamily="34" charset="0"/>
              </a:rPr>
              <a:t>Core</a:t>
            </a:r>
            <a:r>
              <a:rPr lang="en-US" dirty="0">
                <a:latin typeface="Arial Narrow" panose="020B0606020202030204" pitchFamily="34" charset="0"/>
              </a:rPr>
              <a:t>: </a:t>
            </a:r>
            <a:r>
              <a:rPr lang="en-US" b="1" dirty="0">
                <a:latin typeface="Arial Narrow" panose="020B0606020202030204" pitchFamily="34" charset="0"/>
              </a:rPr>
              <a:t>Solid</a:t>
            </a:r>
            <a:r>
              <a:rPr lang="en-US" dirty="0">
                <a:latin typeface="Arial Narrow" panose="020B0606020202030204" pitchFamily="34" charset="0"/>
              </a:rPr>
              <a:t> due to </a:t>
            </a:r>
            <a:r>
              <a:rPr lang="en-US" b="1" dirty="0">
                <a:latin typeface="Arial Narrow" panose="020B0606020202030204" pitchFamily="34" charset="0"/>
              </a:rPr>
              <a:t>extreme pressure</a:t>
            </a:r>
          </a:p>
        </p:txBody>
      </p:sp>
      <p:sp>
        <p:nvSpPr>
          <p:cNvPr id="11" name="TextBox 10">
            <a:extLst>
              <a:ext uri="{FF2B5EF4-FFF2-40B4-BE49-F238E27FC236}">
                <a16:creationId xmlns:a16="http://schemas.microsoft.com/office/drawing/2014/main" id="{62470CEA-7053-3CAC-BA45-DB2D7FC24EA8}"/>
              </a:ext>
            </a:extLst>
          </p:cNvPr>
          <p:cNvSpPr txBox="1"/>
          <p:nvPr/>
        </p:nvSpPr>
        <p:spPr>
          <a:xfrm>
            <a:off x="7873599" y="3965182"/>
            <a:ext cx="3866951" cy="369332"/>
          </a:xfrm>
          <a:prstGeom prst="rect">
            <a:avLst/>
          </a:prstGeom>
          <a:noFill/>
        </p:spPr>
        <p:txBody>
          <a:bodyPr wrap="square">
            <a:spAutoFit/>
          </a:bodyPr>
          <a:lstStyle/>
          <a:p>
            <a:r>
              <a:rPr lang="en-US" sz="900" dirty="0">
                <a:latin typeface="Arial Narrow" panose="020B0606020202030204" pitchFamily="34" charset="0"/>
                <a:cs typeface="Times New Roman" panose="02020603050405020304" pitchFamily="18" charset="0"/>
              </a:rPr>
              <a:t>Source: Figure 13.4 A Slice of Earth--Exposing the Structure &amp; Composition. Image is in the public domain from Physical Geography by J. Patrich, licensed under CC BY 4.0. </a:t>
            </a:r>
          </a:p>
        </p:txBody>
      </p:sp>
      <p:pic>
        <p:nvPicPr>
          <p:cNvPr id="1026" name="Picture 2" descr="Image shows a diagram of a cross-section of the Earth">
            <a:extLst>
              <a:ext uri="{FF2B5EF4-FFF2-40B4-BE49-F238E27FC236}">
                <a16:creationId xmlns:a16="http://schemas.microsoft.com/office/drawing/2014/main" id="{C61E2578-6AE7-BF23-DEC3-8870E58461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0663" y="365125"/>
            <a:ext cx="5015163" cy="3525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8418122"/>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TotalTime>
  <Words>4586</Words>
  <Application>Microsoft Office PowerPoint</Application>
  <PresentationFormat>Widescreen</PresentationFormat>
  <Paragraphs>420</Paragraphs>
  <Slides>54</Slides>
  <Notes>54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Arial</vt:lpstr>
      <vt:lpstr>Arial Narrow</vt:lpstr>
      <vt:lpstr>Calibri</vt:lpstr>
      <vt:lpstr>Calibri Light</vt:lpstr>
      <vt:lpstr>Wingdings</vt:lpstr>
      <vt:lpstr>Office Theme</vt:lpstr>
      <vt:lpstr>Lesson 10 Plate Tectonics</vt:lpstr>
      <vt:lpstr>Weekly readings:</vt:lpstr>
      <vt:lpstr>Key additional resources</vt:lpstr>
      <vt:lpstr>Learning Objectives</vt:lpstr>
      <vt:lpstr>Outline</vt:lpstr>
      <vt:lpstr>The Earth's Interior</vt:lpstr>
      <vt:lpstr>Seismic Clues to Earth’s Interior</vt:lpstr>
      <vt:lpstr>Velocity of Seismic Waves in the Earth, Versus Depth</vt:lpstr>
      <vt:lpstr>Two Ways to Classify Layers</vt:lpstr>
      <vt:lpstr>Crust (Outer Shell)</vt:lpstr>
      <vt:lpstr>Mantle</vt:lpstr>
      <vt:lpstr>The Moho Discontinuity</vt:lpstr>
      <vt:lpstr>Tectonics</vt:lpstr>
      <vt:lpstr>Major Tectonic plates of the world</vt:lpstr>
      <vt:lpstr>Two Foundational Theories</vt:lpstr>
      <vt:lpstr>Look closely at the world map:  East coast of South America lines up with the west coast of Africa North America also appears to align with Europe and Africa  Continents may have once been joined together and this supports the idea of a supercontinent:→ Pangea</vt:lpstr>
      <vt:lpstr>Evidence for Continental Drift</vt:lpstr>
      <vt:lpstr>The Distribution of Several Permian Terrestrial Fossils that are Present in Various Parts of Continents that are now Separated by Oceans.</vt:lpstr>
      <vt:lpstr>Wilson Cycle Action</vt:lpstr>
      <vt:lpstr>Magnetic Stripping</vt:lpstr>
      <vt:lpstr>Seafloor Spreading</vt:lpstr>
      <vt:lpstr>Mid-ocean Ridge (Courtesy USGS)</vt:lpstr>
      <vt:lpstr>Modern Theory of Plate Movement</vt:lpstr>
      <vt:lpstr>Earth’s Plates &amp; Their Corresponding Tectonic Boundaries</vt:lpstr>
      <vt:lpstr>Plate Boundaries</vt:lpstr>
      <vt:lpstr>Earth’s Mantle Convection Cells</vt:lpstr>
      <vt:lpstr>Plate Boundaries and Earthquakes</vt:lpstr>
      <vt:lpstr>Earthquakes Away from Plate Boundaries</vt:lpstr>
      <vt:lpstr>Plate Boundaries and Volcanoes</vt:lpstr>
      <vt:lpstr>Volcanoes: Spreading Boundaries &amp; Hot Spots</vt:lpstr>
      <vt:lpstr>Crustal Deformation – Stress and Strain</vt:lpstr>
      <vt:lpstr>Crustal Deformation – Tension and Shearing</vt:lpstr>
      <vt:lpstr>Folding</vt:lpstr>
      <vt:lpstr>Folding Types</vt:lpstr>
      <vt:lpstr>Anticline vs. Syncline</vt:lpstr>
      <vt:lpstr>Faulting</vt:lpstr>
      <vt:lpstr>Faults and Earthquakes</vt:lpstr>
      <vt:lpstr>Types of Faults – Vertical Movement</vt:lpstr>
      <vt:lpstr>Types of Faults – Horizontal &amp; Mixed Movement</vt:lpstr>
      <vt:lpstr>Geographic Patterns of Faults and Earthquakes</vt:lpstr>
      <vt:lpstr>New Madrid Seismic Zone</vt:lpstr>
      <vt:lpstr>Tsunami</vt:lpstr>
      <vt:lpstr>Major Tsunamis in Recent History</vt:lpstr>
      <vt:lpstr>The flooded Port of Sendai, Japan</vt:lpstr>
      <vt:lpstr>Achi, Japan</vt:lpstr>
      <vt:lpstr>Volcanoes</vt:lpstr>
      <vt:lpstr>Mount St. Helens erupted on May 18, 1980 </vt:lpstr>
      <vt:lpstr>Volcanic Features and Eruptions</vt:lpstr>
      <vt:lpstr>Types of Volcanoes</vt:lpstr>
      <vt:lpstr>Explosive Volcanoes</vt:lpstr>
      <vt:lpstr>Cinder Cone vs. Composite or Stratovolcano </vt:lpstr>
      <vt:lpstr>Volcanic Hazards</vt:lpstr>
      <vt:lpstr>Ascending eruption cloud from Redoubt Volcano </vt:lpstr>
      <vt:lpstr>Lava Outbreak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15</cp:revision>
  <dcterms:created xsi:type="dcterms:W3CDTF">2025-05-21T15:51:12Z</dcterms:created>
  <dcterms:modified xsi:type="dcterms:W3CDTF">2025-08-12T15:19:22Z</dcterms:modified>
</cp:coreProperties>
</file>