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2" r:id="rId5"/>
    <p:sldId id="288" r:id="rId6"/>
    <p:sldId id="263" r:id="rId7"/>
    <p:sldId id="273" r:id="rId8"/>
    <p:sldId id="264" r:id="rId9"/>
    <p:sldId id="283" r:id="rId10"/>
    <p:sldId id="274" r:id="rId11"/>
    <p:sldId id="278" r:id="rId12"/>
    <p:sldId id="284" r:id="rId13"/>
    <p:sldId id="285" r:id="rId14"/>
    <p:sldId id="281" r:id="rId15"/>
    <p:sldId id="282" r:id="rId16"/>
    <p:sldId id="286" r:id="rId17"/>
    <p:sldId id="289" r:id="rId18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4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85800" y="1965073"/>
            <a:ext cx="803529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4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Workflow and Yield</a:t>
            </a:r>
            <a:endParaRPr sz="5400" dirty="0"/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4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Cons of Batch Processing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2242" y="1414670"/>
            <a:ext cx="82287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indent="-284163">
              <a:buFont typeface="+mj-lt"/>
              <a:buAutoNum type="arabicPeriod"/>
            </a:pPr>
            <a:r>
              <a:rPr lang="en-US" sz="2200" dirty="0">
                <a:latin typeface="+mn-lt"/>
              </a:rPr>
              <a:t>Interruptions:</a:t>
            </a:r>
          </a:p>
          <a:p>
            <a:pPr marL="630238" indent="-228600">
              <a:buFont typeface="Arial" panose="020B0604020202020204" pitchFamily="34" charset="0"/>
              <a:buChar char="•"/>
              <a:tabLst>
                <a:tab pos="630238" algn="l"/>
              </a:tabLst>
            </a:pPr>
            <a:r>
              <a:rPr lang="en-US" sz="2200" dirty="0">
                <a:latin typeface="+mn-lt"/>
              </a:rPr>
              <a:t>Discontinuity between batches due to setups or changeovers</a:t>
            </a:r>
          </a:p>
          <a:p>
            <a:endParaRPr lang="en-US" sz="2200" dirty="0">
              <a:latin typeface="+mn-lt"/>
            </a:endParaRPr>
          </a:p>
          <a:p>
            <a:pPr marL="284163" indent="-284163">
              <a:buFont typeface="+mj-lt"/>
              <a:buAutoNum type="arabicPeriod" startAt="2"/>
            </a:pPr>
            <a:r>
              <a:rPr lang="en-US" sz="2200" dirty="0">
                <a:latin typeface="+mn-lt"/>
              </a:rPr>
              <a:t>Lead Times and WIP Inventory:</a:t>
            </a:r>
          </a:p>
          <a:p>
            <a:pPr marL="630238" indent="-228600">
              <a:buFont typeface="Arial" panose="020B0604020202020204" pitchFamily="34" charset="0"/>
              <a:buChar char="•"/>
              <a:tabLst>
                <a:tab pos="630238" algn="l"/>
              </a:tabLst>
            </a:pPr>
            <a:r>
              <a:rPr lang="en-US" sz="2200" dirty="0">
                <a:latin typeface="+mn-lt"/>
              </a:rPr>
              <a:t>Build-up of batches</a:t>
            </a:r>
          </a:p>
          <a:p>
            <a:pPr marL="630238" indent="-228600">
              <a:buFont typeface="Arial" panose="020B0604020202020204" pitchFamily="34" charset="0"/>
              <a:buChar char="•"/>
              <a:tabLst>
                <a:tab pos="630238" algn="l"/>
              </a:tabLst>
            </a:pPr>
            <a:r>
              <a:rPr lang="en-US" sz="2200" dirty="0">
                <a:latin typeface="+mn-lt"/>
              </a:rPr>
              <a:t>Long lead times and work-in-process inventory</a:t>
            </a:r>
          </a:p>
        </p:txBody>
      </p:sp>
      <p:pic>
        <p:nvPicPr>
          <p:cNvPr id="7" name="Picture 6" descr="Alternating cycles of setups and production run time in batch processing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045" y="3962400"/>
            <a:ext cx="7071181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094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26272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Economic Order Quantity Model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4" y="838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200" y="891105"/>
            <a:ext cx="82287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Model of Inventory Level:</a:t>
            </a:r>
          </a:p>
          <a:p>
            <a:pPr marL="512763" indent="-228600">
              <a:buFont typeface="Arial" panose="020B0604020202020204" pitchFamily="34" charset="0"/>
              <a:buChar char="•"/>
              <a:tabLst>
                <a:tab pos="512763" algn="l"/>
              </a:tabLst>
            </a:pPr>
            <a:r>
              <a:rPr lang="en-US" sz="2000" dirty="0">
                <a:latin typeface="+mn-lt"/>
              </a:rPr>
              <a:t>Gradual withdrawal and replenishment</a:t>
            </a:r>
          </a:p>
          <a:p>
            <a:pPr marL="512763" indent="-228600">
              <a:buFont typeface="Arial" panose="020B0604020202020204" pitchFamily="34" charset="0"/>
              <a:buChar char="•"/>
              <a:tabLst>
                <a:tab pos="512763" algn="l"/>
              </a:tabLst>
            </a:pPr>
            <a:r>
              <a:rPr lang="en-US" sz="2000" dirty="0">
                <a:latin typeface="+mn-lt"/>
              </a:rPr>
              <a:t>Maximum inventory level determined by order quantity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Equations:</a:t>
            </a:r>
          </a:p>
          <a:p>
            <a:pPr marL="284163"/>
            <a:br>
              <a:rPr lang="en-US" sz="2000" b="1" dirty="0">
                <a:latin typeface="+mn-lt"/>
              </a:rPr>
            </a:br>
            <a:endParaRPr lang="en-US" sz="20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7532" y="2534220"/>
                <a:ext cx="3048000" cy="529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𝑇𝐼𝐶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𝑠𝑢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2" y="2534220"/>
                <a:ext cx="3048000" cy="529119"/>
              </a:xfrm>
              <a:prstGeom prst="rect">
                <a:avLst/>
              </a:prstGeom>
              <a:blipFill rotWithShape="0">
                <a:blip r:embed="rId3"/>
                <a:stretch>
                  <a:fillRect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058100" y="2459685"/>
                <a:ext cx="2362250" cy="529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𝑇𝐶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𝑝𝑐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𝑠𝑢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100" y="2459685"/>
                <a:ext cx="2362250" cy="529119"/>
              </a:xfrm>
              <a:prstGeom prst="rect">
                <a:avLst/>
              </a:prstGeom>
              <a:blipFill rotWithShape="0">
                <a:blip r:embed="rId4"/>
                <a:stretch>
                  <a:fillRect b="-5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047196" y="2359818"/>
                <a:ext cx="1890646" cy="7288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𝐸𝑂𝑄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𝑠𝑢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196" y="2359818"/>
                <a:ext cx="1890646" cy="7288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model of inventory level over time in a typical make-to-stock situation.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81401"/>
            <a:ext cx="6096000" cy="262107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52466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95884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527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5" y="30126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Economic Order Quantity Example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4" y="9144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4" y="1066800"/>
            <a:ext cx="822878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Example Problem:</a:t>
            </a:r>
          </a:p>
          <a:p>
            <a:r>
              <a:rPr lang="en-US" sz="2000" dirty="0">
                <a:latin typeface="+mn-lt"/>
              </a:rPr>
              <a:t>The annual demand for a made-to-stock item is 2,000 units at $10 each, with a holding cost rate of 15% per year. Setup time is 1.5 hours at a cost of $150 per hour. Determine the Economic Order Quantity (EOQ) and total inventory cost.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dirty="0">
                <a:latin typeface="+mn-lt"/>
              </a:rPr>
              <a:t>Determine the Economic Order Quantity (EOQ) and the total inventory cost for this case.</a:t>
            </a:r>
          </a:p>
          <a:p>
            <a:endParaRPr lang="en-US" sz="2000" b="1" dirty="0">
              <a:latin typeface="+mn-lt"/>
            </a:endParaRPr>
          </a:p>
          <a:p>
            <a:endParaRPr lang="en-US" sz="19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33400" y="3571545"/>
                <a:ext cx="4572000" cy="81984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𝐸𝑂𝑄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2(2,000)($225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$1.50</m:t>
                              </m:r>
                            </m:den>
                          </m:f>
                        </m:e>
                      </m:rad>
                      <m:r>
                        <a:rPr lang="en-US" sz="1600" i="0">
                          <a:latin typeface="Cambria Math" panose="02040503050406030204" pitchFamily="18" charset="0"/>
                        </a:rPr>
                        <m:t>=774.6,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 ~ 775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𝑢𝑛𝑖𝑡𝑠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571545"/>
                <a:ext cx="4572000" cy="8198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33400" y="4640376"/>
                <a:ext cx="4572000" cy="570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𝑇𝐼𝐶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$1.50)(775</m:t>
                              </m:r>
                            </m:e>
                          </m:d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$225)(2,000</m:t>
                              </m:r>
                            </m:e>
                          </m:d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775</m:t>
                          </m:r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=$1161.90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640376"/>
                <a:ext cx="4572000" cy="5702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33400" y="5459588"/>
                <a:ext cx="6172200" cy="57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𝑇𝐶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=2,000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$10.00</m:t>
                          </m:r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$1.50)(775</m:t>
                              </m:r>
                            </m:e>
                          </m:d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$225)(2,000</m:t>
                              </m:r>
                            </m:e>
                          </m:d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775</m:t>
                          </m:r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=$21,161.90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459588"/>
                <a:ext cx="6172200" cy="57022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52466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95884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12</a:t>
            </a:fld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660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9152" y="32139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Workload and Available Time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4" y="91689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2" y="1157316"/>
            <a:ext cx="82287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Workload as the sum of work units multiplied by cycle time.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61542" y="1728519"/>
                <a:ext cx="2573782" cy="691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𝑊𝐿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𝑐𝑗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𝑠𝑐𝑟𝑎𝑝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𝑟𝑎𝑡𝑒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1542" y="1728519"/>
                <a:ext cx="2573782" cy="6917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569473" y="2991450"/>
                <a:ext cx="2444515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𝑊𝐿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𝐴𝑇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𝑊𝐿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𝐴𝑇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473" y="2991450"/>
                <a:ext cx="2444515" cy="6090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52466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95884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13</a:t>
            </a:fld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3569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4478" y="228600"/>
            <a:ext cx="8228788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400" dirty="0"/>
              <a:t>Worker and Machine Requirements Example</a:t>
            </a:r>
            <a:endParaRPr sz="3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8" y="73606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3666" y="764644"/>
            <a:ext cx="827313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n-lt"/>
              </a:rPr>
              <a:t>Example Problem:</a:t>
            </a:r>
          </a:p>
          <a:p>
            <a:r>
              <a:rPr lang="en-US" dirty="0">
                <a:latin typeface="+mn-lt"/>
              </a:rPr>
              <a:t>To meet future production requirements in the engine lathe department, new machines and operators must be acquired. The department will produce three new parts: Part A (25,000 units/year at 6.2 min/unit), Part B (30,000 units/year at 3.4 min/unit), and Part C (41,000 units/year at 7.6 min/unit). Operations will run one 8-hour shift for 250 days/year. Machines are expected to be 97.8% reliable, with an anticipated scrap rate of 3.2%, and worker efficiency at 100%.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How many new engine lathes and operators are required to meet these production requirements?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93864" y="3564395"/>
                <a:ext cx="8228788" cy="2884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5760" marR="0" algn="l"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 smtClean="0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𝑊𝐿</m:t>
                      </m:r>
                      <m:r>
                        <a:rPr lang="en-US" sz="1050" i="1" smtClean="0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naryPr>
                            <m:sub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105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05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  <m:t>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05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  <m:t>𝑐𝑗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1−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𝑠𝑐𝑟𝑎𝑝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𝑟𝑎𝑡𝑒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marL="365760" marR="0" algn="l"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      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25,000 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𝑝𝑐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×6.2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𝑚𝑖𝑛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/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𝑝𝑐</m:t>
                              </m:r>
                            </m:e>
                          </m:d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30,000 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𝑝𝑐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×3.4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𝑚𝑖𝑛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/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𝑝𝑐</m:t>
                              </m:r>
                            </m:e>
                          </m:d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41,000 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𝑝𝑐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×7.6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𝑚𝑖𝑛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/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𝑝𝑐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1−0.032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marL="365760" marR="0" algn="l"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      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155,000 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𝑚𝑖𝑛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+102,000 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𝑚𝑖𝑛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+311,600 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𝑚𝑖𝑛</m:t>
                          </m:r>
                        </m:num>
                        <m:den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0.968</m:t>
                          </m:r>
                        </m:den>
                      </m:f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marL="365760" marR="0" algn="l"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568,600 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𝑚𝑖𝑛</m:t>
                          </m:r>
                        </m:num>
                        <m:den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0.968</m:t>
                          </m:r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h𝑟</m:t>
                              </m:r>
                            </m:num>
                            <m:den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60 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𝑚𝑖𝑛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marL="365760" marR="0" algn="l">
                  <a:lnSpc>
                    <a:spcPct val="115000"/>
                  </a:lnSpc>
                  <a:spcBef>
                    <a:spcPts val="12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    </m:t>
                      </m:r>
                      <m:r>
                        <a:rPr lang="en-US" sz="1050" b="0" i="1" smtClean="0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=9,789.9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h𝑟𝑠</m:t>
                      </m:r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marL="365760" marR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𝐴𝑇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h𝑟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/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𝑑𝑎𝑦</m:t>
                          </m:r>
                        </m:e>
                      </m:d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𝑑𝑎𝑦𝑠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/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𝑦𝑟</m:t>
                          </m:r>
                        </m:e>
                      </m:d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𝑟𝑒𝑙𝑖𝑎𝑏𝑖𝑙𝑖𝑡𝑦</m:t>
                          </m:r>
                        </m:e>
                      </m:d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8 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h𝑟</m:t>
                              </m:r>
                            </m:num>
                            <m:den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𝑑𝑎𝑦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250 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𝑑𝑎𝑦𝑠</m:t>
                              </m:r>
                            </m:num>
                            <m:den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  <m:t>𝑦𝑟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0.978</m:t>
                          </m:r>
                        </m:e>
                      </m:d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=1,956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h𝑟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/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𝑦𝑟</m:t>
                      </m:r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marL="365760" marR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  <a:tabLst>
                    <a:tab pos="2971800" algn="ctr"/>
                    <a:tab pos="59436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𝑛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𝑤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𝑊𝐿</m:t>
                          </m:r>
                        </m:num>
                        <m:den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𝐴𝑇</m:t>
                          </m:r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9,789.9 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h𝑟𝑠</m:t>
                          </m:r>
                        </m:num>
                        <m:den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1,956 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h𝑟𝑠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/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  <m:t>𝑦𝑟</m:t>
                          </m:r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=5.005 (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𝑟𝑜𝑢𝑛𝑑𝑒𝑑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𝑑𝑜𝑤𝑛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𝑡𝑜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5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𝑤𝑜𝑟𝑘𝑒𝑟𝑠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𝑎𝑛𝑑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 5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𝑙𝑎𝑡h𝑒𝑠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sz="105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64" y="3564395"/>
                <a:ext cx="8228788" cy="2884059"/>
              </a:xfrm>
              <a:prstGeom prst="rect">
                <a:avLst/>
              </a:prstGeom>
              <a:blipFill rotWithShape="0">
                <a:blip r:embed="rId3"/>
                <a:stretch>
                  <a:fillRect t="-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48481" y="649562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134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Fraction Defect Rates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363232"/>
            <a:ext cx="82287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Fraction defect rates is the impact of defect rates on final quantity.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Equation: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Input/output relationship in unit operations</a:t>
            </a:r>
          </a:p>
          <a:p>
            <a:pPr marL="228600"/>
            <a:endParaRPr lang="en-US" sz="2000" dirty="0">
              <a:latin typeface="+mn-lt"/>
            </a:endParaRPr>
          </a:p>
          <a:p>
            <a:pPr marL="228600"/>
            <a:endParaRPr lang="en-US" sz="2000" b="1" dirty="0">
              <a:latin typeface="+mn-lt"/>
            </a:endParaRPr>
          </a:p>
          <a:p>
            <a:pPr marL="228600"/>
            <a:endParaRPr lang="en-US" sz="2000" b="1" dirty="0">
              <a:latin typeface="+mn-lt"/>
            </a:endParaRPr>
          </a:p>
          <a:p>
            <a:pPr marL="228600"/>
            <a:endParaRPr lang="en-US" sz="2000" b="1" dirty="0">
              <a:latin typeface="+mn-lt"/>
            </a:endParaRPr>
          </a:p>
          <a:p>
            <a:pPr marL="228600"/>
            <a:endParaRPr lang="en-US" sz="2000" b="1" dirty="0">
              <a:latin typeface="+mn-lt"/>
            </a:endParaRPr>
          </a:p>
          <a:p>
            <a:pPr marL="228600"/>
            <a:endParaRPr lang="en-US" sz="2000" b="1" dirty="0">
              <a:latin typeface="+mn-lt"/>
            </a:endParaRPr>
          </a:p>
        </p:txBody>
      </p:sp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772044"/>
            <a:ext cx="3315163" cy="352474"/>
          </a:xfrm>
          <a:prstGeom prst="rect">
            <a:avLst/>
          </a:prstGeom>
        </p:spPr>
      </p:pic>
      <p:pic>
        <p:nvPicPr>
          <p:cNvPr id="8" name="Picture 7" descr="A diagram of a circle with a purple circle and a blue arrow representing starting with Q0 units and ending with Q quanity and D defects from the production process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284" y="3857742"/>
            <a:ext cx="4114800" cy="137999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0059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Fraction Defect Rates: Example 1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295400"/>
                <a:ext cx="8228788" cy="4787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Scenario: Multiple Processes with </a:t>
                </a:r>
                <a:r>
                  <a:rPr lang="en-US" sz="2000" b="1" u="sng" dirty="0">
                    <a:solidFill>
                      <a:srgbClr val="FF0000"/>
                    </a:solidFill>
                    <a:latin typeface="+mn-lt"/>
                  </a:rPr>
                  <a:t>Same Fraction</a:t>
                </a:r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en-US" sz="2000" b="1" dirty="0">
                    <a:latin typeface="+mn-lt"/>
                  </a:rPr>
                  <a:t>Defect Rates</a:t>
                </a:r>
              </a:p>
              <a:p>
                <a:r>
                  <a:rPr lang="en-US" sz="2000" dirty="0">
                    <a:latin typeface="+mn-lt"/>
                  </a:rPr>
                  <a:t>A batch of 7,000 units undergoes 5 sequential operations, each with a 2% defect rate. </a:t>
                </a: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dirty="0">
                    <a:latin typeface="+mn-lt"/>
                  </a:rPr>
                  <a:t>Determine (a) the number of good parts, (b) defects in the final batch, and (c) the yield of the operation sequence.</a:t>
                </a:r>
                <a:endParaRPr lang="en-US" sz="1600" dirty="0">
                  <a:latin typeface="+mn-lt"/>
                </a:endParaRPr>
              </a:p>
              <a:p>
                <a:pPr algn="l"/>
                <a:r>
                  <a:rPr lang="en-US" sz="1600" dirty="0">
                    <a:latin typeface="+mn-lt"/>
                  </a:rPr>
                  <a:t> </a:t>
                </a:r>
              </a:p>
              <a:p>
                <a:pPr marL="228600" lvl="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1700" i="1">
                          <a:latin typeface="Cambria Math" panose="02040503050406030204" pitchFamily="18" charset="0"/>
                        </a:rPr>
                        <m:t>…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700" dirty="0">
                  <a:latin typeface="+mn-lt"/>
                </a:endParaRPr>
              </a:p>
              <a:p>
                <a:pPr marL="228600" algn="l"/>
                <a:r>
                  <a:rPr lang="en-US" sz="1700" dirty="0">
                    <a:latin typeface="+mn-lt"/>
                  </a:rPr>
                  <a:t>     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</a:rPr>
                      <m:t>=7,000</m:t>
                    </m:r>
                    <m:sSup>
                      <m:sSup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(1−0.02)</m:t>
                        </m:r>
                      </m:e>
                      <m:sup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1700" i="1">
                        <a:latin typeface="Cambria Math" panose="02040503050406030204" pitchFamily="18" charset="0"/>
                      </a:rPr>
                      <m:t>=7,000</m:t>
                    </m:r>
                    <m:sSup>
                      <m:sSup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(0.98)</m:t>
                        </m:r>
                      </m:e>
                      <m:sup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1700" i="1">
                        <a:latin typeface="Cambria Math" panose="02040503050406030204" pitchFamily="18" charset="0"/>
                      </a:rPr>
                      <m:t>=7,000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0.9039</m:t>
                        </m:r>
                      </m:e>
                    </m:d>
                    <m:r>
                      <a:rPr lang="en-US" sz="1700" i="1">
                        <a:latin typeface="Cambria Math" panose="02040503050406030204" pitchFamily="18" charset="0"/>
                      </a:rPr>
                      <m:t>=6,327 </m:t>
                    </m:r>
                    <m:r>
                      <a:rPr lang="en-US" sz="1700" i="1">
                        <a:latin typeface="Cambria Math" panose="02040503050406030204" pitchFamily="18" charset="0"/>
                      </a:rPr>
                      <m:t>𝑢𝑛𝑖𝑡𝑠</m:t>
                    </m:r>
                  </m:oMath>
                </a14:m>
                <a:endParaRPr lang="en-US" sz="1700" dirty="0">
                  <a:latin typeface="+mn-lt"/>
                </a:endParaRPr>
              </a:p>
              <a:p>
                <a:pPr marL="228600" algn="l"/>
                <a:r>
                  <a:rPr lang="en-US" sz="1700" dirty="0">
                    <a:latin typeface="+mn-lt"/>
                  </a:rPr>
                  <a:t> </a:t>
                </a:r>
              </a:p>
              <a:p>
                <a:pPr marL="228600" algn="l"/>
                <a:r>
                  <a:rPr lang="en-US" sz="1700" dirty="0">
                    <a:latin typeface="+mn-lt"/>
                  </a:rPr>
                  <a:t> </a:t>
                </a:r>
              </a:p>
              <a:p>
                <a:pPr marL="228600" lvl="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=7,000−6,327=673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𝑑𝑒𝑓𝑒𝑐𝑡𝑖𝑣𝑒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𝑢𝑛𝑖𝑡𝑠</m:t>
                      </m:r>
                    </m:oMath>
                  </m:oMathPara>
                </a14:m>
                <a:endParaRPr lang="en-US" sz="1700" dirty="0">
                  <a:latin typeface="+mn-lt"/>
                </a:endParaRPr>
              </a:p>
              <a:p>
                <a:pPr marL="228600" algn="l"/>
                <a:r>
                  <a:rPr lang="en-US" sz="1700" dirty="0">
                    <a:latin typeface="+mn-lt"/>
                  </a:rPr>
                  <a:t> </a:t>
                </a:r>
              </a:p>
              <a:p>
                <a:pPr marL="228600" algn="l"/>
                <a:r>
                  <a:rPr lang="en-US" sz="1700" dirty="0">
                    <a:latin typeface="+mn-lt"/>
                  </a:rPr>
                  <a:t> </a:t>
                </a:r>
              </a:p>
              <a:p>
                <a:pPr marL="228600" lvl="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6,327</m:t>
                          </m:r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7,000</m:t>
                          </m:r>
                        </m:den>
                      </m:f>
                      <m:r>
                        <a:rPr lang="en-US" sz="1700" i="1">
                          <a:latin typeface="Cambria Math" panose="02040503050406030204" pitchFamily="18" charset="0"/>
                        </a:rPr>
                        <m:t>=0.9039 ×100 ~ 90.4%</m:t>
                      </m:r>
                    </m:oMath>
                  </m:oMathPara>
                </a14:m>
                <a:endParaRPr lang="en-US" sz="17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295400"/>
                <a:ext cx="8228788" cy="4787208"/>
              </a:xfrm>
              <a:prstGeom prst="rect">
                <a:avLst/>
              </a:prstGeom>
              <a:blipFill rotWithShape="0">
                <a:blip r:embed="rId2"/>
                <a:stretch>
                  <a:fillRect l="-741" t="-764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3084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Fraction Defect Rates: Example 2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295400"/>
                <a:ext cx="8228788" cy="4816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Scenario: Multiple Processes with </a:t>
                </a:r>
                <a:r>
                  <a:rPr lang="en-US" sz="2000" b="1" u="sng" dirty="0">
                    <a:solidFill>
                      <a:srgbClr val="FF0000"/>
                    </a:solidFill>
                    <a:latin typeface="+mn-lt"/>
                  </a:rPr>
                  <a:t>Different Fraction</a:t>
                </a:r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en-US" sz="2000" b="1" dirty="0">
                    <a:latin typeface="+mn-lt"/>
                  </a:rPr>
                  <a:t>Defect Rates</a:t>
                </a:r>
              </a:p>
              <a:p>
                <a:r>
                  <a:rPr lang="en-US" sz="2000" dirty="0">
                    <a:latin typeface="+mn-lt"/>
                  </a:rPr>
                  <a:t>A batch of 20,000 parts undergoes 4 operations with defect rates of 2% for operations 1 and 2, 3% for operation 3, and 6% for operation 4. </a:t>
                </a: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dirty="0">
                    <a:latin typeface="+mn-lt"/>
                  </a:rPr>
                  <a:t>Determine (a) the number of good parts, (b) defects in the final batch, and (c) the yield of the sequence.</a:t>
                </a:r>
              </a:p>
              <a:p>
                <a:pPr marL="285750" algn="l"/>
                <a:r>
                  <a:rPr lang="en-US" sz="1700" dirty="0">
                    <a:latin typeface="+mn-lt"/>
                  </a:rPr>
                  <a:t> </a:t>
                </a:r>
              </a:p>
              <a:p>
                <a:pPr marL="285750" lvl="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p>
                        <m:sSup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sz="1700" dirty="0"/>
              </a:p>
              <a:p>
                <a:pPr marL="28575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 panose="02040503050406030204" pitchFamily="18" charset="0"/>
                        </a:rPr>
                        <m:t>      =20,000</m:t>
                      </m:r>
                      <m:sSup>
                        <m:sSup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(1−0.02)</m:t>
                          </m:r>
                        </m:e>
                        <m:sup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(1−0.03)</m:t>
                          </m:r>
                        </m:e>
                        <m:sup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p>
                        <m:sSup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(1−0.06)</m:t>
                          </m:r>
                        </m:e>
                        <m:sup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sz="1700" dirty="0"/>
              </a:p>
              <a:p>
                <a:pPr marL="28575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 panose="02040503050406030204" pitchFamily="18" charset="0"/>
                        </a:rPr>
                        <m:t>      =20,000(0.9604)(0.97)(0.94)</m:t>
                      </m:r>
                    </m:oMath>
                  </m:oMathPara>
                </a14:m>
                <a:endParaRPr lang="en-US" sz="1700" dirty="0"/>
              </a:p>
              <a:p>
                <a:pPr marL="285750"/>
                <a:r>
                  <a:rPr lang="en-US" sz="1700" dirty="0"/>
                  <a:t>    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</a:rPr>
                      <m:t>=17,514</m:t>
                    </m:r>
                  </m:oMath>
                </a14:m>
                <a:endParaRPr lang="en-US" sz="1700" dirty="0"/>
              </a:p>
              <a:p>
                <a:pPr marL="285750"/>
                <a:r>
                  <a:rPr lang="en-US" sz="1700" dirty="0"/>
                  <a:t> </a:t>
                </a:r>
              </a:p>
              <a:p>
                <a:pPr marL="28575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700" i="1">
                          <a:latin typeface="Cambria Math" panose="02040503050406030204" pitchFamily="18" charset="0"/>
                        </a:rPr>
                        <m:t>=20,000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𝑝𝑐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−17,514 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𝑝𝑐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=2,486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𝑑𝑒𝑓𝑒𝑐𝑡𝑠</m:t>
                      </m:r>
                    </m:oMath>
                  </m:oMathPara>
                </a14:m>
                <a:endParaRPr lang="en-US" sz="1700" dirty="0"/>
              </a:p>
              <a:p>
                <a:pPr marL="285750"/>
                <a:r>
                  <a:rPr lang="en-US" sz="1700" dirty="0"/>
                  <a:t> </a:t>
                </a:r>
              </a:p>
              <a:p>
                <a:pPr marL="285750"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17,514</m:t>
                          </m:r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20,000</m:t>
                          </m:r>
                        </m:den>
                      </m:f>
                      <m:r>
                        <a:rPr lang="en-US" sz="1700" i="1">
                          <a:latin typeface="Cambria Math" panose="02040503050406030204" pitchFamily="18" charset="0"/>
                        </a:rPr>
                        <m:t>=0.8757×100=87.57%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295400"/>
                <a:ext cx="8228788" cy="4816896"/>
              </a:xfrm>
              <a:prstGeom prst="rect">
                <a:avLst/>
              </a:prstGeom>
              <a:blipFill rotWithShape="0">
                <a:blip r:embed="rId2"/>
                <a:stretch>
                  <a:fillRect l="-741" t="-759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04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553759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93865" y="1447800"/>
            <a:ext cx="8228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Production and delivery processes require multiple operations</a:t>
            </a:r>
          </a:p>
          <a:p>
            <a:pPr marL="34766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Operations may be sequential or simultaneous</a:t>
            </a:r>
          </a:p>
          <a:p>
            <a:pPr marL="34766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Movement of work units across workstations</a:t>
            </a:r>
          </a:p>
          <a:p>
            <a:pPr marL="34766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Batch processing as a practical approach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3" y="26681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Sequential Operations and Workflow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838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3" y="1066800"/>
            <a:ext cx="822878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Sequential operations </a:t>
            </a:r>
            <a:r>
              <a:rPr lang="en-US" sz="2000" dirty="0">
                <a:latin typeface="+mn-lt"/>
              </a:rPr>
              <a:t>involve performing tasks consecutively in a specified sequence. Completion of one task before the next. Work units can be materials, parts, products, or people.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Precedence constraints </a:t>
            </a:r>
            <a:r>
              <a:rPr lang="en-US" sz="2000" dirty="0">
                <a:latin typeface="+mn-lt"/>
              </a:rPr>
              <a:t>are machine or processing limitations that dictate the order of operations, ensuring that certain tasks are completed before others can commence.</a:t>
            </a:r>
            <a:endParaRPr lang="en-US" sz="2000" b="1" dirty="0">
              <a:latin typeface="+mn-lt"/>
            </a:endParaRPr>
          </a:p>
          <a:p>
            <a:pPr marL="576263" lvl="8" indent="-2286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Examples:</a:t>
            </a:r>
          </a:p>
          <a:p>
            <a:pPr marL="1033463" lvl="7" indent="-3476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Drilling a hole before tapping threads</a:t>
            </a:r>
          </a:p>
          <a:p>
            <a:pPr marL="1033463" lvl="7" indent="-3476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Airport security check before boarding</a:t>
            </a:r>
          </a:p>
          <a:p>
            <a:pPr marL="1033463" lvl="7" indent="-3476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Anesthetized before dental procedures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Workflow </a:t>
            </a:r>
            <a:r>
              <a:rPr lang="en-US" sz="2000" dirty="0">
                <a:latin typeface="+mn-lt"/>
              </a:rPr>
              <a:t>involves the physical movement of materials and work units, along with an information flow that monitors and controls this movement, governed by the production schedule and job tickets.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286022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Workflow Patterns (Part 1)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86867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15290" y="1066800"/>
            <a:ext cx="82287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Types: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Pure Sequential Pattern</a:t>
            </a:r>
            <a:r>
              <a:rPr lang="en-US" sz="2000" dirty="0">
                <a:latin typeface="+mn-lt"/>
              </a:rPr>
              <a:t>: all work units follow the same sequence of operations without variation </a:t>
            </a:r>
          </a:p>
          <a:p>
            <a:pPr marL="228600"/>
            <a:endParaRPr lang="en-US" sz="2000" dirty="0">
              <a:latin typeface="+mn-lt"/>
            </a:endParaRPr>
          </a:p>
          <a:p>
            <a:pPr marL="228600"/>
            <a:endParaRPr lang="en-US" sz="2000" dirty="0">
              <a:latin typeface="+mn-lt"/>
            </a:endParaRPr>
          </a:p>
          <a:p>
            <a:pPr marL="228600"/>
            <a:endParaRPr lang="en-US" sz="2000" dirty="0">
              <a:latin typeface="+mn-lt"/>
            </a:endParaRP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Mixed Sequential Pattern</a:t>
            </a:r>
            <a:r>
              <a:rPr lang="en-US" sz="2000" dirty="0">
                <a:latin typeface="+mn-lt"/>
              </a:rPr>
              <a:t>: different work units follow varied sequences through different workstations.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</p:txBody>
      </p:sp>
      <p:pic>
        <p:nvPicPr>
          <p:cNvPr id="9" name="Picture 8" descr="a. Diagram of pure sequential workflow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2"/>
          <a:stretch/>
        </p:blipFill>
        <p:spPr bwMode="auto">
          <a:xfrm>
            <a:off x="1600198" y="2091388"/>
            <a:ext cx="4038601" cy="41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b. Diagram of mixed sequential workflow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27"/>
          <a:stretch/>
        </p:blipFill>
        <p:spPr bwMode="auto">
          <a:xfrm>
            <a:off x="1600199" y="3741837"/>
            <a:ext cx="4038600" cy="12630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286022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Workflow Patterns (Part 2)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86867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15290" y="1066800"/>
            <a:ext cx="82287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Four Types of Movements: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Linear flow</a:t>
            </a:r>
            <a:r>
              <a:rPr lang="en-US" sz="2000" dirty="0">
                <a:latin typeface="+mn-lt"/>
              </a:rPr>
              <a:t>: A work unit moves directly to the next operation downstream, without reversing.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Bypassing</a:t>
            </a:r>
            <a:r>
              <a:rPr lang="en-US" sz="2000" dirty="0">
                <a:latin typeface="+mn-lt"/>
              </a:rPr>
              <a:t>: A work unit skips adjacent workstations and moves to a further one downstream.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Backflow</a:t>
            </a:r>
            <a:r>
              <a:rPr lang="en-US" sz="2000" dirty="0">
                <a:latin typeface="+mn-lt"/>
              </a:rPr>
              <a:t>: A work unit moves backward to a previous workstation.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Repeat operation</a:t>
            </a:r>
            <a:r>
              <a:rPr lang="en-US" sz="2000" dirty="0">
                <a:latin typeface="+mn-lt"/>
              </a:rPr>
              <a:t>: An operation is repeated at the same workstation, either due to multiple attempts or the need for different setups.</a:t>
            </a:r>
          </a:p>
        </p:txBody>
      </p:sp>
      <p:pic>
        <p:nvPicPr>
          <p:cNvPr id="14" name="Picture 13" descr="Diagram of four types of movements in a sequential workflow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507" y="3776794"/>
            <a:ext cx="5044352" cy="230675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26091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Bottlenecks in Sequential Operations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4955" y="88928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8337" y="1066800"/>
            <a:ext cx="8228786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Bottleneck</a:t>
            </a:r>
            <a:r>
              <a:rPr lang="en-US" sz="2000" dirty="0">
                <a:latin typeface="+mn-lt"/>
              </a:rPr>
              <a:t> restricts flow, slowing the entire system. Upstream operations must match the bottleneck's rate to avoid restrictions.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Concepts: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Blocking</a:t>
            </a:r>
            <a:r>
              <a:rPr lang="en-US" sz="2000" dirty="0">
                <a:latin typeface="+mn-lt"/>
              </a:rPr>
              <a:t>: Upstream operations are halted when limited by downstream bottlenecks. Downstream operations can't exceed the bottleneck's rate.</a:t>
            </a:r>
          </a:p>
          <a:p>
            <a:pPr marL="1033463" lvl="2" indent="-342900">
              <a:spcAft>
                <a:spcPts val="9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Example: A full storage area stops the production line.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Starving</a:t>
            </a:r>
            <a:r>
              <a:rPr lang="en-US" sz="2000" dirty="0">
                <a:latin typeface="+mn-lt"/>
              </a:rPr>
              <a:t>: Downstream operations lack work, limited by upstream bottlenecks.</a:t>
            </a:r>
          </a:p>
          <a:p>
            <a:pPr marL="1033463" indent="-347663"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</a:rPr>
              <a:t>Example: A machine waits for raw materials from the forklift operator.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445168"/>
            <a:ext cx="8229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Causes of Bottlenecks and Solutions</a:t>
            </a:r>
            <a:endParaRPr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02418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5290" y="1219200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Causes: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Equipment breakdowns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Variability in processing times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Limited capacity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Solutions: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Adding capacity or resources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Improving maintenance and reliability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Balancing workloads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89" y="4384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Batch Processing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89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89" y="1219200"/>
            <a:ext cx="82287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Batch processing </a:t>
            </a:r>
            <a:r>
              <a:rPr lang="en-US" sz="2000" dirty="0">
                <a:latin typeface="+mn-lt"/>
              </a:rPr>
              <a:t>is when items are processed in batches, not individually. Applies to materials, products, information, or people. Common in production, logistics, and services.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Examples:</a:t>
            </a:r>
          </a:p>
          <a:p>
            <a:pPr marL="457200" indent="-284163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Producing identical parts</a:t>
            </a:r>
          </a:p>
          <a:p>
            <a:pPr marL="457200" indent="-284163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Airplane passengers traveling</a:t>
            </a:r>
          </a:p>
          <a:p>
            <a:pPr marL="457200" indent="-284163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Washing laundry</a:t>
            </a:r>
          </a:p>
          <a:p>
            <a:pPr marL="173037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Two Types:</a:t>
            </a:r>
          </a:p>
          <a:p>
            <a:pPr marL="457200" indent="-284163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Sequential batch processing</a:t>
            </a:r>
            <a:r>
              <a:rPr lang="en-US" sz="2000" dirty="0">
                <a:latin typeface="+mn-lt"/>
              </a:rPr>
              <a:t>: batches processed one after another.</a:t>
            </a:r>
          </a:p>
          <a:p>
            <a:pPr marL="457200" indent="-284163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Simultaneous batch processing</a:t>
            </a:r>
            <a:r>
              <a:rPr lang="en-US" sz="2000" dirty="0">
                <a:latin typeface="+mn-lt"/>
              </a:rPr>
              <a:t>: multiple batches processed simultaneously on different resources.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60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3" y="27157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Pros of Batch Processing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89" y="89994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89" y="1066800"/>
            <a:ext cx="822878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indent="-284163">
              <a:buFont typeface="+mj-lt"/>
              <a:buAutoNum type="arabicPeriod"/>
              <a:tabLst>
                <a:tab pos="284163" algn="l"/>
              </a:tabLst>
            </a:pPr>
            <a:r>
              <a:rPr lang="en-US" sz="2200" dirty="0">
                <a:latin typeface="+mn-lt"/>
              </a:rPr>
              <a:t>Economies of Scale:</a:t>
            </a:r>
          </a:p>
          <a:p>
            <a:pPr marL="741363" indent="-284163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Reduced cost per unit</a:t>
            </a:r>
          </a:p>
          <a:p>
            <a:pPr marL="457200"/>
            <a:endParaRPr lang="en-US" sz="2200" dirty="0">
              <a:latin typeface="+mn-lt"/>
            </a:endParaRPr>
          </a:p>
          <a:p>
            <a:pPr marL="284163" indent="-284163">
              <a:buFont typeface="+mj-lt"/>
              <a:buAutoNum type="arabicPeriod" startAt="2"/>
              <a:tabLst>
                <a:tab pos="284163" algn="l"/>
              </a:tabLst>
            </a:pPr>
            <a:r>
              <a:rPr lang="en-US" sz="2200" dirty="0">
                <a:latin typeface="+mn-lt"/>
              </a:rPr>
              <a:t>Work Unit Differences:</a:t>
            </a:r>
          </a:p>
          <a:p>
            <a:pPr marL="741363" indent="-284163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Accommodating changes in production methods (also known as “</a:t>
            </a:r>
            <a:r>
              <a:rPr lang="en-US" sz="2200" i="1" dirty="0">
                <a:latin typeface="+mn-lt"/>
              </a:rPr>
              <a:t>setups”</a:t>
            </a:r>
            <a:r>
              <a:rPr lang="en-US" sz="2200" dirty="0">
                <a:latin typeface="+mn-lt"/>
              </a:rPr>
              <a:t>)</a:t>
            </a:r>
          </a:p>
          <a:p>
            <a:pPr marL="457200"/>
            <a:endParaRPr lang="en-US" sz="2200" dirty="0">
              <a:latin typeface="+mn-lt"/>
            </a:endParaRPr>
          </a:p>
          <a:p>
            <a:pPr marL="284163" indent="-284163">
              <a:buFont typeface="+mj-lt"/>
              <a:buAutoNum type="arabicPeriod" startAt="3"/>
              <a:tabLst>
                <a:tab pos="284163" algn="l"/>
              </a:tabLst>
            </a:pPr>
            <a:r>
              <a:rPr lang="en-US" sz="2200" dirty="0">
                <a:latin typeface="+mn-lt"/>
              </a:rPr>
              <a:t>Machine/Equipment Limitations:</a:t>
            </a:r>
          </a:p>
          <a:p>
            <a:pPr marL="741363" indent="-284163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Restrictions on size, weight, or quantity</a:t>
            </a:r>
          </a:p>
          <a:p>
            <a:pPr marL="457200"/>
            <a:endParaRPr lang="en-US" sz="2200" dirty="0">
              <a:latin typeface="+mn-lt"/>
            </a:endParaRPr>
          </a:p>
          <a:p>
            <a:pPr marL="284163" indent="-284163">
              <a:buFont typeface="+mj-lt"/>
              <a:buAutoNum type="arabicPeriod" startAt="4"/>
              <a:tabLst>
                <a:tab pos="284163" algn="l"/>
              </a:tabLst>
            </a:pPr>
            <a:r>
              <a:rPr lang="en-US" sz="2200" dirty="0">
                <a:latin typeface="+mn-lt"/>
              </a:rPr>
              <a:t>Material Limitations:</a:t>
            </a:r>
          </a:p>
          <a:p>
            <a:pPr marL="741363" indent="-284163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Division into sub-units (also known as “</a:t>
            </a:r>
            <a:r>
              <a:rPr lang="en-US" sz="2200" i="1" dirty="0">
                <a:latin typeface="+mn-lt"/>
              </a:rPr>
              <a:t>multiple-out”</a:t>
            </a:r>
            <a:r>
              <a:rPr lang="en-US" sz="2200" dirty="0">
                <a:latin typeface="+mn-lt"/>
              </a:rPr>
              <a:t>)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16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</TotalTime>
  <Words>1594</Words>
  <Application>Microsoft Office PowerPoint</Application>
  <PresentationFormat>On-screen Show (4:3)</PresentationFormat>
  <Paragraphs>189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Wingdings</vt:lpstr>
      <vt:lpstr>Office Theme</vt:lpstr>
      <vt:lpstr>Chapter 4               Copyright © 2025 by Robert S. Keyser, Parisa Pooyan, Lin Li, &amp; Suad Awad - All Rights Reserved</vt:lpstr>
      <vt:lpstr>Introduction</vt:lpstr>
      <vt:lpstr>Sequential Operations and Workflow</vt:lpstr>
      <vt:lpstr>Workflow Patterns (Part 1)</vt:lpstr>
      <vt:lpstr>Workflow Patterns (Part 2)</vt:lpstr>
      <vt:lpstr>Bottlenecks in Sequential Operations</vt:lpstr>
      <vt:lpstr>Causes of Bottlenecks and Solutions</vt:lpstr>
      <vt:lpstr>Batch Processing</vt:lpstr>
      <vt:lpstr>Pros of Batch Processing</vt:lpstr>
      <vt:lpstr>Cons of Batch Processing</vt:lpstr>
      <vt:lpstr>Economic Order Quantity Model</vt:lpstr>
      <vt:lpstr>Economic Order Quantity Example</vt:lpstr>
      <vt:lpstr>Workload and Available Time</vt:lpstr>
      <vt:lpstr>Worker and Machine Requirements Example</vt:lpstr>
      <vt:lpstr>Fraction Defect Rates</vt:lpstr>
      <vt:lpstr>Fraction Defect Rates: Example 1</vt:lpstr>
      <vt:lpstr>Fraction Defect Rates: Example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104</cp:revision>
  <cp:lastPrinted>2024-07-17T00:28:01Z</cp:lastPrinted>
  <dcterms:created xsi:type="dcterms:W3CDTF">2024-07-15T11:40:17Z</dcterms:created>
  <dcterms:modified xsi:type="dcterms:W3CDTF">2025-05-22T06:07:12Z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</Properties>
</file>