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256" r:id="rId2"/>
    <p:sldId id="258" r:id="rId3"/>
    <p:sldId id="259" r:id="rId4"/>
    <p:sldId id="262" r:id="rId5"/>
    <p:sldId id="288" r:id="rId6"/>
    <p:sldId id="299" r:id="rId7"/>
    <p:sldId id="263" r:id="rId8"/>
    <p:sldId id="273" r:id="rId9"/>
    <p:sldId id="300" r:id="rId10"/>
    <p:sldId id="301" r:id="rId11"/>
    <p:sldId id="296" r:id="rId12"/>
    <p:sldId id="302" r:id="rId13"/>
  </p:sldIdLst>
  <p:sldSz cx="9144000" cy="6858000" type="screen4x3"/>
  <p:notesSz cx="9144000" cy="6858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64" autoAdjust="0"/>
    <p:restoredTop sz="94660"/>
  </p:normalViewPr>
  <p:slideViewPr>
    <p:cSldViewPr>
      <p:cViewPr varScale="1">
        <p:scale>
          <a:sx n="78" d="100"/>
          <a:sy n="78" d="100"/>
        </p:scale>
        <p:origin x="917" y="77"/>
      </p:cViewPr>
      <p:guideLst>
        <p:guide orient="horz" pos="2880"/>
        <p:guide pos="216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D6D6CB-DC39-4E74-A8CB-F006266FF4C3}" type="datetimeFigureOut">
              <a:rPr lang="en-US" smtClean="0"/>
              <a:t>5/22/2025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D575AF-2B61-4484-9DA5-1F4126647A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4369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D575AF-2B61-4484-9DA5-1F4126647A1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4560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D575AF-2B61-4484-9DA5-1F4126647A1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5991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74661" y="1459409"/>
            <a:ext cx="8512175" cy="0"/>
          </a:xfrm>
          <a:custGeom>
            <a:avLst/>
            <a:gdLst/>
            <a:ahLst/>
            <a:cxnLst/>
            <a:rect l="l" t="t" r="r" b="b"/>
            <a:pathLst>
              <a:path w="8512175">
                <a:moveTo>
                  <a:pt x="0" y="0"/>
                </a:moveTo>
                <a:lnTo>
                  <a:pt x="8512139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7" name="bg object 1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5592" y="429767"/>
            <a:ext cx="121920" cy="5870448"/>
          </a:xfrm>
          <a:prstGeom prst="rect">
            <a:avLst/>
          </a:prstGeom>
        </p:spPr>
      </p:pic>
      <p:sp>
        <p:nvSpPr>
          <p:cNvPr id="18" name="bg object 18"/>
          <p:cNvSpPr/>
          <p:nvPr/>
        </p:nvSpPr>
        <p:spPr>
          <a:xfrm>
            <a:off x="606174" y="452062"/>
            <a:ext cx="0" cy="5767705"/>
          </a:xfrm>
          <a:custGeom>
            <a:avLst/>
            <a:gdLst/>
            <a:ahLst/>
            <a:cxnLst/>
            <a:rect l="l" t="t" r="r" b="b"/>
            <a:pathLst>
              <a:path h="5767705">
                <a:moveTo>
                  <a:pt x="0" y="0"/>
                </a:moveTo>
                <a:lnTo>
                  <a:pt x="1" y="5767227"/>
                </a:lnTo>
              </a:path>
            </a:pathLst>
          </a:custGeom>
          <a:ln w="381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503025" y="2196084"/>
            <a:ext cx="2341879" cy="5130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953727" y="3765804"/>
            <a:ext cx="5647055" cy="118998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Copyright © 2025 by Robert S. Keyser, Parisa Pooyan, Lin Li, &amp; Suad Awad - All Rights Reserved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94A7E6-A0AA-4E87-8D39-7556F7175F58}" type="datetime1">
              <a:rPr lang="en-US" smtClean="0"/>
              <a:t>5/22/2025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ct val="100000"/>
              </a:lnSpc>
              <a:spcBef>
                <a:spcPts val="50"/>
              </a:spcBef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79883" y="1237757"/>
            <a:ext cx="8950960" cy="0"/>
          </a:xfrm>
          <a:custGeom>
            <a:avLst/>
            <a:gdLst/>
            <a:ahLst/>
            <a:cxnLst/>
            <a:rect l="l" t="t" r="r" b="b"/>
            <a:pathLst>
              <a:path w="8950960">
                <a:moveTo>
                  <a:pt x="0" y="0"/>
                </a:moveTo>
                <a:lnTo>
                  <a:pt x="8950591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Copyright © 2025 by Robert S. Keyser, Parisa Pooyan, Lin Li, &amp; Suad Awad - All Rights Reserved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7BF2C7-B085-48D9-A6DB-C7ADE03D30BC}" type="datetime1">
              <a:rPr lang="en-US" smtClean="0"/>
              <a:t>5/22/2025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ct val="100000"/>
              </a:lnSpc>
              <a:spcBef>
                <a:spcPts val="50"/>
              </a:spcBef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Copyright © 2025 by Robert S. Keyser, Parisa Pooyan, Lin Li, &amp; Suad Awad - All Rights Reserved</a:t>
            </a:r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5147FC-F667-4737-8B6D-2B47F054B888}" type="datetime1">
              <a:rPr lang="en-US" smtClean="0"/>
              <a:t>5/22/2025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ct val="100000"/>
              </a:lnSpc>
              <a:spcBef>
                <a:spcPts val="50"/>
              </a:spcBef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Copyright © 2025 by Robert S. Keyser, Parisa Pooyan, Lin Li, &amp; Suad Awad - All Rights Reserved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8C31E-352B-4F12-AC8C-F7441B73BE9E}" type="datetime1">
              <a:rPr lang="en-US" smtClean="0"/>
              <a:t>5/22/2025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ct val="100000"/>
              </a:lnSpc>
              <a:spcBef>
                <a:spcPts val="50"/>
              </a:spcBef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Copyright © 2025 by Robert S. Keyser, Parisa Pooyan, Lin Li, &amp; Suad Awad - All Rights Reserved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C62E92-4C91-48EA-96F6-0770FE99EC85}" type="datetime1">
              <a:rPr lang="en-US" smtClean="0"/>
              <a:t>5/22/2025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ct val="100000"/>
              </a:lnSpc>
              <a:spcBef>
                <a:spcPts val="50"/>
              </a:spcBef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67183" y="403859"/>
            <a:ext cx="8976360" cy="77012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03000" y="1249171"/>
            <a:ext cx="7908925" cy="37687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Copyright © 2025 by Robert S. Keyser, Parisa Pooyan, Lin Li, &amp; Suad Awad - All Rights Reserved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5C42B0-C85C-4A12-88E4-CBEC678142D5}" type="datetime1">
              <a:rPr lang="en-US" smtClean="0"/>
              <a:t>5/22/2025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883967" y="6623793"/>
            <a:ext cx="219075" cy="1809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ct val="100000"/>
              </a:lnSpc>
              <a:spcBef>
                <a:spcPts val="50"/>
              </a:spcBef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sldNum="0" hd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/>
          </p:cNvSpPr>
          <p:nvPr>
            <p:ph type="subTitle" idx="4"/>
          </p:nvPr>
        </p:nvSpPr>
        <p:spPr>
          <a:xfrm>
            <a:off x="609600" y="1981200"/>
            <a:ext cx="8229600" cy="200336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 indent="11113" algn="ctr">
              <a:lnSpc>
                <a:spcPct val="119400"/>
              </a:lnSpc>
              <a:spcBef>
                <a:spcPts val="100"/>
              </a:spcBef>
            </a:pPr>
            <a:r>
              <a:rPr lang="en-US" sz="5400" spc="-10" dirty="0"/>
              <a:t>Chapter 12</a:t>
            </a:r>
          </a:p>
          <a:p>
            <a:pPr marR="5080" indent="11113" algn="ctr">
              <a:lnSpc>
                <a:spcPct val="119400"/>
              </a:lnSpc>
              <a:spcBef>
                <a:spcPts val="100"/>
              </a:spcBef>
            </a:pPr>
            <a:r>
              <a:rPr lang="en-US" sz="5400" spc="-10" dirty="0"/>
              <a:t>Standard Data Systems</a:t>
            </a:r>
          </a:p>
        </p:txBody>
      </p:sp>
      <p:sp>
        <p:nvSpPr>
          <p:cNvPr id="5" name="Footer Placeholder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6200" y="6478588"/>
            <a:ext cx="7924800" cy="153987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</a:rPr>
              <a:t>Chapter 12	              Copyright © 2025 by Robert S. Keyser, Parisa Pooyan, Lin Li, &amp; Suad Awad - All Rights Reserved</a:t>
            </a:r>
          </a:p>
        </p:txBody>
      </p:sp>
      <p:sp>
        <p:nvSpPr>
          <p:cNvPr id="4" name="object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1</a:t>
            </a:fld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27014" y="551768"/>
            <a:ext cx="8229599" cy="12439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4000" dirty="0"/>
              <a:t>Examples of a Standard Data System (Part 3)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27013" y="1905000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 dirty="0">
              <a:latin typeface="+mn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27013" y="2218920"/>
            <a:ext cx="82296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latin typeface="+mn-lt"/>
              </a:rPr>
              <a:t>Example 3: Preparing Monthly Profit and Loss Statement</a:t>
            </a:r>
            <a:r>
              <a:rPr lang="en-US" sz="2000" dirty="0">
                <a:latin typeface="+mn-lt"/>
              </a:rPr>
              <a:t>:</a:t>
            </a:r>
          </a:p>
          <a:p>
            <a:pPr marL="509588" indent="-333375">
              <a:buFont typeface="Arial" panose="020B0604020202020204" pitchFamily="34" charset="0"/>
              <a:buChar char="•"/>
            </a:pPr>
            <a:r>
              <a:rPr lang="en-US" sz="2000" u="sng" dirty="0">
                <a:latin typeface="+mn-lt"/>
              </a:rPr>
              <a:t>Objectives: </a:t>
            </a:r>
            <a:r>
              <a:rPr lang="en-US" sz="2000" dirty="0">
                <a:latin typeface="+mn-lt"/>
              </a:rPr>
              <a:t>Reduce preparation time, ensure accuracy.</a:t>
            </a:r>
          </a:p>
          <a:p>
            <a:pPr marL="509588" indent="-333375">
              <a:buFont typeface="Arial" panose="020B0604020202020204" pitchFamily="34" charset="0"/>
              <a:buChar char="•"/>
            </a:pPr>
            <a:r>
              <a:rPr lang="en-US" sz="2000" u="sng" dirty="0">
                <a:latin typeface="+mn-lt"/>
              </a:rPr>
              <a:t>Work Studies: </a:t>
            </a:r>
            <a:r>
              <a:rPr lang="en-US" sz="2000" dirty="0">
                <a:latin typeface="+mn-lt"/>
              </a:rPr>
              <a:t>Analyze tasks like data collection, entry, reconciliation.</a:t>
            </a:r>
          </a:p>
          <a:p>
            <a:pPr marL="509588" indent="-333375">
              <a:buFont typeface="Arial" panose="020B0604020202020204" pitchFamily="34" charset="0"/>
              <a:buChar char="•"/>
            </a:pPr>
            <a:r>
              <a:rPr lang="en-US" sz="2000" u="sng" dirty="0">
                <a:latin typeface="+mn-lt"/>
              </a:rPr>
              <a:t>SOPs:</a:t>
            </a:r>
            <a:r>
              <a:rPr lang="en-US" sz="2000" dirty="0">
                <a:latin typeface="+mn-lt"/>
              </a:rPr>
              <a:t> Document best practices, ensure compliance through monitoring.</a:t>
            </a:r>
          </a:p>
        </p:txBody>
      </p:sp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12	              Copyright © 2025 by Robert S. Keyser, </a:t>
            </a:r>
            <a:r>
              <a:rPr lang="en-US" sz="1000" dirty="0" err="1"/>
              <a:t>Parisa</a:t>
            </a:r>
            <a:r>
              <a:rPr lang="en-US" sz="1000" dirty="0"/>
              <a:t> </a:t>
            </a:r>
            <a:r>
              <a:rPr lang="en-US" sz="1000" dirty="0" err="1"/>
              <a:t>Pooyan</a:t>
            </a:r>
            <a:r>
              <a:rPr lang="en-US" sz="1000" dirty="0"/>
              <a:t>, Lin Li, &amp; Suad </a:t>
            </a:r>
            <a:r>
              <a:rPr lang="en-US" sz="1000" dirty="0" err="1"/>
              <a:t>Awad</a:t>
            </a:r>
            <a:r>
              <a:rPr lang="en-US" sz="1000" dirty="0"/>
              <a:t>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10</a:t>
            </a:fld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354029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00621" y="514623"/>
            <a:ext cx="8228786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4000" dirty="0"/>
              <a:t>Advantages of Standard Data Systems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14476" y="1066800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TextBox 13"/>
          <p:cNvSpPr txBox="1"/>
          <p:nvPr/>
        </p:nvSpPr>
        <p:spPr>
          <a:xfrm>
            <a:off x="414476" y="1324226"/>
            <a:ext cx="822878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333375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000" b="1" dirty="0">
                <a:latin typeface="+mn-lt"/>
              </a:rPr>
              <a:t>Improved Productivity: </a:t>
            </a:r>
            <a:r>
              <a:rPr lang="en-US" sz="2000" dirty="0">
                <a:latin typeface="+mn-lt"/>
              </a:rPr>
              <a:t>Clear benchmarks and best practices.</a:t>
            </a:r>
          </a:p>
          <a:p>
            <a:pPr marL="457200" indent="-333375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000" b="1" dirty="0">
                <a:latin typeface="+mn-lt"/>
              </a:rPr>
              <a:t>Consistency: </a:t>
            </a:r>
            <a:r>
              <a:rPr lang="en-US" sz="2000" dirty="0">
                <a:latin typeface="+mn-lt"/>
              </a:rPr>
              <a:t>Uniform task performance reduces variability.</a:t>
            </a:r>
          </a:p>
          <a:p>
            <a:pPr marL="457200" indent="-333375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000" b="1" dirty="0">
                <a:latin typeface="+mn-lt"/>
              </a:rPr>
              <a:t>Efficiency: </a:t>
            </a:r>
            <a:r>
              <a:rPr lang="en-US" sz="2000" dirty="0">
                <a:latin typeface="+mn-lt"/>
              </a:rPr>
              <a:t>Reduces time, optimizes workflows.</a:t>
            </a:r>
          </a:p>
          <a:p>
            <a:pPr marL="457200" indent="-333375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000" b="1" dirty="0">
                <a:latin typeface="+mn-lt"/>
              </a:rPr>
              <a:t>Cost Control: </a:t>
            </a:r>
            <a:r>
              <a:rPr lang="en-US" sz="2000" dirty="0">
                <a:latin typeface="+mn-lt"/>
              </a:rPr>
              <a:t>Accurate labor cost estimation.</a:t>
            </a:r>
          </a:p>
          <a:p>
            <a:pPr marL="457200" indent="-333375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000" b="1" dirty="0">
                <a:latin typeface="+mn-lt"/>
              </a:rPr>
              <a:t>Training &amp; Process Improvement: </a:t>
            </a:r>
            <a:r>
              <a:rPr lang="en-US" sz="2000" dirty="0">
                <a:latin typeface="+mn-lt"/>
              </a:rPr>
              <a:t>Simplified training, continuous improvement.</a:t>
            </a:r>
          </a:p>
        </p:txBody>
      </p:sp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12	              Copyright © 2025 by Robert S. Keyser, </a:t>
            </a:r>
            <a:r>
              <a:rPr lang="en-US" sz="1000" dirty="0" err="1"/>
              <a:t>Parisa</a:t>
            </a:r>
            <a:r>
              <a:rPr lang="en-US" sz="1000" dirty="0"/>
              <a:t> </a:t>
            </a:r>
            <a:r>
              <a:rPr lang="en-US" sz="1000" dirty="0" err="1"/>
              <a:t>Pooyan</a:t>
            </a:r>
            <a:r>
              <a:rPr lang="en-US" sz="1000" dirty="0"/>
              <a:t>, Lin Li, &amp; Suad </a:t>
            </a:r>
            <a:r>
              <a:rPr lang="en-US" sz="1000" dirty="0" err="1"/>
              <a:t>Awad</a:t>
            </a:r>
            <a:r>
              <a:rPr lang="en-US" sz="1000" dirty="0"/>
              <a:t>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11</a:t>
            </a:fld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529199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00621" y="514623"/>
            <a:ext cx="8228786" cy="6129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3900" dirty="0"/>
              <a:t>Disadvantages of Standard Data Systems</a:t>
            </a:r>
            <a:endParaRPr sz="39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14476" y="1066800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TextBox 13"/>
          <p:cNvSpPr txBox="1"/>
          <p:nvPr/>
        </p:nvSpPr>
        <p:spPr>
          <a:xfrm>
            <a:off x="414476" y="1324226"/>
            <a:ext cx="822878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333375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000" b="1" dirty="0">
                <a:latin typeface="+mn-lt"/>
              </a:rPr>
              <a:t>High Investment Cost: </a:t>
            </a:r>
            <a:r>
              <a:rPr lang="en-US" sz="2000" dirty="0">
                <a:latin typeface="+mn-lt"/>
              </a:rPr>
              <a:t>Time and cost resources needed.</a:t>
            </a:r>
          </a:p>
          <a:p>
            <a:pPr marL="457200" indent="-333375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000" b="1" dirty="0">
                <a:latin typeface="+mn-lt"/>
              </a:rPr>
              <a:t>Rigidity:</a:t>
            </a:r>
            <a:r>
              <a:rPr lang="en-US" sz="2000" dirty="0">
                <a:latin typeface="+mn-lt"/>
              </a:rPr>
              <a:t> Lack of flexibility in operations.</a:t>
            </a:r>
          </a:p>
          <a:p>
            <a:pPr marL="457200" indent="-333375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000" b="1" dirty="0">
                <a:latin typeface="+mn-lt"/>
              </a:rPr>
              <a:t>Maintenance: </a:t>
            </a:r>
            <a:r>
              <a:rPr lang="en-US" sz="2000" dirty="0">
                <a:latin typeface="+mn-lt"/>
              </a:rPr>
              <a:t>Regular updates required.</a:t>
            </a:r>
          </a:p>
          <a:p>
            <a:pPr marL="457200" indent="-333375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000" b="1" dirty="0">
                <a:latin typeface="+mn-lt"/>
              </a:rPr>
              <a:t>Inaccurate Data Risk: </a:t>
            </a:r>
            <a:r>
              <a:rPr lang="en-US" sz="2000" dirty="0">
                <a:latin typeface="+mn-lt"/>
              </a:rPr>
              <a:t>Flawed initial data leads to inefficiencies.</a:t>
            </a:r>
          </a:p>
          <a:p>
            <a:pPr marL="457200" indent="-333375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000" b="1" dirty="0">
                <a:latin typeface="+mn-lt"/>
              </a:rPr>
              <a:t>Complexity: </a:t>
            </a:r>
            <a:r>
              <a:rPr lang="en-US" sz="2000" dirty="0">
                <a:latin typeface="+mn-lt"/>
              </a:rPr>
              <a:t>Challenging for large, diverse operations.</a:t>
            </a:r>
          </a:p>
        </p:txBody>
      </p:sp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12	              Copyright © 2025 by Robert S. Keyser, </a:t>
            </a:r>
            <a:r>
              <a:rPr lang="en-US" sz="1000" dirty="0" err="1"/>
              <a:t>Parisa</a:t>
            </a:r>
            <a:r>
              <a:rPr lang="en-US" sz="1000" dirty="0"/>
              <a:t> </a:t>
            </a:r>
            <a:r>
              <a:rPr lang="en-US" sz="1000" dirty="0" err="1"/>
              <a:t>Pooyan</a:t>
            </a:r>
            <a:r>
              <a:rPr lang="en-US" sz="1000" dirty="0"/>
              <a:t>, Lin Li, &amp; Suad </a:t>
            </a:r>
            <a:r>
              <a:rPr lang="en-US" sz="1000" dirty="0" err="1"/>
              <a:t>Awad</a:t>
            </a:r>
            <a:r>
              <a:rPr lang="en-US" sz="1000" dirty="0"/>
              <a:t>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12</a:t>
            </a:fld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507218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16509" y="494584"/>
            <a:ext cx="8228787" cy="758668"/>
          </a:xfrm>
          <a:prstGeom prst="rect">
            <a:avLst/>
          </a:prstGeom>
        </p:spPr>
        <p:txBody>
          <a:bodyPr vert="horz" wrap="square" lIns="0" tIns="141731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lang="en-US" sz="4000" spc="-10" dirty="0"/>
              <a:t>Introduction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16103" y="1253252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416103" y="1600200"/>
            <a:ext cx="822878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+mn-lt"/>
              </a:rPr>
              <a:t>Definition:</a:t>
            </a:r>
            <a:r>
              <a:rPr lang="en-US" sz="2000" dirty="0">
                <a:latin typeface="+mn-lt"/>
              </a:rPr>
              <a:t> A standard data system is a structured method for collecting, analyzing, and using data related to work processes to create a database of normal time values.</a:t>
            </a:r>
          </a:p>
          <a:p>
            <a:endParaRPr lang="en-US" sz="2000" dirty="0">
              <a:latin typeface="+mn-lt"/>
            </a:endParaRPr>
          </a:p>
          <a:p>
            <a:r>
              <a:rPr lang="en-US" sz="2000" b="1" dirty="0">
                <a:latin typeface="+mn-lt"/>
              </a:rPr>
              <a:t>Purpose: </a:t>
            </a:r>
            <a:r>
              <a:rPr lang="en-US" sz="2000" dirty="0">
                <a:latin typeface="+mn-lt"/>
              </a:rPr>
              <a:t>Ensures consistency, accuracy, and reliability in measuring and improving productivity and efficiency.</a:t>
            </a:r>
          </a:p>
          <a:p>
            <a:endParaRPr lang="en-US" sz="2000" dirty="0">
              <a:latin typeface="+mn-lt"/>
            </a:endParaRPr>
          </a:p>
          <a:p>
            <a:r>
              <a:rPr lang="en-US" sz="2000" b="1" dirty="0">
                <a:latin typeface="+mn-lt"/>
              </a:rPr>
              <a:t>Components: </a:t>
            </a:r>
            <a:r>
              <a:rPr lang="en-US" sz="2000" dirty="0">
                <a:latin typeface="+mn-lt"/>
              </a:rPr>
              <a:t>Includes predefined times and methods for tasks, using direct time study and PMTS as benchmarks.</a:t>
            </a:r>
          </a:p>
          <a:p>
            <a:endParaRPr lang="en-US" sz="2000" dirty="0">
              <a:latin typeface="+mn-lt"/>
            </a:endParaRPr>
          </a:p>
          <a:p>
            <a:r>
              <a:rPr lang="en-US" sz="2000" b="1" dirty="0">
                <a:latin typeface="+mn-lt"/>
              </a:rPr>
              <a:t>Applications</a:t>
            </a:r>
            <a:r>
              <a:rPr lang="en-US" sz="2000" dirty="0">
                <a:latin typeface="+mn-lt"/>
              </a:rPr>
              <a:t>: Useful for tasks with similarities, batch production, large volume standards, and setting standards before production begins.</a:t>
            </a:r>
          </a:p>
        </p:txBody>
      </p:sp>
      <p:sp>
        <p:nvSpPr>
          <p:cNvPr id="7" name="Footer Placeholder 3"/>
          <p:cNvSpPr txBox="1">
            <a:spLocks/>
          </p:cNvSpPr>
          <p:nvPr/>
        </p:nvSpPr>
        <p:spPr>
          <a:xfrm>
            <a:off x="533400" y="6457703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12	              Copyright © 2025 by Robert S. Keyser, </a:t>
            </a:r>
            <a:r>
              <a:rPr lang="en-US" sz="1000" dirty="0" err="1"/>
              <a:t>Parisa</a:t>
            </a:r>
            <a:r>
              <a:rPr lang="en-US" sz="1000" dirty="0"/>
              <a:t> </a:t>
            </a:r>
            <a:r>
              <a:rPr lang="en-US" sz="1000" dirty="0" err="1"/>
              <a:t>Pooyan</a:t>
            </a:r>
            <a:r>
              <a:rPr lang="en-US" sz="1000" dirty="0"/>
              <a:t>, Lin Li, &amp; Suad </a:t>
            </a:r>
            <a:r>
              <a:rPr lang="en-US" sz="1000" dirty="0" err="1"/>
              <a:t>Awad</a:t>
            </a:r>
            <a:r>
              <a:rPr lang="en-US" sz="1000" dirty="0"/>
              <a:t> - All Rights Reserved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2</a:t>
            </a:fld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16104" y="819423"/>
            <a:ext cx="8228786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4000" spc="-10" dirty="0"/>
              <a:t>How to Create a Standard Data System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15290" y="1447800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TextBox 13"/>
          <p:cNvSpPr txBox="1"/>
          <p:nvPr/>
        </p:nvSpPr>
        <p:spPr>
          <a:xfrm>
            <a:off x="415290" y="1676400"/>
            <a:ext cx="82296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+mn-lt"/>
              </a:rPr>
              <a:t>Identify Scope and Objectives</a:t>
            </a:r>
            <a:r>
              <a:rPr lang="en-US" sz="2000" dirty="0">
                <a:latin typeface="+mn-lt"/>
              </a:rPr>
              <a:t>: Define processes and objectives (e.g., improving productivity, reducing cycle time).</a:t>
            </a:r>
          </a:p>
          <a:p>
            <a:r>
              <a:rPr lang="en-US" sz="2000" b="1" dirty="0">
                <a:latin typeface="+mn-lt"/>
              </a:rPr>
              <a:t>Conduct Work Studies: </a:t>
            </a:r>
            <a:r>
              <a:rPr lang="en-US" sz="2000" dirty="0">
                <a:latin typeface="+mn-lt"/>
              </a:rPr>
              <a:t>Perform time and motion studies, break tasks into elemental motions, and measure time for each.</a:t>
            </a:r>
          </a:p>
          <a:p>
            <a:r>
              <a:rPr lang="en-US" sz="2000" b="1" dirty="0">
                <a:latin typeface="+mn-lt"/>
              </a:rPr>
              <a:t>Establish Standard Time: </a:t>
            </a:r>
            <a:r>
              <a:rPr lang="en-US" sz="2000" dirty="0">
                <a:latin typeface="+mn-lt"/>
              </a:rPr>
              <a:t>Calculate standard times, adjust for allowances like breaks and delays.</a:t>
            </a:r>
          </a:p>
          <a:p>
            <a:r>
              <a:rPr lang="en-US" sz="2000" b="1" dirty="0">
                <a:latin typeface="+mn-lt"/>
              </a:rPr>
              <a:t>Develop SOPs</a:t>
            </a:r>
            <a:r>
              <a:rPr lang="en-US" sz="2000" dirty="0">
                <a:latin typeface="+mn-lt"/>
              </a:rPr>
              <a:t>: Document best practices and methods, create detailed SOPs.</a:t>
            </a:r>
          </a:p>
          <a:p>
            <a:r>
              <a:rPr lang="en-US" sz="2000" b="1" dirty="0">
                <a:latin typeface="+mn-lt"/>
              </a:rPr>
              <a:t>Implement Data Collection Systems: </a:t>
            </a:r>
            <a:r>
              <a:rPr lang="en-US" sz="2000" dirty="0">
                <a:latin typeface="+mn-lt"/>
              </a:rPr>
              <a:t>Set up systems for consistent and accurate data collection.</a:t>
            </a:r>
          </a:p>
          <a:p>
            <a:r>
              <a:rPr lang="en-US" sz="2000" b="1" dirty="0">
                <a:latin typeface="+mn-lt"/>
              </a:rPr>
              <a:t>Analyze and Update Data: </a:t>
            </a:r>
            <a:r>
              <a:rPr lang="en-US" sz="2000" dirty="0">
                <a:latin typeface="+mn-lt"/>
              </a:rPr>
              <a:t>Regularly review data, identify trends, update standard times, and SOPs.</a:t>
            </a:r>
          </a:p>
          <a:p>
            <a:r>
              <a:rPr lang="en-US" sz="2000" b="1" dirty="0">
                <a:latin typeface="+mn-lt"/>
              </a:rPr>
              <a:t>Train Employees: </a:t>
            </a:r>
            <a:r>
              <a:rPr lang="en-US" sz="2000" dirty="0">
                <a:latin typeface="+mn-lt"/>
              </a:rPr>
              <a:t>Train workers on new standards and procedures.</a:t>
            </a:r>
          </a:p>
          <a:p>
            <a:r>
              <a:rPr lang="en-US" sz="2000" b="1" dirty="0">
                <a:latin typeface="+mn-lt"/>
              </a:rPr>
              <a:t>Monitor and Enforce Standards: </a:t>
            </a:r>
            <a:r>
              <a:rPr lang="en-US" sz="2000" dirty="0">
                <a:latin typeface="+mn-lt"/>
              </a:rPr>
              <a:t>Continuously monitor performance, provide feedback, and ensure compliance.</a:t>
            </a:r>
          </a:p>
        </p:txBody>
      </p:sp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12	              Copyright © 2025 by Robert S. Keyser, </a:t>
            </a:r>
            <a:r>
              <a:rPr lang="en-US" sz="1000" dirty="0" err="1"/>
              <a:t>Parisa</a:t>
            </a:r>
            <a:r>
              <a:rPr lang="en-US" sz="1000" dirty="0"/>
              <a:t> </a:t>
            </a:r>
            <a:r>
              <a:rPr lang="en-US" sz="1000" dirty="0" err="1"/>
              <a:t>Pooyan</a:t>
            </a:r>
            <a:r>
              <a:rPr lang="en-US" sz="1000" dirty="0"/>
              <a:t>, Lin Li, &amp; Suad </a:t>
            </a:r>
            <a:r>
              <a:rPr lang="en-US" sz="1000" dirty="0" err="1"/>
              <a:t>Awad</a:t>
            </a:r>
            <a:r>
              <a:rPr lang="en-US" sz="1000" dirty="0"/>
              <a:t>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3</a:t>
            </a:fld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45412" y="557488"/>
            <a:ext cx="8228786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4000" spc="-10" dirty="0"/>
              <a:t>How to Use a Standard Data System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09426" y="1185865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509426" y="1551575"/>
            <a:ext cx="813546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+mn-lt"/>
              </a:rPr>
              <a:t>Steps:</a:t>
            </a:r>
          </a:p>
          <a:p>
            <a:pPr marL="685800" indent="-333375">
              <a:buFont typeface="+mj-lt"/>
              <a:buAutoNum type="arabicPeriod"/>
            </a:pPr>
            <a:r>
              <a:rPr lang="en-US" sz="2000" dirty="0">
                <a:latin typeface="+mn-lt"/>
              </a:rPr>
              <a:t>Analyze the task and divide it into distinct work elements.</a:t>
            </a:r>
          </a:p>
          <a:p>
            <a:pPr marL="685800" indent="-333375">
              <a:buFont typeface="+mj-lt"/>
              <a:buAutoNum type="arabicPeriod"/>
            </a:pPr>
            <a:r>
              <a:rPr lang="en-US" sz="2000" dirty="0">
                <a:latin typeface="+mn-lt"/>
              </a:rPr>
              <a:t>Refer to the database for normal time values of work elements.</a:t>
            </a:r>
          </a:p>
          <a:p>
            <a:pPr marL="685800" indent="-333375">
              <a:buFont typeface="+mj-lt"/>
              <a:buAutoNum type="arabicPeriod"/>
            </a:pPr>
            <a:r>
              <a:rPr lang="en-US" sz="2000" dirty="0">
                <a:latin typeface="+mn-lt"/>
              </a:rPr>
              <a:t>Sum the work element normal times to obtain the total normal time.</a:t>
            </a:r>
          </a:p>
          <a:p>
            <a:pPr marL="685800" indent="-333375">
              <a:buFont typeface="+mj-lt"/>
              <a:buAutoNum type="arabicPeriod"/>
            </a:pPr>
            <a:r>
              <a:rPr lang="en-US" sz="2000" dirty="0">
                <a:latin typeface="+mn-lt"/>
              </a:rPr>
              <a:t>Add an appropriate allowance factor to get the standard time.</a:t>
            </a:r>
            <a:endParaRPr lang="en-US" sz="2000" dirty="0">
              <a:effectLst/>
              <a:latin typeface="+mn-lt"/>
              <a:ea typeface="Arial" panose="020B0604020202020204" pitchFamily="34" charset="0"/>
            </a:endParaRPr>
          </a:p>
        </p:txBody>
      </p:sp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12	              Copyright © 2025 by Robert S. Keyser, </a:t>
            </a:r>
            <a:r>
              <a:rPr lang="en-US" sz="1000" dirty="0" err="1"/>
              <a:t>Parisa</a:t>
            </a:r>
            <a:r>
              <a:rPr lang="en-US" sz="1000" dirty="0"/>
              <a:t> </a:t>
            </a:r>
            <a:r>
              <a:rPr lang="en-US" sz="1000" dirty="0" err="1"/>
              <a:t>Pooyan</a:t>
            </a:r>
            <a:r>
              <a:rPr lang="en-US" sz="1000" dirty="0"/>
              <a:t>, Lin Li, &amp; Suad </a:t>
            </a:r>
            <a:r>
              <a:rPr lang="en-US" sz="1000" dirty="0" err="1"/>
              <a:t>Awad</a:t>
            </a:r>
            <a:r>
              <a:rPr lang="en-US" sz="1000" dirty="0"/>
              <a:t>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4</a:t>
            </a:fld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270973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50883" y="483758"/>
            <a:ext cx="8228786" cy="11823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3800" spc="-10" dirty="0"/>
              <a:t>Different Classifications of Work Elements in Standard Data Systems (Part 1)</a:t>
            </a:r>
            <a:endParaRPr sz="38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50069" y="1666133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443813" y="1981200"/>
                <a:ext cx="8201077" cy="28623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52425" indent="-280988">
                  <a:buFont typeface="+mj-lt"/>
                  <a:buAutoNum type="arabicPeriod"/>
                </a:pPr>
                <a:r>
                  <a:rPr lang="en-US" sz="2000" b="1" dirty="0">
                    <a:latin typeface="+mn-lt"/>
                  </a:rPr>
                  <a:t>Setup and Production Work Elements:</a:t>
                </a:r>
              </a:p>
              <a:p>
                <a:pPr marL="809625" indent="-300038">
                  <a:buFont typeface="Arial" panose="020B0604020202020204" pitchFamily="34" charset="0"/>
                  <a:buChar char="•"/>
                </a:pPr>
                <a:r>
                  <a:rPr lang="en-US" sz="2000" dirty="0">
                    <a:latin typeface="+mn-lt"/>
                  </a:rPr>
                  <a:t>Setup elements occur once per batch, while production work elements occur per work unit.</a:t>
                </a:r>
              </a:p>
              <a:p>
                <a:pPr marL="809625" indent="-300038">
                  <a:buFont typeface="Arial" panose="020B0604020202020204" pitchFamily="34" charset="0"/>
                  <a:buChar char="•"/>
                </a:pPr>
                <a:r>
                  <a:rPr lang="en-US" sz="2000" dirty="0">
                    <a:latin typeface="+mn-lt"/>
                  </a:rPr>
                  <a:t>Equation (Total batch time):</a:t>
                </a:r>
              </a:p>
              <a:p>
                <a:pPr marL="1371600" lvl="2" indent="-300038"/>
                <a:r>
                  <a:rPr lang="en-US" sz="2000" dirty="0"/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𝑠𝑢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𝑄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endParaRPr lang="en-US" sz="2000" dirty="0">
                  <a:latin typeface="+mn-lt"/>
                </a:endParaRPr>
              </a:p>
              <a:p>
                <a:pPr marL="280987"/>
                <a:endParaRPr lang="en-US" sz="2000" dirty="0">
                  <a:latin typeface="+mn-lt"/>
                </a:endParaRPr>
              </a:p>
              <a:p>
                <a:pPr marL="352425" indent="-280988">
                  <a:buFont typeface="+mj-lt"/>
                  <a:buAutoNum type="arabicPeriod" startAt="2"/>
                </a:pPr>
                <a:r>
                  <a:rPr lang="en-US" sz="2000" b="1" dirty="0">
                    <a:latin typeface="+mn-lt"/>
                  </a:rPr>
                  <a:t>Constant and Variable Work Elements:</a:t>
                </a:r>
              </a:p>
              <a:p>
                <a:pPr marL="809625" indent="-300038">
                  <a:buFont typeface="Arial" panose="020B0604020202020204" pitchFamily="34" charset="0"/>
                  <a:buChar char="•"/>
                </a:pPr>
                <a:r>
                  <a:rPr lang="en-US" sz="2000" dirty="0">
                    <a:latin typeface="+mn-lt"/>
                  </a:rPr>
                  <a:t>Constant elements maintain the same time value; variable elements' time varies due to work variables.</a:t>
                </a: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3813" y="1981200"/>
                <a:ext cx="8201077" cy="2862322"/>
              </a:xfrm>
              <a:prstGeom prst="rect">
                <a:avLst/>
              </a:prstGeom>
              <a:blipFill rotWithShape="0">
                <a:blip r:embed="rId2"/>
                <a:stretch>
                  <a:fillRect t="-1489" r="-223" b="-27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12	              Copyright © 2025 by Robert S. Keyser, </a:t>
            </a:r>
            <a:r>
              <a:rPr lang="en-US" sz="1000" dirty="0" err="1"/>
              <a:t>Parisa</a:t>
            </a:r>
            <a:r>
              <a:rPr lang="en-US" sz="1000" dirty="0"/>
              <a:t> </a:t>
            </a:r>
            <a:r>
              <a:rPr lang="en-US" sz="1000" dirty="0" err="1"/>
              <a:t>Pooyan</a:t>
            </a:r>
            <a:r>
              <a:rPr lang="en-US" sz="1000" dirty="0"/>
              <a:t>, Lin Li, &amp; Suad </a:t>
            </a:r>
            <a:r>
              <a:rPr lang="en-US" sz="1000" dirty="0" err="1"/>
              <a:t>Awad</a:t>
            </a:r>
            <a:r>
              <a:rPr lang="en-US" sz="1000" dirty="0"/>
              <a:t>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5</a:t>
            </a:fld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576494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21966" y="353739"/>
            <a:ext cx="8228786" cy="11823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3800" spc="-10" dirty="0">
                <a:solidFill>
                  <a:prstClr val="black"/>
                </a:solidFill>
              </a:rPr>
              <a:t>Different Classifications of Work Elements in Standard Data Systems (Part 2)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03567" y="1600200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91844" y="1905000"/>
            <a:ext cx="820107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333375">
              <a:buFont typeface="+mj-lt"/>
              <a:buAutoNum type="arabicPeriod" startAt="3"/>
            </a:pPr>
            <a:r>
              <a:rPr lang="en-US" sz="2000" b="1" dirty="0">
                <a:latin typeface="+mn-lt"/>
              </a:rPr>
              <a:t>Operator-Paced and Machine-Controlled Work Elements:</a:t>
            </a:r>
          </a:p>
          <a:p>
            <a:pPr marL="966788" indent="-280988" defTabSz="1038225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Operator-paced involve manual activities, machine-paced depend on machine parameters.</a:t>
            </a:r>
          </a:p>
          <a:p>
            <a:pPr marL="457200" lvl="3" indent="-333375">
              <a:spcBef>
                <a:spcPts val="1200"/>
              </a:spcBef>
              <a:buFont typeface="+mj-lt"/>
              <a:buAutoNum type="arabicPeriod" startAt="4"/>
            </a:pPr>
            <a:r>
              <a:rPr lang="en-US" sz="2000" b="1" dirty="0">
                <a:latin typeface="+mn-lt"/>
              </a:rPr>
              <a:t>Regular and Irregular Work Elements:</a:t>
            </a:r>
          </a:p>
          <a:p>
            <a:pPr marL="966788" indent="-280988" defTabSz="1038225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Regular occur every cycle, irregular occur less frequently.</a:t>
            </a:r>
          </a:p>
          <a:p>
            <a:pPr marL="457200" indent="-333375">
              <a:spcBef>
                <a:spcPts val="1200"/>
              </a:spcBef>
              <a:buFont typeface="+mj-lt"/>
              <a:buAutoNum type="arabicPeriod" startAt="5"/>
            </a:pPr>
            <a:r>
              <a:rPr lang="en-US" sz="2000" b="1" dirty="0">
                <a:latin typeface="+mn-lt"/>
              </a:rPr>
              <a:t>Internal and External Work Elements:</a:t>
            </a:r>
          </a:p>
          <a:p>
            <a:pPr marL="966788" indent="-280988" defTabSz="1038225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Internal performed when the machine is stopped, external performed while the machine runs.</a:t>
            </a:r>
          </a:p>
        </p:txBody>
      </p:sp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12	              Copyright © 2025 by Robert S. Keyser, </a:t>
            </a:r>
            <a:r>
              <a:rPr lang="en-US" sz="1000" dirty="0" err="1"/>
              <a:t>Parisa</a:t>
            </a:r>
            <a:r>
              <a:rPr lang="en-US" sz="1000" dirty="0"/>
              <a:t> </a:t>
            </a:r>
            <a:r>
              <a:rPr lang="en-US" sz="1000" dirty="0" err="1"/>
              <a:t>Pooyan</a:t>
            </a:r>
            <a:r>
              <a:rPr lang="en-US" sz="1000" dirty="0"/>
              <a:t>, Lin Li, &amp; Suad </a:t>
            </a:r>
            <a:r>
              <a:rPr lang="en-US" sz="1000" dirty="0" err="1"/>
              <a:t>Awad</a:t>
            </a:r>
            <a:r>
              <a:rPr lang="en-US" sz="1000" dirty="0"/>
              <a:t>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6</a:t>
            </a:fld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720773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33400" y="596686"/>
            <a:ext cx="8228786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4000" spc="-10" dirty="0"/>
              <a:t>Standard Data for Work Cycles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33400" y="1225063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TextBox 13"/>
          <p:cNvSpPr txBox="1"/>
          <p:nvPr/>
        </p:nvSpPr>
        <p:spPr>
          <a:xfrm>
            <a:off x="519683" y="1600200"/>
            <a:ext cx="8256219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+mn-lt"/>
              </a:rPr>
              <a:t>When to Study Entire Task:</a:t>
            </a:r>
          </a:p>
          <a:p>
            <a:pPr marL="633413" indent="-280988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When individual work element times are highly variable.</a:t>
            </a:r>
          </a:p>
          <a:p>
            <a:pPr marL="633413" indent="-280988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Elements overlap or are difficult to separate.</a:t>
            </a:r>
          </a:p>
          <a:p>
            <a:pPr marL="633413" indent="-280988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Several elements involved in the task, used to compare worker performance.</a:t>
            </a:r>
          </a:p>
          <a:p>
            <a:endParaRPr lang="en-US" sz="2000" b="1" dirty="0">
              <a:latin typeface="+mn-lt"/>
            </a:endParaRPr>
          </a:p>
          <a:p>
            <a:r>
              <a:rPr lang="en-US" sz="2000" b="1" dirty="0">
                <a:latin typeface="+mn-lt"/>
              </a:rPr>
              <a:t>Examples:</a:t>
            </a:r>
          </a:p>
          <a:p>
            <a:pPr marL="633413" indent="-280988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Income tax report preparation, supermarket checkout, document proofreading.</a:t>
            </a:r>
          </a:p>
          <a:p>
            <a:endParaRPr lang="en-US" sz="2000" dirty="0">
              <a:latin typeface="+mn-lt"/>
            </a:endParaRPr>
          </a:p>
          <a:p>
            <a:r>
              <a:rPr lang="en-US" sz="2000" b="1" dirty="0">
                <a:latin typeface="+mn-lt"/>
              </a:rPr>
              <a:t>Advantages:</a:t>
            </a:r>
          </a:p>
          <a:p>
            <a:pPr marL="633413" indent="-280988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Time and labor savings, simpler predictive model, accuracy similar to detailed approaches.</a:t>
            </a:r>
          </a:p>
        </p:txBody>
      </p:sp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12	              Copyright © 2025 by Robert S. Keyser, </a:t>
            </a:r>
            <a:r>
              <a:rPr lang="en-US" sz="1000" dirty="0" err="1"/>
              <a:t>Parisa</a:t>
            </a:r>
            <a:r>
              <a:rPr lang="en-US" sz="1000" dirty="0"/>
              <a:t> </a:t>
            </a:r>
            <a:r>
              <a:rPr lang="en-US" sz="1000" dirty="0" err="1"/>
              <a:t>Pooyan</a:t>
            </a:r>
            <a:r>
              <a:rPr lang="en-US" sz="1000" dirty="0"/>
              <a:t>, Lin Li, &amp; Suad </a:t>
            </a:r>
            <a:r>
              <a:rPr lang="en-US" sz="1000" dirty="0" err="1"/>
              <a:t>Awad</a:t>
            </a:r>
            <a:r>
              <a:rPr lang="en-US" sz="1000" dirty="0"/>
              <a:t>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7</a:t>
            </a:fld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054104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27014" y="551768"/>
            <a:ext cx="8229599" cy="12439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4000" dirty="0"/>
              <a:t>Examples of a Standard Data System (Part 1)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27013" y="1905000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 dirty="0">
              <a:latin typeface="+mn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27013" y="2218920"/>
            <a:ext cx="82296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latin typeface="+mn-lt"/>
              </a:rPr>
              <a:t>Example 1: Corrugated Boxes Manufacturing:</a:t>
            </a:r>
          </a:p>
          <a:p>
            <a:pPr marL="581025" indent="-228600">
              <a:buFont typeface="Arial" panose="020B0604020202020204" pitchFamily="34" charset="0"/>
              <a:buChar char="•"/>
            </a:pPr>
            <a:r>
              <a:rPr lang="en-US" sz="2000" u="sng" dirty="0">
                <a:latin typeface="+mn-lt"/>
              </a:rPr>
              <a:t>Objectives:</a:t>
            </a:r>
            <a:r>
              <a:rPr lang="en-US" sz="2000" dirty="0">
                <a:latin typeface="+mn-lt"/>
              </a:rPr>
              <a:t> Reduce production time, ensure consistent quality.</a:t>
            </a:r>
          </a:p>
          <a:p>
            <a:pPr marL="581025" indent="-228600">
              <a:buFont typeface="Arial" panose="020B0604020202020204" pitchFamily="34" charset="0"/>
              <a:buChar char="•"/>
            </a:pPr>
            <a:r>
              <a:rPr lang="en-US" sz="2000" u="sng" dirty="0">
                <a:latin typeface="+mn-lt"/>
              </a:rPr>
              <a:t>Work Studies</a:t>
            </a:r>
            <a:r>
              <a:rPr lang="en-US" sz="2000" dirty="0">
                <a:latin typeface="+mn-lt"/>
              </a:rPr>
              <a:t>: Analyze tasks like cutting, folding, gluing.</a:t>
            </a:r>
          </a:p>
          <a:p>
            <a:pPr marL="581025" indent="-228600">
              <a:buFont typeface="Arial" panose="020B0604020202020204" pitchFamily="34" charset="0"/>
              <a:buChar char="•"/>
            </a:pPr>
            <a:r>
              <a:rPr lang="en-US" sz="2000" u="sng" dirty="0">
                <a:latin typeface="+mn-lt"/>
              </a:rPr>
              <a:t>Standard Time: </a:t>
            </a:r>
            <a:r>
              <a:rPr lang="en-US" sz="2000" dirty="0">
                <a:latin typeface="+mn-lt"/>
              </a:rPr>
              <a:t>Calculate and update as processes change.</a:t>
            </a:r>
          </a:p>
          <a:p>
            <a:pPr marL="581025" indent="-228600">
              <a:buFont typeface="Arial" panose="020B0604020202020204" pitchFamily="34" charset="0"/>
              <a:buChar char="•"/>
            </a:pPr>
            <a:r>
              <a:rPr lang="en-US" sz="2000" u="sng" dirty="0">
                <a:latin typeface="+mn-lt"/>
              </a:rPr>
              <a:t>SOPs:</a:t>
            </a:r>
            <a:r>
              <a:rPr lang="en-US" sz="2000" dirty="0">
                <a:latin typeface="+mn-lt"/>
              </a:rPr>
              <a:t> Document best practices, implement time-tracking systems.</a:t>
            </a:r>
          </a:p>
          <a:p>
            <a:pPr marL="581025" indent="-228600">
              <a:buFont typeface="Arial" panose="020B0604020202020204" pitchFamily="34" charset="0"/>
              <a:buChar char="•"/>
            </a:pPr>
            <a:r>
              <a:rPr lang="en-US" sz="2000" u="sng" dirty="0">
                <a:latin typeface="+mn-lt"/>
              </a:rPr>
              <a:t>Training &amp; Monitoring:</a:t>
            </a:r>
            <a:r>
              <a:rPr lang="en-US" sz="2000" dirty="0">
                <a:latin typeface="+mn-lt"/>
              </a:rPr>
              <a:t> Regularly train employees, monitor compliance.</a:t>
            </a:r>
          </a:p>
        </p:txBody>
      </p:sp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12	              Copyright © 2025 by Robert S. Keyser, </a:t>
            </a:r>
            <a:r>
              <a:rPr lang="en-US" sz="1000" dirty="0" err="1"/>
              <a:t>Parisa</a:t>
            </a:r>
            <a:r>
              <a:rPr lang="en-US" sz="1000" dirty="0"/>
              <a:t> </a:t>
            </a:r>
            <a:r>
              <a:rPr lang="en-US" sz="1000" dirty="0" err="1"/>
              <a:t>Pooyan</a:t>
            </a:r>
            <a:r>
              <a:rPr lang="en-US" sz="1000" dirty="0"/>
              <a:t>, Lin Li, &amp; Suad </a:t>
            </a:r>
            <a:r>
              <a:rPr lang="en-US" sz="1000" dirty="0" err="1"/>
              <a:t>Awad</a:t>
            </a:r>
            <a:r>
              <a:rPr lang="en-US" sz="1000" dirty="0"/>
              <a:t>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8</a:t>
            </a:fld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834856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27014" y="551768"/>
            <a:ext cx="8229599" cy="12439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4000" dirty="0"/>
              <a:t>Examples of a Standard Data System (Part 2)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27013" y="1905000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 dirty="0">
              <a:latin typeface="+mn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27013" y="2209800"/>
            <a:ext cx="82296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latin typeface="+mn-lt"/>
              </a:rPr>
              <a:t>Example 2: Smartphone Assembly Line</a:t>
            </a:r>
            <a:r>
              <a:rPr lang="en-US" sz="2000" dirty="0">
                <a:latin typeface="+mn-lt"/>
              </a:rPr>
              <a:t>:</a:t>
            </a:r>
          </a:p>
          <a:p>
            <a:pPr marL="581025" indent="-300038">
              <a:buFont typeface="Arial" panose="020B0604020202020204" pitchFamily="34" charset="0"/>
              <a:buChar char="•"/>
            </a:pPr>
            <a:r>
              <a:rPr lang="en-US" sz="2000" u="sng" dirty="0">
                <a:latin typeface="+mn-lt"/>
              </a:rPr>
              <a:t>Objectives</a:t>
            </a:r>
            <a:r>
              <a:rPr lang="en-US" sz="2000" dirty="0">
                <a:latin typeface="+mn-lt"/>
              </a:rPr>
              <a:t>: Reduce cycle time, increase output.</a:t>
            </a:r>
          </a:p>
          <a:p>
            <a:pPr marL="581025" indent="-300038">
              <a:buFont typeface="Arial" panose="020B0604020202020204" pitchFamily="34" charset="0"/>
              <a:buChar char="•"/>
            </a:pPr>
            <a:r>
              <a:rPr lang="en-US" sz="2000" u="sng" dirty="0">
                <a:latin typeface="+mn-lt"/>
              </a:rPr>
              <a:t>Work Studies</a:t>
            </a:r>
            <a:r>
              <a:rPr lang="en-US" sz="2000" dirty="0">
                <a:latin typeface="+mn-lt"/>
              </a:rPr>
              <a:t>: Analyze tasks like component placement, soldering.</a:t>
            </a:r>
          </a:p>
          <a:p>
            <a:pPr marL="581025" indent="-300038">
              <a:buFont typeface="Arial" panose="020B0604020202020204" pitchFamily="34" charset="0"/>
              <a:buChar char="•"/>
            </a:pPr>
            <a:r>
              <a:rPr lang="en-US" sz="2000" u="sng" dirty="0">
                <a:latin typeface="+mn-lt"/>
              </a:rPr>
              <a:t>Data Collection</a:t>
            </a:r>
            <a:r>
              <a:rPr lang="en-US" sz="2000" dirty="0">
                <a:latin typeface="+mn-lt"/>
              </a:rPr>
              <a:t>: Use real-time tracking tools, analyze and update regularly.</a:t>
            </a:r>
          </a:p>
        </p:txBody>
      </p:sp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12	              Copyright © 2025 by Robert S. Keyser, </a:t>
            </a:r>
            <a:r>
              <a:rPr lang="en-US" sz="1000" dirty="0" err="1"/>
              <a:t>Parisa</a:t>
            </a:r>
            <a:r>
              <a:rPr lang="en-US" sz="1000" dirty="0"/>
              <a:t> </a:t>
            </a:r>
            <a:r>
              <a:rPr lang="en-US" sz="1000" dirty="0" err="1"/>
              <a:t>Pooyan</a:t>
            </a:r>
            <a:r>
              <a:rPr lang="en-US" sz="1000" dirty="0"/>
              <a:t>, Lin Li, &amp; Suad </a:t>
            </a:r>
            <a:r>
              <a:rPr lang="en-US" sz="1000" dirty="0" err="1"/>
              <a:t>Awad</a:t>
            </a:r>
            <a:r>
              <a:rPr lang="en-US" sz="1000" dirty="0"/>
              <a:t>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9</a:t>
            </a:fld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470750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3000</TotalTime>
  <Words>1098</Words>
  <Application>Microsoft Office PowerPoint</Application>
  <PresentationFormat>On-screen Show (4:3)</PresentationFormat>
  <Paragraphs>106</Paragraphs>
  <Slides>12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Cambria Math</vt:lpstr>
      <vt:lpstr>Wingdings</vt:lpstr>
      <vt:lpstr>Office Theme</vt:lpstr>
      <vt:lpstr>Chapter 12               Copyright © 2025 by Robert S. Keyser, Parisa Pooyan, Lin Li, &amp; Suad Awad - All Rights Reserved</vt:lpstr>
      <vt:lpstr>Introduction</vt:lpstr>
      <vt:lpstr>How to Create a Standard Data System</vt:lpstr>
      <vt:lpstr>How to Use a Standard Data System</vt:lpstr>
      <vt:lpstr>Different Classifications of Work Elements in Standard Data Systems (Part 1)</vt:lpstr>
      <vt:lpstr>Different Classifications of Work Elements in Standard Data Systems (Part 2)</vt:lpstr>
      <vt:lpstr>Standard Data for Work Cycles</vt:lpstr>
      <vt:lpstr>Examples of a Standard Data System (Part 1)</vt:lpstr>
      <vt:lpstr>Examples of a Standard Data System (Part 2)</vt:lpstr>
      <vt:lpstr>Examples of a Standard Data System (Part 3)</vt:lpstr>
      <vt:lpstr>Advantages of Standard Data Systems</vt:lpstr>
      <vt:lpstr>Disadvantages of Standard Data Systems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ISYE 3450</dc:title>
  <dc:creator>Suad Awad</dc:creator>
  <cp:lastModifiedBy>Robert Keyser</cp:lastModifiedBy>
  <cp:revision>185</cp:revision>
  <cp:lastPrinted>2024-07-17T00:28:01Z</cp:lastPrinted>
  <dcterms:created xsi:type="dcterms:W3CDTF">2024-07-15T11:40:17Z</dcterms:created>
  <dcterms:modified xsi:type="dcterms:W3CDTF">2025-05-22T06:31:25Z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2021-05-10T00:00:00Z</vt:filetime>
  </property>
  <property fmtid="{D5CDD505-2E9C-101B-9397-08002B2CF9AE}" pid="3" name="LastSaved">
    <vt:filetime>2024-07-15T00:00:00Z</vt:filetime>
  </property>
  <property fmtid="{D5CDD505-2E9C-101B-9397-08002B2CF9AE}" pid="4" name="Producer">
    <vt:lpwstr>macOS Version 11.3.1 (Build 20E241) Quartz PDFContext</vt:lpwstr>
  </property>
  <property fmtid="{D5CDD505-2E9C-101B-9397-08002B2CF9AE}" pid="5" name="MSIP_Label_9fec7713-ff10-4e30-a417-5bbcd9826c75_Enabled">
    <vt:lpwstr>true</vt:lpwstr>
  </property>
  <property fmtid="{D5CDD505-2E9C-101B-9397-08002B2CF9AE}" pid="6" name="MSIP_Label_9fec7713-ff10-4e30-a417-5bbcd9826c75_SetDate">
    <vt:lpwstr>2024-09-11T00:30:41Z</vt:lpwstr>
  </property>
  <property fmtid="{D5CDD505-2E9C-101B-9397-08002B2CF9AE}" pid="7" name="MSIP_Label_9fec7713-ff10-4e30-a417-5bbcd9826c75_Method">
    <vt:lpwstr>Standard</vt:lpwstr>
  </property>
  <property fmtid="{D5CDD505-2E9C-101B-9397-08002B2CF9AE}" pid="8" name="MSIP_Label_9fec7713-ff10-4e30-a417-5bbcd9826c75_Name">
    <vt:lpwstr>Enteprise-InternalUseOnly-Child-514205181618919515141225</vt:lpwstr>
  </property>
  <property fmtid="{D5CDD505-2E9C-101B-9397-08002B2CF9AE}" pid="9" name="MSIP_Label_9fec7713-ff10-4e30-a417-5bbcd9826c75_SiteId">
    <vt:lpwstr>fa23982e-6646-4a33-a5c4-1a848d02fcc4</vt:lpwstr>
  </property>
  <property fmtid="{D5CDD505-2E9C-101B-9397-08002B2CF9AE}" pid="10" name="MSIP_Label_9fec7713-ff10-4e30-a417-5bbcd9826c75_ActionId">
    <vt:lpwstr>406980e9-111b-4bd6-8ba0-f6603728d2e4</vt:lpwstr>
  </property>
  <property fmtid="{D5CDD505-2E9C-101B-9397-08002B2CF9AE}" pid="11" name="MSIP_Label_9fec7713-ff10-4e30-a417-5bbcd9826c75_ContentBits">
    <vt:lpwstr>0</vt:lpwstr>
  </property>
  <property fmtid="{D5CDD505-2E9C-101B-9397-08002B2CF9AE}" pid="12" name="_AdHocReviewCycleID">
    <vt:i4>-512414699</vt:i4>
  </property>
  <property fmtid="{D5CDD505-2E9C-101B-9397-08002B2CF9AE}" pid="13" name="_NewReviewCycle">
    <vt:lpwstr/>
  </property>
  <property fmtid="{D5CDD505-2E9C-101B-9397-08002B2CF9AE}" pid="14" name="_EmailSubject">
    <vt:lpwstr>[EXTERNAL] </vt:lpwstr>
  </property>
  <property fmtid="{D5CDD505-2E9C-101B-9397-08002B2CF9AE}" pid="15" name="_AuthorEmail">
    <vt:lpwstr>suad.awad.xats@statefarm.com</vt:lpwstr>
  </property>
  <property fmtid="{D5CDD505-2E9C-101B-9397-08002B2CF9AE}" pid="16" name="_AuthorEmailDisplayName">
    <vt:lpwstr>Suad Awad</vt:lpwstr>
  </property>
</Properties>
</file>