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2" r:id="rId5"/>
    <p:sldId id="288" r:id="rId6"/>
    <p:sldId id="263" r:id="rId7"/>
    <p:sldId id="273" r:id="rId8"/>
    <p:sldId id="264" r:id="rId9"/>
    <p:sldId id="296" r:id="rId10"/>
    <p:sldId id="283" r:id="rId11"/>
    <p:sldId id="274" r:id="rId12"/>
    <p:sldId id="293" r:id="rId13"/>
    <p:sldId id="294" r:id="rId14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D2A813-CD64-568C-BF46-806BC58A7532}" v="6" dt="2024-09-19T01:30:40.49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4660"/>
  </p:normalViewPr>
  <p:slideViewPr>
    <p:cSldViewPr>
      <p:cViewPr varScale="1">
        <p:scale>
          <a:sx n="78" d="100"/>
          <a:sy n="78" d="100"/>
        </p:scale>
        <p:origin x="917" y="6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ad Awad" userId="S::sawad5@students.kennesaw.edu::57ebe831-3969-4354-9248-5a287c3e36a3" providerId="AD" clId="Web-{8AD2A813-CD64-568C-BF46-806BC58A7532}"/>
    <pc:docChg chg="modSld">
      <pc:chgData name="Suad Awad" userId="S::sawad5@students.kennesaw.edu::57ebe831-3969-4354-9248-5a287c3e36a3" providerId="AD" clId="Web-{8AD2A813-CD64-568C-BF46-806BC58A7532}" dt="2024-09-19T01:30:39.464" v="1" actId="20577"/>
      <pc:docMkLst>
        <pc:docMk/>
      </pc:docMkLst>
      <pc:sldChg chg="modSp">
        <pc:chgData name="Suad Awad" userId="S::sawad5@students.kennesaw.edu::57ebe831-3969-4354-9248-5a287c3e36a3" providerId="AD" clId="Web-{8AD2A813-CD64-568C-BF46-806BC58A7532}" dt="2024-09-19T01:30:39.464" v="1" actId="20577"/>
        <pc:sldMkLst>
          <pc:docMk/>
          <pc:sldMk cId="0" sldId="256"/>
        </pc:sldMkLst>
        <pc:spChg chg="mod">
          <ac:chgData name="Suad Awad" userId="S::sawad5@students.kennesaw.edu::57ebe831-3969-4354-9248-5a287c3e36a3" providerId="AD" clId="Web-{8AD2A813-CD64-568C-BF46-806BC58A7532}" dt="2024-09-19T01:30:39.464" v="1" actId="20577"/>
          <ac:spMkLst>
            <pc:docMk/>
            <pc:sldMk cId="0" sldId="256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D6CB-DC39-4E74-A8CB-F006266FF4C3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575AF-2B61-4484-9DA5-1F4126647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5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575AF-2B61-4484-9DA5-1F4126647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4661" y="1459409"/>
            <a:ext cx="8512175" cy="0"/>
          </a:xfrm>
          <a:custGeom>
            <a:avLst/>
            <a:gdLst/>
            <a:ahLst/>
            <a:cxnLst/>
            <a:rect l="l" t="t" r="r" b="b"/>
            <a:pathLst>
              <a:path w="8512175">
                <a:moveTo>
                  <a:pt x="0" y="0"/>
                </a:moveTo>
                <a:lnTo>
                  <a:pt x="8512139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" y="429767"/>
            <a:ext cx="121920" cy="587044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6174" y="452062"/>
            <a:ext cx="0" cy="5767705"/>
          </a:xfrm>
          <a:custGeom>
            <a:avLst/>
            <a:gdLst/>
            <a:ahLst/>
            <a:cxnLst/>
            <a:rect l="l" t="t" r="r" b="b"/>
            <a:pathLst>
              <a:path h="5767705">
                <a:moveTo>
                  <a:pt x="0" y="0"/>
                </a:moveTo>
                <a:lnTo>
                  <a:pt x="1" y="576722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03025" y="2196084"/>
            <a:ext cx="2341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3727" y="3765804"/>
            <a:ext cx="5647055" cy="118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4A7E6-A0AA-4E87-8D39-7556F7175F58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9883" y="1237757"/>
            <a:ext cx="8950960" cy="0"/>
          </a:xfrm>
          <a:custGeom>
            <a:avLst/>
            <a:gdLst/>
            <a:ahLst/>
            <a:cxnLst/>
            <a:rect l="l" t="t" r="r" b="b"/>
            <a:pathLst>
              <a:path w="8950960">
                <a:moveTo>
                  <a:pt x="0" y="0"/>
                </a:moveTo>
                <a:lnTo>
                  <a:pt x="8950591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F2C7-B085-48D9-A6DB-C7ADE03D30BC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47FC-F667-4737-8B6D-2B47F054B888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C31E-352B-4F12-AC8C-F7441B73BE9E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2E92-4C91-48EA-96F6-0770FE99EC8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83" y="403859"/>
            <a:ext cx="8976360" cy="7701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000" y="1249171"/>
            <a:ext cx="7908925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© 2025 by Robert S. Keyser, Parisa Pooyan, Lin Li, &amp; Suad Awad - All Rights Reserved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2B0-C85C-4A12-88E4-CBEC678142D5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83967" y="6623793"/>
            <a:ext cx="219075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09600" y="1981200"/>
            <a:ext cx="8229600" cy="2003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Chapter 9</a:t>
            </a:r>
          </a:p>
          <a:p>
            <a:pPr marR="5080" indent="11113" algn="ctr">
              <a:lnSpc>
                <a:spcPct val="119400"/>
              </a:lnSpc>
              <a:spcBef>
                <a:spcPts val="100"/>
              </a:spcBef>
            </a:pPr>
            <a:r>
              <a:rPr lang="en-US" sz="5400" spc="-10" dirty="0"/>
              <a:t>Direct Time Study</a:t>
            </a:r>
          </a:p>
        </p:txBody>
      </p:sp>
      <p:sp>
        <p:nvSpPr>
          <p:cNvPr id="5" name="Foot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6478588"/>
            <a:ext cx="7924800" cy="1539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Chapter 9	              Copyright © 2025 by Robert S. Keyser, Parisa Pooyan, Lin Li, &amp; Suad Awad - All Rights Reserved</a:t>
            </a:r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20" y="380334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How to Collect Time Study Data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0620" y="1002745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A56F13-6B43-448B-9584-5A881E5FD876}"/>
              </a:ext>
            </a:extLst>
          </p:cNvPr>
          <p:cNvSpPr txBox="1"/>
          <p:nvPr/>
        </p:nvSpPr>
        <p:spPr>
          <a:xfrm>
            <a:off x="416104" y="1189925"/>
            <a:ext cx="8228786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285750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Prepare Recording Device:</a:t>
            </a:r>
          </a:p>
          <a:p>
            <a:pPr marL="738188" indent="-276225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Use a camcorder, smartphone, iPad, </a:t>
            </a:r>
            <a:r>
              <a:rPr lang="en-US" sz="1900" dirty="0" err="1">
                <a:latin typeface="+mn-lt"/>
              </a:rPr>
              <a:t>etc</a:t>
            </a:r>
            <a:endParaRPr lang="en-US" sz="1900" dirty="0">
              <a:latin typeface="+mn-lt"/>
            </a:endParaRPr>
          </a:p>
          <a:p>
            <a:pPr marL="341313" indent="-285750">
              <a:buFont typeface="+mj-lt"/>
              <a:buAutoNum type="arabicPeriod" startAt="2"/>
            </a:pPr>
            <a:r>
              <a:rPr lang="en-US" sz="1900" b="1" dirty="0">
                <a:latin typeface="+mn-lt"/>
              </a:rPr>
              <a:t>Observe Task:</a:t>
            </a:r>
          </a:p>
          <a:p>
            <a:pPr marL="738188" indent="-276225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Familiarize yourself with work elements and normal worker pace</a:t>
            </a:r>
          </a:p>
          <a:p>
            <a:pPr marL="341313" indent="-285750">
              <a:buFont typeface="+mj-lt"/>
              <a:buAutoNum type="arabicPeriod" startAt="3"/>
            </a:pPr>
            <a:r>
              <a:rPr lang="en-US" sz="1900" b="1" dirty="0">
                <a:latin typeface="+mn-lt"/>
              </a:rPr>
              <a:t>Record Task:</a:t>
            </a:r>
          </a:p>
          <a:p>
            <a:pPr marL="738188" indent="-276225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Video the entire process</a:t>
            </a:r>
          </a:p>
          <a:p>
            <a:pPr marL="341313" indent="-285750">
              <a:buFont typeface="+mj-lt"/>
              <a:buAutoNum type="arabicPeriod" startAt="4"/>
            </a:pPr>
            <a:r>
              <a:rPr lang="en-US" sz="1900" b="1" dirty="0">
                <a:latin typeface="+mn-lt"/>
              </a:rPr>
              <a:t>Break Down Video:</a:t>
            </a:r>
          </a:p>
          <a:p>
            <a:pPr marL="738188" indent="-276225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Separate into distinct work elements</a:t>
            </a:r>
          </a:p>
          <a:p>
            <a:pPr marL="341313" indent="-285750">
              <a:buFont typeface="+mj-lt"/>
              <a:buAutoNum type="arabicPeriod" startAt="5"/>
            </a:pPr>
            <a:r>
              <a:rPr lang="en-US" sz="1900" b="1" dirty="0">
                <a:latin typeface="+mn-lt"/>
              </a:rPr>
              <a:t>Record Times:</a:t>
            </a:r>
          </a:p>
          <a:p>
            <a:pPr marL="738188" indent="-276225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Note work element times on the worksheet</a:t>
            </a:r>
          </a:p>
          <a:p>
            <a:pPr marL="341313" indent="-285750">
              <a:buFont typeface="+mj-lt"/>
              <a:buAutoNum type="arabicPeriod" startAt="6"/>
            </a:pPr>
            <a:r>
              <a:rPr lang="en-US" sz="1900" b="1" dirty="0">
                <a:latin typeface="+mn-lt"/>
              </a:rPr>
              <a:t>Timing Elements:</a:t>
            </a:r>
          </a:p>
          <a:p>
            <a:pPr marL="738188" indent="-341313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Long elements: Time individually</a:t>
            </a:r>
          </a:p>
          <a:p>
            <a:pPr marL="738188" indent="-341313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Short elements: Time in groups</a:t>
            </a:r>
          </a:p>
          <a:p>
            <a:pPr marL="341313" indent="-285750">
              <a:buFont typeface="+mj-lt"/>
              <a:buAutoNum type="arabicPeriod" startAt="7"/>
            </a:pPr>
            <a:r>
              <a:rPr lang="en-US" sz="1900" b="1" dirty="0">
                <a:latin typeface="+mn-lt"/>
              </a:rPr>
              <a:t>Foreign Elements:</a:t>
            </a:r>
          </a:p>
          <a:p>
            <a:pPr marL="738188" indent="-341313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Code and compute these at the end of the study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160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90" y="337887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sz="4000" dirty="0"/>
              <a:t>Time Study Equipment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936246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4476" y="1066800"/>
            <a:ext cx="8229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>
                <a:latin typeface="+mn-lt"/>
              </a:rPr>
              <a:t>Direct Time Study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Observation Tools: Stopwatch, video camera, or computerized methods</a:t>
            </a:r>
          </a:p>
          <a:p>
            <a:r>
              <a:rPr lang="en-US" sz="1900" b="1" dirty="0">
                <a:latin typeface="+mn-lt"/>
              </a:rPr>
              <a:t>Stopwatch Time Study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Traditional Tools: Stopwatch and worksheet on a clipboard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Measurement Scales: Decimal minutes, decimal hours, TMUs (1 TMU = 0.036 seconds)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Digital Stopwatches: Digital display, easy readability, reduced reading errors, switching between time scales</a:t>
            </a:r>
          </a:p>
          <a:p>
            <a:r>
              <a:rPr lang="en-US" sz="1900" b="1" dirty="0">
                <a:latin typeface="+mn-lt"/>
              </a:rPr>
              <a:t>Video Recorded Time Study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Devices: Camcorder, iPad, smartphone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Advantages: Captures visual and audio elements, allows detailed analysis by advancing/reversing video, provides objective assessment and record of task</a:t>
            </a:r>
          </a:p>
          <a:p>
            <a:r>
              <a:rPr lang="en-US" sz="1900" b="1" dirty="0">
                <a:latin typeface="+mn-lt"/>
              </a:rPr>
              <a:t>Computerized Time Study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Systems: PMTS, SDS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Goals: Set time standards and describe task methods, maintain a database of empirical time standards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0094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2268" y="257095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Accuracy of the Standard Time</a:t>
            </a:r>
            <a:endParaRPr sz="44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268" y="838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4" y="900802"/>
            <a:ext cx="849929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>
                <a:latin typeface="+mn-lt"/>
              </a:rPr>
              <a:t>Importance of Documenting Standard Methods</a:t>
            </a:r>
          </a:p>
          <a:p>
            <a:pPr marL="457200" indent="-280988">
              <a:buFont typeface="+mj-lt"/>
              <a:buAutoNum type="arabicPeriod"/>
            </a:pPr>
            <a:r>
              <a:rPr lang="en-US" sz="1900" dirty="0">
                <a:latin typeface="+mn-lt"/>
              </a:rPr>
              <a:t>Identify Method Changes: Justify retiming tasks</a:t>
            </a:r>
          </a:p>
          <a:p>
            <a:pPr marL="457200" indent="-280988">
              <a:buFont typeface="+mj-lt"/>
              <a:buAutoNum type="arabicPeriod"/>
            </a:pPr>
            <a:r>
              <a:rPr lang="en-US" sz="1900" dirty="0">
                <a:latin typeface="+mn-lt"/>
              </a:rPr>
              <a:t>Work Instructions: Guide for future batches</a:t>
            </a:r>
          </a:p>
          <a:p>
            <a:pPr marL="457200" indent="-280988">
              <a:buFont typeface="+mj-lt"/>
              <a:buAutoNum type="arabicPeriod"/>
            </a:pPr>
            <a:r>
              <a:rPr lang="en-US" sz="1900" dirty="0">
                <a:latin typeface="+mn-lt"/>
              </a:rPr>
              <a:t>Reference Document: Resolve disputes between management and workers</a:t>
            </a:r>
          </a:p>
          <a:p>
            <a:pPr marL="457200" indent="-280988">
              <a:buFont typeface="+mj-lt"/>
              <a:buAutoNum type="arabicPeriod"/>
            </a:pPr>
            <a:r>
              <a:rPr lang="en-US" sz="1900" dirty="0">
                <a:latin typeface="+mn-lt"/>
              </a:rPr>
              <a:t>Data for Standard Systems: Future use in standard data systems</a:t>
            </a:r>
            <a:endParaRPr lang="en-US" sz="1900" b="1" dirty="0">
              <a:latin typeface="+mn-lt"/>
            </a:endParaRPr>
          </a:p>
          <a:p>
            <a:pPr>
              <a:spcBef>
                <a:spcPts val="1200"/>
              </a:spcBef>
            </a:pPr>
            <a:r>
              <a:rPr lang="en-US" sz="1900" b="1" dirty="0">
                <a:latin typeface="+mn-lt"/>
              </a:rPr>
              <a:t>Key Influencing Factors</a:t>
            </a:r>
          </a:p>
          <a:p>
            <a:pPr marL="461963" indent="-285750">
              <a:buFont typeface="+mj-lt"/>
              <a:buAutoNum type="arabicPeriod"/>
            </a:pPr>
            <a:r>
              <a:rPr lang="en-US" sz="1900" dirty="0">
                <a:latin typeface="+mn-lt"/>
              </a:rPr>
              <a:t>Employee Efficiency:</a:t>
            </a:r>
          </a:p>
          <a:p>
            <a:pPr marL="1027112" lvl="1" indent="-34290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Analyst's ability to rate performance accurately</a:t>
            </a:r>
          </a:p>
          <a:p>
            <a:pPr marL="461963" indent="-285750">
              <a:buFont typeface="+mj-lt"/>
              <a:buAutoNum type="arabicPeriod"/>
            </a:pPr>
            <a:r>
              <a:rPr lang="en-US" sz="1900" dirty="0">
                <a:latin typeface="+mn-lt"/>
              </a:rPr>
              <a:t>Study Conditions:</a:t>
            </a:r>
          </a:p>
          <a:p>
            <a:pPr marL="1027112" lvl="1" indent="-34290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Equipment performance</a:t>
            </a:r>
          </a:p>
          <a:p>
            <a:pPr marL="1027112" lvl="1" indent="-34290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Raw material quality</a:t>
            </a:r>
          </a:p>
          <a:p>
            <a:pPr marL="1027112" lvl="1" indent="-34290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Employee fatigue</a:t>
            </a:r>
          </a:p>
          <a:p>
            <a:pPr marL="461963" indent="-285750">
              <a:buFont typeface="+mj-lt"/>
              <a:buAutoNum type="arabicPeriod"/>
            </a:pPr>
            <a:r>
              <a:rPr lang="en-US" sz="1900" dirty="0">
                <a:latin typeface="+mn-lt"/>
              </a:rPr>
              <a:t>Job Division:</a:t>
            </a:r>
          </a:p>
          <a:p>
            <a:pPr marL="1027112" lvl="2" indent="-34290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How job is broken into elements</a:t>
            </a:r>
          </a:p>
          <a:p>
            <a:pPr marL="461963" indent="-285750">
              <a:buFont typeface="+mj-lt"/>
              <a:buAutoNum type="arabicPeriod"/>
            </a:pPr>
            <a:r>
              <a:rPr lang="en-US" sz="1900" dirty="0">
                <a:latin typeface="+mn-lt"/>
              </a:rPr>
              <a:t>Number of Cycles:</a:t>
            </a:r>
          </a:p>
          <a:p>
            <a:pPr marL="1027112" lvl="1" indent="-34290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Sufficient observation cycles</a:t>
            </a:r>
          </a:p>
          <a:p>
            <a:pPr marL="461963" indent="-285750">
              <a:buFont typeface="+mj-lt"/>
              <a:buAutoNum type="arabicPeriod"/>
            </a:pPr>
            <a:r>
              <a:rPr lang="en-US" sz="1900" dirty="0">
                <a:latin typeface="+mn-lt"/>
              </a:rPr>
              <a:t>Statistical Methods:</a:t>
            </a:r>
          </a:p>
          <a:p>
            <a:pPr marL="1027112" lvl="1" indent="-34290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Use Student t-distribution for small sample sizes</a:t>
            </a:r>
            <a:endParaRPr lang="en-US" sz="1900" dirty="0">
              <a:effectLst/>
              <a:latin typeface="+mn-lt"/>
              <a:ea typeface="Arial" panose="020B0604020202020204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12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0031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8345" y="268078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sz="4000" dirty="0"/>
              <a:t>Irregular &amp; Foreign Elements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90" y="838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5290" y="976984"/>
            <a:ext cx="8499298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b="1" dirty="0">
                <a:effectLst/>
                <a:latin typeface="+mn-lt"/>
                <a:ea typeface="Arial" panose="020B0604020202020204" pitchFamily="34" charset="0"/>
              </a:rPr>
              <a:t>Irregular Elements</a:t>
            </a: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: Performed less than once per cycle</a:t>
            </a:r>
          </a:p>
          <a:p>
            <a:pPr marL="517525" lvl="2" indent="-231775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Examples: Changing tools, replacing tote pans</a:t>
            </a:r>
          </a:p>
          <a:p>
            <a:pPr lvl="2">
              <a:spcBef>
                <a:spcPts val="800"/>
              </a:spcBef>
            </a:pPr>
            <a:r>
              <a:rPr lang="en-US" b="1" dirty="0">
                <a:effectLst/>
                <a:latin typeface="+mn-lt"/>
                <a:ea typeface="Arial" panose="020B0604020202020204" pitchFamily="34" charset="0"/>
              </a:rPr>
              <a:t>Foreign Elements</a:t>
            </a: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: Unusual elements during a normal work cycle</a:t>
            </a:r>
          </a:p>
          <a:p>
            <a:pPr marL="517525" lvl="2" indent="-231775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Examples:</a:t>
            </a:r>
          </a:p>
          <a:p>
            <a:pPr marL="1025525" lvl="2" indent="-341313">
              <a:buFont typeface="Wingdings" panose="05000000000000000000" pitchFamily="2" charset="2"/>
              <a:buChar char="v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F: Fumble</a:t>
            </a:r>
          </a:p>
          <a:p>
            <a:pPr marL="1025525" lvl="2" indent="-341313">
              <a:buFont typeface="Wingdings" panose="05000000000000000000" pitchFamily="2" charset="2"/>
              <a:buChar char="v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P: Personal movement</a:t>
            </a:r>
          </a:p>
          <a:p>
            <a:pPr marL="1025525" lvl="2" indent="-341313">
              <a:buFont typeface="Wingdings" panose="05000000000000000000" pitchFamily="2" charset="2"/>
              <a:buChar char="v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M: Minor adjustment</a:t>
            </a:r>
          </a:p>
          <a:p>
            <a:pPr marL="1025525" lvl="2" indent="-341313">
              <a:buFont typeface="Wingdings" panose="05000000000000000000" pitchFamily="2" charset="2"/>
              <a:buChar char="v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R: Repair/rework</a:t>
            </a:r>
          </a:p>
          <a:p>
            <a:pPr marL="1025525" lvl="2" indent="-341313">
              <a:buFont typeface="Wingdings" panose="05000000000000000000" pitchFamily="2" charset="2"/>
              <a:buChar char="v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S: Replenishing supplies</a:t>
            </a:r>
          </a:p>
          <a:p>
            <a:pPr lvl="2"/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Computing Foreign Elements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Note: Mark unusual element on the form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Average Time: Calculate average time excluding foreign element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Adjust Time: Subtract average element time from foreign element time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Base Time: Multiply by rating factor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Frequency Adjustment: Adjust by occurrence frequency for normal time per cycle</a:t>
            </a:r>
          </a:p>
          <a:p>
            <a:pPr lvl="2"/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Omitting an Element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Paid Elsewhere: Included in another standard part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Irrelevant: Does not belong in the standard</a:t>
            </a:r>
          </a:p>
          <a:p>
            <a:pPr marL="517525" lvl="2" indent="-287338">
              <a:buFont typeface="+mj-lt"/>
              <a:buAutoNum type="arabicPeriod"/>
            </a:pPr>
            <a:r>
              <a:rPr lang="en-US" dirty="0">
                <a:effectLst/>
                <a:latin typeface="+mn-lt"/>
                <a:ea typeface="Arial" panose="020B0604020202020204" pitchFamily="34" charset="0"/>
              </a:rPr>
              <a:t>Outlier: Time outside normal range without clear cause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13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67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509" y="494584"/>
            <a:ext cx="8228787" cy="758668"/>
          </a:xfrm>
          <a:prstGeom prst="rect">
            <a:avLst/>
          </a:prstGeom>
        </p:spPr>
        <p:txBody>
          <a:bodyPr vert="horz" wrap="square" lIns="0" tIns="14173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Introduction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6103" y="125325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416103" y="1447800"/>
            <a:ext cx="82287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Direct Time Study: </a:t>
            </a:r>
            <a:r>
              <a:rPr lang="en-US" sz="2000" dirty="0">
                <a:latin typeface="+mn-lt"/>
              </a:rPr>
              <a:t>Observation and timing of tasks by a trained analyst at a job site.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Purpose: </a:t>
            </a:r>
            <a:r>
              <a:rPr lang="en-US" sz="2000" dirty="0">
                <a:latin typeface="+mn-lt"/>
              </a:rPr>
              <a:t>Establish accurate and fair time standards for planning, scheduling, and productivity improvement.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Key Points:</a:t>
            </a:r>
          </a:p>
          <a:p>
            <a:pPr marL="517525" indent="-341313">
              <a:buFont typeface="+mj-lt"/>
              <a:buAutoNum type="arabicPeriod"/>
            </a:pPr>
            <a:r>
              <a:rPr lang="en-US" sz="2000" dirty="0">
                <a:latin typeface="+mn-lt"/>
              </a:rPr>
              <a:t>Suitable for manual tasks that can be physically observed.</a:t>
            </a:r>
          </a:p>
          <a:p>
            <a:pPr marL="517525" indent="-341313">
              <a:buFont typeface="+mj-lt"/>
              <a:buAutoNum type="arabicPeriod"/>
            </a:pPr>
            <a:r>
              <a:rPr lang="en-US" sz="2000" dirty="0">
                <a:latin typeface="+mn-lt"/>
              </a:rPr>
              <a:t>Ideal for repetitive tasks, typically done in 15 minutes or less.</a:t>
            </a:r>
          </a:p>
          <a:p>
            <a:pPr marL="517525" indent="-341313">
              <a:buFont typeface="+mj-lt"/>
              <a:buAutoNum type="arabicPeriod"/>
            </a:pPr>
            <a:r>
              <a:rPr lang="en-US" sz="2000" dirty="0">
                <a:latin typeface="+mn-lt"/>
              </a:rPr>
              <a:t>Applicable to tasks repeated in a cyclical pattern over an extended period.</a:t>
            </a:r>
          </a:p>
          <a:p>
            <a:pPr marL="517525" indent="-341313">
              <a:buFont typeface="+mj-lt"/>
              <a:buAutoNum type="arabicPeriod"/>
            </a:pPr>
            <a:r>
              <a:rPr lang="en-US" sz="2000" dirty="0">
                <a:latin typeface="+mn-lt"/>
              </a:rPr>
              <a:t>Most versatile and widely used work measurement technique.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533400" y="6457703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</a:t>
            </a:r>
            <a:r>
              <a:rPr lang="en-US" sz="1000" dirty="0" err="1"/>
              <a:t>Parisa</a:t>
            </a:r>
            <a:r>
              <a:rPr lang="en-US" sz="1000" dirty="0"/>
              <a:t> </a:t>
            </a:r>
            <a:r>
              <a:rPr lang="en-US" sz="1000" dirty="0" err="1"/>
              <a:t>Pooyan</a:t>
            </a:r>
            <a:r>
              <a:rPr lang="en-US" sz="1000" dirty="0"/>
              <a:t>, Lin Li, &amp; Suad </a:t>
            </a:r>
            <a:r>
              <a:rPr lang="en-US" sz="1000" dirty="0" err="1"/>
              <a:t>Awad</a:t>
            </a:r>
            <a:r>
              <a:rPr lang="en-US" sz="1000" dirty="0"/>
              <a:t> - All Rights Reserved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5289" y="406096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Steps in Direct Time Study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289" y="9906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6103" y="1066800"/>
            <a:ext cx="822878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indent="-295275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Select Task</a:t>
            </a:r>
          </a:p>
          <a:p>
            <a:pPr marL="803275" lvl="1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Identify the specific task to study.</a:t>
            </a:r>
          </a:p>
          <a:p>
            <a:pPr marL="350838" indent="-295275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Define Work Elements</a:t>
            </a:r>
          </a:p>
          <a:p>
            <a:pPr marL="803275" lvl="1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Break task into distinct steps.</a:t>
            </a:r>
          </a:p>
          <a:p>
            <a:pPr marL="350838" indent="-295275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Record Observations</a:t>
            </a:r>
          </a:p>
          <a:p>
            <a:pPr marL="803275" lvl="1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Measure time for each element using a stopwatch.</a:t>
            </a:r>
          </a:p>
          <a:p>
            <a:pPr marL="350838" indent="-295275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Evaluate Performance</a:t>
            </a:r>
          </a:p>
          <a:p>
            <a:pPr marL="803275" lvl="1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Assess worker’s pace against a standard.</a:t>
            </a:r>
          </a:p>
          <a:p>
            <a:pPr marL="350838" indent="-295275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Calculate Normal Time</a:t>
            </a:r>
          </a:p>
          <a:p>
            <a:pPr marL="803275" lvl="1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Adjust observed times based on performance ratings.</a:t>
            </a:r>
          </a:p>
          <a:p>
            <a:pPr marL="350838" indent="-295275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Determine Allowances</a:t>
            </a:r>
          </a:p>
          <a:p>
            <a:pPr marL="803275" lvl="1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Add time for fatigue, personal needs, and delays.</a:t>
            </a:r>
          </a:p>
          <a:p>
            <a:pPr marL="350838" indent="-295275">
              <a:buFont typeface="+mj-lt"/>
              <a:buAutoNum type="arabicPeriod"/>
            </a:pPr>
            <a:r>
              <a:rPr lang="en-US" sz="1900" b="1" dirty="0">
                <a:latin typeface="+mn-lt"/>
              </a:rPr>
              <a:t>Calculate Standard Time</a:t>
            </a:r>
          </a:p>
          <a:p>
            <a:pPr marL="803275" lvl="1" indent="-285750">
              <a:buFont typeface="Wingdings" panose="05000000000000000000" pitchFamily="2" charset="2"/>
              <a:buChar char="v"/>
            </a:pPr>
            <a:r>
              <a:rPr lang="en-US" sz="1900" dirty="0">
                <a:latin typeface="+mn-lt"/>
              </a:rPr>
              <a:t>Combine normal time and allowances for the final standard time.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6104" y="55759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Definitions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314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86086" y="1295400"/>
            <a:ext cx="841787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>
                <a:latin typeface="+mn-lt"/>
              </a:rPr>
              <a:t>Time Study Record</a:t>
            </a:r>
            <a:r>
              <a:rPr lang="en-US" sz="1900" dirty="0">
                <a:latin typeface="+mn-lt"/>
              </a:rPr>
              <a:t>: Data collection form that contains necessary info to compute task duration.</a:t>
            </a:r>
          </a:p>
          <a:p>
            <a:r>
              <a:rPr lang="en-US" sz="1900" b="1" dirty="0">
                <a:latin typeface="+mn-lt"/>
              </a:rPr>
              <a:t>Column Number</a:t>
            </a:r>
            <a:r>
              <a:rPr lang="en-US" sz="1900" dirty="0">
                <a:latin typeface="+mn-lt"/>
              </a:rPr>
              <a:t>: Top number of each column on the form.</a:t>
            </a:r>
          </a:p>
          <a:p>
            <a:r>
              <a:rPr lang="en-US" sz="1900" b="1" dirty="0">
                <a:latin typeface="+mn-lt"/>
              </a:rPr>
              <a:t>Sample Size: </a:t>
            </a:r>
            <a:r>
              <a:rPr lang="en-US" sz="1900" dirty="0">
                <a:latin typeface="+mn-lt"/>
              </a:rPr>
              <a:t>Minimum observations for statistical accuracy.</a:t>
            </a:r>
          </a:p>
          <a:p>
            <a:r>
              <a:rPr lang="en-US" sz="1900" b="1" dirty="0">
                <a:latin typeface="+mn-lt"/>
              </a:rPr>
              <a:t>Element Description: </a:t>
            </a:r>
            <a:r>
              <a:rPr lang="en-US" sz="1900" dirty="0">
                <a:latin typeface="+mn-lt"/>
              </a:rPr>
              <a:t>Brief description of a task step.</a:t>
            </a:r>
          </a:p>
          <a:p>
            <a:r>
              <a:rPr lang="en-US" sz="1900" b="1" dirty="0">
                <a:latin typeface="+mn-lt"/>
              </a:rPr>
              <a:t>Element Times: </a:t>
            </a:r>
            <a:r>
              <a:rPr lang="en-US" sz="1900" dirty="0">
                <a:latin typeface="+mn-lt"/>
              </a:rPr>
              <a:t>Stopwatch times for each task repetition.</a:t>
            </a:r>
          </a:p>
          <a:p>
            <a:r>
              <a:rPr lang="en-US" sz="1900" b="1" dirty="0">
                <a:latin typeface="+mn-lt"/>
              </a:rPr>
              <a:t>Total Time: </a:t>
            </a:r>
            <a:r>
              <a:rPr lang="en-US" sz="1900" dirty="0">
                <a:latin typeface="+mn-lt"/>
              </a:rPr>
              <a:t>Sum of times for an element.</a:t>
            </a:r>
          </a:p>
          <a:p>
            <a:r>
              <a:rPr lang="en-US" sz="1900" b="1" dirty="0">
                <a:latin typeface="+mn-lt"/>
              </a:rPr>
              <a:t>Number: </a:t>
            </a:r>
            <a:r>
              <a:rPr lang="en-US" sz="1900" dirty="0">
                <a:latin typeface="+mn-lt"/>
              </a:rPr>
              <a:t>Observations excluding foreign elements.</a:t>
            </a:r>
          </a:p>
          <a:p>
            <a:r>
              <a:rPr lang="en-US" sz="1900" b="1" dirty="0">
                <a:latin typeface="+mn-lt"/>
              </a:rPr>
              <a:t>Foreign Element: </a:t>
            </a:r>
            <a:r>
              <a:rPr lang="en-US" sz="1900" dirty="0">
                <a:latin typeface="+mn-lt"/>
              </a:rPr>
              <a:t>Unusual work conditions noted separately.</a:t>
            </a:r>
          </a:p>
          <a:p>
            <a:r>
              <a:rPr lang="en-US" sz="1900" b="1" dirty="0">
                <a:latin typeface="+mn-lt"/>
              </a:rPr>
              <a:t>Average Time:</a:t>
            </a:r>
            <a:r>
              <a:rPr lang="en-US" sz="1900" dirty="0">
                <a:latin typeface="+mn-lt"/>
              </a:rPr>
              <a:t> Total time divided by number of observations.</a:t>
            </a:r>
          </a:p>
          <a:p>
            <a:r>
              <a:rPr lang="en-US" sz="1900" b="1" dirty="0">
                <a:latin typeface="+mn-lt"/>
              </a:rPr>
              <a:t>Rating Factor: </a:t>
            </a:r>
            <a:r>
              <a:rPr lang="en-US" sz="1900" dirty="0">
                <a:latin typeface="+mn-lt"/>
              </a:rPr>
              <a:t>Employee's performance relative to normal speed.</a:t>
            </a:r>
          </a:p>
          <a:p>
            <a:r>
              <a:rPr lang="en-US" sz="1900" b="1" dirty="0">
                <a:latin typeface="+mn-lt"/>
              </a:rPr>
              <a:t>Base Time: </a:t>
            </a:r>
            <a:r>
              <a:rPr lang="en-US" sz="1900" dirty="0">
                <a:latin typeface="+mn-lt"/>
              </a:rPr>
              <a:t>Average time multiplied by rating factor.</a:t>
            </a:r>
          </a:p>
          <a:p>
            <a:r>
              <a:rPr lang="en-US" sz="1900" b="1" dirty="0">
                <a:latin typeface="+mn-lt"/>
              </a:rPr>
              <a:t>Frequency: </a:t>
            </a:r>
            <a:r>
              <a:rPr lang="en-US" sz="1900" dirty="0">
                <a:latin typeface="+mn-lt"/>
              </a:rPr>
              <a:t>How often an element occurs.</a:t>
            </a:r>
          </a:p>
          <a:p>
            <a:r>
              <a:rPr lang="en-US" sz="1900" b="1" dirty="0">
                <a:latin typeface="+mn-lt"/>
              </a:rPr>
              <a:t>Normal Time: </a:t>
            </a:r>
            <a:r>
              <a:rPr lang="en-US" sz="1900" dirty="0">
                <a:latin typeface="+mn-lt"/>
              </a:rPr>
              <a:t>Base time adjusted by frequency.</a:t>
            </a:r>
          </a:p>
          <a:p>
            <a:r>
              <a:rPr lang="en-US" sz="1900" b="1" dirty="0">
                <a:latin typeface="+mn-lt"/>
              </a:rPr>
              <a:t>P,F, and D: </a:t>
            </a:r>
            <a:r>
              <a:rPr lang="en-US" sz="1900" dirty="0">
                <a:latin typeface="+mn-lt"/>
              </a:rPr>
              <a:t>Allowances for personal needs, fatigue, and delays.</a:t>
            </a:r>
          </a:p>
          <a:p>
            <a:r>
              <a:rPr lang="en-US" sz="1900" b="1" dirty="0">
                <a:latin typeface="+mn-lt"/>
              </a:rPr>
              <a:t>Total Standard Time: </a:t>
            </a:r>
            <a:r>
              <a:rPr lang="en-US" sz="1900" dirty="0">
                <a:latin typeface="+mn-lt"/>
              </a:rPr>
              <a:t>Sum of time for average trained employee at normal pace.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09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3813" y="5908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 Time Study Equipment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3620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43813" y="1371600"/>
            <a:ext cx="84247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+mn-lt"/>
              </a:rPr>
              <a:t>Tools:</a:t>
            </a:r>
          </a:p>
          <a:p>
            <a:pPr marL="573088" indent="-287338">
              <a:spcAft>
                <a:spcPts val="600"/>
              </a:spcAft>
              <a:buFont typeface="+mj-lt"/>
              <a:buAutoNum type="arabicPeriod"/>
            </a:pPr>
            <a:r>
              <a:rPr lang="en-US" sz="2000" u="sng" dirty="0">
                <a:latin typeface="+mn-lt"/>
              </a:rPr>
              <a:t>Stopwatch: </a:t>
            </a:r>
            <a:r>
              <a:rPr lang="en-US" sz="2000" dirty="0">
                <a:latin typeface="+mn-lt"/>
              </a:rPr>
              <a:t>Calibrated in 1/1000 of a minute or seconds.</a:t>
            </a:r>
          </a:p>
          <a:p>
            <a:pPr marL="573088" indent="-287338">
              <a:spcAft>
                <a:spcPts val="600"/>
              </a:spcAft>
              <a:buFont typeface="+mj-lt"/>
              <a:buAutoNum type="arabicPeriod"/>
            </a:pPr>
            <a:r>
              <a:rPr lang="en-US" sz="2000" u="sng" dirty="0">
                <a:latin typeface="+mn-lt"/>
              </a:rPr>
              <a:t>Time Study Record Forms</a:t>
            </a:r>
            <a:r>
              <a:rPr lang="en-US" sz="2000" dirty="0">
                <a:latin typeface="+mn-lt"/>
              </a:rPr>
              <a:t>: Data collection sheets.</a:t>
            </a:r>
          </a:p>
          <a:p>
            <a:pPr marL="573088" indent="-287338">
              <a:spcAft>
                <a:spcPts val="600"/>
              </a:spcAft>
              <a:buFont typeface="+mj-lt"/>
              <a:buAutoNum type="arabicPeriod"/>
            </a:pPr>
            <a:r>
              <a:rPr lang="en-US" sz="2000" u="sng" dirty="0">
                <a:latin typeface="+mn-lt"/>
              </a:rPr>
              <a:t>Basic Supplies:</a:t>
            </a:r>
            <a:r>
              <a:rPr lang="en-US" sz="2000" dirty="0">
                <a:latin typeface="+mn-lt"/>
              </a:rPr>
              <a:t> Clipboard, pencil, and tape measure.</a:t>
            </a:r>
          </a:p>
          <a:p>
            <a:pPr marL="573088" indent="-287338">
              <a:spcAft>
                <a:spcPts val="600"/>
              </a:spcAft>
              <a:buFont typeface="+mj-lt"/>
              <a:buAutoNum type="arabicPeriod"/>
            </a:pPr>
            <a:r>
              <a:rPr lang="en-US" sz="2000" u="sng" dirty="0">
                <a:latin typeface="+mn-lt"/>
              </a:rPr>
              <a:t>Additional Tools: </a:t>
            </a:r>
            <a:r>
              <a:rPr lang="en-US" sz="2000" dirty="0">
                <a:latin typeface="+mn-lt"/>
              </a:rPr>
              <a:t>Tachometer or gauge for machine speeds, feed rates, and other critical parameters.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6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7444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spc="-10" dirty="0"/>
              <a:t>Snapback Time Study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0337" y="11430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47444" y="1295400"/>
            <a:ext cx="825621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Procedure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Start Stopwatch: Begin at the first element.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Snapback to Zero: After each element, read and reset the stopwatch.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Record Time: Log the elapsed time for each element on the form.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Common Issue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Timing Errors: Snapping the watch too early or late affects element times but not total time.</a:t>
            </a:r>
          </a:p>
          <a:p>
            <a:pPr marL="285750"/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End of Study</a:t>
            </a:r>
          </a:p>
          <a:p>
            <a:pPr marL="517525" indent="-231775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Total Elapsed Time: Read and record at the bottom of the form.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605469"/>
            <a:ext cx="822959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400" dirty="0"/>
              <a:t>Continuous Time Study</a:t>
            </a:r>
            <a:endParaRPr sz="44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8363" y="1219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8363" y="13716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Process: </a:t>
            </a:r>
            <a:r>
              <a:rPr lang="en-US" sz="2000" dirty="0">
                <a:latin typeface="+mn-lt"/>
              </a:rPr>
              <a:t>Stopwatch is started at the beginning of the first cycle and runs without stopping.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latin typeface="+mn-lt"/>
              </a:rPr>
              <a:t>Recording: </a:t>
            </a:r>
            <a:r>
              <a:rPr lang="en-US" sz="2000" dirty="0">
                <a:latin typeface="+mn-lt"/>
              </a:rPr>
              <a:t>Analyst notes the elapsed time at the end of each element.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latin typeface="+mn-lt"/>
              </a:rPr>
              <a:t>Adaptation: </a:t>
            </a:r>
            <a:r>
              <a:rPr lang="en-US" sz="2000" dirty="0">
                <a:latin typeface="+mn-lt"/>
              </a:rPr>
              <a:t>Some analysts reset the stopwatch at the start of each work cycle to always begin from zero.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48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4476" y="469530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General Time Study Procedure – Part 1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1066799"/>
            <a:ext cx="8295762" cy="45719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33762" y="1313052"/>
            <a:ext cx="3962400" cy="44781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30188" indent="-230188">
              <a:buFont typeface="+mj-lt"/>
              <a:buAutoNum type="arabicPeriod"/>
            </a:pPr>
            <a:r>
              <a:rPr lang="en-US" sz="1900" dirty="0">
                <a:latin typeface="+mn-lt"/>
              </a:rPr>
              <a:t>Select Job: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Based on requests (employee, supervisor, management) or audits/projects.</a:t>
            </a:r>
          </a:p>
          <a:p>
            <a:pPr marL="230188" lvl="6" indent="-230188">
              <a:buFont typeface="+mj-lt"/>
              <a:buAutoNum type="arabicPeriod" startAt="2"/>
            </a:pPr>
            <a:r>
              <a:rPr lang="en-US" sz="1900" dirty="0">
                <a:latin typeface="+mn-lt"/>
              </a:rPr>
              <a:t>Discuss and Introduce: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Talk with the section supervisor.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Introduce yourself to the employee and explain the study.</a:t>
            </a:r>
          </a:p>
          <a:p>
            <a:pPr marL="228600" lvl="3" indent="-228600">
              <a:buFont typeface="+mj-lt"/>
              <a:buAutoNum type="arabicPeriod" startAt="3"/>
            </a:pPr>
            <a:r>
              <a:rPr lang="en-US" sz="1900" dirty="0">
                <a:latin typeface="+mn-lt"/>
              </a:rPr>
              <a:t>Verify Method: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Ensure the employee follows the standard method.</a:t>
            </a:r>
          </a:p>
          <a:p>
            <a:pPr marL="230188" indent="-230188">
              <a:buFont typeface="+mj-lt"/>
              <a:buAutoNum type="arabicPeriod" startAt="4"/>
            </a:pPr>
            <a:r>
              <a:rPr lang="en-US" sz="1900" dirty="0">
                <a:latin typeface="+mn-lt"/>
              </a:rPr>
              <a:t>Record Details: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Note equipment, speeds, tools, materials, etc.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Sketch the work area if needed.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9D8E41-768A-F75C-BA62-0042E57E82AB}"/>
              </a:ext>
            </a:extLst>
          </p:cNvPr>
          <p:cNvSpPr txBox="1"/>
          <p:nvPr/>
        </p:nvSpPr>
        <p:spPr>
          <a:xfrm>
            <a:off x="4747838" y="1313051"/>
            <a:ext cx="3962400" cy="44781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30188" indent="-230188">
              <a:buFont typeface="+mj-lt"/>
              <a:buAutoNum type="arabicPeriod" startAt="5"/>
            </a:pPr>
            <a:r>
              <a:rPr lang="en-US" sz="1900" dirty="0">
                <a:latin typeface="+mn-lt"/>
              </a:rPr>
              <a:t>Observe and Divide: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Break job into logical elements.</a:t>
            </a:r>
          </a:p>
          <a:p>
            <a:pPr marL="230188" indent="-230188">
              <a:buFont typeface="+mj-lt"/>
              <a:buAutoNum type="arabicPeriod" startAt="6"/>
            </a:pPr>
            <a:r>
              <a:rPr lang="en-US" sz="1900" dirty="0">
                <a:latin typeface="+mn-lt"/>
              </a:rPr>
              <a:t>Record Time: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Watch and note the time for each element.</a:t>
            </a:r>
          </a:p>
          <a:p>
            <a:pPr marL="230188" indent="-230188">
              <a:buFont typeface="+mj-lt"/>
              <a:buAutoNum type="arabicPeriod" startAt="7"/>
            </a:pPr>
            <a:r>
              <a:rPr lang="en-US" sz="1900" dirty="0">
                <a:latin typeface="+mn-lt"/>
              </a:rPr>
              <a:t>Rate Elements: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Evaluate each element individually.</a:t>
            </a:r>
          </a:p>
          <a:p>
            <a:pPr marL="230188" indent="-230188">
              <a:buFont typeface="+mj-lt"/>
              <a:buAutoNum type="arabicPeriod" startAt="8"/>
            </a:pPr>
            <a:r>
              <a:rPr lang="en-US" sz="1900" dirty="0">
                <a:latin typeface="+mn-lt"/>
              </a:rPr>
              <a:t>Collect Data: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Gather data over several complete cycles.</a:t>
            </a:r>
          </a:p>
          <a:p>
            <a:pPr marL="230188" indent="-230188">
              <a:buFont typeface="+mj-lt"/>
              <a:buAutoNum type="arabicPeriod" startAt="9"/>
            </a:pPr>
            <a:r>
              <a:rPr lang="en-US" sz="1900" dirty="0">
                <a:latin typeface="+mn-lt"/>
              </a:rPr>
              <a:t>Compute Times: 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Calculate base and normal times.</a:t>
            </a:r>
          </a:p>
          <a:p>
            <a:pPr marL="517525" indent="-176213"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</a:rPr>
              <a:t>Add allowances to determine standard time.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603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21" y="514623"/>
            <a:ext cx="822878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000" dirty="0"/>
              <a:t>General Time Study Procedure – Part 2</a:t>
            </a:r>
            <a:endParaRPr sz="4000" spc="-10"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476" y="1066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1"/>
                </a:lnTo>
              </a:path>
            </a:pathLst>
          </a:custGeom>
          <a:ln w="57150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414476" y="1269514"/>
            <a:ext cx="822878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Post-Time Study Actions:</a:t>
            </a:r>
            <a:endParaRPr lang="en-US" sz="2000" dirty="0">
              <a:latin typeface="+mn-lt"/>
            </a:endParaRPr>
          </a:p>
          <a:p>
            <a:pPr marL="396875" indent="-284163">
              <a:buFont typeface="+mj-lt"/>
              <a:buAutoNum type="arabicPeriod"/>
            </a:pPr>
            <a:r>
              <a:rPr lang="en-US" sz="2000" dirty="0">
                <a:latin typeface="+mn-lt"/>
              </a:rPr>
              <a:t>Determine Observation Cycles: Based on desired confidence level.</a:t>
            </a:r>
          </a:p>
          <a:p>
            <a:pPr marL="396875" indent="-284163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latin typeface="+mn-lt"/>
              </a:rPr>
              <a:t>Continue Timing: Observe enough cycles.</a:t>
            </a:r>
          </a:p>
          <a:p>
            <a:pPr marL="396875" indent="-284163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latin typeface="+mn-lt"/>
              </a:rPr>
              <a:t>Compute Standard Time: Derive engineered standard time from all studies.</a:t>
            </a:r>
          </a:p>
          <a:p>
            <a:pPr marL="396875" indent="-284163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latin typeface="+mn-lt"/>
              </a:rPr>
              <a:t>Evaluate Productivity: Assess employee productivity.</a:t>
            </a:r>
          </a:p>
          <a:p>
            <a:pPr marL="396875" indent="-284163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latin typeface="+mn-lt"/>
              </a:rPr>
              <a:t>Approve and Publish: Get approval and release the new standard time.</a:t>
            </a:r>
          </a:p>
          <a:p>
            <a:pPr marL="396875" indent="-284163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latin typeface="+mn-lt"/>
              </a:rPr>
              <a:t>File Documentation: Store all materials for future reference.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47017"/>
            <a:ext cx="759731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/>
              <a:t>Chapter 9	              Copyright © 2025 by Robert S. Keyser, Parisa </a:t>
            </a:r>
            <a:r>
              <a:rPr lang="en-US" sz="1000" dirty="0" err="1"/>
              <a:t>Pooyan</a:t>
            </a:r>
            <a:r>
              <a:rPr lang="en-US" sz="1000" dirty="0"/>
              <a:t>, Lin Li, &amp; Suad Awad - All Rights Reserved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00415" y="6428920"/>
            <a:ext cx="24447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1200" spc="-25" dirty="0">
                <a:solidFill>
                  <a:srgbClr val="898989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2919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2858</TotalTime>
  <Words>1507</Words>
  <Application>Microsoft Office PowerPoint</Application>
  <PresentationFormat>On-screen Show (4:3)</PresentationFormat>
  <Paragraphs>190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Chapter 9               Copyright © 2025 by Robert S. Keyser, Parisa Pooyan, Lin Li, &amp; Suad Awad - All Rights Reserved</vt:lpstr>
      <vt:lpstr>Introduction</vt:lpstr>
      <vt:lpstr>Steps in Direct Time Study</vt:lpstr>
      <vt:lpstr>Definitions</vt:lpstr>
      <vt:lpstr> Time Study Equipment</vt:lpstr>
      <vt:lpstr>Snapback Time Study</vt:lpstr>
      <vt:lpstr>Continuous Time Study</vt:lpstr>
      <vt:lpstr>General Time Study Procedure – Part 1</vt:lpstr>
      <vt:lpstr>General Time Study Procedure – Part 2</vt:lpstr>
      <vt:lpstr>How to Collect Time Study Data</vt:lpstr>
      <vt:lpstr>Time Study Equipment</vt:lpstr>
      <vt:lpstr>Accuracy of the Standard Time</vt:lpstr>
      <vt:lpstr>Irregular &amp; Foreign Elements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ISYE 3450</dc:title>
  <dc:creator>Suad Awad</dc:creator>
  <cp:lastModifiedBy>Robert Keyser</cp:lastModifiedBy>
  <cp:revision>172</cp:revision>
  <cp:lastPrinted>2024-07-17T00:28:01Z</cp:lastPrinted>
  <dcterms:created xsi:type="dcterms:W3CDTF">2024-07-15T11:40:17Z</dcterms:created>
  <dcterms:modified xsi:type="dcterms:W3CDTF">2025-05-22T06:23:17Z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2021-05-10T00:00:00Z</vt:filetime>
  </property>
  <property fmtid="{D5CDD505-2E9C-101B-9397-08002B2CF9AE}" pid="3" name="LastSaved">
    <vt:filetime>2024-07-15T00:00:00Z</vt:filetime>
  </property>
  <property fmtid="{D5CDD505-2E9C-101B-9397-08002B2CF9AE}" pid="4" name="Producer">
    <vt:lpwstr>macOS Version 11.3.1 (Build 20E241) Quartz PDFContext</vt:lpwstr>
  </property>
  <property fmtid="{D5CDD505-2E9C-101B-9397-08002B2CF9AE}" pid="5" name="MSIP_Label_9fec7713-ff10-4e30-a417-5bbcd9826c75_Enabled">
    <vt:lpwstr>true</vt:lpwstr>
  </property>
  <property fmtid="{D5CDD505-2E9C-101B-9397-08002B2CF9AE}" pid="6" name="MSIP_Label_9fec7713-ff10-4e30-a417-5bbcd9826c75_SetDate">
    <vt:lpwstr>2024-09-11T00:30:41Z</vt:lpwstr>
  </property>
  <property fmtid="{D5CDD505-2E9C-101B-9397-08002B2CF9AE}" pid="7" name="MSIP_Label_9fec7713-ff10-4e30-a417-5bbcd9826c75_Method">
    <vt:lpwstr>Standard</vt:lpwstr>
  </property>
  <property fmtid="{D5CDD505-2E9C-101B-9397-08002B2CF9AE}" pid="8" name="MSIP_Label_9fec7713-ff10-4e30-a417-5bbcd9826c75_Name">
    <vt:lpwstr>Enteprise-InternalUseOnly-Child-514205181618919515141225</vt:lpwstr>
  </property>
  <property fmtid="{D5CDD505-2E9C-101B-9397-08002B2CF9AE}" pid="9" name="MSIP_Label_9fec7713-ff10-4e30-a417-5bbcd9826c75_SiteId">
    <vt:lpwstr>fa23982e-6646-4a33-a5c4-1a848d02fcc4</vt:lpwstr>
  </property>
  <property fmtid="{D5CDD505-2E9C-101B-9397-08002B2CF9AE}" pid="10" name="MSIP_Label_9fec7713-ff10-4e30-a417-5bbcd9826c75_ActionId">
    <vt:lpwstr>406980e9-111b-4bd6-8ba0-f6603728d2e4</vt:lpwstr>
  </property>
  <property fmtid="{D5CDD505-2E9C-101B-9397-08002B2CF9AE}" pid="11" name="MSIP_Label_9fec7713-ff10-4e30-a417-5bbcd9826c75_ContentBits">
    <vt:lpwstr>0</vt:lpwstr>
  </property>
  <property fmtid="{D5CDD505-2E9C-101B-9397-08002B2CF9AE}" pid="12" name="_AdHocReviewCycleID">
    <vt:i4>-512414699</vt:i4>
  </property>
  <property fmtid="{D5CDD505-2E9C-101B-9397-08002B2CF9AE}" pid="13" name="_NewReviewCycle">
    <vt:lpwstr/>
  </property>
  <property fmtid="{D5CDD505-2E9C-101B-9397-08002B2CF9AE}" pid="14" name="_EmailSubject">
    <vt:lpwstr>[EXTERNAL] </vt:lpwstr>
  </property>
  <property fmtid="{D5CDD505-2E9C-101B-9397-08002B2CF9AE}" pid="15" name="_AuthorEmail">
    <vt:lpwstr>suad.awad.xats@statefarm.com</vt:lpwstr>
  </property>
  <property fmtid="{D5CDD505-2E9C-101B-9397-08002B2CF9AE}" pid="16" name="_AuthorEmailDisplayName">
    <vt:lpwstr>Suad Awad</vt:lpwstr>
  </property>
</Properties>
</file>