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8" r:id="rId3"/>
    <p:sldId id="259" r:id="rId4"/>
    <p:sldId id="262" r:id="rId5"/>
    <p:sldId id="263" r:id="rId6"/>
    <p:sldId id="273" r:id="rId7"/>
    <p:sldId id="264" r:id="rId8"/>
    <p:sldId id="283" r:id="rId9"/>
    <p:sldId id="274" r:id="rId10"/>
    <p:sldId id="278" r:id="rId11"/>
    <p:sldId id="284" r:id="rId12"/>
    <p:sldId id="285" r:id="rId13"/>
    <p:sldId id="281" r:id="rId14"/>
    <p:sldId id="282" r:id="rId15"/>
  </p:sldIdLst>
  <p:sldSz cx="9144000" cy="6858000" type="screen4x3"/>
  <p:notesSz cx="9144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660"/>
  </p:normalViewPr>
  <p:slideViewPr>
    <p:cSldViewPr>
      <p:cViewPr varScale="1">
        <p:scale>
          <a:sx n="78" d="100"/>
          <a:sy n="78" d="100"/>
        </p:scale>
        <p:origin x="917" y="62"/>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7AD6D6CB-DC39-4E74-A8CB-F006266FF4C3}" type="datetimeFigureOut">
              <a:rPr lang="en-US" smtClean="0"/>
              <a:t>5/22/2025</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A8D575AF-2B61-4484-9DA5-1F4126647A18}" type="slidenum">
              <a:rPr lang="en-US" smtClean="0"/>
              <a:t>‹#›</a:t>
            </a:fld>
            <a:endParaRPr lang="en-US"/>
          </a:p>
        </p:txBody>
      </p:sp>
    </p:spTree>
    <p:extLst>
      <p:ext uri="{BB962C8B-B14F-4D97-AF65-F5344CB8AC3E}">
        <p14:creationId xmlns:p14="http://schemas.microsoft.com/office/powerpoint/2010/main" val="3786436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1</a:t>
            </a:fld>
            <a:endParaRPr lang="en-US"/>
          </a:p>
        </p:txBody>
      </p:sp>
    </p:spTree>
    <p:extLst>
      <p:ext uri="{BB962C8B-B14F-4D97-AF65-F5344CB8AC3E}">
        <p14:creationId xmlns:p14="http://schemas.microsoft.com/office/powerpoint/2010/main" val="2956456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2</a:t>
            </a:fld>
            <a:endParaRPr lang="en-US"/>
          </a:p>
        </p:txBody>
      </p:sp>
    </p:spTree>
    <p:extLst>
      <p:ext uri="{BB962C8B-B14F-4D97-AF65-F5344CB8AC3E}">
        <p14:creationId xmlns:p14="http://schemas.microsoft.com/office/powerpoint/2010/main" val="4082599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D575AF-2B61-4484-9DA5-1F4126647A18}" type="slidenum">
              <a:rPr lang="en-US" smtClean="0"/>
              <a:t>13</a:t>
            </a:fld>
            <a:endParaRPr lang="en-US"/>
          </a:p>
        </p:txBody>
      </p:sp>
    </p:spTree>
    <p:extLst>
      <p:ext uri="{BB962C8B-B14F-4D97-AF65-F5344CB8AC3E}">
        <p14:creationId xmlns:p14="http://schemas.microsoft.com/office/powerpoint/2010/main" val="21598471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4661" y="1459409"/>
            <a:ext cx="8512175" cy="0"/>
          </a:xfrm>
          <a:custGeom>
            <a:avLst/>
            <a:gdLst/>
            <a:ahLst/>
            <a:cxnLst/>
            <a:rect l="l" t="t" r="r" b="b"/>
            <a:pathLst>
              <a:path w="8512175">
                <a:moveTo>
                  <a:pt x="0" y="0"/>
                </a:moveTo>
                <a:lnTo>
                  <a:pt x="8512139" y="1"/>
                </a:lnTo>
              </a:path>
            </a:pathLst>
          </a:custGeom>
          <a:ln w="57150">
            <a:solidFill>
              <a:srgbClr val="F69240"/>
            </a:solidFill>
          </a:ln>
        </p:spPr>
        <p:txBody>
          <a:bodyPr wrap="square" lIns="0" tIns="0" rIns="0" bIns="0" rtlCol="0"/>
          <a:lstStyle/>
          <a:p>
            <a:endParaRPr/>
          </a:p>
        </p:txBody>
      </p:sp>
      <p:pic>
        <p:nvPicPr>
          <p:cNvPr id="17" name="bg object 17"/>
          <p:cNvPicPr/>
          <p:nvPr/>
        </p:nvPicPr>
        <p:blipFill>
          <a:blip r:embed="rId2" cstate="print"/>
          <a:stretch>
            <a:fillRect/>
          </a:stretch>
        </p:blipFill>
        <p:spPr>
          <a:xfrm>
            <a:off x="545592" y="429767"/>
            <a:ext cx="121920" cy="5870448"/>
          </a:xfrm>
          <a:prstGeom prst="rect">
            <a:avLst/>
          </a:prstGeom>
        </p:spPr>
      </p:pic>
      <p:sp>
        <p:nvSpPr>
          <p:cNvPr id="18" name="bg object 18"/>
          <p:cNvSpPr/>
          <p:nvPr/>
        </p:nvSpPr>
        <p:spPr>
          <a:xfrm>
            <a:off x="606174" y="452062"/>
            <a:ext cx="0" cy="5767705"/>
          </a:xfrm>
          <a:custGeom>
            <a:avLst/>
            <a:gdLst/>
            <a:ahLst/>
            <a:cxnLst/>
            <a:rect l="l" t="t" r="r" b="b"/>
            <a:pathLst>
              <a:path h="5767705">
                <a:moveTo>
                  <a:pt x="0" y="0"/>
                </a:moveTo>
                <a:lnTo>
                  <a:pt x="1" y="5767227"/>
                </a:lnTo>
              </a:path>
            </a:pathLst>
          </a:custGeom>
          <a:ln w="38100">
            <a:solidFill>
              <a:srgbClr val="000000"/>
            </a:solidFill>
          </a:ln>
        </p:spPr>
        <p:txBody>
          <a:bodyPr wrap="square" lIns="0" tIns="0" rIns="0" bIns="0" rtlCol="0"/>
          <a:lstStyle/>
          <a:p>
            <a:endParaRPr/>
          </a:p>
        </p:txBody>
      </p:sp>
      <p:sp>
        <p:nvSpPr>
          <p:cNvPr id="2" name="Holder 2"/>
          <p:cNvSpPr>
            <a:spLocks noGrp="1"/>
          </p:cNvSpPr>
          <p:nvPr>
            <p:ph type="ctrTitle"/>
          </p:nvPr>
        </p:nvSpPr>
        <p:spPr>
          <a:xfrm>
            <a:off x="3503025" y="2196084"/>
            <a:ext cx="2341879" cy="513080"/>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subTitle" idx="4"/>
          </p:nvPr>
        </p:nvSpPr>
        <p:spPr>
          <a:xfrm>
            <a:off x="1953727" y="3765804"/>
            <a:ext cx="5647055" cy="1189989"/>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C94A7E6-A0AA-4E87-8D39-7556F7175F58}"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9883" y="1237757"/>
            <a:ext cx="8950960" cy="0"/>
          </a:xfrm>
          <a:custGeom>
            <a:avLst/>
            <a:gdLst/>
            <a:ahLst/>
            <a:cxnLst/>
            <a:rect l="l" t="t" r="r" b="b"/>
            <a:pathLst>
              <a:path w="8950960">
                <a:moveTo>
                  <a:pt x="0" y="0"/>
                </a:moveTo>
                <a:lnTo>
                  <a:pt x="8950591" y="1"/>
                </a:lnTo>
              </a:path>
            </a:pathLst>
          </a:custGeom>
          <a:ln w="57150">
            <a:solidFill>
              <a:srgbClr val="F6924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97BF2C7-B085-48D9-A6DB-C7ADE03D30BC}"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D75147FC-F667-4737-8B6D-2B47F054B888}" type="datetime1">
              <a:rPr lang="en-US" smtClean="0"/>
              <a:t>5/22/2025</a:t>
            </a:fld>
            <a:endParaRPr lang="en-US"/>
          </a:p>
        </p:txBody>
      </p:sp>
      <p:sp>
        <p:nvSpPr>
          <p:cNvPr id="7" name="Holder 7"/>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A3A8C31E-352B-4F12-AC8C-F7441B73BE9E}" type="datetime1">
              <a:rPr lang="en-US" smtClean="0"/>
              <a:t>5/22/2025</a:t>
            </a:fld>
            <a:endParaRPr lang="en-US"/>
          </a:p>
        </p:txBody>
      </p:sp>
      <p:sp>
        <p:nvSpPr>
          <p:cNvPr id="5" name="Holder 5"/>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C4C62E92-4C91-48EA-96F6-0770FE99EC85}" type="datetime1">
              <a:rPr lang="en-US" smtClean="0"/>
              <a:t>5/22/2025</a:t>
            </a:fld>
            <a:endParaRPr lang="en-US"/>
          </a:p>
        </p:txBody>
      </p:sp>
      <p:sp>
        <p:nvSpPr>
          <p:cNvPr id="4" name="Holder 4"/>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67183" y="403859"/>
            <a:ext cx="8976360" cy="770127"/>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a:xfrm>
            <a:off x="503000" y="1249171"/>
            <a:ext cx="7908925" cy="3768725"/>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DF5C42B0-C85C-4A12-88E4-CBEC678142D5}" type="datetime1">
              <a:rPr lang="en-US" smtClean="0"/>
              <a:t>5/22/2025</a:t>
            </a:fld>
            <a:endParaRPr lang="en-US"/>
          </a:p>
        </p:txBody>
      </p:sp>
      <p:sp>
        <p:nvSpPr>
          <p:cNvPr id="6" name="Holder 6"/>
          <p:cNvSpPr>
            <a:spLocks noGrp="1"/>
          </p:cNvSpPr>
          <p:nvPr>
            <p:ph type="sldNum" sz="quarter" idx="7"/>
          </p:nvPr>
        </p:nvSpPr>
        <p:spPr>
          <a:xfrm>
            <a:off x="8883967" y="6623793"/>
            <a:ext cx="219075" cy="180975"/>
          </a:xfrm>
          <a:prstGeom prst="rect">
            <a:avLst/>
          </a:prstGeom>
        </p:spPr>
        <p:txBody>
          <a:bodyPr wrap="square" lIns="0" tIns="0" rIns="0" bIns="0">
            <a:spAutoFit/>
          </a:bodyPr>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C183D7F6-B498-43B3-948B-1728B52AA6E4}">
                <adec:decorative xmlns:adec="http://schemas.microsoft.com/office/drawing/2017/decorative" val="1"/>
              </a:ext>
            </a:extLst>
          </p:cNvPr>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a:t>
            </a:fld>
            <a:endParaRPr sz="1200">
              <a:latin typeface="Calibri"/>
              <a:cs typeface="Calibri"/>
            </a:endParaRPr>
          </a:p>
        </p:txBody>
      </p:sp>
      <p:sp>
        <p:nvSpPr>
          <p:cNvPr id="5" name="Footer Placeholder 4">
            <a:extLst>
              <a:ext uri="{C183D7F6-B498-43B3-948B-1728B52AA6E4}">
                <adec:decorative xmlns:adec="http://schemas.microsoft.com/office/drawing/2017/decorative" val="1"/>
              </a:ext>
            </a:extLst>
          </p:cNvPr>
          <p:cNvSpPr>
            <a:spLocks noGrp="1"/>
          </p:cNvSpPr>
          <p:nvPr>
            <p:ph type="title" idx="4294967295"/>
          </p:nvPr>
        </p:nvSpPr>
        <p:spPr>
          <a:xfrm>
            <a:off x="76200" y="6478588"/>
            <a:ext cx="7924800" cy="15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tx1">
                    <a:tint val="75000"/>
                  </a:schemeClr>
                </a:solidFill>
                <a:effectLst/>
                <a:uLnTx/>
                <a:uFillTx/>
              </a:rPr>
              <a:t>Chapter 3	              Copyright © 2025 by Robert S. Keyser, Parisa Pooyan, Lin Li, &amp; Suad Awad - All Rights Reserved</a:t>
            </a:r>
          </a:p>
        </p:txBody>
      </p:sp>
      <p:sp>
        <p:nvSpPr>
          <p:cNvPr id="2" name="object 2">
            <a:extLst>
              <a:ext uri="{C183D7F6-B498-43B3-948B-1728B52AA6E4}">
                <adec:decorative xmlns:adec="http://schemas.microsoft.com/office/drawing/2017/decorative" val="1"/>
              </a:ext>
            </a:extLst>
          </p:cNvPr>
          <p:cNvSpPr txBox="1">
            <a:spLocks noGrp="1"/>
          </p:cNvSpPr>
          <p:nvPr>
            <p:ph type="subTitle" idx="4"/>
          </p:nvPr>
        </p:nvSpPr>
        <p:spPr>
          <a:xfrm>
            <a:off x="685800" y="1965073"/>
            <a:ext cx="8035290" cy="2003369"/>
          </a:xfrm>
          <a:prstGeom prst="rect">
            <a:avLst/>
          </a:prstGeom>
        </p:spPr>
        <p:txBody>
          <a:bodyPr vert="horz" wrap="square" lIns="0" tIns="12700" rIns="0" bIns="0" rtlCol="0">
            <a:spAutoFit/>
          </a:bodyPr>
          <a:lstStyle/>
          <a:p>
            <a:pPr marR="5080" indent="11113" algn="ctr">
              <a:lnSpc>
                <a:spcPct val="119400"/>
              </a:lnSpc>
              <a:spcBef>
                <a:spcPts val="100"/>
              </a:spcBef>
            </a:pPr>
            <a:r>
              <a:rPr lang="en-US" sz="5400" spc="-10" dirty="0"/>
              <a:t>Chapter 3</a:t>
            </a:r>
          </a:p>
          <a:p>
            <a:pPr marR="5080" indent="11113" algn="ctr">
              <a:lnSpc>
                <a:spcPct val="119400"/>
              </a:lnSpc>
              <a:spcBef>
                <a:spcPts val="100"/>
              </a:spcBef>
            </a:pPr>
            <a:r>
              <a:rPr lang="en-US" sz="5400" spc="-10" dirty="0"/>
              <a:t>Manual Work</a:t>
            </a:r>
            <a:endParaRPr sz="5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262728"/>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Worker-Machine Systems (Part 1)</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4" y="8382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00862" y="950312"/>
            <a:ext cx="8228788" cy="5647700"/>
          </a:xfrm>
          <a:prstGeom prst="rect">
            <a:avLst/>
          </a:prstGeom>
          <a:noFill/>
        </p:spPr>
        <p:txBody>
          <a:bodyPr wrap="square" rtlCol="0">
            <a:spAutoFit/>
          </a:bodyPr>
          <a:lstStyle/>
          <a:p>
            <a:r>
              <a:rPr lang="en-US" sz="1900" dirty="0">
                <a:latin typeface="+mn-lt"/>
              </a:rPr>
              <a:t>Worker-machine systems are tasks shared between human workers and machines.</a:t>
            </a:r>
          </a:p>
          <a:p>
            <a:endParaRPr lang="en-US" sz="1900" dirty="0">
              <a:latin typeface="+mn-lt"/>
            </a:endParaRPr>
          </a:p>
          <a:p>
            <a:r>
              <a:rPr lang="en-US" sz="1900" b="1" dirty="0">
                <a:latin typeface="+mn-lt"/>
              </a:rPr>
              <a:t>Examples: </a:t>
            </a:r>
          </a:p>
          <a:p>
            <a:pPr marL="512763" indent="-228600">
              <a:buFont typeface="Arial" panose="020B0604020202020204" pitchFamily="34" charset="0"/>
              <a:buChar char="•"/>
            </a:pPr>
            <a:r>
              <a:rPr lang="en-US" sz="1900" dirty="0">
                <a:latin typeface="+mn-lt"/>
              </a:rPr>
              <a:t>Construction worker operating a front-end loader</a:t>
            </a:r>
          </a:p>
          <a:p>
            <a:pPr marL="512763" indent="-228600">
              <a:buFont typeface="Arial" panose="020B0604020202020204" pitchFamily="34" charset="0"/>
              <a:buChar char="•"/>
            </a:pPr>
            <a:r>
              <a:rPr lang="en-US" sz="1900" dirty="0">
                <a:latin typeface="+mn-lt"/>
              </a:rPr>
              <a:t>Truck driver driving an 18-wheeler</a:t>
            </a:r>
          </a:p>
          <a:p>
            <a:pPr marL="512763" indent="-228600">
              <a:buFont typeface="Arial" panose="020B0604020202020204" pitchFamily="34" charset="0"/>
              <a:buChar char="•"/>
            </a:pPr>
            <a:r>
              <a:rPr lang="en-US" sz="1900" dirty="0">
                <a:latin typeface="+mn-lt"/>
              </a:rPr>
              <a:t>Forklift driver operating a forklift</a:t>
            </a:r>
          </a:p>
          <a:p>
            <a:pPr marL="512763" indent="-228600">
              <a:buFont typeface="Arial" panose="020B0604020202020204" pitchFamily="34" charset="0"/>
              <a:buChar char="•"/>
            </a:pPr>
            <a:r>
              <a:rPr lang="en-US" sz="1900" dirty="0">
                <a:latin typeface="+mn-lt"/>
              </a:rPr>
              <a:t>Clerical worker entering data into a PC</a:t>
            </a:r>
          </a:p>
          <a:p>
            <a:pPr marL="233362"/>
            <a:endParaRPr lang="en-US" sz="1900" dirty="0">
              <a:latin typeface="+mn-lt"/>
            </a:endParaRPr>
          </a:p>
          <a:p>
            <a:pPr marL="284163" indent="-284163">
              <a:buFont typeface="+mj-lt"/>
              <a:buAutoNum type="arabicPeriod"/>
            </a:pPr>
            <a:r>
              <a:rPr lang="en-US" sz="1900" b="1" dirty="0">
                <a:latin typeface="+mn-lt"/>
              </a:rPr>
              <a:t>Types of powered equipment:</a:t>
            </a:r>
          </a:p>
          <a:p>
            <a:pPr marL="512763" indent="-228600">
              <a:buFont typeface="Arial" panose="020B0604020202020204" pitchFamily="34" charset="0"/>
              <a:buChar char="•"/>
            </a:pPr>
            <a:r>
              <a:rPr lang="en-US" sz="1900" dirty="0">
                <a:latin typeface="+mn-lt"/>
              </a:rPr>
              <a:t>Portable power tools</a:t>
            </a:r>
          </a:p>
          <a:p>
            <a:pPr marL="512763" indent="-228600">
              <a:buFont typeface="Arial" panose="020B0604020202020204" pitchFamily="34" charset="0"/>
              <a:buChar char="•"/>
            </a:pPr>
            <a:r>
              <a:rPr lang="en-US" sz="1900" dirty="0">
                <a:latin typeface="+mn-lt"/>
              </a:rPr>
              <a:t>Mobile powered equipment</a:t>
            </a:r>
          </a:p>
          <a:p>
            <a:pPr marL="512763" indent="-228600">
              <a:buFont typeface="Arial" panose="020B0604020202020204" pitchFamily="34" charset="0"/>
              <a:buChar char="•"/>
            </a:pPr>
            <a:r>
              <a:rPr lang="en-US" sz="1900" dirty="0">
                <a:latin typeface="+mn-lt"/>
              </a:rPr>
              <a:t>Stationary powered equipment</a:t>
            </a:r>
          </a:p>
          <a:p>
            <a:endParaRPr lang="en-US" sz="1900" dirty="0">
              <a:latin typeface="+mn-lt"/>
            </a:endParaRPr>
          </a:p>
          <a:p>
            <a:endParaRPr lang="en-US" sz="1900" dirty="0">
              <a:latin typeface="+mn-lt"/>
            </a:endParaRPr>
          </a:p>
          <a:p>
            <a:endParaRPr lang="en-US" sz="1900" dirty="0">
              <a:latin typeface="+mn-lt"/>
            </a:endParaRPr>
          </a:p>
          <a:p>
            <a:endParaRPr lang="en-US" sz="1900" dirty="0">
              <a:latin typeface="+mn-lt"/>
            </a:endParaRPr>
          </a:p>
          <a:p>
            <a:endParaRPr lang="en-US" sz="1900" dirty="0">
              <a:latin typeface="+mn-lt"/>
            </a:endParaRPr>
          </a:p>
          <a:p>
            <a:endParaRPr lang="en-US" sz="1900" dirty="0">
              <a:latin typeface="+mn-lt"/>
            </a:endParaRPr>
          </a:p>
        </p:txBody>
      </p:sp>
      <p:pic>
        <p:nvPicPr>
          <p:cNvPr id="7" name="Picture 6" descr="Diagram of different classifications of powered machinery in worker-machine systems."/>
          <p:cNvPicPr/>
          <p:nvPr/>
        </p:nvPicPr>
        <p:blipFill>
          <a:blip r:embed="rId2">
            <a:extLst>
              <a:ext uri="{28A0092B-C50C-407E-A947-70E740481C1C}">
                <a14:useLocalDpi xmlns:a14="http://schemas.microsoft.com/office/drawing/2010/main" val="0"/>
              </a:ext>
            </a:extLst>
          </a:blip>
          <a:srcRect/>
          <a:stretch>
            <a:fillRect/>
          </a:stretch>
        </p:blipFill>
        <p:spPr bwMode="auto">
          <a:xfrm>
            <a:off x="3612198" y="4042770"/>
            <a:ext cx="5017452" cy="2189197"/>
          </a:xfrm>
          <a:prstGeom prst="rect">
            <a:avLst/>
          </a:prstGeom>
          <a:noFill/>
          <a:ln>
            <a:noFill/>
          </a:ln>
        </p:spPr>
      </p:pic>
      <p:sp>
        <p:nvSpPr>
          <p:cNvPr id="13" name="Footer Placeholder 3"/>
          <p:cNvSpPr txBox="1">
            <a:spLocks/>
          </p:cNvSpPr>
          <p:nvPr/>
        </p:nvSpPr>
        <p:spPr>
          <a:xfrm>
            <a:off x="533400" y="652466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95884"/>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10</a:t>
            </a:fld>
            <a:endParaRPr sz="1200" dirty="0">
              <a:latin typeface="Calibri"/>
              <a:cs typeface="Calibri"/>
            </a:endParaRPr>
          </a:p>
        </p:txBody>
      </p:sp>
    </p:spTree>
    <p:extLst>
      <p:ext uri="{BB962C8B-B14F-4D97-AF65-F5344CB8AC3E}">
        <p14:creationId xmlns:p14="http://schemas.microsoft.com/office/powerpoint/2010/main" val="3135275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5" y="30126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Worker-Machine Systems (Part 2)</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4" y="9144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6104" y="1219200"/>
            <a:ext cx="8228788" cy="3600986"/>
          </a:xfrm>
          <a:prstGeom prst="rect">
            <a:avLst/>
          </a:prstGeom>
          <a:noFill/>
        </p:spPr>
        <p:txBody>
          <a:bodyPr wrap="square" rtlCol="0">
            <a:spAutoFit/>
          </a:bodyPr>
          <a:lstStyle/>
          <a:p>
            <a:pPr marL="284163" indent="-284163">
              <a:buFont typeface="+mj-lt"/>
              <a:buAutoNum type="arabicPeriod" startAt="2"/>
            </a:pPr>
            <a:r>
              <a:rPr lang="en-US" sz="1900" b="1" dirty="0">
                <a:latin typeface="+mn-lt"/>
              </a:rPr>
              <a:t>Number of workers and machines:</a:t>
            </a:r>
          </a:p>
          <a:p>
            <a:pPr marL="457200" indent="-228600">
              <a:buFont typeface="Arial" panose="020B0604020202020204" pitchFamily="34" charset="0"/>
              <a:buChar char="•"/>
            </a:pPr>
            <a:r>
              <a:rPr lang="en-US" sz="1900" dirty="0">
                <a:latin typeface="+mn-lt"/>
              </a:rPr>
              <a:t>One worker-one machine</a:t>
            </a:r>
          </a:p>
          <a:p>
            <a:pPr marL="457200" indent="-228600">
              <a:buFont typeface="Arial" panose="020B0604020202020204" pitchFamily="34" charset="0"/>
              <a:buChar char="•"/>
            </a:pPr>
            <a:r>
              <a:rPr lang="en-US" sz="1900" dirty="0">
                <a:latin typeface="+mn-lt"/>
              </a:rPr>
              <a:t>One worker-multiple machines</a:t>
            </a:r>
          </a:p>
          <a:p>
            <a:pPr marL="457200" indent="-228600">
              <a:buFont typeface="Arial" panose="020B0604020202020204" pitchFamily="34" charset="0"/>
              <a:buChar char="•"/>
            </a:pPr>
            <a:r>
              <a:rPr lang="en-US" sz="1900" dirty="0">
                <a:latin typeface="+mn-lt"/>
              </a:rPr>
              <a:t>Multiple workers-one machine</a:t>
            </a:r>
          </a:p>
          <a:p>
            <a:pPr marL="457200" indent="-228600">
              <a:buFont typeface="Arial" panose="020B0604020202020204" pitchFamily="34" charset="0"/>
              <a:buChar char="•"/>
            </a:pPr>
            <a:r>
              <a:rPr lang="en-US" sz="1900" dirty="0">
                <a:latin typeface="+mn-lt"/>
              </a:rPr>
              <a:t>Multiple workers-multiple machines</a:t>
            </a:r>
          </a:p>
          <a:p>
            <a:endParaRPr lang="en-US" sz="1900" b="1" dirty="0">
              <a:latin typeface="+mn-lt"/>
            </a:endParaRPr>
          </a:p>
          <a:p>
            <a:endParaRPr lang="en-US" sz="1900" b="1" dirty="0">
              <a:latin typeface="+mn-lt"/>
            </a:endParaRPr>
          </a:p>
          <a:p>
            <a:endParaRPr lang="en-US" sz="1900" b="1" dirty="0">
              <a:latin typeface="+mn-lt"/>
            </a:endParaRPr>
          </a:p>
          <a:p>
            <a:endParaRPr lang="en-US" sz="1900" b="1" dirty="0">
              <a:latin typeface="+mn-lt"/>
            </a:endParaRPr>
          </a:p>
          <a:p>
            <a:endParaRPr lang="en-US" sz="1900" b="1" dirty="0">
              <a:latin typeface="+mn-lt"/>
            </a:endParaRPr>
          </a:p>
          <a:p>
            <a:endParaRPr lang="en-US" sz="1900" b="1" dirty="0">
              <a:latin typeface="+mn-lt"/>
            </a:endParaRPr>
          </a:p>
          <a:p>
            <a:endParaRPr lang="en-US" sz="1900" b="1" dirty="0">
              <a:latin typeface="+mn-lt"/>
            </a:endParaRPr>
          </a:p>
        </p:txBody>
      </p:sp>
      <p:pic>
        <p:nvPicPr>
          <p:cNvPr id="4" name="Picture 3" descr="A matrix example of one or multiple workers and one or multiple machines."/>
          <p:cNvPicPr>
            <a:picLocks noChangeAspect="1"/>
          </p:cNvPicPr>
          <p:nvPr/>
        </p:nvPicPr>
        <p:blipFill>
          <a:blip r:embed="rId2"/>
          <a:stretch>
            <a:fillRect/>
          </a:stretch>
        </p:blipFill>
        <p:spPr>
          <a:xfrm>
            <a:off x="630317" y="2895600"/>
            <a:ext cx="7883366" cy="2922573"/>
          </a:xfrm>
          <a:prstGeom prst="rect">
            <a:avLst/>
          </a:prstGeom>
        </p:spPr>
      </p:pic>
      <p:sp>
        <p:nvSpPr>
          <p:cNvPr id="13" name="Footer Placeholder 3"/>
          <p:cNvSpPr txBox="1">
            <a:spLocks/>
          </p:cNvSpPr>
          <p:nvPr/>
        </p:nvSpPr>
        <p:spPr>
          <a:xfrm>
            <a:off x="533400" y="652466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95884"/>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11</a:t>
            </a:fld>
            <a:endParaRPr sz="1200" dirty="0">
              <a:latin typeface="Calibri"/>
              <a:cs typeface="Calibri"/>
            </a:endParaRPr>
          </a:p>
        </p:txBody>
      </p:sp>
    </p:spTree>
    <p:extLst>
      <p:ext uri="{BB962C8B-B14F-4D97-AF65-F5344CB8AC3E}">
        <p14:creationId xmlns:p14="http://schemas.microsoft.com/office/powerpoint/2010/main" val="269660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9152" y="32139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Worker-Machine Systems (Part 3)</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4" y="916897"/>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6102" y="1061006"/>
            <a:ext cx="8228788" cy="1846659"/>
          </a:xfrm>
          <a:prstGeom prst="rect">
            <a:avLst/>
          </a:prstGeom>
          <a:noFill/>
        </p:spPr>
        <p:txBody>
          <a:bodyPr wrap="square" rtlCol="0">
            <a:spAutoFit/>
          </a:bodyPr>
          <a:lstStyle/>
          <a:p>
            <a:pPr marL="285750" indent="-285750">
              <a:buFont typeface="+mj-lt"/>
              <a:buAutoNum type="arabicPeriod" startAt="3"/>
            </a:pPr>
            <a:r>
              <a:rPr lang="en-US" sz="1900" b="1" dirty="0">
                <a:latin typeface="+mn-lt"/>
              </a:rPr>
              <a:t>Level of Operator Attention:</a:t>
            </a:r>
          </a:p>
          <a:p>
            <a:pPr marL="514350" indent="-228600">
              <a:buFont typeface="Arial" panose="020B0604020202020204" pitchFamily="34" charset="0"/>
              <a:buChar char="•"/>
            </a:pPr>
            <a:r>
              <a:rPr lang="en-US" sz="1900" dirty="0">
                <a:latin typeface="+mn-lt"/>
              </a:rPr>
              <a:t>Full-time attention</a:t>
            </a:r>
          </a:p>
          <a:p>
            <a:pPr marL="514350" indent="-228600">
              <a:buFont typeface="Arial" panose="020B0604020202020204" pitchFamily="34" charset="0"/>
              <a:buChar char="•"/>
            </a:pPr>
            <a:r>
              <a:rPr lang="en-US" sz="1900" dirty="0">
                <a:latin typeface="+mn-lt"/>
              </a:rPr>
              <a:t>Part-time attention during each work cycle</a:t>
            </a:r>
          </a:p>
          <a:p>
            <a:pPr marL="514350" indent="-228600">
              <a:buFont typeface="Arial" panose="020B0604020202020204" pitchFamily="34" charset="0"/>
              <a:buChar char="•"/>
            </a:pPr>
            <a:r>
              <a:rPr lang="en-US" sz="1900" dirty="0">
                <a:latin typeface="+mn-lt"/>
              </a:rPr>
              <a:t>Part-time attention with regular servicing</a:t>
            </a:r>
          </a:p>
          <a:p>
            <a:pPr marL="514350" indent="-228600">
              <a:buFont typeface="Arial" panose="020B0604020202020204" pitchFamily="34" charset="0"/>
              <a:buChar char="•"/>
            </a:pPr>
            <a:r>
              <a:rPr lang="en-US" sz="1900" dirty="0">
                <a:latin typeface="+mn-lt"/>
              </a:rPr>
              <a:t>Periodic attention with random servicing</a:t>
            </a:r>
          </a:p>
          <a:p>
            <a:endParaRPr lang="en-US" sz="1900" dirty="0">
              <a:latin typeface="+mn-lt"/>
            </a:endParaRPr>
          </a:p>
        </p:txBody>
      </p:sp>
      <p:pic>
        <p:nvPicPr>
          <p:cNvPr id="5" name="Picture 4" descr="A table of various levels of operator attention."/>
          <p:cNvPicPr>
            <a:picLocks noChangeAspect="1"/>
          </p:cNvPicPr>
          <p:nvPr/>
        </p:nvPicPr>
        <p:blipFill>
          <a:blip r:embed="rId2"/>
          <a:stretch>
            <a:fillRect/>
          </a:stretch>
        </p:blipFill>
        <p:spPr>
          <a:xfrm>
            <a:off x="1206213" y="2646759"/>
            <a:ext cx="6731574" cy="3733800"/>
          </a:xfrm>
          <a:prstGeom prst="rect">
            <a:avLst/>
          </a:prstGeom>
        </p:spPr>
      </p:pic>
      <p:sp>
        <p:nvSpPr>
          <p:cNvPr id="13" name="Footer Placeholder 3"/>
          <p:cNvSpPr txBox="1">
            <a:spLocks/>
          </p:cNvSpPr>
          <p:nvPr/>
        </p:nvSpPr>
        <p:spPr>
          <a:xfrm>
            <a:off x="533400" y="652466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95884"/>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12</a:t>
            </a:fld>
            <a:endParaRPr sz="1200" dirty="0">
              <a:latin typeface="Calibri"/>
              <a:cs typeface="Calibri"/>
            </a:endParaRPr>
          </a:p>
        </p:txBody>
      </p:sp>
    </p:spTree>
    <p:extLst>
      <p:ext uri="{BB962C8B-B14F-4D97-AF65-F5344CB8AC3E}">
        <p14:creationId xmlns:p14="http://schemas.microsoft.com/office/powerpoint/2010/main" val="1983569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2" y="280925"/>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Cycle Time Analysis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8382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415290" y="838200"/>
                <a:ext cx="8228788" cy="5555239"/>
              </a:xfrm>
              <a:prstGeom prst="rect">
                <a:avLst/>
              </a:prstGeom>
              <a:noFill/>
            </p:spPr>
            <p:txBody>
              <a:bodyPr wrap="square" rtlCol="0">
                <a:spAutoFit/>
              </a:bodyPr>
              <a:lstStyle/>
              <a:p>
                <a:r>
                  <a:rPr lang="en-US" sz="1900" dirty="0">
                    <a:latin typeface="+mn-lt"/>
                  </a:rPr>
                  <a:t>Cycle time analysis involves two types of worker-machine systems:</a:t>
                </a:r>
              </a:p>
              <a:p>
                <a:pPr marL="457200" indent="-228600">
                  <a:buFont typeface="Arial" panose="020B0604020202020204" pitchFamily="34" charset="0"/>
                  <a:buChar char="•"/>
                </a:pPr>
                <a:r>
                  <a:rPr lang="en-US" sz="1900" dirty="0">
                    <a:latin typeface="+mn-lt"/>
                  </a:rPr>
                  <a:t>Machine time depends on operator control</a:t>
                </a:r>
              </a:p>
              <a:p>
                <a:pPr marL="457200" indent="-228600">
                  <a:buFont typeface="Arial" panose="020B0604020202020204" pitchFamily="34" charset="0"/>
                  <a:buChar char="•"/>
                </a:pPr>
                <a:r>
                  <a:rPr lang="en-US" sz="1900" dirty="0">
                    <a:latin typeface="+mn-lt"/>
                  </a:rPr>
                  <a:t>Machine time is constant and independent</a:t>
                </a:r>
              </a:p>
              <a:p>
                <a:pPr marL="228600"/>
                <a:endParaRPr lang="en-US" sz="1900" dirty="0">
                  <a:latin typeface="+mn-lt"/>
                </a:endParaRPr>
              </a:p>
              <a:p>
                <a:r>
                  <a:rPr lang="en-US" sz="1900" b="1" dirty="0">
                    <a:latin typeface="+mn-lt"/>
                  </a:rPr>
                  <a:t>Formulas:</a:t>
                </a:r>
              </a:p>
              <a:p>
                <a:pPr marL="457200" indent="-285750">
                  <a:buFont typeface="Arial" panose="020B0604020202020204" pitchFamily="34" charset="0"/>
                  <a:buChar char="•"/>
                </a:pPr>
                <a:r>
                  <a:rPr lang="en-US" sz="1900" dirty="0">
                    <a:latin typeface="+mn-lt"/>
                  </a:rPr>
                  <a:t>Cycle time with no overlap: </a:t>
                </a:r>
                <a14:m>
                  <m:oMath xmlns:m="http://schemas.openxmlformats.org/officeDocument/2006/math">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𝑛</m:t>
                        </m:r>
                      </m:sub>
                    </m:sSub>
                    <m:r>
                      <a:rPr lang="en-US" sz="1900" i="1">
                        <a:latin typeface="Cambria Math" panose="02040503050406030204" pitchFamily="18" charset="0"/>
                      </a:rPr>
                      <m:t>=</m:t>
                    </m:r>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𝑛𝑤</m:t>
                        </m:r>
                      </m:sub>
                    </m:sSub>
                    <m:r>
                      <a:rPr lang="en-US" sz="1900" i="1">
                        <a:latin typeface="Cambria Math" panose="02040503050406030204" pitchFamily="18" charset="0"/>
                      </a:rPr>
                      <m:t>+</m:t>
                    </m:r>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𝑚</m:t>
                        </m:r>
                      </m:sub>
                    </m:sSub>
                  </m:oMath>
                </a14:m>
                <a:endParaRPr lang="en-US" sz="1900" b="1" dirty="0">
                  <a:latin typeface="+mn-lt"/>
                </a:endParaRPr>
              </a:p>
              <a:p>
                <a:pPr marL="457200" indent="-285750">
                  <a:spcBef>
                    <a:spcPts val="300"/>
                  </a:spcBef>
                  <a:buFont typeface="Arial" panose="020B0604020202020204" pitchFamily="34" charset="0"/>
                  <a:buChar char="•"/>
                </a:pPr>
                <a:r>
                  <a:rPr lang="en-US" sz="1900" dirty="0">
                    <a:latin typeface="+mn-lt"/>
                  </a:rPr>
                  <a:t>Standard time for cycle: </a:t>
                </a:r>
                <a14:m>
                  <m:oMath xmlns:m="http://schemas.openxmlformats.org/officeDocument/2006/math">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𝑠𝑡𝑑</m:t>
                        </m:r>
                      </m:sub>
                    </m:sSub>
                    <m:r>
                      <a:rPr lang="en-US" sz="1900" i="1">
                        <a:latin typeface="Cambria Math" panose="02040503050406030204" pitchFamily="18" charset="0"/>
                      </a:rPr>
                      <m:t>=</m:t>
                    </m:r>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𝑛𝑤</m:t>
                        </m:r>
                      </m:sub>
                    </m:sSub>
                    <m:d>
                      <m:dPr>
                        <m:ctrlPr>
                          <a:rPr lang="en-US" sz="1900" i="1">
                            <a:latin typeface="Cambria Math" panose="02040503050406030204" pitchFamily="18" charset="0"/>
                          </a:rPr>
                        </m:ctrlPr>
                      </m:dPr>
                      <m:e>
                        <m:r>
                          <a:rPr lang="en-US" sz="1900" i="1">
                            <a:latin typeface="Cambria Math" panose="02040503050406030204" pitchFamily="18" charset="0"/>
                          </a:rPr>
                          <m:t>1+</m:t>
                        </m:r>
                        <m:sSub>
                          <m:sSubPr>
                            <m:ctrlPr>
                              <a:rPr lang="en-US" sz="1900" i="1">
                                <a:latin typeface="Cambria Math" panose="02040503050406030204" pitchFamily="18" charset="0"/>
                              </a:rPr>
                            </m:ctrlPr>
                          </m:sSubPr>
                          <m:e>
                            <m:r>
                              <a:rPr lang="en-US" sz="1900" i="1">
                                <a:latin typeface="Cambria Math" panose="02040503050406030204" pitchFamily="18" charset="0"/>
                              </a:rPr>
                              <m:t>𝐴</m:t>
                            </m:r>
                          </m:e>
                          <m:sub>
                            <m:r>
                              <a:rPr lang="en-US" sz="1900" i="1">
                                <a:latin typeface="Cambria Math" panose="02040503050406030204" pitchFamily="18" charset="0"/>
                              </a:rPr>
                              <m:t>𝑝𝑓𝑑</m:t>
                            </m:r>
                          </m:sub>
                        </m:sSub>
                      </m:e>
                    </m:d>
                    <m:r>
                      <a:rPr lang="en-US" sz="1900" i="1">
                        <a:latin typeface="Cambria Math" panose="02040503050406030204" pitchFamily="18" charset="0"/>
                      </a:rPr>
                      <m:t>+</m:t>
                    </m:r>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𝑚</m:t>
                        </m:r>
                      </m:sub>
                    </m:sSub>
                    <m:d>
                      <m:dPr>
                        <m:ctrlPr>
                          <a:rPr lang="en-US" sz="1900" i="1">
                            <a:latin typeface="Cambria Math" panose="02040503050406030204" pitchFamily="18" charset="0"/>
                          </a:rPr>
                        </m:ctrlPr>
                      </m:dPr>
                      <m:e>
                        <m:r>
                          <a:rPr lang="en-US" sz="1900" i="1">
                            <a:latin typeface="Cambria Math" panose="02040503050406030204" pitchFamily="18" charset="0"/>
                          </a:rPr>
                          <m:t>1+</m:t>
                        </m:r>
                        <m:sSub>
                          <m:sSubPr>
                            <m:ctrlPr>
                              <a:rPr lang="en-US" sz="1900" i="1">
                                <a:latin typeface="Cambria Math" panose="02040503050406030204" pitchFamily="18" charset="0"/>
                              </a:rPr>
                            </m:ctrlPr>
                          </m:sSubPr>
                          <m:e>
                            <m:r>
                              <a:rPr lang="en-US" sz="1900" i="1">
                                <a:latin typeface="Cambria Math" panose="02040503050406030204" pitchFamily="18" charset="0"/>
                              </a:rPr>
                              <m:t>𝐴</m:t>
                            </m:r>
                          </m:e>
                          <m:sub>
                            <m:r>
                              <a:rPr lang="en-US" sz="1900" i="1">
                                <a:latin typeface="Cambria Math" panose="02040503050406030204" pitchFamily="18" charset="0"/>
                              </a:rPr>
                              <m:t>𝑚</m:t>
                            </m:r>
                          </m:sub>
                        </m:sSub>
                      </m:e>
                    </m:d>
                  </m:oMath>
                </a14:m>
                <a:endParaRPr lang="en-US" sz="1900" dirty="0">
                  <a:latin typeface="+mn-lt"/>
                </a:endParaRPr>
              </a:p>
              <a:p>
                <a:pPr marL="457200" indent="-285750">
                  <a:buFont typeface="Arial" panose="020B0604020202020204" pitchFamily="34" charset="0"/>
                  <a:buChar char="•"/>
                </a:pPr>
                <a:endParaRPr lang="en-US" sz="1900" dirty="0">
                  <a:latin typeface="+mn-lt"/>
                </a:endParaRPr>
              </a:p>
              <a:p>
                <a:r>
                  <a:rPr lang="en-US" sz="1900" b="1" dirty="0">
                    <a:latin typeface="+mn-lt"/>
                  </a:rPr>
                  <a:t>Example calculation:</a:t>
                </a:r>
              </a:p>
              <a:p>
                <a:r>
                  <a:rPr lang="en-US" sz="1900" dirty="0">
                    <a:latin typeface="+mn-lt"/>
                  </a:rPr>
                  <a:t>A wage incentive plan pays workers a daily wage at a rate of $20.00/</a:t>
                </a:r>
                <a:r>
                  <a:rPr lang="en-US" sz="1900" dirty="0" err="1">
                    <a:latin typeface="+mn-lt"/>
                  </a:rPr>
                  <a:t>hr</a:t>
                </a:r>
                <a:r>
                  <a:rPr lang="en-US" sz="1900" dirty="0">
                    <a:latin typeface="+mn-lt"/>
                  </a:rPr>
                  <a:t> multiplied by the number of hours worked during the shift. One worker-machine task in the plant includes worker-paced elements totaling a normal time of 1.25 minutes and machine-paced elements with a time of 2.00 minutes. The PFD allowance is 15%. Determine the standard time for the task given that Am = 25%.</a:t>
                </a:r>
              </a:p>
              <a:p>
                <a:pPr/>
                <a14:m>
                  <m:oMathPara xmlns:m="http://schemas.openxmlformats.org/officeDocument/2006/math">
                    <m:oMathParaPr>
                      <m:jc m:val="left"/>
                    </m:oMathParaPr>
                    <m:oMath xmlns:m="http://schemas.openxmlformats.org/officeDocument/2006/math">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𝑠𝑡𝑑</m:t>
                          </m:r>
                        </m:sub>
                      </m:sSub>
                      <m:r>
                        <a:rPr lang="en-US" sz="1900" i="1">
                          <a:latin typeface="Cambria Math" panose="02040503050406030204" pitchFamily="18" charset="0"/>
                        </a:rPr>
                        <m:t>=</m:t>
                      </m:r>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𝑛𝑤</m:t>
                          </m:r>
                        </m:sub>
                      </m:sSub>
                      <m:d>
                        <m:dPr>
                          <m:ctrlPr>
                            <a:rPr lang="en-US" sz="1900" i="1">
                              <a:latin typeface="Cambria Math" panose="02040503050406030204" pitchFamily="18" charset="0"/>
                            </a:rPr>
                          </m:ctrlPr>
                        </m:dPr>
                        <m:e>
                          <m:r>
                            <a:rPr lang="en-US" sz="1900" i="1">
                              <a:latin typeface="Cambria Math" panose="02040503050406030204" pitchFamily="18" charset="0"/>
                            </a:rPr>
                            <m:t>1+</m:t>
                          </m:r>
                          <m:sSub>
                            <m:sSubPr>
                              <m:ctrlPr>
                                <a:rPr lang="en-US" sz="1900" i="1">
                                  <a:latin typeface="Cambria Math" panose="02040503050406030204" pitchFamily="18" charset="0"/>
                                </a:rPr>
                              </m:ctrlPr>
                            </m:sSubPr>
                            <m:e>
                              <m:r>
                                <a:rPr lang="en-US" sz="1900" i="1">
                                  <a:latin typeface="Cambria Math" panose="02040503050406030204" pitchFamily="18" charset="0"/>
                                </a:rPr>
                                <m:t>𝐴</m:t>
                              </m:r>
                            </m:e>
                            <m:sub>
                              <m:r>
                                <a:rPr lang="en-US" sz="1900" i="1">
                                  <a:latin typeface="Cambria Math" panose="02040503050406030204" pitchFamily="18" charset="0"/>
                                </a:rPr>
                                <m:t>𝑝𝑓𝑑</m:t>
                              </m:r>
                            </m:sub>
                          </m:sSub>
                        </m:e>
                      </m:d>
                      <m:r>
                        <a:rPr lang="en-US" sz="1900" i="1">
                          <a:latin typeface="Cambria Math" panose="02040503050406030204" pitchFamily="18" charset="0"/>
                        </a:rPr>
                        <m:t>+</m:t>
                      </m:r>
                      <m:sSub>
                        <m:sSubPr>
                          <m:ctrlPr>
                            <a:rPr lang="en-US" sz="1900" i="1">
                              <a:latin typeface="Cambria Math" panose="02040503050406030204" pitchFamily="18" charset="0"/>
                            </a:rPr>
                          </m:ctrlPr>
                        </m:sSubPr>
                        <m:e>
                          <m:r>
                            <a:rPr lang="en-US" sz="1900" i="1">
                              <a:latin typeface="Cambria Math" panose="02040503050406030204" pitchFamily="18" charset="0"/>
                            </a:rPr>
                            <m:t>𝑇</m:t>
                          </m:r>
                        </m:e>
                        <m:sub>
                          <m:r>
                            <a:rPr lang="en-US" sz="1900" i="1">
                              <a:latin typeface="Cambria Math" panose="02040503050406030204" pitchFamily="18" charset="0"/>
                            </a:rPr>
                            <m:t>𝑚</m:t>
                          </m:r>
                        </m:sub>
                      </m:sSub>
                      <m:d>
                        <m:dPr>
                          <m:ctrlPr>
                            <a:rPr lang="en-US" sz="1900" i="1">
                              <a:latin typeface="Cambria Math" panose="02040503050406030204" pitchFamily="18" charset="0"/>
                            </a:rPr>
                          </m:ctrlPr>
                        </m:dPr>
                        <m:e>
                          <m:r>
                            <a:rPr lang="en-US" sz="1900" i="1">
                              <a:latin typeface="Cambria Math" panose="02040503050406030204" pitchFamily="18" charset="0"/>
                            </a:rPr>
                            <m:t>1+</m:t>
                          </m:r>
                          <m:sSub>
                            <m:sSubPr>
                              <m:ctrlPr>
                                <a:rPr lang="en-US" sz="1900" i="1">
                                  <a:latin typeface="Cambria Math" panose="02040503050406030204" pitchFamily="18" charset="0"/>
                                </a:rPr>
                              </m:ctrlPr>
                            </m:sSubPr>
                            <m:e>
                              <m:r>
                                <a:rPr lang="en-US" sz="1900" i="1">
                                  <a:latin typeface="Cambria Math" panose="02040503050406030204" pitchFamily="18" charset="0"/>
                                </a:rPr>
                                <m:t>𝐴</m:t>
                              </m:r>
                            </m:e>
                            <m:sub>
                              <m:r>
                                <a:rPr lang="en-US" sz="1900" i="1">
                                  <a:latin typeface="Cambria Math" panose="02040503050406030204" pitchFamily="18" charset="0"/>
                                </a:rPr>
                                <m:t>𝑚</m:t>
                              </m:r>
                            </m:sub>
                          </m:sSub>
                        </m:e>
                      </m:d>
                    </m:oMath>
                  </m:oMathPara>
                </a14:m>
                <a:endParaRPr lang="en-US" sz="1900" dirty="0"/>
              </a:p>
              <a:p>
                <a:r>
                  <a:rPr lang="en-US" sz="1900" dirty="0"/>
                  <a:t>       </a:t>
                </a:r>
                <a14:m>
                  <m:oMath xmlns:m="http://schemas.openxmlformats.org/officeDocument/2006/math">
                    <m:r>
                      <a:rPr lang="en-US" sz="1900" i="1">
                        <a:latin typeface="Cambria Math" panose="02040503050406030204" pitchFamily="18" charset="0"/>
                      </a:rPr>
                      <m:t>=1.25 </m:t>
                    </m:r>
                    <m:r>
                      <a:rPr lang="en-US" sz="1900" i="1">
                        <a:latin typeface="Cambria Math" panose="02040503050406030204" pitchFamily="18" charset="0"/>
                      </a:rPr>
                      <m:t>𝑚𝑖𝑛</m:t>
                    </m:r>
                    <m:r>
                      <a:rPr lang="en-US" sz="1900" i="1">
                        <a:latin typeface="Cambria Math" panose="02040503050406030204" pitchFamily="18" charset="0"/>
                      </a:rPr>
                      <m:t>/</m:t>
                    </m:r>
                    <m:r>
                      <a:rPr lang="en-US" sz="1900" i="1">
                        <a:latin typeface="Cambria Math" panose="02040503050406030204" pitchFamily="18" charset="0"/>
                      </a:rPr>
                      <m:t>𝑝𝑐</m:t>
                    </m:r>
                    <m:r>
                      <a:rPr lang="en-US" sz="1900" i="1">
                        <a:latin typeface="Cambria Math" panose="02040503050406030204" pitchFamily="18" charset="0"/>
                      </a:rPr>
                      <m:t>(1+0.15)+2.00 </m:t>
                    </m:r>
                    <m:r>
                      <a:rPr lang="en-US" sz="1900" i="1">
                        <a:latin typeface="Cambria Math" panose="02040503050406030204" pitchFamily="18" charset="0"/>
                      </a:rPr>
                      <m:t>𝑚𝑖𝑛</m:t>
                    </m:r>
                    <m:r>
                      <a:rPr lang="en-US" sz="1900" i="1">
                        <a:latin typeface="Cambria Math" panose="02040503050406030204" pitchFamily="18" charset="0"/>
                      </a:rPr>
                      <m:t>/</m:t>
                    </m:r>
                    <m:r>
                      <a:rPr lang="en-US" sz="1900" i="1">
                        <a:latin typeface="Cambria Math" panose="02040503050406030204" pitchFamily="18" charset="0"/>
                      </a:rPr>
                      <m:t>𝑝𝑐</m:t>
                    </m:r>
                    <m:r>
                      <a:rPr lang="en-US" sz="1900" i="1">
                        <a:latin typeface="Cambria Math" panose="02040503050406030204" pitchFamily="18" charset="0"/>
                      </a:rPr>
                      <m:t>(1+0.25)</m:t>
                    </m:r>
                  </m:oMath>
                </a14:m>
                <a:endParaRPr lang="en-US" sz="1900" dirty="0"/>
              </a:p>
              <a:p>
                <a:pPr/>
                <a14:m>
                  <m:oMathPara xmlns:m="http://schemas.openxmlformats.org/officeDocument/2006/math">
                    <m:oMathParaPr>
                      <m:jc m:val="left"/>
                    </m:oMathParaPr>
                    <m:oMath xmlns:m="http://schemas.openxmlformats.org/officeDocument/2006/math">
                      <m:r>
                        <a:rPr lang="en-US" sz="1900" i="1">
                          <a:latin typeface="Cambria Math" panose="02040503050406030204" pitchFamily="18" charset="0"/>
                        </a:rPr>
                        <m:t>         =1.438 </m:t>
                      </m:r>
                      <m:r>
                        <a:rPr lang="en-US" sz="1900" i="1">
                          <a:latin typeface="Cambria Math" panose="02040503050406030204" pitchFamily="18" charset="0"/>
                        </a:rPr>
                        <m:t>𝑚𝑖𝑛</m:t>
                      </m:r>
                      <m:r>
                        <a:rPr lang="en-US" sz="1900" i="1">
                          <a:latin typeface="Cambria Math" panose="02040503050406030204" pitchFamily="18" charset="0"/>
                        </a:rPr>
                        <m:t>/</m:t>
                      </m:r>
                      <m:r>
                        <a:rPr lang="en-US" sz="1900" i="1">
                          <a:latin typeface="Cambria Math" panose="02040503050406030204" pitchFamily="18" charset="0"/>
                        </a:rPr>
                        <m:t>𝑝𝑐</m:t>
                      </m:r>
                      <m:r>
                        <a:rPr lang="en-US" sz="1900" i="1">
                          <a:latin typeface="Cambria Math" panose="02040503050406030204" pitchFamily="18" charset="0"/>
                        </a:rPr>
                        <m:t>+2.50 </m:t>
                      </m:r>
                      <m:r>
                        <a:rPr lang="en-US" sz="1900" i="1">
                          <a:latin typeface="Cambria Math" panose="02040503050406030204" pitchFamily="18" charset="0"/>
                        </a:rPr>
                        <m:t>𝑚𝑖𝑛</m:t>
                      </m:r>
                      <m:r>
                        <a:rPr lang="en-US" sz="1900" i="1">
                          <a:latin typeface="Cambria Math" panose="02040503050406030204" pitchFamily="18" charset="0"/>
                        </a:rPr>
                        <m:t>/</m:t>
                      </m:r>
                      <m:r>
                        <a:rPr lang="en-US" sz="1900" i="1">
                          <a:latin typeface="Cambria Math" panose="02040503050406030204" pitchFamily="18" charset="0"/>
                        </a:rPr>
                        <m:t>𝑝𝑐</m:t>
                      </m:r>
                    </m:oMath>
                  </m:oMathPara>
                </a14:m>
                <a:endParaRPr lang="en-US" sz="1900" dirty="0"/>
              </a:p>
              <a:p>
                <a:r>
                  <a:rPr lang="en-US" sz="1900" dirty="0"/>
                  <a:t>       </a:t>
                </a:r>
                <a14:m>
                  <m:oMath xmlns:m="http://schemas.openxmlformats.org/officeDocument/2006/math">
                    <m:r>
                      <a:rPr lang="en-US" sz="1900" i="1">
                        <a:latin typeface="Cambria Math" panose="02040503050406030204" pitchFamily="18" charset="0"/>
                      </a:rPr>
                      <m:t>=3.938 </m:t>
                    </m:r>
                    <m:r>
                      <a:rPr lang="en-US" sz="1900" i="1">
                        <a:latin typeface="Cambria Math" panose="02040503050406030204" pitchFamily="18" charset="0"/>
                      </a:rPr>
                      <m:t>𝑚𝑖𝑛</m:t>
                    </m:r>
                    <m:r>
                      <a:rPr lang="en-US" sz="1900" i="1">
                        <a:latin typeface="Cambria Math" panose="02040503050406030204" pitchFamily="18" charset="0"/>
                      </a:rPr>
                      <m:t>/</m:t>
                    </m:r>
                    <m:r>
                      <a:rPr lang="en-US" sz="1900" i="1">
                        <a:latin typeface="Cambria Math" panose="02040503050406030204" pitchFamily="18" charset="0"/>
                      </a:rPr>
                      <m:t>𝑝𝑐</m:t>
                    </m:r>
                  </m:oMath>
                </a14:m>
                <a:endParaRPr lang="en-US" sz="1900" dirty="0">
                  <a:latin typeface="+mn-lt"/>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15290" y="838200"/>
                <a:ext cx="8228788" cy="5555239"/>
              </a:xfrm>
              <a:prstGeom prst="rect">
                <a:avLst/>
              </a:prstGeom>
              <a:blipFill rotWithShape="0">
                <a:blip r:embed="rId3"/>
                <a:stretch>
                  <a:fillRect l="-667" t="-549" r="-889"/>
                </a:stretch>
              </a:blipFill>
            </p:spPr>
            <p:txBody>
              <a:bodyPr/>
              <a:lstStyle/>
              <a:p>
                <a:r>
                  <a:rPr lang="en-US">
                    <a:noFill/>
                  </a:rPr>
                  <a:t> </a:t>
                </a:r>
              </a:p>
            </p:txBody>
          </p:sp>
        </mc:Fallback>
      </mc:AlternateContent>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13</a:t>
            </a:fld>
            <a:endParaRPr sz="1200">
              <a:latin typeface="Calibri"/>
              <a:cs typeface="Calibri"/>
            </a:endParaRPr>
          </a:p>
        </p:txBody>
      </p:sp>
    </p:spTree>
    <p:extLst>
      <p:ext uri="{BB962C8B-B14F-4D97-AF65-F5344CB8AC3E}">
        <p14:creationId xmlns:p14="http://schemas.microsoft.com/office/powerpoint/2010/main" val="3921134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51462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Cycle Time vs. Production Rate</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1143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685800" y="1371600"/>
                <a:ext cx="8228788" cy="4474110"/>
              </a:xfrm>
              <a:prstGeom prst="rect">
                <a:avLst/>
              </a:prstGeom>
              <a:noFill/>
            </p:spPr>
            <p:txBody>
              <a:bodyPr wrap="square" rtlCol="0">
                <a:spAutoFit/>
              </a:bodyPr>
              <a:lstStyle/>
              <a:p>
                <a:r>
                  <a:rPr lang="en-US" sz="2000" dirty="0">
                    <a:latin typeface="+mn-lt"/>
                  </a:rPr>
                  <a:t>Inverse relationship between cycle time (Tc) and production rate (</a:t>
                </a:r>
                <a:r>
                  <a:rPr lang="en-US" sz="2000" dirty="0" err="1">
                    <a:latin typeface="+mn-lt"/>
                  </a:rPr>
                  <a:t>Rp</a:t>
                </a:r>
                <a:r>
                  <a:rPr lang="en-US" sz="2000" dirty="0">
                    <a:latin typeface="+mn-lt"/>
                  </a:rPr>
                  <a:t>)</a:t>
                </a:r>
              </a:p>
              <a:p>
                <a:pPr marL="228600"/>
                <a:endParaRPr lang="en-US" sz="2000" b="1" dirty="0">
                  <a:latin typeface="+mn-lt"/>
                </a:endParaRPr>
              </a:p>
              <a:p>
                <a:pPr marL="228600"/>
                <a:endParaRPr lang="en-US" sz="2000" b="1" dirty="0">
                  <a:latin typeface="+mn-lt"/>
                </a:endParaRPr>
              </a:p>
              <a:p>
                <a:pPr marL="228600"/>
                <a:endParaRPr lang="en-US" sz="2000" b="1" dirty="0">
                  <a:latin typeface="+mn-lt"/>
                </a:endParaRPr>
              </a:p>
              <a:p>
                <a:pPr marL="228600"/>
                <a:endParaRPr lang="en-US" sz="2000" b="1" dirty="0">
                  <a:latin typeface="+mn-lt"/>
                </a:endParaRPr>
              </a:p>
              <a:p>
                <a:pPr marL="228600"/>
                <a:endParaRPr lang="en-US" sz="2000" b="1" dirty="0">
                  <a:latin typeface="+mn-lt"/>
                </a:endParaRPr>
              </a:p>
              <a:p>
                <a:r>
                  <a:rPr lang="en-US" sz="2000" b="1" dirty="0">
                    <a:latin typeface="+mn-lt"/>
                  </a:rPr>
                  <a:t>Example calculations: </a:t>
                </a:r>
              </a:p>
              <a:p>
                <a:r>
                  <a:rPr lang="en-US" sz="2000" dirty="0"/>
                  <a:t>If Tc = 6 sec/unit, then what is the production rate?</a:t>
                </a: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rPr>
                          </m:ctrlPr>
                        </m:sSubPr>
                        <m:e>
                          <m:r>
                            <a:rPr lang="fr-FR" sz="2000" i="1">
                              <a:latin typeface="Cambria Math" panose="02040503050406030204" pitchFamily="18" charset="0"/>
                            </a:rPr>
                            <m:t>𝑅</m:t>
                          </m:r>
                        </m:e>
                        <m:sub>
                          <m:r>
                            <a:rPr lang="fr-FR" sz="2000" i="1">
                              <a:latin typeface="Cambria Math" panose="02040503050406030204" pitchFamily="18" charset="0"/>
                            </a:rPr>
                            <m:t>𝑝</m:t>
                          </m:r>
                        </m:sub>
                      </m:sSub>
                      <m:r>
                        <a:rPr lang="fr-FR" sz="2000" i="1">
                          <a:latin typeface="Cambria Math" panose="02040503050406030204" pitchFamily="18" charset="0"/>
                        </a:rPr>
                        <m:t>=</m:t>
                      </m:r>
                      <m:f>
                        <m:fPr>
                          <m:ctrlPr>
                            <a:rPr lang="en-US" sz="2000" i="1">
                              <a:latin typeface="Cambria Math" panose="02040503050406030204" pitchFamily="18" charset="0"/>
                            </a:rPr>
                          </m:ctrlPr>
                        </m:fPr>
                        <m:num>
                          <m:r>
                            <a:rPr lang="fr-FR" sz="2000" i="1">
                              <a:latin typeface="Cambria Math" panose="02040503050406030204" pitchFamily="18" charset="0"/>
                            </a:rPr>
                            <m:t>1</m:t>
                          </m:r>
                        </m:num>
                        <m:den>
                          <m:sSub>
                            <m:sSubPr>
                              <m:ctrlPr>
                                <a:rPr lang="en-US" sz="2000" i="1">
                                  <a:latin typeface="Cambria Math" panose="02040503050406030204" pitchFamily="18" charset="0"/>
                                </a:rPr>
                              </m:ctrlPr>
                            </m:sSubPr>
                            <m:e>
                              <m:r>
                                <a:rPr lang="fr-FR" sz="2000" i="1">
                                  <a:latin typeface="Cambria Math" panose="02040503050406030204" pitchFamily="18" charset="0"/>
                                </a:rPr>
                                <m:t>𝑇</m:t>
                              </m:r>
                            </m:e>
                            <m:sub>
                              <m:r>
                                <a:rPr lang="fr-FR" sz="2000" i="1">
                                  <a:latin typeface="Cambria Math" panose="02040503050406030204" pitchFamily="18" charset="0"/>
                                </a:rPr>
                                <m:t>𝑐</m:t>
                              </m:r>
                            </m:sub>
                          </m:sSub>
                        </m:den>
                      </m:f>
                      <m:r>
                        <a:rPr lang="fr-FR" sz="2000" i="1">
                          <a:latin typeface="Cambria Math" panose="02040503050406030204" pitchFamily="18" charset="0"/>
                        </a:rPr>
                        <m:t>=</m:t>
                      </m:r>
                      <m:f>
                        <m:fPr>
                          <m:ctrlPr>
                            <a:rPr lang="en-US" sz="2000" i="1">
                              <a:latin typeface="Cambria Math" panose="02040503050406030204" pitchFamily="18" charset="0"/>
                            </a:rPr>
                          </m:ctrlPr>
                        </m:fPr>
                        <m:num>
                          <m:r>
                            <a:rPr lang="fr-FR" sz="2000" i="1">
                              <a:latin typeface="Cambria Math" panose="02040503050406030204" pitchFamily="18" charset="0"/>
                            </a:rPr>
                            <m:t>1</m:t>
                          </m:r>
                        </m:num>
                        <m:den>
                          <m:r>
                            <a:rPr lang="fr-FR" sz="2000" i="1">
                              <a:latin typeface="Cambria Math" panose="02040503050406030204" pitchFamily="18" charset="0"/>
                            </a:rPr>
                            <m:t>6 </m:t>
                          </m:r>
                          <m:r>
                            <a:rPr lang="fr-FR" sz="2000" i="1">
                              <a:latin typeface="Cambria Math" panose="02040503050406030204" pitchFamily="18" charset="0"/>
                            </a:rPr>
                            <m:t>𝑠𝑒𝑐</m:t>
                          </m:r>
                          <m:r>
                            <a:rPr lang="fr-FR" sz="2000" i="1">
                              <a:latin typeface="Cambria Math" panose="02040503050406030204" pitchFamily="18" charset="0"/>
                            </a:rPr>
                            <m:t>/</m:t>
                          </m:r>
                          <m:r>
                            <a:rPr lang="fr-FR" sz="2000" i="1">
                              <a:latin typeface="Cambria Math" panose="02040503050406030204" pitchFamily="18" charset="0"/>
                            </a:rPr>
                            <m:t>𝑝𝑐</m:t>
                          </m:r>
                        </m:den>
                      </m:f>
                      <m:r>
                        <a:rPr lang="fr-FR" sz="2000" i="1">
                          <a:latin typeface="Cambria Math" panose="02040503050406030204" pitchFamily="18" charset="0"/>
                        </a:rPr>
                        <m:t>=</m:t>
                      </m:r>
                      <m:f>
                        <m:fPr>
                          <m:ctrlPr>
                            <a:rPr lang="en-US" sz="2000" i="1">
                              <a:latin typeface="Cambria Math" panose="02040503050406030204" pitchFamily="18" charset="0"/>
                            </a:rPr>
                          </m:ctrlPr>
                        </m:fPr>
                        <m:num>
                          <m:r>
                            <a:rPr lang="fr-FR" sz="2000" i="1">
                              <a:latin typeface="Cambria Math" panose="02040503050406030204" pitchFamily="18" charset="0"/>
                            </a:rPr>
                            <m:t>1 </m:t>
                          </m:r>
                          <m:r>
                            <a:rPr lang="fr-FR" sz="2000" i="1">
                              <a:latin typeface="Cambria Math" panose="02040503050406030204" pitchFamily="18" charset="0"/>
                            </a:rPr>
                            <m:t>𝑝𝑐</m:t>
                          </m:r>
                        </m:num>
                        <m:den>
                          <m:r>
                            <a:rPr lang="fr-FR" sz="2000" i="1">
                              <a:latin typeface="Cambria Math" panose="02040503050406030204" pitchFamily="18" charset="0"/>
                            </a:rPr>
                            <m:t>6 </m:t>
                          </m:r>
                          <m:r>
                            <a:rPr lang="fr-FR" sz="2000" i="1">
                              <a:latin typeface="Cambria Math" panose="02040503050406030204" pitchFamily="18" charset="0"/>
                            </a:rPr>
                            <m:t>𝑠𝑒𝑐</m:t>
                          </m:r>
                        </m:den>
                      </m:f>
                      <m:r>
                        <a:rPr lang="fr-FR" sz="2000" i="1">
                          <a:latin typeface="Cambria Math" panose="02040503050406030204" pitchFamily="18" charset="0"/>
                        </a:rPr>
                        <m:t>×</m:t>
                      </m:r>
                      <m:f>
                        <m:fPr>
                          <m:ctrlPr>
                            <a:rPr lang="en-US" sz="2000" i="1">
                              <a:latin typeface="Cambria Math" panose="02040503050406030204" pitchFamily="18" charset="0"/>
                            </a:rPr>
                          </m:ctrlPr>
                        </m:fPr>
                        <m:num>
                          <m:r>
                            <a:rPr lang="fr-FR" sz="2000" i="1">
                              <a:latin typeface="Cambria Math" panose="02040503050406030204" pitchFamily="18" charset="0"/>
                            </a:rPr>
                            <m:t>60 </m:t>
                          </m:r>
                          <m:r>
                            <a:rPr lang="fr-FR" sz="2000" i="1">
                              <a:latin typeface="Cambria Math" panose="02040503050406030204" pitchFamily="18" charset="0"/>
                            </a:rPr>
                            <m:t>𝑠𝑒𝑐</m:t>
                          </m:r>
                        </m:num>
                        <m:den>
                          <m:r>
                            <a:rPr lang="fr-FR" sz="2000" i="1">
                              <a:latin typeface="Cambria Math" panose="02040503050406030204" pitchFamily="18" charset="0"/>
                            </a:rPr>
                            <m:t>𝑚𝑖𝑛</m:t>
                          </m:r>
                        </m:den>
                      </m:f>
                      <m:r>
                        <a:rPr lang="fr-FR" sz="2000" i="1">
                          <a:latin typeface="Cambria Math" panose="02040503050406030204" pitchFamily="18" charset="0"/>
                        </a:rPr>
                        <m:t>×</m:t>
                      </m:r>
                      <m:f>
                        <m:fPr>
                          <m:ctrlPr>
                            <a:rPr lang="en-US" sz="2000" i="1">
                              <a:latin typeface="Cambria Math" panose="02040503050406030204" pitchFamily="18" charset="0"/>
                            </a:rPr>
                          </m:ctrlPr>
                        </m:fPr>
                        <m:num>
                          <m:r>
                            <a:rPr lang="fr-FR" sz="2000" i="1">
                              <a:latin typeface="Cambria Math" panose="02040503050406030204" pitchFamily="18" charset="0"/>
                            </a:rPr>
                            <m:t>60 </m:t>
                          </m:r>
                          <m:r>
                            <a:rPr lang="fr-FR" sz="2000" i="1">
                              <a:latin typeface="Cambria Math" panose="02040503050406030204" pitchFamily="18" charset="0"/>
                            </a:rPr>
                            <m:t>𝑚𝑖𝑛</m:t>
                          </m:r>
                        </m:num>
                        <m:den>
                          <m:r>
                            <a:rPr lang="fr-FR" sz="2000" i="1">
                              <a:latin typeface="Cambria Math" panose="02040503050406030204" pitchFamily="18" charset="0"/>
                            </a:rPr>
                            <m:t>h𝑟</m:t>
                          </m:r>
                        </m:den>
                      </m:f>
                      <m:r>
                        <a:rPr lang="fr-FR" sz="2000" i="1">
                          <a:latin typeface="Cambria Math" panose="02040503050406030204" pitchFamily="18" charset="0"/>
                        </a:rPr>
                        <m:t>=600 </m:t>
                      </m:r>
                      <m:r>
                        <a:rPr lang="fr-FR" sz="2000" i="1">
                          <a:latin typeface="Cambria Math" panose="02040503050406030204" pitchFamily="18" charset="0"/>
                        </a:rPr>
                        <m:t>𝑝𝑐</m:t>
                      </m:r>
                      <m:r>
                        <a:rPr lang="fr-FR" sz="2000" i="1">
                          <a:latin typeface="Cambria Math" panose="02040503050406030204" pitchFamily="18" charset="0"/>
                        </a:rPr>
                        <m:t>/</m:t>
                      </m:r>
                      <m:r>
                        <a:rPr lang="fr-FR" sz="2000" i="1">
                          <a:latin typeface="Cambria Math" panose="02040503050406030204" pitchFamily="18" charset="0"/>
                        </a:rPr>
                        <m:t>h𝑟</m:t>
                      </m:r>
                    </m:oMath>
                  </m:oMathPara>
                </a14:m>
                <a:endParaRPr lang="en-US" sz="2000" b="1" dirty="0">
                  <a:latin typeface="+mn-lt"/>
                </a:endParaRPr>
              </a:p>
              <a:p>
                <a:endParaRPr lang="en-US" sz="2000" b="1" dirty="0">
                  <a:latin typeface="+mn-lt"/>
                </a:endParaRPr>
              </a:p>
              <a:p>
                <a:r>
                  <a:rPr lang="en-US" sz="2000" dirty="0"/>
                  <a:t>If </a:t>
                </a:r>
                <a:r>
                  <a:rPr lang="en-US" sz="2000" dirty="0" err="1"/>
                  <a:t>Rp</a:t>
                </a:r>
                <a:r>
                  <a:rPr lang="en-US" sz="2000" dirty="0"/>
                  <a:t> = 600 pc/</a:t>
                </a:r>
                <a:r>
                  <a:rPr lang="en-US" sz="2000" dirty="0" err="1"/>
                  <a:t>hr</a:t>
                </a:r>
                <a:r>
                  <a:rPr lang="en-US" sz="2000" dirty="0"/>
                  <a:t>, then what is the cycle time?</a:t>
                </a: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𝑐</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𝑅</m:t>
                              </m:r>
                            </m:e>
                            <m:sub>
                              <m:r>
                                <a:rPr lang="en-US" sz="2000" i="1">
                                  <a:latin typeface="Cambria Math" panose="02040503050406030204" pitchFamily="18" charset="0"/>
                                </a:rPr>
                                <m:t>𝑝</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600 </m:t>
                          </m:r>
                          <m:r>
                            <a:rPr lang="en-US" sz="2000" i="1">
                              <a:latin typeface="Cambria Math" panose="02040503050406030204" pitchFamily="18" charset="0"/>
                            </a:rPr>
                            <m:t>𝑝𝑐</m:t>
                          </m:r>
                          <m:r>
                            <a:rPr lang="en-US" sz="2000" i="1">
                              <a:latin typeface="Cambria Math" panose="02040503050406030204" pitchFamily="18" charset="0"/>
                            </a:rPr>
                            <m:t>/</m:t>
                          </m:r>
                          <m:r>
                            <a:rPr lang="en-US" sz="2000" i="1">
                              <a:latin typeface="Cambria Math" panose="02040503050406030204" pitchFamily="18" charset="0"/>
                            </a:rPr>
                            <m:t>h𝑟</m:t>
                          </m:r>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1 </m:t>
                          </m:r>
                          <m:r>
                            <a:rPr lang="en-US" sz="2000" i="1">
                              <a:latin typeface="Cambria Math" panose="02040503050406030204" pitchFamily="18" charset="0"/>
                            </a:rPr>
                            <m:t>h𝑟</m:t>
                          </m:r>
                        </m:num>
                        <m:den>
                          <m:r>
                            <a:rPr lang="en-US" sz="2000" i="1">
                              <a:latin typeface="Cambria Math" panose="02040503050406030204" pitchFamily="18" charset="0"/>
                            </a:rPr>
                            <m:t>600 </m:t>
                          </m:r>
                          <m:r>
                            <a:rPr lang="en-US" sz="2000" i="1">
                              <a:latin typeface="Cambria Math" panose="02040503050406030204" pitchFamily="18" charset="0"/>
                            </a:rPr>
                            <m:t>𝑝𝑐</m:t>
                          </m:r>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60 </m:t>
                          </m:r>
                          <m:r>
                            <a:rPr lang="en-US" sz="2000" i="1">
                              <a:latin typeface="Cambria Math" panose="02040503050406030204" pitchFamily="18" charset="0"/>
                            </a:rPr>
                            <m:t>𝑚𝑖𝑛</m:t>
                          </m:r>
                        </m:num>
                        <m:den>
                          <m:r>
                            <a:rPr lang="en-US" sz="2000" i="1">
                              <a:latin typeface="Cambria Math" panose="02040503050406030204" pitchFamily="18" charset="0"/>
                            </a:rPr>
                            <m:t>h𝑟</m:t>
                          </m:r>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60 </m:t>
                          </m:r>
                          <m:r>
                            <a:rPr lang="en-US" sz="2000" i="1">
                              <a:latin typeface="Cambria Math" panose="02040503050406030204" pitchFamily="18" charset="0"/>
                            </a:rPr>
                            <m:t>𝑠𝑒𝑐</m:t>
                          </m:r>
                        </m:num>
                        <m:den>
                          <m:r>
                            <a:rPr lang="en-US" sz="2000" i="1">
                              <a:latin typeface="Cambria Math" panose="02040503050406030204" pitchFamily="18" charset="0"/>
                            </a:rPr>
                            <m:t>𝑚𝑖𝑛</m:t>
                          </m:r>
                        </m:den>
                      </m:f>
                      <m:r>
                        <a:rPr lang="en-US" sz="2000" i="1">
                          <a:latin typeface="Cambria Math" panose="02040503050406030204" pitchFamily="18" charset="0"/>
                        </a:rPr>
                        <m:t>=6 </m:t>
                      </m:r>
                      <m:r>
                        <a:rPr lang="en-US" sz="2000" i="1">
                          <a:latin typeface="Cambria Math" panose="02040503050406030204" pitchFamily="18" charset="0"/>
                        </a:rPr>
                        <m:t>𝑠𝑒𝑐</m:t>
                      </m:r>
                      <m:r>
                        <a:rPr lang="en-US" sz="2000" i="1">
                          <a:latin typeface="Cambria Math" panose="02040503050406030204" pitchFamily="18" charset="0"/>
                        </a:rPr>
                        <m:t>/</m:t>
                      </m:r>
                      <m:r>
                        <a:rPr lang="en-US" sz="2000" i="1">
                          <a:latin typeface="Cambria Math" panose="02040503050406030204" pitchFamily="18" charset="0"/>
                        </a:rPr>
                        <m:t>𝑢𝑛𝑖𝑡</m:t>
                      </m:r>
                    </m:oMath>
                  </m:oMathPara>
                </a14:m>
                <a:endParaRPr lang="en-US" sz="2000" b="1" dirty="0">
                  <a:latin typeface="+mn-lt"/>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85800" y="1371600"/>
                <a:ext cx="8228788" cy="4474110"/>
              </a:xfrm>
              <a:prstGeom prst="rect">
                <a:avLst/>
              </a:prstGeom>
              <a:blipFill>
                <a:blip r:embed="rId2"/>
                <a:stretch>
                  <a:fillRect l="-815" t="-681"/>
                </a:stretch>
              </a:blipFill>
            </p:spPr>
            <p:txBody>
              <a:bodyPr/>
              <a:lstStyle/>
              <a:p>
                <a:r>
                  <a:rPr lang="en-US">
                    <a:noFill/>
                  </a:rPr>
                  <a:t> </a:t>
                </a:r>
              </a:p>
            </p:txBody>
          </p:sp>
        </mc:Fallback>
      </mc:AlternateContent>
      <p:pic>
        <p:nvPicPr>
          <p:cNvPr id="6" name="Picture 5">
            <a:extLs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000500" y="2133600"/>
            <a:ext cx="1143000" cy="557561"/>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14</a:t>
            </a:fld>
            <a:endParaRPr sz="1200">
              <a:latin typeface="Calibri"/>
              <a:cs typeface="Calibri"/>
            </a:endParaRPr>
          </a:p>
        </p:txBody>
      </p:sp>
    </p:spTree>
    <p:extLst>
      <p:ext uri="{BB962C8B-B14F-4D97-AF65-F5344CB8AC3E}">
        <p14:creationId xmlns:p14="http://schemas.microsoft.com/office/powerpoint/2010/main" val="49005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507" y="620445"/>
            <a:ext cx="8228787" cy="666335"/>
          </a:xfrm>
          <a:prstGeom prst="rect">
            <a:avLst/>
          </a:prstGeom>
        </p:spPr>
        <p:txBody>
          <a:bodyPr vert="horz" wrap="square" lIns="0" tIns="141731" rIns="0" bIns="0" rtlCol="0">
            <a:spAutoFit/>
          </a:bodyPr>
          <a:lstStyle/>
          <a:p>
            <a:pPr algn="ctr">
              <a:lnSpc>
                <a:spcPct val="100000"/>
              </a:lnSpc>
              <a:spcBef>
                <a:spcPts val="100"/>
              </a:spcBef>
            </a:pPr>
            <a:r>
              <a:rPr lang="en-US" sz="3400" spc="-10" dirty="0"/>
              <a:t>Introduction to Work Systems</a:t>
            </a:r>
            <a:endParaRPr sz="34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2" name="TextBox 11"/>
          <p:cNvSpPr txBox="1"/>
          <p:nvPr/>
        </p:nvSpPr>
        <p:spPr>
          <a:xfrm>
            <a:off x="416508" y="1288789"/>
            <a:ext cx="8228787" cy="3477875"/>
          </a:xfrm>
          <a:prstGeom prst="rect">
            <a:avLst/>
          </a:prstGeom>
          <a:noFill/>
        </p:spPr>
        <p:txBody>
          <a:bodyPr wrap="square" rtlCol="0">
            <a:spAutoFit/>
          </a:bodyPr>
          <a:lstStyle/>
          <a:p>
            <a:r>
              <a:rPr lang="en-US" sz="2000" dirty="0">
                <a:latin typeface="+mn-lt"/>
              </a:rPr>
              <a:t>A work unit is any object processed by a work system, such as a machined workpiece, moved material, customer in a store, or designed product.</a:t>
            </a:r>
          </a:p>
          <a:p>
            <a:endParaRPr lang="en-US" sz="2000" dirty="0">
              <a:latin typeface="+mn-lt"/>
            </a:endParaRPr>
          </a:p>
          <a:p>
            <a:endParaRPr lang="en-US" sz="2000" dirty="0">
              <a:latin typeface="+mn-lt"/>
            </a:endParaRPr>
          </a:p>
          <a:p>
            <a:r>
              <a:rPr lang="en-US" sz="2000" b="1" dirty="0">
                <a:latin typeface="+mn-lt"/>
              </a:rPr>
              <a:t>Three categories:</a:t>
            </a:r>
          </a:p>
          <a:p>
            <a:pPr marL="512763" indent="-282575">
              <a:buFont typeface="Arial" panose="020B0604020202020204" pitchFamily="34" charset="0"/>
              <a:buChar char="•"/>
              <a:tabLst>
                <a:tab pos="512763" algn="l"/>
              </a:tabLst>
            </a:pPr>
            <a:r>
              <a:rPr lang="en-US" sz="2000" u="sng" dirty="0">
                <a:latin typeface="+mn-lt"/>
              </a:rPr>
              <a:t>Manual work system</a:t>
            </a:r>
            <a:r>
              <a:rPr lang="en-US" sz="2000" dirty="0">
                <a:latin typeface="+mn-lt"/>
              </a:rPr>
              <a:t>: when one or more tasks are performed by human workers without machinery or automation. </a:t>
            </a:r>
          </a:p>
          <a:p>
            <a:pPr marL="512763" indent="-282575">
              <a:buFont typeface="Arial" panose="020B0604020202020204" pitchFamily="34" charset="0"/>
              <a:buChar char="•"/>
              <a:tabLst>
                <a:tab pos="512763" algn="l"/>
              </a:tabLst>
            </a:pPr>
            <a:r>
              <a:rPr lang="en-US" sz="2000" u="sng" dirty="0">
                <a:latin typeface="+mn-lt"/>
              </a:rPr>
              <a:t>Worker-machine system</a:t>
            </a:r>
            <a:r>
              <a:rPr lang="en-US" sz="2000" dirty="0">
                <a:latin typeface="+mn-lt"/>
              </a:rPr>
              <a:t>: performed by a worker who operates power tools.</a:t>
            </a:r>
          </a:p>
          <a:p>
            <a:pPr marL="512763" indent="-282575">
              <a:buFont typeface="Arial" panose="020B0604020202020204" pitchFamily="34" charset="0"/>
              <a:buChar char="•"/>
              <a:tabLst>
                <a:tab pos="512763" algn="l"/>
              </a:tabLst>
            </a:pPr>
            <a:r>
              <a:rPr lang="en-US" sz="2000" u="sng" dirty="0">
                <a:latin typeface="+mn-lt"/>
              </a:rPr>
              <a:t>Automated work system</a:t>
            </a:r>
            <a:r>
              <a:rPr lang="en-US" sz="2000" dirty="0">
                <a:latin typeface="+mn-lt"/>
              </a:rPr>
              <a:t>: </a:t>
            </a:r>
            <a:r>
              <a:rPr lang="en-US" sz="2000" spc="-10" dirty="0">
                <a:latin typeface="+mn-lt"/>
              </a:rPr>
              <a:t>performed by a worker who operates power tools.</a:t>
            </a:r>
            <a:endParaRPr lang="en-US" sz="2000" dirty="0">
              <a:latin typeface="+mn-lt"/>
            </a:endParaRPr>
          </a:p>
        </p:txBody>
      </p:sp>
      <p:sp>
        <p:nvSpPr>
          <p:cNvPr id="7" name="Footer Placeholder 3"/>
          <p:cNvSpPr txBox="1">
            <a:spLocks/>
          </p:cNvSpPr>
          <p:nvPr/>
        </p:nvSpPr>
        <p:spPr>
          <a:xfrm>
            <a:off x="533400" y="6457703"/>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5" name="object 5"/>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2</a:t>
            </a:fld>
            <a:endParaRPr sz="120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266814"/>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Manual Work Systems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8382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6103" y="799317"/>
            <a:ext cx="8228786" cy="5647700"/>
          </a:xfrm>
          <a:prstGeom prst="rect">
            <a:avLst/>
          </a:prstGeom>
          <a:noFill/>
        </p:spPr>
        <p:txBody>
          <a:bodyPr wrap="square" rtlCol="0">
            <a:spAutoFit/>
          </a:bodyPr>
          <a:lstStyle/>
          <a:p>
            <a:r>
              <a:rPr lang="en-US" sz="1900" dirty="0">
                <a:latin typeface="+mn-lt"/>
              </a:rPr>
              <a:t>Manual work system is when one or more tasks are performed by human workers without machinery or automation. Tasks are simple repetitive actions to complex operations. Manual work can be performed with or without hand tools. When using hand tools, the power comes from the worker's strength and stamina.</a:t>
            </a:r>
          </a:p>
          <a:p>
            <a:r>
              <a:rPr lang="en-US" sz="1900" dirty="0">
                <a:latin typeface="+mn-lt"/>
              </a:rPr>
              <a:t> </a:t>
            </a:r>
            <a:endParaRPr lang="en-US" sz="1900" b="1" dirty="0">
              <a:latin typeface="+mn-lt"/>
            </a:endParaRPr>
          </a:p>
          <a:p>
            <a:r>
              <a:rPr lang="en-US" sz="1900" b="1" dirty="0">
                <a:latin typeface="+mn-lt"/>
              </a:rPr>
              <a:t>Examples of </a:t>
            </a:r>
            <a:r>
              <a:rPr lang="en-US" sz="1900" b="1" u="sng" dirty="0">
                <a:latin typeface="+mn-lt"/>
              </a:rPr>
              <a:t>pure manual work</a:t>
            </a:r>
            <a:r>
              <a:rPr lang="en-US" sz="1900" dirty="0">
                <a:latin typeface="+mn-lt"/>
              </a:rPr>
              <a:t>:</a:t>
            </a:r>
          </a:p>
          <a:p>
            <a:pPr marL="512763" indent="-223838">
              <a:buFont typeface="Arial" panose="020B0604020202020204" pitchFamily="34" charset="0"/>
              <a:buChar char="•"/>
            </a:pPr>
            <a:r>
              <a:rPr lang="en-US" sz="1900" dirty="0">
                <a:latin typeface="+mn-lt"/>
              </a:rPr>
              <a:t>Material handler moving cartons</a:t>
            </a:r>
          </a:p>
          <a:p>
            <a:pPr marL="512763" indent="-223838">
              <a:buFont typeface="Arial" panose="020B0604020202020204" pitchFamily="34" charset="0"/>
              <a:buChar char="•"/>
            </a:pPr>
            <a:r>
              <a:rPr lang="en-US" sz="1900" dirty="0">
                <a:latin typeface="+mn-lt"/>
              </a:rPr>
              <a:t>Assembly worker putting together parts</a:t>
            </a:r>
          </a:p>
          <a:p>
            <a:pPr marL="512763" indent="-223838">
              <a:buFont typeface="Arial" panose="020B0604020202020204" pitchFamily="34" charset="0"/>
              <a:buChar char="•"/>
            </a:pPr>
            <a:r>
              <a:rPr lang="en-US" sz="1900" dirty="0">
                <a:latin typeface="+mn-lt"/>
              </a:rPr>
              <a:t>Creating products by hand (pottery, woodworking)</a:t>
            </a:r>
          </a:p>
          <a:p>
            <a:pPr marL="512763" indent="-223838">
              <a:buFont typeface="Arial" panose="020B0604020202020204" pitchFamily="34" charset="0"/>
              <a:buChar char="•"/>
            </a:pPr>
            <a:r>
              <a:rPr lang="en-US" sz="1900" dirty="0">
                <a:latin typeface="+mn-lt"/>
              </a:rPr>
              <a:t>Office worker filing documents</a:t>
            </a:r>
          </a:p>
          <a:p>
            <a:pPr marL="512763" indent="-223838">
              <a:buFont typeface="Arial" panose="020B0604020202020204" pitchFamily="34" charset="0"/>
              <a:buChar char="•"/>
            </a:pPr>
            <a:r>
              <a:rPr lang="en-US" sz="1900" dirty="0">
                <a:latin typeface="+mn-lt"/>
              </a:rPr>
              <a:t>Manually inspecting products</a:t>
            </a:r>
          </a:p>
          <a:p>
            <a:pPr marL="512763" indent="-223838">
              <a:buFont typeface="Arial" panose="020B0604020202020204" pitchFamily="34" charset="0"/>
              <a:buChar char="•"/>
            </a:pPr>
            <a:r>
              <a:rPr lang="en-US" sz="1900" dirty="0">
                <a:latin typeface="+mn-lt"/>
              </a:rPr>
              <a:t>Manually packing products</a:t>
            </a:r>
          </a:p>
          <a:p>
            <a:r>
              <a:rPr lang="en-US" sz="1900" b="1" dirty="0">
                <a:latin typeface="+mn-lt"/>
              </a:rPr>
              <a:t>Examples of </a:t>
            </a:r>
            <a:r>
              <a:rPr lang="en-US" sz="1900" b="1" u="sng" dirty="0">
                <a:latin typeface="+mn-lt"/>
              </a:rPr>
              <a:t>manual work with hand tools</a:t>
            </a:r>
            <a:r>
              <a:rPr lang="en-US" sz="1900" dirty="0">
                <a:latin typeface="+mn-lt"/>
              </a:rPr>
              <a:t>:</a:t>
            </a:r>
          </a:p>
          <a:p>
            <a:pPr marL="512763" indent="-223838">
              <a:buFont typeface="Arial" panose="020B0604020202020204" pitchFamily="34" charset="0"/>
              <a:buChar char="•"/>
            </a:pPr>
            <a:r>
              <a:rPr lang="en-US" sz="1900" dirty="0">
                <a:latin typeface="+mn-lt"/>
              </a:rPr>
              <a:t>Machinist filing a part</a:t>
            </a:r>
          </a:p>
          <a:p>
            <a:pPr marL="512763" indent="-223838">
              <a:buFont typeface="Arial" panose="020B0604020202020204" pitchFamily="34" charset="0"/>
              <a:buChar char="•"/>
            </a:pPr>
            <a:r>
              <a:rPr lang="en-US" sz="1900" dirty="0">
                <a:latin typeface="+mn-lt"/>
              </a:rPr>
              <a:t>Assembly worker using a screwdriver</a:t>
            </a:r>
          </a:p>
          <a:p>
            <a:pPr marL="512763" indent="-223838">
              <a:buFont typeface="Arial" panose="020B0604020202020204" pitchFamily="34" charset="0"/>
              <a:buChar char="•"/>
            </a:pPr>
            <a:r>
              <a:rPr lang="en-US" sz="1900" dirty="0">
                <a:latin typeface="+mn-lt"/>
              </a:rPr>
              <a:t>Painter using a paintbrush</a:t>
            </a:r>
          </a:p>
          <a:p>
            <a:pPr marL="512763" indent="-223838">
              <a:buFont typeface="Arial" panose="020B0604020202020204" pitchFamily="34" charset="0"/>
              <a:buChar char="•"/>
            </a:pPr>
            <a:r>
              <a:rPr lang="en-US" sz="1900" dirty="0">
                <a:latin typeface="+mn-lt"/>
              </a:rPr>
              <a:t>QC inspector using a micrometer</a:t>
            </a:r>
          </a:p>
          <a:p>
            <a:pPr marL="512763" indent="-223838">
              <a:buFont typeface="Arial" panose="020B0604020202020204" pitchFamily="34" charset="0"/>
              <a:buChar char="•"/>
            </a:pPr>
            <a:r>
              <a:rPr lang="en-US" sz="1900" dirty="0">
                <a:latin typeface="+mn-lt"/>
              </a:rPr>
              <a:t>Material handling worker using a dolly</a:t>
            </a:r>
          </a:p>
          <a:p>
            <a:pPr marL="512763" indent="-223838">
              <a:buFont typeface="Arial" panose="020B0604020202020204" pitchFamily="34" charset="0"/>
              <a:buChar char="•"/>
            </a:pPr>
            <a:r>
              <a:rPr lang="en-US" sz="1900" dirty="0">
                <a:latin typeface="+mn-lt"/>
              </a:rPr>
              <a:t>Office worker writing with a pen</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3</a:t>
            </a:fld>
            <a:endParaRPr sz="1200">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0" y="286022"/>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Worker Performance</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86867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0" name="TextBox 9"/>
          <p:cNvSpPr txBox="1"/>
          <p:nvPr/>
        </p:nvSpPr>
        <p:spPr>
          <a:xfrm>
            <a:off x="414476" y="835186"/>
            <a:ext cx="8228786" cy="4093428"/>
          </a:xfrm>
          <a:prstGeom prst="rect">
            <a:avLst/>
          </a:prstGeom>
          <a:noFill/>
        </p:spPr>
        <p:txBody>
          <a:bodyPr wrap="square" rtlCol="0">
            <a:spAutoFit/>
          </a:bodyPr>
          <a:lstStyle/>
          <a:p>
            <a:r>
              <a:rPr lang="en-US" sz="1950" dirty="0">
                <a:latin typeface="+mn-lt"/>
              </a:rPr>
              <a:t>Worker performance is the pace or speed of working. Higher performance decreases cycle time, which is desirable for employers. </a:t>
            </a:r>
          </a:p>
          <a:p>
            <a:endParaRPr lang="en-US" sz="1950" b="1" dirty="0">
              <a:latin typeface="+mn-lt"/>
            </a:endParaRPr>
          </a:p>
          <a:p>
            <a:r>
              <a:rPr lang="en-US" sz="1950" dirty="0">
                <a:latin typeface="+mn-lt"/>
              </a:rPr>
              <a:t>Performance rating is the worker's pace observed by a trained time study analyst, recorded as a percentage, and used as a decimal in the normal time, Tn, equation.</a:t>
            </a:r>
          </a:p>
          <a:p>
            <a:endParaRPr lang="en-US" sz="1950" dirty="0">
              <a:latin typeface="+mn-lt"/>
            </a:endParaRPr>
          </a:p>
          <a:p>
            <a:r>
              <a:rPr lang="en-US" sz="1950" b="1" dirty="0">
                <a:latin typeface="+mn-lt"/>
              </a:rPr>
              <a:t>Performance Rating (PR)</a:t>
            </a:r>
            <a:r>
              <a:rPr lang="en-US" sz="1950" dirty="0">
                <a:latin typeface="+mn-lt"/>
              </a:rPr>
              <a:t>: </a:t>
            </a:r>
          </a:p>
          <a:p>
            <a:pPr marL="512763" indent="-223838">
              <a:buFont typeface="Arial" panose="020B0604020202020204" pitchFamily="34" charset="0"/>
              <a:buChar char="•"/>
            </a:pPr>
            <a:r>
              <a:rPr lang="en-US" sz="1950" dirty="0">
                <a:latin typeface="+mn-lt"/>
              </a:rPr>
              <a:t>Faster pace: PR &gt; 100%</a:t>
            </a:r>
          </a:p>
          <a:p>
            <a:pPr marL="512763" indent="-223838">
              <a:buFont typeface="Arial" panose="020B0604020202020204" pitchFamily="34" charset="0"/>
              <a:buChar char="•"/>
            </a:pPr>
            <a:r>
              <a:rPr lang="en-US" sz="1950" dirty="0">
                <a:latin typeface="+mn-lt"/>
              </a:rPr>
              <a:t>Standard pace: PR = 100%</a:t>
            </a:r>
          </a:p>
          <a:p>
            <a:pPr marL="512763" indent="-223838">
              <a:buFont typeface="Arial" panose="020B0604020202020204" pitchFamily="34" charset="0"/>
              <a:buChar char="•"/>
            </a:pPr>
            <a:r>
              <a:rPr lang="en-US" sz="1950" dirty="0">
                <a:latin typeface="+mn-lt"/>
              </a:rPr>
              <a:t>Slower pace: PR &lt; 100%</a:t>
            </a:r>
          </a:p>
          <a:p>
            <a:r>
              <a:rPr lang="en-US" sz="1950" b="1" dirty="0">
                <a:latin typeface="+mn-lt"/>
              </a:rPr>
              <a:t>Example calculation: </a:t>
            </a:r>
          </a:p>
          <a:p>
            <a:r>
              <a:rPr lang="en-US" sz="1950" dirty="0">
                <a:latin typeface="+mn-lt"/>
              </a:rPr>
              <a:t>Normal time = Tn = 6.5 sec</a:t>
            </a:r>
          </a:p>
        </p:txBody>
      </p:sp>
      <p:pic>
        <p:nvPicPr>
          <p:cNvPr id="6" name="Picture 5">
            <a:extLst>
              <a:ext uri="{C183D7F6-B498-43B3-948B-1728B52AA6E4}">
                <adec:decorative xmlns:adec="http://schemas.microsoft.com/office/drawing/2017/decorative" val="1"/>
              </a:ext>
            </a:extLst>
          </p:cNvPr>
          <p:cNvPicPr>
            <a:picLocks noChangeAspect="1"/>
          </p:cNvPicPr>
          <p:nvPr/>
        </p:nvPicPr>
        <p:blipFill rotWithShape="1">
          <a:blip r:embed="rId2"/>
          <a:srcRect t="19079"/>
          <a:stretch/>
        </p:blipFill>
        <p:spPr>
          <a:xfrm>
            <a:off x="457200" y="4699675"/>
            <a:ext cx="6039693" cy="439401"/>
          </a:xfrm>
          <a:prstGeom prst="rect">
            <a:avLst/>
          </a:prstGeom>
        </p:spPr>
      </p:pic>
      <p:pic>
        <p:nvPicPr>
          <p:cNvPr id="15" name="Picture 14" descr="Performance rating examples."/>
          <p:cNvPicPr/>
          <p:nvPr/>
        </p:nvPicPr>
        <p:blipFill>
          <a:blip r:embed="rId3">
            <a:extLst>
              <a:ext uri="{28A0092B-C50C-407E-A947-70E740481C1C}">
                <a14:useLocalDpi xmlns:a14="http://schemas.microsoft.com/office/drawing/2010/main" val="0"/>
              </a:ext>
            </a:extLst>
          </a:blip>
          <a:srcRect/>
          <a:stretch>
            <a:fillRect/>
          </a:stretch>
        </p:blipFill>
        <p:spPr bwMode="auto">
          <a:xfrm>
            <a:off x="1666425" y="5260975"/>
            <a:ext cx="5724888" cy="987942"/>
          </a:xfrm>
          <a:prstGeom prst="rect">
            <a:avLst/>
          </a:prstGeom>
          <a:noFill/>
          <a:ln>
            <a:no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4</a:t>
            </a:fld>
            <a:endParaRPr sz="1200">
              <a:latin typeface="Calibri"/>
              <a:cs typeface="Calibri"/>
            </a:endParaRPr>
          </a:p>
        </p:txBody>
      </p:sp>
    </p:spTree>
    <p:extLst>
      <p:ext uri="{BB962C8B-B14F-4D97-AF65-F5344CB8AC3E}">
        <p14:creationId xmlns:p14="http://schemas.microsoft.com/office/powerpoint/2010/main" val="1227097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260910"/>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Normal Performance and Normal Time</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44955" y="889287"/>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430937" y="889287"/>
                <a:ext cx="8228786" cy="5193729"/>
              </a:xfrm>
              <a:prstGeom prst="rect">
                <a:avLst/>
              </a:prstGeom>
              <a:noFill/>
            </p:spPr>
            <p:txBody>
              <a:bodyPr wrap="square" rtlCol="0">
                <a:spAutoFit/>
              </a:bodyPr>
              <a:lstStyle/>
              <a:p>
                <a:r>
                  <a:rPr lang="en-US" sz="1950" dirty="0">
                    <a:latin typeface="+mn-lt"/>
                  </a:rPr>
                  <a:t>Normal performance is pace maintained by an average worker without adverse health effects. </a:t>
                </a:r>
              </a:p>
              <a:p>
                <a:endParaRPr lang="en-US" sz="1950" dirty="0">
                  <a:latin typeface="+mn-lt"/>
                </a:endParaRPr>
              </a:p>
              <a:p>
                <a:r>
                  <a:rPr lang="en-US" sz="1950" dirty="0">
                    <a:latin typeface="+mn-lt"/>
                  </a:rPr>
                  <a:t>Normal time is the time needed to complete a task under standard conditions, without delays. It depends on the worker's pace.</a:t>
                </a:r>
              </a:p>
              <a:p>
                <a:endParaRPr lang="en-US" sz="1950" b="1" dirty="0">
                  <a:latin typeface="+mn-lt"/>
                </a:endParaRPr>
              </a:p>
              <a:p>
                <a:endParaRPr lang="en-US" sz="1950" b="1" dirty="0">
                  <a:latin typeface="+mn-lt"/>
                </a:endParaRPr>
              </a:p>
              <a:p>
                <a:endParaRPr lang="en-US" sz="1950" b="1" dirty="0">
                  <a:latin typeface="+mn-lt"/>
                </a:endParaRPr>
              </a:p>
              <a:p>
                <a:r>
                  <a:rPr lang="en-US" sz="1950" b="1" dirty="0">
                    <a:latin typeface="+mn-lt"/>
                  </a:rPr>
                  <a:t>Example calculations:</a:t>
                </a:r>
              </a:p>
              <a:p>
                <a:pPr marL="347663" indent="-228600">
                  <a:buFont typeface="Arial" panose="020B0604020202020204" pitchFamily="34" charset="0"/>
                  <a:buChar char="•"/>
                </a:pPr>
                <a:r>
                  <a:rPr lang="en-US" sz="1950" u="sng" dirty="0">
                    <a:latin typeface="+mn-lt"/>
                  </a:rPr>
                  <a:t>Normal Time</a:t>
                </a:r>
                <a:r>
                  <a:rPr lang="en-US" sz="1950" dirty="0">
                    <a:latin typeface="+mn-lt"/>
                  </a:rPr>
                  <a:t>: If the observed time for a task is 8.25 minutes and the performance rating is 1.1 (110%), what is the normal time?</a:t>
                </a:r>
              </a:p>
              <a:p>
                <a:pPr/>
                <a14:m>
                  <m:oMathPara xmlns:m="http://schemas.openxmlformats.org/officeDocument/2006/math">
                    <m:oMathParaPr>
                      <m:jc m:val="centerGroup"/>
                    </m:oMathParaPr>
                    <m:oMath xmlns:m="http://schemas.openxmlformats.org/officeDocument/2006/math">
                      <m:sSub>
                        <m:sSubPr>
                          <m:ctrlPr>
                            <a:rPr lang="en-US" sz="1950" i="1">
                              <a:latin typeface="Cambria Math" panose="02040503050406030204" pitchFamily="18" charset="0"/>
                            </a:rPr>
                          </m:ctrlPr>
                        </m:sSubPr>
                        <m:e>
                          <m:r>
                            <a:rPr lang="en-US" sz="1950" i="1">
                              <a:latin typeface="Cambria Math" panose="02040503050406030204" pitchFamily="18" charset="0"/>
                            </a:rPr>
                            <m:t>𝑇</m:t>
                          </m:r>
                        </m:e>
                        <m:sub>
                          <m:r>
                            <a:rPr lang="en-US" sz="1950" i="1">
                              <a:latin typeface="Cambria Math" panose="02040503050406030204" pitchFamily="18" charset="0"/>
                            </a:rPr>
                            <m:t>𝑛</m:t>
                          </m:r>
                        </m:sub>
                      </m:sSub>
                      <m:r>
                        <a:rPr lang="en-US" sz="1950" i="1">
                          <a:latin typeface="Cambria Math" panose="02040503050406030204" pitchFamily="18" charset="0"/>
                        </a:rPr>
                        <m:t>=</m:t>
                      </m:r>
                      <m:sSub>
                        <m:sSubPr>
                          <m:ctrlPr>
                            <a:rPr lang="en-US" sz="1950" i="1">
                              <a:latin typeface="Cambria Math" panose="02040503050406030204" pitchFamily="18" charset="0"/>
                            </a:rPr>
                          </m:ctrlPr>
                        </m:sSubPr>
                        <m:e>
                          <m:r>
                            <a:rPr lang="en-US" sz="1950" i="1">
                              <a:latin typeface="Cambria Math" panose="02040503050406030204" pitchFamily="18" charset="0"/>
                            </a:rPr>
                            <m:t>𝑇</m:t>
                          </m:r>
                        </m:e>
                        <m:sub>
                          <m:r>
                            <a:rPr lang="en-US" sz="1950" i="1">
                              <a:latin typeface="Cambria Math" panose="02040503050406030204" pitchFamily="18" charset="0"/>
                            </a:rPr>
                            <m:t>𝑐</m:t>
                          </m:r>
                        </m:sub>
                      </m:sSub>
                      <m:d>
                        <m:dPr>
                          <m:ctrlPr>
                            <a:rPr lang="en-US" sz="1950" i="1">
                              <a:latin typeface="Cambria Math" panose="02040503050406030204" pitchFamily="18" charset="0"/>
                            </a:rPr>
                          </m:ctrlPr>
                        </m:dPr>
                        <m:e>
                          <m:r>
                            <a:rPr lang="en-US" sz="1950" i="1">
                              <a:latin typeface="Cambria Math" panose="02040503050406030204" pitchFamily="18" charset="0"/>
                            </a:rPr>
                            <m:t>𝑃𝑅</m:t>
                          </m:r>
                        </m:e>
                      </m:d>
                      <m:r>
                        <a:rPr lang="en-US" sz="1950" i="1">
                          <a:latin typeface="Cambria Math" panose="02040503050406030204" pitchFamily="18" charset="0"/>
                        </a:rPr>
                        <m:t>=8.25 </m:t>
                      </m:r>
                      <m:r>
                        <a:rPr lang="en-US" sz="1950" i="1">
                          <a:latin typeface="Cambria Math" panose="02040503050406030204" pitchFamily="18" charset="0"/>
                        </a:rPr>
                        <m:t>𝑚𝑖𝑛</m:t>
                      </m:r>
                      <m:r>
                        <a:rPr lang="en-US" sz="1950" i="1">
                          <a:latin typeface="Cambria Math" panose="02040503050406030204" pitchFamily="18" charset="0"/>
                        </a:rPr>
                        <m:t>/</m:t>
                      </m:r>
                      <m:r>
                        <a:rPr lang="en-US" sz="1950" i="1">
                          <a:latin typeface="Cambria Math" panose="02040503050406030204" pitchFamily="18" charset="0"/>
                        </a:rPr>
                        <m:t>𝑝𝑐</m:t>
                      </m:r>
                      <m:r>
                        <a:rPr lang="en-US" sz="1950" i="1">
                          <a:latin typeface="Cambria Math" panose="02040503050406030204" pitchFamily="18" charset="0"/>
                        </a:rPr>
                        <m:t>(1.10)=9.075 </m:t>
                      </m:r>
                      <m:r>
                        <a:rPr lang="en-US" sz="1950" i="1">
                          <a:latin typeface="Cambria Math" panose="02040503050406030204" pitchFamily="18" charset="0"/>
                        </a:rPr>
                        <m:t>𝑚𝑖𝑛</m:t>
                      </m:r>
                      <m:r>
                        <a:rPr lang="en-US" sz="1950" i="1">
                          <a:latin typeface="Cambria Math" panose="02040503050406030204" pitchFamily="18" charset="0"/>
                        </a:rPr>
                        <m:t>/</m:t>
                      </m:r>
                      <m:r>
                        <a:rPr lang="en-US" sz="1950" i="1">
                          <a:latin typeface="Cambria Math" panose="02040503050406030204" pitchFamily="18" charset="0"/>
                        </a:rPr>
                        <m:t>𝑝𝑐</m:t>
                      </m:r>
                    </m:oMath>
                  </m:oMathPara>
                </a14:m>
                <a:endParaRPr lang="en-US" sz="1950" dirty="0">
                  <a:latin typeface="+mn-lt"/>
                </a:endParaRPr>
              </a:p>
              <a:p>
                <a:endParaRPr lang="en-US" sz="1950" dirty="0">
                  <a:latin typeface="+mn-lt"/>
                </a:endParaRPr>
              </a:p>
              <a:p>
                <a:pPr marL="347663" indent="-228600">
                  <a:buFont typeface="Arial" panose="020B0604020202020204" pitchFamily="34" charset="0"/>
                  <a:buChar char="•"/>
                </a:pPr>
                <a:r>
                  <a:rPr lang="en-US" sz="1950" u="sng" dirty="0">
                    <a:latin typeface="+mn-lt"/>
                  </a:rPr>
                  <a:t>Cycle Time for Repetitive Work</a:t>
                </a:r>
                <a:r>
                  <a:rPr lang="en-US" sz="1950" dirty="0">
                    <a:latin typeface="+mn-lt"/>
                  </a:rPr>
                  <a:t>: If a worker assembles a product in 5 minutes and performs quality checks in 2 minutes, both at a normal pace, the cycle time is:</a:t>
                </a:r>
              </a:p>
              <a:p>
                <a:pPr lvl="1"/>
                <a14:m>
                  <m:oMathPara xmlns:m="http://schemas.openxmlformats.org/officeDocument/2006/math">
                    <m:oMathParaPr>
                      <m:jc m:val="center"/>
                    </m:oMathParaPr>
                    <m:oMath xmlns:m="http://schemas.openxmlformats.org/officeDocument/2006/math">
                      <m:sSub>
                        <m:sSubPr>
                          <m:ctrlPr>
                            <a:rPr lang="en-US" sz="1950" i="1">
                              <a:latin typeface="Cambria Math" panose="02040503050406030204" pitchFamily="18" charset="0"/>
                            </a:rPr>
                          </m:ctrlPr>
                        </m:sSubPr>
                        <m:e>
                          <m:r>
                            <a:rPr lang="en-US" sz="1950" i="1">
                              <a:latin typeface="Cambria Math" panose="02040503050406030204" pitchFamily="18" charset="0"/>
                            </a:rPr>
                            <m:t>𝑇</m:t>
                          </m:r>
                        </m:e>
                        <m:sub>
                          <m:r>
                            <a:rPr lang="en-US" sz="1950" i="1">
                              <a:latin typeface="Cambria Math" panose="02040503050406030204" pitchFamily="18" charset="0"/>
                            </a:rPr>
                            <m:t>𝑜𝑏𝑠</m:t>
                          </m:r>
                        </m:sub>
                      </m:sSub>
                      <m:d>
                        <m:dPr>
                          <m:ctrlPr>
                            <a:rPr lang="en-US" sz="1950" i="1">
                              <a:latin typeface="Cambria Math" panose="02040503050406030204" pitchFamily="18" charset="0"/>
                            </a:rPr>
                          </m:ctrlPr>
                        </m:dPr>
                        <m:e>
                          <m:r>
                            <a:rPr lang="en-US" sz="1950" i="1">
                              <a:latin typeface="Cambria Math" panose="02040503050406030204" pitchFamily="18" charset="0"/>
                            </a:rPr>
                            <m:t>𝑃𝑅</m:t>
                          </m:r>
                        </m:e>
                      </m:d>
                      <m:r>
                        <a:rPr lang="en-US" sz="1950" i="1">
                          <a:latin typeface="Cambria Math" panose="02040503050406030204" pitchFamily="18" charset="0"/>
                        </a:rPr>
                        <m:t>=</m:t>
                      </m:r>
                      <m:sSub>
                        <m:sSubPr>
                          <m:ctrlPr>
                            <a:rPr lang="en-US" sz="1950" i="1">
                              <a:latin typeface="Cambria Math" panose="02040503050406030204" pitchFamily="18" charset="0"/>
                            </a:rPr>
                          </m:ctrlPr>
                        </m:sSubPr>
                        <m:e>
                          <m:r>
                            <a:rPr lang="en-US" sz="1950" i="1">
                              <a:latin typeface="Cambria Math" panose="02040503050406030204" pitchFamily="18" charset="0"/>
                            </a:rPr>
                            <m:t>𝑇</m:t>
                          </m:r>
                        </m:e>
                        <m:sub>
                          <m:r>
                            <a:rPr lang="en-US" sz="1950" i="1">
                              <a:latin typeface="Cambria Math" panose="02040503050406030204" pitchFamily="18" charset="0"/>
                            </a:rPr>
                            <m:t>𝑐</m:t>
                          </m:r>
                        </m:sub>
                      </m:sSub>
                      <m:d>
                        <m:dPr>
                          <m:ctrlPr>
                            <a:rPr lang="en-US" sz="1950" i="1">
                              <a:latin typeface="Cambria Math" panose="02040503050406030204" pitchFamily="18" charset="0"/>
                            </a:rPr>
                          </m:ctrlPr>
                        </m:dPr>
                        <m:e>
                          <m:r>
                            <a:rPr lang="en-US" sz="1950" i="1">
                              <a:latin typeface="Cambria Math" panose="02040503050406030204" pitchFamily="18" charset="0"/>
                            </a:rPr>
                            <m:t>𝑃𝑅</m:t>
                          </m:r>
                        </m:e>
                      </m:d>
                      <m:r>
                        <a:rPr lang="en-US" sz="1950" i="1">
                          <a:latin typeface="Cambria Math" panose="02040503050406030204" pitchFamily="18" charset="0"/>
                        </a:rPr>
                        <m:t>=(5</m:t>
                      </m:r>
                      <m:func>
                        <m:funcPr>
                          <m:ctrlPr>
                            <a:rPr lang="en-US" sz="1950" i="1">
                              <a:latin typeface="Cambria Math" panose="02040503050406030204" pitchFamily="18" charset="0"/>
                            </a:rPr>
                          </m:ctrlPr>
                        </m:funcPr>
                        <m:fName>
                          <m:r>
                            <m:rPr>
                              <m:sty m:val="p"/>
                            </m:rPr>
                            <a:rPr lang="en-US" sz="1950">
                              <a:latin typeface="Cambria Math" panose="02040503050406030204" pitchFamily="18" charset="0"/>
                            </a:rPr>
                            <m:t>min</m:t>
                          </m:r>
                        </m:fName>
                        <m:e>
                          <m:r>
                            <a:rPr lang="en-US" sz="1950" i="1">
                              <a:latin typeface="Cambria Math" panose="02040503050406030204" pitchFamily="18" charset="0"/>
                            </a:rPr>
                            <m:t>+ 2 </m:t>
                          </m:r>
                          <m:r>
                            <m:rPr>
                              <m:sty m:val="p"/>
                            </m:rPr>
                            <a:rPr lang="en-US" sz="1950">
                              <a:latin typeface="Cambria Math" panose="02040503050406030204" pitchFamily="18" charset="0"/>
                            </a:rPr>
                            <m:t>min</m:t>
                          </m:r>
                          <m:r>
                            <a:rPr lang="en-US" sz="1950">
                              <a:latin typeface="Cambria Math" panose="02040503050406030204" pitchFamily="18" charset="0"/>
                            </a:rPr>
                            <m:t>⁡</m:t>
                          </m:r>
                          <m:r>
                            <a:rPr lang="en-US" sz="1950" i="1">
                              <a:latin typeface="Cambria Math" panose="02040503050406030204" pitchFamily="18" charset="0"/>
                            </a:rPr>
                            <m:t>)(1.00)=7.0 </m:t>
                          </m:r>
                          <m:r>
                            <a:rPr lang="en-US" sz="1950" i="1">
                              <a:latin typeface="Cambria Math" panose="02040503050406030204" pitchFamily="18" charset="0"/>
                            </a:rPr>
                            <m:t>𝑚𝑖𝑛</m:t>
                          </m:r>
                          <m:r>
                            <a:rPr lang="en-US" sz="1950" i="1">
                              <a:latin typeface="Cambria Math" panose="02040503050406030204" pitchFamily="18" charset="0"/>
                            </a:rPr>
                            <m:t>/</m:t>
                          </m:r>
                          <m:r>
                            <a:rPr lang="en-US" sz="1950" i="1">
                              <a:latin typeface="Cambria Math" panose="02040503050406030204" pitchFamily="18" charset="0"/>
                            </a:rPr>
                            <m:t>𝑝𝑐</m:t>
                          </m:r>
                        </m:e>
                      </m:func>
                    </m:oMath>
                  </m:oMathPara>
                </a14:m>
                <a:endParaRPr lang="en-US" sz="1950" dirty="0">
                  <a:latin typeface="+mn-lt"/>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30937" y="889287"/>
                <a:ext cx="8228786" cy="5193729"/>
              </a:xfrm>
              <a:prstGeom prst="rect">
                <a:avLst/>
              </a:prstGeom>
              <a:blipFill rotWithShape="0">
                <a:blip r:embed="rId2"/>
                <a:stretch>
                  <a:fillRect l="-741" t="-587" r="-593" b="-2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242207" y="2480811"/>
                <a:ext cx="267092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ctrlPr>
                            <a:rPr lang="en-US"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𝑛</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𝑜𝑏𝑠</m:t>
                              </m:r>
                            </m:sub>
                          </m:sSub>
                          <m:d>
                            <m:dPr>
                              <m:ctrlPr>
                                <a:rPr lang="en-US" i="1">
                                  <a:latin typeface="Cambria Math" panose="02040503050406030204" pitchFamily="18" charset="0"/>
                                </a:rPr>
                              </m:ctrlPr>
                            </m:dPr>
                            <m:e>
                              <m:r>
                                <a:rPr lang="en-US" i="1">
                                  <a:latin typeface="Cambria Math" panose="02040503050406030204" pitchFamily="18" charset="0"/>
                                </a:rPr>
                                <m:t>𝑃𝑅</m:t>
                              </m:r>
                            </m:e>
                          </m:d>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𝑐</m:t>
                              </m:r>
                            </m:sub>
                          </m:sSub>
                          <m:r>
                            <a:rPr lang="en-US" i="0">
                              <a:latin typeface="Cambria Math" panose="02040503050406030204" pitchFamily="18" charset="0"/>
                            </a:rPr>
                            <m:t>(</m:t>
                          </m:r>
                          <m:r>
                            <a:rPr lang="en-US" i="1">
                              <a:latin typeface="Cambria Math" panose="02040503050406030204" pitchFamily="18" charset="0"/>
                            </a:rPr>
                            <m:t>𝑃𝑅</m:t>
                          </m:r>
                        </m:e>
                      </m:d>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242207" y="2480811"/>
                <a:ext cx="2670924" cy="369332"/>
              </a:xfrm>
              <a:prstGeom prst="rect">
                <a:avLst/>
              </a:prstGeom>
              <a:blipFill rotWithShape="0">
                <a:blip r:embed="rId3"/>
                <a:stretch>
                  <a:fillRect t="-118033" r="-18493" b="-1852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4876800" y="2360939"/>
                <a:ext cx="1053172"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𝑐</m:t>
                          </m:r>
                        </m:sub>
                      </m:sSub>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𝑛</m:t>
                              </m:r>
                            </m:sub>
                          </m:sSub>
                        </m:num>
                        <m:den>
                          <m:r>
                            <a:rPr lang="en-US" i="1">
                              <a:latin typeface="Cambria Math" panose="02040503050406030204" pitchFamily="18" charset="0"/>
                            </a:rPr>
                            <m:t>𝑃𝑅</m:t>
                          </m:r>
                        </m:den>
                      </m:f>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4876800" y="2360939"/>
                <a:ext cx="1053172" cy="609077"/>
              </a:xfrm>
              <a:prstGeom prst="rect">
                <a:avLst/>
              </a:prstGeom>
              <a:blipFill rotWithShape="0">
                <a:blip r:embed="rId4"/>
                <a:stretch>
                  <a:fillRect/>
                </a:stretch>
              </a:blipFill>
            </p:spPr>
            <p:txBody>
              <a:bodyPr/>
              <a:lstStyle/>
              <a:p>
                <a:r>
                  <a:rPr lang="en-US">
                    <a:noFill/>
                  </a:rPr>
                  <a:t> </a:t>
                </a:r>
              </a:p>
            </p:txBody>
          </p:sp>
        </mc:Fallback>
      </mc:AlternateContent>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5</a:t>
            </a:fld>
            <a:endParaRPr sz="1200">
              <a:latin typeface="Calibri"/>
              <a:cs typeface="Calibri"/>
            </a:endParaRPr>
          </a:p>
        </p:txBody>
      </p:sp>
    </p:spTree>
    <p:extLst>
      <p:ext uri="{BB962C8B-B14F-4D97-AF65-F5344CB8AC3E}">
        <p14:creationId xmlns:p14="http://schemas.microsoft.com/office/powerpoint/2010/main" val="2205410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09106" y="591269"/>
            <a:ext cx="8228786" cy="582211"/>
          </a:xfrm>
          <a:prstGeom prst="rect">
            <a:avLst/>
          </a:prstGeom>
        </p:spPr>
        <p:txBody>
          <a:bodyPr vert="horz" wrap="square" lIns="0" tIns="12700" rIns="0" bIns="0" rtlCol="0">
            <a:spAutoFit/>
          </a:bodyPr>
          <a:lstStyle/>
          <a:p>
            <a:pPr marL="12700" algn="ctr">
              <a:lnSpc>
                <a:spcPct val="100000"/>
              </a:lnSpc>
              <a:spcBef>
                <a:spcPts val="100"/>
              </a:spcBef>
            </a:pPr>
            <a:r>
              <a:rPr lang="en-US" sz="3700" dirty="0"/>
              <a:t>Standard Performance and Standard Time</a:t>
            </a:r>
            <a:endParaRPr sz="3700" spc="-10" dirty="0"/>
          </a:p>
        </p:txBody>
      </p:sp>
      <p:sp>
        <p:nvSpPr>
          <p:cNvPr id="2" name="object 2">
            <a:extLst>
              <a:ext uri="{C183D7F6-B498-43B3-948B-1728B52AA6E4}">
                <adec:decorative xmlns:adec="http://schemas.microsoft.com/office/drawing/2017/decorative" val="1"/>
              </a:ext>
            </a:extLst>
          </p:cNvPr>
          <p:cNvSpPr/>
          <p:nvPr/>
        </p:nvSpPr>
        <p:spPr>
          <a:xfrm>
            <a:off x="337876" y="1143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dirty="0">
              <a:latin typeface="+mn-lt"/>
            </a:endParaRPr>
          </a:p>
        </p:txBody>
      </p:sp>
      <mc:AlternateContent xmlns:mc="http://schemas.openxmlformats.org/markup-compatibility/2006" xmlns:a14="http://schemas.microsoft.com/office/drawing/2010/main">
        <mc:Choice Requires="a14">
          <p:sp>
            <p:nvSpPr>
              <p:cNvPr id="4" name="Rectangle 3"/>
              <p:cNvSpPr/>
              <p:nvPr/>
            </p:nvSpPr>
            <p:spPr>
              <a:xfrm>
                <a:off x="457200" y="1447800"/>
                <a:ext cx="8580572" cy="3536802"/>
              </a:xfrm>
              <a:prstGeom prst="rect">
                <a:avLst/>
              </a:prstGeom>
            </p:spPr>
            <p:txBody>
              <a:bodyPr wrap="square">
                <a:spAutoFit/>
              </a:bodyPr>
              <a:lstStyle/>
              <a:p>
                <a:r>
                  <a:rPr lang="en-US" sz="2000" dirty="0">
                    <a:latin typeface="+mn-lt"/>
                  </a:rPr>
                  <a:t>Standard performance: Normal performance with periodic rest breaks.</a:t>
                </a:r>
              </a:p>
              <a:p>
                <a:r>
                  <a:rPr lang="en-US" sz="2000" dirty="0">
                    <a:latin typeface="+mn-lt"/>
                  </a:rPr>
                  <a:t>PFD Allowance: Accounts for personal time (P), fatigue (F), and delays (D).</a:t>
                </a:r>
              </a:p>
              <a:p>
                <a:r>
                  <a:rPr lang="en-US" sz="2000" dirty="0">
                    <a:latin typeface="+mn-lt"/>
                  </a:rPr>
                  <a:t>Standard time: Normal time + allowances for personal time, fatigue, and delays.</a:t>
                </a:r>
              </a:p>
              <a:p>
                <a:endParaRPr lang="en-US" sz="2000" dirty="0">
                  <a:latin typeface="+mn-lt"/>
                </a:endParaRPr>
              </a:p>
              <a:p>
                <a:endParaRPr lang="en-US" sz="2000" dirty="0">
                  <a:latin typeface="+mn-lt"/>
                </a:endParaRPr>
              </a:p>
              <a:p>
                <a:endParaRPr lang="en-US" sz="2000" dirty="0">
                  <a:latin typeface="+mn-lt"/>
                </a:endParaRPr>
              </a:p>
              <a:p>
                <a:endParaRPr lang="en-US" sz="2000" dirty="0">
                  <a:latin typeface="+mn-lt"/>
                </a:endParaRPr>
              </a:p>
              <a:p>
                <a:r>
                  <a:rPr lang="en-US" sz="2000" b="1" dirty="0">
                    <a:latin typeface="+mn-lt"/>
                  </a:rPr>
                  <a:t>Example calculation:</a:t>
                </a:r>
              </a:p>
              <a:p>
                <a:pPr>
                  <a:spcBef>
                    <a:spcPts val="300"/>
                  </a:spcBef>
                </a:pPr>
                <a:r>
                  <a:rPr lang="en-US" sz="1900" dirty="0">
                    <a:latin typeface="+mn-lt"/>
                  </a:rPr>
                  <a:t>If the normal time is 8.8 minutes and the allowance factor is 15%, what is the standard time per unit?</a:t>
                </a:r>
              </a:p>
              <a:p>
                <a:pPr>
                  <a:spcBef>
                    <a:spcPts val="300"/>
                  </a:spcBef>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𝑠𝑡𝑑</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𝑛</m:t>
                          </m:r>
                        </m:sub>
                      </m:sSub>
                      <m:d>
                        <m:dPr>
                          <m:ctrlPr>
                            <a:rPr lang="en-US" sz="2000" i="1">
                              <a:latin typeface="Cambria Math" panose="02040503050406030204" pitchFamily="18" charset="0"/>
                            </a:rPr>
                          </m:ctrlPr>
                        </m:dPr>
                        <m:e>
                          <m:r>
                            <a:rPr lang="en-US" sz="2000" i="1">
                              <a:latin typeface="Cambria Math" panose="02040503050406030204" pitchFamily="18" charset="0"/>
                            </a:rPr>
                            <m:t>1+</m:t>
                          </m:r>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𝑝𝑓𝑑</m:t>
                              </m:r>
                            </m:sub>
                          </m:sSub>
                        </m:e>
                      </m:d>
                      <m:r>
                        <a:rPr lang="en-US" sz="2000" i="1">
                          <a:latin typeface="Cambria Math" panose="02040503050406030204" pitchFamily="18" charset="0"/>
                        </a:rPr>
                        <m:t>=8.8 </m:t>
                      </m:r>
                      <m:r>
                        <a:rPr lang="en-US" sz="2000" i="1">
                          <a:latin typeface="Cambria Math" panose="02040503050406030204" pitchFamily="18" charset="0"/>
                        </a:rPr>
                        <m:t>𝑚𝑖𝑛</m:t>
                      </m:r>
                      <m:r>
                        <a:rPr lang="en-US" sz="2000" i="1">
                          <a:latin typeface="Cambria Math" panose="02040503050406030204" pitchFamily="18" charset="0"/>
                        </a:rPr>
                        <m:t>/</m:t>
                      </m:r>
                      <m:r>
                        <a:rPr lang="en-US" sz="2000" i="1">
                          <a:latin typeface="Cambria Math" panose="02040503050406030204" pitchFamily="18" charset="0"/>
                        </a:rPr>
                        <m:t>𝑝𝑐</m:t>
                      </m:r>
                      <m:r>
                        <a:rPr lang="en-US" sz="2000" i="1">
                          <a:latin typeface="Cambria Math" panose="02040503050406030204" pitchFamily="18" charset="0"/>
                        </a:rPr>
                        <m:t>(1+.015)=10.125 </m:t>
                      </m:r>
                      <m:r>
                        <a:rPr lang="en-US" sz="2000" i="1">
                          <a:latin typeface="Cambria Math" panose="02040503050406030204" pitchFamily="18" charset="0"/>
                        </a:rPr>
                        <m:t>𝑚𝑖𝑛</m:t>
                      </m:r>
                      <m:r>
                        <a:rPr lang="en-US" sz="2000" i="1">
                          <a:latin typeface="Cambria Math" panose="02040503050406030204" pitchFamily="18" charset="0"/>
                        </a:rPr>
                        <m:t>/</m:t>
                      </m:r>
                      <m:r>
                        <a:rPr lang="en-US" sz="2000" i="1">
                          <a:latin typeface="Cambria Math" panose="02040503050406030204" pitchFamily="18" charset="0"/>
                        </a:rPr>
                        <m:t>𝑝𝑐</m:t>
                      </m:r>
                    </m:oMath>
                  </m:oMathPara>
                </a14:m>
                <a:endParaRPr lang="en-US" sz="1900" dirty="0">
                  <a:latin typeface="+mn-lt"/>
                </a:endParaRPr>
              </a:p>
            </p:txBody>
          </p:sp>
        </mc:Choice>
        <mc:Fallback xmlns="">
          <p:sp>
            <p:nvSpPr>
              <p:cNvPr id="4" name="Rectangle 3"/>
              <p:cNvSpPr>
                <a:spLocks noRot="1" noChangeAspect="1" noMove="1" noResize="1" noEditPoints="1" noAdjustHandles="1" noChangeArrowheads="1" noChangeShapeType="1" noTextEdit="1"/>
              </p:cNvSpPr>
              <p:nvPr/>
            </p:nvSpPr>
            <p:spPr>
              <a:xfrm>
                <a:off x="457200" y="1447800"/>
                <a:ext cx="8580572" cy="3536802"/>
              </a:xfrm>
              <a:prstGeom prst="rect">
                <a:avLst/>
              </a:prstGeom>
              <a:blipFill>
                <a:blip r:embed="rId2"/>
                <a:stretch>
                  <a:fillRect l="-710" t="-10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143000" y="2640759"/>
                <a:ext cx="2933047" cy="517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ctrlPr>
                            <a:rPr lang="en-US" sz="2400" i="1" smtClean="0">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𝑇</m:t>
                              </m:r>
                            </m:e>
                            <m:sub>
                              <m:r>
                                <a:rPr lang="en-US" sz="2400" i="1">
                                  <a:latin typeface="Cambria Math" panose="02040503050406030204" pitchFamily="18" charset="0"/>
                                </a:rPr>
                                <m:t>𝑠𝑡𝑑</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𝑇</m:t>
                              </m:r>
                            </m:e>
                            <m:sub>
                              <m:r>
                                <a:rPr lang="en-US" sz="2400" i="1">
                                  <a:latin typeface="Cambria Math" panose="02040503050406030204" pitchFamily="18" charset="0"/>
                                </a:rPr>
                                <m:t>𝑛</m:t>
                              </m:r>
                            </m:sub>
                          </m:sSub>
                          <m:r>
                            <a:rPr lang="en-US" sz="2400" i="0">
                              <a:latin typeface="Cambria Math" panose="02040503050406030204" pitchFamily="18" charset="0"/>
                            </a:rPr>
                            <m:t>(1+</m:t>
                          </m:r>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𝑝𝑓𝑑</m:t>
                              </m:r>
                            </m:sub>
                          </m:sSub>
                        </m:e>
                      </m:d>
                    </m:oMath>
                  </m:oMathPara>
                </a14:m>
                <a:endParaRPr lang="en-US" sz="2400" dirty="0"/>
              </a:p>
            </p:txBody>
          </p:sp>
        </mc:Choice>
        <mc:Fallback xmlns="">
          <p:sp>
            <p:nvSpPr>
              <p:cNvPr id="9" name="Rectangle 8"/>
              <p:cNvSpPr>
                <a:spLocks noRot="1" noChangeAspect="1" noMove="1" noResize="1" noEditPoints="1" noAdjustHandles="1" noChangeArrowheads="1" noChangeShapeType="1" noTextEdit="1"/>
              </p:cNvSpPr>
              <p:nvPr/>
            </p:nvSpPr>
            <p:spPr>
              <a:xfrm>
                <a:off x="1143000" y="2640759"/>
                <a:ext cx="2933047" cy="517706"/>
              </a:xfrm>
              <a:prstGeom prst="rect">
                <a:avLst/>
              </a:prstGeom>
              <a:blipFill>
                <a:blip r:embed="rId3"/>
                <a:stretch>
                  <a:fillRect/>
                </a:stretch>
              </a:blipFill>
            </p:spPr>
            <p:txBody>
              <a:bodyPr/>
              <a:lstStyle/>
              <a:p>
                <a:r>
                  <a:rPr lang="en-US">
                    <a:noFill/>
                  </a:rPr>
                  <a:t> </a:t>
                </a:r>
              </a:p>
            </p:txBody>
          </p:sp>
        </mc:Fallback>
      </mc:AlternateContent>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6</a:t>
            </a:fld>
            <a:endParaRPr sz="1200">
              <a:latin typeface="Calibri"/>
              <a:cs typeface="Calibri"/>
            </a:endParaRPr>
          </a:p>
        </p:txBody>
      </p:sp>
    </p:spTree>
    <p:extLst>
      <p:ext uri="{BB962C8B-B14F-4D97-AF65-F5344CB8AC3E}">
        <p14:creationId xmlns:p14="http://schemas.microsoft.com/office/powerpoint/2010/main" val="1683485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89" y="43842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Irregular Work Elements (Part 1)</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89" y="10668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57607" y="1600200"/>
            <a:ext cx="8228786" cy="2246769"/>
          </a:xfrm>
          <a:prstGeom prst="rect">
            <a:avLst/>
          </a:prstGeom>
          <a:noFill/>
        </p:spPr>
        <p:txBody>
          <a:bodyPr wrap="square" rtlCol="0">
            <a:spAutoFit/>
          </a:bodyPr>
          <a:lstStyle/>
          <a:p>
            <a:r>
              <a:rPr lang="en-US" sz="2000" dirty="0">
                <a:latin typeface="+mn-lt"/>
              </a:rPr>
              <a:t>Irregular work elements are infrequent tasks during a process. They are prorated into the regular cycle.</a:t>
            </a:r>
          </a:p>
          <a:p>
            <a:endParaRPr lang="en-US" sz="2000" dirty="0">
              <a:latin typeface="+mn-lt"/>
            </a:endParaRPr>
          </a:p>
          <a:p>
            <a:r>
              <a:rPr lang="en-US" sz="2000" b="1" dirty="0">
                <a:latin typeface="+mn-lt"/>
              </a:rPr>
              <a:t>Examples: </a:t>
            </a:r>
          </a:p>
          <a:p>
            <a:pPr marL="457200" indent="-223838">
              <a:buFont typeface="Arial" panose="020B0604020202020204" pitchFamily="34" charset="0"/>
              <a:buChar char="•"/>
            </a:pPr>
            <a:r>
              <a:rPr lang="en-US" sz="2000" dirty="0">
                <a:latin typeface="+mn-lt"/>
              </a:rPr>
              <a:t>Changing a tool</a:t>
            </a:r>
          </a:p>
          <a:p>
            <a:pPr marL="457200" indent="-223838">
              <a:buFont typeface="Arial" panose="020B0604020202020204" pitchFamily="34" charset="0"/>
              <a:buChar char="•"/>
            </a:pPr>
            <a:r>
              <a:rPr lang="en-US" sz="2000" dirty="0">
                <a:latin typeface="+mn-lt"/>
              </a:rPr>
              <a:t>Swapping pallets or tote pans</a:t>
            </a:r>
          </a:p>
          <a:p>
            <a:pPr marL="457200" indent="-223838">
              <a:buFont typeface="Arial" panose="020B0604020202020204" pitchFamily="34" charset="0"/>
              <a:buChar char="•"/>
            </a:pPr>
            <a:r>
              <a:rPr lang="en-US" sz="2000" dirty="0">
                <a:latin typeface="+mn-lt"/>
              </a:rPr>
              <a:t>Changing a machine setup</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7</a:t>
            </a:fld>
            <a:endParaRPr sz="1200">
              <a:latin typeface="Calibri"/>
              <a:cs typeface="Calibri"/>
            </a:endParaRPr>
          </a:p>
        </p:txBody>
      </p:sp>
    </p:spTree>
    <p:extLst>
      <p:ext uri="{BB962C8B-B14F-4D97-AF65-F5344CB8AC3E}">
        <p14:creationId xmlns:p14="http://schemas.microsoft.com/office/powerpoint/2010/main" val="1390603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271570"/>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Irregular Work Elements (Part 2)</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89" y="899947"/>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533400" y="1126355"/>
                <a:ext cx="8228786" cy="4681025"/>
              </a:xfrm>
              <a:prstGeom prst="rect">
                <a:avLst/>
              </a:prstGeom>
              <a:noFill/>
            </p:spPr>
            <p:txBody>
              <a:bodyPr wrap="square" rtlCol="0">
                <a:spAutoFit/>
              </a:bodyPr>
              <a:lstStyle/>
              <a:p>
                <a:pPr>
                  <a:spcAft>
                    <a:spcPts val="1200"/>
                  </a:spcAft>
                </a:pPr>
                <a:endParaRPr lang="en-US" sz="2000" dirty="0"/>
              </a:p>
              <a:p>
                <a:endParaRPr lang="en-US" sz="1950" b="1" dirty="0">
                  <a:latin typeface="+mn-lt"/>
                </a:endParaRPr>
              </a:p>
              <a:p>
                <a:r>
                  <a:rPr lang="en-US" sz="1950" b="1" dirty="0">
                    <a:latin typeface="+mn-lt"/>
                  </a:rPr>
                  <a:t>Example calculations: </a:t>
                </a:r>
              </a:p>
              <a:p>
                <a:r>
                  <a:rPr lang="en-US" sz="1950" dirty="0">
                    <a:latin typeface="+mn-lt"/>
                  </a:rPr>
                  <a:t>The normal time to perform a certain manual work cycle is 4.25 min. In addition, an irregular work element whose normal time is 3.5 min must be performed every 20 cycles. One work unit is produced each cycle. The PFD allowance factor is 12%. The worker’s pace is 105%. </a:t>
                </a:r>
              </a:p>
              <a:p>
                <a:pPr marL="457200" indent="-457200">
                  <a:buAutoNum type="alphaLcParenBoth"/>
                </a:pPr>
                <a:r>
                  <a:rPr lang="en-US" sz="1950" dirty="0">
                    <a:latin typeface="+mn-lt"/>
                  </a:rPr>
                  <a:t>Determine the standard time per unit:</a:t>
                </a:r>
              </a:p>
              <a:p>
                <a:pPr marL="457200" indent="-457200">
                  <a:buAutoNum type="alphaLcParenBoth"/>
                </a:pPr>
                <a:endParaRPr lang="en-US" sz="1950" dirty="0">
                  <a:latin typeface="+mn-lt"/>
                </a:endParaRPr>
              </a:p>
              <a:p>
                <a:pPr marL="457200" indent="-457200">
                  <a:buAutoNum type="alphaLcParenBoth"/>
                </a:pPr>
                <a:endParaRPr lang="en-US" sz="1950" dirty="0">
                  <a:latin typeface="+mn-lt"/>
                </a:endParaRPr>
              </a:p>
              <a:p>
                <a:pPr marL="457200" indent="-457200">
                  <a:buAutoNum type="alphaLcParenBoth"/>
                </a:pPr>
                <a:endParaRPr lang="en-US" sz="1950" dirty="0">
                  <a:latin typeface="+mn-lt"/>
                </a:endParaRPr>
              </a:p>
              <a:p>
                <a:pPr marL="457200" indent="-457200">
                  <a:buAutoNum type="alphaLcParenBoth"/>
                </a:pPr>
                <a:endParaRPr lang="en-US" sz="1950" dirty="0">
                  <a:latin typeface="+mn-lt"/>
                </a:endParaRPr>
              </a:p>
              <a:p>
                <a:pPr marL="457200" indent="-457200">
                  <a:buAutoNum type="alphaLcParenBoth"/>
                </a:pPr>
                <a:r>
                  <a:rPr lang="en-US" sz="1950" dirty="0">
                    <a:latin typeface="+mn-lt"/>
                  </a:rPr>
                  <a:t>What is the cycle time? </a:t>
                </a:r>
              </a:p>
              <a:p>
                <a:pPr lvl="1"/>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𝑐</m:t>
                          </m:r>
                        </m:sub>
                      </m:sSub>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𝑛</m:t>
                              </m:r>
                            </m:sub>
                          </m:sSub>
                        </m:num>
                        <m:den>
                          <m:r>
                            <a:rPr lang="en-US" i="1">
                              <a:latin typeface="Cambria Math" panose="02040503050406030204" pitchFamily="18" charset="0"/>
                            </a:rPr>
                            <m:t>𝑃𝑅</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4.25 </m:t>
                          </m:r>
                          <m:r>
                            <a:rPr lang="en-US" i="1">
                              <a:latin typeface="Cambria Math" panose="02040503050406030204" pitchFamily="18" charset="0"/>
                            </a:rPr>
                            <m:t>𝑚𝑖𝑛</m:t>
                          </m:r>
                          <m:r>
                            <a:rPr lang="en-US" i="1">
                              <a:latin typeface="Cambria Math" panose="02040503050406030204" pitchFamily="18" charset="0"/>
                            </a:rPr>
                            <m:t>/</m:t>
                          </m:r>
                          <m:r>
                            <a:rPr lang="en-US" i="1">
                              <a:latin typeface="Cambria Math" panose="02040503050406030204" pitchFamily="18" charset="0"/>
                            </a:rPr>
                            <m:t>𝑐𝑦𝑐𝑙𝑒</m:t>
                          </m:r>
                        </m:num>
                        <m:den>
                          <m:r>
                            <a:rPr lang="en-US" i="1">
                              <a:latin typeface="Cambria Math" panose="02040503050406030204" pitchFamily="18" charset="0"/>
                            </a:rPr>
                            <m:t>1.05</m:t>
                          </m:r>
                        </m:den>
                      </m:f>
                      <m:r>
                        <a:rPr lang="en-US" i="1">
                          <a:latin typeface="Cambria Math" panose="02040503050406030204" pitchFamily="18" charset="0"/>
                        </a:rPr>
                        <m:t>=4.048 </m:t>
                      </m:r>
                      <m:r>
                        <a:rPr lang="en-US" i="1">
                          <a:latin typeface="Cambria Math" panose="02040503050406030204" pitchFamily="18" charset="0"/>
                        </a:rPr>
                        <m:t>𝑚𝑖𝑛</m:t>
                      </m:r>
                      <m:r>
                        <a:rPr lang="en-US" i="1">
                          <a:latin typeface="Cambria Math" panose="02040503050406030204" pitchFamily="18" charset="0"/>
                        </a:rPr>
                        <m:t>/</m:t>
                      </m:r>
                      <m:r>
                        <a:rPr lang="en-US" i="1">
                          <a:latin typeface="Cambria Math" panose="02040503050406030204" pitchFamily="18" charset="0"/>
                        </a:rPr>
                        <m:t>𝑝𝑐</m:t>
                      </m:r>
                    </m:oMath>
                  </m:oMathPara>
                </a14:m>
                <a:endParaRPr lang="en-US" dirty="0">
                  <a:latin typeface="+mn-lt"/>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533400" y="1126355"/>
                <a:ext cx="8228786" cy="4681025"/>
              </a:xfrm>
              <a:prstGeom prst="rect">
                <a:avLst/>
              </a:prstGeom>
              <a:blipFill>
                <a:blip r:embed="rId2"/>
                <a:stretch>
                  <a:fillRect l="-8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498319" y="1092448"/>
                <a:ext cx="3667478" cy="7146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𝑠𝑡𝑑</m:t>
                          </m:r>
                        </m:sub>
                      </m:sSub>
                      <m:r>
                        <a:rPr lang="en-US" i="0">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𝑛</m:t>
                              </m:r>
                            </m:sub>
                          </m:sSub>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𝑛𝑤𝑖</m:t>
                                  </m:r>
                                </m:sub>
                              </m:sSub>
                            </m:num>
                            <m:den>
                              <m:r>
                                <a:rPr lang="en-US" i="0">
                                  <a:latin typeface="Cambria Math" panose="02040503050406030204" pitchFamily="18" charset="0"/>
                                </a:rPr>
                                <m:t># </m:t>
                              </m:r>
                              <m:r>
                                <a:rPr lang="en-US" i="1">
                                  <a:latin typeface="Cambria Math" panose="02040503050406030204" pitchFamily="18" charset="0"/>
                                </a:rPr>
                                <m:t>𝑐𝑦𝑐𝑙𝑒𝑠</m:t>
                              </m:r>
                            </m:den>
                          </m:f>
                        </m:e>
                      </m:d>
                      <m:d>
                        <m:dPr>
                          <m:ctrlPr>
                            <a:rPr lang="en-US" i="1">
                              <a:latin typeface="Cambria Math" panose="02040503050406030204" pitchFamily="18" charset="0"/>
                            </a:rPr>
                          </m:ctrlPr>
                        </m:dPr>
                        <m:e>
                          <m:r>
                            <a:rPr lang="en-US" i="0">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𝑝𝑓𝑑</m:t>
                              </m:r>
                            </m:sub>
                          </m:sSub>
                        </m:e>
                      </m:d>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2498319" y="1092448"/>
                <a:ext cx="3667478" cy="71468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762000" y="3886200"/>
                <a:ext cx="8653325" cy="807978"/>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𝑠𝑡𝑑</m:t>
                        </m:r>
                      </m:sub>
                    </m:sSub>
                    <m:r>
                      <a:rPr lang="en-US" i="0">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𝑛</m:t>
                            </m:r>
                          </m:sub>
                        </m:sSub>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𝑛𝑤𝑖</m:t>
                                </m:r>
                              </m:sub>
                            </m:sSub>
                          </m:num>
                          <m:den>
                            <m:r>
                              <a:rPr lang="en-US" i="0">
                                <a:latin typeface="Cambria Math" panose="02040503050406030204" pitchFamily="18" charset="0"/>
                              </a:rPr>
                              <m:t># </m:t>
                            </m:r>
                            <m:r>
                              <a:rPr lang="en-US" i="1">
                                <a:latin typeface="Cambria Math" panose="02040503050406030204" pitchFamily="18" charset="0"/>
                              </a:rPr>
                              <m:t>𝑐𝑦𝑐𝑙𝑒𝑠</m:t>
                            </m:r>
                          </m:den>
                        </m:f>
                      </m:e>
                    </m:d>
                    <m:d>
                      <m:dPr>
                        <m:ctrlPr>
                          <a:rPr lang="en-US" i="1">
                            <a:latin typeface="Cambria Math" panose="02040503050406030204" pitchFamily="18" charset="0"/>
                          </a:rPr>
                        </m:ctrlPr>
                      </m:dPr>
                      <m:e>
                        <m:r>
                          <a:rPr lang="en-US" i="0">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𝑝𝑓𝑑</m:t>
                            </m:r>
                          </m:sub>
                        </m:sSub>
                      </m:e>
                    </m:d>
                    <m:r>
                      <a:rPr lang="en-US" i="0">
                        <a:latin typeface="Cambria Math" panose="02040503050406030204" pitchFamily="18" charset="0"/>
                      </a:rPr>
                      <m:t>=</m:t>
                    </m:r>
                    <m:d>
                      <m:dPr>
                        <m:ctrlPr>
                          <a:rPr lang="en-US" i="1">
                            <a:latin typeface="Cambria Math" panose="02040503050406030204" pitchFamily="18" charset="0"/>
                          </a:rPr>
                        </m:ctrlPr>
                      </m:dPr>
                      <m:e>
                        <m:r>
                          <a:rPr lang="en-US" i="0">
                            <a:latin typeface="Cambria Math" panose="02040503050406030204" pitchFamily="18" charset="0"/>
                          </a:rPr>
                          <m:t>4.25 </m:t>
                        </m:r>
                        <m:r>
                          <a:rPr lang="en-US" i="1">
                            <a:latin typeface="Cambria Math" panose="02040503050406030204" pitchFamily="18" charset="0"/>
                          </a:rPr>
                          <m:t>𝑚𝑖</m:t>
                        </m:r>
                        <m:f>
                          <m:fPr>
                            <m:type m:val="lin"/>
                            <m:ctrlPr>
                              <a:rPr lang="en-US" i="1">
                                <a:latin typeface="Cambria Math" panose="02040503050406030204" pitchFamily="18" charset="0"/>
                              </a:rPr>
                            </m:ctrlPr>
                          </m:fPr>
                          <m:num>
                            <m:r>
                              <a:rPr lang="en-US" i="1">
                                <a:latin typeface="Cambria Math" panose="02040503050406030204" pitchFamily="18" charset="0"/>
                              </a:rPr>
                              <m:t>𝑛</m:t>
                            </m:r>
                          </m:num>
                          <m:den>
                            <m:r>
                              <a:rPr lang="en-US" i="1">
                                <a:latin typeface="Cambria Math" panose="02040503050406030204" pitchFamily="18" charset="0"/>
                              </a:rPr>
                              <m:t>𝑐</m:t>
                            </m:r>
                          </m:den>
                        </m:f>
                        <m:r>
                          <a:rPr lang="en-US" i="1">
                            <a:latin typeface="Cambria Math" panose="02040503050406030204" pitchFamily="18" charset="0"/>
                          </a:rPr>
                          <m:t>𝑦𝑐𝑙𝑒</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3.50 </m:t>
                            </m:r>
                            <m:r>
                              <a:rPr lang="en-US" i="1">
                                <a:latin typeface="Cambria Math" panose="02040503050406030204" pitchFamily="18" charset="0"/>
                              </a:rPr>
                              <m:t>𝑚𝑖𝑛</m:t>
                            </m:r>
                          </m:num>
                          <m:den>
                            <m:r>
                              <a:rPr lang="en-US" i="0">
                                <a:latin typeface="Cambria Math" panose="02040503050406030204" pitchFamily="18" charset="0"/>
                              </a:rPr>
                              <m:t>20 </m:t>
                            </m:r>
                            <m:r>
                              <a:rPr lang="en-US" i="1">
                                <a:latin typeface="Cambria Math" panose="02040503050406030204" pitchFamily="18" charset="0"/>
                              </a:rPr>
                              <m:t>𝑐𝑦𝑐𝑙𝑒𝑠</m:t>
                            </m:r>
                          </m:den>
                        </m:f>
                      </m:e>
                    </m:d>
                    <m:d>
                      <m:dPr>
                        <m:ctrlPr>
                          <a:rPr lang="en-US" i="1">
                            <a:latin typeface="Cambria Math" panose="02040503050406030204" pitchFamily="18" charset="0"/>
                          </a:rPr>
                        </m:ctrlPr>
                      </m:dPr>
                      <m:e>
                        <m:r>
                          <a:rPr lang="en-US" i="0">
                            <a:latin typeface="Cambria Math" panose="02040503050406030204" pitchFamily="18" charset="0"/>
                          </a:rPr>
                          <m:t>1+0.15</m:t>
                        </m:r>
                      </m:e>
                    </m:d>
                  </m:oMath>
                </a14:m>
                <a:r>
                  <a:rPr lang="en-US" dirty="0"/>
                  <a:t> </a:t>
                </a:r>
                <a:endParaRPr lang="en-US" i="1" dirty="0"/>
              </a:p>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r>
                        <a:rPr lang="en-US" i="1">
                          <a:latin typeface="Cambria Math" panose="02040503050406030204" pitchFamily="18" charset="0"/>
                        </a:rPr>
                        <m:t>=5.089 </m:t>
                      </m:r>
                      <m:r>
                        <a:rPr lang="en-US" i="1">
                          <a:latin typeface="Cambria Math" panose="02040503050406030204" pitchFamily="18" charset="0"/>
                        </a:rPr>
                        <m:t>𝑚𝑖𝑛</m:t>
                      </m:r>
                      <m:r>
                        <a:rPr lang="en-US" i="1">
                          <a:latin typeface="Cambria Math" panose="02040503050406030204" pitchFamily="18" charset="0"/>
                        </a:rPr>
                        <m:t>/</m:t>
                      </m:r>
                      <m:r>
                        <a:rPr lang="en-US" i="1">
                          <a:latin typeface="Cambria Math" panose="02040503050406030204" pitchFamily="18" charset="0"/>
                        </a:rPr>
                        <m:t>𝑝𝑐</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762000" y="3886200"/>
                <a:ext cx="8653325" cy="807978"/>
              </a:xfrm>
              <a:prstGeom prst="rect">
                <a:avLst/>
              </a:prstGeom>
              <a:blipFill>
                <a:blip r:embed="rId3"/>
                <a:stretch>
                  <a:fillRect t="-44697" b="-35606"/>
                </a:stretch>
              </a:blipFill>
            </p:spPr>
            <p:txBody>
              <a:bodyPr/>
              <a:lstStyle/>
              <a:p>
                <a:r>
                  <a:rPr lang="en-US">
                    <a:noFill/>
                  </a:rPr>
                  <a:t> </a:t>
                </a:r>
              </a:p>
            </p:txBody>
          </p:sp>
        </mc:Fallback>
      </mc:AlternateContent>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8</a:t>
            </a:fld>
            <a:endParaRPr sz="1200">
              <a:latin typeface="Calibri"/>
              <a:cs typeface="Calibri"/>
            </a:endParaRPr>
          </a:p>
        </p:txBody>
      </p:sp>
    </p:spTree>
    <p:extLst>
      <p:ext uri="{BB962C8B-B14F-4D97-AF65-F5344CB8AC3E}">
        <p14:creationId xmlns:p14="http://schemas.microsoft.com/office/powerpoint/2010/main" val="3549160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51462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Foreign Work Elements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1143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6102" y="1490008"/>
            <a:ext cx="8228788" cy="1938992"/>
          </a:xfrm>
          <a:prstGeom prst="rect">
            <a:avLst/>
          </a:prstGeom>
          <a:noFill/>
        </p:spPr>
        <p:txBody>
          <a:bodyPr wrap="square" rtlCol="0">
            <a:spAutoFit/>
          </a:bodyPr>
          <a:lstStyle/>
          <a:p>
            <a:r>
              <a:rPr lang="en-US" sz="2000" dirty="0">
                <a:latin typeface="+mn-lt"/>
              </a:rPr>
              <a:t>Foreign work elements are unplanned tasks outside of the standard process.</a:t>
            </a:r>
          </a:p>
          <a:p>
            <a:endParaRPr lang="en-US" sz="2000" dirty="0">
              <a:latin typeface="+mn-lt"/>
            </a:endParaRPr>
          </a:p>
          <a:p>
            <a:r>
              <a:rPr lang="en-US" sz="2000" b="1" dirty="0">
                <a:latin typeface="+mn-lt"/>
              </a:rPr>
              <a:t>Examples: </a:t>
            </a:r>
          </a:p>
          <a:p>
            <a:pPr marL="457200" indent="-223838">
              <a:buFont typeface="Arial" panose="020B0604020202020204" pitchFamily="34" charset="0"/>
              <a:buChar char="•"/>
            </a:pPr>
            <a:r>
              <a:rPr lang="en-US" sz="2000" dirty="0">
                <a:latin typeface="+mn-lt"/>
              </a:rPr>
              <a:t>Responding to unexpected machine breakdown</a:t>
            </a:r>
          </a:p>
          <a:p>
            <a:pPr marL="457200" indent="-223838">
              <a:buFont typeface="Arial" panose="020B0604020202020204" pitchFamily="34" charset="0"/>
              <a:buChar char="•"/>
            </a:pPr>
            <a:r>
              <a:rPr lang="en-US" sz="2000" dirty="0">
                <a:latin typeface="+mn-lt"/>
              </a:rPr>
              <a:t>Responding to urgent or unexpected requests</a:t>
            </a:r>
          </a:p>
          <a:p>
            <a:pPr marL="457200" indent="-223838">
              <a:buFont typeface="Arial" panose="020B0604020202020204" pitchFamily="34" charset="0"/>
              <a:buChar char="•"/>
            </a:pPr>
            <a:r>
              <a:rPr lang="en-US" sz="2000" dirty="0">
                <a:latin typeface="+mn-lt"/>
              </a:rPr>
              <a:t>Responding to process anomalies</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3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9</a:t>
            </a:fld>
            <a:endParaRPr sz="1200">
              <a:latin typeface="Calibri"/>
              <a:cs typeface="Calibri"/>
            </a:endParaRPr>
          </a:p>
        </p:txBody>
      </p:sp>
    </p:spTree>
    <p:extLst>
      <p:ext uri="{BB962C8B-B14F-4D97-AF65-F5344CB8AC3E}">
        <p14:creationId xmlns:p14="http://schemas.microsoft.com/office/powerpoint/2010/main" val="660094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532</TotalTime>
  <Words>1457</Words>
  <Application>Microsoft Office PowerPoint</Application>
  <PresentationFormat>On-screen Show (4:3)</PresentationFormat>
  <Paragraphs>187</Paragraphs>
  <Slides>14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Cambria Math</vt:lpstr>
      <vt:lpstr>Office Theme</vt:lpstr>
      <vt:lpstr>Chapter 3               Copyright © 2025 by Robert S. Keyser, Parisa Pooyan, Lin Li, &amp; Suad Awad - All Rights Reserved</vt:lpstr>
      <vt:lpstr>Introduction to Work Systems</vt:lpstr>
      <vt:lpstr>Manual Work Systems</vt:lpstr>
      <vt:lpstr>Worker Performance</vt:lpstr>
      <vt:lpstr>Normal Performance and Normal Time</vt:lpstr>
      <vt:lpstr>Standard Performance and Standard Time</vt:lpstr>
      <vt:lpstr>Irregular Work Elements (Part 1)</vt:lpstr>
      <vt:lpstr>Irregular Work Elements (Part 2)</vt:lpstr>
      <vt:lpstr>Foreign Work Elements</vt:lpstr>
      <vt:lpstr>Worker-Machine Systems (Part 1)</vt:lpstr>
      <vt:lpstr>Worker-Machine Systems (Part 2)</vt:lpstr>
      <vt:lpstr>Worker-Machine Systems (Part 3)</vt:lpstr>
      <vt:lpstr>Cycle Time Analysis</vt:lpstr>
      <vt:lpstr>Cycle Time vs. Production Rate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ISYE 3450</dc:title>
  <dc:creator>Suad Awad</dc:creator>
  <cp:lastModifiedBy>Robert Keyser</cp:lastModifiedBy>
  <cp:revision>84</cp:revision>
  <cp:lastPrinted>2024-07-17T00:28:01Z</cp:lastPrinted>
  <dcterms:created xsi:type="dcterms:W3CDTF">2024-07-15T11:40:17Z</dcterms:created>
  <dcterms:modified xsi:type="dcterms:W3CDTF">2025-05-22T06:02:14Z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2021-05-10T00:00:00Z</vt:filetime>
  </property>
  <property fmtid="{D5CDD505-2E9C-101B-9397-08002B2CF9AE}" pid="3" name="LastSaved">
    <vt:filetime>2024-07-15T00:00:00Z</vt:filetime>
  </property>
  <property fmtid="{D5CDD505-2E9C-101B-9397-08002B2CF9AE}" pid="4" name="Producer">
    <vt:lpwstr>macOS Version 11.3.1 (Build 20E241) Quartz PDFContext</vt:lpwstr>
  </property>
</Properties>
</file>