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2"/>
    <p:sldId id="258" r:id="rId3"/>
    <p:sldId id="259" r:id="rId4"/>
    <p:sldId id="262" r:id="rId5"/>
    <p:sldId id="288" r:id="rId6"/>
    <p:sldId id="263" r:id="rId7"/>
    <p:sldId id="273" r:id="rId8"/>
    <p:sldId id="264" r:id="rId9"/>
    <p:sldId id="283" r:id="rId10"/>
    <p:sldId id="274" r:id="rId11"/>
    <p:sldId id="293" r:id="rId12"/>
    <p:sldId id="294" r:id="rId13"/>
    <p:sldId id="295" r:id="rId14"/>
  </p:sldIdLst>
  <p:sldSz cx="9144000" cy="6858000" type="screen4x3"/>
  <p:notesSz cx="9144000" cy="6858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64" autoAdjust="0"/>
    <p:restoredTop sz="94660"/>
  </p:normalViewPr>
  <p:slideViewPr>
    <p:cSldViewPr>
      <p:cViewPr varScale="1">
        <p:scale>
          <a:sx n="78" d="100"/>
          <a:sy n="78" d="100"/>
        </p:scale>
        <p:origin x="917" y="62"/>
      </p:cViewPr>
      <p:guideLst>
        <p:guide orient="horz" pos="2880"/>
        <p:guide pos="216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7AD6D6CB-DC39-4E74-A8CB-F006266FF4C3}" type="datetimeFigureOut">
              <a:rPr lang="en-US" smtClean="0"/>
              <a:t>5/22/2025</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A8D575AF-2B61-4484-9DA5-1F4126647A18}" type="slidenum">
              <a:rPr lang="en-US" smtClean="0"/>
              <a:t>‹#›</a:t>
            </a:fld>
            <a:endParaRPr lang="en-US"/>
          </a:p>
        </p:txBody>
      </p:sp>
    </p:spTree>
    <p:extLst>
      <p:ext uri="{BB962C8B-B14F-4D97-AF65-F5344CB8AC3E}">
        <p14:creationId xmlns:p14="http://schemas.microsoft.com/office/powerpoint/2010/main" val="3786436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D575AF-2B61-4484-9DA5-1F4126647A18}" type="slidenum">
              <a:rPr lang="en-US" smtClean="0"/>
              <a:t>1</a:t>
            </a:fld>
            <a:endParaRPr lang="en-US"/>
          </a:p>
        </p:txBody>
      </p:sp>
    </p:spTree>
    <p:extLst>
      <p:ext uri="{BB962C8B-B14F-4D97-AF65-F5344CB8AC3E}">
        <p14:creationId xmlns:p14="http://schemas.microsoft.com/office/powerpoint/2010/main" val="2956456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D575AF-2B61-4484-9DA5-1F4126647A18}" type="slidenum">
              <a:rPr lang="en-US" smtClean="0"/>
              <a:t>2</a:t>
            </a:fld>
            <a:endParaRPr lang="en-US"/>
          </a:p>
        </p:txBody>
      </p:sp>
    </p:spTree>
    <p:extLst>
      <p:ext uri="{BB962C8B-B14F-4D97-AF65-F5344CB8AC3E}">
        <p14:creationId xmlns:p14="http://schemas.microsoft.com/office/powerpoint/2010/main" val="40825991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74661" y="1459409"/>
            <a:ext cx="8512175" cy="0"/>
          </a:xfrm>
          <a:custGeom>
            <a:avLst/>
            <a:gdLst/>
            <a:ahLst/>
            <a:cxnLst/>
            <a:rect l="l" t="t" r="r" b="b"/>
            <a:pathLst>
              <a:path w="8512175">
                <a:moveTo>
                  <a:pt x="0" y="0"/>
                </a:moveTo>
                <a:lnTo>
                  <a:pt x="8512139" y="1"/>
                </a:lnTo>
              </a:path>
            </a:pathLst>
          </a:custGeom>
          <a:ln w="57150">
            <a:solidFill>
              <a:srgbClr val="F69240"/>
            </a:solidFill>
          </a:ln>
        </p:spPr>
        <p:txBody>
          <a:bodyPr wrap="square" lIns="0" tIns="0" rIns="0" bIns="0" rtlCol="0"/>
          <a:lstStyle/>
          <a:p>
            <a:endParaRPr/>
          </a:p>
        </p:txBody>
      </p:sp>
      <p:pic>
        <p:nvPicPr>
          <p:cNvPr id="17" name="bg object 17"/>
          <p:cNvPicPr/>
          <p:nvPr/>
        </p:nvPicPr>
        <p:blipFill>
          <a:blip r:embed="rId2" cstate="print"/>
          <a:stretch>
            <a:fillRect/>
          </a:stretch>
        </p:blipFill>
        <p:spPr>
          <a:xfrm>
            <a:off x="545592" y="429767"/>
            <a:ext cx="121920" cy="5870448"/>
          </a:xfrm>
          <a:prstGeom prst="rect">
            <a:avLst/>
          </a:prstGeom>
        </p:spPr>
      </p:pic>
      <p:sp>
        <p:nvSpPr>
          <p:cNvPr id="18" name="bg object 18"/>
          <p:cNvSpPr/>
          <p:nvPr/>
        </p:nvSpPr>
        <p:spPr>
          <a:xfrm>
            <a:off x="606174" y="452062"/>
            <a:ext cx="0" cy="5767705"/>
          </a:xfrm>
          <a:custGeom>
            <a:avLst/>
            <a:gdLst/>
            <a:ahLst/>
            <a:cxnLst/>
            <a:rect l="l" t="t" r="r" b="b"/>
            <a:pathLst>
              <a:path h="5767705">
                <a:moveTo>
                  <a:pt x="0" y="0"/>
                </a:moveTo>
                <a:lnTo>
                  <a:pt x="1" y="5767227"/>
                </a:lnTo>
              </a:path>
            </a:pathLst>
          </a:custGeom>
          <a:ln w="38100">
            <a:solidFill>
              <a:srgbClr val="000000"/>
            </a:solidFill>
          </a:ln>
        </p:spPr>
        <p:txBody>
          <a:bodyPr wrap="square" lIns="0" tIns="0" rIns="0" bIns="0" rtlCol="0"/>
          <a:lstStyle/>
          <a:p>
            <a:endParaRPr/>
          </a:p>
        </p:txBody>
      </p:sp>
      <p:sp>
        <p:nvSpPr>
          <p:cNvPr id="2" name="Holder 2"/>
          <p:cNvSpPr>
            <a:spLocks noGrp="1"/>
          </p:cNvSpPr>
          <p:nvPr>
            <p:ph type="ctrTitle"/>
          </p:nvPr>
        </p:nvSpPr>
        <p:spPr>
          <a:xfrm>
            <a:off x="3503025" y="2196084"/>
            <a:ext cx="2341879" cy="513080"/>
          </a:xfrm>
          <a:prstGeom prst="rect">
            <a:avLst/>
          </a:prstGeom>
        </p:spPr>
        <p:txBody>
          <a:bodyPr wrap="square" lIns="0" tIns="0" rIns="0" bIns="0">
            <a:spAutoFit/>
          </a:bodyPr>
          <a:lstStyle>
            <a:lvl1pPr>
              <a:defRPr sz="3600" b="0" i="0">
                <a:solidFill>
                  <a:schemeClr val="tx1"/>
                </a:solidFill>
                <a:latin typeface="Calibri"/>
                <a:cs typeface="Calibri"/>
              </a:defRPr>
            </a:lvl1pPr>
          </a:lstStyle>
          <a:p>
            <a:endParaRPr/>
          </a:p>
        </p:txBody>
      </p:sp>
      <p:sp>
        <p:nvSpPr>
          <p:cNvPr id="3" name="Holder 3"/>
          <p:cNvSpPr>
            <a:spLocks noGrp="1"/>
          </p:cNvSpPr>
          <p:nvPr>
            <p:ph type="subTitle" idx="4"/>
          </p:nvPr>
        </p:nvSpPr>
        <p:spPr>
          <a:xfrm>
            <a:off x="1953727" y="3765804"/>
            <a:ext cx="5647055" cy="1189989"/>
          </a:xfrm>
          <a:prstGeom prst="rect">
            <a:avLst/>
          </a:prstGeom>
        </p:spPr>
        <p:txBody>
          <a:bodyPr wrap="square" lIns="0" tIns="0" rIns="0" bIns="0">
            <a:spAutoFit/>
          </a:bodyPr>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BC94A7E6-A0AA-4E87-8D39-7556F7175F58}" type="datetime1">
              <a:rPr lang="en-US" smtClean="0"/>
              <a:t>5/22/2025</a:t>
            </a:fld>
            <a:endParaRPr lang="en-US"/>
          </a:p>
        </p:txBody>
      </p:sp>
      <p:sp>
        <p:nvSpPr>
          <p:cNvPr id="6" name="Holder 6"/>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79883" y="1237757"/>
            <a:ext cx="8950960" cy="0"/>
          </a:xfrm>
          <a:custGeom>
            <a:avLst/>
            <a:gdLst/>
            <a:ahLst/>
            <a:cxnLst/>
            <a:rect l="l" t="t" r="r" b="b"/>
            <a:pathLst>
              <a:path w="8950960">
                <a:moveTo>
                  <a:pt x="0" y="0"/>
                </a:moveTo>
                <a:lnTo>
                  <a:pt x="8950591" y="1"/>
                </a:lnTo>
              </a:path>
            </a:pathLst>
          </a:custGeom>
          <a:ln w="57150">
            <a:solidFill>
              <a:srgbClr val="F69240"/>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tx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97BF2C7-B085-48D9-A6DB-C7ADE03D30BC}" type="datetime1">
              <a:rPr lang="en-US" smtClean="0"/>
              <a:t>5/22/2025</a:t>
            </a:fld>
            <a:endParaRPr lang="en-US"/>
          </a:p>
        </p:txBody>
      </p:sp>
      <p:sp>
        <p:nvSpPr>
          <p:cNvPr id="6" name="Holder 6"/>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D75147FC-F667-4737-8B6D-2B47F054B888}" type="datetime1">
              <a:rPr lang="en-US" smtClean="0"/>
              <a:t>5/22/2025</a:t>
            </a:fld>
            <a:endParaRPr lang="en-US"/>
          </a:p>
        </p:txBody>
      </p:sp>
      <p:sp>
        <p:nvSpPr>
          <p:cNvPr id="7" name="Holder 7"/>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A3A8C31E-352B-4F12-AC8C-F7441B73BE9E}" type="datetime1">
              <a:rPr lang="en-US" smtClean="0"/>
              <a:t>5/22/2025</a:t>
            </a:fld>
            <a:endParaRPr lang="en-US"/>
          </a:p>
        </p:txBody>
      </p:sp>
      <p:sp>
        <p:nvSpPr>
          <p:cNvPr id="5" name="Holder 5"/>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C4C62E92-4C91-48EA-96F6-0770FE99EC85}" type="datetime1">
              <a:rPr lang="en-US" smtClean="0"/>
              <a:t>5/22/2025</a:t>
            </a:fld>
            <a:endParaRPr lang="en-US"/>
          </a:p>
        </p:txBody>
      </p:sp>
      <p:sp>
        <p:nvSpPr>
          <p:cNvPr id="4" name="Holder 4"/>
          <p:cNvSpPr>
            <a:spLocks noGrp="1"/>
          </p:cNvSpPr>
          <p:nvPr>
            <p:ph type="sldNum" sz="quarter" idx="7"/>
          </p:nvPr>
        </p:nvSpPr>
        <p:spPr/>
        <p:txBody>
          <a:bodyPr lIns="0" tIns="0" rIns="0" bIns="0"/>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67183" y="403859"/>
            <a:ext cx="8976360" cy="770127"/>
          </a:xfrm>
          <a:prstGeom prst="rect">
            <a:avLst/>
          </a:prstGeom>
        </p:spPr>
        <p:txBody>
          <a:bodyPr wrap="square" lIns="0" tIns="0" rIns="0" bIns="0">
            <a:spAutoFit/>
          </a:bodyPr>
          <a:lstStyle>
            <a:lvl1pPr>
              <a:defRPr sz="3600" b="0" i="0">
                <a:solidFill>
                  <a:schemeClr val="tx1"/>
                </a:solidFill>
                <a:latin typeface="Calibri"/>
                <a:cs typeface="Calibri"/>
              </a:defRPr>
            </a:lvl1pPr>
          </a:lstStyle>
          <a:p>
            <a:endParaRPr/>
          </a:p>
        </p:txBody>
      </p:sp>
      <p:sp>
        <p:nvSpPr>
          <p:cNvPr id="3" name="Holder 3"/>
          <p:cNvSpPr>
            <a:spLocks noGrp="1"/>
          </p:cNvSpPr>
          <p:nvPr>
            <p:ph type="body" idx="1"/>
          </p:nvPr>
        </p:nvSpPr>
        <p:spPr>
          <a:xfrm>
            <a:off x="503000" y="1249171"/>
            <a:ext cx="7908925" cy="3768725"/>
          </a:xfrm>
          <a:prstGeom prst="rect">
            <a:avLst/>
          </a:prstGeom>
        </p:spPr>
        <p:txBody>
          <a:bodyPr wrap="square" lIns="0" tIns="0" rIns="0" bIns="0">
            <a:spAutoFit/>
          </a:bodyPr>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r>
              <a:rPr lang="en-US"/>
              <a:t>Copyright © 2025 by Robert S. Keyser, Parisa Pooyan, Lin Li, &amp; Suad Awad - All Rights Reserved</a:t>
            </a:r>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DF5C42B0-C85C-4A12-88E4-CBEC678142D5}" type="datetime1">
              <a:rPr lang="en-US" smtClean="0"/>
              <a:t>5/22/2025</a:t>
            </a:fld>
            <a:endParaRPr lang="en-US"/>
          </a:p>
        </p:txBody>
      </p:sp>
      <p:sp>
        <p:nvSpPr>
          <p:cNvPr id="6" name="Holder 6"/>
          <p:cNvSpPr>
            <a:spLocks noGrp="1"/>
          </p:cNvSpPr>
          <p:nvPr>
            <p:ph type="sldNum" sz="quarter" idx="7"/>
          </p:nvPr>
        </p:nvSpPr>
        <p:spPr>
          <a:xfrm>
            <a:off x="8883967" y="6623793"/>
            <a:ext cx="219075" cy="180975"/>
          </a:xfrm>
          <a:prstGeom prst="rect">
            <a:avLst/>
          </a:prstGeom>
        </p:spPr>
        <p:txBody>
          <a:bodyPr wrap="square" lIns="0" tIns="0" rIns="0" bIns="0">
            <a:spAutoFit/>
          </a:bodyPr>
          <a:lstStyle>
            <a:lvl1pPr>
              <a:defRPr sz="1000" b="0" i="0">
                <a:solidFill>
                  <a:srgbClr val="898989"/>
                </a:solidFill>
                <a:latin typeface="Calibri"/>
                <a:cs typeface="Calibri"/>
              </a:defRPr>
            </a:lvl1pPr>
          </a:lstStyle>
          <a:p>
            <a:pPr marL="38100">
              <a:lnSpc>
                <a:spcPct val="100000"/>
              </a:lnSpc>
              <a:spcBef>
                <a:spcPts val="50"/>
              </a:spcBef>
            </a:pPr>
            <a:fld id="{81D60167-4931-47E6-BA6A-407CBD079E47}" type="slidenum">
              <a:rPr spc="-25" dirty="0"/>
              <a:t>‹#›</a:t>
            </a:fld>
            <a:endParaRPr spc="-2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C183D7F6-B498-43B3-948B-1728B52AA6E4}">
                <adec:decorative xmlns:adec="http://schemas.microsoft.com/office/drawing/2017/decorative" val="1"/>
              </a:ext>
            </a:extLst>
          </p:cNvPr>
          <p:cNvSpPr txBox="1">
            <a:spLocks noGrp="1"/>
          </p:cNvSpPr>
          <p:nvPr>
            <p:ph type="subTitle" idx="4"/>
          </p:nvPr>
        </p:nvSpPr>
        <p:spPr>
          <a:xfrm>
            <a:off x="609600" y="1981200"/>
            <a:ext cx="8229600" cy="2003369"/>
          </a:xfrm>
          <a:prstGeom prst="rect">
            <a:avLst/>
          </a:prstGeom>
        </p:spPr>
        <p:txBody>
          <a:bodyPr vert="horz" wrap="square" lIns="0" tIns="12700" rIns="0" bIns="0" rtlCol="0">
            <a:spAutoFit/>
          </a:bodyPr>
          <a:lstStyle/>
          <a:p>
            <a:pPr marR="5080" indent="11113" algn="ctr">
              <a:lnSpc>
                <a:spcPct val="119400"/>
              </a:lnSpc>
              <a:spcBef>
                <a:spcPts val="100"/>
              </a:spcBef>
            </a:pPr>
            <a:r>
              <a:rPr lang="en-US" sz="5400" spc="-10" dirty="0"/>
              <a:t>Chapter 8</a:t>
            </a:r>
          </a:p>
          <a:p>
            <a:pPr marR="5080" indent="11113" algn="ctr">
              <a:lnSpc>
                <a:spcPct val="119400"/>
              </a:lnSpc>
              <a:spcBef>
                <a:spcPts val="100"/>
              </a:spcBef>
            </a:pPr>
            <a:r>
              <a:rPr lang="en-US" sz="5400" spc="-10" dirty="0"/>
              <a:t>Performance Rating</a:t>
            </a:r>
          </a:p>
        </p:txBody>
      </p:sp>
      <p:sp>
        <p:nvSpPr>
          <p:cNvPr id="5" name="Footer Placeholder 4">
            <a:extLst>
              <a:ext uri="{C183D7F6-B498-43B3-948B-1728B52AA6E4}">
                <adec:decorative xmlns:adec="http://schemas.microsoft.com/office/drawing/2017/decorative" val="1"/>
              </a:ext>
            </a:extLst>
          </p:cNvPr>
          <p:cNvSpPr>
            <a:spLocks noGrp="1"/>
          </p:cNvSpPr>
          <p:nvPr>
            <p:ph type="title" idx="4294967295"/>
          </p:nvPr>
        </p:nvSpPr>
        <p:spPr>
          <a:xfrm>
            <a:off x="76200" y="6478588"/>
            <a:ext cx="7924800" cy="15398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tx1">
                    <a:tint val="75000"/>
                  </a:schemeClr>
                </a:solidFill>
                <a:effectLst/>
                <a:uLnTx/>
                <a:uFillTx/>
              </a:rPr>
              <a:t>Chapter 8	              Copyright © 2025 by Robert S. Keyser, Parisa Pooyan, Lin Li, &amp; Suad Awad - All Rights Reserved</a:t>
            </a:r>
          </a:p>
        </p:txBody>
      </p:sp>
      <p:sp>
        <p:nvSpPr>
          <p:cNvPr id="4" name="object 4">
            <a:extLst>
              <a:ext uri="{C183D7F6-B498-43B3-948B-1728B52AA6E4}">
                <adec:decorative xmlns:adec="http://schemas.microsoft.com/office/drawing/2017/decorative" val="1"/>
              </a:ext>
            </a:extLst>
          </p:cNvPr>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a:t>
            </a:fld>
            <a:endParaRPr sz="1200">
              <a:latin typeface="Calibri"/>
              <a:cs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5290" y="337887"/>
            <a:ext cx="8228786" cy="628377"/>
          </a:xfrm>
          <a:prstGeom prst="rect">
            <a:avLst/>
          </a:prstGeom>
        </p:spPr>
        <p:txBody>
          <a:bodyPr vert="horz" wrap="square" lIns="0" tIns="12700" rIns="0" bIns="0" rtlCol="0">
            <a:spAutoFit/>
          </a:bodyPr>
          <a:lstStyle/>
          <a:p>
            <a:pPr marL="12700" algn="ctr">
              <a:spcBef>
                <a:spcPts val="100"/>
              </a:spcBef>
            </a:pPr>
            <a:r>
              <a:rPr lang="en-US" sz="4000" dirty="0"/>
              <a:t>Hand Motion Rating Practice</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4476" y="936246"/>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14476" y="1066800"/>
            <a:ext cx="8229600" cy="5062924"/>
          </a:xfrm>
          <a:prstGeom prst="rect">
            <a:avLst/>
          </a:prstGeom>
          <a:noFill/>
        </p:spPr>
        <p:txBody>
          <a:bodyPr wrap="square" rtlCol="0">
            <a:spAutoFit/>
          </a:bodyPr>
          <a:lstStyle/>
          <a:p>
            <a:r>
              <a:rPr lang="en-US" sz="1900" b="1" dirty="0">
                <a:latin typeface="+mn-lt"/>
              </a:rPr>
              <a:t>Benchmark:</a:t>
            </a:r>
          </a:p>
          <a:p>
            <a:pPr marL="517525" indent="-231775">
              <a:buFont typeface="Arial" panose="020B0604020202020204" pitchFamily="34" charset="0"/>
              <a:buChar char="•"/>
            </a:pPr>
            <a:r>
              <a:rPr lang="en-US" sz="1900" dirty="0">
                <a:latin typeface="+mn-lt"/>
              </a:rPr>
              <a:t>Dealing 52 cards into 4 piles in 30 seconds (0.500 minutes)</a:t>
            </a:r>
          </a:p>
          <a:p>
            <a:endParaRPr lang="en-US" sz="1900" dirty="0">
              <a:latin typeface="+mn-lt"/>
            </a:endParaRPr>
          </a:p>
          <a:p>
            <a:r>
              <a:rPr lang="en-US" sz="1900" b="1" dirty="0">
                <a:latin typeface="+mn-lt"/>
              </a:rPr>
              <a:t>Setup:</a:t>
            </a:r>
          </a:p>
          <a:p>
            <a:pPr marL="517525" indent="-231775">
              <a:buFont typeface="Arial" panose="020B0604020202020204" pitchFamily="34" charset="0"/>
              <a:buChar char="•"/>
            </a:pPr>
            <a:r>
              <a:rPr lang="en-US" sz="1900" dirty="0">
                <a:latin typeface="+mn-lt"/>
              </a:rPr>
              <a:t>Left hand holds and pushes cards forward.</a:t>
            </a:r>
          </a:p>
          <a:p>
            <a:pPr marL="517525" indent="-231775">
              <a:buFont typeface="Arial" panose="020B0604020202020204" pitchFamily="34" charset="0"/>
              <a:buChar char="•"/>
            </a:pPr>
            <a:r>
              <a:rPr lang="en-US" sz="1900" dirty="0">
                <a:latin typeface="+mn-lt"/>
              </a:rPr>
              <a:t>Right hand delivers cards to four stacks.</a:t>
            </a:r>
          </a:p>
          <a:p>
            <a:endParaRPr lang="en-US" sz="1900" dirty="0">
              <a:latin typeface="+mn-lt"/>
            </a:endParaRPr>
          </a:p>
          <a:p>
            <a:r>
              <a:rPr lang="en-US" sz="1900" b="1" dirty="0">
                <a:latin typeface="+mn-lt"/>
              </a:rPr>
              <a:t>Steps:</a:t>
            </a:r>
          </a:p>
          <a:p>
            <a:pPr marL="742950" indent="-457200">
              <a:buFont typeface="+mj-lt"/>
              <a:buAutoNum type="arabicPeriod"/>
            </a:pPr>
            <a:r>
              <a:rPr lang="en-US" sz="1900" dirty="0">
                <a:latin typeface="+mn-lt"/>
              </a:rPr>
              <a:t>Start: Have a friend time you</a:t>
            </a:r>
          </a:p>
          <a:p>
            <a:pPr marL="742950" indent="-457200">
              <a:buFont typeface="+mj-lt"/>
              <a:buAutoNum type="arabicPeriod"/>
            </a:pPr>
            <a:r>
              <a:rPr lang="en-US" sz="1900" dirty="0">
                <a:latin typeface="+mn-lt"/>
              </a:rPr>
              <a:t>Deal: Begin dealing when "Start" is called</a:t>
            </a:r>
          </a:p>
          <a:p>
            <a:pPr marL="742950" indent="-457200">
              <a:buFont typeface="+mj-lt"/>
              <a:buAutoNum type="arabicPeriod"/>
            </a:pPr>
            <a:r>
              <a:rPr lang="en-US" sz="1900" dirty="0">
                <a:latin typeface="+mn-lt"/>
              </a:rPr>
              <a:t>Stop: Friend stops stopwatch when last card is placed</a:t>
            </a:r>
          </a:p>
          <a:p>
            <a:pPr marL="742950" indent="-457200">
              <a:buFont typeface="+mj-lt"/>
              <a:buAutoNum type="arabicPeriod"/>
            </a:pPr>
            <a:r>
              <a:rPr lang="en-US" sz="1900" dirty="0">
                <a:latin typeface="+mn-lt"/>
              </a:rPr>
              <a:t>Estimate Speed: Write down estimated speed </a:t>
            </a:r>
          </a:p>
          <a:p>
            <a:pPr marL="742950" indent="-457200">
              <a:buFont typeface="+mj-lt"/>
              <a:buAutoNum type="arabicPeriod"/>
            </a:pPr>
            <a:r>
              <a:rPr lang="en-US" sz="1900" dirty="0">
                <a:latin typeface="+mn-lt"/>
              </a:rPr>
              <a:t>Leveled Rating = (30 seconds / Stopwatch Time) x 100</a:t>
            </a:r>
          </a:p>
          <a:p>
            <a:pPr marL="742950" indent="-457200">
              <a:buFont typeface="+mj-lt"/>
              <a:buAutoNum type="arabicPeriod"/>
            </a:pPr>
            <a:r>
              <a:rPr lang="en-US" sz="1900" dirty="0">
                <a:latin typeface="+mn-lt"/>
              </a:rPr>
              <a:t>Difference = My Rating - Leveled Rating</a:t>
            </a:r>
          </a:p>
          <a:p>
            <a:pPr marL="285750"/>
            <a:endParaRPr lang="en-US" sz="1900" dirty="0">
              <a:latin typeface="+mn-lt"/>
            </a:endParaRPr>
          </a:p>
          <a:p>
            <a:r>
              <a:rPr lang="en-US" sz="1900" b="1" dirty="0">
                <a:latin typeface="+mn-lt"/>
              </a:rPr>
              <a:t>Objective: </a:t>
            </a:r>
            <a:r>
              <a:rPr lang="en-US" sz="1900" dirty="0">
                <a:latin typeface="+mn-lt"/>
              </a:rPr>
              <a:t>Aim for zero difference between estimated and leveled ratings.</a:t>
            </a:r>
          </a:p>
          <a:p>
            <a:r>
              <a:rPr lang="en-US" sz="1900" dirty="0">
                <a:latin typeface="+mn-lt"/>
              </a:rPr>
              <a:t>Positive difference: Overestimation.  Negative difference: Underestimation.</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8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10</a:t>
            </a:fld>
            <a:endParaRPr sz="1200">
              <a:latin typeface="Calibri"/>
              <a:cs typeface="Calibri"/>
            </a:endParaRPr>
          </a:p>
        </p:txBody>
      </p:sp>
    </p:spTree>
    <p:extLst>
      <p:ext uri="{BB962C8B-B14F-4D97-AF65-F5344CB8AC3E}">
        <p14:creationId xmlns:p14="http://schemas.microsoft.com/office/powerpoint/2010/main" val="660094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25629" y="345768"/>
            <a:ext cx="8228786" cy="566822"/>
          </a:xfrm>
          <a:prstGeom prst="rect">
            <a:avLst/>
          </a:prstGeom>
        </p:spPr>
        <p:txBody>
          <a:bodyPr vert="horz" wrap="square" lIns="0" tIns="12700" rIns="0" bIns="0" rtlCol="0">
            <a:spAutoFit/>
          </a:bodyPr>
          <a:lstStyle/>
          <a:p>
            <a:pPr marL="12700" algn="ctr">
              <a:spcBef>
                <a:spcPts val="100"/>
              </a:spcBef>
            </a:pPr>
            <a:r>
              <a:rPr kumimoji="0" lang="en-US" sz="3600" b="0" i="0" u="none" strike="noStrike" kern="0" cap="none" spc="0" normalizeH="0" baseline="0" noProof="0" dirty="0">
                <a:ln>
                  <a:noFill/>
                </a:ln>
                <a:solidFill>
                  <a:prstClr val="black"/>
                </a:solidFill>
                <a:effectLst/>
                <a:uLnTx/>
                <a:uFillTx/>
                <a:latin typeface="Calibri"/>
                <a:ea typeface="+mj-ea"/>
                <a:cs typeface="Calibri"/>
              </a:rPr>
              <a:t>Calculating the Performance Rating – Part 1</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5290" y="974145"/>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mc:AlternateContent xmlns:mc="http://schemas.openxmlformats.org/markup-compatibility/2006" xmlns:a14="http://schemas.microsoft.com/office/drawing/2010/main">
        <mc:Choice Requires="a14">
          <p:sp>
            <p:nvSpPr>
              <p:cNvPr id="14" name="TextBox 13"/>
              <p:cNvSpPr txBox="1"/>
              <p:nvPr/>
            </p:nvSpPr>
            <p:spPr>
              <a:xfrm>
                <a:off x="389890" y="1066800"/>
                <a:ext cx="8499298" cy="5309852"/>
              </a:xfrm>
              <a:prstGeom prst="rect">
                <a:avLst/>
              </a:prstGeom>
              <a:noFill/>
            </p:spPr>
            <p:txBody>
              <a:bodyPr wrap="square" rtlCol="0">
                <a:spAutoFit/>
              </a:bodyPr>
              <a:lstStyle/>
              <a:p>
                <a:r>
                  <a:rPr lang="en-US" sz="2000" b="1" dirty="0">
                    <a:latin typeface="+mn-lt"/>
                  </a:rPr>
                  <a:t>Example 1: Performance Rating Calculation</a:t>
                </a:r>
              </a:p>
              <a:p>
                <a:endParaRPr lang="en-US" sz="2000" b="1" dirty="0">
                  <a:latin typeface="+mn-lt"/>
                </a:endParaRPr>
              </a:p>
              <a:p>
                <a:pPr lvl="2"/>
                <a:r>
                  <a:rPr lang="en-US" sz="2000" b="1" dirty="0">
                    <a:latin typeface="+mn-lt"/>
                  </a:rPr>
                  <a:t>Observed Times (min):</a:t>
                </a:r>
              </a:p>
              <a:p>
                <a:pPr marL="517525" lvl="2" indent="-231775">
                  <a:buFont typeface="Arial" panose="020B0604020202020204" pitchFamily="34" charset="0"/>
                  <a:buChar char="•"/>
                </a:pPr>
                <a:r>
                  <a:rPr lang="en-US" sz="2000" dirty="0">
                    <a:latin typeface="+mn-lt"/>
                  </a:rPr>
                  <a:t>Element a: 0.32</a:t>
                </a:r>
              </a:p>
              <a:p>
                <a:pPr marL="517525" lvl="2" indent="-231775">
                  <a:buFont typeface="Arial" panose="020B0604020202020204" pitchFamily="34" charset="0"/>
                  <a:buChar char="•"/>
                </a:pPr>
                <a:r>
                  <a:rPr lang="en-US" sz="2000" dirty="0">
                    <a:latin typeface="+mn-lt"/>
                  </a:rPr>
                  <a:t>Element b: 0.20</a:t>
                </a:r>
              </a:p>
              <a:p>
                <a:pPr marL="517525" lvl="2" indent="-231775">
                  <a:buFont typeface="Arial" panose="020B0604020202020204" pitchFamily="34" charset="0"/>
                  <a:buChar char="•"/>
                </a:pPr>
                <a:r>
                  <a:rPr lang="en-US" sz="2000" dirty="0">
                    <a:latin typeface="+mn-lt"/>
                  </a:rPr>
                  <a:t>Element c: 0.62 (machine-controlled)</a:t>
                </a:r>
              </a:p>
              <a:p>
                <a:pPr marL="517525" lvl="2" indent="-231775">
                  <a:buFont typeface="Arial" panose="020B0604020202020204" pitchFamily="34" charset="0"/>
                  <a:buChar char="•"/>
                </a:pPr>
                <a:r>
                  <a:rPr lang="en-US" sz="2000" dirty="0">
                    <a:latin typeface="+mn-lt"/>
                  </a:rPr>
                  <a:t>Element d: 0.47</a:t>
                </a:r>
              </a:p>
              <a:p>
                <a:pPr lvl="2"/>
                <a:endParaRPr lang="en-US" sz="2000" dirty="0">
                  <a:latin typeface="+mn-lt"/>
                </a:endParaRPr>
              </a:p>
              <a:p>
                <a:pPr lvl="2"/>
                <a:r>
                  <a:rPr lang="en-US" sz="2000" b="1" dirty="0">
                    <a:latin typeface="+mn-lt"/>
                  </a:rPr>
                  <a:t>Normal Time:</a:t>
                </a:r>
              </a:p>
              <a:p>
                <a:pPr lvl="2"/>
                <a14:m>
                  <m:oMathPara xmlns:m="http://schemas.openxmlformats.org/officeDocument/2006/math">
                    <m:oMathParaPr>
                      <m:jc m:val="left"/>
                    </m:oMathParaPr>
                    <m:oMath xmlns:m="http://schemas.openxmlformats.org/officeDocument/2006/math">
                      <m:sSub>
                        <m:sSubPr>
                          <m:ctrlPr>
                            <a:rPr lang="en-US" sz="2000" i="1" smtClean="0">
                              <a:effectLst/>
                              <a:latin typeface="Cambria Math" panose="02040503050406030204" pitchFamily="18" charset="0"/>
                              <a:cs typeface="Arial" panose="020B0604020202020204" pitchFamily="34" charset="0"/>
                            </a:rPr>
                          </m:ctrlPr>
                        </m:sSubPr>
                        <m:e>
                          <m:r>
                            <a:rPr lang="en-US" sz="2000" i="1">
                              <a:effectLst/>
                              <a:latin typeface="Cambria Math" panose="02040503050406030204" pitchFamily="18" charset="0"/>
                              <a:ea typeface="Arial" panose="020B0604020202020204" pitchFamily="34" charset="0"/>
                              <a:cs typeface="Arial" panose="020B0604020202020204" pitchFamily="34" charset="0"/>
                            </a:rPr>
                            <m:t>𝑇</m:t>
                          </m:r>
                        </m:e>
                        <m:sub>
                          <m:r>
                            <a:rPr lang="en-US" sz="2000" i="1">
                              <a:effectLst/>
                              <a:latin typeface="Cambria Math" panose="02040503050406030204" pitchFamily="18" charset="0"/>
                              <a:ea typeface="Arial" panose="020B0604020202020204" pitchFamily="34" charset="0"/>
                              <a:cs typeface="Arial" panose="020B0604020202020204" pitchFamily="34" charset="0"/>
                            </a:rPr>
                            <m:t>𝑛𝑤</m:t>
                          </m:r>
                        </m:sub>
                      </m:sSub>
                      <m:r>
                        <a:rPr lang="en-US" sz="2000" i="1">
                          <a:effectLst/>
                          <a:latin typeface="Cambria Math" panose="02040503050406030204" pitchFamily="18" charset="0"/>
                          <a:ea typeface="Arial" panose="020B0604020202020204" pitchFamily="34" charset="0"/>
                          <a:cs typeface="Arial" panose="020B0604020202020204" pitchFamily="34" charset="0"/>
                        </a:rPr>
                        <m:t>=</m:t>
                      </m:r>
                      <m:d>
                        <m:dPr>
                          <m:ctrlPr>
                            <a:rPr lang="en-US" sz="2000" i="1">
                              <a:effectLst/>
                              <a:latin typeface="Cambria Math" panose="02040503050406030204" pitchFamily="18" charset="0"/>
                              <a:cs typeface="Arial" panose="020B0604020202020204" pitchFamily="34" charset="0"/>
                            </a:rPr>
                          </m:ctrlPr>
                        </m:dPr>
                        <m:e>
                          <m:sSub>
                            <m:sSubPr>
                              <m:ctrlPr>
                                <a:rPr lang="en-US" sz="2000" i="1">
                                  <a:effectLst/>
                                  <a:latin typeface="Cambria Math" panose="02040503050406030204" pitchFamily="18" charset="0"/>
                                  <a:cs typeface="Arial" panose="020B0604020202020204" pitchFamily="34" charset="0"/>
                                </a:rPr>
                              </m:ctrlPr>
                            </m:sSubPr>
                            <m:e>
                              <m:r>
                                <a:rPr lang="en-US" sz="2000" i="1">
                                  <a:effectLst/>
                                  <a:latin typeface="Cambria Math" panose="02040503050406030204" pitchFamily="18" charset="0"/>
                                  <a:ea typeface="Arial" panose="020B0604020202020204" pitchFamily="34" charset="0"/>
                                  <a:cs typeface="Arial" panose="020B0604020202020204" pitchFamily="34" charset="0"/>
                                </a:rPr>
                                <m:t>𝑇</m:t>
                              </m:r>
                            </m:e>
                            <m:sub>
                              <m:r>
                                <a:rPr lang="en-US" sz="2000" i="1">
                                  <a:effectLst/>
                                  <a:latin typeface="Cambria Math" panose="02040503050406030204" pitchFamily="18" charset="0"/>
                                  <a:ea typeface="Arial" panose="020B0604020202020204" pitchFamily="34" charset="0"/>
                                  <a:cs typeface="Arial" panose="020B0604020202020204" pitchFamily="34" charset="0"/>
                                </a:rPr>
                                <m:t>𝑒</m:t>
                              </m:r>
                            </m:sub>
                          </m:sSub>
                          <m:r>
                            <a:rPr lang="en-US" sz="2000" i="1">
                              <a:effectLst/>
                              <a:latin typeface="Cambria Math" panose="02040503050406030204" pitchFamily="18" charset="0"/>
                              <a:ea typeface="Arial" panose="020B0604020202020204" pitchFamily="34" charset="0"/>
                              <a:cs typeface="Arial" panose="020B0604020202020204" pitchFamily="34" charset="0"/>
                            </a:rPr>
                            <m:t>(</m:t>
                          </m:r>
                          <m:r>
                            <a:rPr lang="en-US" sz="2000" i="1">
                              <a:effectLst/>
                              <a:latin typeface="Cambria Math" panose="02040503050406030204" pitchFamily="18" charset="0"/>
                              <a:ea typeface="Arial" panose="020B0604020202020204" pitchFamily="34" charset="0"/>
                              <a:cs typeface="Arial" panose="020B0604020202020204" pitchFamily="34" charset="0"/>
                            </a:rPr>
                            <m:t>𝑎</m:t>
                          </m:r>
                          <m:r>
                            <a:rPr lang="en-US" sz="2000" i="1">
                              <a:effectLst/>
                              <a:latin typeface="Cambria Math" panose="02040503050406030204" pitchFamily="18" charset="0"/>
                              <a:ea typeface="Arial" panose="020B0604020202020204" pitchFamily="34" charset="0"/>
                              <a:cs typeface="Arial" panose="020B0604020202020204" pitchFamily="34" charset="0"/>
                            </a:rPr>
                            <m:t>)+</m:t>
                          </m:r>
                          <m:sSub>
                            <m:sSubPr>
                              <m:ctrlPr>
                                <a:rPr lang="en-US" sz="2000" i="1">
                                  <a:effectLst/>
                                  <a:latin typeface="Cambria Math" panose="02040503050406030204" pitchFamily="18" charset="0"/>
                                  <a:cs typeface="Arial" panose="020B0604020202020204" pitchFamily="34" charset="0"/>
                                </a:rPr>
                              </m:ctrlPr>
                            </m:sSubPr>
                            <m:e>
                              <m:r>
                                <a:rPr lang="en-US" sz="2000" i="1">
                                  <a:effectLst/>
                                  <a:latin typeface="Cambria Math" panose="02040503050406030204" pitchFamily="18" charset="0"/>
                                  <a:ea typeface="Arial" panose="020B0604020202020204" pitchFamily="34" charset="0"/>
                                  <a:cs typeface="Arial" panose="020B0604020202020204" pitchFamily="34" charset="0"/>
                                </a:rPr>
                                <m:t>𝑇</m:t>
                              </m:r>
                            </m:e>
                            <m:sub>
                              <m:r>
                                <a:rPr lang="en-US" sz="2000" i="1">
                                  <a:effectLst/>
                                  <a:latin typeface="Cambria Math" panose="02040503050406030204" pitchFamily="18" charset="0"/>
                                  <a:ea typeface="Arial" panose="020B0604020202020204" pitchFamily="34" charset="0"/>
                                  <a:cs typeface="Arial" panose="020B0604020202020204" pitchFamily="34" charset="0"/>
                                </a:rPr>
                                <m:t>𝑒</m:t>
                              </m:r>
                            </m:sub>
                          </m:sSub>
                          <m:r>
                            <a:rPr lang="en-US" sz="2000" i="1">
                              <a:effectLst/>
                              <a:latin typeface="Cambria Math" panose="02040503050406030204" pitchFamily="18" charset="0"/>
                              <a:ea typeface="Arial" panose="020B0604020202020204" pitchFamily="34" charset="0"/>
                              <a:cs typeface="Arial" panose="020B0604020202020204" pitchFamily="34" charset="0"/>
                            </a:rPr>
                            <m:t>(</m:t>
                          </m:r>
                          <m:r>
                            <a:rPr lang="en-US" sz="2000" i="1">
                              <a:effectLst/>
                              <a:latin typeface="Cambria Math" panose="02040503050406030204" pitchFamily="18" charset="0"/>
                              <a:ea typeface="Arial" panose="020B0604020202020204" pitchFamily="34" charset="0"/>
                              <a:cs typeface="Arial" panose="020B0604020202020204" pitchFamily="34" charset="0"/>
                            </a:rPr>
                            <m:t>𝑏</m:t>
                          </m:r>
                          <m:r>
                            <a:rPr lang="en-US" sz="2000" i="1">
                              <a:effectLst/>
                              <a:latin typeface="Cambria Math" panose="02040503050406030204" pitchFamily="18" charset="0"/>
                              <a:ea typeface="Arial" panose="020B0604020202020204" pitchFamily="34" charset="0"/>
                              <a:cs typeface="Arial" panose="020B0604020202020204" pitchFamily="34" charset="0"/>
                            </a:rPr>
                            <m:t>)</m:t>
                          </m:r>
                        </m:e>
                      </m:d>
                      <m:d>
                        <m:dPr>
                          <m:ctrlPr>
                            <a:rPr lang="en-US" sz="2000" i="1">
                              <a:effectLst/>
                              <a:latin typeface="Cambria Math" panose="02040503050406030204" pitchFamily="18" charset="0"/>
                              <a:cs typeface="Arial" panose="020B0604020202020204" pitchFamily="34" charset="0"/>
                            </a:rPr>
                          </m:ctrlPr>
                        </m:dPr>
                        <m:e>
                          <m:r>
                            <a:rPr lang="en-US" sz="2000" i="1">
                              <a:effectLst/>
                              <a:latin typeface="Cambria Math" panose="02040503050406030204" pitchFamily="18" charset="0"/>
                              <a:ea typeface="Arial" panose="020B0604020202020204" pitchFamily="34" charset="0"/>
                              <a:cs typeface="Arial" panose="020B0604020202020204" pitchFamily="34" charset="0"/>
                            </a:rPr>
                            <m:t>𝑃𝑅</m:t>
                          </m:r>
                        </m:e>
                      </m:d>
                    </m:oMath>
                  </m:oMathPara>
                </a14:m>
                <a:endParaRPr lang="en-US" sz="2000" i="1" dirty="0">
                  <a:effectLst/>
                  <a:latin typeface="+mn-lt"/>
                  <a:ea typeface="Arial" panose="020B0604020202020204" pitchFamily="34" charset="0"/>
                  <a:cs typeface="Arial" panose="020B0604020202020204" pitchFamily="34" charset="0"/>
                </a:endParaRPr>
              </a:p>
              <a:p>
                <a:pPr lvl="2"/>
                <a:r>
                  <a:rPr lang="en-US" sz="2000" dirty="0">
                    <a:effectLst/>
                    <a:latin typeface="+mn-lt"/>
                    <a:ea typeface="Arial" panose="020B0604020202020204" pitchFamily="34" charset="0"/>
                    <a:cs typeface="Arial" panose="020B0604020202020204" pitchFamily="34" charset="0"/>
                  </a:rPr>
                  <a:t>       </a:t>
                </a:r>
                <a14:m>
                  <m:oMath xmlns:m="http://schemas.openxmlformats.org/officeDocument/2006/math">
                    <m:r>
                      <a:rPr lang="en-US" sz="2000" b="0" i="0" smtClean="0">
                        <a:effectLst/>
                        <a:latin typeface="Cambria Math" panose="02040503050406030204" pitchFamily="18" charset="0"/>
                        <a:ea typeface="Arial" panose="020B0604020202020204" pitchFamily="34" charset="0"/>
                        <a:cs typeface="Arial" panose="020B0604020202020204" pitchFamily="34" charset="0"/>
                      </a:rPr>
                      <m:t> </m:t>
                    </m:r>
                    <m:r>
                      <a:rPr lang="en-US" sz="2000" i="1" smtClean="0">
                        <a:effectLst/>
                        <a:latin typeface="Cambria Math" panose="02040503050406030204" pitchFamily="18" charset="0"/>
                        <a:ea typeface="Arial" panose="020B0604020202020204" pitchFamily="34" charset="0"/>
                        <a:cs typeface="Arial" panose="020B0604020202020204" pitchFamily="34" charset="0"/>
                      </a:rPr>
                      <m:t>=</m:t>
                    </m:r>
                    <m:d>
                      <m:dPr>
                        <m:ctrlPr>
                          <a:rPr lang="en-US" sz="2000" i="1">
                            <a:effectLst/>
                            <a:latin typeface="Cambria Math" panose="02040503050406030204" pitchFamily="18" charset="0"/>
                            <a:cs typeface="Arial" panose="020B0604020202020204" pitchFamily="34" charset="0"/>
                          </a:rPr>
                        </m:ctrlPr>
                      </m:dPr>
                      <m:e>
                        <m:r>
                          <a:rPr lang="en-US" sz="2000" i="1">
                            <a:effectLst/>
                            <a:latin typeface="Cambria Math" panose="02040503050406030204" pitchFamily="18" charset="0"/>
                            <a:ea typeface="Arial" panose="020B0604020202020204" pitchFamily="34" charset="0"/>
                            <a:cs typeface="Arial" panose="020B0604020202020204" pitchFamily="34" charset="0"/>
                          </a:rPr>
                          <m:t>0.32+0.20</m:t>
                        </m:r>
                      </m:e>
                    </m:d>
                    <m:d>
                      <m:dPr>
                        <m:ctrlPr>
                          <a:rPr lang="en-US" sz="2000" i="1">
                            <a:effectLst/>
                            <a:latin typeface="Cambria Math" panose="02040503050406030204" pitchFamily="18" charset="0"/>
                            <a:cs typeface="Arial" panose="020B0604020202020204" pitchFamily="34" charset="0"/>
                          </a:rPr>
                        </m:ctrlPr>
                      </m:dPr>
                      <m:e>
                        <m:r>
                          <a:rPr lang="en-US" sz="2000" i="1">
                            <a:effectLst/>
                            <a:latin typeface="Cambria Math" panose="02040503050406030204" pitchFamily="18" charset="0"/>
                            <a:ea typeface="Arial" panose="020B0604020202020204" pitchFamily="34" charset="0"/>
                            <a:cs typeface="Arial" panose="020B0604020202020204" pitchFamily="34" charset="0"/>
                          </a:rPr>
                          <m:t>0.85</m:t>
                        </m:r>
                      </m:e>
                    </m:d>
                  </m:oMath>
                </a14:m>
                <a:endParaRPr lang="en-US" sz="2000" b="1" dirty="0">
                  <a:latin typeface="+mn-lt"/>
                </a:endParaRPr>
              </a:p>
              <a:p>
                <a:pPr lvl="2"/>
                <a:r>
                  <a:rPr lang="en-US" sz="2000" dirty="0">
                    <a:effectLst/>
                    <a:latin typeface="+mn-lt"/>
                    <a:ea typeface="Arial" panose="020B0604020202020204" pitchFamily="34" charset="0"/>
                    <a:cs typeface="Arial" panose="020B0604020202020204" pitchFamily="34" charset="0"/>
                  </a:rPr>
                  <a:t>        </a:t>
                </a:r>
                <a14:m>
                  <m:oMath xmlns:m="http://schemas.openxmlformats.org/officeDocument/2006/math">
                    <m:r>
                      <a:rPr lang="en-US" sz="2000" i="1" smtClean="0">
                        <a:effectLst/>
                        <a:latin typeface="Cambria Math" panose="02040503050406030204" pitchFamily="18" charset="0"/>
                        <a:ea typeface="Arial" panose="020B0604020202020204" pitchFamily="34" charset="0"/>
                        <a:cs typeface="Arial" panose="020B0604020202020204" pitchFamily="34" charset="0"/>
                      </a:rPr>
                      <m:t>=0.442 </m:t>
                    </m:r>
                    <m:r>
                      <a:rPr lang="en-US" sz="2000" i="1" smtClean="0">
                        <a:effectLst/>
                        <a:latin typeface="Cambria Math" panose="02040503050406030204" pitchFamily="18" charset="0"/>
                        <a:ea typeface="Arial" panose="020B0604020202020204" pitchFamily="34" charset="0"/>
                        <a:cs typeface="Arial" panose="020B0604020202020204" pitchFamily="34" charset="0"/>
                      </a:rPr>
                      <m:t>𝑚𝑖𝑛</m:t>
                    </m:r>
                    <m:r>
                      <a:rPr lang="en-US" sz="2000" i="1" smtClean="0">
                        <a:effectLst/>
                        <a:latin typeface="Cambria Math" panose="02040503050406030204" pitchFamily="18" charset="0"/>
                        <a:ea typeface="Arial" panose="020B0604020202020204" pitchFamily="34" charset="0"/>
                        <a:cs typeface="Arial" panose="020B0604020202020204" pitchFamily="34" charset="0"/>
                      </a:rPr>
                      <m:t>/</m:t>
                    </m:r>
                    <m:r>
                      <a:rPr lang="en-US" sz="2000" i="1" smtClean="0">
                        <a:effectLst/>
                        <a:latin typeface="Cambria Math" panose="02040503050406030204" pitchFamily="18" charset="0"/>
                        <a:ea typeface="Arial" panose="020B0604020202020204" pitchFamily="34" charset="0"/>
                        <a:cs typeface="Arial" panose="020B0604020202020204" pitchFamily="34" charset="0"/>
                      </a:rPr>
                      <m:t>𝑢𝑛𝑖𝑡</m:t>
                    </m:r>
                  </m:oMath>
                </a14:m>
                <a:endParaRPr lang="en-US" sz="2000" dirty="0">
                  <a:effectLst/>
                  <a:latin typeface="+mn-lt"/>
                  <a:ea typeface="Arial" panose="020B0604020202020204" pitchFamily="34" charset="0"/>
                </a:endParaRPr>
              </a:p>
              <a:p>
                <a:pPr lvl="2"/>
                <a:endParaRPr lang="en-US" sz="2000" b="1" dirty="0">
                  <a:latin typeface="+mn-lt"/>
                </a:endParaRPr>
              </a:p>
              <a:p>
                <a:pPr lvl="2"/>
                <a:r>
                  <a:rPr lang="en-US" sz="2000" b="1" dirty="0">
                    <a:latin typeface="+mn-lt"/>
                  </a:rPr>
                  <a:t>Normal Time for Cycle:</a:t>
                </a:r>
              </a:p>
              <a:p>
                <a:pPr lvl="2"/>
                <a14:m>
                  <m:oMathPara xmlns:m="http://schemas.openxmlformats.org/officeDocument/2006/math">
                    <m:oMathParaPr>
                      <m:jc m:val="left"/>
                    </m:oMathParaPr>
                    <m:oMath xmlns:m="http://schemas.openxmlformats.org/officeDocument/2006/math">
                      <m:sSub>
                        <m:sSubPr>
                          <m:ctrlPr>
                            <a:rPr lang="en-US" sz="2000" i="1" smtClean="0">
                              <a:effectLst/>
                              <a:latin typeface="Cambria Math" panose="02040503050406030204" pitchFamily="18" charset="0"/>
                              <a:cs typeface="Arial" panose="020B0604020202020204" pitchFamily="34" charset="0"/>
                            </a:rPr>
                          </m:ctrlPr>
                        </m:sSubPr>
                        <m:e>
                          <m:r>
                            <a:rPr lang="en-US" sz="2000" i="1">
                              <a:effectLst/>
                              <a:latin typeface="Cambria Math" panose="02040503050406030204" pitchFamily="18" charset="0"/>
                              <a:ea typeface="Arial" panose="020B0604020202020204" pitchFamily="34" charset="0"/>
                              <a:cs typeface="Arial" panose="020B0604020202020204" pitchFamily="34" charset="0"/>
                            </a:rPr>
                            <m:t>𝑇</m:t>
                          </m:r>
                        </m:e>
                        <m:sub>
                          <m:r>
                            <a:rPr lang="en-US" sz="2000" i="1">
                              <a:effectLst/>
                              <a:latin typeface="Cambria Math" panose="02040503050406030204" pitchFamily="18" charset="0"/>
                              <a:ea typeface="Arial" panose="020B0604020202020204" pitchFamily="34" charset="0"/>
                              <a:cs typeface="Arial" panose="020B0604020202020204" pitchFamily="34" charset="0"/>
                            </a:rPr>
                            <m:t>𝑛𝑐</m:t>
                          </m:r>
                        </m:sub>
                      </m:sSub>
                      <m:r>
                        <a:rPr lang="en-US" sz="2000" i="1">
                          <a:effectLst/>
                          <a:latin typeface="Cambria Math" panose="02040503050406030204" pitchFamily="18" charset="0"/>
                          <a:ea typeface="Arial" panose="020B0604020202020204" pitchFamily="34" charset="0"/>
                          <a:cs typeface="Arial" panose="020B0604020202020204" pitchFamily="34" charset="0"/>
                        </a:rPr>
                        <m:t>=</m:t>
                      </m:r>
                      <m:d>
                        <m:dPr>
                          <m:ctrlPr>
                            <a:rPr lang="en-US" sz="2000" i="1">
                              <a:effectLst/>
                              <a:latin typeface="Cambria Math" panose="02040503050406030204" pitchFamily="18" charset="0"/>
                              <a:cs typeface="Arial" panose="020B0604020202020204" pitchFamily="34" charset="0"/>
                            </a:rPr>
                          </m:ctrlPr>
                        </m:dPr>
                        <m:e>
                          <m:sSub>
                            <m:sSubPr>
                              <m:ctrlPr>
                                <a:rPr lang="en-US" sz="2000" i="1">
                                  <a:effectLst/>
                                  <a:latin typeface="Cambria Math" panose="02040503050406030204" pitchFamily="18" charset="0"/>
                                  <a:cs typeface="Arial" panose="020B0604020202020204" pitchFamily="34" charset="0"/>
                                </a:rPr>
                              </m:ctrlPr>
                            </m:sSubPr>
                            <m:e>
                              <m:r>
                                <a:rPr lang="en-US" sz="2000" i="1">
                                  <a:effectLst/>
                                  <a:latin typeface="Cambria Math" panose="02040503050406030204" pitchFamily="18" charset="0"/>
                                  <a:ea typeface="Arial" panose="020B0604020202020204" pitchFamily="34" charset="0"/>
                                  <a:cs typeface="Arial" panose="020B0604020202020204" pitchFamily="34" charset="0"/>
                                </a:rPr>
                                <m:t>𝑇</m:t>
                              </m:r>
                            </m:e>
                            <m:sub>
                              <m:r>
                                <a:rPr lang="en-US" sz="2000" i="1">
                                  <a:effectLst/>
                                  <a:latin typeface="Cambria Math" panose="02040503050406030204" pitchFamily="18" charset="0"/>
                                  <a:ea typeface="Arial" panose="020B0604020202020204" pitchFamily="34" charset="0"/>
                                  <a:cs typeface="Arial" panose="020B0604020202020204" pitchFamily="34" charset="0"/>
                                </a:rPr>
                                <m:t>𝑛𝑤</m:t>
                              </m:r>
                            </m:sub>
                          </m:sSub>
                          <m:r>
                            <a:rPr lang="en-US" sz="2000" i="1">
                              <a:effectLst/>
                              <a:latin typeface="Cambria Math" panose="02040503050406030204" pitchFamily="18" charset="0"/>
                              <a:ea typeface="Arial" panose="020B0604020202020204" pitchFamily="34" charset="0"/>
                              <a:cs typeface="Arial" panose="020B0604020202020204" pitchFamily="34" charset="0"/>
                            </a:rPr>
                            <m:t>+</m:t>
                          </m:r>
                          <m:r>
                            <a:rPr lang="en-US" sz="2000" i="1">
                              <a:effectLst/>
                              <a:latin typeface="Cambria Math" panose="02040503050406030204" pitchFamily="18" charset="0"/>
                              <a:ea typeface="Arial" panose="020B0604020202020204" pitchFamily="34" charset="0"/>
                              <a:cs typeface="Arial" panose="020B0604020202020204" pitchFamily="34" charset="0"/>
                            </a:rPr>
                            <m:t>𝑀𝑎𝑥</m:t>
                          </m:r>
                          <m:r>
                            <a:rPr lang="en-US" sz="2000" i="1">
                              <a:effectLst/>
                              <a:latin typeface="Cambria Math" panose="02040503050406030204" pitchFamily="18" charset="0"/>
                              <a:ea typeface="Arial" panose="020B0604020202020204" pitchFamily="34" charset="0"/>
                              <a:cs typeface="Arial" panose="020B0604020202020204" pitchFamily="34" charset="0"/>
                            </a:rPr>
                            <m:t>{</m:t>
                          </m:r>
                          <m:sSub>
                            <m:sSubPr>
                              <m:ctrlPr>
                                <a:rPr lang="en-US" sz="2000" i="1">
                                  <a:effectLst/>
                                  <a:latin typeface="Cambria Math" panose="02040503050406030204" pitchFamily="18" charset="0"/>
                                  <a:cs typeface="Arial" panose="020B0604020202020204" pitchFamily="34" charset="0"/>
                                </a:rPr>
                              </m:ctrlPr>
                            </m:sSubPr>
                            <m:e>
                              <m:r>
                                <a:rPr lang="en-US" sz="2000" i="1">
                                  <a:effectLst/>
                                  <a:latin typeface="Cambria Math" panose="02040503050406030204" pitchFamily="18" charset="0"/>
                                  <a:ea typeface="Arial" panose="020B0604020202020204" pitchFamily="34" charset="0"/>
                                  <a:cs typeface="Arial" panose="020B0604020202020204" pitchFamily="34" charset="0"/>
                                </a:rPr>
                                <m:t>𝑇</m:t>
                              </m:r>
                            </m:e>
                            <m:sub>
                              <m:r>
                                <a:rPr lang="en-US" sz="2000" i="1">
                                  <a:effectLst/>
                                  <a:latin typeface="Cambria Math" panose="02040503050406030204" pitchFamily="18" charset="0"/>
                                  <a:ea typeface="Arial" panose="020B0604020202020204" pitchFamily="34" charset="0"/>
                                  <a:cs typeface="Arial" panose="020B0604020202020204" pitchFamily="34" charset="0"/>
                                </a:rPr>
                                <m:t>𝑒</m:t>
                              </m:r>
                            </m:sub>
                          </m:sSub>
                          <m:r>
                            <a:rPr lang="en-US" sz="2000" i="1">
                              <a:effectLst/>
                              <a:latin typeface="Cambria Math" panose="02040503050406030204" pitchFamily="18" charset="0"/>
                              <a:ea typeface="Arial" panose="020B0604020202020204" pitchFamily="34" charset="0"/>
                              <a:cs typeface="Arial" panose="020B0604020202020204" pitchFamily="34" charset="0"/>
                            </a:rPr>
                            <m:t>(</m:t>
                          </m:r>
                          <m:r>
                            <a:rPr lang="en-US" sz="2000" i="1">
                              <a:effectLst/>
                              <a:latin typeface="Cambria Math" panose="02040503050406030204" pitchFamily="18" charset="0"/>
                              <a:ea typeface="Arial" panose="020B0604020202020204" pitchFamily="34" charset="0"/>
                              <a:cs typeface="Arial" panose="020B0604020202020204" pitchFamily="34" charset="0"/>
                            </a:rPr>
                            <m:t>𝑑</m:t>
                          </m:r>
                          <m:r>
                            <a:rPr lang="en-US" sz="2000" i="1">
                              <a:effectLst/>
                              <a:latin typeface="Cambria Math" panose="02040503050406030204" pitchFamily="18" charset="0"/>
                              <a:ea typeface="Arial" panose="020B0604020202020204" pitchFamily="34" charset="0"/>
                              <a:cs typeface="Arial" panose="020B0604020202020204" pitchFamily="34" charset="0"/>
                            </a:rPr>
                            <m:t>)(</m:t>
                          </m:r>
                          <m:r>
                            <a:rPr lang="en-US" sz="2000" i="1">
                              <a:effectLst/>
                              <a:latin typeface="Cambria Math" panose="02040503050406030204" pitchFamily="18" charset="0"/>
                              <a:ea typeface="Arial" panose="020B0604020202020204" pitchFamily="34" charset="0"/>
                              <a:cs typeface="Arial" panose="020B0604020202020204" pitchFamily="34" charset="0"/>
                            </a:rPr>
                            <m:t>𝑃𝑅</m:t>
                          </m:r>
                        </m:e>
                      </m:d>
                      <m:r>
                        <a:rPr lang="en-US" sz="2000" i="1">
                          <a:effectLst/>
                          <a:latin typeface="Cambria Math" panose="02040503050406030204" pitchFamily="18" charset="0"/>
                          <a:ea typeface="Arial" panose="020B0604020202020204" pitchFamily="34" charset="0"/>
                          <a:cs typeface="Arial" panose="020B0604020202020204" pitchFamily="34" charset="0"/>
                        </a:rPr>
                        <m:t>,</m:t>
                      </m:r>
                      <m:d>
                        <m:dPr>
                          <m:ctrlPr>
                            <a:rPr lang="en-US" sz="2000" i="1">
                              <a:effectLst/>
                              <a:latin typeface="Cambria Math" panose="02040503050406030204" pitchFamily="18" charset="0"/>
                              <a:cs typeface="Arial" panose="020B0604020202020204" pitchFamily="34" charset="0"/>
                            </a:rPr>
                          </m:ctrlPr>
                        </m:dPr>
                        <m:e>
                          <m:sSub>
                            <m:sSubPr>
                              <m:ctrlPr>
                                <a:rPr lang="en-US" sz="2000" i="1">
                                  <a:effectLst/>
                                  <a:latin typeface="Cambria Math" panose="02040503050406030204" pitchFamily="18" charset="0"/>
                                  <a:cs typeface="Arial" panose="020B0604020202020204" pitchFamily="34" charset="0"/>
                                </a:rPr>
                              </m:ctrlPr>
                            </m:sSubPr>
                            <m:e>
                              <m:r>
                                <a:rPr lang="en-US" sz="2000" i="1">
                                  <a:effectLst/>
                                  <a:latin typeface="Cambria Math" panose="02040503050406030204" pitchFamily="18" charset="0"/>
                                  <a:ea typeface="Arial" panose="020B0604020202020204" pitchFamily="34" charset="0"/>
                                  <a:cs typeface="Arial" panose="020B0604020202020204" pitchFamily="34" charset="0"/>
                                </a:rPr>
                                <m:t>𝑇</m:t>
                              </m:r>
                            </m:e>
                            <m:sub>
                              <m:r>
                                <a:rPr lang="en-US" sz="2000" i="1">
                                  <a:effectLst/>
                                  <a:latin typeface="Cambria Math" panose="02040503050406030204" pitchFamily="18" charset="0"/>
                                  <a:ea typeface="Arial" panose="020B0604020202020204" pitchFamily="34" charset="0"/>
                                  <a:cs typeface="Arial" panose="020B0604020202020204" pitchFamily="34" charset="0"/>
                                </a:rPr>
                                <m:t>𝑒</m:t>
                              </m:r>
                            </m:sub>
                          </m:sSub>
                          <m:r>
                            <a:rPr lang="en-US" sz="2000" i="1">
                              <a:effectLst/>
                              <a:latin typeface="Cambria Math" panose="02040503050406030204" pitchFamily="18" charset="0"/>
                              <a:ea typeface="Arial" panose="020B0604020202020204" pitchFamily="34" charset="0"/>
                              <a:cs typeface="Arial" panose="020B0604020202020204" pitchFamily="34" charset="0"/>
                            </a:rPr>
                            <m:t>(</m:t>
                          </m:r>
                          <m:r>
                            <a:rPr lang="en-US" sz="2000" i="1">
                              <a:effectLst/>
                              <a:latin typeface="Cambria Math" panose="02040503050406030204" pitchFamily="18" charset="0"/>
                              <a:ea typeface="Arial" panose="020B0604020202020204" pitchFamily="34" charset="0"/>
                              <a:cs typeface="Arial" panose="020B0604020202020204" pitchFamily="34" charset="0"/>
                            </a:rPr>
                            <m:t>𝑐</m:t>
                          </m:r>
                          <m:r>
                            <a:rPr lang="en-US" sz="2000" i="1">
                              <a:effectLst/>
                              <a:latin typeface="Cambria Math" panose="02040503050406030204" pitchFamily="18" charset="0"/>
                              <a:ea typeface="Arial" panose="020B0604020202020204" pitchFamily="34" charset="0"/>
                              <a:cs typeface="Arial" panose="020B0604020202020204" pitchFamily="34" charset="0"/>
                            </a:rPr>
                            <m:t>)(</m:t>
                          </m:r>
                          <m:r>
                            <a:rPr lang="en-US" sz="2000" i="1">
                              <a:effectLst/>
                              <a:latin typeface="Cambria Math" panose="02040503050406030204" pitchFamily="18" charset="0"/>
                              <a:ea typeface="Arial" panose="020B0604020202020204" pitchFamily="34" charset="0"/>
                              <a:cs typeface="Arial" panose="020B0604020202020204" pitchFamily="34" charset="0"/>
                            </a:rPr>
                            <m:t>𝑃𝑅</m:t>
                          </m:r>
                          <m:r>
                            <a:rPr lang="en-US" sz="2000" i="1">
                              <a:effectLst/>
                              <a:latin typeface="Cambria Math" panose="02040503050406030204" pitchFamily="18" charset="0"/>
                              <a:ea typeface="Arial" panose="020B0604020202020204" pitchFamily="34" charset="0"/>
                              <a:cs typeface="Arial" panose="020B0604020202020204" pitchFamily="34" charset="0"/>
                            </a:rPr>
                            <m:t>)}</m:t>
                          </m:r>
                        </m:e>
                      </m:d>
                    </m:oMath>
                  </m:oMathPara>
                </a14:m>
                <a:endParaRPr lang="en-US" sz="2000" b="1" dirty="0">
                  <a:latin typeface="+mn-lt"/>
                </a:endParaRPr>
              </a:p>
              <a:p>
                <a:pPr lvl="2"/>
                <a:r>
                  <a:rPr lang="en-US" sz="2000" dirty="0">
                    <a:effectLst/>
                    <a:latin typeface="+mn-lt"/>
                    <a:ea typeface="Arial" panose="020B0604020202020204" pitchFamily="34" charset="0"/>
                    <a:cs typeface="Arial" panose="020B0604020202020204" pitchFamily="34" charset="0"/>
                  </a:rPr>
                  <a:t>       </a:t>
                </a:r>
                <a14:m>
                  <m:oMath xmlns:m="http://schemas.openxmlformats.org/officeDocument/2006/math">
                    <m:r>
                      <a:rPr lang="en-US" sz="2000" i="1" smtClean="0">
                        <a:effectLst/>
                        <a:latin typeface="Cambria Math" panose="02040503050406030204" pitchFamily="18" charset="0"/>
                        <a:ea typeface="Arial" panose="020B0604020202020204" pitchFamily="34" charset="0"/>
                        <a:cs typeface="Arial" panose="020B0604020202020204" pitchFamily="34" charset="0"/>
                      </a:rPr>
                      <m:t>=</m:t>
                    </m:r>
                    <m:d>
                      <m:dPr>
                        <m:ctrlPr>
                          <a:rPr lang="en-US" sz="2000" i="1">
                            <a:effectLst/>
                            <a:latin typeface="Cambria Math" panose="02040503050406030204" pitchFamily="18" charset="0"/>
                            <a:cs typeface="Arial" panose="020B0604020202020204" pitchFamily="34" charset="0"/>
                          </a:rPr>
                        </m:ctrlPr>
                      </m:dPr>
                      <m:e>
                        <m:r>
                          <a:rPr lang="en-US" sz="2000" i="1">
                            <a:effectLst/>
                            <a:latin typeface="Cambria Math" panose="02040503050406030204" pitchFamily="18" charset="0"/>
                            <a:ea typeface="Arial" panose="020B0604020202020204" pitchFamily="34" charset="0"/>
                            <a:cs typeface="Arial" panose="020B0604020202020204" pitchFamily="34" charset="0"/>
                          </a:rPr>
                          <m:t>0.442</m:t>
                        </m:r>
                        <m:func>
                          <m:funcPr>
                            <m:ctrlPr>
                              <a:rPr lang="en-US" sz="2000" i="1">
                                <a:effectLst/>
                                <a:latin typeface="Cambria Math" panose="02040503050406030204" pitchFamily="18" charset="0"/>
                                <a:cs typeface="Arial" panose="020B0604020202020204" pitchFamily="34" charset="0"/>
                              </a:rPr>
                            </m:ctrlPr>
                          </m:funcPr>
                          <m:fName>
                            <m:r>
                              <a:rPr lang="en-US" sz="2000" i="1">
                                <a:effectLst/>
                                <a:latin typeface="Cambria Math" panose="02040503050406030204" pitchFamily="18" charset="0"/>
                                <a:ea typeface="Arial" panose="020B0604020202020204" pitchFamily="34" charset="0"/>
                                <a:cs typeface="Arial" panose="020B0604020202020204" pitchFamily="34" charset="0"/>
                              </a:rPr>
                              <m:t>𝑚𝑖𝑛</m:t>
                            </m:r>
                          </m:fName>
                          <m:e>
                            <m:r>
                              <a:rPr lang="en-US" sz="2000" i="1">
                                <a:effectLst/>
                                <a:latin typeface="Cambria Math" panose="02040503050406030204" pitchFamily="18" charset="0"/>
                                <a:ea typeface="Arial" panose="020B0604020202020204" pitchFamily="34" charset="0"/>
                                <a:cs typeface="Arial" panose="020B0604020202020204" pitchFamily="34" charset="0"/>
                              </a:rPr>
                              <m:t>+</m:t>
                            </m:r>
                          </m:e>
                        </m:func>
                        <m:r>
                          <a:rPr lang="en-US" sz="2000" i="1">
                            <a:effectLst/>
                            <a:latin typeface="Cambria Math" panose="02040503050406030204" pitchFamily="18" charset="0"/>
                            <a:ea typeface="Arial" panose="020B0604020202020204" pitchFamily="34" charset="0"/>
                            <a:cs typeface="Arial" panose="020B0604020202020204" pitchFamily="34" charset="0"/>
                          </a:rPr>
                          <m:t>𝑀𝑎𝑥</m:t>
                        </m:r>
                        <m:r>
                          <a:rPr lang="en-US" sz="2000" i="1">
                            <a:effectLst/>
                            <a:latin typeface="Cambria Math" panose="02040503050406030204" pitchFamily="18" charset="0"/>
                            <a:ea typeface="Arial" panose="020B0604020202020204" pitchFamily="34" charset="0"/>
                            <a:cs typeface="Arial" panose="020B0604020202020204" pitchFamily="34" charset="0"/>
                          </a:rPr>
                          <m:t>{(0.47</m:t>
                        </m:r>
                        <m:func>
                          <m:funcPr>
                            <m:ctrlPr>
                              <a:rPr lang="en-US" sz="2000" i="1">
                                <a:effectLst/>
                                <a:latin typeface="Cambria Math" panose="02040503050406030204" pitchFamily="18" charset="0"/>
                                <a:cs typeface="Arial" panose="020B0604020202020204" pitchFamily="34" charset="0"/>
                              </a:rPr>
                            </m:ctrlPr>
                          </m:funcPr>
                          <m:fName>
                            <m:r>
                              <a:rPr lang="en-US" sz="2000" i="1">
                                <a:effectLst/>
                                <a:latin typeface="Cambria Math" panose="02040503050406030204" pitchFamily="18" charset="0"/>
                                <a:ea typeface="Arial" panose="020B0604020202020204" pitchFamily="34" charset="0"/>
                                <a:cs typeface="Arial" panose="020B0604020202020204" pitchFamily="34" charset="0"/>
                              </a:rPr>
                              <m:t>𝑚𝑖𝑛</m:t>
                            </m:r>
                          </m:fName>
                          <m:e>
                            <m:r>
                              <a:rPr lang="en-US" sz="2000" i="1">
                                <a:effectLst/>
                                <a:latin typeface="Cambria Math" panose="02040503050406030204" pitchFamily="18" charset="0"/>
                                <a:ea typeface="Arial" panose="020B0604020202020204" pitchFamily="34" charset="0"/>
                                <a:cs typeface="Arial" panose="020B0604020202020204" pitchFamily="34" charset="0"/>
                              </a:rPr>
                              <m:t>)</m:t>
                            </m:r>
                          </m:e>
                        </m:func>
                        <m:r>
                          <a:rPr lang="en-US" sz="2000" i="1">
                            <a:effectLst/>
                            <a:latin typeface="Cambria Math" panose="02040503050406030204" pitchFamily="18" charset="0"/>
                            <a:ea typeface="Arial" panose="020B0604020202020204" pitchFamily="34" charset="0"/>
                            <a:cs typeface="Arial" panose="020B0604020202020204" pitchFamily="34" charset="0"/>
                          </a:rPr>
                          <m:t>(0.85),0.62</m:t>
                        </m:r>
                        <m:func>
                          <m:funcPr>
                            <m:ctrlPr>
                              <a:rPr lang="en-US" sz="2000" i="1">
                                <a:effectLst/>
                                <a:latin typeface="Cambria Math" panose="02040503050406030204" pitchFamily="18" charset="0"/>
                                <a:cs typeface="Arial" panose="020B0604020202020204" pitchFamily="34" charset="0"/>
                              </a:rPr>
                            </m:ctrlPr>
                          </m:funcPr>
                          <m:fName>
                            <m:r>
                              <a:rPr lang="en-US" sz="2000" i="1">
                                <a:effectLst/>
                                <a:latin typeface="Cambria Math" panose="02040503050406030204" pitchFamily="18" charset="0"/>
                                <a:ea typeface="Arial" panose="020B0604020202020204" pitchFamily="34" charset="0"/>
                                <a:cs typeface="Arial" panose="020B0604020202020204" pitchFamily="34" charset="0"/>
                              </a:rPr>
                              <m:t>𝑚𝑖𝑛</m:t>
                            </m:r>
                          </m:fName>
                          <m:e>
                            <m:r>
                              <a:rPr lang="en-US" sz="2000" i="1">
                                <a:effectLst/>
                                <a:latin typeface="Cambria Math" panose="02040503050406030204" pitchFamily="18" charset="0"/>
                                <a:ea typeface="Arial" panose="020B0604020202020204" pitchFamily="34" charset="0"/>
                                <a:cs typeface="Arial" panose="020B0604020202020204" pitchFamily="34" charset="0"/>
                              </a:rPr>
                              <m:t>(</m:t>
                            </m:r>
                          </m:e>
                        </m:func>
                        <m:r>
                          <a:rPr lang="en-US" sz="2000" i="1">
                            <a:effectLst/>
                            <a:latin typeface="Cambria Math" panose="02040503050406030204" pitchFamily="18" charset="0"/>
                            <a:ea typeface="Arial" panose="020B0604020202020204" pitchFamily="34" charset="0"/>
                            <a:cs typeface="Arial" panose="020B0604020202020204" pitchFamily="34" charset="0"/>
                          </a:rPr>
                          <m:t>1.0)}</m:t>
                        </m:r>
                      </m:e>
                    </m:d>
                  </m:oMath>
                </a14:m>
                <a:endParaRPr lang="en-US" sz="2000" b="1" dirty="0">
                  <a:latin typeface="+mn-lt"/>
                </a:endParaRPr>
              </a:p>
              <a:p>
                <a:pPr marL="365760" lvl="2">
                  <a:lnSpc>
                    <a:spcPct val="115000"/>
                  </a:lnSpc>
                  <a:tabLst>
                    <a:tab pos="2971800" algn="ctr"/>
                    <a:tab pos="5943600" algn="r"/>
                  </a:tabLst>
                </a:pPr>
                <a:r>
                  <a:rPr lang="en-US" sz="2000" dirty="0">
                    <a:effectLst/>
                    <a:latin typeface="+mn-lt"/>
                    <a:ea typeface="Arial" panose="020B0604020202020204" pitchFamily="34" charset="0"/>
                    <a:cs typeface="Arial" panose="020B0604020202020204" pitchFamily="34" charset="0"/>
                  </a:rPr>
                  <a:t> </a:t>
                </a:r>
                <a14:m>
                  <m:oMath xmlns:m="http://schemas.openxmlformats.org/officeDocument/2006/math">
                    <m:r>
                      <a:rPr lang="en-US" sz="2000" i="1" smtClean="0">
                        <a:effectLst/>
                        <a:latin typeface="Cambria Math" panose="02040503050406030204" pitchFamily="18" charset="0"/>
                        <a:ea typeface="Arial" panose="020B0604020202020204" pitchFamily="34" charset="0"/>
                        <a:cs typeface="Arial" panose="020B0604020202020204" pitchFamily="34" charset="0"/>
                      </a:rPr>
                      <m:t>=1.062 </m:t>
                    </m:r>
                    <m:r>
                      <a:rPr lang="en-US" sz="2000" i="1" smtClean="0">
                        <a:effectLst/>
                        <a:latin typeface="Cambria Math" panose="02040503050406030204" pitchFamily="18" charset="0"/>
                        <a:ea typeface="Arial" panose="020B0604020202020204" pitchFamily="34" charset="0"/>
                        <a:cs typeface="Arial" panose="020B0604020202020204" pitchFamily="34" charset="0"/>
                      </a:rPr>
                      <m:t>𝑚𝑖𝑛</m:t>
                    </m:r>
                    <m:r>
                      <a:rPr lang="en-US" sz="2000" i="1" smtClean="0">
                        <a:effectLst/>
                        <a:latin typeface="Cambria Math" panose="02040503050406030204" pitchFamily="18" charset="0"/>
                        <a:ea typeface="Arial" panose="020B0604020202020204" pitchFamily="34" charset="0"/>
                        <a:cs typeface="Arial" panose="020B0604020202020204" pitchFamily="34" charset="0"/>
                      </a:rPr>
                      <m:t>/</m:t>
                    </m:r>
                    <m:r>
                      <a:rPr lang="en-US" sz="2000" i="1" smtClean="0">
                        <a:effectLst/>
                        <a:latin typeface="Cambria Math" panose="02040503050406030204" pitchFamily="18" charset="0"/>
                        <a:ea typeface="Arial" panose="020B0604020202020204" pitchFamily="34" charset="0"/>
                        <a:cs typeface="Arial" panose="020B0604020202020204" pitchFamily="34" charset="0"/>
                      </a:rPr>
                      <m:t>𝑢𝑛𝑖𝑡</m:t>
                    </m:r>
                  </m:oMath>
                </a14:m>
                <a:endParaRPr lang="en-US" sz="2000" dirty="0">
                  <a:effectLst/>
                  <a:latin typeface="+mn-lt"/>
                  <a:ea typeface="Arial" panose="020B0604020202020204" pitchFamily="34" charset="0"/>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389890" y="1066800"/>
                <a:ext cx="8499298" cy="5309852"/>
              </a:xfrm>
              <a:prstGeom prst="rect">
                <a:avLst/>
              </a:prstGeom>
              <a:blipFill>
                <a:blip r:embed="rId2"/>
                <a:stretch>
                  <a:fillRect l="-789" t="-574" b="-918"/>
                </a:stretch>
              </a:blipFill>
            </p:spPr>
            <p:txBody>
              <a:bodyPr/>
              <a:lstStyle/>
              <a:p>
                <a:r>
                  <a:rPr lang="en-US">
                    <a:noFill/>
                  </a:rPr>
                  <a:t> </a:t>
                </a:r>
              </a:p>
            </p:txBody>
          </p:sp>
        </mc:Fallback>
      </mc:AlternateContent>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8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11</a:t>
            </a:fld>
            <a:endParaRPr sz="1200">
              <a:latin typeface="Calibri"/>
              <a:cs typeface="Calibri"/>
            </a:endParaRPr>
          </a:p>
        </p:txBody>
      </p:sp>
    </p:spTree>
    <p:extLst>
      <p:ext uri="{BB962C8B-B14F-4D97-AF65-F5344CB8AC3E}">
        <p14:creationId xmlns:p14="http://schemas.microsoft.com/office/powerpoint/2010/main" val="2050031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378345" y="268078"/>
            <a:ext cx="8228786" cy="566822"/>
          </a:xfrm>
          <a:prstGeom prst="rect">
            <a:avLst/>
          </a:prstGeom>
        </p:spPr>
        <p:txBody>
          <a:bodyPr vert="horz" wrap="square" lIns="0" tIns="12700" rIns="0" bIns="0" rtlCol="0">
            <a:spAutoFit/>
          </a:bodyPr>
          <a:lstStyle/>
          <a:p>
            <a:pPr marL="12700" algn="ctr">
              <a:spcBef>
                <a:spcPts val="100"/>
              </a:spcBef>
            </a:pPr>
            <a:r>
              <a:rPr lang="en-US" dirty="0"/>
              <a:t>Calculating the Performance Rating – Part 2</a:t>
            </a:r>
            <a:endParaRPr spc="-10" dirty="0"/>
          </a:p>
        </p:txBody>
      </p:sp>
      <p:sp>
        <p:nvSpPr>
          <p:cNvPr id="2" name="object 2">
            <a:extLst>
              <a:ext uri="{C183D7F6-B498-43B3-948B-1728B52AA6E4}">
                <adec:decorative xmlns:adec="http://schemas.microsoft.com/office/drawing/2017/decorative" val="1"/>
              </a:ext>
            </a:extLst>
          </p:cNvPr>
          <p:cNvSpPr/>
          <p:nvPr/>
        </p:nvSpPr>
        <p:spPr>
          <a:xfrm>
            <a:off x="415290" y="8382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mc:AlternateContent xmlns:mc="http://schemas.openxmlformats.org/markup-compatibility/2006" xmlns:a14="http://schemas.microsoft.com/office/drawing/2010/main">
        <mc:Choice Requires="a14">
          <p:sp>
            <p:nvSpPr>
              <p:cNvPr id="14" name="TextBox 13"/>
              <p:cNvSpPr txBox="1"/>
              <p:nvPr/>
            </p:nvSpPr>
            <p:spPr>
              <a:xfrm>
                <a:off x="415290" y="976984"/>
                <a:ext cx="8499298" cy="4853573"/>
              </a:xfrm>
              <a:prstGeom prst="rect">
                <a:avLst/>
              </a:prstGeom>
              <a:noFill/>
            </p:spPr>
            <p:txBody>
              <a:bodyPr wrap="square" rtlCol="0">
                <a:spAutoFit/>
              </a:bodyPr>
              <a:lstStyle/>
              <a:p>
                <a:pPr lvl="2"/>
                <a:r>
                  <a:rPr lang="en-US" b="1" dirty="0">
                    <a:latin typeface="+mn-lt"/>
                  </a:rPr>
                  <a:t>Standard Time:</a:t>
                </a:r>
              </a:p>
              <a:p>
                <a:pPr lvl="2"/>
                <a14:m>
                  <m:oMathPara xmlns:m="http://schemas.openxmlformats.org/officeDocument/2006/math">
                    <m:oMathParaPr>
                      <m:jc m:val="left"/>
                    </m:oMathParaPr>
                    <m:oMath xmlns:m="http://schemas.openxmlformats.org/officeDocument/2006/math">
                      <m:sSub>
                        <m:sSubPr>
                          <m:ctrlPr>
                            <a:rPr lang="en-US" i="1" smtClean="0">
                              <a:effectLst/>
                              <a:latin typeface="Cambria Math" panose="02040503050406030204" pitchFamily="18" charset="0"/>
                              <a:cs typeface="Arial" panose="020B0604020202020204" pitchFamily="34" charset="0"/>
                            </a:rPr>
                          </m:ctrlPr>
                        </m:sSubPr>
                        <m:e>
                          <m:r>
                            <a:rPr lang="en-US" i="1">
                              <a:effectLst/>
                              <a:latin typeface="Cambria Math" panose="02040503050406030204" pitchFamily="18" charset="0"/>
                              <a:ea typeface="Arial" panose="020B0604020202020204" pitchFamily="34" charset="0"/>
                              <a:cs typeface="Arial" panose="020B0604020202020204" pitchFamily="34" charset="0"/>
                            </a:rPr>
                            <m:t>𝑇</m:t>
                          </m:r>
                        </m:e>
                        <m:sub>
                          <m:r>
                            <a:rPr lang="en-US" i="1">
                              <a:effectLst/>
                              <a:latin typeface="Cambria Math" panose="02040503050406030204" pitchFamily="18" charset="0"/>
                              <a:ea typeface="Arial" panose="020B0604020202020204" pitchFamily="34" charset="0"/>
                              <a:cs typeface="Arial" panose="020B0604020202020204" pitchFamily="34" charset="0"/>
                            </a:rPr>
                            <m:t>𝑠𝑡𝑑</m:t>
                          </m:r>
                        </m:sub>
                      </m:sSub>
                      <m:r>
                        <a:rPr lang="en-US" i="1">
                          <a:effectLst/>
                          <a:latin typeface="Cambria Math" panose="02040503050406030204" pitchFamily="18" charset="0"/>
                          <a:ea typeface="Arial" panose="020B0604020202020204" pitchFamily="34" charset="0"/>
                          <a:cs typeface="Arial" panose="020B0604020202020204" pitchFamily="34" charset="0"/>
                        </a:rPr>
                        <m:t>=</m:t>
                      </m:r>
                      <m:sSub>
                        <m:sSubPr>
                          <m:ctrlPr>
                            <a:rPr lang="en-US" i="1">
                              <a:effectLst/>
                              <a:latin typeface="Cambria Math" panose="02040503050406030204" pitchFamily="18" charset="0"/>
                              <a:cs typeface="Arial" panose="020B0604020202020204" pitchFamily="34" charset="0"/>
                            </a:rPr>
                          </m:ctrlPr>
                        </m:sSubPr>
                        <m:e>
                          <m:r>
                            <a:rPr lang="en-US" i="1">
                              <a:effectLst/>
                              <a:latin typeface="Cambria Math" panose="02040503050406030204" pitchFamily="18" charset="0"/>
                              <a:ea typeface="Arial" panose="020B0604020202020204" pitchFamily="34" charset="0"/>
                              <a:cs typeface="Arial" panose="020B0604020202020204" pitchFamily="34" charset="0"/>
                            </a:rPr>
                            <m:t>𝑇</m:t>
                          </m:r>
                        </m:e>
                        <m:sub>
                          <m:r>
                            <a:rPr lang="en-US" i="1">
                              <a:effectLst/>
                              <a:latin typeface="Cambria Math" panose="02040503050406030204" pitchFamily="18" charset="0"/>
                              <a:ea typeface="Arial" panose="020B0604020202020204" pitchFamily="34" charset="0"/>
                              <a:cs typeface="Arial" panose="020B0604020202020204" pitchFamily="34" charset="0"/>
                            </a:rPr>
                            <m:t>𝑛𝑤</m:t>
                          </m:r>
                        </m:sub>
                      </m:sSub>
                      <m:r>
                        <a:rPr lang="en-US" i="1">
                          <a:effectLst/>
                          <a:latin typeface="Cambria Math" panose="02040503050406030204" pitchFamily="18" charset="0"/>
                          <a:ea typeface="Arial" panose="020B0604020202020204" pitchFamily="34" charset="0"/>
                          <a:cs typeface="Arial" panose="020B0604020202020204" pitchFamily="34" charset="0"/>
                        </a:rPr>
                        <m:t>(1+</m:t>
                      </m:r>
                      <m:sSub>
                        <m:sSubPr>
                          <m:ctrlPr>
                            <a:rPr lang="en-US" i="1">
                              <a:effectLst/>
                              <a:latin typeface="Cambria Math" panose="02040503050406030204" pitchFamily="18" charset="0"/>
                              <a:cs typeface="Arial" panose="020B0604020202020204" pitchFamily="34" charset="0"/>
                            </a:rPr>
                          </m:ctrlPr>
                        </m:sSubPr>
                        <m:e>
                          <m:r>
                            <a:rPr lang="en-US" i="1">
                              <a:effectLst/>
                              <a:latin typeface="Cambria Math" panose="02040503050406030204" pitchFamily="18" charset="0"/>
                              <a:ea typeface="Arial" panose="020B0604020202020204" pitchFamily="34" charset="0"/>
                              <a:cs typeface="Arial" panose="020B0604020202020204" pitchFamily="34" charset="0"/>
                            </a:rPr>
                            <m:t>𝐴</m:t>
                          </m:r>
                        </m:e>
                        <m:sub>
                          <m:r>
                            <a:rPr lang="en-US" i="1">
                              <a:effectLst/>
                              <a:latin typeface="Cambria Math" panose="02040503050406030204" pitchFamily="18" charset="0"/>
                              <a:ea typeface="Arial" panose="020B0604020202020204" pitchFamily="34" charset="0"/>
                              <a:cs typeface="Arial" panose="020B0604020202020204" pitchFamily="34" charset="0"/>
                            </a:rPr>
                            <m:t>𝑝𝑓𝑑</m:t>
                          </m:r>
                        </m:sub>
                      </m:sSub>
                      <m:r>
                        <a:rPr lang="en-US" i="1">
                          <a:effectLst/>
                          <a:latin typeface="Cambria Math" panose="02040503050406030204" pitchFamily="18" charset="0"/>
                          <a:ea typeface="Arial" panose="020B0604020202020204" pitchFamily="34" charset="0"/>
                          <a:cs typeface="Arial" panose="020B0604020202020204" pitchFamily="34" charset="0"/>
                        </a:rPr>
                        <m:t>)+</m:t>
                      </m:r>
                      <m:sSub>
                        <m:sSubPr>
                          <m:ctrlPr>
                            <a:rPr lang="en-US" i="1">
                              <a:effectLst/>
                              <a:latin typeface="Cambria Math" panose="02040503050406030204" pitchFamily="18" charset="0"/>
                              <a:cs typeface="Arial" panose="020B0604020202020204" pitchFamily="34" charset="0"/>
                            </a:rPr>
                          </m:ctrlPr>
                        </m:sSubPr>
                        <m:e>
                          <m:r>
                            <a:rPr lang="en-US" i="1">
                              <a:effectLst/>
                              <a:latin typeface="Cambria Math" panose="02040503050406030204" pitchFamily="18" charset="0"/>
                              <a:ea typeface="Arial" panose="020B0604020202020204" pitchFamily="34" charset="0"/>
                              <a:cs typeface="Arial" panose="020B0604020202020204" pitchFamily="34" charset="0"/>
                            </a:rPr>
                            <m:t>𝑇</m:t>
                          </m:r>
                        </m:e>
                        <m:sub>
                          <m:r>
                            <a:rPr lang="en-US" i="1">
                              <a:effectLst/>
                              <a:latin typeface="Cambria Math" panose="02040503050406030204" pitchFamily="18" charset="0"/>
                              <a:ea typeface="Arial" panose="020B0604020202020204" pitchFamily="34" charset="0"/>
                              <a:cs typeface="Arial" panose="020B0604020202020204" pitchFamily="34" charset="0"/>
                            </a:rPr>
                            <m:t>𝑛𝑚</m:t>
                          </m:r>
                        </m:sub>
                      </m:sSub>
                      <m:r>
                        <a:rPr lang="en-US" i="1">
                          <a:effectLst/>
                          <a:latin typeface="Cambria Math" panose="02040503050406030204" pitchFamily="18" charset="0"/>
                          <a:ea typeface="Arial" panose="020B0604020202020204" pitchFamily="34" charset="0"/>
                          <a:cs typeface="Arial" panose="020B0604020202020204" pitchFamily="34" charset="0"/>
                        </a:rPr>
                        <m:t>(1+</m:t>
                      </m:r>
                      <m:sSub>
                        <m:sSubPr>
                          <m:ctrlPr>
                            <a:rPr lang="en-US" i="1">
                              <a:effectLst/>
                              <a:latin typeface="Cambria Math" panose="02040503050406030204" pitchFamily="18" charset="0"/>
                              <a:cs typeface="Arial" panose="020B0604020202020204" pitchFamily="34" charset="0"/>
                            </a:rPr>
                          </m:ctrlPr>
                        </m:sSubPr>
                        <m:e>
                          <m:r>
                            <a:rPr lang="en-US" i="1">
                              <a:effectLst/>
                              <a:latin typeface="Cambria Math" panose="02040503050406030204" pitchFamily="18" charset="0"/>
                              <a:ea typeface="Arial" panose="020B0604020202020204" pitchFamily="34" charset="0"/>
                              <a:cs typeface="Arial" panose="020B0604020202020204" pitchFamily="34" charset="0"/>
                            </a:rPr>
                            <m:t>𝐴</m:t>
                          </m:r>
                        </m:e>
                        <m:sub>
                          <m:r>
                            <a:rPr lang="en-US" i="1">
                              <a:effectLst/>
                              <a:latin typeface="Cambria Math" panose="02040503050406030204" pitchFamily="18" charset="0"/>
                              <a:ea typeface="Arial" panose="020B0604020202020204" pitchFamily="34" charset="0"/>
                              <a:cs typeface="Arial" panose="020B0604020202020204" pitchFamily="34" charset="0"/>
                            </a:rPr>
                            <m:t>𝑚</m:t>
                          </m:r>
                        </m:sub>
                      </m:sSub>
                      <m:r>
                        <a:rPr lang="en-US" i="1">
                          <a:effectLst/>
                          <a:latin typeface="Cambria Math" panose="02040503050406030204" pitchFamily="18" charset="0"/>
                          <a:ea typeface="Arial" panose="020B0604020202020204" pitchFamily="34" charset="0"/>
                          <a:cs typeface="Arial" panose="020B0604020202020204" pitchFamily="34" charset="0"/>
                        </a:rPr>
                        <m:t>)</m:t>
                      </m:r>
                    </m:oMath>
                  </m:oMathPara>
                </a14:m>
                <a:endParaRPr lang="en-US" b="1" dirty="0">
                  <a:latin typeface="+mn-lt"/>
                </a:endParaRPr>
              </a:p>
              <a:p>
                <a:pPr lvl="2" algn="l"/>
                <a14:m>
                  <m:oMathPara xmlns:m="http://schemas.openxmlformats.org/officeDocument/2006/math">
                    <m:oMathParaPr>
                      <m:jc m:val="left"/>
                    </m:oMathParaPr>
                    <m:oMath xmlns:m="http://schemas.openxmlformats.org/officeDocument/2006/math">
                      <m:r>
                        <a:rPr lang="en-US" b="0" i="1" smtClean="0">
                          <a:effectLst/>
                          <a:latin typeface="Cambria Math" panose="02040503050406030204" pitchFamily="18" charset="0"/>
                          <a:ea typeface="Arial" panose="020B0604020202020204" pitchFamily="34" charset="0"/>
                          <a:cs typeface="Arial" panose="020B0604020202020204" pitchFamily="34" charset="0"/>
                        </a:rPr>
                        <m:t>         </m:t>
                      </m:r>
                      <m:r>
                        <a:rPr lang="en-US" i="1" smtClean="0">
                          <a:effectLst/>
                          <a:latin typeface="Cambria Math" panose="02040503050406030204" pitchFamily="18" charset="0"/>
                          <a:ea typeface="Arial" panose="020B0604020202020204" pitchFamily="34" charset="0"/>
                          <a:cs typeface="Arial" panose="020B0604020202020204" pitchFamily="34" charset="0"/>
                        </a:rPr>
                        <m:t>=0.442</m:t>
                      </m:r>
                      <m:func>
                        <m:funcPr>
                          <m:ctrlPr>
                            <a:rPr lang="en-US" i="1">
                              <a:effectLst/>
                              <a:latin typeface="Cambria Math" panose="02040503050406030204" pitchFamily="18" charset="0"/>
                              <a:cs typeface="Arial" panose="020B0604020202020204" pitchFamily="34" charset="0"/>
                            </a:rPr>
                          </m:ctrlPr>
                        </m:funcPr>
                        <m:fName>
                          <m:r>
                            <a:rPr lang="en-US" i="1">
                              <a:effectLst/>
                              <a:latin typeface="Cambria Math" panose="02040503050406030204" pitchFamily="18" charset="0"/>
                              <a:ea typeface="Arial" panose="020B0604020202020204" pitchFamily="34" charset="0"/>
                              <a:cs typeface="Arial" panose="020B0604020202020204" pitchFamily="34" charset="0"/>
                            </a:rPr>
                            <m:t>𝑚𝑖𝑛</m:t>
                          </m:r>
                        </m:fName>
                        <m:e>
                          <m:r>
                            <a:rPr lang="en-US" i="1">
                              <a:effectLst/>
                              <a:latin typeface="Cambria Math" panose="02040503050406030204" pitchFamily="18" charset="0"/>
                              <a:ea typeface="Arial" panose="020B0604020202020204" pitchFamily="34" charset="0"/>
                              <a:cs typeface="Arial" panose="020B0604020202020204" pitchFamily="34" charset="0"/>
                            </a:rPr>
                            <m:t>(</m:t>
                          </m:r>
                        </m:e>
                      </m:func>
                      <m:r>
                        <a:rPr lang="en-US" i="1">
                          <a:effectLst/>
                          <a:latin typeface="Cambria Math" panose="02040503050406030204" pitchFamily="18" charset="0"/>
                          <a:ea typeface="Arial" panose="020B0604020202020204" pitchFamily="34" charset="0"/>
                          <a:cs typeface="Arial" panose="020B0604020202020204" pitchFamily="34" charset="0"/>
                        </a:rPr>
                        <m:t>1+0.12)+</m:t>
                      </m:r>
                      <m:r>
                        <a:rPr lang="en-US" i="1">
                          <a:effectLst/>
                          <a:latin typeface="Cambria Math" panose="02040503050406030204" pitchFamily="18" charset="0"/>
                          <a:ea typeface="Arial" panose="020B0604020202020204" pitchFamily="34" charset="0"/>
                          <a:cs typeface="Arial" panose="020B0604020202020204" pitchFamily="34" charset="0"/>
                        </a:rPr>
                        <m:t>𝑀𝑎𝑥</m:t>
                      </m:r>
                      <m:r>
                        <a:rPr lang="en-US" i="1">
                          <a:effectLst/>
                          <a:latin typeface="Cambria Math" panose="02040503050406030204" pitchFamily="18" charset="0"/>
                          <a:ea typeface="Arial" panose="020B0604020202020204" pitchFamily="34" charset="0"/>
                          <a:cs typeface="Arial" panose="020B0604020202020204" pitchFamily="34" charset="0"/>
                        </a:rPr>
                        <m:t>{</m:t>
                      </m:r>
                      <m:d>
                        <m:dPr>
                          <m:ctrlPr>
                            <a:rPr lang="en-US" i="1">
                              <a:effectLst/>
                              <a:latin typeface="Cambria Math" panose="02040503050406030204" pitchFamily="18" charset="0"/>
                              <a:cs typeface="Arial" panose="020B0604020202020204" pitchFamily="34" charset="0"/>
                            </a:rPr>
                          </m:ctrlPr>
                        </m:dPr>
                        <m:e>
                          <m:d>
                            <m:dPr>
                              <m:ctrlPr>
                                <a:rPr lang="en-US" i="1">
                                  <a:effectLst/>
                                  <a:latin typeface="Cambria Math" panose="02040503050406030204" pitchFamily="18" charset="0"/>
                                  <a:ea typeface="Arial" panose="020B0604020202020204" pitchFamily="34" charset="0"/>
                                  <a:cs typeface="Arial" panose="020B0604020202020204" pitchFamily="34" charset="0"/>
                                </a:rPr>
                              </m:ctrlPr>
                            </m:dPr>
                            <m:e>
                              <m:r>
                                <a:rPr lang="en-US" i="1">
                                  <a:effectLst/>
                                  <a:latin typeface="Cambria Math" panose="02040503050406030204" pitchFamily="18" charset="0"/>
                                  <a:ea typeface="Arial" panose="020B0604020202020204" pitchFamily="34" charset="0"/>
                                  <a:cs typeface="Arial" panose="020B0604020202020204" pitchFamily="34" charset="0"/>
                                </a:rPr>
                                <m:t>0.47</m:t>
                              </m:r>
                            </m:e>
                          </m:d>
                          <m:d>
                            <m:dPr>
                              <m:ctrlPr>
                                <a:rPr lang="en-US" i="1">
                                  <a:effectLst/>
                                  <a:latin typeface="Cambria Math" panose="02040503050406030204" pitchFamily="18" charset="0"/>
                                  <a:ea typeface="Arial" panose="020B0604020202020204" pitchFamily="34" charset="0"/>
                                  <a:cs typeface="Arial" panose="020B0604020202020204" pitchFamily="34" charset="0"/>
                                </a:rPr>
                              </m:ctrlPr>
                            </m:dPr>
                            <m:e>
                              <m:r>
                                <a:rPr lang="en-US" i="1">
                                  <a:effectLst/>
                                  <a:latin typeface="Cambria Math" panose="02040503050406030204" pitchFamily="18" charset="0"/>
                                  <a:ea typeface="Arial" panose="020B0604020202020204" pitchFamily="34" charset="0"/>
                                  <a:cs typeface="Arial" panose="020B0604020202020204" pitchFamily="34" charset="0"/>
                                </a:rPr>
                                <m:t>0.85</m:t>
                              </m:r>
                            </m:e>
                          </m:d>
                          <m:d>
                            <m:dPr>
                              <m:ctrlPr>
                                <a:rPr lang="en-US" i="1">
                                  <a:effectLst/>
                                  <a:latin typeface="Cambria Math" panose="02040503050406030204" pitchFamily="18" charset="0"/>
                                  <a:ea typeface="Arial" panose="020B0604020202020204" pitchFamily="34" charset="0"/>
                                  <a:cs typeface="Arial" panose="020B0604020202020204" pitchFamily="34" charset="0"/>
                                </a:rPr>
                              </m:ctrlPr>
                            </m:dPr>
                            <m:e>
                              <m:r>
                                <a:rPr lang="en-US" i="1">
                                  <a:effectLst/>
                                  <a:latin typeface="Cambria Math" panose="02040503050406030204" pitchFamily="18" charset="0"/>
                                  <a:ea typeface="Arial" panose="020B0604020202020204" pitchFamily="34" charset="0"/>
                                  <a:cs typeface="Arial" panose="020B0604020202020204" pitchFamily="34" charset="0"/>
                                </a:rPr>
                                <m:t>1+0.12</m:t>
                              </m:r>
                            </m:e>
                          </m:d>
                        </m:e>
                      </m:d>
                      <m:r>
                        <a:rPr lang="en-US" i="1">
                          <a:effectLst/>
                          <a:latin typeface="Cambria Math" panose="02040503050406030204" pitchFamily="18" charset="0"/>
                          <a:ea typeface="Arial" panose="020B0604020202020204" pitchFamily="34" charset="0"/>
                          <a:cs typeface="Arial" panose="020B0604020202020204" pitchFamily="34" charset="0"/>
                        </a:rPr>
                        <m:t>,0.62)}</m:t>
                      </m:r>
                    </m:oMath>
                  </m:oMathPara>
                </a14:m>
                <a:endParaRPr lang="en-US" i="1" dirty="0">
                  <a:effectLst/>
                  <a:latin typeface="+mn-lt"/>
                  <a:ea typeface="Arial" panose="020B0604020202020204" pitchFamily="34" charset="0"/>
                  <a:cs typeface="Arial" panose="020B0604020202020204" pitchFamily="34" charset="0"/>
                </a:endParaRPr>
              </a:p>
              <a:p>
                <a:pPr lvl="2" algn="l"/>
                <a:r>
                  <a:rPr lang="en-US" dirty="0">
                    <a:latin typeface="+mn-lt"/>
                    <a:ea typeface="Arial" panose="020B0604020202020204" pitchFamily="34" charset="0"/>
                    <a:cs typeface="Arial" panose="020B0604020202020204" pitchFamily="34" charset="0"/>
                  </a:rPr>
                  <a:t>       </a:t>
                </a:r>
                <a14:m>
                  <m:oMath xmlns:m="http://schemas.openxmlformats.org/officeDocument/2006/math">
                    <m:r>
                      <a:rPr lang="en-US" i="1" smtClean="0">
                        <a:effectLst/>
                        <a:latin typeface="Cambria Math" panose="02040503050406030204" pitchFamily="18" charset="0"/>
                        <a:ea typeface="Arial" panose="020B0604020202020204" pitchFamily="34" charset="0"/>
                        <a:cs typeface="Arial" panose="020B0604020202020204" pitchFamily="34" charset="0"/>
                      </a:rPr>
                      <m:t>=1.115 </m:t>
                    </m:r>
                    <m:r>
                      <a:rPr lang="en-US" i="1" smtClean="0">
                        <a:effectLst/>
                        <a:latin typeface="Cambria Math" panose="02040503050406030204" pitchFamily="18" charset="0"/>
                        <a:ea typeface="Arial" panose="020B0604020202020204" pitchFamily="34" charset="0"/>
                        <a:cs typeface="Arial" panose="020B0604020202020204" pitchFamily="34" charset="0"/>
                      </a:rPr>
                      <m:t>𝑚𝑖𝑛</m:t>
                    </m:r>
                    <m:r>
                      <a:rPr lang="en-US" i="1" smtClean="0">
                        <a:effectLst/>
                        <a:latin typeface="Cambria Math" panose="02040503050406030204" pitchFamily="18" charset="0"/>
                        <a:ea typeface="Arial" panose="020B0604020202020204" pitchFamily="34" charset="0"/>
                        <a:cs typeface="Arial" panose="020B0604020202020204" pitchFamily="34" charset="0"/>
                      </a:rPr>
                      <m:t>/</m:t>
                    </m:r>
                    <m:r>
                      <a:rPr lang="en-US" i="1" smtClean="0">
                        <a:effectLst/>
                        <a:latin typeface="Cambria Math" panose="02040503050406030204" pitchFamily="18" charset="0"/>
                        <a:ea typeface="Arial" panose="020B0604020202020204" pitchFamily="34" charset="0"/>
                        <a:cs typeface="Arial" panose="020B0604020202020204" pitchFamily="34" charset="0"/>
                      </a:rPr>
                      <m:t>𝑢𝑛𝑖𝑡</m:t>
                    </m:r>
                  </m:oMath>
                </a14:m>
                <a:endParaRPr lang="en-US" dirty="0">
                  <a:effectLst/>
                  <a:latin typeface="+mn-lt"/>
                  <a:ea typeface="Arial" panose="020B0604020202020204" pitchFamily="34" charset="0"/>
                </a:endParaRPr>
              </a:p>
              <a:p>
                <a:pPr lvl="2"/>
                <a:endParaRPr lang="en-US" b="1" dirty="0">
                  <a:latin typeface="+mn-lt"/>
                </a:endParaRPr>
              </a:p>
              <a:p>
                <a:pPr lvl="2"/>
                <a:r>
                  <a:rPr lang="en-US" b="1" dirty="0">
                    <a:latin typeface="+mn-lt"/>
                  </a:rPr>
                  <a:t>Worker Performance:</a:t>
                </a:r>
              </a:p>
              <a:p>
                <a:pPr lvl="2">
                  <a:spcAft>
                    <a:spcPts val="600"/>
                  </a:spcAft>
                </a:pPr>
                <a14:m>
                  <m:oMathPara xmlns:m="http://schemas.openxmlformats.org/officeDocument/2006/math">
                    <m:oMathParaPr>
                      <m:jc m:val="left"/>
                    </m:oMathParaPr>
                    <m:oMath xmlns:m="http://schemas.openxmlformats.org/officeDocument/2006/math">
                      <m:r>
                        <a:rPr lang="en-US" i="1" smtClean="0">
                          <a:effectLst/>
                          <a:latin typeface="Cambria Math" panose="02040503050406030204" pitchFamily="18" charset="0"/>
                          <a:ea typeface="Arial" panose="020B0604020202020204" pitchFamily="34" charset="0"/>
                          <a:cs typeface="Times New Roman" panose="02020603050405020304" pitchFamily="18" charset="0"/>
                        </a:rPr>
                        <m:t>𝑃𝑟𝑜𝑑𝑢𝑐𝑒𝑑</m:t>
                      </m:r>
                      <m:r>
                        <a:rPr lang="en-US" i="1" smtClean="0">
                          <a:effectLst/>
                          <a:latin typeface="Cambria Math" panose="02040503050406030204" pitchFamily="18" charset="0"/>
                          <a:ea typeface="Arial" panose="020B0604020202020204" pitchFamily="34" charset="0"/>
                          <a:cs typeface="Times New Roman" panose="02020603050405020304" pitchFamily="18" charset="0"/>
                        </a:rPr>
                        <m:t> </m:t>
                      </m:r>
                      <m:r>
                        <a:rPr lang="en-US" i="1" smtClean="0">
                          <a:effectLst/>
                          <a:latin typeface="Cambria Math" panose="02040503050406030204" pitchFamily="18" charset="0"/>
                          <a:ea typeface="Arial" panose="020B0604020202020204" pitchFamily="34" charset="0"/>
                          <a:cs typeface="Times New Roman" panose="02020603050405020304" pitchFamily="18" charset="0"/>
                        </a:rPr>
                        <m:t>𝑄</m:t>
                      </m:r>
                      <m:r>
                        <a:rPr lang="en-US" i="1" smtClean="0">
                          <a:effectLst/>
                          <a:latin typeface="Cambria Math" panose="02040503050406030204" pitchFamily="18" charset="0"/>
                          <a:ea typeface="Arial" panose="020B0604020202020204" pitchFamily="34" charset="0"/>
                          <a:cs typeface="Times New Roman" panose="02020603050405020304" pitchFamily="18" charset="0"/>
                        </a:rPr>
                        <m:t>=500 </m:t>
                      </m:r>
                      <m:r>
                        <a:rPr lang="en-US" i="1" smtClean="0">
                          <a:effectLst/>
                          <a:latin typeface="Cambria Math" panose="02040503050406030204" pitchFamily="18" charset="0"/>
                          <a:ea typeface="Arial" panose="020B0604020202020204" pitchFamily="34" charset="0"/>
                          <a:cs typeface="Times New Roman" panose="02020603050405020304" pitchFamily="18" charset="0"/>
                        </a:rPr>
                        <m:t>𝑢𝑛𝑖𝑡𝑠</m:t>
                      </m:r>
                      <m:r>
                        <a:rPr lang="en-US" i="1" smtClean="0">
                          <a:effectLst/>
                          <a:latin typeface="Cambria Math" panose="02040503050406030204" pitchFamily="18" charset="0"/>
                          <a:ea typeface="Arial" panose="020B0604020202020204" pitchFamily="34" charset="0"/>
                          <a:cs typeface="Times New Roman" panose="02020603050405020304" pitchFamily="18" charset="0"/>
                        </a:rPr>
                        <m:t> </m:t>
                      </m:r>
                      <m:r>
                        <a:rPr lang="en-US" i="1" smtClean="0">
                          <a:effectLst/>
                          <a:latin typeface="Cambria Math" panose="02040503050406030204" pitchFamily="18" charset="0"/>
                          <a:ea typeface="Arial" panose="020B0604020202020204" pitchFamily="34" charset="0"/>
                          <a:cs typeface="Times New Roman" panose="02020603050405020304" pitchFamily="18" charset="0"/>
                        </a:rPr>
                        <m:t>𝑖𝑛</m:t>
                      </m:r>
                      <m:r>
                        <a:rPr lang="en-US" i="1" smtClean="0">
                          <a:effectLst/>
                          <a:latin typeface="Cambria Math" panose="02040503050406030204" pitchFamily="18" charset="0"/>
                          <a:ea typeface="Arial" panose="020B0604020202020204" pitchFamily="34" charset="0"/>
                          <a:cs typeface="Times New Roman" panose="02020603050405020304" pitchFamily="18" charset="0"/>
                        </a:rPr>
                        <m:t> 7.25 </m:t>
                      </m:r>
                      <m:r>
                        <a:rPr lang="en-US" i="1" smtClean="0">
                          <a:effectLst/>
                          <a:latin typeface="Cambria Math" panose="02040503050406030204" pitchFamily="18" charset="0"/>
                          <a:ea typeface="Arial" panose="020B0604020202020204" pitchFamily="34" charset="0"/>
                          <a:cs typeface="Times New Roman" panose="02020603050405020304" pitchFamily="18" charset="0"/>
                        </a:rPr>
                        <m:t>h𝑟</m:t>
                      </m:r>
                      <m:r>
                        <a:rPr lang="en-US" i="1" smtClean="0">
                          <a:effectLst/>
                          <a:latin typeface="Cambria Math" panose="02040503050406030204" pitchFamily="18" charset="0"/>
                          <a:ea typeface="Arial" panose="020B0604020202020204" pitchFamily="34" charset="0"/>
                          <a:cs typeface="Times New Roman" panose="02020603050405020304" pitchFamily="18" charset="0"/>
                        </a:rPr>
                        <m:t> </m:t>
                      </m:r>
                      <m:r>
                        <a:rPr lang="en-US" i="1" smtClean="0">
                          <a:effectLst/>
                          <a:latin typeface="Cambria Math" panose="02040503050406030204" pitchFamily="18" charset="0"/>
                          <a:ea typeface="Arial" panose="020B0604020202020204" pitchFamily="34" charset="0"/>
                          <a:cs typeface="Times New Roman" panose="02020603050405020304" pitchFamily="18" charset="0"/>
                        </a:rPr>
                        <m:t>𝑜𝑓</m:t>
                      </m:r>
                      <m:r>
                        <a:rPr lang="en-US" i="1" smtClean="0">
                          <a:effectLst/>
                          <a:latin typeface="Cambria Math" panose="02040503050406030204" pitchFamily="18" charset="0"/>
                          <a:ea typeface="Arial" panose="020B0604020202020204" pitchFamily="34" charset="0"/>
                          <a:cs typeface="Times New Roman" panose="02020603050405020304" pitchFamily="18" charset="0"/>
                        </a:rPr>
                        <m:t> </m:t>
                      </m:r>
                      <m:r>
                        <a:rPr lang="en-US" i="1" smtClean="0">
                          <a:effectLst/>
                          <a:latin typeface="Cambria Math" panose="02040503050406030204" pitchFamily="18" charset="0"/>
                          <a:ea typeface="Arial" panose="020B0604020202020204" pitchFamily="34" charset="0"/>
                          <a:cs typeface="Times New Roman" panose="02020603050405020304" pitchFamily="18" charset="0"/>
                        </a:rPr>
                        <m:t>𝑎𝑛</m:t>
                      </m:r>
                      <m:r>
                        <a:rPr lang="en-US" i="1" smtClean="0">
                          <a:effectLst/>
                          <a:latin typeface="Cambria Math" panose="02040503050406030204" pitchFamily="18" charset="0"/>
                          <a:ea typeface="Arial" panose="020B0604020202020204" pitchFamily="34" charset="0"/>
                          <a:cs typeface="Times New Roman" panose="02020603050405020304" pitchFamily="18" charset="0"/>
                        </a:rPr>
                        <m:t> 8−</m:t>
                      </m:r>
                      <m:r>
                        <a:rPr lang="en-US" i="1" smtClean="0">
                          <a:effectLst/>
                          <a:latin typeface="Cambria Math" panose="02040503050406030204" pitchFamily="18" charset="0"/>
                          <a:ea typeface="Arial" panose="020B0604020202020204" pitchFamily="34" charset="0"/>
                          <a:cs typeface="Times New Roman" panose="02020603050405020304" pitchFamily="18" charset="0"/>
                        </a:rPr>
                        <m:t>h𝑟</m:t>
                      </m:r>
                      <m:r>
                        <a:rPr lang="en-US" i="1" smtClean="0">
                          <a:effectLst/>
                          <a:latin typeface="Cambria Math" panose="02040503050406030204" pitchFamily="18" charset="0"/>
                          <a:ea typeface="Arial" panose="020B0604020202020204" pitchFamily="34" charset="0"/>
                          <a:cs typeface="Times New Roman" panose="02020603050405020304" pitchFamily="18" charset="0"/>
                        </a:rPr>
                        <m:t> </m:t>
                      </m:r>
                      <m:r>
                        <a:rPr lang="en-US" i="1" smtClean="0">
                          <a:effectLst/>
                          <a:latin typeface="Cambria Math" panose="02040503050406030204" pitchFamily="18" charset="0"/>
                          <a:ea typeface="Arial" panose="020B0604020202020204" pitchFamily="34" charset="0"/>
                          <a:cs typeface="Times New Roman" panose="02020603050405020304" pitchFamily="18" charset="0"/>
                        </a:rPr>
                        <m:t>𝑠h𝑖𝑓𝑡</m:t>
                      </m:r>
                    </m:oMath>
                  </m:oMathPara>
                </a14:m>
                <a:endParaRPr lang="en-US" i="1" dirty="0">
                  <a:latin typeface="+mn-lt"/>
                  <a:ea typeface="Arial" panose="020B0604020202020204" pitchFamily="34" charset="0"/>
                  <a:cs typeface="Times New Roman" panose="02020603050405020304" pitchFamily="18" charset="0"/>
                </a:endParaRPr>
              </a:p>
              <a:p>
                <a:pPr marR="0">
                  <a:spcAft>
                    <a:spcPts val="600"/>
                  </a:spcAft>
                  <a:tabLst>
                    <a:tab pos="2971800" algn="ctr"/>
                    <a:tab pos="5943600" algn="r"/>
                  </a:tabLst>
                </a:pPr>
                <a14:m>
                  <m:oMathPara xmlns:m="http://schemas.openxmlformats.org/officeDocument/2006/math">
                    <m:oMathParaPr>
                      <m:jc m:val="left"/>
                    </m:oMathParaPr>
                    <m:oMath xmlns:m="http://schemas.openxmlformats.org/officeDocument/2006/math">
                      <m:r>
                        <a:rPr lang="en-US" i="1" smtClean="0">
                          <a:effectLst/>
                          <a:latin typeface="Cambria Math" panose="02040503050406030204" pitchFamily="18" charset="0"/>
                          <a:ea typeface="Arial" panose="020B0604020202020204" pitchFamily="34" charset="0"/>
                          <a:cs typeface="Times New Roman" panose="02020603050405020304" pitchFamily="18" charset="0"/>
                        </a:rPr>
                        <m:t>𝑀𝑎𝑐h𝑖𝑛𝑒</m:t>
                      </m:r>
                      <m:r>
                        <a:rPr lang="en-US" i="1" smtClean="0">
                          <a:effectLst/>
                          <a:latin typeface="Cambria Math" panose="02040503050406030204" pitchFamily="18" charset="0"/>
                          <a:ea typeface="Arial" panose="020B0604020202020204" pitchFamily="34" charset="0"/>
                          <a:cs typeface="Times New Roman" panose="02020603050405020304" pitchFamily="18" charset="0"/>
                        </a:rPr>
                        <m:t> </m:t>
                      </m:r>
                      <m:r>
                        <a:rPr lang="en-US" i="1" smtClean="0">
                          <a:effectLst/>
                          <a:latin typeface="Cambria Math" panose="02040503050406030204" pitchFamily="18" charset="0"/>
                          <a:ea typeface="Arial" panose="020B0604020202020204" pitchFamily="34" charset="0"/>
                          <a:cs typeface="Times New Roman" panose="02020603050405020304" pitchFamily="18" charset="0"/>
                        </a:rPr>
                        <m:t>𝑡𝑖𝑚𝑒</m:t>
                      </m:r>
                      <m:r>
                        <a:rPr lang="en-US" i="1" smtClean="0">
                          <a:effectLst/>
                          <a:latin typeface="Cambria Math" panose="02040503050406030204" pitchFamily="18" charset="0"/>
                          <a:ea typeface="Arial" panose="020B0604020202020204" pitchFamily="34" charset="0"/>
                          <a:cs typeface="Times New Roman" panose="02020603050405020304" pitchFamily="18" charset="0"/>
                        </a:rPr>
                        <m:t>=500 </m:t>
                      </m:r>
                      <m:r>
                        <a:rPr lang="en-US" i="1" smtClean="0">
                          <a:effectLst/>
                          <a:latin typeface="Cambria Math" panose="02040503050406030204" pitchFamily="18" charset="0"/>
                          <a:ea typeface="Arial" panose="020B0604020202020204" pitchFamily="34" charset="0"/>
                          <a:cs typeface="Times New Roman" panose="02020603050405020304" pitchFamily="18" charset="0"/>
                        </a:rPr>
                        <m:t>𝑢𝑛𝑖𝑡𝑠</m:t>
                      </m:r>
                      <m:d>
                        <m:dPr>
                          <m:ctrlPr>
                            <a:rPr lang="en-US" i="1">
                              <a:effectLst/>
                              <a:latin typeface="Cambria Math" panose="02040503050406030204" pitchFamily="18" charset="0"/>
                              <a:ea typeface="Arial" panose="020B0604020202020204" pitchFamily="34" charset="0"/>
                              <a:cs typeface="Times New Roman" panose="02020603050405020304" pitchFamily="18" charset="0"/>
                            </a:rPr>
                          </m:ctrlPr>
                        </m:dPr>
                        <m:e>
                          <m:f>
                            <m:fPr>
                              <m:ctrlPr>
                                <a:rPr lang="en-US" i="1">
                                  <a:effectLst/>
                                  <a:latin typeface="Cambria Math" panose="02040503050406030204" pitchFamily="18" charset="0"/>
                                  <a:ea typeface="Arial" panose="020B0604020202020204" pitchFamily="34" charset="0"/>
                                  <a:cs typeface="Times New Roman" panose="02020603050405020304" pitchFamily="18" charset="0"/>
                                </a:rPr>
                              </m:ctrlPr>
                            </m:fPr>
                            <m:num>
                              <m:r>
                                <a:rPr lang="en-US" i="1">
                                  <a:effectLst/>
                                  <a:latin typeface="Cambria Math" panose="02040503050406030204" pitchFamily="18" charset="0"/>
                                  <a:ea typeface="Arial" panose="020B0604020202020204" pitchFamily="34" charset="0"/>
                                  <a:cs typeface="Times New Roman" panose="02020603050405020304" pitchFamily="18" charset="0"/>
                                </a:rPr>
                                <m:t>0.62 </m:t>
                              </m:r>
                              <m:r>
                                <a:rPr lang="en-US" i="1">
                                  <a:effectLst/>
                                  <a:latin typeface="Cambria Math" panose="02040503050406030204" pitchFamily="18" charset="0"/>
                                  <a:ea typeface="Arial" panose="020B0604020202020204" pitchFamily="34" charset="0"/>
                                  <a:cs typeface="Times New Roman" panose="02020603050405020304" pitchFamily="18" charset="0"/>
                                </a:rPr>
                                <m:t>𝑚𝑖𝑛</m:t>
                              </m:r>
                            </m:num>
                            <m:den>
                              <m:r>
                                <a:rPr lang="en-US" i="1">
                                  <a:effectLst/>
                                  <a:latin typeface="Cambria Math" panose="02040503050406030204" pitchFamily="18" charset="0"/>
                                  <a:ea typeface="Arial" panose="020B0604020202020204" pitchFamily="34" charset="0"/>
                                  <a:cs typeface="Times New Roman" panose="02020603050405020304" pitchFamily="18" charset="0"/>
                                </a:rPr>
                                <m:t>𝑢𝑛𝑖𝑡</m:t>
                              </m:r>
                            </m:den>
                          </m:f>
                        </m:e>
                      </m:d>
                      <m:r>
                        <a:rPr lang="en-US" i="1">
                          <a:effectLst/>
                          <a:latin typeface="Cambria Math" panose="02040503050406030204" pitchFamily="18" charset="0"/>
                          <a:ea typeface="Arial" panose="020B0604020202020204" pitchFamily="34" charset="0"/>
                          <a:cs typeface="Times New Roman" panose="02020603050405020304" pitchFamily="18" charset="0"/>
                        </a:rPr>
                        <m:t>=310.0 </m:t>
                      </m:r>
                      <m:r>
                        <a:rPr lang="en-US" i="1">
                          <a:effectLst/>
                          <a:latin typeface="Cambria Math" panose="02040503050406030204" pitchFamily="18" charset="0"/>
                          <a:ea typeface="Arial" panose="020B0604020202020204" pitchFamily="34" charset="0"/>
                          <a:cs typeface="Times New Roman" panose="02020603050405020304" pitchFamily="18" charset="0"/>
                        </a:rPr>
                        <m:t>𝑚𝑖𝑛</m:t>
                      </m:r>
                    </m:oMath>
                  </m:oMathPara>
                </a14:m>
                <a:endParaRPr lang="en-US" dirty="0">
                  <a:effectLst/>
                  <a:latin typeface="+mn-lt"/>
                  <a:ea typeface="Arial" panose="020B0604020202020204" pitchFamily="34" charset="0"/>
                </a:endParaRPr>
              </a:p>
              <a:p>
                <a:pPr marR="0">
                  <a:spcAft>
                    <a:spcPts val="600"/>
                  </a:spcAft>
                  <a:tabLst>
                    <a:tab pos="2971800" algn="ctr"/>
                    <a:tab pos="5943600" algn="r"/>
                  </a:tabLst>
                </a:pPr>
                <a14:m>
                  <m:oMathPara xmlns:m="http://schemas.openxmlformats.org/officeDocument/2006/math">
                    <m:oMathParaPr>
                      <m:jc m:val="left"/>
                    </m:oMathParaPr>
                    <m:oMath xmlns:m="http://schemas.openxmlformats.org/officeDocument/2006/math">
                      <m:r>
                        <a:rPr lang="en-US" i="1" smtClean="0">
                          <a:effectLst/>
                          <a:latin typeface="Cambria Math" panose="02040503050406030204" pitchFamily="18" charset="0"/>
                          <a:ea typeface="Arial" panose="020B0604020202020204" pitchFamily="34" charset="0"/>
                          <a:cs typeface="Times New Roman" panose="02020603050405020304" pitchFamily="18" charset="0"/>
                        </a:rPr>
                        <m:t>𝑂𝑝𝑒𝑟𝑎𝑡𝑜𝑟</m:t>
                      </m:r>
                      <m:r>
                        <a:rPr lang="en-US" i="1" smtClean="0">
                          <a:effectLst/>
                          <a:latin typeface="Cambria Math" panose="02040503050406030204" pitchFamily="18" charset="0"/>
                          <a:ea typeface="Arial" panose="020B0604020202020204" pitchFamily="34" charset="0"/>
                          <a:cs typeface="Times New Roman" panose="02020603050405020304" pitchFamily="18" charset="0"/>
                        </a:rPr>
                        <m:t> </m:t>
                      </m:r>
                      <m:r>
                        <a:rPr lang="en-US" i="1" smtClean="0">
                          <a:effectLst/>
                          <a:latin typeface="Cambria Math" panose="02040503050406030204" pitchFamily="18" charset="0"/>
                          <a:ea typeface="Arial" panose="020B0604020202020204" pitchFamily="34" charset="0"/>
                          <a:cs typeface="Times New Roman" panose="02020603050405020304" pitchFamily="18" charset="0"/>
                        </a:rPr>
                        <m:t>𝑇𝑖𝑚𝑒</m:t>
                      </m:r>
                      <m:r>
                        <a:rPr lang="en-US" i="1" smtClean="0">
                          <a:effectLst/>
                          <a:latin typeface="Cambria Math" panose="02040503050406030204" pitchFamily="18" charset="0"/>
                          <a:ea typeface="Arial" panose="020B0604020202020204" pitchFamily="34" charset="0"/>
                          <a:cs typeface="Times New Roman" panose="02020603050405020304" pitchFamily="18" charset="0"/>
                        </a:rPr>
                        <m:t>=</m:t>
                      </m:r>
                      <m:sSub>
                        <m:sSubPr>
                          <m:ctrlPr>
                            <a:rPr lang="en-US" i="1">
                              <a:effectLst/>
                              <a:latin typeface="Cambria Math" panose="02040503050406030204" pitchFamily="18" charset="0"/>
                              <a:ea typeface="Arial" panose="020B0604020202020204" pitchFamily="34" charset="0"/>
                              <a:cs typeface="Times New Roman" panose="02020603050405020304" pitchFamily="18" charset="0"/>
                            </a:rPr>
                          </m:ctrlPr>
                        </m:sSubPr>
                        <m:e>
                          <m:r>
                            <a:rPr lang="en-US" i="1">
                              <a:effectLst/>
                              <a:latin typeface="Cambria Math" panose="02040503050406030204" pitchFamily="18" charset="0"/>
                              <a:ea typeface="Arial" panose="020B0604020202020204" pitchFamily="34" charset="0"/>
                              <a:cs typeface="Times New Roman" panose="02020603050405020304" pitchFamily="18" charset="0"/>
                            </a:rPr>
                            <m:t>𝐻</m:t>
                          </m:r>
                        </m:e>
                        <m:sub>
                          <m:r>
                            <a:rPr lang="en-US" i="1">
                              <a:effectLst/>
                              <a:latin typeface="Cambria Math" panose="02040503050406030204" pitchFamily="18" charset="0"/>
                              <a:ea typeface="Arial" panose="020B0604020202020204" pitchFamily="34" charset="0"/>
                              <a:cs typeface="Times New Roman" panose="02020603050405020304" pitchFamily="18" charset="0"/>
                            </a:rPr>
                            <m:t>𝑤</m:t>
                          </m:r>
                        </m:sub>
                      </m:sSub>
                      <m:r>
                        <a:rPr lang="en-US" i="1">
                          <a:effectLst/>
                          <a:latin typeface="Cambria Math" panose="02040503050406030204" pitchFamily="18" charset="0"/>
                          <a:ea typeface="Arial" panose="020B0604020202020204" pitchFamily="34" charset="0"/>
                          <a:cs typeface="Times New Roman" panose="02020603050405020304" pitchFamily="18" charset="0"/>
                        </a:rPr>
                        <m:t>−</m:t>
                      </m:r>
                      <m:sSub>
                        <m:sSubPr>
                          <m:ctrlPr>
                            <a:rPr lang="en-US" i="1">
                              <a:effectLst/>
                              <a:latin typeface="Cambria Math" panose="02040503050406030204" pitchFamily="18" charset="0"/>
                              <a:ea typeface="Arial" panose="020B0604020202020204" pitchFamily="34" charset="0"/>
                              <a:cs typeface="Times New Roman" panose="02020603050405020304" pitchFamily="18" charset="0"/>
                            </a:rPr>
                          </m:ctrlPr>
                        </m:sSubPr>
                        <m:e>
                          <m:r>
                            <a:rPr lang="en-US" i="1">
                              <a:effectLst/>
                              <a:latin typeface="Cambria Math" panose="02040503050406030204" pitchFamily="18" charset="0"/>
                              <a:ea typeface="Arial" panose="020B0604020202020204" pitchFamily="34" charset="0"/>
                              <a:cs typeface="Times New Roman" panose="02020603050405020304" pitchFamily="18" charset="0"/>
                            </a:rPr>
                            <m:t>𝑇</m:t>
                          </m:r>
                        </m:e>
                        <m:sub>
                          <m:r>
                            <a:rPr lang="en-US" i="1">
                              <a:effectLst/>
                              <a:latin typeface="Cambria Math" panose="02040503050406030204" pitchFamily="18" charset="0"/>
                              <a:ea typeface="Arial" panose="020B0604020202020204" pitchFamily="34" charset="0"/>
                              <a:cs typeface="Times New Roman" panose="02020603050405020304" pitchFamily="18" charset="0"/>
                            </a:rPr>
                            <m:t>𝑚</m:t>
                          </m:r>
                        </m:sub>
                      </m:sSub>
                      <m:r>
                        <a:rPr lang="en-US" i="1">
                          <a:effectLst/>
                          <a:latin typeface="Cambria Math" panose="02040503050406030204" pitchFamily="18" charset="0"/>
                          <a:ea typeface="Arial" panose="020B0604020202020204" pitchFamily="34" charset="0"/>
                          <a:cs typeface="Times New Roman" panose="02020603050405020304" pitchFamily="18" charset="0"/>
                        </a:rPr>
                        <m:t>=</m:t>
                      </m:r>
                      <m:d>
                        <m:dPr>
                          <m:ctrlPr>
                            <a:rPr lang="en-US" i="1">
                              <a:effectLst/>
                              <a:latin typeface="Cambria Math" panose="02040503050406030204" pitchFamily="18" charset="0"/>
                              <a:ea typeface="Arial" panose="020B0604020202020204" pitchFamily="34" charset="0"/>
                              <a:cs typeface="Times New Roman" panose="02020603050405020304" pitchFamily="18" charset="0"/>
                            </a:rPr>
                          </m:ctrlPr>
                        </m:dPr>
                        <m:e>
                          <m:r>
                            <a:rPr lang="en-US" i="1">
                              <a:effectLst/>
                              <a:latin typeface="Cambria Math" panose="02040503050406030204" pitchFamily="18" charset="0"/>
                              <a:ea typeface="Arial" panose="020B0604020202020204" pitchFamily="34" charset="0"/>
                              <a:cs typeface="Times New Roman" panose="02020603050405020304" pitchFamily="18" charset="0"/>
                            </a:rPr>
                            <m:t>7.25 </m:t>
                          </m:r>
                          <m:r>
                            <a:rPr lang="en-US" i="1">
                              <a:effectLst/>
                              <a:latin typeface="Cambria Math" panose="02040503050406030204" pitchFamily="18" charset="0"/>
                              <a:ea typeface="Arial" panose="020B0604020202020204" pitchFamily="34" charset="0"/>
                              <a:cs typeface="Times New Roman" panose="02020603050405020304" pitchFamily="18" charset="0"/>
                            </a:rPr>
                            <m:t>h𝑟</m:t>
                          </m:r>
                          <m:r>
                            <a:rPr lang="en-US" i="1">
                              <a:effectLst/>
                              <a:latin typeface="Cambria Math" panose="02040503050406030204" pitchFamily="18" charset="0"/>
                              <a:ea typeface="Arial" panose="020B0604020202020204" pitchFamily="34" charset="0"/>
                              <a:cs typeface="Times New Roman" panose="02020603050405020304" pitchFamily="18" charset="0"/>
                            </a:rPr>
                            <m:t>×</m:t>
                          </m:r>
                          <m:f>
                            <m:fPr>
                              <m:ctrlPr>
                                <a:rPr lang="en-US" i="1">
                                  <a:effectLst/>
                                  <a:latin typeface="Cambria Math" panose="02040503050406030204" pitchFamily="18" charset="0"/>
                                  <a:ea typeface="Arial" panose="020B0604020202020204" pitchFamily="34" charset="0"/>
                                  <a:cs typeface="Times New Roman" panose="02020603050405020304" pitchFamily="18" charset="0"/>
                                </a:rPr>
                              </m:ctrlPr>
                            </m:fPr>
                            <m:num>
                              <m:r>
                                <a:rPr lang="en-US" i="1">
                                  <a:effectLst/>
                                  <a:latin typeface="Cambria Math" panose="02040503050406030204" pitchFamily="18" charset="0"/>
                                  <a:ea typeface="Arial" panose="020B0604020202020204" pitchFamily="34" charset="0"/>
                                  <a:cs typeface="Times New Roman" panose="02020603050405020304" pitchFamily="18" charset="0"/>
                                </a:rPr>
                                <m:t>60 </m:t>
                              </m:r>
                              <m:r>
                                <a:rPr lang="en-US" i="1">
                                  <a:effectLst/>
                                  <a:latin typeface="Cambria Math" panose="02040503050406030204" pitchFamily="18" charset="0"/>
                                  <a:ea typeface="Arial" panose="020B0604020202020204" pitchFamily="34" charset="0"/>
                                  <a:cs typeface="Times New Roman" panose="02020603050405020304" pitchFamily="18" charset="0"/>
                                </a:rPr>
                                <m:t>𝑚𝑖𝑛</m:t>
                              </m:r>
                            </m:num>
                            <m:den>
                              <m:r>
                                <a:rPr lang="en-US" i="1">
                                  <a:effectLst/>
                                  <a:latin typeface="Cambria Math" panose="02040503050406030204" pitchFamily="18" charset="0"/>
                                  <a:ea typeface="Arial" panose="020B0604020202020204" pitchFamily="34" charset="0"/>
                                  <a:cs typeface="Times New Roman" panose="02020603050405020304" pitchFamily="18" charset="0"/>
                                </a:rPr>
                                <m:t>h𝑟</m:t>
                              </m:r>
                            </m:den>
                          </m:f>
                        </m:e>
                      </m:d>
                      <m:r>
                        <a:rPr lang="en-US" i="1">
                          <a:effectLst/>
                          <a:latin typeface="Cambria Math" panose="02040503050406030204" pitchFamily="18" charset="0"/>
                          <a:ea typeface="Arial" panose="020B0604020202020204" pitchFamily="34" charset="0"/>
                          <a:cs typeface="Times New Roman" panose="02020603050405020304" pitchFamily="18" charset="0"/>
                        </a:rPr>
                        <m:t>−310.0 </m:t>
                      </m:r>
                      <m:r>
                        <a:rPr lang="en-US" i="1">
                          <a:effectLst/>
                          <a:latin typeface="Cambria Math" panose="02040503050406030204" pitchFamily="18" charset="0"/>
                          <a:ea typeface="Arial" panose="020B0604020202020204" pitchFamily="34" charset="0"/>
                          <a:cs typeface="Times New Roman" panose="02020603050405020304" pitchFamily="18" charset="0"/>
                        </a:rPr>
                        <m:t>𝑚𝑖𝑛</m:t>
                      </m:r>
                      <m:r>
                        <a:rPr lang="en-US" i="1">
                          <a:effectLst/>
                          <a:latin typeface="Cambria Math" panose="02040503050406030204" pitchFamily="18" charset="0"/>
                          <a:ea typeface="Arial" panose="020B0604020202020204" pitchFamily="34" charset="0"/>
                          <a:cs typeface="Times New Roman" panose="02020603050405020304" pitchFamily="18" charset="0"/>
                        </a:rPr>
                        <m:t>=125.0 </m:t>
                      </m:r>
                      <m:r>
                        <a:rPr lang="en-US" i="1">
                          <a:effectLst/>
                          <a:latin typeface="Cambria Math" panose="02040503050406030204" pitchFamily="18" charset="0"/>
                          <a:ea typeface="Arial" panose="020B0604020202020204" pitchFamily="34" charset="0"/>
                          <a:cs typeface="Times New Roman" panose="02020603050405020304" pitchFamily="18" charset="0"/>
                        </a:rPr>
                        <m:t>𝑚𝑖𝑛</m:t>
                      </m:r>
                    </m:oMath>
                  </m:oMathPara>
                </a14:m>
                <a:endParaRPr lang="en-US" dirty="0">
                  <a:effectLst/>
                  <a:latin typeface="+mn-lt"/>
                  <a:ea typeface="Arial" panose="020B0604020202020204" pitchFamily="34" charset="0"/>
                </a:endParaRPr>
              </a:p>
              <a:p>
                <a:pPr marR="0">
                  <a:spcAft>
                    <a:spcPts val="600"/>
                  </a:spcAft>
                  <a:tabLst>
                    <a:tab pos="2971800" algn="ctr"/>
                    <a:tab pos="5943600" algn="r"/>
                  </a:tabLst>
                </a:pPr>
                <a14:m>
                  <m:oMathPara xmlns:m="http://schemas.openxmlformats.org/officeDocument/2006/math">
                    <m:oMathParaPr>
                      <m:jc m:val="left"/>
                    </m:oMathParaPr>
                    <m:oMath xmlns:m="http://schemas.openxmlformats.org/officeDocument/2006/math">
                      <m:r>
                        <a:rPr lang="en-US" b="0" i="1" smtClean="0">
                          <a:effectLst/>
                          <a:latin typeface="Cambria Math" panose="02040503050406030204" pitchFamily="18" charset="0"/>
                          <a:ea typeface="Arial" panose="020B0604020202020204" pitchFamily="34" charset="0"/>
                          <a:cs typeface="Times New Roman" panose="02020603050405020304" pitchFamily="18" charset="0"/>
                        </a:rPr>
                        <m:t>𝑂</m:t>
                      </m:r>
                      <m:r>
                        <a:rPr lang="en-US" i="1" smtClean="0">
                          <a:effectLst/>
                          <a:latin typeface="Cambria Math" panose="02040503050406030204" pitchFamily="18" charset="0"/>
                          <a:ea typeface="Arial" panose="020B0604020202020204" pitchFamily="34" charset="0"/>
                          <a:cs typeface="Times New Roman" panose="02020603050405020304" pitchFamily="18" charset="0"/>
                        </a:rPr>
                        <m:t>𝑝𝑒𝑟𝑎𝑡𝑜𝑟</m:t>
                      </m:r>
                      <m:r>
                        <a:rPr lang="en-US" i="1" smtClean="0">
                          <a:effectLst/>
                          <a:latin typeface="Cambria Math" panose="02040503050406030204" pitchFamily="18" charset="0"/>
                          <a:ea typeface="Arial" panose="020B0604020202020204" pitchFamily="34" charset="0"/>
                          <a:cs typeface="Times New Roman" panose="02020603050405020304" pitchFamily="18" charset="0"/>
                        </a:rPr>
                        <m:t> </m:t>
                      </m:r>
                      <m:r>
                        <a:rPr lang="en-US" i="1" smtClean="0">
                          <a:effectLst/>
                          <a:latin typeface="Cambria Math" panose="02040503050406030204" pitchFamily="18" charset="0"/>
                          <a:ea typeface="Arial" panose="020B0604020202020204" pitchFamily="34" charset="0"/>
                          <a:cs typeface="Times New Roman" panose="02020603050405020304" pitchFamily="18" charset="0"/>
                        </a:rPr>
                        <m:t>𝐶𝑦𝑐𝑙𝑒</m:t>
                      </m:r>
                      <m:r>
                        <a:rPr lang="en-US" i="1" smtClean="0">
                          <a:effectLst/>
                          <a:latin typeface="Cambria Math" panose="02040503050406030204" pitchFamily="18" charset="0"/>
                          <a:ea typeface="Arial" panose="020B0604020202020204" pitchFamily="34" charset="0"/>
                          <a:cs typeface="Times New Roman" panose="02020603050405020304" pitchFamily="18" charset="0"/>
                        </a:rPr>
                        <m:t> </m:t>
                      </m:r>
                      <m:r>
                        <a:rPr lang="en-US" i="1" smtClean="0">
                          <a:effectLst/>
                          <a:latin typeface="Cambria Math" panose="02040503050406030204" pitchFamily="18" charset="0"/>
                          <a:ea typeface="Arial" panose="020B0604020202020204" pitchFamily="34" charset="0"/>
                          <a:cs typeface="Times New Roman" panose="02020603050405020304" pitchFamily="18" charset="0"/>
                        </a:rPr>
                        <m:t>𝑇𝑖𝑚𝑒</m:t>
                      </m:r>
                      <m:r>
                        <a:rPr lang="en-US" i="1" smtClean="0">
                          <a:effectLst/>
                          <a:latin typeface="Cambria Math" panose="02040503050406030204" pitchFamily="18" charset="0"/>
                          <a:ea typeface="Arial" panose="020B0604020202020204" pitchFamily="34" charset="0"/>
                          <a:cs typeface="Times New Roman" panose="02020603050405020304" pitchFamily="18" charset="0"/>
                        </a:rPr>
                        <m:t>=</m:t>
                      </m:r>
                      <m:f>
                        <m:fPr>
                          <m:ctrlPr>
                            <a:rPr lang="en-US" i="1">
                              <a:effectLst/>
                              <a:latin typeface="Cambria Math" panose="02040503050406030204" pitchFamily="18" charset="0"/>
                              <a:ea typeface="Arial" panose="020B0604020202020204" pitchFamily="34" charset="0"/>
                              <a:cs typeface="Times New Roman" panose="02020603050405020304" pitchFamily="18" charset="0"/>
                            </a:rPr>
                          </m:ctrlPr>
                        </m:fPr>
                        <m:num>
                          <m:r>
                            <a:rPr lang="en-US" i="1">
                              <a:effectLst/>
                              <a:latin typeface="Cambria Math" panose="02040503050406030204" pitchFamily="18" charset="0"/>
                              <a:ea typeface="Arial" panose="020B0604020202020204" pitchFamily="34" charset="0"/>
                              <a:cs typeface="Times New Roman" panose="02020603050405020304" pitchFamily="18" charset="0"/>
                            </a:rPr>
                            <m:t>𝑂𝑝𝑒𝑟𝑎𝑡𝑜𝑟</m:t>
                          </m:r>
                          <m:r>
                            <a:rPr lang="en-US" i="1">
                              <a:effectLst/>
                              <a:latin typeface="Cambria Math" panose="02040503050406030204" pitchFamily="18" charset="0"/>
                              <a:ea typeface="Arial" panose="020B0604020202020204" pitchFamily="34" charset="0"/>
                              <a:cs typeface="Times New Roman" panose="02020603050405020304" pitchFamily="18" charset="0"/>
                            </a:rPr>
                            <m:t> </m:t>
                          </m:r>
                          <m:r>
                            <a:rPr lang="en-US" i="1">
                              <a:effectLst/>
                              <a:latin typeface="Cambria Math" panose="02040503050406030204" pitchFamily="18" charset="0"/>
                              <a:ea typeface="Arial" panose="020B0604020202020204" pitchFamily="34" charset="0"/>
                              <a:cs typeface="Times New Roman" panose="02020603050405020304" pitchFamily="18" charset="0"/>
                            </a:rPr>
                            <m:t>𝑇𝑖𝑚𝑒</m:t>
                          </m:r>
                        </m:num>
                        <m:den>
                          <m:r>
                            <a:rPr lang="en-US" i="1">
                              <a:effectLst/>
                              <a:latin typeface="Cambria Math" panose="02040503050406030204" pitchFamily="18" charset="0"/>
                              <a:ea typeface="Arial" panose="020B0604020202020204" pitchFamily="34" charset="0"/>
                              <a:cs typeface="Times New Roman" panose="02020603050405020304" pitchFamily="18" charset="0"/>
                            </a:rPr>
                            <m:t>𝑄</m:t>
                          </m:r>
                        </m:den>
                      </m:f>
                      <m:r>
                        <a:rPr lang="en-US" i="1">
                          <a:effectLst/>
                          <a:latin typeface="Cambria Math" panose="02040503050406030204" pitchFamily="18" charset="0"/>
                          <a:ea typeface="Arial" panose="020B0604020202020204" pitchFamily="34" charset="0"/>
                          <a:cs typeface="Times New Roman" panose="02020603050405020304" pitchFamily="18" charset="0"/>
                        </a:rPr>
                        <m:t>=</m:t>
                      </m:r>
                      <m:f>
                        <m:fPr>
                          <m:ctrlPr>
                            <a:rPr lang="en-US" i="1">
                              <a:effectLst/>
                              <a:latin typeface="Cambria Math" panose="02040503050406030204" pitchFamily="18" charset="0"/>
                              <a:ea typeface="Arial" panose="020B0604020202020204" pitchFamily="34" charset="0"/>
                              <a:cs typeface="Times New Roman" panose="02020603050405020304" pitchFamily="18" charset="0"/>
                            </a:rPr>
                          </m:ctrlPr>
                        </m:fPr>
                        <m:num>
                          <m:r>
                            <a:rPr lang="en-US" i="1">
                              <a:effectLst/>
                              <a:latin typeface="Cambria Math" panose="02040503050406030204" pitchFamily="18" charset="0"/>
                              <a:ea typeface="Arial" panose="020B0604020202020204" pitchFamily="34" charset="0"/>
                              <a:cs typeface="Times New Roman" panose="02020603050405020304" pitchFamily="18" charset="0"/>
                            </a:rPr>
                            <m:t>125.0 </m:t>
                          </m:r>
                          <m:r>
                            <a:rPr lang="en-US" i="1">
                              <a:effectLst/>
                              <a:latin typeface="Cambria Math" panose="02040503050406030204" pitchFamily="18" charset="0"/>
                              <a:ea typeface="Arial" panose="020B0604020202020204" pitchFamily="34" charset="0"/>
                              <a:cs typeface="Times New Roman" panose="02020603050405020304" pitchFamily="18" charset="0"/>
                            </a:rPr>
                            <m:t>𝑚𝑖𝑛</m:t>
                          </m:r>
                        </m:num>
                        <m:den>
                          <m:r>
                            <a:rPr lang="en-US" i="1">
                              <a:effectLst/>
                              <a:latin typeface="Cambria Math" panose="02040503050406030204" pitchFamily="18" charset="0"/>
                              <a:ea typeface="Arial" panose="020B0604020202020204" pitchFamily="34" charset="0"/>
                              <a:cs typeface="Times New Roman" panose="02020603050405020304" pitchFamily="18" charset="0"/>
                            </a:rPr>
                            <m:t>500 </m:t>
                          </m:r>
                          <m:r>
                            <a:rPr lang="en-US" i="1">
                              <a:effectLst/>
                              <a:latin typeface="Cambria Math" panose="02040503050406030204" pitchFamily="18" charset="0"/>
                              <a:ea typeface="Arial" panose="020B0604020202020204" pitchFamily="34" charset="0"/>
                              <a:cs typeface="Times New Roman" panose="02020603050405020304" pitchFamily="18" charset="0"/>
                            </a:rPr>
                            <m:t>𝑢𝑛𝑖𝑡𝑠</m:t>
                          </m:r>
                        </m:den>
                      </m:f>
                      <m:r>
                        <a:rPr lang="en-US" i="1">
                          <a:effectLst/>
                          <a:latin typeface="Cambria Math" panose="02040503050406030204" pitchFamily="18" charset="0"/>
                          <a:ea typeface="Arial" panose="020B0604020202020204" pitchFamily="34" charset="0"/>
                          <a:cs typeface="Times New Roman" panose="02020603050405020304" pitchFamily="18" charset="0"/>
                        </a:rPr>
                        <m:t>=0.25 </m:t>
                      </m:r>
                      <m:r>
                        <a:rPr lang="en-US" i="1">
                          <a:effectLst/>
                          <a:latin typeface="Cambria Math" panose="02040503050406030204" pitchFamily="18" charset="0"/>
                          <a:ea typeface="Arial" panose="020B0604020202020204" pitchFamily="34" charset="0"/>
                          <a:cs typeface="Times New Roman" panose="02020603050405020304" pitchFamily="18" charset="0"/>
                        </a:rPr>
                        <m:t>𝑚𝑖𝑛</m:t>
                      </m:r>
                      <m:r>
                        <a:rPr lang="en-US" i="1">
                          <a:effectLst/>
                          <a:latin typeface="Cambria Math" panose="02040503050406030204" pitchFamily="18" charset="0"/>
                          <a:ea typeface="Arial" panose="020B0604020202020204" pitchFamily="34" charset="0"/>
                          <a:cs typeface="Times New Roman" panose="02020603050405020304" pitchFamily="18" charset="0"/>
                        </a:rPr>
                        <m:t>/</m:t>
                      </m:r>
                      <m:r>
                        <a:rPr lang="en-US" i="1">
                          <a:effectLst/>
                          <a:latin typeface="Cambria Math" panose="02040503050406030204" pitchFamily="18" charset="0"/>
                          <a:ea typeface="Arial" panose="020B0604020202020204" pitchFamily="34" charset="0"/>
                          <a:cs typeface="Times New Roman" panose="02020603050405020304" pitchFamily="18" charset="0"/>
                        </a:rPr>
                        <m:t>𝑢𝑛𝑖𝑡</m:t>
                      </m:r>
                    </m:oMath>
                  </m:oMathPara>
                </a14:m>
                <a:endParaRPr lang="en-US" dirty="0">
                  <a:effectLst/>
                  <a:latin typeface="+mn-lt"/>
                  <a:ea typeface="Arial" panose="020B0604020202020204" pitchFamily="34" charset="0"/>
                </a:endParaRPr>
              </a:p>
              <a:p>
                <a:pPr marR="0">
                  <a:spcAft>
                    <a:spcPts val="600"/>
                  </a:spcAft>
                </a:pPr>
                <a14:m>
                  <m:oMathPara xmlns:m="http://schemas.openxmlformats.org/officeDocument/2006/math">
                    <m:oMathParaPr>
                      <m:jc m:val="left"/>
                    </m:oMathParaPr>
                    <m:oMath xmlns:m="http://schemas.openxmlformats.org/officeDocument/2006/math">
                      <m:r>
                        <a:rPr lang="en-US" i="1" smtClean="0">
                          <a:effectLst/>
                          <a:latin typeface="Cambria Math" panose="02040503050406030204" pitchFamily="18" charset="0"/>
                          <a:ea typeface="Arial" panose="020B0604020202020204" pitchFamily="34" charset="0"/>
                          <a:cs typeface="Times New Roman" panose="02020603050405020304" pitchFamily="18" charset="0"/>
                        </a:rPr>
                        <m:t>𝑃𝑅</m:t>
                      </m:r>
                      <m:r>
                        <a:rPr lang="en-US" i="1" smtClean="0">
                          <a:effectLst/>
                          <a:latin typeface="Cambria Math" panose="02040503050406030204" pitchFamily="18" charset="0"/>
                          <a:ea typeface="Arial" panose="020B0604020202020204" pitchFamily="34" charset="0"/>
                          <a:cs typeface="Times New Roman" panose="02020603050405020304" pitchFamily="18" charset="0"/>
                        </a:rPr>
                        <m:t>=</m:t>
                      </m:r>
                      <m:f>
                        <m:fPr>
                          <m:ctrlPr>
                            <a:rPr lang="en-US" i="1">
                              <a:effectLst/>
                              <a:latin typeface="Cambria Math" panose="02040503050406030204" pitchFamily="18" charset="0"/>
                              <a:ea typeface="Arial" panose="020B0604020202020204" pitchFamily="34" charset="0"/>
                              <a:cs typeface="Times New Roman" panose="02020603050405020304" pitchFamily="18" charset="0"/>
                            </a:rPr>
                          </m:ctrlPr>
                        </m:fPr>
                        <m:num>
                          <m:sSub>
                            <m:sSubPr>
                              <m:ctrlPr>
                                <a:rPr lang="en-US" i="1">
                                  <a:effectLst/>
                                  <a:latin typeface="Cambria Math" panose="02040503050406030204" pitchFamily="18" charset="0"/>
                                  <a:ea typeface="Arial" panose="020B0604020202020204" pitchFamily="34" charset="0"/>
                                  <a:cs typeface="Times New Roman" panose="02020603050405020304" pitchFamily="18" charset="0"/>
                                </a:rPr>
                              </m:ctrlPr>
                            </m:sSubPr>
                            <m:e>
                              <m:r>
                                <a:rPr lang="en-US" i="1">
                                  <a:effectLst/>
                                  <a:latin typeface="Cambria Math" panose="02040503050406030204" pitchFamily="18" charset="0"/>
                                  <a:ea typeface="Arial" panose="020B0604020202020204" pitchFamily="34" charset="0"/>
                                  <a:cs typeface="Times New Roman" panose="02020603050405020304" pitchFamily="18" charset="0"/>
                                </a:rPr>
                                <m:t>𝑇</m:t>
                              </m:r>
                            </m:e>
                            <m:sub>
                              <m:r>
                                <a:rPr lang="en-US" i="1">
                                  <a:effectLst/>
                                  <a:latin typeface="Cambria Math" panose="02040503050406030204" pitchFamily="18" charset="0"/>
                                  <a:ea typeface="Arial" panose="020B0604020202020204" pitchFamily="34" charset="0"/>
                                  <a:cs typeface="Times New Roman" panose="02020603050405020304" pitchFamily="18" charset="0"/>
                                </a:rPr>
                                <m:t>𝑛𝑤</m:t>
                              </m:r>
                            </m:sub>
                          </m:sSub>
                          <m:r>
                            <a:rPr lang="en-US" i="1">
                              <a:effectLst/>
                              <a:latin typeface="Cambria Math" panose="02040503050406030204" pitchFamily="18" charset="0"/>
                              <a:ea typeface="Arial" panose="020B0604020202020204" pitchFamily="34" charset="0"/>
                              <a:cs typeface="Times New Roman" panose="02020603050405020304" pitchFamily="18" charset="0"/>
                            </a:rPr>
                            <m:t>=100%</m:t>
                          </m:r>
                        </m:num>
                        <m:den>
                          <m:r>
                            <a:rPr lang="en-US" i="1">
                              <a:effectLst/>
                              <a:latin typeface="Cambria Math" panose="02040503050406030204" pitchFamily="18" charset="0"/>
                              <a:ea typeface="Arial" panose="020B0604020202020204" pitchFamily="34" charset="0"/>
                              <a:cs typeface="Times New Roman" panose="02020603050405020304" pitchFamily="18" charset="0"/>
                            </a:rPr>
                            <m:t>𝑂𝑝𝑒𝑟𝑎𝑡𝑜𝑟</m:t>
                          </m:r>
                          <m:r>
                            <a:rPr lang="en-US" i="1">
                              <a:effectLst/>
                              <a:latin typeface="Cambria Math" panose="02040503050406030204" pitchFamily="18" charset="0"/>
                              <a:ea typeface="Arial" panose="020B0604020202020204" pitchFamily="34" charset="0"/>
                              <a:cs typeface="Times New Roman" panose="02020603050405020304" pitchFamily="18" charset="0"/>
                            </a:rPr>
                            <m:t> </m:t>
                          </m:r>
                          <m:r>
                            <a:rPr lang="en-US" i="1">
                              <a:effectLst/>
                              <a:latin typeface="Cambria Math" panose="02040503050406030204" pitchFamily="18" charset="0"/>
                              <a:ea typeface="Arial" panose="020B0604020202020204" pitchFamily="34" charset="0"/>
                              <a:cs typeface="Times New Roman" panose="02020603050405020304" pitchFamily="18" charset="0"/>
                            </a:rPr>
                            <m:t>𝐶𝑦𝑐𝑙𝑒</m:t>
                          </m:r>
                          <m:r>
                            <a:rPr lang="en-US" i="1">
                              <a:effectLst/>
                              <a:latin typeface="Cambria Math" panose="02040503050406030204" pitchFamily="18" charset="0"/>
                              <a:ea typeface="Arial" panose="020B0604020202020204" pitchFamily="34" charset="0"/>
                              <a:cs typeface="Times New Roman" panose="02020603050405020304" pitchFamily="18" charset="0"/>
                            </a:rPr>
                            <m:t> </m:t>
                          </m:r>
                          <m:r>
                            <a:rPr lang="en-US" i="1">
                              <a:effectLst/>
                              <a:latin typeface="Cambria Math" panose="02040503050406030204" pitchFamily="18" charset="0"/>
                              <a:ea typeface="Arial" panose="020B0604020202020204" pitchFamily="34" charset="0"/>
                              <a:cs typeface="Times New Roman" panose="02020603050405020304" pitchFamily="18" charset="0"/>
                            </a:rPr>
                            <m:t>𝑇𝑖𝑚𝑒</m:t>
                          </m:r>
                        </m:den>
                      </m:f>
                      <m:r>
                        <a:rPr lang="en-US" i="1">
                          <a:effectLst/>
                          <a:latin typeface="Cambria Math" panose="02040503050406030204" pitchFamily="18" charset="0"/>
                          <a:ea typeface="Arial" panose="020B0604020202020204" pitchFamily="34" charset="0"/>
                          <a:cs typeface="Times New Roman" panose="02020603050405020304" pitchFamily="18" charset="0"/>
                        </a:rPr>
                        <m:t>=</m:t>
                      </m:r>
                      <m:f>
                        <m:fPr>
                          <m:ctrlPr>
                            <a:rPr lang="en-US" i="1">
                              <a:effectLst/>
                              <a:latin typeface="Cambria Math" panose="02040503050406030204" pitchFamily="18" charset="0"/>
                              <a:ea typeface="Arial" panose="020B0604020202020204" pitchFamily="34" charset="0"/>
                              <a:cs typeface="Times New Roman" panose="02020603050405020304" pitchFamily="18" charset="0"/>
                            </a:rPr>
                          </m:ctrlPr>
                        </m:fPr>
                        <m:num>
                          <m:r>
                            <a:rPr lang="en-US" i="1">
                              <a:effectLst/>
                              <a:latin typeface="Cambria Math" panose="02040503050406030204" pitchFamily="18" charset="0"/>
                              <a:ea typeface="Arial" panose="020B0604020202020204" pitchFamily="34" charset="0"/>
                              <a:cs typeface="Times New Roman" panose="02020603050405020304" pitchFamily="18" charset="0"/>
                            </a:rPr>
                            <m:t>0.442 </m:t>
                          </m:r>
                          <m:r>
                            <a:rPr lang="en-US" i="1">
                              <a:effectLst/>
                              <a:latin typeface="Cambria Math" panose="02040503050406030204" pitchFamily="18" charset="0"/>
                              <a:ea typeface="Arial" panose="020B0604020202020204" pitchFamily="34" charset="0"/>
                              <a:cs typeface="Times New Roman" panose="02020603050405020304" pitchFamily="18" charset="0"/>
                            </a:rPr>
                            <m:t>𝑚𝑖𝑛</m:t>
                          </m:r>
                        </m:num>
                        <m:den>
                          <m:r>
                            <a:rPr lang="en-US" i="1">
                              <a:effectLst/>
                              <a:latin typeface="Cambria Math" panose="02040503050406030204" pitchFamily="18" charset="0"/>
                              <a:ea typeface="Arial" panose="020B0604020202020204" pitchFamily="34" charset="0"/>
                              <a:cs typeface="Times New Roman" panose="02020603050405020304" pitchFamily="18" charset="0"/>
                            </a:rPr>
                            <m:t>0.25 </m:t>
                          </m:r>
                          <m:r>
                            <a:rPr lang="en-US" i="1">
                              <a:effectLst/>
                              <a:latin typeface="Cambria Math" panose="02040503050406030204" pitchFamily="18" charset="0"/>
                              <a:ea typeface="Arial" panose="020B0604020202020204" pitchFamily="34" charset="0"/>
                              <a:cs typeface="Times New Roman" panose="02020603050405020304" pitchFamily="18" charset="0"/>
                            </a:rPr>
                            <m:t>𝑚𝑖𝑛</m:t>
                          </m:r>
                          <m:r>
                            <a:rPr lang="en-US" i="1">
                              <a:effectLst/>
                              <a:latin typeface="Cambria Math" panose="02040503050406030204" pitchFamily="18" charset="0"/>
                              <a:ea typeface="Arial" panose="020B0604020202020204" pitchFamily="34" charset="0"/>
                              <a:cs typeface="Times New Roman" panose="02020603050405020304" pitchFamily="18" charset="0"/>
                            </a:rPr>
                            <m:t>/</m:t>
                          </m:r>
                          <m:r>
                            <a:rPr lang="en-US" i="1">
                              <a:effectLst/>
                              <a:latin typeface="Cambria Math" panose="02040503050406030204" pitchFamily="18" charset="0"/>
                              <a:ea typeface="Arial" panose="020B0604020202020204" pitchFamily="34" charset="0"/>
                              <a:cs typeface="Times New Roman" panose="02020603050405020304" pitchFamily="18" charset="0"/>
                            </a:rPr>
                            <m:t>𝑐𝑦𝑐𝑙𝑒</m:t>
                          </m:r>
                        </m:den>
                      </m:f>
                      <m:r>
                        <a:rPr lang="en-US" i="1">
                          <a:effectLst/>
                          <a:latin typeface="Cambria Math" panose="02040503050406030204" pitchFamily="18" charset="0"/>
                          <a:ea typeface="Arial" panose="020B0604020202020204" pitchFamily="34" charset="0"/>
                          <a:cs typeface="Times New Roman" panose="02020603050405020304" pitchFamily="18" charset="0"/>
                        </a:rPr>
                        <m:t>=1.768×100=176.8%</m:t>
                      </m:r>
                    </m:oMath>
                  </m:oMathPara>
                </a14:m>
                <a:endParaRPr lang="en-US" dirty="0">
                  <a:effectLst/>
                  <a:latin typeface="+mn-lt"/>
                  <a:ea typeface="Arial" panose="020B0604020202020204" pitchFamily="34" charset="0"/>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415290" y="976984"/>
                <a:ext cx="8499298" cy="4853573"/>
              </a:xfrm>
              <a:prstGeom prst="rect">
                <a:avLst/>
              </a:prstGeom>
              <a:blipFill>
                <a:blip r:embed="rId2"/>
                <a:stretch>
                  <a:fillRect l="-574" t="-628"/>
                </a:stretch>
              </a:blipFill>
            </p:spPr>
            <p:txBody>
              <a:bodyPr/>
              <a:lstStyle/>
              <a:p>
                <a:r>
                  <a:rPr lang="en-US">
                    <a:noFill/>
                  </a:rPr>
                  <a:t> </a:t>
                </a:r>
              </a:p>
            </p:txBody>
          </p:sp>
        </mc:Fallback>
      </mc:AlternateContent>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8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12</a:t>
            </a:fld>
            <a:endParaRPr sz="1200">
              <a:latin typeface="Calibri"/>
              <a:cs typeface="Calibri"/>
            </a:endParaRPr>
          </a:p>
        </p:txBody>
      </p:sp>
    </p:spTree>
    <p:extLst>
      <p:ext uri="{BB962C8B-B14F-4D97-AF65-F5344CB8AC3E}">
        <p14:creationId xmlns:p14="http://schemas.microsoft.com/office/powerpoint/2010/main" val="147677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06054" y="652378"/>
            <a:ext cx="8228786" cy="566822"/>
          </a:xfrm>
          <a:prstGeom prst="rect">
            <a:avLst/>
          </a:prstGeom>
        </p:spPr>
        <p:txBody>
          <a:bodyPr vert="horz" wrap="square" lIns="0" tIns="12700" rIns="0" bIns="0" rtlCol="0">
            <a:spAutoFit/>
          </a:bodyPr>
          <a:lstStyle/>
          <a:p>
            <a:pPr marL="12700" algn="ctr">
              <a:spcBef>
                <a:spcPts val="100"/>
              </a:spcBef>
            </a:pPr>
            <a:r>
              <a:rPr lang="en-US" dirty="0"/>
              <a:t>Calculating the Performance Rating – Part 3</a:t>
            </a:r>
            <a:endParaRPr spc="-10" dirty="0"/>
          </a:p>
        </p:txBody>
      </p:sp>
      <p:sp>
        <p:nvSpPr>
          <p:cNvPr id="2" name="object 2">
            <a:extLst>
              <a:ext uri="{C183D7F6-B498-43B3-948B-1728B52AA6E4}">
                <adec:decorative xmlns:adec="http://schemas.microsoft.com/office/drawing/2017/decorative" val="1"/>
              </a:ext>
            </a:extLst>
          </p:cNvPr>
          <p:cNvSpPr/>
          <p:nvPr/>
        </p:nvSpPr>
        <p:spPr>
          <a:xfrm>
            <a:off x="415290" y="12192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mc:AlternateContent xmlns:mc="http://schemas.openxmlformats.org/markup-compatibility/2006" xmlns:a14="http://schemas.microsoft.com/office/drawing/2010/main">
        <mc:Choice Requires="a14">
          <p:sp>
            <p:nvSpPr>
              <p:cNvPr id="14" name="TextBox 13"/>
              <p:cNvSpPr txBox="1"/>
              <p:nvPr/>
            </p:nvSpPr>
            <p:spPr>
              <a:xfrm>
                <a:off x="415290" y="1371600"/>
                <a:ext cx="8499298" cy="3415359"/>
              </a:xfrm>
              <a:prstGeom prst="rect">
                <a:avLst/>
              </a:prstGeom>
              <a:noFill/>
            </p:spPr>
            <p:txBody>
              <a:bodyPr wrap="square" rtlCol="0">
                <a:spAutoFit/>
              </a:bodyPr>
              <a:lstStyle/>
              <a:p>
                <a:pPr marL="0" marR="0" lvl="2"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ysClr val="windowText" lastClr="000000"/>
                    </a:solidFill>
                    <a:effectLst/>
                    <a:uLnTx/>
                    <a:uFillTx/>
                    <a:latin typeface="+mn-lt"/>
                  </a:rPr>
                  <a:t>Example 2: Performance Rating of Walking</a:t>
                </a:r>
              </a:p>
              <a:p>
                <a:pPr marL="0" marR="0" lvl="2" indent="0" defTabSz="914400" eaLnBrk="1" fontAlgn="auto" latinLnBrk="0" hangingPunct="1">
                  <a:lnSpc>
                    <a:spcPct val="100000"/>
                  </a:lnSpc>
                  <a:spcBef>
                    <a:spcPts val="0"/>
                  </a:spcBef>
                  <a:spcAft>
                    <a:spcPts val="0"/>
                  </a:spcAft>
                  <a:buClrTx/>
                  <a:buSzTx/>
                  <a:buFontTx/>
                  <a:buNone/>
                  <a:tabLst/>
                  <a:defRPr/>
                </a:pPr>
                <a:r>
                  <a:rPr kumimoji="0" lang="en-US" sz="2000" i="0" u="none" strike="noStrike" kern="0" cap="none" spc="0" normalizeH="0" baseline="0" noProof="0" dirty="0">
                    <a:ln>
                      <a:noFill/>
                    </a:ln>
                    <a:solidFill>
                      <a:sysClr val="windowText" lastClr="000000"/>
                    </a:solidFill>
                    <a:effectLst/>
                    <a:uLnTx/>
                    <a:uFillTx/>
                    <a:latin typeface="+mn-lt"/>
                  </a:rPr>
                  <a:t>Benchmark: 3.0 mi/</a:t>
                </a:r>
                <a:r>
                  <a:rPr kumimoji="0" lang="en-US" sz="2000" i="0" u="none" strike="noStrike" kern="0" cap="none" spc="0" normalizeH="0" baseline="0" noProof="0" dirty="0" err="1">
                    <a:ln>
                      <a:noFill/>
                    </a:ln>
                    <a:solidFill>
                      <a:sysClr val="windowText" lastClr="000000"/>
                    </a:solidFill>
                    <a:effectLst/>
                    <a:uLnTx/>
                    <a:uFillTx/>
                    <a:latin typeface="+mn-lt"/>
                  </a:rPr>
                  <a:t>hr</a:t>
                </a:r>
                <a:endParaRPr kumimoji="0" lang="en-US" sz="2000" i="0" u="none" strike="noStrike" kern="0" cap="none" spc="0" normalizeH="0" baseline="0" noProof="0" dirty="0">
                  <a:ln>
                    <a:noFill/>
                  </a:ln>
                  <a:solidFill>
                    <a:sysClr val="windowText" lastClr="000000"/>
                  </a:solidFill>
                  <a:effectLst/>
                  <a:uLnTx/>
                  <a:uFillTx/>
                  <a:latin typeface="+mn-lt"/>
                </a:endParaRPr>
              </a:p>
              <a:p>
                <a:pPr marL="0" marR="0" lvl="2" indent="0" defTabSz="914400" eaLnBrk="1" fontAlgn="auto" latinLnBrk="0" hangingPunct="1">
                  <a:lnSpc>
                    <a:spcPct val="100000"/>
                  </a:lnSpc>
                  <a:spcBef>
                    <a:spcPts val="0"/>
                  </a:spcBef>
                  <a:spcAft>
                    <a:spcPts val="0"/>
                  </a:spcAft>
                  <a:buClrTx/>
                  <a:buSzTx/>
                  <a:buFontTx/>
                  <a:buNone/>
                  <a:tabLst/>
                  <a:defRPr/>
                </a:pPr>
                <a:r>
                  <a:rPr kumimoji="0" lang="en-US" sz="2000" i="0" u="none" strike="noStrike" kern="0" cap="none" spc="0" normalizeH="0" baseline="0" noProof="0" dirty="0">
                    <a:ln>
                      <a:noFill/>
                    </a:ln>
                    <a:solidFill>
                      <a:sysClr val="windowText" lastClr="000000"/>
                    </a:solidFill>
                    <a:effectLst/>
                    <a:uLnTx/>
                    <a:uFillTx/>
                    <a:latin typeface="+mn-lt"/>
                  </a:rPr>
                  <a:t>Performance: Walking 2.5 miles in 45 minutes</a:t>
                </a:r>
              </a:p>
              <a:p>
                <a:pPr marL="0" marR="0" lvl="2" indent="0"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sysClr val="windowText" lastClr="000000"/>
                  </a:solidFill>
                  <a:effectLst/>
                  <a:uLnTx/>
                  <a:uFillTx/>
                  <a:latin typeface="+mn-lt"/>
                </a:endParaRPr>
              </a:p>
              <a:p>
                <a:pPr marL="0" marR="0" algn="just">
                  <a:lnSpc>
                    <a:spcPct val="115000"/>
                  </a:lnSpc>
                  <a:spcBef>
                    <a:spcPts val="600"/>
                  </a:spcBef>
                  <a:spcAft>
                    <a:spcPts val="0"/>
                  </a:spcAft>
                </a:pPr>
                <a14:m>
                  <m:oMathPara xmlns:m="http://schemas.openxmlformats.org/officeDocument/2006/math">
                    <m:oMathParaPr>
                      <m:jc m:val="left"/>
                    </m:oMathParaPr>
                    <m:oMath xmlns:m="http://schemas.openxmlformats.org/officeDocument/2006/math">
                      <m:f>
                        <m:fPr>
                          <m:ctrlPr>
                            <a:rPr lang="en-US" sz="2000" i="1" smtClean="0">
                              <a:effectLst/>
                              <a:latin typeface="Cambria Math" panose="02040503050406030204" pitchFamily="18" charset="0"/>
                              <a:ea typeface="Arial" panose="020B0604020202020204" pitchFamily="34" charset="0"/>
                              <a:cs typeface="Arial" panose="020B0604020202020204" pitchFamily="34" charset="0"/>
                            </a:rPr>
                          </m:ctrlPr>
                        </m:fPr>
                        <m:num>
                          <m:r>
                            <a:rPr lang="en-US" sz="2000" i="1">
                              <a:effectLst/>
                              <a:latin typeface="Cambria Math" panose="02040503050406030204" pitchFamily="18" charset="0"/>
                              <a:ea typeface="Arial" panose="020B0604020202020204" pitchFamily="34" charset="0"/>
                              <a:cs typeface="Arial" panose="020B0604020202020204" pitchFamily="34" charset="0"/>
                            </a:rPr>
                            <m:t>60 </m:t>
                          </m:r>
                          <m:r>
                            <a:rPr lang="en-US" sz="2000" i="1">
                              <a:effectLst/>
                              <a:latin typeface="Cambria Math" panose="02040503050406030204" pitchFamily="18" charset="0"/>
                              <a:ea typeface="Arial" panose="020B0604020202020204" pitchFamily="34" charset="0"/>
                              <a:cs typeface="Arial" panose="020B0604020202020204" pitchFamily="34" charset="0"/>
                            </a:rPr>
                            <m:t>𝑚𝑖</m:t>
                          </m:r>
                        </m:num>
                        <m:den>
                          <m:r>
                            <a:rPr lang="en-US" sz="2000" i="1">
                              <a:effectLst/>
                              <a:latin typeface="Cambria Math" panose="02040503050406030204" pitchFamily="18" charset="0"/>
                              <a:ea typeface="Arial" panose="020B0604020202020204" pitchFamily="34" charset="0"/>
                              <a:cs typeface="Arial" panose="020B0604020202020204" pitchFamily="34" charset="0"/>
                            </a:rPr>
                            <m:t>3 </m:t>
                          </m:r>
                          <m:r>
                            <a:rPr lang="en-US" sz="2000" i="1">
                              <a:effectLst/>
                              <a:latin typeface="Cambria Math" panose="02040503050406030204" pitchFamily="18" charset="0"/>
                              <a:ea typeface="Arial" panose="020B0604020202020204" pitchFamily="34" charset="0"/>
                              <a:cs typeface="Arial" panose="020B0604020202020204" pitchFamily="34" charset="0"/>
                            </a:rPr>
                            <m:t>𝑚𝑖𝑛</m:t>
                          </m:r>
                        </m:den>
                      </m:f>
                      <m:r>
                        <a:rPr lang="en-US" sz="2000" i="1">
                          <a:effectLst/>
                          <a:latin typeface="Cambria Math" panose="02040503050406030204" pitchFamily="18" charset="0"/>
                          <a:ea typeface="Arial" panose="020B0604020202020204" pitchFamily="34" charset="0"/>
                          <a:cs typeface="Arial" panose="020B0604020202020204" pitchFamily="34" charset="0"/>
                        </a:rPr>
                        <m:t>=20 </m:t>
                      </m:r>
                      <m:r>
                        <a:rPr lang="en-US" sz="2000" i="1">
                          <a:effectLst/>
                          <a:latin typeface="Cambria Math" panose="02040503050406030204" pitchFamily="18" charset="0"/>
                          <a:ea typeface="Arial" panose="020B0604020202020204" pitchFamily="34" charset="0"/>
                          <a:cs typeface="Arial" panose="020B0604020202020204" pitchFamily="34" charset="0"/>
                        </a:rPr>
                        <m:t>𝑚𝑖𝑛</m:t>
                      </m:r>
                      <m:r>
                        <a:rPr lang="en-US" sz="2000" i="1">
                          <a:effectLst/>
                          <a:latin typeface="Cambria Math" panose="02040503050406030204" pitchFamily="18" charset="0"/>
                          <a:ea typeface="Arial" panose="020B0604020202020204" pitchFamily="34" charset="0"/>
                          <a:cs typeface="Arial" panose="020B0604020202020204" pitchFamily="34" charset="0"/>
                        </a:rPr>
                        <m:t>/</m:t>
                      </m:r>
                      <m:r>
                        <a:rPr lang="en-US" sz="2000" i="1">
                          <a:effectLst/>
                          <a:latin typeface="Cambria Math" panose="02040503050406030204" pitchFamily="18" charset="0"/>
                          <a:ea typeface="Arial" panose="020B0604020202020204" pitchFamily="34" charset="0"/>
                          <a:cs typeface="Arial" panose="020B0604020202020204" pitchFamily="34" charset="0"/>
                        </a:rPr>
                        <m:t>𝑚𝑖</m:t>
                      </m:r>
                    </m:oMath>
                  </m:oMathPara>
                </a14:m>
                <a:endParaRPr lang="en-US" sz="2000" dirty="0">
                  <a:latin typeface="+mn-lt"/>
                  <a:ea typeface="Arial" panose="020B0604020202020204" pitchFamily="34" charset="0"/>
                </a:endParaRPr>
              </a:p>
              <a:p>
                <a:pPr marL="0" marR="0" algn="just">
                  <a:lnSpc>
                    <a:spcPct val="115000"/>
                  </a:lnSpc>
                  <a:spcBef>
                    <a:spcPts val="600"/>
                  </a:spcBef>
                  <a:spcAft>
                    <a:spcPts val="0"/>
                  </a:spcAft>
                </a:pPr>
                <a:endParaRPr lang="en-US" sz="2000" dirty="0">
                  <a:latin typeface="+mn-lt"/>
                  <a:ea typeface="Arial" panose="020B0604020202020204" pitchFamily="34" charset="0"/>
                </a:endParaRPr>
              </a:p>
              <a:p>
                <a:pPr marL="0" marR="0" algn="just">
                  <a:lnSpc>
                    <a:spcPct val="115000"/>
                  </a:lnSpc>
                  <a:spcBef>
                    <a:spcPts val="600"/>
                  </a:spcBef>
                  <a:spcAft>
                    <a:spcPts val="0"/>
                  </a:spcAft>
                </a:pPr>
                <a14:m>
                  <m:oMathPara xmlns:m="http://schemas.openxmlformats.org/officeDocument/2006/math">
                    <m:oMathParaPr>
                      <m:jc m:val="left"/>
                    </m:oMathParaPr>
                    <m:oMath xmlns:m="http://schemas.openxmlformats.org/officeDocument/2006/math">
                      <m:r>
                        <a:rPr lang="en-US" sz="2000" i="1" smtClean="0">
                          <a:effectLst/>
                          <a:latin typeface="Cambria Math" panose="02040503050406030204" pitchFamily="18" charset="0"/>
                          <a:ea typeface="Arial" panose="020B0604020202020204" pitchFamily="34" charset="0"/>
                          <a:cs typeface="Arial" panose="020B0604020202020204" pitchFamily="34" charset="0"/>
                        </a:rPr>
                        <m:t>𝑃𝑅</m:t>
                      </m:r>
                      <m:r>
                        <a:rPr lang="en-US" sz="2000" i="1" smtClean="0">
                          <a:effectLst/>
                          <a:latin typeface="Cambria Math" panose="02040503050406030204" pitchFamily="18" charset="0"/>
                          <a:ea typeface="Arial" panose="020B0604020202020204" pitchFamily="34" charset="0"/>
                          <a:cs typeface="Arial" panose="020B0604020202020204" pitchFamily="34" charset="0"/>
                        </a:rPr>
                        <m:t>=</m:t>
                      </m:r>
                      <m:f>
                        <m:fPr>
                          <m:ctrlPr>
                            <a:rPr lang="en-US" sz="2000" i="1">
                              <a:effectLst/>
                              <a:latin typeface="Cambria Math" panose="02040503050406030204" pitchFamily="18" charset="0"/>
                              <a:ea typeface="Arial" panose="020B0604020202020204" pitchFamily="34" charset="0"/>
                              <a:cs typeface="Arial" panose="020B0604020202020204" pitchFamily="34" charset="0"/>
                            </a:rPr>
                          </m:ctrlPr>
                        </m:fPr>
                        <m:num>
                          <m:r>
                            <a:rPr lang="en-US" sz="2000" i="1">
                              <a:effectLst/>
                              <a:latin typeface="Cambria Math" panose="02040503050406030204" pitchFamily="18" charset="0"/>
                              <a:ea typeface="Arial" panose="020B0604020202020204" pitchFamily="34" charset="0"/>
                              <a:cs typeface="Arial" panose="020B0604020202020204" pitchFamily="34" charset="0"/>
                            </a:rPr>
                            <m:t>20</m:t>
                          </m:r>
                          <m:r>
                            <a:rPr lang="en-US" sz="2000" i="1">
                              <a:effectLst/>
                              <a:latin typeface="Cambria Math" panose="02040503050406030204" pitchFamily="18" charset="0"/>
                              <a:ea typeface="Arial" panose="020B0604020202020204" pitchFamily="34" charset="0"/>
                              <a:cs typeface="Arial" panose="020B0604020202020204" pitchFamily="34" charset="0"/>
                            </a:rPr>
                            <m:t>𝑚𝑖𝑛</m:t>
                          </m:r>
                        </m:num>
                        <m:den>
                          <m:r>
                            <a:rPr lang="en-US" sz="2000" i="1">
                              <a:effectLst/>
                              <a:latin typeface="Cambria Math" panose="02040503050406030204" pitchFamily="18" charset="0"/>
                              <a:ea typeface="Arial" panose="020B0604020202020204" pitchFamily="34" charset="0"/>
                              <a:cs typeface="Arial" panose="020B0604020202020204" pitchFamily="34" charset="0"/>
                            </a:rPr>
                            <m:t>1 </m:t>
                          </m:r>
                          <m:r>
                            <a:rPr lang="en-US" sz="2000" i="1">
                              <a:effectLst/>
                              <a:latin typeface="Cambria Math" panose="02040503050406030204" pitchFamily="18" charset="0"/>
                              <a:ea typeface="Arial" panose="020B0604020202020204" pitchFamily="34" charset="0"/>
                              <a:cs typeface="Arial" panose="020B0604020202020204" pitchFamily="34" charset="0"/>
                            </a:rPr>
                            <m:t>𝑚𝑖</m:t>
                          </m:r>
                        </m:den>
                      </m:f>
                      <m:r>
                        <a:rPr lang="en-US" sz="2000" i="1">
                          <a:effectLst/>
                          <a:latin typeface="Cambria Math" panose="02040503050406030204" pitchFamily="18" charset="0"/>
                          <a:ea typeface="Arial" panose="020B0604020202020204" pitchFamily="34" charset="0"/>
                          <a:cs typeface="Arial" panose="020B0604020202020204" pitchFamily="34" charset="0"/>
                        </a:rPr>
                        <m:t>×</m:t>
                      </m:r>
                      <m:f>
                        <m:fPr>
                          <m:ctrlPr>
                            <a:rPr lang="en-US" sz="2000" i="1">
                              <a:effectLst/>
                              <a:latin typeface="Cambria Math" panose="02040503050406030204" pitchFamily="18" charset="0"/>
                              <a:ea typeface="Arial" panose="020B0604020202020204" pitchFamily="34" charset="0"/>
                              <a:cs typeface="Arial" panose="020B0604020202020204" pitchFamily="34" charset="0"/>
                            </a:rPr>
                          </m:ctrlPr>
                        </m:fPr>
                        <m:num>
                          <m:r>
                            <a:rPr lang="en-US" sz="2000" i="1">
                              <a:effectLst/>
                              <a:latin typeface="Cambria Math" panose="02040503050406030204" pitchFamily="18" charset="0"/>
                              <a:ea typeface="Arial" panose="020B0604020202020204" pitchFamily="34" charset="0"/>
                              <a:cs typeface="Arial" panose="020B0604020202020204" pitchFamily="34" charset="0"/>
                            </a:rPr>
                            <m:t>2.5 </m:t>
                          </m:r>
                          <m:r>
                            <a:rPr lang="en-US" sz="2000" i="1">
                              <a:effectLst/>
                              <a:latin typeface="Cambria Math" panose="02040503050406030204" pitchFamily="18" charset="0"/>
                              <a:ea typeface="Arial" panose="020B0604020202020204" pitchFamily="34" charset="0"/>
                              <a:cs typeface="Arial" panose="020B0604020202020204" pitchFamily="34" charset="0"/>
                            </a:rPr>
                            <m:t>𝑚𝑖</m:t>
                          </m:r>
                        </m:num>
                        <m:den>
                          <m:r>
                            <a:rPr lang="en-US" sz="2000" i="1">
                              <a:effectLst/>
                              <a:latin typeface="Cambria Math" panose="02040503050406030204" pitchFamily="18" charset="0"/>
                              <a:ea typeface="Arial" panose="020B0604020202020204" pitchFamily="34" charset="0"/>
                              <a:cs typeface="Arial" panose="020B0604020202020204" pitchFamily="34" charset="0"/>
                            </a:rPr>
                            <m:t>45 </m:t>
                          </m:r>
                          <m:r>
                            <a:rPr lang="en-US" sz="2000" i="1">
                              <a:effectLst/>
                              <a:latin typeface="Cambria Math" panose="02040503050406030204" pitchFamily="18" charset="0"/>
                              <a:ea typeface="Arial" panose="020B0604020202020204" pitchFamily="34" charset="0"/>
                              <a:cs typeface="Arial" panose="020B0604020202020204" pitchFamily="34" charset="0"/>
                            </a:rPr>
                            <m:t>𝑚𝑖𝑛</m:t>
                          </m:r>
                        </m:den>
                      </m:f>
                      <m:r>
                        <a:rPr lang="en-US" sz="2000" i="1">
                          <a:effectLst/>
                          <a:latin typeface="Cambria Math" panose="02040503050406030204" pitchFamily="18" charset="0"/>
                          <a:ea typeface="Arial" panose="020B0604020202020204" pitchFamily="34" charset="0"/>
                          <a:cs typeface="Arial" panose="020B0604020202020204" pitchFamily="34" charset="0"/>
                        </a:rPr>
                        <m:t>=</m:t>
                      </m:r>
                      <m:f>
                        <m:fPr>
                          <m:ctrlPr>
                            <a:rPr lang="en-US" sz="2000" i="1">
                              <a:effectLst/>
                              <a:latin typeface="Cambria Math" panose="02040503050406030204" pitchFamily="18" charset="0"/>
                              <a:ea typeface="Arial" panose="020B0604020202020204" pitchFamily="34" charset="0"/>
                              <a:cs typeface="Arial" panose="020B0604020202020204" pitchFamily="34" charset="0"/>
                            </a:rPr>
                          </m:ctrlPr>
                        </m:fPr>
                        <m:num>
                          <m:r>
                            <a:rPr lang="en-US" sz="2000" i="1">
                              <a:effectLst/>
                              <a:latin typeface="Cambria Math" panose="02040503050406030204" pitchFamily="18" charset="0"/>
                              <a:ea typeface="Arial" panose="020B0604020202020204" pitchFamily="34" charset="0"/>
                              <a:cs typeface="Arial" panose="020B0604020202020204" pitchFamily="34" charset="0"/>
                            </a:rPr>
                            <m:t>50</m:t>
                          </m:r>
                        </m:num>
                        <m:den>
                          <m:r>
                            <a:rPr lang="en-US" sz="2000" i="1">
                              <a:effectLst/>
                              <a:latin typeface="Cambria Math" panose="02040503050406030204" pitchFamily="18" charset="0"/>
                              <a:ea typeface="Arial" panose="020B0604020202020204" pitchFamily="34" charset="0"/>
                              <a:cs typeface="Arial" panose="020B0604020202020204" pitchFamily="34" charset="0"/>
                            </a:rPr>
                            <m:t>45</m:t>
                          </m:r>
                        </m:den>
                      </m:f>
                      <m:r>
                        <a:rPr lang="en-US" sz="2000" i="1">
                          <a:effectLst/>
                          <a:latin typeface="Cambria Math" panose="02040503050406030204" pitchFamily="18" charset="0"/>
                          <a:ea typeface="Arial" panose="020B0604020202020204" pitchFamily="34" charset="0"/>
                          <a:cs typeface="Arial" panose="020B0604020202020204" pitchFamily="34" charset="0"/>
                        </a:rPr>
                        <m:t>=1.11, </m:t>
                      </m:r>
                      <m:r>
                        <a:rPr lang="en-US" sz="2000" i="1">
                          <a:effectLst/>
                          <a:latin typeface="Cambria Math" panose="02040503050406030204" pitchFamily="18" charset="0"/>
                          <a:ea typeface="Arial" panose="020B0604020202020204" pitchFamily="34" charset="0"/>
                          <a:cs typeface="Arial" panose="020B0604020202020204" pitchFamily="34" charset="0"/>
                        </a:rPr>
                        <m:t>𝑜𝑟</m:t>
                      </m:r>
                      <m:r>
                        <a:rPr lang="en-US" sz="2000" i="1">
                          <a:effectLst/>
                          <a:latin typeface="Cambria Math" panose="02040503050406030204" pitchFamily="18" charset="0"/>
                          <a:ea typeface="Arial" panose="020B0604020202020204" pitchFamily="34" charset="0"/>
                          <a:cs typeface="Arial" panose="020B0604020202020204" pitchFamily="34" charset="0"/>
                        </a:rPr>
                        <m:t> 111%</m:t>
                      </m:r>
                    </m:oMath>
                  </m:oMathPara>
                </a14:m>
                <a:endParaRPr lang="en-US" sz="2000" dirty="0">
                  <a:effectLst/>
                  <a:latin typeface="+mn-lt"/>
                  <a:ea typeface="Arial" panose="020B0604020202020204" pitchFamily="34" charset="0"/>
                </a:endParaRPr>
              </a:p>
              <a:p>
                <a:pPr marL="0" marR="0" algn="just">
                  <a:lnSpc>
                    <a:spcPct val="115000"/>
                  </a:lnSpc>
                  <a:spcBef>
                    <a:spcPts val="0"/>
                  </a:spcBef>
                  <a:spcAft>
                    <a:spcPts val="0"/>
                  </a:spcAft>
                </a:pPr>
                <a:endParaRPr lang="en-US" sz="2000" dirty="0">
                  <a:effectLst/>
                  <a:latin typeface="+mn-lt"/>
                  <a:ea typeface="Arial" panose="020B0604020202020204" pitchFamily="34" charset="0"/>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415290" y="1371600"/>
                <a:ext cx="8499298" cy="3415359"/>
              </a:xfrm>
              <a:prstGeom prst="rect">
                <a:avLst/>
              </a:prstGeom>
              <a:blipFill>
                <a:blip r:embed="rId2"/>
                <a:stretch>
                  <a:fillRect l="-717" t="-893"/>
                </a:stretch>
              </a:blipFill>
            </p:spPr>
            <p:txBody>
              <a:bodyPr/>
              <a:lstStyle/>
              <a:p>
                <a:r>
                  <a:rPr lang="en-US">
                    <a:noFill/>
                  </a:rPr>
                  <a:t> </a:t>
                </a:r>
              </a:p>
            </p:txBody>
          </p:sp>
        </mc:Fallback>
      </mc:AlternateContent>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8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13</a:t>
            </a:fld>
            <a:endParaRPr sz="1200">
              <a:latin typeface="Calibri"/>
              <a:cs typeface="Calibri"/>
            </a:endParaRPr>
          </a:p>
        </p:txBody>
      </p:sp>
    </p:spTree>
    <p:extLst>
      <p:ext uri="{BB962C8B-B14F-4D97-AF65-F5344CB8AC3E}">
        <p14:creationId xmlns:p14="http://schemas.microsoft.com/office/powerpoint/2010/main" val="15322380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509" y="494584"/>
            <a:ext cx="8228787" cy="758668"/>
          </a:xfrm>
          <a:prstGeom prst="rect">
            <a:avLst/>
          </a:prstGeom>
        </p:spPr>
        <p:txBody>
          <a:bodyPr vert="horz" wrap="square" lIns="0" tIns="141731" rIns="0" bIns="0" rtlCol="0">
            <a:spAutoFit/>
          </a:bodyPr>
          <a:lstStyle/>
          <a:p>
            <a:pPr algn="ctr">
              <a:lnSpc>
                <a:spcPct val="100000"/>
              </a:lnSpc>
              <a:spcBef>
                <a:spcPts val="100"/>
              </a:spcBef>
            </a:pPr>
            <a:r>
              <a:rPr lang="en-US" sz="4000" spc="-10" dirty="0"/>
              <a:t>Introduction</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6103" y="1253252"/>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2" name="TextBox 11"/>
          <p:cNvSpPr txBox="1"/>
          <p:nvPr/>
        </p:nvSpPr>
        <p:spPr>
          <a:xfrm>
            <a:off x="416103" y="1447800"/>
            <a:ext cx="8228787" cy="3970318"/>
          </a:xfrm>
          <a:prstGeom prst="rect">
            <a:avLst/>
          </a:prstGeom>
          <a:noFill/>
        </p:spPr>
        <p:txBody>
          <a:bodyPr wrap="square" rtlCol="0">
            <a:spAutoFit/>
          </a:bodyPr>
          <a:lstStyle/>
          <a:p>
            <a:r>
              <a:rPr lang="en-US" sz="1900" dirty="0">
                <a:latin typeface="+mn-lt"/>
              </a:rPr>
              <a:t>What is Performance Rating?</a:t>
            </a:r>
          </a:p>
          <a:p>
            <a:pPr marL="520700" indent="-292100">
              <a:buFont typeface="Arial" panose="020B0604020202020204" pitchFamily="34" charset="0"/>
              <a:buChar char="•"/>
            </a:pPr>
            <a:r>
              <a:rPr lang="en-US" sz="1900" dirty="0">
                <a:latin typeface="+mn-lt"/>
              </a:rPr>
              <a:t>Analysts evaluate employee performance during a time study.</a:t>
            </a:r>
          </a:p>
          <a:p>
            <a:pPr marL="520700" indent="-292100">
              <a:buFont typeface="Arial" panose="020B0604020202020204" pitchFamily="34" charset="0"/>
              <a:buChar char="•"/>
            </a:pPr>
            <a:r>
              <a:rPr lang="en-US" sz="1900" dirty="0">
                <a:latin typeface="+mn-lt"/>
              </a:rPr>
              <a:t>Performance is compared to the analyst's perception of "normal" working speed.</a:t>
            </a:r>
          </a:p>
          <a:p>
            <a:pPr>
              <a:spcBef>
                <a:spcPts val="600"/>
              </a:spcBef>
            </a:pPr>
            <a:r>
              <a:rPr lang="en-US" sz="1900" dirty="0">
                <a:latin typeface="+mn-lt"/>
              </a:rPr>
              <a:t>Why Use Performance Rating?</a:t>
            </a:r>
          </a:p>
          <a:p>
            <a:pPr marL="517525" indent="-287338">
              <a:buFont typeface="Arial" panose="020B0604020202020204" pitchFamily="34" charset="0"/>
              <a:buChar char="•"/>
            </a:pPr>
            <a:r>
              <a:rPr lang="en-US" sz="1900" dirty="0">
                <a:latin typeface="+mn-lt"/>
              </a:rPr>
              <a:t>Employees work at varying speeds (average, slow, fast).</a:t>
            </a:r>
          </a:p>
          <a:p>
            <a:pPr marL="517525" indent="-287338">
              <a:buFont typeface="Arial" panose="020B0604020202020204" pitchFamily="34" charset="0"/>
              <a:buChar char="•"/>
            </a:pPr>
            <a:r>
              <a:rPr lang="en-US" sz="1900" dirty="0">
                <a:latin typeface="+mn-lt"/>
              </a:rPr>
              <a:t>Adjusts time standards to reflect the average trained worker's speed.</a:t>
            </a:r>
          </a:p>
          <a:p>
            <a:pPr marL="517525" indent="-287338">
              <a:buFont typeface="Arial" panose="020B0604020202020204" pitchFamily="34" charset="0"/>
              <a:buChar char="•"/>
            </a:pPr>
            <a:r>
              <a:rPr lang="en-US" sz="1900" dirty="0">
                <a:latin typeface="+mn-lt"/>
              </a:rPr>
              <a:t>A skilled analyst can determine standard time regardless of worker speed.</a:t>
            </a:r>
          </a:p>
          <a:p>
            <a:endParaRPr kumimoji="0" lang="en-US" sz="1900" b="0" i="0" u="none" strike="noStrike" kern="0" cap="none" spc="0" normalizeH="0" baseline="0" noProof="0" dirty="0">
              <a:ln>
                <a:noFill/>
              </a:ln>
              <a:solidFill>
                <a:sysClr val="windowText" lastClr="000000"/>
              </a:solidFill>
              <a:effectLst/>
              <a:uLnTx/>
              <a:uFillTx/>
              <a:latin typeface="Calibri"/>
            </a:endParaRPr>
          </a:p>
          <a:p>
            <a:pPr marR="0" lvl="0" defTabSz="914400" eaLnBrk="1" fontAlgn="auto" latinLnBrk="0" hangingPunct="1">
              <a:lnSpc>
                <a:spcPct val="100000"/>
              </a:lnSpc>
              <a:spcBef>
                <a:spcPts val="0"/>
              </a:spcBef>
              <a:spcAft>
                <a:spcPts val="0"/>
              </a:spcAft>
              <a:buClrTx/>
              <a:buSzTx/>
              <a:tabLst/>
              <a:defRPr/>
            </a:pPr>
            <a:r>
              <a:rPr kumimoji="0" lang="en-US" sz="1900" b="0" i="0" u="none" strike="noStrike" kern="0" cap="none" spc="0" normalizeH="0" baseline="0" noProof="0" dirty="0">
                <a:ln>
                  <a:noFill/>
                </a:ln>
                <a:solidFill>
                  <a:sysClr val="windowText" lastClr="000000"/>
                </a:solidFill>
                <a:effectLst/>
                <a:uLnTx/>
                <a:uFillTx/>
                <a:latin typeface="Calibri"/>
              </a:rPr>
              <a:t>Performance rating is subjective, relying on the analyst’s judgment and experience. The observed time is adjusted by the performance rating to calculate normal time. Job difficulty and conditions influence the analyst's perception of normal pace.</a:t>
            </a:r>
            <a:endParaRPr lang="en-US" sz="1900" dirty="0">
              <a:latin typeface="+mn-lt"/>
            </a:endParaRPr>
          </a:p>
        </p:txBody>
      </p:sp>
      <p:sp>
        <p:nvSpPr>
          <p:cNvPr id="7" name="Footer Placeholder 3"/>
          <p:cNvSpPr txBox="1">
            <a:spLocks/>
          </p:cNvSpPr>
          <p:nvPr/>
        </p:nvSpPr>
        <p:spPr>
          <a:xfrm>
            <a:off x="533400" y="6457703"/>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8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5" name="object 5"/>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2</a:t>
            </a:fld>
            <a:endParaRPr sz="1200">
              <a:latin typeface="Calibri"/>
              <a:cs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5289" y="492657"/>
            <a:ext cx="8228786" cy="536044"/>
          </a:xfrm>
          <a:prstGeom prst="rect">
            <a:avLst/>
          </a:prstGeom>
        </p:spPr>
        <p:txBody>
          <a:bodyPr vert="horz" wrap="square" lIns="0" tIns="12700" rIns="0" bIns="0" rtlCol="0">
            <a:spAutoFit/>
          </a:bodyPr>
          <a:lstStyle/>
          <a:p>
            <a:pPr marL="12700" algn="ctr">
              <a:lnSpc>
                <a:spcPct val="100000"/>
              </a:lnSpc>
              <a:spcBef>
                <a:spcPts val="100"/>
              </a:spcBef>
            </a:pPr>
            <a:r>
              <a:rPr lang="en-US" sz="3400" spc="-10" dirty="0"/>
              <a:t>Accuracy of Performance Rating</a:t>
            </a:r>
            <a:endParaRPr sz="3400" spc="-10" dirty="0"/>
          </a:p>
        </p:txBody>
      </p:sp>
      <p:sp>
        <p:nvSpPr>
          <p:cNvPr id="2" name="object 2">
            <a:extLst>
              <a:ext uri="{C183D7F6-B498-43B3-948B-1728B52AA6E4}">
                <adec:decorative xmlns:adec="http://schemas.microsoft.com/office/drawing/2017/decorative" val="1"/>
              </a:ext>
            </a:extLst>
          </p:cNvPr>
          <p:cNvSpPr/>
          <p:nvPr/>
        </p:nvSpPr>
        <p:spPr>
          <a:xfrm>
            <a:off x="415289" y="9906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16103" y="1066800"/>
            <a:ext cx="8228786" cy="4770537"/>
          </a:xfrm>
          <a:prstGeom prst="rect">
            <a:avLst/>
          </a:prstGeom>
          <a:noFill/>
        </p:spPr>
        <p:txBody>
          <a:bodyPr wrap="square" rtlCol="0">
            <a:spAutoFit/>
          </a:bodyPr>
          <a:lstStyle/>
          <a:p>
            <a:r>
              <a:rPr lang="en-US" sz="1900" dirty="0">
                <a:latin typeface="+mn-lt"/>
              </a:rPr>
              <a:t>Performance rating is a controversial topic in time study standards.</a:t>
            </a:r>
          </a:p>
          <a:p>
            <a:r>
              <a:rPr lang="en-US" sz="1900" dirty="0">
                <a:latin typeface="+mn-lt"/>
              </a:rPr>
              <a:t>All standards have some error, but they must be accurate enough for practical application.</a:t>
            </a:r>
          </a:p>
          <a:p>
            <a:endParaRPr lang="en-US" sz="1900" dirty="0">
              <a:latin typeface="+mn-lt"/>
            </a:endParaRPr>
          </a:p>
          <a:p>
            <a:r>
              <a:rPr lang="en-US" sz="1900" b="1" dirty="0">
                <a:latin typeface="+mn-lt"/>
              </a:rPr>
              <a:t>Accuracy Levels by Application:</a:t>
            </a:r>
          </a:p>
          <a:p>
            <a:endParaRPr lang="en-US" sz="1900" dirty="0">
              <a:latin typeface="+mn-lt"/>
            </a:endParaRPr>
          </a:p>
          <a:p>
            <a:endParaRPr lang="en-US" sz="1900" dirty="0">
              <a:latin typeface="+mn-lt"/>
            </a:endParaRPr>
          </a:p>
          <a:p>
            <a:endParaRPr lang="en-US" sz="1900" dirty="0">
              <a:latin typeface="+mn-lt"/>
            </a:endParaRPr>
          </a:p>
          <a:p>
            <a:endParaRPr lang="en-US" sz="1900" dirty="0">
              <a:latin typeface="+mn-lt"/>
            </a:endParaRPr>
          </a:p>
          <a:p>
            <a:r>
              <a:rPr lang="en-US" sz="1900" b="1" dirty="0">
                <a:latin typeface="+mn-lt"/>
              </a:rPr>
              <a:t>Applications:</a:t>
            </a:r>
          </a:p>
          <a:p>
            <a:pPr marL="571500" indent="-228600">
              <a:buFont typeface="Arial" panose="020B0604020202020204" pitchFamily="34" charset="0"/>
              <a:buChar char="•"/>
            </a:pPr>
            <a:r>
              <a:rPr lang="en-US" sz="1900" u="sng" dirty="0">
                <a:latin typeface="+mn-lt"/>
              </a:rPr>
              <a:t>Incentive Pay Rates</a:t>
            </a:r>
            <a:r>
              <a:rPr lang="en-US" sz="1900" dirty="0">
                <a:latin typeface="+mn-lt"/>
              </a:rPr>
              <a:t>: Used for paying employees per unit produced. Accuracy is critical to ensure fair pay distribution.</a:t>
            </a:r>
          </a:p>
          <a:p>
            <a:pPr marL="571500" indent="-228600">
              <a:buFont typeface="Arial" panose="020B0604020202020204" pitchFamily="34" charset="0"/>
              <a:buChar char="•"/>
            </a:pPr>
            <a:r>
              <a:rPr lang="en-US" sz="1900" u="sng" dirty="0">
                <a:latin typeface="+mn-lt"/>
              </a:rPr>
              <a:t>Day Work Standards</a:t>
            </a:r>
            <a:r>
              <a:rPr lang="en-US" sz="1900" dirty="0">
                <a:latin typeface="+mn-lt"/>
              </a:rPr>
              <a:t>: Establish daily quotas. Minor deviations are acceptable as long as the weekly average balances.</a:t>
            </a:r>
          </a:p>
          <a:p>
            <a:pPr marL="571500" indent="-228600">
              <a:buFont typeface="Arial" panose="020B0604020202020204" pitchFamily="34" charset="0"/>
              <a:buChar char="•"/>
            </a:pPr>
            <a:r>
              <a:rPr lang="en-US" sz="1900" u="sng" dirty="0">
                <a:latin typeface="+mn-lt"/>
              </a:rPr>
              <a:t>Costing and Planning Standards</a:t>
            </a:r>
            <a:r>
              <a:rPr lang="en-US" sz="1900" dirty="0">
                <a:latin typeface="+mn-lt"/>
              </a:rPr>
              <a:t>: Used for bookkeeping, not directly affecting employee pay or daily output.</a:t>
            </a:r>
          </a:p>
        </p:txBody>
      </p:sp>
      <p:graphicFrame>
        <p:nvGraphicFramePr>
          <p:cNvPr id="6" name="Table 5"/>
          <p:cNvGraphicFramePr>
            <a:graphicFrameLocks noGrp="1"/>
          </p:cNvGraphicFramePr>
          <p:nvPr>
            <p:extLst>
              <p:ext uri="{D42A27DB-BD31-4B8C-83A1-F6EECF244321}">
                <p14:modId xmlns:p14="http://schemas.microsoft.com/office/powerpoint/2010/main" val="1666428956"/>
              </p:ext>
            </p:extLst>
          </p:nvPr>
        </p:nvGraphicFramePr>
        <p:xfrm>
          <a:off x="495300" y="2572720"/>
          <a:ext cx="7908924" cy="974092"/>
        </p:xfrm>
        <a:graphic>
          <a:graphicData uri="http://schemas.openxmlformats.org/drawingml/2006/table">
            <a:tbl>
              <a:tblPr firstRow="1" firstCol="1" bandRow="1"/>
              <a:tblGrid>
                <a:gridCol w="3954462">
                  <a:extLst>
                    <a:ext uri="{9D8B030D-6E8A-4147-A177-3AD203B41FA5}">
                      <a16:colId xmlns:a16="http://schemas.microsoft.com/office/drawing/2014/main" val="20000"/>
                    </a:ext>
                  </a:extLst>
                </a:gridCol>
                <a:gridCol w="3954462">
                  <a:extLst>
                    <a:ext uri="{9D8B030D-6E8A-4147-A177-3AD203B41FA5}">
                      <a16:colId xmlns:a16="http://schemas.microsoft.com/office/drawing/2014/main" val="20001"/>
                    </a:ext>
                  </a:extLst>
                </a:gridCol>
              </a:tblGrid>
              <a:tr h="229362">
                <a:tc>
                  <a:txBody>
                    <a:bodyPr/>
                    <a:lstStyle/>
                    <a:p>
                      <a:pPr marL="0" marR="0">
                        <a:lnSpc>
                          <a:spcPct val="115000"/>
                        </a:lnSpc>
                        <a:spcBef>
                          <a:spcPts val="0"/>
                        </a:spcBef>
                        <a:spcAft>
                          <a:spcPts val="0"/>
                        </a:spcAft>
                      </a:pPr>
                      <a:r>
                        <a:rPr lang="en-US" sz="1400" b="0" u="sng" dirty="0">
                          <a:effectLst/>
                          <a:latin typeface="Arial" panose="020B0604020202020204" pitchFamily="34" charset="0"/>
                          <a:ea typeface="Times New Roman" panose="02020603050405020304" pitchFamily="18" charset="0"/>
                          <a:cs typeface="Arial" panose="020B0604020202020204" pitchFamily="34" charset="0"/>
                        </a:rPr>
                        <a:t>Application</a:t>
                      </a:r>
                      <a:endParaRPr lang="en-US" sz="1200" b="0" u="sng" dirty="0">
                        <a:effectLst/>
                        <a:latin typeface="Arial" panose="020B0604020202020204" pitchFamily="34" charset="0"/>
                        <a:ea typeface="Arial" panose="020B0604020202020204" pitchFamily="34" charset="0"/>
                        <a:cs typeface="Arial" panose="020B0604020202020204" pitchFamily="34" charset="0"/>
                      </a:endParaRPr>
                    </a:p>
                  </a:txBody>
                  <a:tcPr marL="9525" marR="9525" marT="9525" marB="9525" anchor="ctr">
                    <a:lnL>
                      <a:noFill/>
                    </a:lnL>
                    <a:lnR>
                      <a:noFill/>
                    </a:lnR>
                    <a:lnT>
                      <a:noFill/>
                    </a:lnT>
                    <a:lnB>
                      <a:noFill/>
                    </a:lnB>
                  </a:tcPr>
                </a:tc>
                <a:tc>
                  <a:txBody>
                    <a:bodyPr/>
                    <a:lstStyle/>
                    <a:p>
                      <a:pPr marL="0" marR="0">
                        <a:lnSpc>
                          <a:spcPct val="115000"/>
                        </a:lnSpc>
                        <a:spcBef>
                          <a:spcPts val="0"/>
                        </a:spcBef>
                        <a:spcAft>
                          <a:spcPts val="0"/>
                        </a:spcAft>
                      </a:pPr>
                      <a:r>
                        <a:rPr lang="en-US" sz="1400" b="0" u="sng" dirty="0">
                          <a:effectLst/>
                          <a:latin typeface="Arial" panose="020B0604020202020204" pitchFamily="34" charset="0"/>
                          <a:ea typeface="Times New Roman" panose="02020603050405020304" pitchFamily="18" charset="0"/>
                          <a:cs typeface="Arial" panose="020B0604020202020204" pitchFamily="34" charset="0"/>
                        </a:rPr>
                        <a:t>Accuracy</a:t>
                      </a:r>
                      <a:endParaRPr lang="en-US" sz="1200" b="0" u="sng" dirty="0">
                        <a:effectLst/>
                        <a:latin typeface="Arial" panose="020B0604020202020204" pitchFamily="34" charset="0"/>
                        <a:ea typeface="Arial" panose="020B0604020202020204" pitchFamily="34" charset="0"/>
                        <a:cs typeface="Arial" panose="020B0604020202020204" pitchFamily="34" charset="0"/>
                      </a:endParaRPr>
                    </a:p>
                  </a:txBody>
                  <a:tcPr marL="9525" marR="9525" marT="9525" marB="9525" anchor="ctr">
                    <a:lnL>
                      <a:noFill/>
                    </a:lnL>
                    <a:lnR>
                      <a:noFill/>
                    </a:lnR>
                    <a:lnT>
                      <a:noFill/>
                    </a:lnT>
                    <a:lnB>
                      <a:noFill/>
                    </a:lnB>
                  </a:tcPr>
                </a:tc>
                <a:extLst>
                  <a:ext uri="{0D108BD9-81ED-4DB2-BD59-A6C34878D82A}">
                    <a16:rowId xmlns:a16="http://schemas.microsoft.com/office/drawing/2014/main" val="10000"/>
                  </a:ext>
                </a:extLst>
              </a:tr>
              <a:tr h="229362">
                <a:tc>
                  <a:txBody>
                    <a:bodyPr/>
                    <a:lstStyle/>
                    <a:p>
                      <a:pPr marL="0" marR="0">
                        <a:lnSpc>
                          <a:spcPct val="115000"/>
                        </a:lnSpc>
                        <a:spcBef>
                          <a:spcPts val="0"/>
                        </a:spcBef>
                        <a:spcAft>
                          <a:spcPts val="0"/>
                        </a:spcAft>
                      </a:pPr>
                      <a:r>
                        <a:rPr lang="en-US" sz="1400">
                          <a:effectLst/>
                          <a:latin typeface="Arial" panose="020B0604020202020204" pitchFamily="34" charset="0"/>
                          <a:ea typeface="Times New Roman" panose="02020603050405020304" pitchFamily="18" charset="0"/>
                          <a:cs typeface="Arial" panose="020B0604020202020204" pitchFamily="34" charset="0"/>
                        </a:rPr>
                        <a:t>Incentive Pay Piece Rates</a:t>
                      </a:r>
                      <a:endParaRPr lang="en-US" sz="1200">
                        <a:effectLst/>
                        <a:latin typeface="Arial" panose="020B0604020202020204" pitchFamily="34" charset="0"/>
                        <a:ea typeface="Arial" panose="020B0604020202020204" pitchFamily="34" charset="0"/>
                        <a:cs typeface="Arial" panose="020B0604020202020204" pitchFamily="34" charset="0"/>
                      </a:endParaRPr>
                    </a:p>
                  </a:txBody>
                  <a:tcPr marL="9525" marR="9525" marT="9525" marB="9525" anchor="ctr">
                    <a:lnL>
                      <a:noFill/>
                    </a:lnL>
                    <a:lnR>
                      <a:noFill/>
                    </a:lnR>
                    <a:lnT>
                      <a:noFill/>
                    </a:lnT>
                    <a:lnB>
                      <a:noFill/>
                    </a:lnB>
                  </a:tcPr>
                </a:tc>
                <a:tc>
                  <a:txBody>
                    <a:bodyPr/>
                    <a:lstStyle/>
                    <a:p>
                      <a:pPr marL="0" marR="0">
                        <a:lnSpc>
                          <a:spcPct val="115000"/>
                        </a:lnSpc>
                        <a:spcBef>
                          <a:spcPts val="0"/>
                        </a:spcBef>
                        <a:spcAft>
                          <a:spcPts val="0"/>
                        </a:spcAft>
                      </a:pPr>
                      <a:r>
                        <a:rPr lang="en-US" sz="1400">
                          <a:effectLst/>
                          <a:latin typeface="Arial" panose="020B0604020202020204" pitchFamily="34" charset="0"/>
                          <a:ea typeface="Times New Roman" panose="02020603050405020304" pitchFamily="18" charset="0"/>
                          <a:cs typeface="Arial" panose="020B0604020202020204" pitchFamily="34" charset="0"/>
                        </a:rPr>
                        <a:t>+/- 5%</a:t>
                      </a:r>
                      <a:endParaRPr lang="en-US" sz="1200">
                        <a:effectLst/>
                        <a:latin typeface="Arial" panose="020B0604020202020204" pitchFamily="34" charset="0"/>
                        <a:ea typeface="Arial" panose="020B0604020202020204" pitchFamily="34" charset="0"/>
                        <a:cs typeface="Arial" panose="020B0604020202020204" pitchFamily="34" charset="0"/>
                      </a:endParaRPr>
                    </a:p>
                  </a:txBody>
                  <a:tcPr marL="9525" marR="9525" marT="9525" marB="9525" anchor="ctr">
                    <a:lnL>
                      <a:noFill/>
                    </a:lnL>
                    <a:lnR>
                      <a:noFill/>
                    </a:lnR>
                    <a:lnT>
                      <a:noFill/>
                    </a:lnT>
                    <a:lnB>
                      <a:noFill/>
                    </a:lnB>
                  </a:tcPr>
                </a:tc>
                <a:extLst>
                  <a:ext uri="{0D108BD9-81ED-4DB2-BD59-A6C34878D82A}">
                    <a16:rowId xmlns:a16="http://schemas.microsoft.com/office/drawing/2014/main" val="10001"/>
                  </a:ext>
                </a:extLst>
              </a:tr>
              <a:tr h="229362">
                <a:tc>
                  <a:txBody>
                    <a:bodyPr/>
                    <a:lstStyle/>
                    <a:p>
                      <a:pPr marL="0" marR="0">
                        <a:lnSpc>
                          <a:spcPct val="115000"/>
                        </a:lnSpc>
                        <a:spcBef>
                          <a:spcPts val="0"/>
                        </a:spcBef>
                        <a:spcAft>
                          <a:spcPts val="0"/>
                        </a:spcAft>
                      </a:pPr>
                      <a:r>
                        <a:rPr lang="en-US" sz="1400" dirty="0">
                          <a:effectLst/>
                          <a:latin typeface="Arial" panose="020B0604020202020204" pitchFamily="34" charset="0"/>
                          <a:ea typeface="Times New Roman" panose="02020603050405020304" pitchFamily="18" charset="0"/>
                          <a:cs typeface="Arial" panose="020B0604020202020204" pitchFamily="34" charset="0"/>
                        </a:rPr>
                        <a:t>Day Work Quota Standards</a:t>
                      </a:r>
                      <a:endParaRPr lang="en-US" sz="1200" dirty="0">
                        <a:effectLst/>
                        <a:latin typeface="Arial" panose="020B0604020202020204" pitchFamily="34" charset="0"/>
                        <a:ea typeface="Arial" panose="020B0604020202020204" pitchFamily="34" charset="0"/>
                        <a:cs typeface="Arial" panose="020B0604020202020204" pitchFamily="34" charset="0"/>
                      </a:endParaRPr>
                    </a:p>
                  </a:txBody>
                  <a:tcPr marL="9525" marR="9525" marT="9525" marB="9525" anchor="ctr">
                    <a:lnL>
                      <a:noFill/>
                    </a:lnL>
                    <a:lnR>
                      <a:noFill/>
                    </a:lnR>
                    <a:lnT>
                      <a:noFill/>
                    </a:lnT>
                    <a:lnB>
                      <a:noFill/>
                    </a:lnB>
                  </a:tcPr>
                </a:tc>
                <a:tc>
                  <a:txBody>
                    <a:bodyPr/>
                    <a:lstStyle/>
                    <a:p>
                      <a:pPr marL="0" marR="0">
                        <a:lnSpc>
                          <a:spcPct val="115000"/>
                        </a:lnSpc>
                        <a:spcBef>
                          <a:spcPts val="0"/>
                        </a:spcBef>
                        <a:spcAft>
                          <a:spcPts val="0"/>
                        </a:spcAft>
                      </a:pPr>
                      <a:r>
                        <a:rPr lang="en-US" sz="1400">
                          <a:effectLst/>
                          <a:latin typeface="Arial" panose="020B0604020202020204" pitchFamily="34" charset="0"/>
                          <a:ea typeface="Times New Roman" panose="02020603050405020304" pitchFamily="18" charset="0"/>
                          <a:cs typeface="Arial" panose="020B0604020202020204" pitchFamily="34" charset="0"/>
                        </a:rPr>
                        <a:t>+/- 10%</a:t>
                      </a:r>
                      <a:endParaRPr lang="en-US" sz="1200">
                        <a:effectLst/>
                        <a:latin typeface="Arial" panose="020B0604020202020204" pitchFamily="34" charset="0"/>
                        <a:ea typeface="Arial" panose="020B0604020202020204" pitchFamily="34" charset="0"/>
                        <a:cs typeface="Arial" panose="020B0604020202020204" pitchFamily="34" charset="0"/>
                      </a:endParaRPr>
                    </a:p>
                  </a:txBody>
                  <a:tcPr marL="9525" marR="9525" marT="9525" marB="9525" anchor="ctr">
                    <a:lnL>
                      <a:noFill/>
                    </a:lnL>
                    <a:lnR>
                      <a:noFill/>
                    </a:lnR>
                    <a:lnT>
                      <a:noFill/>
                    </a:lnT>
                    <a:lnB>
                      <a:noFill/>
                    </a:lnB>
                  </a:tcPr>
                </a:tc>
                <a:extLst>
                  <a:ext uri="{0D108BD9-81ED-4DB2-BD59-A6C34878D82A}">
                    <a16:rowId xmlns:a16="http://schemas.microsoft.com/office/drawing/2014/main" val="10002"/>
                  </a:ext>
                </a:extLst>
              </a:tr>
              <a:tr h="229362">
                <a:tc>
                  <a:txBody>
                    <a:bodyPr/>
                    <a:lstStyle/>
                    <a:p>
                      <a:pPr marL="0" marR="0">
                        <a:lnSpc>
                          <a:spcPct val="115000"/>
                        </a:lnSpc>
                        <a:spcBef>
                          <a:spcPts val="0"/>
                        </a:spcBef>
                        <a:spcAft>
                          <a:spcPts val="0"/>
                        </a:spcAft>
                      </a:pPr>
                      <a:r>
                        <a:rPr lang="en-US" sz="1400" dirty="0">
                          <a:effectLst/>
                          <a:latin typeface="Arial" panose="020B0604020202020204" pitchFamily="34" charset="0"/>
                          <a:ea typeface="Times New Roman" panose="02020603050405020304" pitchFamily="18" charset="0"/>
                          <a:cs typeface="Arial" panose="020B0604020202020204" pitchFamily="34" charset="0"/>
                        </a:rPr>
                        <a:t>Costing and Planning</a:t>
                      </a:r>
                      <a:endParaRPr lang="en-US" sz="1200" dirty="0">
                        <a:effectLst/>
                        <a:latin typeface="Arial" panose="020B0604020202020204" pitchFamily="34" charset="0"/>
                        <a:ea typeface="Arial" panose="020B0604020202020204" pitchFamily="34" charset="0"/>
                        <a:cs typeface="Arial" panose="020B0604020202020204" pitchFamily="34" charset="0"/>
                      </a:endParaRPr>
                    </a:p>
                  </a:txBody>
                  <a:tcPr marL="9525" marR="9525" marT="9525" marB="9525" anchor="ctr">
                    <a:lnL>
                      <a:noFill/>
                    </a:lnL>
                    <a:lnR>
                      <a:noFill/>
                    </a:lnR>
                    <a:lnT>
                      <a:noFill/>
                    </a:lnT>
                    <a:lnB>
                      <a:noFill/>
                    </a:lnB>
                  </a:tcPr>
                </a:tc>
                <a:tc>
                  <a:txBody>
                    <a:bodyPr/>
                    <a:lstStyle/>
                    <a:p>
                      <a:pPr marL="0" marR="0">
                        <a:lnSpc>
                          <a:spcPct val="115000"/>
                        </a:lnSpc>
                        <a:spcBef>
                          <a:spcPts val="0"/>
                        </a:spcBef>
                        <a:spcAft>
                          <a:spcPts val="0"/>
                        </a:spcAft>
                      </a:pPr>
                      <a:r>
                        <a:rPr lang="en-US" sz="1400" dirty="0">
                          <a:effectLst/>
                          <a:latin typeface="Arial" panose="020B0604020202020204" pitchFamily="34" charset="0"/>
                          <a:ea typeface="Times New Roman" panose="02020603050405020304" pitchFamily="18" charset="0"/>
                          <a:cs typeface="Arial" panose="020B0604020202020204" pitchFamily="34" charset="0"/>
                        </a:rPr>
                        <a:t>+/- 15%</a:t>
                      </a:r>
                      <a:endParaRPr lang="en-US" sz="1200" dirty="0">
                        <a:effectLst/>
                        <a:latin typeface="Arial" panose="020B0604020202020204" pitchFamily="34" charset="0"/>
                        <a:ea typeface="Arial" panose="020B0604020202020204" pitchFamily="34" charset="0"/>
                        <a:cs typeface="Arial" panose="020B0604020202020204" pitchFamily="34" charset="0"/>
                      </a:endParaRPr>
                    </a:p>
                  </a:txBody>
                  <a:tcPr marL="9525" marR="9525" marT="9525" marB="9525" anchor="ctr">
                    <a:lnL>
                      <a:noFill/>
                    </a:lnL>
                    <a:lnR>
                      <a:noFill/>
                    </a:lnR>
                    <a:lnT>
                      <a:noFill/>
                    </a:lnT>
                    <a:lnB>
                      <a:noFill/>
                    </a:lnB>
                  </a:tcPr>
                </a:tc>
                <a:extLst>
                  <a:ext uri="{0D108BD9-81ED-4DB2-BD59-A6C34878D82A}">
                    <a16:rowId xmlns:a16="http://schemas.microsoft.com/office/drawing/2014/main" val="10003"/>
                  </a:ext>
                </a:extLst>
              </a:tr>
            </a:tbl>
          </a:graphicData>
        </a:graphic>
      </p:graphicFrame>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8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3</a:t>
            </a:fld>
            <a:endParaRPr sz="1200">
              <a:latin typeface="Calibri"/>
              <a:cs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6104" y="557593"/>
            <a:ext cx="8228786" cy="597599"/>
          </a:xfrm>
          <a:prstGeom prst="rect">
            <a:avLst/>
          </a:prstGeom>
        </p:spPr>
        <p:txBody>
          <a:bodyPr vert="horz" wrap="square" lIns="0" tIns="12700" rIns="0" bIns="0" rtlCol="0">
            <a:spAutoFit/>
          </a:bodyPr>
          <a:lstStyle/>
          <a:p>
            <a:pPr marL="12700" algn="ctr">
              <a:lnSpc>
                <a:spcPct val="100000"/>
              </a:lnSpc>
              <a:spcBef>
                <a:spcPts val="100"/>
              </a:spcBef>
            </a:pPr>
            <a:r>
              <a:rPr lang="en-US" sz="3800" spc="-10" dirty="0"/>
              <a:t>Rating Methods</a:t>
            </a:r>
            <a:endParaRPr sz="3800" spc="-10" dirty="0"/>
          </a:p>
        </p:txBody>
      </p:sp>
      <p:sp>
        <p:nvSpPr>
          <p:cNvPr id="2" name="object 2">
            <a:extLst>
              <a:ext uri="{C183D7F6-B498-43B3-948B-1728B52AA6E4}">
                <adec:decorative xmlns:adec="http://schemas.microsoft.com/office/drawing/2017/decorative" val="1"/>
              </a:ext>
            </a:extLst>
          </p:cNvPr>
          <p:cNvSpPr/>
          <p:nvPr/>
        </p:nvSpPr>
        <p:spPr>
          <a:xfrm>
            <a:off x="393140" y="11430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0" name="TextBox 9"/>
          <p:cNvSpPr txBox="1"/>
          <p:nvPr/>
        </p:nvSpPr>
        <p:spPr>
          <a:xfrm>
            <a:off x="324346" y="1371600"/>
            <a:ext cx="8198306" cy="1429622"/>
          </a:xfrm>
          <a:prstGeom prst="rect">
            <a:avLst/>
          </a:prstGeom>
          <a:noFill/>
        </p:spPr>
        <p:txBody>
          <a:bodyPr wrap="square" rtlCol="0">
            <a:spAutoFit/>
          </a:bodyPr>
          <a:lstStyle/>
          <a:p>
            <a:pPr marL="574675" indent="-344488">
              <a:lnSpc>
                <a:spcPct val="150000"/>
              </a:lnSpc>
              <a:buFont typeface="+mj-lt"/>
              <a:buAutoNum type="arabicPeriod"/>
            </a:pPr>
            <a:r>
              <a:rPr lang="en-US" sz="2000" u="sng" dirty="0">
                <a:latin typeface="+mn-lt"/>
              </a:rPr>
              <a:t>Entire Job Rating</a:t>
            </a:r>
            <a:r>
              <a:rPr lang="en-US" sz="2000" dirty="0">
                <a:latin typeface="+mn-lt"/>
              </a:rPr>
              <a:t>: Single rating for the whole job</a:t>
            </a:r>
          </a:p>
          <a:p>
            <a:pPr marL="574675" indent="-344488">
              <a:lnSpc>
                <a:spcPct val="150000"/>
              </a:lnSpc>
              <a:buFont typeface="+mj-lt"/>
              <a:buAutoNum type="arabicPeriod"/>
            </a:pPr>
            <a:r>
              <a:rPr lang="en-US" sz="2000" u="sng" dirty="0">
                <a:latin typeface="+mn-lt"/>
              </a:rPr>
              <a:t>Element-by-Element Rating</a:t>
            </a:r>
            <a:r>
              <a:rPr lang="en-US" sz="2000" dirty="0">
                <a:latin typeface="+mn-lt"/>
              </a:rPr>
              <a:t>: Each element gets its own rating</a:t>
            </a:r>
          </a:p>
          <a:p>
            <a:pPr marL="574675" indent="-344488">
              <a:lnSpc>
                <a:spcPct val="150000"/>
              </a:lnSpc>
              <a:buFont typeface="+mj-lt"/>
              <a:buAutoNum type="arabicPeriod"/>
            </a:pPr>
            <a:r>
              <a:rPr lang="en-US" sz="2000" u="sng" dirty="0">
                <a:latin typeface="+mn-lt"/>
              </a:rPr>
              <a:t>Individual Time Rating</a:t>
            </a:r>
            <a:r>
              <a:rPr lang="en-US" sz="2000" dirty="0">
                <a:latin typeface="+mn-lt"/>
              </a:rPr>
              <a:t>: Each recorded time value is rated separately</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8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4</a:t>
            </a:fld>
            <a:endParaRPr sz="1200">
              <a:latin typeface="Calibri"/>
              <a:cs typeface="Calibri"/>
            </a:endParaRPr>
          </a:p>
        </p:txBody>
      </p:sp>
    </p:spTree>
    <p:extLst>
      <p:ext uri="{BB962C8B-B14F-4D97-AF65-F5344CB8AC3E}">
        <p14:creationId xmlns:p14="http://schemas.microsoft.com/office/powerpoint/2010/main" val="1227097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24434" y="438422"/>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spc="-10" dirty="0"/>
              <a:t>Normal Performance Concepts</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4476" y="1066799"/>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0" name="TextBox 9"/>
          <p:cNvSpPr txBox="1"/>
          <p:nvPr/>
        </p:nvSpPr>
        <p:spPr>
          <a:xfrm>
            <a:off x="414476" y="1166842"/>
            <a:ext cx="8424724" cy="4524315"/>
          </a:xfrm>
          <a:prstGeom prst="rect">
            <a:avLst/>
          </a:prstGeom>
          <a:noFill/>
        </p:spPr>
        <p:txBody>
          <a:bodyPr wrap="square" rtlCol="0">
            <a:spAutoFit/>
          </a:bodyPr>
          <a:lstStyle/>
          <a:p>
            <a:r>
              <a:rPr lang="en-US" b="1" dirty="0">
                <a:latin typeface="+mn-lt"/>
              </a:rPr>
              <a:t>Defining 100% Productivity:</a:t>
            </a:r>
          </a:p>
          <a:p>
            <a:pPr marL="341313" indent="-165100">
              <a:buFont typeface="Arial" panose="020B0604020202020204" pitchFamily="34" charset="0"/>
              <a:buChar char="•"/>
            </a:pPr>
            <a:r>
              <a:rPr lang="en-US" u="sng" dirty="0">
                <a:latin typeface="+mn-lt"/>
              </a:rPr>
              <a:t>High Task Standard</a:t>
            </a:r>
            <a:r>
              <a:rPr lang="en-US" dirty="0">
                <a:latin typeface="+mn-lt"/>
              </a:rPr>
              <a:t>:</a:t>
            </a:r>
          </a:p>
          <a:p>
            <a:pPr marL="684213" lvl="1" indent="-222250">
              <a:buFont typeface="Courier New" panose="02070309020205020404" pitchFamily="49" charset="0"/>
              <a:buChar char="o"/>
            </a:pPr>
            <a:r>
              <a:rPr lang="en-US" dirty="0">
                <a:latin typeface="+mn-lt"/>
              </a:rPr>
              <a:t>100% at the mean of the bell curve.</a:t>
            </a:r>
          </a:p>
          <a:p>
            <a:pPr marL="684213" lvl="8" indent="-222250">
              <a:buFont typeface="Courier New" panose="02070309020205020404" pitchFamily="49" charset="0"/>
              <a:buChar char="o"/>
            </a:pPr>
            <a:r>
              <a:rPr lang="en-US" dirty="0">
                <a:latin typeface="+mn-lt"/>
              </a:rPr>
              <a:t>50% of employees fall below this standard.</a:t>
            </a:r>
          </a:p>
          <a:p>
            <a:pPr marL="684213" lvl="8" indent="-222250">
              <a:buFont typeface="Courier New" panose="02070309020205020404" pitchFamily="49" charset="0"/>
              <a:buChar char="o"/>
            </a:pPr>
            <a:r>
              <a:rPr lang="en-US" dirty="0">
                <a:latin typeface="+mn-lt"/>
              </a:rPr>
              <a:t>Example: 20 sec/cycle = $132/day.</a:t>
            </a:r>
          </a:p>
          <a:p>
            <a:pPr marL="341313" indent="-165100">
              <a:buFont typeface="Arial" panose="020B0604020202020204" pitchFamily="34" charset="0"/>
              <a:buChar char="•"/>
            </a:pPr>
            <a:r>
              <a:rPr lang="en-US" u="sng" dirty="0">
                <a:latin typeface="+mn-lt"/>
              </a:rPr>
              <a:t>Low Task Standard</a:t>
            </a:r>
            <a:r>
              <a:rPr lang="en-US" dirty="0">
                <a:latin typeface="+mn-lt"/>
              </a:rPr>
              <a:t>:</a:t>
            </a:r>
          </a:p>
          <a:p>
            <a:pPr marL="684213" lvl="8" indent="-222250">
              <a:buFont typeface="Courier New" panose="02070309020205020404" pitchFamily="49" charset="0"/>
              <a:buChar char="o"/>
            </a:pPr>
            <a:r>
              <a:rPr lang="en-US" dirty="0">
                <a:latin typeface="+mn-lt"/>
              </a:rPr>
              <a:t>100% near the right end of the bell curve.</a:t>
            </a:r>
          </a:p>
          <a:p>
            <a:pPr marL="684213" lvl="8" indent="-222250">
              <a:buFont typeface="Courier New" panose="02070309020205020404" pitchFamily="49" charset="0"/>
              <a:buChar char="o"/>
            </a:pPr>
            <a:r>
              <a:rPr lang="en-US" dirty="0">
                <a:latin typeface="+mn-lt"/>
              </a:rPr>
              <a:t>95% of employees meet or exceed this standard.</a:t>
            </a:r>
          </a:p>
          <a:p>
            <a:pPr marL="684213" lvl="8" indent="-222250">
              <a:buFont typeface="Courier New" panose="02070309020205020404" pitchFamily="49" charset="0"/>
              <a:buChar char="o"/>
            </a:pPr>
            <a:r>
              <a:rPr lang="en-US" dirty="0">
                <a:latin typeface="+mn-lt"/>
              </a:rPr>
              <a:t>Example: 24 sec/cycle = $110/day.</a:t>
            </a:r>
          </a:p>
          <a:p>
            <a:endParaRPr lang="en-US" b="1" dirty="0">
              <a:latin typeface="+mn-lt"/>
            </a:endParaRPr>
          </a:p>
          <a:p>
            <a:r>
              <a:rPr lang="en-US" b="1" dirty="0">
                <a:latin typeface="+mn-lt"/>
              </a:rPr>
              <a:t>Labor Cost: </a:t>
            </a:r>
            <a:r>
              <a:rPr lang="en-US" dirty="0">
                <a:latin typeface="+mn-lt"/>
              </a:rPr>
              <a:t>Both standards result in the same payroll cost per part produced.</a:t>
            </a:r>
          </a:p>
          <a:p>
            <a:endParaRPr lang="en-US" dirty="0">
              <a:latin typeface="+mn-lt"/>
            </a:endParaRPr>
          </a:p>
          <a:p>
            <a:r>
              <a:rPr lang="en-US" b="1" dirty="0">
                <a:latin typeface="+mn-lt"/>
              </a:rPr>
              <a:t>Employee Morale:</a:t>
            </a:r>
          </a:p>
          <a:p>
            <a:pPr marL="341313" indent="-165100">
              <a:buFont typeface="Arial" panose="020B0604020202020204" pitchFamily="34" charset="0"/>
              <a:buChar char="•"/>
            </a:pPr>
            <a:r>
              <a:rPr lang="en-US" u="sng" dirty="0">
                <a:latin typeface="+mn-lt"/>
              </a:rPr>
              <a:t>High Task Standard</a:t>
            </a:r>
            <a:r>
              <a:rPr lang="en-US" dirty="0">
                <a:latin typeface="+mn-lt"/>
              </a:rPr>
              <a:t>: Only 50% meet the standard, potentially harming morale.</a:t>
            </a:r>
          </a:p>
          <a:p>
            <a:pPr marL="341313" indent="-165100">
              <a:buFont typeface="Arial" panose="020B0604020202020204" pitchFamily="34" charset="0"/>
              <a:buChar char="•"/>
            </a:pPr>
            <a:r>
              <a:rPr lang="en-US" u="sng" dirty="0">
                <a:latin typeface="+mn-lt"/>
              </a:rPr>
              <a:t>Low Task Standard</a:t>
            </a:r>
            <a:r>
              <a:rPr lang="en-US" dirty="0">
                <a:latin typeface="+mn-lt"/>
              </a:rPr>
              <a:t>: 95% meet the standard, boosting morale and self-image.</a:t>
            </a:r>
          </a:p>
          <a:p>
            <a:pPr marL="573087" lvl="8"/>
            <a:endParaRPr lang="en-US" dirty="0">
              <a:latin typeface="+mn-lt"/>
            </a:endParaRPr>
          </a:p>
        </p:txBody>
      </p:sp>
      <p:pic>
        <p:nvPicPr>
          <p:cNvPr id="4" name="Picture 3" descr="An image of the Normal curve.">
            <a:extLst>
              <a:ext uri="{FF2B5EF4-FFF2-40B4-BE49-F238E27FC236}">
                <a16:creationId xmlns:a16="http://schemas.microsoft.com/office/drawing/2014/main" id="{FAE5E047-B6E2-85D1-2010-D1556CFEA3DD}"/>
              </a:ext>
            </a:extLst>
          </p:cNvPr>
          <p:cNvPicPr>
            <a:picLocks noChangeAspect="1"/>
          </p:cNvPicPr>
          <p:nvPr/>
        </p:nvPicPr>
        <p:blipFill>
          <a:blip r:embed="rId2"/>
          <a:stretch>
            <a:fillRect/>
          </a:stretch>
        </p:blipFill>
        <p:spPr>
          <a:xfrm>
            <a:off x="5486400" y="1196859"/>
            <a:ext cx="3352800" cy="1821939"/>
          </a:xfrm>
          <a:prstGeom prst="rect">
            <a:avLst/>
          </a:prstGeom>
          <a:ln>
            <a:solidFill>
              <a:schemeClr val="tx1"/>
            </a:solidFill>
          </a:ln>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8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5</a:t>
            </a:fld>
            <a:endParaRPr sz="1200">
              <a:latin typeface="Calibri"/>
              <a:cs typeface="Calibri"/>
            </a:endParaRPr>
          </a:p>
        </p:txBody>
      </p:sp>
    </p:spTree>
    <p:extLst>
      <p:ext uri="{BB962C8B-B14F-4D97-AF65-F5344CB8AC3E}">
        <p14:creationId xmlns:p14="http://schemas.microsoft.com/office/powerpoint/2010/main" val="657649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47444" y="514623"/>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spc="-10" dirty="0"/>
              <a:t>The Point Factor Rating Method</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40337" y="11430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40337" y="1219200"/>
            <a:ext cx="8256219" cy="2028889"/>
          </a:xfrm>
          <a:prstGeom prst="rect">
            <a:avLst/>
          </a:prstGeom>
          <a:noFill/>
        </p:spPr>
        <p:txBody>
          <a:bodyPr wrap="square" rtlCol="0">
            <a:spAutoFit/>
          </a:bodyPr>
          <a:lstStyle/>
          <a:p>
            <a:pPr marL="517525" indent="-341313">
              <a:lnSpc>
                <a:spcPct val="200000"/>
              </a:lnSpc>
              <a:buFont typeface="Wingdings" panose="05000000000000000000" pitchFamily="2" charset="2"/>
              <a:buChar char="Ø"/>
            </a:pPr>
            <a:r>
              <a:rPr lang="en-US" sz="2200" dirty="0">
                <a:latin typeface="+mn-lt"/>
              </a:rPr>
              <a:t>Defines job characteristics/elements</a:t>
            </a:r>
          </a:p>
          <a:p>
            <a:pPr marL="517525" indent="-341313">
              <a:lnSpc>
                <a:spcPct val="200000"/>
              </a:lnSpc>
              <a:buFont typeface="Wingdings" panose="05000000000000000000" pitchFamily="2" charset="2"/>
              <a:buChar char="Ø"/>
            </a:pPr>
            <a:r>
              <a:rPr lang="en-US" sz="2200" dirty="0">
                <a:latin typeface="+mn-lt"/>
              </a:rPr>
              <a:t>Assigns degrees and point values</a:t>
            </a:r>
          </a:p>
          <a:p>
            <a:pPr marL="517525" indent="-341313">
              <a:lnSpc>
                <a:spcPct val="200000"/>
              </a:lnSpc>
              <a:buFont typeface="Wingdings" panose="05000000000000000000" pitchFamily="2" charset="2"/>
              <a:buChar char="Ø"/>
            </a:pPr>
            <a:r>
              <a:rPr lang="en-US" sz="2200" dirty="0">
                <a:latin typeface="+mn-lt"/>
              </a:rPr>
              <a:t>Total job value = sum of assigned points</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8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6</a:t>
            </a:fld>
            <a:endParaRPr sz="1200">
              <a:latin typeface="Calibri"/>
              <a:cs typeface="Calibri"/>
            </a:endParaRPr>
          </a:p>
        </p:txBody>
      </p:sp>
    </p:spTree>
    <p:extLst>
      <p:ext uri="{BB962C8B-B14F-4D97-AF65-F5344CB8AC3E}">
        <p14:creationId xmlns:p14="http://schemas.microsoft.com/office/powerpoint/2010/main" val="22054104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5291" y="431845"/>
            <a:ext cx="8229599" cy="520655"/>
          </a:xfrm>
          <a:prstGeom prst="rect">
            <a:avLst/>
          </a:prstGeom>
        </p:spPr>
        <p:txBody>
          <a:bodyPr vert="horz" wrap="square" lIns="0" tIns="12700" rIns="0" bIns="0" rtlCol="0">
            <a:spAutoFit/>
          </a:bodyPr>
          <a:lstStyle/>
          <a:p>
            <a:pPr marL="12700" algn="ctr">
              <a:lnSpc>
                <a:spcPct val="100000"/>
              </a:lnSpc>
              <a:spcBef>
                <a:spcPts val="100"/>
              </a:spcBef>
            </a:pPr>
            <a:r>
              <a:rPr lang="en-US" sz="3300" dirty="0"/>
              <a:t>The Westinghouse System</a:t>
            </a:r>
            <a:endParaRPr sz="3300" spc="-10" dirty="0"/>
          </a:p>
        </p:txBody>
      </p:sp>
      <p:sp>
        <p:nvSpPr>
          <p:cNvPr id="2" name="object 2">
            <a:extLst>
              <a:ext uri="{C183D7F6-B498-43B3-948B-1728B52AA6E4}">
                <adec:decorative xmlns:adec="http://schemas.microsoft.com/office/drawing/2017/decorative" val="1"/>
              </a:ext>
            </a:extLst>
          </p:cNvPr>
          <p:cNvSpPr/>
          <p:nvPr/>
        </p:nvSpPr>
        <p:spPr>
          <a:xfrm>
            <a:off x="415290" y="9906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dirty="0">
              <a:latin typeface="+mn-lt"/>
            </a:endParaRPr>
          </a:p>
        </p:txBody>
      </p:sp>
      <p:sp>
        <p:nvSpPr>
          <p:cNvPr id="5" name="Rectangle 4"/>
          <p:cNvSpPr/>
          <p:nvPr/>
        </p:nvSpPr>
        <p:spPr>
          <a:xfrm>
            <a:off x="415290" y="1066800"/>
            <a:ext cx="8229600" cy="2246769"/>
          </a:xfrm>
          <a:prstGeom prst="rect">
            <a:avLst/>
          </a:prstGeom>
        </p:spPr>
        <p:txBody>
          <a:bodyPr wrap="square">
            <a:spAutoFit/>
          </a:bodyPr>
          <a:lstStyle/>
          <a:p>
            <a:pPr marL="119062"/>
            <a:r>
              <a:rPr lang="en-US" sz="2000" b="1" dirty="0">
                <a:latin typeface="+mn-lt"/>
              </a:rPr>
              <a:t>Four Factors:</a:t>
            </a:r>
          </a:p>
          <a:p>
            <a:pPr marL="461963" indent="-176213">
              <a:buFont typeface="Arial" panose="020B0604020202020204" pitchFamily="34" charset="0"/>
              <a:buChar char="•"/>
            </a:pPr>
            <a:r>
              <a:rPr lang="en-US" sz="2000" u="sng" dirty="0">
                <a:latin typeface="+mn-lt"/>
              </a:rPr>
              <a:t>Skill</a:t>
            </a:r>
            <a:r>
              <a:rPr lang="en-US" sz="2000" dirty="0">
                <a:latin typeface="+mn-lt"/>
              </a:rPr>
              <a:t>: Proficiency in following the given method</a:t>
            </a:r>
          </a:p>
          <a:p>
            <a:pPr marL="461963" indent="-176213">
              <a:buFont typeface="Arial" panose="020B0604020202020204" pitchFamily="34" charset="0"/>
              <a:buChar char="•"/>
            </a:pPr>
            <a:r>
              <a:rPr lang="en-US" sz="2000" u="sng" dirty="0">
                <a:latin typeface="+mn-lt"/>
              </a:rPr>
              <a:t>Effort</a:t>
            </a:r>
            <a:r>
              <a:rPr lang="en-US" sz="2000" dirty="0">
                <a:latin typeface="+mn-lt"/>
              </a:rPr>
              <a:t>: Will to work</a:t>
            </a:r>
          </a:p>
          <a:p>
            <a:pPr marL="461963" indent="-176213">
              <a:buFont typeface="Arial" panose="020B0604020202020204" pitchFamily="34" charset="0"/>
              <a:buChar char="•"/>
            </a:pPr>
            <a:r>
              <a:rPr lang="en-US" sz="2000" u="sng" dirty="0">
                <a:latin typeface="+mn-lt"/>
              </a:rPr>
              <a:t>Environment</a:t>
            </a:r>
            <a:r>
              <a:rPr lang="en-US" sz="2000" dirty="0">
                <a:latin typeface="+mn-lt"/>
              </a:rPr>
              <a:t>: General work surroundings</a:t>
            </a:r>
          </a:p>
          <a:p>
            <a:pPr marL="461963" indent="-176213">
              <a:buFont typeface="Arial" panose="020B0604020202020204" pitchFamily="34" charset="0"/>
              <a:buChar char="•"/>
            </a:pPr>
            <a:r>
              <a:rPr lang="en-US" sz="2000" u="sng" dirty="0">
                <a:latin typeface="+mn-lt"/>
              </a:rPr>
              <a:t>Consistency</a:t>
            </a:r>
            <a:r>
              <a:rPr lang="en-US" sz="2000" dirty="0">
                <a:latin typeface="+mn-lt"/>
              </a:rPr>
              <a:t>: Performance consistency</a:t>
            </a:r>
          </a:p>
          <a:p>
            <a:pPr marL="119062"/>
            <a:endParaRPr lang="en-US" sz="2000" dirty="0">
              <a:latin typeface="+mn-lt"/>
            </a:endParaRPr>
          </a:p>
          <a:p>
            <a:pPr marL="119062"/>
            <a:r>
              <a:rPr lang="en-US" sz="2000" dirty="0">
                <a:latin typeface="+mn-lt"/>
              </a:rPr>
              <a:t>Final Rating = Sum of four factors + 100%</a:t>
            </a:r>
          </a:p>
        </p:txBody>
      </p:sp>
      <p:pic>
        <p:nvPicPr>
          <p:cNvPr id="6" name="Picture 5" descr="An example of how to calculate the performance factor rating using the Westinghouse System.">
            <a:extLst>
              <a:ext uri="{FF2B5EF4-FFF2-40B4-BE49-F238E27FC236}">
                <a16:creationId xmlns:a16="http://schemas.microsoft.com/office/drawing/2014/main" id="{4D4C1854-3C50-474B-264B-AFDEE7D7F8AB}"/>
              </a:ext>
            </a:extLst>
          </p:cNvPr>
          <p:cNvPicPr>
            <a:picLocks noChangeAspect="1"/>
          </p:cNvPicPr>
          <p:nvPr/>
        </p:nvPicPr>
        <p:blipFill>
          <a:blip r:embed="rId2"/>
          <a:stretch>
            <a:fillRect/>
          </a:stretch>
        </p:blipFill>
        <p:spPr>
          <a:xfrm>
            <a:off x="1595437" y="4170507"/>
            <a:ext cx="5953125" cy="1590675"/>
          </a:xfrm>
          <a:prstGeom prst="rect">
            <a:avLst/>
          </a:prstGeom>
        </p:spPr>
      </p:pic>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8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7</a:t>
            </a:fld>
            <a:endParaRPr sz="1200">
              <a:latin typeface="Calibri"/>
              <a:cs typeface="Calibri"/>
            </a:endParaRPr>
          </a:p>
        </p:txBody>
      </p:sp>
    </p:spTree>
    <p:extLst>
      <p:ext uri="{BB962C8B-B14F-4D97-AF65-F5344CB8AC3E}">
        <p14:creationId xmlns:p14="http://schemas.microsoft.com/office/powerpoint/2010/main" val="1683485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00621" y="514623"/>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dirty="0"/>
              <a:t>Benchmark Standards</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14476" y="1066800"/>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14" name="TextBox 13"/>
          <p:cNvSpPr txBox="1"/>
          <p:nvPr/>
        </p:nvSpPr>
        <p:spPr>
          <a:xfrm>
            <a:off x="441520" y="1219200"/>
            <a:ext cx="8228786" cy="4093428"/>
          </a:xfrm>
          <a:prstGeom prst="rect">
            <a:avLst/>
          </a:prstGeom>
          <a:noFill/>
        </p:spPr>
        <p:txBody>
          <a:bodyPr wrap="square" rtlCol="0">
            <a:spAutoFit/>
          </a:bodyPr>
          <a:lstStyle/>
          <a:p>
            <a:r>
              <a:rPr lang="en-US" sz="2000" b="1" dirty="0">
                <a:latin typeface="+mn-lt"/>
              </a:rPr>
              <a:t>Walking:</a:t>
            </a:r>
          </a:p>
          <a:p>
            <a:pPr marL="517525" indent="-231775">
              <a:buFont typeface="Arial" panose="020B0604020202020204" pitchFamily="34" charset="0"/>
              <a:buChar char="•"/>
            </a:pPr>
            <a:r>
              <a:rPr lang="en-US" sz="2000" dirty="0">
                <a:latin typeface="+mn-lt"/>
              </a:rPr>
              <a:t>3 mph: 50 feet in 11.3 seconds (27-inch stride)</a:t>
            </a:r>
          </a:p>
          <a:p>
            <a:pPr marL="517525" indent="-231775">
              <a:buFont typeface="Arial" panose="020B0604020202020204" pitchFamily="34" charset="0"/>
              <a:buChar char="•"/>
            </a:pPr>
            <a:r>
              <a:rPr lang="en-US" sz="2000" dirty="0">
                <a:latin typeface="+mn-lt"/>
              </a:rPr>
              <a:t>3.57 mph: Unobstructed area, 34-inch stride (MTM Guideline)</a:t>
            </a:r>
          </a:p>
          <a:p>
            <a:endParaRPr lang="en-US" sz="2000" dirty="0">
              <a:latin typeface="+mn-lt"/>
            </a:endParaRPr>
          </a:p>
          <a:p>
            <a:r>
              <a:rPr lang="en-US" sz="2000" b="1" dirty="0">
                <a:latin typeface="+mn-lt"/>
              </a:rPr>
              <a:t>Dealing:</a:t>
            </a:r>
          </a:p>
          <a:p>
            <a:pPr marL="517525" indent="-231775">
              <a:buFont typeface="Arial" panose="020B0604020202020204" pitchFamily="34" charset="0"/>
              <a:buChar char="•"/>
            </a:pPr>
            <a:r>
              <a:rPr lang="en-US" sz="2000" dirty="0">
                <a:latin typeface="+mn-lt"/>
              </a:rPr>
              <a:t>52 cards into 4 piles: 30 seconds (left hand holds, right hand delivers)</a:t>
            </a:r>
          </a:p>
          <a:p>
            <a:endParaRPr lang="en-US" sz="2000" dirty="0">
              <a:latin typeface="+mn-lt"/>
            </a:endParaRPr>
          </a:p>
          <a:p>
            <a:r>
              <a:rPr lang="en-US" sz="2000" b="1" dirty="0">
                <a:latin typeface="+mn-lt"/>
              </a:rPr>
              <a:t>Performance Rating:</a:t>
            </a:r>
          </a:p>
          <a:p>
            <a:pPr marL="517525" indent="-231775">
              <a:buFont typeface="Arial" panose="020B0604020202020204" pitchFamily="34" charset="0"/>
              <a:buChar char="•"/>
            </a:pPr>
            <a:r>
              <a:rPr lang="en-US" sz="2000" dirty="0">
                <a:latin typeface="+mn-lt"/>
              </a:rPr>
              <a:t>100% Productivity: Average trained employee’s speed</a:t>
            </a:r>
          </a:p>
          <a:p>
            <a:pPr marL="517525" indent="-231775">
              <a:buFont typeface="Arial" panose="020B0604020202020204" pitchFamily="34" charset="0"/>
              <a:buChar char="•"/>
            </a:pPr>
            <a:r>
              <a:rPr lang="en-US" sz="2000" dirty="0">
                <a:latin typeface="+mn-lt"/>
              </a:rPr>
              <a:t>Below 100%: Slower than average </a:t>
            </a:r>
          </a:p>
          <a:p>
            <a:pPr marL="517525" indent="-231775">
              <a:buFont typeface="Arial" panose="020B0604020202020204" pitchFamily="34" charset="0"/>
              <a:buChar char="•"/>
            </a:pPr>
            <a:r>
              <a:rPr lang="en-US" sz="2000" dirty="0">
                <a:latin typeface="+mn-lt"/>
              </a:rPr>
              <a:t>Above 100%: Faster than average </a:t>
            </a:r>
          </a:p>
          <a:p>
            <a:pPr marL="517525" indent="-231775">
              <a:buFont typeface="Arial" panose="020B0604020202020204" pitchFamily="34" charset="0"/>
              <a:buChar char="•"/>
            </a:pPr>
            <a:r>
              <a:rPr lang="en-US" sz="2000" dirty="0">
                <a:latin typeface="+mn-lt"/>
              </a:rPr>
              <a:t>Rate Speed: Compare to average</a:t>
            </a:r>
          </a:p>
          <a:p>
            <a:pPr marL="517525" indent="-231775">
              <a:buFont typeface="Arial" panose="020B0604020202020204" pitchFamily="34" charset="0"/>
              <a:buChar char="•"/>
            </a:pPr>
            <a:r>
              <a:rPr lang="en-US" sz="2000" dirty="0">
                <a:latin typeface="+mn-lt"/>
              </a:rPr>
              <a:t>Focus on speed of walking or hand movements</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8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8</a:t>
            </a:fld>
            <a:endParaRPr sz="1200">
              <a:latin typeface="Calibri"/>
              <a:cs typeface="Calibri"/>
            </a:endParaRPr>
          </a:p>
        </p:txBody>
      </p:sp>
    </p:spTree>
    <p:extLst>
      <p:ext uri="{BB962C8B-B14F-4D97-AF65-F5344CB8AC3E}">
        <p14:creationId xmlns:p14="http://schemas.microsoft.com/office/powerpoint/2010/main" val="1390603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00620" y="380334"/>
            <a:ext cx="8228786" cy="628377"/>
          </a:xfrm>
          <a:prstGeom prst="rect">
            <a:avLst/>
          </a:prstGeom>
        </p:spPr>
        <p:txBody>
          <a:bodyPr vert="horz" wrap="square" lIns="0" tIns="12700" rIns="0" bIns="0" rtlCol="0">
            <a:spAutoFit/>
          </a:bodyPr>
          <a:lstStyle/>
          <a:p>
            <a:pPr marL="12700" algn="ctr">
              <a:lnSpc>
                <a:spcPct val="100000"/>
              </a:lnSpc>
              <a:spcBef>
                <a:spcPts val="100"/>
              </a:spcBef>
            </a:pPr>
            <a:r>
              <a:rPr lang="en-US" sz="4000" spc="-10" dirty="0"/>
              <a:t>Walking Rating Practice</a:t>
            </a:r>
            <a:endParaRPr sz="4000" spc="-10" dirty="0"/>
          </a:p>
        </p:txBody>
      </p:sp>
      <p:sp>
        <p:nvSpPr>
          <p:cNvPr id="2" name="object 2">
            <a:extLst>
              <a:ext uri="{C183D7F6-B498-43B3-948B-1728B52AA6E4}">
                <adec:decorative xmlns:adec="http://schemas.microsoft.com/office/drawing/2017/decorative" val="1"/>
              </a:ext>
            </a:extLst>
          </p:cNvPr>
          <p:cNvSpPr/>
          <p:nvPr/>
        </p:nvSpPr>
        <p:spPr>
          <a:xfrm>
            <a:off x="400620" y="1002745"/>
            <a:ext cx="8229600" cy="0"/>
          </a:xfrm>
          <a:custGeom>
            <a:avLst/>
            <a:gdLst/>
            <a:ahLst/>
            <a:cxnLst/>
            <a:rect l="l" t="t" r="r" b="b"/>
            <a:pathLst>
              <a:path w="8229600">
                <a:moveTo>
                  <a:pt x="0" y="0"/>
                </a:moveTo>
                <a:lnTo>
                  <a:pt x="8229600" y="1"/>
                </a:lnTo>
              </a:path>
            </a:pathLst>
          </a:custGeom>
          <a:ln w="57150">
            <a:solidFill>
              <a:srgbClr val="F69240"/>
            </a:solidFill>
          </a:ln>
        </p:spPr>
        <p:txBody>
          <a:bodyPr wrap="square" lIns="0" tIns="0" rIns="0" bIns="0" rtlCol="0"/>
          <a:lstStyle/>
          <a:p>
            <a:endParaRPr/>
          </a:p>
        </p:txBody>
      </p:sp>
      <p:sp>
        <p:nvSpPr>
          <p:cNvPr id="4" name="TextBox 3">
            <a:extLst>
              <a:ext uri="{FF2B5EF4-FFF2-40B4-BE49-F238E27FC236}">
                <a16:creationId xmlns:a16="http://schemas.microsoft.com/office/drawing/2014/main" id="{DE12B9A7-017D-E597-9794-613481AA5739}"/>
              </a:ext>
            </a:extLst>
          </p:cNvPr>
          <p:cNvSpPr txBox="1"/>
          <p:nvPr/>
        </p:nvSpPr>
        <p:spPr>
          <a:xfrm>
            <a:off x="400620" y="1066800"/>
            <a:ext cx="8228786" cy="5062924"/>
          </a:xfrm>
          <a:prstGeom prst="rect">
            <a:avLst/>
          </a:prstGeom>
          <a:noFill/>
        </p:spPr>
        <p:txBody>
          <a:bodyPr wrap="square" rtlCol="0">
            <a:spAutoFit/>
          </a:bodyPr>
          <a:lstStyle/>
          <a:p>
            <a:r>
              <a:rPr lang="en-US" sz="1900" b="1" dirty="0">
                <a:latin typeface="+mn-lt"/>
              </a:rPr>
              <a:t>Benchmark:</a:t>
            </a:r>
          </a:p>
          <a:p>
            <a:pPr marL="517525" indent="-287338">
              <a:buFont typeface="Arial" panose="020B0604020202020204" pitchFamily="34" charset="0"/>
              <a:buChar char="•"/>
            </a:pPr>
            <a:r>
              <a:rPr lang="en-US" sz="1900" dirty="0">
                <a:latin typeface="+mn-lt"/>
              </a:rPr>
              <a:t>3 mph: 50 feet in 11.3 seconds (27-inch stride)</a:t>
            </a:r>
          </a:p>
          <a:p>
            <a:endParaRPr lang="en-US" sz="1900" b="1" dirty="0">
              <a:latin typeface="+mn-lt"/>
            </a:endParaRPr>
          </a:p>
          <a:p>
            <a:r>
              <a:rPr lang="en-US" sz="1900" b="1" dirty="0">
                <a:latin typeface="+mn-lt"/>
              </a:rPr>
              <a:t>Setup:</a:t>
            </a:r>
          </a:p>
          <a:p>
            <a:pPr marL="517525" indent="-287338">
              <a:buFont typeface="Arial" panose="020B0604020202020204" pitchFamily="34" charset="0"/>
              <a:buChar char="•"/>
            </a:pPr>
            <a:r>
              <a:rPr lang="en-US" sz="1900" dirty="0">
                <a:latin typeface="+mn-lt"/>
              </a:rPr>
              <a:t>Measure 60 feet: 50 feet for timing, 5 feet for start/stop</a:t>
            </a:r>
          </a:p>
          <a:p>
            <a:pPr marL="517525" indent="-287338">
              <a:buFont typeface="Arial" panose="020B0604020202020204" pitchFamily="34" charset="0"/>
              <a:buChar char="•"/>
            </a:pPr>
            <a:r>
              <a:rPr lang="en-US" sz="1900" dirty="0">
                <a:latin typeface="+mn-lt"/>
              </a:rPr>
              <a:t>Start walking, time the middle 50 feet with a stopwatch</a:t>
            </a:r>
          </a:p>
          <a:p>
            <a:endParaRPr lang="en-US" sz="1900" b="1" dirty="0">
              <a:latin typeface="+mn-lt"/>
            </a:endParaRPr>
          </a:p>
          <a:p>
            <a:r>
              <a:rPr lang="en-US" sz="1900" b="1" dirty="0">
                <a:latin typeface="+mn-lt"/>
              </a:rPr>
              <a:t>Steps:</a:t>
            </a:r>
          </a:p>
          <a:p>
            <a:pPr marL="517525" indent="-341313">
              <a:buFont typeface="+mj-lt"/>
              <a:buAutoNum type="arabicPeriod"/>
            </a:pPr>
            <a:r>
              <a:rPr lang="en-US" sz="1900" dirty="0">
                <a:latin typeface="+mn-lt"/>
              </a:rPr>
              <a:t>Start walking, begin timing at the start of the 50-foot mark.</a:t>
            </a:r>
          </a:p>
          <a:p>
            <a:pPr marL="517525" indent="-341313">
              <a:buFont typeface="+mj-lt"/>
              <a:buAutoNum type="arabicPeriod"/>
            </a:pPr>
            <a:r>
              <a:rPr lang="en-US" sz="1900" dirty="0">
                <a:latin typeface="+mn-lt"/>
              </a:rPr>
              <a:t>Stop timing at the end of the 50-foot mark.</a:t>
            </a:r>
          </a:p>
          <a:p>
            <a:pPr marL="517525" indent="-341313">
              <a:buFont typeface="+mj-lt"/>
              <a:buAutoNum type="arabicPeriod"/>
            </a:pPr>
            <a:r>
              <a:rPr lang="en-US" sz="1900" dirty="0">
                <a:latin typeface="+mn-lt"/>
              </a:rPr>
              <a:t>Estimate walking speed as a percentage of 100% and record</a:t>
            </a:r>
          </a:p>
          <a:p>
            <a:pPr marL="517525" indent="-341313">
              <a:buFont typeface="+mj-lt"/>
              <a:buAutoNum type="arabicPeriod"/>
            </a:pPr>
            <a:r>
              <a:rPr lang="en-US" sz="1900" dirty="0">
                <a:latin typeface="+mn-lt"/>
              </a:rPr>
              <a:t>Record actual time in "Stopwatch Time"</a:t>
            </a:r>
          </a:p>
          <a:p>
            <a:pPr marL="517525" indent="-341313">
              <a:buFont typeface="+mj-lt"/>
              <a:buAutoNum type="arabicPeriod"/>
            </a:pPr>
            <a:r>
              <a:rPr lang="en-US" sz="1900" dirty="0">
                <a:latin typeface="+mn-lt"/>
              </a:rPr>
              <a:t>Leveled Rating = (11.3 seconds / Stopwatch Time) x 100</a:t>
            </a:r>
          </a:p>
          <a:p>
            <a:pPr marL="517525" indent="-341313">
              <a:buFont typeface="+mj-lt"/>
              <a:buAutoNum type="arabicPeriod"/>
            </a:pPr>
            <a:r>
              <a:rPr lang="en-US" sz="1900" dirty="0">
                <a:latin typeface="+mn-lt"/>
              </a:rPr>
              <a:t>Difference = My Rating - Leveled Rating</a:t>
            </a:r>
          </a:p>
          <a:p>
            <a:pPr marL="517525" indent="-341313">
              <a:buFont typeface="+mj-lt"/>
              <a:buAutoNum type="arabicPeriod"/>
            </a:pPr>
            <a:endParaRPr lang="en-US" sz="1900" dirty="0">
              <a:latin typeface="+mn-lt"/>
            </a:endParaRPr>
          </a:p>
          <a:p>
            <a:r>
              <a:rPr lang="en-US" sz="1900" b="1" dirty="0">
                <a:latin typeface="+mn-lt"/>
              </a:rPr>
              <a:t>Objective: </a:t>
            </a:r>
            <a:r>
              <a:rPr lang="en-US" sz="1900" dirty="0">
                <a:latin typeface="+mn-lt"/>
              </a:rPr>
              <a:t>Aim for zero difference between estimated and leveled ratings.</a:t>
            </a:r>
          </a:p>
          <a:p>
            <a:r>
              <a:rPr lang="en-US" sz="1900" dirty="0">
                <a:latin typeface="+mn-lt"/>
              </a:rPr>
              <a:t>Ratings should be in multiples of fives.</a:t>
            </a:r>
          </a:p>
        </p:txBody>
      </p:sp>
      <p:sp>
        <p:nvSpPr>
          <p:cNvPr id="13" name="Footer Placeholder 3"/>
          <p:cNvSpPr txBox="1">
            <a:spLocks/>
          </p:cNvSpPr>
          <p:nvPr/>
        </p:nvSpPr>
        <p:spPr>
          <a:xfrm>
            <a:off x="533400" y="6447017"/>
            <a:ext cx="7597317" cy="153888"/>
          </a:xfrm>
          <a:prstGeom prst="rect">
            <a:avLst/>
          </a:prstGeom>
        </p:spPr>
        <p:txBody>
          <a:bodyPr wrap="square" lIns="0" tIns="0" rIns="0" bIns="0">
            <a:spAutoFit/>
          </a:bodyPr>
          <a:lstStyle>
            <a:defPPr>
              <a:defRPr kern="0"/>
            </a:defPPr>
            <a:lvl1pPr algn="ctr">
              <a:defRPr>
                <a:solidFill>
                  <a:schemeClr val="tx1">
                    <a:tint val="75000"/>
                  </a:schemeClr>
                </a:solidFill>
              </a:defRPr>
            </a:lvl1pPr>
          </a:lstStyle>
          <a:p>
            <a:r>
              <a:rPr lang="en-US" sz="1000" dirty="0"/>
              <a:t>Chapter 8	              Copyright © 2025 by Robert S. Keyser, </a:t>
            </a:r>
            <a:r>
              <a:rPr lang="en-US" sz="1000" dirty="0" err="1"/>
              <a:t>Parisa</a:t>
            </a:r>
            <a:r>
              <a:rPr lang="en-US" sz="1000" dirty="0"/>
              <a:t> </a:t>
            </a:r>
            <a:r>
              <a:rPr lang="en-US" sz="1000" dirty="0" err="1"/>
              <a:t>Pooyan</a:t>
            </a:r>
            <a:r>
              <a:rPr lang="en-US" sz="1000" dirty="0"/>
              <a:t>, Lin Li, &amp; Suad </a:t>
            </a:r>
            <a:r>
              <a:rPr lang="en-US" sz="1000" dirty="0" err="1"/>
              <a:t>Awad</a:t>
            </a:r>
            <a:r>
              <a:rPr lang="en-US" sz="1000" dirty="0"/>
              <a:t> - All Rights Reserved</a:t>
            </a:r>
          </a:p>
        </p:txBody>
      </p:sp>
      <p:sp>
        <p:nvSpPr>
          <p:cNvPr id="11" name="object 11"/>
          <p:cNvSpPr txBox="1"/>
          <p:nvPr/>
        </p:nvSpPr>
        <p:spPr>
          <a:xfrm>
            <a:off x="8400415" y="6428920"/>
            <a:ext cx="244475" cy="211454"/>
          </a:xfrm>
          <a:prstGeom prst="rect">
            <a:avLst/>
          </a:prstGeom>
        </p:spPr>
        <p:txBody>
          <a:bodyPr vert="horz" wrap="square" lIns="0" tIns="5080" rIns="0" bIns="0" rtlCol="0">
            <a:spAutoFit/>
          </a:bodyPr>
          <a:lstStyle/>
          <a:p>
            <a:pPr marL="38100">
              <a:lnSpc>
                <a:spcPct val="100000"/>
              </a:lnSpc>
              <a:spcBef>
                <a:spcPts val="40"/>
              </a:spcBef>
            </a:pPr>
            <a:fld id="{81D60167-4931-47E6-BA6A-407CBD079E47}" type="slidenum">
              <a:rPr sz="1200" spc="-25" dirty="0">
                <a:solidFill>
                  <a:srgbClr val="898989"/>
                </a:solidFill>
                <a:latin typeface="Calibri"/>
                <a:cs typeface="Calibri"/>
              </a:rPr>
              <a:t>9</a:t>
            </a:fld>
            <a:endParaRPr sz="1200">
              <a:latin typeface="Calibri"/>
              <a:cs typeface="Calibri"/>
            </a:endParaRPr>
          </a:p>
        </p:txBody>
      </p:sp>
    </p:spTree>
    <p:extLst>
      <p:ext uri="{BB962C8B-B14F-4D97-AF65-F5344CB8AC3E}">
        <p14:creationId xmlns:p14="http://schemas.microsoft.com/office/powerpoint/2010/main" val="35491604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2763</TotalTime>
  <Words>1359</Words>
  <Application>Microsoft Office PowerPoint</Application>
  <PresentationFormat>On-screen Show (4:3)</PresentationFormat>
  <Paragraphs>181</Paragraphs>
  <Slides>13</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Cambria Math</vt:lpstr>
      <vt:lpstr>Courier New</vt:lpstr>
      <vt:lpstr>Wingdings</vt:lpstr>
      <vt:lpstr>Office Theme</vt:lpstr>
      <vt:lpstr>Chapter 8               Copyright © 2025 by Robert S. Keyser, Parisa Pooyan, Lin Li, &amp; Suad Awad - All Rights Reserved</vt:lpstr>
      <vt:lpstr>Introduction</vt:lpstr>
      <vt:lpstr>Accuracy of Performance Rating</vt:lpstr>
      <vt:lpstr>Rating Methods</vt:lpstr>
      <vt:lpstr>Normal Performance Concepts</vt:lpstr>
      <vt:lpstr>The Point Factor Rating Method</vt:lpstr>
      <vt:lpstr>The Westinghouse System</vt:lpstr>
      <vt:lpstr>Benchmark Standards</vt:lpstr>
      <vt:lpstr>Walking Rating Practice</vt:lpstr>
      <vt:lpstr>Hand Motion Rating Practice</vt:lpstr>
      <vt:lpstr>Calculating the Performance Rating – Part 1</vt:lpstr>
      <vt:lpstr>Calculating the Performance Rating – Part 2</vt:lpstr>
      <vt:lpstr>Calculating the Performance Rating – Part 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ISYE 3450</dc:title>
  <dc:creator>Suad Awad</dc:creator>
  <cp:lastModifiedBy>Robert Keyser</cp:lastModifiedBy>
  <cp:revision>165</cp:revision>
  <cp:lastPrinted>2024-07-17T00:28:01Z</cp:lastPrinted>
  <dcterms:created xsi:type="dcterms:W3CDTF">2024-07-15T11:40:17Z</dcterms:created>
  <dcterms:modified xsi:type="dcterms:W3CDTF">2025-05-22T06:20:56Z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2021-05-10T00:00:00Z</vt:filetime>
  </property>
  <property fmtid="{D5CDD505-2E9C-101B-9397-08002B2CF9AE}" pid="3" name="LastSaved">
    <vt:filetime>2024-07-15T00:00:00Z</vt:filetime>
  </property>
  <property fmtid="{D5CDD505-2E9C-101B-9397-08002B2CF9AE}" pid="4" name="Producer">
    <vt:lpwstr>macOS Version 11.3.1 (Build 20E241) Quartz PDFContext</vt:lpwstr>
  </property>
  <property fmtid="{D5CDD505-2E9C-101B-9397-08002B2CF9AE}" pid="5" name="MSIP_Label_9fec7713-ff10-4e30-a417-5bbcd9826c75_Enabled">
    <vt:lpwstr>true</vt:lpwstr>
  </property>
  <property fmtid="{D5CDD505-2E9C-101B-9397-08002B2CF9AE}" pid="6" name="MSIP_Label_9fec7713-ff10-4e30-a417-5bbcd9826c75_SetDate">
    <vt:lpwstr>2024-09-11T00:30:41Z</vt:lpwstr>
  </property>
  <property fmtid="{D5CDD505-2E9C-101B-9397-08002B2CF9AE}" pid="7" name="MSIP_Label_9fec7713-ff10-4e30-a417-5bbcd9826c75_Method">
    <vt:lpwstr>Standard</vt:lpwstr>
  </property>
  <property fmtid="{D5CDD505-2E9C-101B-9397-08002B2CF9AE}" pid="8" name="MSIP_Label_9fec7713-ff10-4e30-a417-5bbcd9826c75_Name">
    <vt:lpwstr>Enteprise-InternalUseOnly-Child-514205181618919515141225</vt:lpwstr>
  </property>
  <property fmtid="{D5CDD505-2E9C-101B-9397-08002B2CF9AE}" pid="9" name="MSIP_Label_9fec7713-ff10-4e30-a417-5bbcd9826c75_SiteId">
    <vt:lpwstr>fa23982e-6646-4a33-a5c4-1a848d02fcc4</vt:lpwstr>
  </property>
  <property fmtid="{D5CDD505-2E9C-101B-9397-08002B2CF9AE}" pid="10" name="MSIP_Label_9fec7713-ff10-4e30-a417-5bbcd9826c75_ActionId">
    <vt:lpwstr>406980e9-111b-4bd6-8ba0-f6603728d2e4</vt:lpwstr>
  </property>
  <property fmtid="{D5CDD505-2E9C-101B-9397-08002B2CF9AE}" pid="11" name="MSIP_Label_9fec7713-ff10-4e30-a417-5bbcd9826c75_ContentBits">
    <vt:lpwstr>0</vt:lpwstr>
  </property>
  <property fmtid="{D5CDD505-2E9C-101B-9397-08002B2CF9AE}" pid="12" name="_AdHocReviewCycleID">
    <vt:i4>-1020558692</vt:i4>
  </property>
  <property fmtid="{D5CDD505-2E9C-101B-9397-08002B2CF9AE}" pid="13" name="_NewReviewCycle">
    <vt:lpwstr/>
  </property>
  <property fmtid="{D5CDD505-2E9C-101B-9397-08002B2CF9AE}" pid="14" name="_EmailSubject">
    <vt:lpwstr>[EXTERNAL] </vt:lpwstr>
  </property>
  <property fmtid="{D5CDD505-2E9C-101B-9397-08002B2CF9AE}" pid="15" name="_AuthorEmail">
    <vt:lpwstr>suad.awad.xats@statefarm.com</vt:lpwstr>
  </property>
  <property fmtid="{D5CDD505-2E9C-101B-9397-08002B2CF9AE}" pid="16" name="_AuthorEmailDisplayName">
    <vt:lpwstr>Suad Awad</vt:lpwstr>
  </property>
</Properties>
</file>