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2" r:id="rId5"/>
    <p:sldId id="288" r:id="rId6"/>
    <p:sldId id="263" r:id="rId7"/>
    <p:sldId id="273" r:id="rId8"/>
    <p:sldId id="296" r:id="rId9"/>
    <p:sldId id="283" r:id="rId10"/>
    <p:sldId id="297" r:id="rId11"/>
    <p:sldId id="298" r:id="rId12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6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09600" y="1981200"/>
            <a:ext cx="8229600" cy="29922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11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Predetermined Motion Time System (PMTS)</a:t>
            </a:r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11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9428" y="47914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Basic MOST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4" y="1144626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A56F13-6B43-448B-9584-5A881E5FD876}"/>
              </a:ext>
            </a:extLst>
          </p:cNvPr>
          <p:cNvSpPr txBox="1"/>
          <p:nvPr/>
        </p:nvSpPr>
        <p:spPr>
          <a:xfrm>
            <a:off x="409428" y="1253192"/>
            <a:ext cx="37815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3"/>
            <a:r>
              <a:rPr lang="en-US" sz="2000" b="1" dirty="0">
                <a:latin typeface="+mn-lt"/>
              </a:rPr>
              <a:t>Focus</a:t>
            </a:r>
            <a:r>
              <a:rPr lang="en-US" sz="2000" dirty="0">
                <a:latin typeface="+mn-lt"/>
              </a:rPr>
              <a:t>: Work involving movement of objects (e.g., parts, tools).</a:t>
            </a:r>
          </a:p>
          <a:p>
            <a:pPr marL="55563"/>
            <a:endParaRPr lang="en-US" sz="2000" dirty="0">
              <a:latin typeface="+mn-lt"/>
            </a:endParaRPr>
          </a:p>
          <a:p>
            <a:pPr marL="55563"/>
            <a:r>
              <a:rPr lang="en-US" sz="2000" b="1" dirty="0">
                <a:latin typeface="+mn-lt"/>
              </a:rPr>
              <a:t>MOST Procedure:</a:t>
            </a:r>
          </a:p>
          <a:p>
            <a:pPr marL="685800" indent="-404813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Analyze tasks into activity sequence models</a:t>
            </a:r>
          </a:p>
          <a:p>
            <a:pPr marL="685800" indent="-404813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Assign time standards from sequence model tables</a:t>
            </a:r>
          </a:p>
          <a:p>
            <a:pPr marL="685800" indent="-404813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Sum index values and multiply by 10 to get TMUs</a:t>
            </a:r>
          </a:p>
          <a:p>
            <a:pPr marL="55563"/>
            <a:endParaRPr lang="en-US" sz="2000" dirty="0">
              <a:latin typeface="+mn-lt"/>
            </a:endParaRPr>
          </a:p>
          <a:p>
            <a:pPr marL="55563"/>
            <a:r>
              <a:rPr lang="en-US" sz="2000" b="1" dirty="0">
                <a:latin typeface="+mn-lt"/>
              </a:rPr>
              <a:t>Example: </a:t>
            </a:r>
            <a:r>
              <a:rPr lang="en-US" sz="2000" dirty="0">
                <a:latin typeface="+mn-lt"/>
              </a:rPr>
              <a:t>Office worker picking up a file, walking, and placing it on a desk.</a:t>
            </a:r>
          </a:p>
        </p:txBody>
      </p:sp>
      <p:pic>
        <p:nvPicPr>
          <p:cNvPr id="7" name="Picture 6" descr="Symbols and descriptions used for activity sequence models in MOST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058" y="1371600"/>
            <a:ext cx="4572000" cy="271702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884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9428" y="47914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MOST Software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4" y="1144626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A56F13-6B43-448B-9584-5A881E5FD876}"/>
              </a:ext>
            </a:extLst>
          </p:cNvPr>
          <p:cNvSpPr txBox="1"/>
          <p:nvPr/>
        </p:nvSpPr>
        <p:spPr>
          <a:xfrm>
            <a:off x="409428" y="1360721"/>
            <a:ext cx="82287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3"/>
            <a:r>
              <a:rPr lang="en-US" sz="2000" b="1" dirty="0">
                <a:latin typeface="+mn-lt"/>
              </a:rPr>
              <a:t>Overview: </a:t>
            </a:r>
            <a:r>
              <a:rPr lang="en-US" sz="2000" dirty="0">
                <a:latin typeface="+mn-lt"/>
              </a:rPr>
              <a:t>Software tools expedite the computation of activity sequence models.</a:t>
            </a:r>
          </a:p>
          <a:p>
            <a:pPr marL="55563"/>
            <a:endParaRPr lang="en-US" sz="2000" dirty="0">
              <a:latin typeface="+mn-lt"/>
            </a:endParaRPr>
          </a:p>
          <a:p>
            <a:pPr marL="55563"/>
            <a:r>
              <a:rPr lang="en-US" sz="2000" b="1" dirty="0">
                <a:latin typeface="+mn-lt"/>
              </a:rPr>
              <a:t>Example: </a:t>
            </a:r>
            <a:r>
              <a:rPr lang="en-US" sz="2000" dirty="0">
                <a:latin typeface="+mn-lt"/>
              </a:rPr>
              <a:t>Input values in MOST software, demonstrating ease of use and quick calculations.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874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494584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416103" y="1600200"/>
            <a:ext cx="822878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Definition:</a:t>
            </a:r>
            <a:r>
              <a:rPr lang="en-US" sz="2000" dirty="0">
                <a:latin typeface="+mn-lt"/>
              </a:rPr>
              <a:t> PMTS are systems used to establish labor standards by breaking down tasks into basic motions (reach, grasp, move, release).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Purpose: </a:t>
            </a:r>
            <a:r>
              <a:rPr lang="en-US" sz="2000" dirty="0">
                <a:latin typeface="+mn-lt"/>
              </a:rPr>
              <a:t>Allows for accurate measurement and standardization without direct time studies.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Procedure:</a:t>
            </a:r>
          </a:p>
          <a:p>
            <a:pPr marL="633413" indent="-352425">
              <a:buFont typeface="+mj-lt"/>
              <a:buAutoNum type="arabicPeriod"/>
            </a:pPr>
            <a:r>
              <a:rPr lang="en-US" sz="2000" dirty="0">
                <a:latin typeface="+mn-lt"/>
              </a:rPr>
              <a:t>Synthesize the method using basic motion elements.</a:t>
            </a:r>
          </a:p>
          <a:p>
            <a:pPr marL="633413" indent="-352425">
              <a:buFont typeface="+mj-lt"/>
              <a:buAutoNum type="arabicPeriod"/>
            </a:pPr>
            <a:r>
              <a:rPr lang="en-US" sz="2000" dirty="0">
                <a:latin typeface="+mn-lt"/>
              </a:rPr>
              <a:t>Obtain and sum normal time values from PMTS tables.</a:t>
            </a:r>
          </a:p>
          <a:p>
            <a:pPr marL="633413" indent="-352425">
              <a:buFont typeface="+mj-lt"/>
              <a:buAutoNum type="arabicPeriod"/>
            </a:pPr>
            <a:r>
              <a:rPr lang="en-US" sz="2000" dirty="0">
                <a:latin typeface="+mn-lt"/>
              </a:rPr>
              <a:t>Evaluate and improve the method.</a:t>
            </a:r>
          </a:p>
          <a:p>
            <a:pPr marL="633413" indent="-352425">
              <a:buFont typeface="+mj-lt"/>
              <a:buAutoNum type="arabicPeriod"/>
            </a:pPr>
            <a:r>
              <a:rPr lang="en-US" sz="2000" dirty="0">
                <a:latin typeface="+mn-lt"/>
              </a:rPr>
              <a:t>Apply allowances to determine the standard time.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Key Systems: </a:t>
            </a:r>
            <a:r>
              <a:rPr lang="en-US" sz="2000" dirty="0">
                <a:latin typeface="+mn-lt"/>
              </a:rPr>
              <a:t>MTM and MOST.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8194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Methods-Time Measurement (MTM)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447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90" y="16764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Overview: </a:t>
            </a:r>
            <a:r>
              <a:rPr lang="en-US" sz="2000" dirty="0">
                <a:latin typeface="+mn-lt"/>
              </a:rPr>
              <a:t>MTM is a widely used PMTS, developed in 1948, with various systems (MTM-1, MTM-2, etc.) suited for different tasks.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MTM Systems: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MTM-1</a:t>
            </a:r>
            <a:r>
              <a:rPr lang="en-US" sz="2000" dirty="0">
                <a:latin typeface="+mn-lt"/>
              </a:rPr>
              <a:t>: Detailed, for highly repetitive tasks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MTM-2</a:t>
            </a:r>
            <a:r>
              <a:rPr lang="en-US" sz="2000" dirty="0">
                <a:latin typeface="+mn-lt"/>
              </a:rPr>
              <a:t>: Simplified, for less repetitive tasks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MTM-3</a:t>
            </a:r>
            <a:r>
              <a:rPr lang="en-US" sz="2000" dirty="0">
                <a:latin typeface="+mn-lt"/>
              </a:rPr>
              <a:t>: Broad categories, for longer cycle tasks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MTM-V</a:t>
            </a:r>
            <a:r>
              <a:rPr lang="en-US" sz="2000" dirty="0">
                <a:latin typeface="+mn-lt"/>
              </a:rPr>
              <a:t>: For variable environments</a:t>
            </a:r>
          </a:p>
          <a:p>
            <a:pPr marL="581025" indent="-300038">
              <a:buFont typeface="Arial" panose="020B0604020202020204" pitchFamily="34" charset="0"/>
              <a:buChar char="•"/>
            </a:pPr>
            <a:r>
              <a:rPr lang="en-US" sz="2000" u="sng" dirty="0">
                <a:latin typeface="+mn-lt"/>
              </a:rPr>
              <a:t>MTM-SAM</a:t>
            </a:r>
            <a:r>
              <a:rPr lang="en-US" sz="2000" dirty="0">
                <a:latin typeface="+mn-lt"/>
              </a:rPr>
              <a:t>: For standard repetitive tasks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Examples: </a:t>
            </a:r>
            <a:r>
              <a:rPr lang="en-US" sz="2000" dirty="0">
                <a:latin typeface="+mn-lt"/>
              </a:rPr>
              <a:t>MTM-1 for assembly line tasks, MTM-2 for worker performing machine operations, MTM-3 for administrative tasks.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5412" y="55748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First-Level PMTS vs. Higher-Level PMTS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426" y="1185865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509426" y="1551575"/>
            <a:ext cx="8135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First-Level PMTS: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Uses basic motion elements like reach, grasp, release.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Highly detailed with body motions.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Higher-Level PMTS: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Combines basic motions into sequences.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Condensed databases with fewer specified motions, longer normal times.</a:t>
            </a:r>
            <a:endParaRPr lang="en-US" sz="2000" dirty="0">
              <a:effectLst/>
              <a:latin typeface="+mn-lt"/>
              <a:ea typeface="Arial" panose="020B0604020202020204" pitchFamily="34" charset="0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3813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Motion Aggregates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362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43813" y="1524000"/>
            <a:ext cx="82010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latin typeface="+mn-lt"/>
              </a:rPr>
              <a:t>Definition: </a:t>
            </a:r>
            <a:r>
              <a:rPr lang="en-US" sz="2000" dirty="0">
                <a:latin typeface="+mn-lt"/>
              </a:rPr>
              <a:t>A combination of several basic motions into a sequence.</a:t>
            </a:r>
          </a:p>
          <a:p>
            <a:pPr>
              <a:spcAft>
                <a:spcPts val="600"/>
              </a:spcAft>
            </a:pPr>
            <a:endParaRPr lang="en-US" sz="2000" b="1" dirty="0">
              <a:latin typeface="+mn-lt"/>
            </a:endParaRPr>
          </a:p>
          <a:p>
            <a:pPr>
              <a:spcAft>
                <a:spcPts val="600"/>
              </a:spcAft>
            </a:pPr>
            <a:r>
              <a:rPr lang="en-US" sz="2000" b="1" dirty="0">
                <a:latin typeface="+mn-lt"/>
              </a:rPr>
              <a:t>Example: </a:t>
            </a:r>
            <a:r>
              <a:rPr lang="en-US" sz="2000" dirty="0">
                <a:latin typeface="+mn-lt"/>
              </a:rPr>
              <a:t>"Lay an object down" includes reach and release motions.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83754" y="356270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Time Units in Methods-Time Measurement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600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90" y="1981200"/>
            <a:ext cx="82562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TMU (Time Measurement Unit):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1 TMU = 0.00001 </a:t>
            </a:r>
            <a:r>
              <a:rPr lang="en-US" sz="2000" dirty="0" err="1">
                <a:latin typeface="+mn-lt"/>
              </a:rPr>
              <a:t>hr</a:t>
            </a:r>
            <a:r>
              <a:rPr lang="en-US" sz="2000" dirty="0">
                <a:latin typeface="+mn-lt"/>
              </a:rPr>
              <a:t> = 0.036 sec.</a:t>
            </a:r>
          </a:p>
          <a:p>
            <a:pPr marL="581025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Used to calculate normal time in MTM.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Conversion: </a:t>
            </a:r>
            <a:r>
              <a:rPr lang="en-US" sz="2000" dirty="0">
                <a:latin typeface="+mn-lt"/>
              </a:rPr>
              <a:t>1 sec = 27.8 TMU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1153" y="529268"/>
            <a:ext cx="822959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400" dirty="0"/>
              <a:t>Advantages of Higher-Level PMTS</a:t>
            </a:r>
            <a:endParaRPr sz="44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8363" y="1219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501" y="152400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Faster Application: </a:t>
            </a:r>
            <a:r>
              <a:rPr lang="en-US" sz="2000" dirty="0">
                <a:latin typeface="+mn-lt"/>
              </a:rPr>
              <a:t>Higher-level PMTS are quicker to apply than first-level PMTS.</a:t>
            </a:r>
          </a:p>
          <a:p>
            <a:pPr marL="509588" indent="-280988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Example: </a:t>
            </a:r>
            <a:r>
              <a:rPr lang="en-US" sz="2000" dirty="0">
                <a:latin typeface="+mn-lt"/>
              </a:rPr>
              <a:t>An application speed ratio of 50 means it takes 50 minutes to determine a 1-minute time standard.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Longer Cycle Times</a:t>
            </a:r>
            <a:r>
              <a:rPr lang="en-US" sz="2000" dirty="0">
                <a:latin typeface="+mn-lt"/>
              </a:rPr>
              <a:t>: Suitable for tasks with longer cycle times.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Ease of Use</a:t>
            </a:r>
            <a:r>
              <a:rPr lang="en-US" sz="2000" dirty="0">
                <a:latin typeface="+mn-lt"/>
              </a:rPr>
              <a:t>: Easier to apply in various settings</a:t>
            </a:r>
            <a:r>
              <a:rPr lang="en-US" sz="2000" b="1" dirty="0">
                <a:latin typeface="+mn-lt"/>
              </a:rPr>
              <a:t>.</a:t>
            </a:r>
            <a:endParaRPr lang="en-US" sz="2000" dirty="0">
              <a:latin typeface="+mn-lt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48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621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MTM Procedure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6" y="1066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4476" y="1324226"/>
            <a:ext cx="82287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Steps: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Analyze the task into basic motions (e.g., reach, grasp).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Assign TMU time standards from MTM tables.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Sum TMUs and convert to seconds.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No Performance Ratings</a:t>
            </a:r>
            <a:r>
              <a:rPr lang="en-US" sz="2000" dirty="0">
                <a:latin typeface="+mn-lt"/>
              </a:rPr>
              <a:t>: MTM table values are normalized, eliminating the need for performance ratings.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Example Calculations:</a:t>
            </a:r>
          </a:p>
          <a:p>
            <a:pPr marL="685800" indent="-3333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Reach, Move, Walking sequences with TMU and time conversion.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2919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3174" y="270279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Maynard Operation Sequence Technique (MOST)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514209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A56F13-6B43-448B-9584-5A881E5FD876}"/>
              </a:ext>
            </a:extLst>
          </p:cNvPr>
          <p:cNvSpPr txBox="1"/>
          <p:nvPr/>
        </p:nvSpPr>
        <p:spPr>
          <a:xfrm>
            <a:off x="416104" y="1828800"/>
            <a:ext cx="82287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3"/>
            <a:r>
              <a:rPr lang="en-US" sz="2000" b="1" dirty="0">
                <a:latin typeface="+mn-lt"/>
              </a:rPr>
              <a:t>Overview: </a:t>
            </a:r>
            <a:r>
              <a:rPr lang="en-US" sz="2000" dirty="0">
                <a:latin typeface="+mn-lt"/>
              </a:rPr>
              <a:t>Developed by </a:t>
            </a:r>
            <a:r>
              <a:rPr lang="en-US" sz="2000" dirty="0" err="1">
                <a:latin typeface="+mn-lt"/>
              </a:rPr>
              <a:t>Zjell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Zandin</a:t>
            </a:r>
            <a:r>
              <a:rPr lang="en-US" sz="2000" dirty="0">
                <a:latin typeface="+mn-lt"/>
              </a:rPr>
              <a:t>, MOST is faster and more efficient than MTM.</a:t>
            </a:r>
          </a:p>
          <a:p>
            <a:pPr marL="55563"/>
            <a:endParaRPr lang="en-US" sz="2000" dirty="0">
              <a:latin typeface="+mn-lt"/>
            </a:endParaRPr>
          </a:p>
          <a:p>
            <a:pPr marL="55563"/>
            <a:r>
              <a:rPr lang="en-US" sz="2000" b="1" dirty="0">
                <a:latin typeface="+mn-lt"/>
              </a:rPr>
              <a:t>Types:</a:t>
            </a:r>
          </a:p>
          <a:p>
            <a:pPr marL="685800" indent="-280988">
              <a:buFont typeface="Arial" panose="020B0604020202020204" pitchFamily="34" charset="0"/>
              <a:buChar char="•"/>
            </a:pPr>
            <a:r>
              <a:rPr lang="en-US" sz="2000" u="sng" dirty="0" err="1">
                <a:latin typeface="+mn-lt"/>
              </a:rPr>
              <a:t>BasicMOST</a:t>
            </a:r>
            <a:r>
              <a:rPr lang="en-US" sz="2000" dirty="0">
                <a:latin typeface="+mn-lt"/>
              </a:rPr>
              <a:t>: For general tasks</a:t>
            </a:r>
          </a:p>
          <a:p>
            <a:pPr marL="685800" indent="-280988">
              <a:buFont typeface="Arial" panose="020B0604020202020204" pitchFamily="34" charset="0"/>
              <a:buChar char="•"/>
            </a:pPr>
            <a:r>
              <a:rPr lang="en-US" sz="2000" u="sng" dirty="0" err="1">
                <a:latin typeface="+mn-lt"/>
              </a:rPr>
              <a:t>MiniMOST</a:t>
            </a:r>
            <a:r>
              <a:rPr lang="en-US" sz="2000" dirty="0">
                <a:latin typeface="+mn-lt"/>
              </a:rPr>
              <a:t>: For short-cycle, repetitive tasks</a:t>
            </a:r>
          </a:p>
          <a:p>
            <a:pPr marL="685800" indent="-280988">
              <a:buFont typeface="Arial" panose="020B0604020202020204" pitchFamily="34" charset="0"/>
              <a:buChar char="•"/>
            </a:pPr>
            <a:r>
              <a:rPr lang="en-US" sz="2000" u="sng" dirty="0" err="1">
                <a:latin typeface="+mn-lt"/>
              </a:rPr>
              <a:t>MaxiMOST</a:t>
            </a:r>
            <a:r>
              <a:rPr lang="en-US" sz="2000" dirty="0">
                <a:latin typeface="+mn-lt"/>
              </a:rPr>
              <a:t>: For long-cycle, non-repetitive tasks</a:t>
            </a:r>
          </a:p>
          <a:p>
            <a:pPr marL="55563"/>
            <a:endParaRPr lang="en-US" sz="2000" dirty="0">
              <a:latin typeface="+mn-lt"/>
            </a:endParaRPr>
          </a:p>
          <a:p>
            <a:pPr marL="55563"/>
            <a:r>
              <a:rPr lang="en-US" sz="2000" b="1" dirty="0">
                <a:latin typeface="+mn-lt"/>
              </a:rPr>
              <a:t>Application: </a:t>
            </a:r>
            <a:r>
              <a:rPr lang="en-US" sz="2000" dirty="0">
                <a:latin typeface="+mn-lt"/>
              </a:rPr>
              <a:t>Breaks down tasks into activity sequences rather than individual motions, reducing the time required for standardization.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11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160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2955</TotalTime>
  <Words>872</Words>
  <Application>Microsoft Office PowerPoint</Application>
  <PresentationFormat>On-screen Show (4:3)</PresentationFormat>
  <Paragraphs>106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Chapter 11               Copyright © 2025 by Robert S. Keyser, Parisa Pooyan, Lin Li, &amp; Suad Awad - All Rights Reserved</vt:lpstr>
      <vt:lpstr>Introduction</vt:lpstr>
      <vt:lpstr>Methods-Time Measurement (MTM)</vt:lpstr>
      <vt:lpstr>First-Level PMTS vs. Higher-Level PMTS</vt:lpstr>
      <vt:lpstr>Motion Aggregates</vt:lpstr>
      <vt:lpstr>Time Units in Methods-Time Measurement</vt:lpstr>
      <vt:lpstr>Advantages of Higher-Level PMTS</vt:lpstr>
      <vt:lpstr>MTM Procedure</vt:lpstr>
      <vt:lpstr>Maynard Operation Sequence Technique (MOST)</vt:lpstr>
      <vt:lpstr>Basic MOST</vt:lpstr>
      <vt:lpstr>MOST Software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180</cp:revision>
  <cp:lastPrinted>2024-07-17T00:28:01Z</cp:lastPrinted>
  <dcterms:created xsi:type="dcterms:W3CDTF">2024-07-15T11:40:17Z</dcterms:created>
  <dcterms:modified xsi:type="dcterms:W3CDTF">2025-05-22T06:29:04Z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  <property fmtid="{D5CDD505-2E9C-101B-9397-08002B2CF9AE}" pid="5" name="MSIP_Label_9fec7713-ff10-4e30-a417-5bbcd9826c75_Enabled">
    <vt:lpwstr>true</vt:lpwstr>
  </property>
  <property fmtid="{D5CDD505-2E9C-101B-9397-08002B2CF9AE}" pid="6" name="MSIP_Label_9fec7713-ff10-4e30-a417-5bbcd9826c75_SetDate">
    <vt:lpwstr>2024-09-11T00:30:41Z</vt:lpwstr>
  </property>
  <property fmtid="{D5CDD505-2E9C-101B-9397-08002B2CF9AE}" pid="7" name="MSIP_Label_9fec7713-ff10-4e30-a417-5bbcd9826c75_Method">
    <vt:lpwstr>Standard</vt:lpwstr>
  </property>
  <property fmtid="{D5CDD505-2E9C-101B-9397-08002B2CF9AE}" pid="8" name="MSIP_Label_9fec7713-ff10-4e30-a417-5bbcd9826c75_Name">
    <vt:lpwstr>Enteprise-InternalUseOnly-Child-514205181618919515141225</vt:lpwstr>
  </property>
  <property fmtid="{D5CDD505-2E9C-101B-9397-08002B2CF9AE}" pid="9" name="MSIP_Label_9fec7713-ff10-4e30-a417-5bbcd9826c75_SiteId">
    <vt:lpwstr>fa23982e-6646-4a33-a5c4-1a848d02fcc4</vt:lpwstr>
  </property>
  <property fmtid="{D5CDD505-2E9C-101B-9397-08002B2CF9AE}" pid="10" name="MSIP_Label_9fec7713-ff10-4e30-a417-5bbcd9826c75_ActionId">
    <vt:lpwstr>406980e9-111b-4bd6-8ba0-f6603728d2e4</vt:lpwstr>
  </property>
  <property fmtid="{D5CDD505-2E9C-101B-9397-08002B2CF9AE}" pid="11" name="MSIP_Label_9fec7713-ff10-4e30-a417-5bbcd9826c75_ContentBits">
    <vt:lpwstr>0</vt:lpwstr>
  </property>
  <property fmtid="{D5CDD505-2E9C-101B-9397-08002B2CF9AE}" pid="12" name="_AdHocReviewCycleID">
    <vt:i4>-512414699</vt:i4>
  </property>
  <property fmtid="{D5CDD505-2E9C-101B-9397-08002B2CF9AE}" pid="13" name="_NewReviewCycle">
    <vt:lpwstr/>
  </property>
  <property fmtid="{D5CDD505-2E9C-101B-9397-08002B2CF9AE}" pid="14" name="_EmailSubject">
    <vt:lpwstr>[EXTERNAL] </vt:lpwstr>
  </property>
  <property fmtid="{D5CDD505-2E9C-101B-9397-08002B2CF9AE}" pid="15" name="_AuthorEmail">
    <vt:lpwstr>suad.awad.xats@statefarm.com</vt:lpwstr>
  </property>
  <property fmtid="{D5CDD505-2E9C-101B-9397-08002B2CF9AE}" pid="16" name="_AuthorEmailDisplayName">
    <vt:lpwstr>Suad Awad</vt:lpwstr>
  </property>
</Properties>
</file>