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9" r:id="rId4"/>
    <p:sldId id="262" r:id="rId5"/>
    <p:sldId id="288" r:id="rId6"/>
    <p:sldId id="299" r:id="rId7"/>
    <p:sldId id="303" r:id="rId8"/>
    <p:sldId id="263" r:id="rId9"/>
    <p:sldId id="304" r:id="rId10"/>
  </p:sldIdLst>
  <p:sldSz cx="9144000" cy="6858000" type="screen4x3"/>
  <p:notesSz cx="9144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4" autoAdjust="0"/>
    <p:restoredTop sz="94660"/>
  </p:normalViewPr>
  <p:slideViewPr>
    <p:cSldViewPr>
      <p:cViewPr varScale="1">
        <p:scale>
          <a:sx n="78" d="100"/>
          <a:sy n="78" d="100"/>
        </p:scale>
        <p:origin x="917" y="62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6D6CB-DC39-4E74-A8CB-F006266FF4C3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D575AF-2B61-4484-9DA5-1F4126647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36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575AF-2B61-4484-9DA5-1F4126647A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456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575AF-2B61-4484-9DA5-1F4126647A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599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74661" y="1459409"/>
            <a:ext cx="8512175" cy="0"/>
          </a:xfrm>
          <a:custGeom>
            <a:avLst/>
            <a:gdLst/>
            <a:ahLst/>
            <a:cxnLst/>
            <a:rect l="l" t="t" r="r" b="b"/>
            <a:pathLst>
              <a:path w="8512175">
                <a:moveTo>
                  <a:pt x="0" y="0"/>
                </a:moveTo>
                <a:lnTo>
                  <a:pt x="8512139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5592" y="429767"/>
            <a:ext cx="121920" cy="5870448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606174" y="452062"/>
            <a:ext cx="0" cy="5767705"/>
          </a:xfrm>
          <a:custGeom>
            <a:avLst/>
            <a:gdLst/>
            <a:ahLst/>
            <a:cxnLst/>
            <a:rect l="l" t="t" r="r" b="b"/>
            <a:pathLst>
              <a:path h="5767705">
                <a:moveTo>
                  <a:pt x="0" y="0"/>
                </a:moveTo>
                <a:lnTo>
                  <a:pt x="1" y="5767227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503025" y="2196084"/>
            <a:ext cx="2341879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953727" y="3765804"/>
            <a:ext cx="5647055" cy="1189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4A7E6-A0AA-4E87-8D39-7556F7175F58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79883" y="1237757"/>
            <a:ext cx="8950960" cy="0"/>
          </a:xfrm>
          <a:custGeom>
            <a:avLst/>
            <a:gdLst/>
            <a:ahLst/>
            <a:cxnLst/>
            <a:rect l="l" t="t" r="r" b="b"/>
            <a:pathLst>
              <a:path w="8950960">
                <a:moveTo>
                  <a:pt x="0" y="0"/>
                </a:moveTo>
                <a:lnTo>
                  <a:pt x="8950591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BF2C7-B085-48D9-A6DB-C7ADE03D30BC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147FC-F667-4737-8B6D-2B47F054B888}" type="datetime1">
              <a:rPr lang="en-US" smtClean="0"/>
              <a:t>5/22/2025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8C31E-352B-4F12-AC8C-F7441B73BE9E}" type="datetime1">
              <a:rPr lang="en-US" smtClean="0"/>
              <a:t>5/22/2025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62E92-4C91-48EA-96F6-0770FE99EC85}" type="datetime1">
              <a:rPr lang="en-US" smtClean="0"/>
              <a:t>5/22/2025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7183" y="403859"/>
            <a:ext cx="8976360" cy="7701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3000" y="1249171"/>
            <a:ext cx="7908925" cy="3768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C42B0-C85C-4A12-88E4-CBEC678142D5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883967" y="6623793"/>
            <a:ext cx="219075" cy="180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subTitle" idx="4"/>
          </p:nvPr>
        </p:nvSpPr>
        <p:spPr>
          <a:xfrm>
            <a:off x="609600" y="1981200"/>
            <a:ext cx="8229600" cy="20033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indent="11113" algn="ctr">
              <a:lnSpc>
                <a:spcPct val="119400"/>
              </a:lnSpc>
              <a:spcBef>
                <a:spcPts val="100"/>
              </a:spcBef>
            </a:pPr>
            <a:r>
              <a:rPr lang="en-US" sz="5400" spc="-10" dirty="0"/>
              <a:t>Chapter 13</a:t>
            </a:r>
          </a:p>
          <a:p>
            <a:pPr marR="5080" indent="11113" algn="ctr">
              <a:lnSpc>
                <a:spcPct val="119400"/>
              </a:lnSpc>
              <a:spcBef>
                <a:spcPts val="100"/>
              </a:spcBef>
            </a:pPr>
            <a:r>
              <a:rPr lang="en-US" sz="5400" spc="-10" dirty="0"/>
              <a:t>Work Sampling</a:t>
            </a:r>
          </a:p>
        </p:txBody>
      </p:sp>
      <p:sp>
        <p:nvSpPr>
          <p:cNvPr id="5" name="Foot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6200" y="6478588"/>
            <a:ext cx="7924800" cy="15398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</a:rPr>
              <a:t>Chapter 13	              Copyright © 2025 by Robert S. Keyser, Parisa Pooyan, Lin Li, &amp; Suad Awad - All Rights Reserved</a:t>
            </a:r>
          </a:p>
        </p:txBody>
      </p:sp>
      <p:sp>
        <p:nvSpPr>
          <p:cNvPr id="4" name="object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</a:t>
            </a:fld>
            <a:endParaRPr sz="12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509" y="494584"/>
            <a:ext cx="8228787" cy="758668"/>
          </a:xfrm>
          <a:prstGeom prst="rect">
            <a:avLst/>
          </a:prstGeom>
        </p:spPr>
        <p:txBody>
          <a:bodyPr vert="horz" wrap="square" lIns="0" tIns="141731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Introduction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125325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416103" y="1600200"/>
            <a:ext cx="822878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Definition: </a:t>
            </a:r>
            <a:r>
              <a:rPr lang="en-US" sz="2000" dirty="0">
                <a:latin typeface="+mn-lt"/>
              </a:rPr>
              <a:t>Work sampling is a statistical technique used to estimate the proportion of time spent on various activities in a workplace.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Method: </a:t>
            </a:r>
            <a:r>
              <a:rPr lang="en-US" sz="2000" dirty="0">
                <a:latin typeface="+mn-lt"/>
              </a:rPr>
              <a:t>Involves random observations over time to determine how work is distributed among tasks, suitable for both repetitive and non-repetitive tasks.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Example: </a:t>
            </a:r>
            <a:r>
              <a:rPr lang="en-US" sz="2000" dirty="0">
                <a:latin typeface="+mn-lt"/>
              </a:rPr>
              <a:t>A janitor's tasks (e.g., mopping, vacuuming) are observed randomly; the time spent on each task is estimated from these observations.</a:t>
            </a:r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533400" y="6457703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13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2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4" y="8194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Major Uses of Work Sampling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14478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5290" y="1676400"/>
            <a:ext cx="8229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Measuring Work Performance</a:t>
            </a:r>
            <a:r>
              <a:rPr lang="en-US" sz="2000" dirty="0">
                <a:latin typeface="+mn-lt"/>
              </a:rPr>
              <a:t>: Estimate the time employees spend on productive vs. non-productive tasks.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Determining Utilization Rates</a:t>
            </a:r>
            <a:r>
              <a:rPr lang="en-US" sz="2000" dirty="0">
                <a:latin typeface="+mn-lt"/>
              </a:rPr>
              <a:t>: Assess machinery and equipment usage.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Setting Standards: </a:t>
            </a:r>
            <a:r>
              <a:rPr lang="en-US" sz="2000" dirty="0">
                <a:latin typeface="+mn-lt"/>
              </a:rPr>
              <a:t>Develop performance standards based on observed data.</a:t>
            </a:r>
          </a:p>
          <a:p>
            <a:endParaRPr lang="en-US" sz="2000" b="1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Analyzing Work Distribution</a:t>
            </a:r>
            <a:r>
              <a:rPr lang="en-US" sz="2000" dirty="0">
                <a:latin typeface="+mn-lt"/>
              </a:rPr>
              <a:t>: Identify bottlenecks and workload imbalances.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Delay Studies: </a:t>
            </a:r>
            <a:r>
              <a:rPr lang="en-US" sz="2000" dirty="0">
                <a:latin typeface="+mn-lt"/>
              </a:rPr>
              <a:t>Determine the percentage of the day when employees aren't doing their assigned jobs.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13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3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5412" y="557488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Work Sampling Procedure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09426" y="1185865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450459" y="1524000"/>
            <a:ext cx="822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Define Purpose and Scope: </a:t>
            </a:r>
            <a:r>
              <a:rPr lang="en-US" sz="2000" dirty="0">
                <a:latin typeface="+mn-lt"/>
              </a:rPr>
              <a:t>Identify activities to study and set the time period.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Design the Study: </a:t>
            </a:r>
            <a:r>
              <a:rPr lang="en-US" sz="2000" dirty="0">
                <a:latin typeface="+mn-lt"/>
              </a:rPr>
              <a:t>Determine sample size and develop a sampling plan.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Collect Data: </a:t>
            </a:r>
            <a:r>
              <a:rPr lang="en-US" sz="2000" dirty="0">
                <a:latin typeface="+mn-lt"/>
              </a:rPr>
              <a:t>Conduct random observations and record activities.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Analyze Data: </a:t>
            </a:r>
            <a:r>
              <a:rPr lang="en-US" sz="2000" dirty="0">
                <a:latin typeface="+mn-lt"/>
              </a:rPr>
              <a:t>Categorize and calculate the proportion of time spent on each activity.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Interpret Results: </a:t>
            </a:r>
            <a:r>
              <a:rPr lang="en-US" sz="2000" dirty="0">
                <a:latin typeface="+mn-lt"/>
              </a:rPr>
              <a:t>Identify patterns, inefficiencies, and recommend improvements.</a:t>
            </a:r>
            <a:endParaRPr lang="en-US" sz="2000" dirty="0">
              <a:effectLst/>
              <a:latin typeface="+mn-lt"/>
              <a:ea typeface="Arial" panose="020B0604020202020204" pitchFamily="34" charset="0"/>
            </a:endParaRP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13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4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7097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0883" y="483758"/>
            <a:ext cx="8228786" cy="59759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3800" spc="-10" dirty="0"/>
              <a:t>Examples of Work Sampling Applications</a:t>
            </a:r>
            <a:endParaRPr sz="38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0069" y="1081357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443813" y="1295400"/>
            <a:ext cx="820107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437"/>
            <a:r>
              <a:rPr lang="en-US" sz="2000" b="1" dirty="0">
                <a:latin typeface="+mn-lt"/>
              </a:rPr>
              <a:t>Manufacturing: </a:t>
            </a:r>
            <a:r>
              <a:rPr lang="en-US" sz="2000" dirty="0">
                <a:latin typeface="+mn-lt"/>
              </a:rPr>
              <a:t>Evaluate machine utilization, operator efficiency, and downtime causes.</a:t>
            </a:r>
          </a:p>
          <a:p>
            <a:pPr marL="71437"/>
            <a:endParaRPr lang="en-US" sz="2000" dirty="0">
              <a:latin typeface="+mn-lt"/>
            </a:endParaRPr>
          </a:p>
          <a:p>
            <a:pPr marL="71437"/>
            <a:r>
              <a:rPr lang="en-US" sz="2000" b="1" dirty="0">
                <a:latin typeface="+mn-lt"/>
              </a:rPr>
              <a:t>Service Industries: </a:t>
            </a:r>
            <a:r>
              <a:rPr lang="en-US" sz="2000" dirty="0">
                <a:latin typeface="+mn-lt"/>
              </a:rPr>
              <a:t>Assess efficiency in healthcare, hospitality, and retail.</a:t>
            </a:r>
          </a:p>
          <a:p>
            <a:pPr marL="71437"/>
            <a:endParaRPr lang="en-US" sz="2000" dirty="0">
              <a:latin typeface="+mn-lt"/>
            </a:endParaRPr>
          </a:p>
          <a:p>
            <a:pPr marL="71437"/>
            <a:r>
              <a:rPr lang="en-US" sz="2000" b="1" dirty="0">
                <a:latin typeface="+mn-lt"/>
              </a:rPr>
              <a:t>Administrative Work: </a:t>
            </a:r>
            <a:r>
              <a:rPr lang="en-US" sz="2000" dirty="0">
                <a:latin typeface="+mn-lt"/>
              </a:rPr>
              <a:t>Identify non-value-added tasks and streamline processes.</a:t>
            </a:r>
          </a:p>
          <a:p>
            <a:pPr marL="71437"/>
            <a:endParaRPr lang="en-US" sz="2000" dirty="0">
              <a:latin typeface="+mn-lt"/>
            </a:endParaRPr>
          </a:p>
          <a:p>
            <a:pPr marL="71437"/>
            <a:r>
              <a:rPr lang="en-US" sz="2000" b="1" dirty="0">
                <a:latin typeface="+mn-lt"/>
              </a:rPr>
              <a:t>Healthcare Facility: </a:t>
            </a:r>
            <a:r>
              <a:rPr lang="en-US" sz="2000" dirty="0">
                <a:latin typeface="+mn-lt"/>
              </a:rPr>
              <a:t>Analyze nurse time allocation between patient care and other duties.</a:t>
            </a:r>
          </a:p>
          <a:p>
            <a:pPr marL="71437"/>
            <a:endParaRPr lang="en-US" sz="2000" b="1" dirty="0">
              <a:latin typeface="+mn-lt"/>
            </a:endParaRPr>
          </a:p>
          <a:p>
            <a:pPr marL="71437"/>
            <a:r>
              <a:rPr lang="en-US" sz="2000" b="1" dirty="0">
                <a:latin typeface="+mn-lt"/>
              </a:rPr>
              <a:t>Retail Store: </a:t>
            </a:r>
            <a:r>
              <a:rPr lang="en-US" sz="2000" dirty="0">
                <a:latin typeface="+mn-lt"/>
              </a:rPr>
              <a:t>Observe how sales associates spend time assisting customers, restocking, and cashiering.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13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5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7649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1844" y="445824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>
                <a:solidFill>
                  <a:prstClr val="black"/>
                </a:solidFill>
              </a:rPr>
              <a:t>Advantages of Work Sampling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3400" y="107420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91844" y="1371600"/>
            <a:ext cx="8201077" cy="2814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81025" indent="-352425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Cost-Effective:</a:t>
            </a:r>
            <a:r>
              <a:rPr lang="en-US" sz="2000" dirty="0">
                <a:latin typeface="+mn-lt"/>
              </a:rPr>
              <a:t> Requires fewer resources and less time.</a:t>
            </a:r>
          </a:p>
          <a:p>
            <a:pPr marL="581025" indent="-352425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Minimal Disruption: </a:t>
            </a:r>
            <a:r>
              <a:rPr lang="en-US" sz="2000" dirty="0">
                <a:latin typeface="+mn-lt"/>
              </a:rPr>
              <a:t>Observations are random, causing less interference.</a:t>
            </a:r>
            <a:endParaRPr lang="en-US" sz="2000" b="1" dirty="0">
              <a:latin typeface="+mn-lt"/>
            </a:endParaRPr>
          </a:p>
          <a:p>
            <a:pPr marL="581025" indent="-352425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Broad Scope: </a:t>
            </a:r>
            <a:r>
              <a:rPr lang="en-US" sz="2000" dirty="0">
                <a:latin typeface="+mn-lt"/>
              </a:rPr>
              <a:t>Suitable for various industries and non-repetitive jobs.</a:t>
            </a:r>
          </a:p>
          <a:p>
            <a:pPr marL="581025" indent="-352425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Flexibility: </a:t>
            </a:r>
            <a:r>
              <a:rPr lang="en-US" sz="2000" dirty="0">
                <a:latin typeface="+mn-lt"/>
              </a:rPr>
              <a:t>Can be performed over long periods, detecting a range of variables.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13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6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2077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1844" y="445824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>
                <a:solidFill>
                  <a:prstClr val="black"/>
                </a:solidFill>
              </a:rPr>
              <a:t>Disadvantages of Work Sampling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3400" y="107420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91844" y="1371600"/>
            <a:ext cx="82010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9588" lvl="1" indent="-333375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Statistical Variability</a:t>
            </a:r>
            <a:r>
              <a:rPr lang="en-US" sz="2000" dirty="0">
                <a:latin typeface="+mn-lt"/>
              </a:rPr>
              <a:t>: Accuracy depends on the number of observations.</a:t>
            </a:r>
          </a:p>
          <a:p>
            <a:pPr marL="509588" lvl="1" indent="-333375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Potential Bias</a:t>
            </a:r>
            <a:r>
              <a:rPr lang="en-US" sz="2000" dirty="0">
                <a:latin typeface="+mn-lt"/>
              </a:rPr>
              <a:t>: Workers may alter behavior if aware of being observed.</a:t>
            </a:r>
          </a:p>
          <a:p>
            <a:pPr marL="509588" lvl="1" indent="-333375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Limited Detail</a:t>
            </a:r>
            <a:r>
              <a:rPr lang="en-US" sz="2000" dirty="0">
                <a:latin typeface="+mn-lt"/>
              </a:rPr>
              <a:t>: Provides an overview rather than in-depth insights.</a:t>
            </a:r>
          </a:p>
          <a:p>
            <a:pPr marL="509588" lvl="1" indent="-333375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latin typeface="+mn-lt"/>
              </a:rPr>
              <a:t>Data Interpretation</a:t>
            </a:r>
            <a:r>
              <a:rPr lang="en-US" dirty="0"/>
              <a:t>: Requires careful analysis of statistical principles.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13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7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3417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3400" y="596686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Determining Minimum Sample Size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3400" y="1225063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35275" y="1463315"/>
                <a:ext cx="8256219" cy="47625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+mn-lt"/>
                  </a:rPr>
                  <a:t>Sample Size (n): Dependent on:</a:t>
                </a:r>
              </a:p>
              <a:p>
                <a:pPr marL="581025" indent="-300038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Z-Value: Based on alpha (∝), the chance of being wrong.</a:t>
                </a:r>
              </a:p>
              <a:p>
                <a:pPr marL="581025" indent="-300038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Variability: Estimate of the process variability (standard deviation or sample proportion).</a:t>
                </a:r>
              </a:p>
              <a:p>
                <a:pPr marL="581025" indent="-300038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Acceptable Error (e): The range within which we are comfortable with the answer.</a:t>
                </a:r>
              </a:p>
              <a:p>
                <a:endParaRPr lang="en-US" sz="2000" dirty="0">
                  <a:latin typeface="+mn-lt"/>
                </a:endParaRPr>
              </a:p>
              <a:p>
                <a:r>
                  <a:rPr lang="en-US" sz="2000" b="1" dirty="0">
                    <a:latin typeface="+mn-lt"/>
                  </a:rPr>
                  <a:t>Equations:</a:t>
                </a:r>
              </a:p>
              <a:p>
                <a:pPr marL="581025" indent="-300038">
                  <a:buFont typeface="Arial" panose="020B0604020202020204" pitchFamily="34" charset="0"/>
                  <a:buChar char="•"/>
                  <a:tabLst>
                    <a:tab pos="581025" algn="l"/>
                  </a:tabLst>
                </a:pPr>
                <a:r>
                  <a:rPr lang="en-US" sz="2000" dirty="0">
                    <a:latin typeface="+mn-lt"/>
                  </a:rPr>
                  <a:t>Variable Data:   </a:t>
                </a:r>
              </a:p>
              <a:p>
                <a:pPr marL="1090613" indent="-811213">
                  <a:tabLst>
                    <a:tab pos="581025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∝/2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)(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>
                  <a:latin typeface="+mn-lt"/>
                </a:endParaRPr>
              </a:p>
              <a:p>
                <a:pPr marL="581025" indent="-300038">
                  <a:spcBef>
                    <a:spcPts val="1200"/>
                  </a:spcBef>
                  <a:buFont typeface="Arial" panose="020B0604020202020204" pitchFamily="34" charset="0"/>
                  <a:buChar char="•"/>
                  <a:tabLst>
                    <a:tab pos="581025" algn="l"/>
                  </a:tabLst>
                </a:pPr>
                <a:r>
                  <a:rPr lang="en-US" sz="2000" dirty="0">
                    <a:latin typeface="+mn-lt"/>
                  </a:rPr>
                  <a:t>Attribute Data:</a:t>
                </a:r>
              </a:p>
              <a:p>
                <a:pPr marL="1090613" indent="-811213">
                  <a:tabLst>
                    <a:tab pos="581025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∝/2</m:t>
                                      </m:r>
                                    </m:sub>
                                    <m:sup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)(1−</m:t>
                              </m:r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>
                  <a:latin typeface="+mn-lt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275" y="1463315"/>
                <a:ext cx="8256219" cy="4762522"/>
              </a:xfrm>
              <a:prstGeom prst="rect">
                <a:avLst/>
              </a:prstGeom>
              <a:blipFill rotWithShape="0">
                <a:blip r:embed="rId2"/>
                <a:stretch>
                  <a:fillRect l="-812" t="-6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13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8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5410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3400" y="596686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Confidence Interval (CI)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3400" y="1225063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35275" y="1463315"/>
                <a:ext cx="8256219" cy="47709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+mn-lt"/>
                  </a:rPr>
                  <a:t>CI for Variable Data:</a:t>
                </a:r>
              </a:p>
              <a:p>
                <a:pPr marL="633413" indent="-352425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Example: 95% CI for a mean length of 50 mm with a standard deviation of 2 mm in a sample of 30 parts is between 49.284 mm and 50.716 mm.</a:t>
                </a:r>
              </a:p>
              <a:p>
                <a:pPr marL="633413" indent="-352425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Formula:</a:t>
                </a:r>
              </a:p>
              <a:p>
                <a:pPr marL="1195388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1−∝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%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𝐶𝐼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sz="2000" i="1">
                          <a:latin typeface="Cambria Math" panose="02040503050406030204" pitchFamily="18" charset="0"/>
                        </a:rPr>
                        <m:t>±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∝/2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rad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>
                  <a:latin typeface="+mn-lt"/>
                </a:endParaRPr>
              </a:p>
              <a:p>
                <a:endParaRPr lang="en-US" sz="2000" dirty="0">
                  <a:latin typeface="+mn-lt"/>
                </a:endParaRPr>
              </a:p>
              <a:p>
                <a:endParaRPr lang="en-US" sz="2000" dirty="0">
                  <a:latin typeface="+mn-lt"/>
                </a:endParaRPr>
              </a:p>
              <a:p>
                <a:r>
                  <a:rPr lang="en-US" sz="2000" b="1" dirty="0">
                    <a:latin typeface="+mn-lt"/>
                  </a:rPr>
                  <a:t>CI for Attribute Data:</a:t>
                </a:r>
              </a:p>
              <a:p>
                <a:pPr marL="633413" indent="-352425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Example: 95% CI for a sample of 200 products with 30 defects is between 10.05% and 19.95% defective.</a:t>
                </a:r>
              </a:p>
              <a:p>
                <a:pPr marL="633413" indent="-352425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Formula:</a:t>
                </a:r>
              </a:p>
              <a:p>
                <a:pPr marL="1143000" indent="-862013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1−∝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%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𝐶𝐼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en-US" sz="2000" i="1">
                          <a:latin typeface="Cambria Math" panose="02040503050406030204" pitchFamily="18" charset="0"/>
                        </a:rPr>
                        <m:t>±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∝/2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</m:acc>
                                </m:e>
                              </m:d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000" dirty="0">
                  <a:latin typeface="+mn-lt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275" y="1463315"/>
                <a:ext cx="8256219" cy="4770986"/>
              </a:xfrm>
              <a:prstGeom prst="rect">
                <a:avLst/>
              </a:prstGeom>
              <a:blipFill rotWithShape="0">
                <a:blip r:embed="rId2"/>
                <a:stretch>
                  <a:fillRect l="-812" t="-639" r="-5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13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9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8671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3022</TotalTime>
  <Words>796</Words>
  <Application>Microsoft Office PowerPoint</Application>
  <PresentationFormat>On-screen Show (4:3)</PresentationFormat>
  <Paragraphs>90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Cambria Math</vt:lpstr>
      <vt:lpstr>Office Theme</vt:lpstr>
      <vt:lpstr>Chapter 13               Copyright © 2025 by Robert S. Keyser, Parisa Pooyan, Lin Li, &amp; Suad Awad - All Rights Reserved</vt:lpstr>
      <vt:lpstr>Introduction</vt:lpstr>
      <vt:lpstr>Major Uses of Work Sampling</vt:lpstr>
      <vt:lpstr>Work Sampling Procedure</vt:lpstr>
      <vt:lpstr>Examples of Work Sampling Applications</vt:lpstr>
      <vt:lpstr>Advantages of Work Sampling</vt:lpstr>
      <vt:lpstr>Disadvantages of Work Sampling</vt:lpstr>
      <vt:lpstr>Determining Minimum Sample Size</vt:lpstr>
      <vt:lpstr>Confidence Interval (CI)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ISYE 3450</dc:title>
  <dc:creator>Suad Awad</dc:creator>
  <cp:lastModifiedBy>Robert Keyser</cp:lastModifiedBy>
  <cp:revision>188</cp:revision>
  <cp:lastPrinted>2024-07-17T00:28:01Z</cp:lastPrinted>
  <dcterms:created xsi:type="dcterms:W3CDTF">2024-07-15T11:40:17Z</dcterms:created>
  <dcterms:modified xsi:type="dcterms:W3CDTF">2025-05-22T06:33:42Z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2021-05-10T00:00:00Z</vt:filetime>
  </property>
  <property fmtid="{D5CDD505-2E9C-101B-9397-08002B2CF9AE}" pid="3" name="LastSaved">
    <vt:filetime>2024-07-15T00:00:00Z</vt:filetime>
  </property>
  <property fmtid="{D5CDD505-2E9C-101B-9397-08002B2CF9AE}" pid="4" name="Producer">
    <vt:lpwstr>macOS Version 11.3.1 (Build 20E241) Quartz PDFContext</vt:lpwstr>
  </property>
  <property fmtid="{D5CDD505-2E9C-101B-9397-08002B2CF9AE}" pid="5" name="MSIP_Label_9fec7713-ff10-4e30-a417-5bbcd9826c75_Enabled">
    <vt:lpwstr>true</vt:lpwstr>
  </property>
  <property fmtid="{D5CDD505-2E9C-101B-9397-08002B2CF9AE}" pid="6" name="MSIP_Label_9fec7713-ff10-4e30-a417-5bbcd9826c75_SetDate">
    <vt:lpwstr>2024-09-11T00:30:41Z</vt:lpwstr>
  </property>
  <property fmtid="{D5CDD505-2E9C-101B-9397-08002B2CF9AE}" pid="7" name="MSIP_Label_9fec7713-ff10-4e30-a417-5bbcd9826c75_Method">
    <vt:lpwstr>Standard</vt:lpwstr>
  </property>
  <property fmtid="{D5CDD505-2E9C-101B-9397-08002B2CF9AE}" pid="8" name="MSIP_Label_9fec7713-ff10-4e30-a417-5bbcd9826c75_Name">
    <vt:lpwstr>Enteprise-InternalUseOnly-Child-514205181618919515141225</vt:lpwstr>
  </property>
  <property fmtid="{D5CDD505-2E9C-101B-9397-08002B2CF9AE}" pid="9" name="MSIP_Label_9fec7713-ff10-4e30-a417-5bbcd9826c75_SiteId">
    <vt:lpwstr>fa23982e-6646-4a33-a5c4-1a848d02fcc4</vt:lpwstr>
  </property>
  <property fmtid="{D5CDD505-2E9C-101B-9397-08002B2CF9AE}" pid="10" name="MSIP_Label_9fec7713-ff10-4e30-a417-5bbcd9826c75_ActionId">
    <vt:lpwstr>406980e9-111b-4bd6-8ba0-f6603728d2e4</vt:lpwstr>
  </property>
  <property fmtid="{D5CDD505-2E9C-101B-9397-08002B2CF9AE}" pid="11" name="MSIP_Label_9fec7713-ff10-4e30-a417-5bbcd9826c75_ContentBits">
    <vt:lpwstr>0</vt:lpwstr>
  </property>
  <property fmtid="{D5CDD505-2E9C-101B-9397-08002B2CF9AE}" pid="12" name="_AdHocReviewCycleID">
    <vt:i4>-512414699</vt:i4>
  </property>
  <property fmtid="{D5CDD505-2E9C-101B-9397-08002B2CF9AE}" pid="13" name="_NewReviewCycle">
    <vt:lpwstr/>
  </property>
  <property fmtid="{D5CDD505-2E9C-101B-9397-08002B2CF9AE}" pid="14" name="_EmailSubject">
    <vt:lpwstr>[EXTERNAL] </vt:lpwstr>
  </property>
  <property fmtid="{D5CDD505-2E9C-101B-9397-08002B2CF9AE}" pid="15" name="_AuthorEmail">
    <vt:lpwstr>suad.awad.xats@statefarm.com</vt:lpwstr>
  </property>
  <property fmtid="{D5CDD505-2E9C-101B-9397-08002B2CF9AE}" pid="16" name="_AuthorEmailDisplayName">
    <vt:lpwstr>Suad Awad</vt:lpwstr>
  </property>
</Properties>
</file>