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59" r:id="rId4"/>
    <p:sldId id="262" r:id="rId5"/>
    <p:sldId id="288" r:id="rId6"/>
    <p:sldId id="263" r:id="rId7"/>
    <p:sldId id="273" r:id="rId8"/>
    <p:sldId id="296" r:id="rId9"/>
    <p:sldId id="283" r:id="rId10"/>
  </p:sldIdLst>
  <p:sldSz cx="9144000" cy="6858000" type="screen4x3"/>
  <p:notesSz cx="9144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64" autoAdjust="0"/>
    <p:restoredTop sz="94660"/>
  </p:normalViewPr>
  <p:slideViewPr>
    <p:cSldViewPr>
      <p:cViewPr varScale="1">
        <p:scale>
          <a:sx n="78" d="100"/>
          <a:sy n="78" d="100"/>
        </p:scale>
        <p:origin x="917" y="62"/>
      </p:cViewPr>
      <p:guideLst>
        <p:guide orient="horz" pos="288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D6D6CB-DC39-4E74-A8CB-F006266FF4C3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D575AF-2B61-4484-9DA5-1F4126647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436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575AF-2B61-4484-9DA5-1F4126647A1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456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575AF-2B61-4484-9DA5-1F4126647A1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599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74661" y="1459409"/>
            <a:ext cx="8512175" cy="0"/>
          </a:xfrm>
          <a:custGeom>
            <a:avLst/>
            <a:gdLst/>
            <a:ahLst/>
            <a:cxnLst/>
            <a:rect l="l" t="t" r="r" b="b"/>
            <a:pathLst>
              <a:path w="8512175">
                <a:moveTo>
                  <a:pt x="0" y="0"/>
                </a:moveTo>
                <a:lnTo>
                  <a:pt x="8512139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5592" y="429767"/>
            <a:ext cx="121920" cy="5870448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606174" y="452062"/>
            <a:ext cx="0" cy="5767705"/>
          </a:xfrm>
          <a:custGeom>
            <a:avLst/>
            <a:gdLst/>
            <a:ahLst/>
            <a:cxnLst/>
            <a:rect l="l" t="t" r="r" b="b"/>
            <a:pathLst>
              <a:path h="5767705">
                <a:moveTo>
                  <a:pt x="0" y="0"/>
                </a:moveTo>
                <a:lnTo>
                  <a:pt x="1" y="5767227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503025" y="2196084"/>
            <a:ext cx="2341879" cy="5130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953727" y="3765804"/>
            <a:ext cx="5647055" cy="11899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4A7E6-A0AA-4E87-8D39-7556F7175F58}" type="datetime1">
              <a:rPr lang="en-US" smtClean="0"/>
              <a:t>5/22/2025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79883" y="1237757"/>
            <a:ext cx="8950960" cy="0"/>
          </a:xfrm>
          <a:custGeom>
            <a:avLst/>
            <a:gdLst/>
            <a:ahLst/>
            <a:cxnLst/>
            <a:rect l="l" t="t" r="r" b="b"/>
            <a:pathLst>
              <a:path w="8950960">
                <a:moveTo>
                  <a:pt x="0" y="0"/>
                </a:moveTo>
                <a:lnTo>
                  <a:pt x="8950591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BF2C7-B085-48D9-A6DB-C7ADE03D30BC}" type="datetime1">
              <a:rPr lang="en-US" smtClean="0"/>
              <a:t>5/22/2025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147FC-F667-4737-8B6D-2B47F054B888}" type="datetime1">
              <a:rPr lang="en-US" smtClean="0"/>
              <a:t>5/22/2025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8C31E-352B-4F12-AC8C-F7441B73BE9E}" type="datetime1">
              <a:rPr lang="en-US" smtClean="0"/>
              <a:t>5/22/2025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62E92-4C91-48EA-96F6-0770FE99EC85}" type="datetime1">
              <a:rPr lang="en-US" smtClean="0"/>
              <a:t>5/22/2025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7183" y="403859"/>
            <a:ext cx="8976360" cy="77012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3000" y="1249171"/>
            <a:ext cx="7908925" cy="37687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C42B0-C85C-4A12-88E4-CBEC678142D5}" type="datetime1">
              <a:rPr lang="en-US" smtClean="0"/>
              <a:t>5/22/2025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883967" y="6623793"/>
            <a:ext cx="219075" cy="1809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sldNum="0" hd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/>
          </p:cNvSpPr>
          <p:nvPr>
            <p:ph type="subTitle" idx="4"/>
          </p:nvPr>
        </p:nvSpPr>
        <p:spPr>
          <a:xfrm>
            <a:off x="609600" y="1981200"/>
            <a:ext cx="8229600" cy="200336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indent="11113" algn="ctr">
              <a:lnSpc>
                <a:spcPct val="119400"/>
              </a:lnSpc>
              <a:spcBef>
                <a:spcPts val="100"/>
              </a:spcBef>
            </a:pPr>
            <a:r>
              <a:rPr lang="en-US" sz="5400" spc="-10" dirty="0"/>
              <a:t>Chapter 10</a:t>
            </a:r>
          </a:p>
          <a:p>
            <a:pPr marR="5080" indent="11113" algn="ctr">
              <a:lnSpc>
                <a:spcPct val="119400"/>
              </a:lnSpc>
              <a:spcBef>
                <a:spcPts val="100"/>
              </a:spcBef>
            </a:pPr>
            <a:r>
              <a:rPr lang="en-US" sz="5400" spc="-10" dirty="0"/>
              <a:t>Direct Time Study</a:t>
            </a:r>
          </a:p>
        </p:txBody>
      </p:sp>
      <p:sp>
        <p:nvSpPr>
          <p:cNvPr id="5" name="Footer Placeholder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6200" y="6478588"/>
            <a:ext cx="7924800" cy="15398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</a:rPr>
              <a:t>Chapter 10	              Copyright © 2025 by Robert S. Keyser, Parisa Pooyan, Lin Li, &amp; Suad Awad - All Rights Reserved</a:t>
            </a:r>
          </a:p>
        </p:txBody>
      </p:sp>
      <p:sp>
        <p:nvSpPr>
          <p:cNvPr id="4" name="object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</a:t>
            </a:fld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6509" y="494584"/>
            <a:ext cx="8228787" cy="758668"/>
          </a:xfrm>
          <a:prstGeom prst="rect">
            <a:avLst/>
          </a:prstGeom>
        </p:spPr>
        <p:txBody>
          <a:bodyPr vert="horz" wrap="square" lIns="0" tIns="141731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Introduction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6103" y="125325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416103" y="1600200"/>
            <a:ext cx="822878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Purpose: </a:t>
            </a:r>
            <a:r>
              <a:rPr lang="en-US" sz="2000" dirty="0">
                <a:latin typeface="+mn-lt"/>
              </a:rPr>
              <a:t>Improve the accuracy of time studies through video recording, allowing detailed observation of work elements.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Why use video:</a:t>
            </a:r>
          </a:p>
          <a:p>
            <a:r>
              <a:rPr lang="en-US" sz="2000" dirty="0">
                <a:latin typeface="+mn-lt"/>
              </a:rPr>
              <a:t>Capture quick and combined movements.</a:t>
            </a:r>
          </a:p>
          <a:p>
            <a:r>
              <a:rPr lang="en-US" sz="2000" dirty="0">
                <a:latin typeface="+mn-lt"/>
              </a:rPr>
              <a:t>Rewind/advance video to observe nuances.</a:t>
            </a:r>
          </a:p>
          <a:p>
            <a:r>
              <a:rPr lang="en-US" sz="2000" dirty="0">
                <a:latin typeface="+mn-lt"/>
              </a:rPr>
              <a:t>Provides a timeline in minutes and seconds, enhancing precision.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Challenge of non-video studies: </a:t>
            </a:r>
            <a:r>
              <a:rPr lang="en-US" sz="2000" dirty="0">
                <a:latin typeface="+mn-lt"/>
              </a:rPr>
              <a:t>Without a video, method variations and inconsistent start/stop times may be missed, reducing accuracy.</a:t>
            </a:r>
          </a:p>
        </p:txBody>
      </p:sp>
      <p:sp>
        <p:nvSpPr>
          <p:cNvPr id="7" name="Footer Placeholder 3"/>
          <p:cNvSpPr txBox="1">
            <a:spLocks/>
          </p:cNvSpPr>
          <p:nvPr/>
        </p:nvSpPr>
        <p:spPr>
          <a:xfrm>
            <a:off x="533400" y="6457703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10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2</a:t>
            </a:fld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01316" y="219912"/>
            <a:ext cx="8228786" cy="1243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Determining Standard Time and Standard Output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5290" y="14478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415290" y="1676400"/>
                <a:ext cx="8229600" cy="39782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latin typeface="+mn-lt"/>
                  </a:rPr>
                  <a:t>Standard Quantity (</a:t>
                </a:r>
                <a:r>
                  <a:rPr lang="en-US" sz="2000" b="1" dirty="0" err="1">
                    <a:latin typeface="+mn-lt"/>
                  </a:rPr>
                  <a:t>Qstd</a:t>
                </a:r>
                <a:r>
                  <a:rPr lang="en-US" sz="2000" b="1" dirty="0">
                    <a:latin typeface="+mn-lt"/>
                  </a:rPr>
                  <a:t>): </a:t>
                </a:r>
                <a:r>
                  <a:rPr lang="en-US" sz="2000" dirty="0">
                    <a:latin typeface="+mn-lt"/>
                  </a:rPr>
                  <a:t>Predetermined number of materials/products produced within a time frame under normal conditions.</a:t>
                </a:r>
              </a:p>
              <a:p>
                <a:pPr algn="ctr">
                  <a:spcBef>
                    <a:spcPts val="1200"/>
                  </a:spcBef>
                </a:pPr>
                <a:r>
                  <a:rPr lang="en-US" sz="2000" dirty="0">
                    <a:latin typeface="+mn-lt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𝑠𝑡𝑑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𝐶𝑙𝑜𝑐𝑘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𝑡𝑖𝑚𝑒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𝑜𝑓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𝑡h𝑒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𝑠h𝑖𝑓𝑡</m:t>
                        </m:r>
                      </m:num>
                      <m:den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𝑠𝑡𝑑</m:t>
                            </m:r>
                          </m:sub>
                        </m:sSub>
                      </m:den>
                    </m:f>
                  </m:oMath>
                </a14:m>
                <a:endParaRPr lang="en-US" sz="2000" dirty="0">
                  <a:latin typeface="+mn-lt"/>
                </a:endParaRPr>
              </a:p>
              <a:p>
                <a:endParaRPr lang="en-US" sz="2000" dirty="0">
                  <a:latin typeface="+mn-lt"/>
                </a:endParaRPr>
              </a:p>
              <a:p>
                <a:r>
                  <a:rPr lang="en-US" sz="2000" b="1" dirty="0">
                    <a:latin typeface="+mn-lt"/>
                  </a:rPr>
                  <a:t>Example : </a:t>
                </a:r>
                <a:r>
                  <a:rPr lang="en-US" sz="2000" dirty="0">
                    <a:latin typeface="+mn-lt"/>
                  </a:rPr>
                  <a:t>Regular work cycle time = 5.25 min, irregular work element every 8 cycles = 1.5 min.</a:t>
                </a:r>
              </a:p>
              <a:p>
                <a:pPr marL="577850" indent="-288925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+mn-lt"/>
                  </a:rPr>
                  <a:t>Standard time: </a:t>
                </a:r>
              </a:p>
              <a:p>
                <a:pPr marL="577850" indent="-288925"/>
                <a:r>
                  <a:rPr lang="en-US" sz="2000" dirty="0">
                    <a:latin typeface="+mn-lt"/>
                  </a:rPr>
                  <a:t>	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𝑠𝑡𝑑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1+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𝑝𝑓𝑑</m:t>
                            </m:r>
                          </m:sub>
                        </m:sSub>
                      </m:e>
                    </m:d>
                  </m:oMath>
                </a14:m>
                <a:endParaRPr lang="en-US" sz="2000" i="1" dirty="0">
                  <a:latin typeface="+mn-lt"/>
                </a:endParaRPr>
              </a:p>
              <a:p>
                <a:pPr marL="577850" lvl="3" indent="-288925"/>
                <a:r>
                  <a:rPr lang="en-US" sz="2000" dirty="0"/>
                  <a:t>	              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=5.4375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𝑚𝑖𝑛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1+0.15</m:t>
                        </m:r>
                      </m:e>
                    </m:d>
                  </m:oMath>
                </a14:m>
                <a:endParaRPr lang="en-US" sz="2000" i="1" dirty="0">
                  <a:latin typeface="+mn-lt"/>
                </a:endParaRPr>
              </a:p>
              <a:p>
                <a:pPr marL="577850" lvl="3" indent="-288925"/>
                <a:r>
                  <a:rPr lang="en-US" sz="2000" dirty="0"/>
                  <a:t>	              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=6.25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𝑚𝑖𝑛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𝑝𝑐</m:t>
                    </m:r>
                  </m:oMath>
                </a14:m>
                <a:endParaRPr lang="en-US" sz="2000" dirty="0">
                  <a:latin typeface="+mn-lt"/>
                </a:endParaRPr>
              </a:p>
              <a:p>
                <a:pPr marL="577850" indent="-288925">
                  <a:spcBef>
                    <a:spcPts val="900"/>
                  </a:spcBef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+mn-lt"/>
                  </a:rPr>
                  <a:t>Work units produced in 8-hour shift = 77 pcs</a:t>
                </a: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290" y="1676400"/>
                <a:ext cx="8229600" cy="3978269"/>
              </a:xfrm>
              <a:prstGeom prst="rect">
                <a:avLst/>
              </a:prstGeom>
              <a:blipFill rotWithShape="0">
                <a:blip r:embed="rId2"/>
                <a:stretch>
                  <a:fillRect l="-741" t="-766" r="-1111" b="-16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10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3</a:t>
            </a:fld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6104" y="476483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Time Lost due to an Allowance Factor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93140" y="11430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86086" y="1295400"/>
                <a:ext cx="8417872" cy="49468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latin typeface="+mn-lt"/>
                  </a:rPr>
                  <a:t>Allowance Factor: </a:t>
                </a:r>
                <a:r>
                  <a:rPr lang="en-US" sz="2000" dirty="0">
                    <a:latin typeface="+mn-lt"/>
                  </a:rPr>
                  <a:t>Accounts for breaks, fatigue, and delays.</a:t>
                </a:r>
              </a:p>
              <a:p>
                <a:r>
                  <a:rPr lang="en-US" sz="2000" dirty="0">
                    <a:latin typeface="+mn-lt"/>
                  </a:rPr>
                  <a:t>              Formulas:</a:t>
                </a:r>
              </a:p>
              <a:p>
                <a:pPr algn="ctr"/>
                <a:r>
                  <a:rPr lang="en-US" sz="2000" b="1" dirty="0">
                    <a:latin typeface="+mn-lt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000" dirty="0">
                    <a:latin typeface="+mn-lt"/>
                  </a:rPr>
                  <a:t>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𝐴𝑐𝑡𝑢𝑎𝑙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𝑡𝑖𝑚𝑒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𝑤𝑜𝑟𝑘𝑒𝑑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den>
                    </m:f>
                  </m:oMath>
                </a14:m>
                <a:endParaRPr lang="en-US" sz="2000" dirty="0">
                  <a:latin typeface="+mn-lt"/>
                </a:endParaRPr>
              </a:p>
              <a:p>
                <a:endParaRPr lang="en-US" sz="2000" b="1" dirty="0">
                  <a:latin typeface="+mn-lt"/>
                </a:endParaRPr>
              </a:p>
              <a:p>
                <a:r>
                  <a:rPr lang="en-US" sz="2000" b="1" dirty="0">
                    <a:latin typeface="+mn-lt"/>
                  </a:rPr>
                  <a:t>Example: </a:t>
                </a:r>
                <a:r>
                  <a:rPr lang="en-US" sz="2000" dirty="0">
                    <a:latin typeface="+mn-lt"/>
                  </a:rPr>
                  <a:t>Allowance factor of 12%, in an 8-hour shift with the hours actually worked as 7.143 hours: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5.4375 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𝑚𝑖𝑛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1.20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=4.53 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𝑚𝑖𝑛</m:t>
                      </m:r>
                    </m:oMath>
                  </m:oMathPara>
                </a14:m>
                <a:endParaRPr lang="en-US" sz="2000" dirty="0">
                  <a:latin typeface="+mn-lt"/>
                </a:endParaRPr>
              </a:p>
              <a:p>
                <a:pPr algn="ctr"/>
                <a:endParaRPr lang="en-US" sz="2000" dirty="0">
                  <a:latin typeface="+mn-lt"/>
                </a:endParaRPr>
              </a:p>
              <a:p>
                <a:pPr marL="0" marR="0" algn="justLow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𝑅</m:t>
                          </m:r>
                        </m:e>
                        <m:sub>
                          <m:r>
                            <a:rPr lang="en-US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𝑝</m:t>
                          </m:r>
                        </m:sub>
                      </m:sSub>
                      <m:r>
                        <a:rPr lang="en-US" sz="2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(</m:t>
                          </m:r>
                          <m:r>
                            <a:rPr lang="en-US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𝐴𝑐𝑡𝑢𝑎𝑙</m:t>
                          </m:r>
                          <m:r>
                            <a:rPr lang="en-US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 </m:t>
                          </m:r>
                          <m:r>
                            <a:rPr lang="en-US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𝑡𝑖𝑚𝑒</m:t>
                          </m:r>
                          <m:r>
                            <a:rPr lang="en-US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 </m:t>
                          </m:r>
                          <m:r>
                            <a:rPr lang="en-US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𝑤𝑜𝑟𝑘𝑒𝑑</m:t>
                          </m:r>
                          <m:r>
                            <a:rPr lang="en-US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000" i="1" dirty="0">
                  <a:effectLst/>
                  <a:latin typeface="+mn-lt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marL="0" marR="0" algn="justLow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7.143 </m:t>
                          </m:r>
                          <m:r>
                            <a:rPr lang="en-US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h𝑟</m:t>
                          </m:r>
                        </m:num>
                        <m:den>
                          <m:r>
                            <a:rPr lang="en-US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4.53 </m:t>
                          </m:r>
                          <m:r>
                            <a:rPr lang="en-US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𝑚𝑖𝑛</m:t>
                          </m:r>
                        </m:den>
                      </m:f>
                      <m:d>
                        <m:dPr>
                          <m:ctrlPr>
                            <a:rPr lang="en-US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60 </m:t>
                              </m:r>
                              <m:r>
                                <a:rPr lang="en-US" sz="2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𝑚𝑖𝑛</m:t>
                              </m:r>
                            </m:num>
                            <m:den>
                              <m:r>
                                <a:rPr lang="en-US" sz="2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h𝑟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000" i="1" dirty="0">
                  <a:effectLst/>
                  <a:latin typeface="+mn-lt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marL="0" marR="0" algn="justLow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000" dirty="0">
                    <a:effectLst/>
                    <a:latin typeface="+mn-lt"/>
                    <a:ea typeface="Times New Roman" panose="02020603050405020304" pitchFamily="18" charset="0"/>
                    <a:cs typeface="Arial" panose="020B0604020202020204" pitchFamily="34" charset="0"/>
                  </a:rPr>
                  <a:t>	                                   </a:t>
                </a:r>
                <a14:m>
                  <m:oMath xmlns:m="http://schemas.openxmlformats.org/officeDocument/2006/math"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=94.61, </m:t>
                    </m:r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𝑟𝑜𝑢𝑛𝑑𝑒𝑑</m:t>
                    </m:r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𝑡𝑜</m:t>
                    </m:r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95 </m:t>
                    </m:r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𝑤𝑜𝑟𝑘</m:t>
                    </m:r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𝑢𝑛𝑖𝑡𝑠</m:t>
                    </m:r>
                  </m:oMath>
                </a14:m>
                <a:endParaRPr lang="en-US" sz="2000" dirty="0">
                  <a:effectLst/>
                  <a:latin typeface="+mn-lt"/>
                  <a:ea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086" y="1295400"/>
                <a:ext cx="8417872" cy="4946803"/>
              </a:xfrm>
              <a:prstGeom prst="rect">
                <a:avLst/>
              </a:prstGeom>
              <a:blipFill rotWithShape="0">
                <a:blip r:embed="rId2"/>
                <a:stretch>
                  <a:fillRect l="-724" t="-7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10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4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27097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43813" y="514623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Standard Hours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23620" y="11430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43813" y="1371600"/>
                <a:ext cx="8201077" cy="45663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2000" b="1" dirty="0">
                    <a:latin typeface="+mn-lt"/>
                  </a:rPr>
                  <a:t>Standard Hours: </a:t>
                </a:r>
                <a:r>
                  <a:rPr lang="en-US" sz="2000" dirty="0">
                    <a:latin typeface="+mn-lt"/>
                  </a:rPr>
                  <a:t>The amount of work accomplished in a period, expressed in standard hours of work.</a:t>
                </a:r>
              </a:p>
              <a:p>
                <a:pPr algn="ctr">
                  <a:spcAft>
                    <a:spcPts val="6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𝑠𝑡𝑑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𝑄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𝑠𝑡𝑑</m:t>
                        </m:r>
                      </m:sub>
                    </m:sSub>
                  </m:oMath>
                </a14:m>
                <a:r>
                  <a:rPr lang="en-US" sz="2000" dirty="0">
                    <a:latin typeface="+mn-lt"/>
                  </a:rPr>
                  <a:t> </a:t>
                </a:r>
                <a:endParaRPr lang="en-US" sz="2000" b="1" dirty="0">
                  <a:latin typeface="+mn-lt"/>
                </a:endParaRPr>
              </a:p>
              <a:p>
                <a:pPr>
                  <a:spcBef>
                    <a:spcPts val="800"/>
                  </a:spcBef>
                  <a:spcAft>
                    <a:spcPts val="600"/>
                  </a:spcAft>
                </a:pPr>
                <a:r>
                  <a:rPr lang="en-US" sz="2000" b="1" dirty="0">
                    <a:latin typeface="+mn-lt"/>
                  </a:rPr>
                  <a:t>Worker Efficiency: </a:t>
                </a:r>
                <a:r>
                  <a:rPr lang="en-US" sz="2000" dirty="0">
                    <a:latin typeface="+mn-lt"/>
                  </a:rPr>
                  <a:t>Proportion of work produced relative to the hours worked.</a:t>
                </a:r>
              </a:p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𝑠𝑡𝑑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𝑠h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000" b="1" dirty="0">
                  <a:latin typeface="+mn-lt"/>
                </a:endParaRPr>
              </a:p>
              <a:p>
                <a:pPr>
                  <a:spcBef>
                    <a:spcPts val="800"/>
                  </a:spcBef>
                  <a:spcAft>
                    <a:spcPts val="600"/>
                  </a:spcAft>
                </a:pPr>
                <a:r>
                  <a:rPr lang="en-US" sz="2000" b="1" dirty="0">
                    <a:latin typeface="+mn-lt"/>
                  </a:rPr>
                  <a:t>Example: </a:t>
                </a:r>
                <a:r>
                  <a:rPr lang="en-US" sz="2000" dirty="0">
                    <a:latin typeface="+mn-lt"/>
                  </a:rPr>
                  <a:t>For a worker performance of 120% and a standard time (</a:t>
                </a:r>
                <a:r>
                  <a:rPr lang="en-US" sz="2000" dirty="0" err="1">
                    <a:latin typeface="+mn-lt"/>
                  </a:rPr>
                  <a:t>Tstd</a:t>
                </a:r>
                <a:r>
                  <a:rPr lang="en-US" sz="2000" dirty="0">
                    <a:latin typeface="+mn-lt"/>
                  </a:rPr>
                  <a:t>) of 6.25 minutes per piece:</a:t>
                </a:r>
              </a:p>
              <a:p>
                <a:pPr marL="581025" indent="-2286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+mn-lt"/>
                  </a:rPr>
                  <a:t>Standard hours: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𝑠𝑡𝑑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𝑄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𝑠𝑡𝑑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=95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𝑢𝑛𝑖𝑡𝑠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6.25 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𝑚𝑖𝑛</m:t>
                            </m:r>
                          </m:num>
                          <m:den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𝑢𝑛𝑖𝑡</m:t>
                            </m:r>
                          </m:den>
                        </m:f>
                      </m:e>
                    </m:d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h𝑟</m:t>
                            </m:r>
                          </m:num>
                          <m:den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60 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𝑚𝑖𝑛</m:t>
                            </m:r>
                          </m:den>
                        </m:f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=9.9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h𝑟</m:t>
                    </m:r>
                  </m:oMath>
                </a14:m>
                <a:endParaRPr lang="en-US" sz="2000" dirty="0">
                  <a:latin typeface="+mn-lt"/>
                </a:endParaRPr>
              </a:p>
              <a:p>
                <a:pPr marL="581025" indent="-228600">
                  <a:spcBef>
                    <a:spcPts val="8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+mn-lt"/>
                  </a:rPr>
                  <a:t>Efficiency: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𝑠𝑡𝑑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𝑠h</m:t>
                            </m:r>
                          </m:sub>
                        </m:sSub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9.9 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h𝑟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8.0 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h𝑟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=1.2375×100=123.75%</m:t>
                    </m:r>
                  </m:oMath>
                </a14:m>
                <a:endParaRPr lang="en-US" sz="2000" dirty="0">
                  <a:latin typeface="+mn-lt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813" y="1371600"/>
                <a:ext cx="8201077" cy="4566378"/>
              </a:xfrm>
              <a:prstGeom prst="rect">
                <a:avLst/>
              </a:prstGeom>
              <a:blipFill rotWithShape="0">
                <a:blip r:embed="rId2"/>
                <a:stretch>
                  <a:fillRect l="-818" t="-668" r="-2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10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5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576494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47444" y="514623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 Snapback Timing Method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40337" y="11430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465029" y="1530143"/>
            <a:ext cx="825621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Snapback Timing: </a:t>
            </a:r>
            <a:r>
              <a:rPr lang="en-US" sz="2000" dirty="0">
                <a:latin typeface="+mn-lt"/>
              </a:rPr>
              <a:t>Stopwatch resets after each work element.</a:t>
            </a:r>
          </a:p>
          <a:p>
            <a:pPr marL="685800" indent="-280988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Useful for recording individual element times rather than cumulative times.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Steps:</a:t>
            </a:r>
          </a:p>
          <a:p>
            <a:pPr marL="685800" indent="-280988">
              <a:buFont typeface="+mj-lt"/>
              <a:buAutoNum type="arabicPeriod"/>
            </a:pPr>
            <a:r>
              <a:rPr lang="en-US" sz="2000" dirty="0">
                <a:latin typeface="+mn-lt"/>
              </a:rPr>
              <a:t>Start stopwatch for element 1, record time, reset.</a:t>
            </a:r>
          </a:p>
          <a:p>
            <a:pPr marL="685800" indent="-280988">
              <a:buFont typeface="+mj-lt"/>
              <a:buAutoNum type="arabicPeriod"/>
            </a:pPr>
            <a:r>
              <a:rPr lang="en-US" sz="2000" dirty="0">
                <a:latin typeface="+mn-lt"/>
              </a:rPr>
              <a:t>Repeat for each subsequent element.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10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6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54104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57200" y="605469"/>
            <a:ext cx="8229599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400" dirty="0"/>
              <a:t>Continuous Timing Method</a:t>
            </a:r>
            <a:endParaRPr sz="44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08363" y="12192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 dirty="0"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2501" y="1524000"/>
            <a:ext cx="8229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+mn-lt"/>
              </a:rPr>
              <a:t>Continuous Timing</a:t>
            </a:r>
            <a:r>
              <a:rPr lang="en-US" sz="2000" dirty="0">
                <a:latin typeface="+mn-lt"/>
              </a:rPr>
              <a:t>: Stopwatch runs continuously, and cumulative times are recorded.</a:t>
            </a:r>
          </a:p>
          <a:p>
            <a:pPr marL="685800" indent="-280988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Times for individual elements are calculated by subtracting the previous cumulative time.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Steps:</a:t>
            </a:r>
          </a:p>
          <a:p>
            <a:pPr marL="685800" indent="-280988">
              <a:buFont typeface="+mj-lt"/>
              <a:buAutoNum type="arabicPeriod"/>
            </a:pPr>
            <a:r>
              <a:rPr lang="en-US" sz="2000" dirty="0">
                <a:latin typeface="+mn-lt"/>
              </a:rPr>
              <a:t>Start stopwatch for element 1, record cumulative time.</a:t>
            </a:r>
          </a:p>
          <a:p>
            <a:pPr marL="685800" indent="-280988">
              <a:buFont typeface="+mj-lt"/>
              <a:buAutoNum type="arabicPeriod"/>
            </a:pPr>
            <a:r>
              <a:rPr lang="en-US" sz="2000" dirty="0">
                <a:latin typeface="+mn-lt"/>
              </a:rPr>
              <a:t>Continue recording cumulative times for each element.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10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7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83485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00621" y="514623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dirty="0"/>
              <a:t>Dynamic Example of a Time Study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4476" y="10668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414476" y="1324226"/>
            <a:ext cx="822878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Purpose: </a:t>
            </a:r>
            <a:r>
              <a:rPr lang="en-US" sz="2000" dirty="0">
                <a:latin typeface="+mn-lt"/>
              </a:rPr>
              <a:t>Create a practical time study example through video recording.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Steps:</a:t>
            </a:r>
          </a:p>
          <a:p>
            <a:pPr marL="685800" indent="-333375">
              <a:buFont typeface="+mj-lt"/>
              <a:buAutoNum type="arabicPeriod"/>
            </a:pPr>
            <a:r>
              <a:rPr lang="en-US" sz="2000" dirty="0">
                <a:latin typeface="+mn-lt"/>
              </a:rPr>
              <a:t>Watch video, identify distinct work elements.</a:t>
            </a:r>
          </a:p>
          <a:p>
            <a:pPr marL="685800" indent="-333375">
              <a:buFont typeface="+mj-lt"/>
              <a:buAutoNum type="arabicPeriod"/>
            </a:pPr>
            <a:r>
              <a:rPr lang="en-US" sz="2000" dirty="0">
                <a:latin typeface="+mn-lt"/>
              </a:rPr>
              <a:t>Review video multiple times to spot nuances and method variations.</a:t>
            </a:r>
          </a:p>
          <a:p>
            <a:pPr marL="685800" indent="-333375">
              <a:buFont typeface="+mj-lt"/>
              <a:buAutoNum type="arabicPeriod"/>
            </a:pPr>
            <a:r>
              <a:rPr lang="en-US" sz="2000" dirty="0">
                <a:latin typeface="+mn-lt"/>
              </a:rPr>
              <a:t>Define start/stop points for each work element.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Class Exercise: </a:t>
            </a:r>
            <a:r>
              <a:rPr lang="en-US" sz="2000" dirty="0">
                <a:latin typeface="+mn-lt"/>
              </a:rPr>
              <a:t>Folding paper airplanes or assembling ballpoint pens could be recorded and analyzed.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10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8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529199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00620" y="380334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Complete the Time Study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00620" y="1002745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DA56F13-6B43-448B-9584-5A881E5FD876}"/>
              </a:ext>
            </a:extLst>
          </p:cNvPr>
          <p:cNvSpPr txBox="1"/>
          <p:nvPr/>
        </p:nvSpPr>
        <p:spPr>
          <a:xfrm>
            <a:off x="433689" y="1295400"/>
            <a:ext cx="822878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5563"/>
            <a:r>
              <a:rPr lang="en-US" sz="2000" b="1" dirty="0">
                <a:latin typeface="+mn-lt"/>
              </a:rPr>
              <a:t>Steps:</a:t>
            </a:r>
          </a:p>
          <a:p>
            <a:pPr marL="633413" indent="-404813">
              <a:buFont typeface="+mj-lt"/>
              <a:buAutoNum type="arabicPeriod"/>
            </a:pPr>
            <a:r>
              <a:rPr lang="en-US" sz="2000" dirty="0">
                <a:latin typeface="+mn-lt"/>
              </a:rPr>
              <a:t>Define each distinct work element.</a:t>
            </a:r>
          </a:p>
          <a:p>
            <a:pPr marL="633413" indent="-404813">
              <a:buFont typeface="+mj-lt"/>
              <a:buAutoNum type="arabicPeriod"/>
            </a:pPr>
            <a:r>
              <a:rPr lang="en-US" sz="2000" dirty="0">
                <a:latin typeface="+mn-lt"/>
              </a:rPr>
              <a:t>Identify irregular or foreign elements.</a:t>
            </a:r>
          </a:p>
          <a:p>
            <a:pPr marL="633413" indent="-404813">
              <a:buFont typeface="+mj-lt"/>
              <a:buAutoNum type="arabicPeriod"/>
            </a:pPr>
            <a:r>
              <a:rPr lang="en-US" sz="2000" dirty="0">
                <a:latin typeface="+mn-lt"/>
              </a:rPr>
              <a:t>Assign start/stop points and record observed times.</a:t>
            </a:r>
          </a:p>
          <a:p>
            <a:pPr marL="633413" indent="-404813">
              <a:buFont typeface="+mj-lt"/>
              <a:buAutoNum type="arabicPeriod"/>
            </a:pPr>
            <a:r>
              <a:rPr lang="en-US" sz="2000" dirty="0">
                <a:latin typeface="+mn-lt"/>
              </a:rPr>
              <a:t>Assign performance ratings and calculate standard time.</a:t>
            </a:r>
          </a:p>
          <a:p>
            <a:pPr marL="633413" indent="-404813">
              <a:buFont typeface="+mj-lt"/>
              <a:buAutoNum type="arabicPeriod"/>
            </a:pPr>
            <a:r>
              <a:rPr lang="en-US" sz="2000" dirty="0">
                <a:latin typeface="+mn-lt"/>
              </a:rPr>
              <a:t>Ensure all data is professional and clear for documentation.</a:t>
            </a:r>
          </a:p>
          <a:p>
            <a:pPr marL="55563"/>
            <a:endParaRPr lang="en-US" sz="2000" dirty="0">
              <a:latin typeface="+mn-lt"/>
            </a:endParaRPr>
          </a:p>
          <a:p>
            <a:pPr marL="55563"/>
            <a:r>
              <a:rPr lang="en-US" sz="2000" b="1" dirty="0">
                <a:latin typeface="+mn-lt"/>
              </a:rPr>
              <a:t>Final Record: </a:t>
            </a:r>
            <a:r>
              <a:rPr lang="en-US" sz="2000" dirty="0">
                <a:latin typeface="+mn-lt"/>
              </a:rPr>
              <a:t>Include allowance factors, unit measurements, and ensure professional alignment and accuracy.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10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9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491604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2930</TotalTime>
  <Words>787</Words>
  <Application>Microsoft Office PowerPoint</Application>
  <PresentationFormat>On-screen Show (4:3)</PresentationFormat>
  <Paragraphs>92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Cambria Math</vt:lpstr>
      <vt:lpstr>Office Theme</vt:lpstr>
      <vt:lpstr>Chapter 10               Copyright © 2025 by Robert S. Keyser, Parisa Pooyan, Lin Li, &amp; Suad Awad - All Rights Reserved</vt:lpstr>
      <vt:lpstr>Introduction</vt:lpstr>
      <vt:lpstr>Determining Standard Time and Standard Output</vt:lpstr>
      <vt:lpstr>Time Lost due to an Allowance Factor</vt:lpstr>
      <vt:lpstr>Standard Hours</vt:lpstr>
      <vt:lpstr> Snapback Timing Method</vt:lpstr>
      <vt:lpstr>Continuous Timing Method</vt:lpstr>
      <vt:lpstr>Dynamic Example of a Time Study</vt:lpstr>
      <vt:lpstr>Complete the Time Study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ISYE 3450</dc:title>
  <dc:creator>Suad Awad</dc:creator>
  <cp:lastModifiedBy>Robert Keyser</cp:lastModifiedBy>
  <cp:revision>177</cp:revision>
  <cp:lastPrinted>2024-07-17T00:28:01Z</cp:lastPrinted>
  <dcterms:created xsi:type="dcterms:W3CDTF">2024-07-15T11:40:17Z</dcterms:created>
  <dcterms:modified xsi:type="dcterms:W3CDTF">2025-05-22T06:25:16Z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2021-05-10T00:00:00Z</vt:filetime>
  </property>
  <property fmtid="{D5CDD505-2E9C-101B-9397-08002B2CF9AE}" pid="3" name="LastSaved">
    <vt:filetime>2024-07-15T00:00:00Z</vt:filetime>
  </property>
  <property fmtid="{D5CDD505-2E9C-101B-9397-08002B2CF9AE}" pid="4" name="Producer">
    <vt:lpwstr>macOS Version 11.3.1 (Build 20E241) Quartz PDFContext</vt:lpwstr>
  </property>
  <property fmtid="{D5CDD505-2E9C-101B-9397-08002B2CF9AE}" pid="5" name="MSIP_Label_9fec7713-ff10-4e30-a417-5bbcd9826c75_Enabled">
    <vt:lpwstr>true</vt:lpwstr>
  </property>
  <property fmtid="{D5CDD505-2E9C-101B-9397-08002B2CF9AE}" pid="6" name="MSIP_Label_9fec7713-ff10-4e30-a417-5bbcd9826c75_SetDate">
    <vt:lpwstr>2024-09-11T00:30:41Z</vt:lpwstr>
  </property>
  <property fmtid="{D5CDD505-2E9C-101B-9397-08002B2CF9AE}" pid="7" name="MSIP_Label_9fec7713-ff10-4e30-a417-5bbcd9826c75_Method">
    <vt:lpwstr>Standard</vt:lpwstr>
  </property>
  <property fmtid="{D5CDD505-2E9C-101B-9397-08002B2CF9AE}" pid="8" name="MSIP_Label_9fec7713-ff10-4e30-a417-5bbcd9826c75_Name">
    <vt:lpwstr>Enteprise-InternalUseOnly-Child-514205181618919515141225</vt:lpwstr>
  </property>
  <property fmtid="{D5CDD505-2E9C-101B-9397-08002B2CF9AE}" pid="9" name="MSIP_Label_9fec7713-ff10-4e30-a417-5bbcd9826c75_SiteId">
    <vt:lpwstr>fa23982e-6646-4a33-a5c4-1a848d02fcc4</vt:lpwstr>
  </property>
  <property fmtid="{D5CDD505-2E9C-101B-9397-08002B2CF9AE}" pid="10" name="MSIP_Label_9fec7713-ff10-4e30-a417-5bbcd9826c75_ActionId">
    <vt:lpwstr>406980e9-111b-4bd6-8ba0-f6603728d2e4</vt:lpwstr>
  </property>
  <property fmtid="{D5CDD505-2E9C-101B-9397-08002B2CF9AE}" pid="11" name="MSIP_Label_9fec7713-ff10-4e30-a417-5bbcd9826c75_ContentBits">
    <vt:lpwstr>0</vt:lpwstr>
  </property>
  <property fmtid="{D5CDD505-2E9C-101B-9397-08002B2CF9AE}" pid="12" name="_AdHocReviewCycleID">
    <vt:i4>-512414699</vt:i4>
  </property>
  <property fmtid="{D5CDD505-2E9C-101B-9397-08002B2CF9AE}" pid="13" name="_NewReviewCycle">
    <vt:lpwstr/>
  </property>
  <property fmtid="{D5CDD505-2E9C-101B-9397-08002B2CF9AE}" pid="14" name="_EmailSubject">
    <vt:lpwstr>[EXTERNAL] </vt:lpwstr>
  </property>
  <property fmtid="{D5CDD505-2E9C-101B-9397-08002B2CF9AE}" pid="15" name="_AuthorEmail">
    <vt:lpwstr>suad.awad.xats@statefarm.com</vt:lpwstr>
  </property>
  <property fmtid="{D5CDD505-2E9C-101B-9397-08002B2CF9AE}" pid="16" name="_AuthorEmailDisplayName">
    <vt:lpwstr>Suad Awad</vt:lpwstr>
  </property>
</Properties>
</file>