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9"/>
  </p:notesMasterIdLst>
  <p:sldIdLst>
    <p:sldId id="256" r:id="rId2"/>
    <p:sldId id="258" r:id="rId3"/>
    <p:sldId id="259" r:id="rId4"/>
    <p:sldId id="262" r:id="rId5"/>
    <p:sldId id="288" r:id="rId6"/>
    <p:sldId id="299" r:id="rId7"/>
    <p:sldId id="303" r:id="rId8"/>
    <p:sldId id="263" r:id="rId9"/>
    <p:sldId id="304" r:id="rId10"/>
    <p:sldId id="305" r:id="rId11"/>
    <p:sldId id="306" r:id="rId12"/>
    <p:sldId id="307" r:id="rId13"/>
    <p:sldId id="308" r:id="rId14"/>
    <p:sldId id="309" r:id="rId15"/>
    <p:sldId id="310" r:id="rId16"/>
    <p:sldId id="311" r:id="rId17"/>
    <p:sldId id="312" r:id="rId18"/>
  </p:sldIdLst>
  <p:sldSz cx="9144000" cy="6858000" type="screen4x3"/>
  <p:notesSz cx="9144000" cy="68580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964" autoAdjust="0"/>
    <p:restoredTop sz="94660"/>
  </p:normalViewPr>
  <p:slideViewPr>
    <p:cSldViewPr>
      <p:cViewPr varScale="1">
        <p:scale>
          <a:sx n="78" d="100"/>
          <a:sy n="78" d="100"/>
        </p:scale>
        <p:origin x="917" y="62"/>
      </p:cViewPr>
      <p:guideLst>
        <p:guide orient="horz" pos="2880"/>
        <p:guide pos="216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D6D6CB-DC39-4E74-A8CB-F006266FF4C3}" type="datetimeFigureOut">
              <a:rPr lang="en-US" smtClean="0"/>
              <a:t>5/22/2025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028950" y="857250"/>
            <a:ext cx="30861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D575AF-2B61-4484-9DA5-1F4126647A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64369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D575AF-2B61-4484-9DA5-1F4126647A1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64560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D575AF-2B61-4484-9DA5-1F4126647A1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25991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174661" y="1459409"/>
            <a:ext cx="8512175" cy="0"/>
          </a:xfrm>
          <a:custGeom>
            <a:avLst/>
            <a:gdLst/>
            <a:ahLst/>
            <a:cxnLst/>
            <a:rect l="l" t="t" r="r" b="b"/>
            <a:pathLst>
              <a:path w="8512175">
                <a:moveTo>
                  <a:pt x="0" y="0"/>
                </a:moveTo>
                <a:lnTo>
                  <a:pt x="8512139" y="1"/>
                </a:lnTo>
              </a:path>
            </a:pathLst>
          </a:custGeom>
          <a:ln w="57150">
            <a:solidFill>
              <a:srgbClr val="F692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7" name="bg object 17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45592" y="429767"/>
            <a:ext cx="121920" cy="5870448"/>
          </a:xfrm>
          <a:prstGeom prst="rect">
            <a:avLst/>
          </a:prstGeom>
        </p:spPr>
      </p:pic>
      <p:sp>
        <p:nvSpPr>
          <p:cNvPr id="18" name="bg object 18"/>
          <p:cNvSpPr/>
          <p:nvPr/>
        </p:nvSpPr>
        <p:spPr>
          <a:xfrm>
            <a:off x="606174" y="452062"/>
            <a:ext cx="0" cy="5767705"/>
          </a:xfrm>
          <a:custGeom>
            <a:avLst/>
            <a:gdLst/>
            <a:ahLst/>
            <a:cxnLst/>
            <a:rect l="l" t="t" r="r" b="b"/>
            <a:pathLst>
              <a:path h="5767705">
                <a:moveTo>
                  <a:pt x="0" y="0"/>
                </a:moveTo>
                <a:lnTo>
                  <a:pt x="1" y="5767227"/>
                </a:lnTo>
              </a:path>
            </a:pathLst>
          </a:custGeom>
          <a:ln w="381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3503025" y="2196084"/>
            <a:ext cx="2341879" cy="5130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953727" y="3765804"/>
            <a:ext cx="5647055" cy="118998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Copyright © 2025 by Robert S. Keyser, Parisa Pooyan, Lin Li, &amp; Suad Awad - All Rights Reserved</a:t>
            </a:r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94A7E6-A0AA-4E87-8D39-7556F7175F58}" type="datetime1">
              <a:rPr lang="en-US" smtClean="0"/>
              <a:t>5/22/2025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rgbClr val="898989"/>
                </a:solidFill>
                <a:latin typeface="Calibri"/>
                <a:cs typeface="Calibri"/>
              </a:defRPr>
            </a:lvl1pPr>
          </a:lstStyle>
          <a:p>
            <a:pPr marL="38100">
              <a:lnSpc>
                <a:spcPct val="100000"/>
              </a:lnSpc>
              <a:spcBef>
                <a:spcPts val="50"/>
              </a:spcBef>
            </a:pPr>
            <a:fld id="{81D60167-4931-47E6-BA6A-407CBD079E47}" type="slidenum">
              <a:rPr spc="-25" dirty="0"/>
              <a:t>‹#›</a:t>
            </a:fld>
            <a:endParaRPr spc="-25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179883" y="1237757"/>
            <a:ext cx="8950960" cy="0"/>
          </a:xfrm>
          <a:custGeom>
            <a:avLst/>
            <a:gdLst/>
            <a:ahLst/>
            <a:cxnLst/>
            <a:rect l="l" t="t" r="r" b="b"/>
            <a:pathLst>
              <a:path w="8950960">
                <a:moveTo>
                  <a:pt x="0" y="0"/>
                </a:moveTo>
                <a:lnTo>
                  <a:pt x="8950591" y="1"/>
                </a:lnTo>
              </a:path>
            </a:pathLst>
          </a:custGeom>
          <a:ln w="57150">
            <a:solidFill>
              <a:srgbClr val="F692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4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Copyright © 2025 by Robert S. Keyser, Parisa Pooyan, Lin Li, &amp; Suad Awad - All Rights Reserved</a:t>
            </a:r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7BF2C7-B085-48D9-A6DB-C7ADE03D30BC}" type="datetime1">
              <a:rPr lang="en-US" smtClean="0"/>
              <a:t>5/22/2025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rgbClr val="898989"/>
                </a:solidFill>
                <a:latin typeface="Calibri"/>
                <a:cs typeface="Calibri"/>
              </a:defRPr>
            </a:lvl1pPr>
          </a:lstStyle>
          <a:p>
            <a:pPr marL="38100">
              <a:lnSpc>
                <a:spcPct val="100000"/>
              </a:lnSpc>
              <a:spcBef>
                <a:spcPts val="50"/>
              </a:spcBef>
            </a:pPr>
            <a:fld id="{81D60167-4931-47E6-BA6A-407CBD079E47}" type="slidenum">
              <a:rPr spc="-25" dirty="0"/>
              <a:t>‹#›</a:t>
            </a:fld>
            <a:endParaRPr spc="-25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Copyright © 2025 by Robert S. Keyser, Parisa Pooyan, Lin Li, &amp; Suad Awad - All Rights Reserved</a:t>
            </a:r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5147FC-F667-4737-8B6D-2B47F054B888}" type="datetime1">
              <a:rPr lang="en-US" smtClean="0"/>
              <a:t>5/22/2025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rgbClr val="898989"/>
                </a:solidFill>
                <a:latin typeface="Calibri"/>
                <a:cs typeface="Calibri"/>
              </a:defRPr>
            </a:lvl1pPr>
          </a:lstStyle>
          <a:p>
            <a:pPr marL="38100">
              <a:lnSpc>
                <a:spcPct val="100000"/>
              </a:lnSpc>
              <a:spcBef>
                <a:spcPts val="50"/>
              </a:spcBef>
            </a:pPr>
            <a:fld id="{81D60167-4931-47E6-BA6A-407CBD079E47}" type="slidenum">
              <a:rPr spc="-25" dirty="0"/>
              <a:t>‹#›</a:t>
            </a:fld>
            <a:endParaRPr spc="-25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Copyright © 2025 by Robert S. Keyser, Parisa Pooyan, Lin Li, &amp; Suad Awad - All Rights Reserved</a:t>
            </a:r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A8C31E-352B-4F12-AC8C-F7441B73BE9E}" type="datetime1">
              <a:rPr lang="en-US" smtClean="0"/>
              <a:t>5/22/2025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rgbClr val="898989"/>
                </a:solidFill>
                <a:latin typeface="Calibri"/>
                <a:cs typeface="Calibri"/>
              </a:defRPr>
            </a:lvl1pPr>
          </a:lstStyle>
          <a:p>
            <a:pPr marL="38100">
              <a:lnSpc>
                <a:spcPct val="100000"/>
              </a:lnSpc>
              <a:spcBef>
                <a:spcPts val="50"/>
              </a:spcBef>
            </a:pPr>
            <a:fld id="{81D60167-4931-47E6-BA6A-407CBD079E47}" type="slidenum">
              <a:rPr spc="-25" dirty="0"/>
              <a:t>‹#›</a:t>
            </a:fld>
            <a:endParaRPr spc="-25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Copyright © 2025 by Robert S. Keyser, Parisa Pooyan, Lin Li, &amp; Suad Awad - All Rights Reserved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C62E92-4C91-48EA-96F6-0770FE99EC85}" type="datetime1">
              <a:rPr lang="en-US" smtClean="0"/>
              <a:t>5/22/2025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rgbClr val="898989"/>
                </a:solidFill>
                <a:latin typeface="Calibri"/>
                <a:cs typeface="Calibri"/>
              </a:defRPr>
            </a:lvl1pPr>
          </a:lstStyle>
          <a:p>
            <a:pPr marL="38100">
              <a:lnSpc>
                <a:spcPct val="100000"/>
              </a:lnSpc>
              <a:spcBef>
                <a:spcPts val="50"/>
              </a:spcBef>
            </a:pPr>
            <a:fld id="{81D60167-4931-47E6-BA6A-407CBD079E47}" type="slidenum">
              <a:rPr spc="-25" dirty="0"/>
              <a:t>‹#›</a:t>
            </a:fld>
            <a:endParaRPr spc="-25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67183" y="403859"/>
            <a:ext cx="8976360" cy="77012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03000" y="1249171"/>
            <a:ext cx="7908925" cy="37687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Copyright © 2025 by Robert S. Keyser, Parisa Pooyan, Lin Li, &amp; Suad Awad - All Rights Reserved</a:t>
            </a:r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5C42B0-C85C-4A12-88E4-CBEC678142D5}" type="datetime1">
              <a:rPr lang="en-US" smtClean="0"/>
              <a:t>5/22/2025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883967" y="6623793"/>
            <a:ext cx="219075" cy="1809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000" b="0" i="0">
                <a:solidFill>
                  <a:srgbClr val="898989"/>
                </a:solidFill>
                <a:latin typeface="Calibri"/>
                <a:cs typeface="Calibri"/>
              </a:defRPr>
            </a:lvl1pPr>
          </a:lstStyle>
          <a:p>
            <a:pPr marL="38100">
              <a:lnSpc>
                <a:spcPct val="100000"/>
              </a:lnSpc>
              <a:spcBef>
                <a:spcPts val="50"/>
              </a:spcBef>
            </a:pPr>
            <a:fld id="{81D60167-4931-47E6-BA6A-407CBD079E47}" type="slidenum">
              <a:rPr spc="-25" dirty="0"/>
              <a:t>‹#›</a:t>
            </a:fld>
            <a:endParaRPr spc="-25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hf sldNum="0" hdr="0" dt="0"/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 noGrp="1"/>
          </p:cNvSpPr>
          <p:nvPr>
            <p:ph type="subTitle" idx="4"/>
          </p:nvPr>
        </p:nvSpPr>
        <p:spPr>
          <a:xfrm>
            <a:off x="609600" y="1981200"/>
            <a:ext cx="8229600" cy="200336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5080" indent="11113" algn="ctr">
              <a:lnSpc>
                <a:spcPct val="119400"/>
              </a:lnSpc>
              <a:spcBef>
                <a:spcPts val="100"/>
              </a:spcBef>
            </a:pPr>
            <a:r>
              <a:rPr lang="en-US" sz="5400" spc="-10" dirty="0"/>
              <a:t>Chapter 14</a:t>
            </a:r>
          </a:p>
          <a:p>
            <a:pPr marR="5080" indent="11113" algn="ctr">
              <a:lnSpc>
                <a:spcPct val="119400"/>
              </a:lnSpc>
              <a:spcBef>
                <a:spcPts val="100"/>
              </a:spcBef>
            </a:pPr>
            <a:r>
              <a:rPr lang="en-US" sz="5400" spc="-10" dirty="0"/>
              <a:t>Workplace Safety and Health</a:t>
            </a:r>
          </a:p>
        </p:txBody>
      </p:sp>
      <p:sp>
        <p:nvSpPr>
          <p:cNvPr id="5" name="Footer Placeholder 4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304800" y="6486525"/>
            <a:ext cx="7924800" cy="153988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</a:rPr>
              <a:t>Chapter 14	              Copyright © 2025 by Robert S. Keyser, Parisa Pooyan, Lin Li, &amp; Suad Awad - All Rights Reserved</a:t>
            </a:r>
          </a:p>
        </p:txBody>
      </p:sp>
      <p:sp>
        <p:nvSpPr>
          <p:cNvPr id="4" name="object 4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8400415" y="6428920"/>
            <a:ext cx="244475" cy="211454"/>
          </a:xfrm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40"/>
              </a:spcBef>
            </a:pPr>
            <a:fld id="{81D60167-4931-47E6-BA6A-407CBD079E47}" type="slidenum">
              <a:rPr sz="1200" spc="-25" dirty="0">
                <a:solidFill>
                  <a:srgbClr val="898989"/>
                </a:solidFill>
                <a:latin typeface="Calibri"/>
                <a:cs typeface="Calibri"/>
              </a:rPr>
              <a:t>1</a:t>
            </a:fld>
            <a:endParaRPr sz="1200" dirty="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527854" y="359127"/>
            <a:ext cx="8228786" cy="124393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en-US" sz="4000" spc="-10" dirty="0"/>
              <a:t>One-Time vs. Cumulative Trauma Disorders</a:t>
            </a:r>
            <a:endParaRPr sz="4000" spc="-10" dirty="0"/>
          </a:p>
        </p:txBody>
      </p:sp>
      <p:sp>
        <p:nvSpPr>
          <p:cNvPr id="2" name="object 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589327" y="1603057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1"/>
                </a:lnTo>
              </a:path>
            </a:pathLst>
          </a:custGeom>
          <a:ln w="57150">
            <a:solidFill>
              <a:srgbClr val="F692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TextBox 13"/>
          <p:cNvSpPr txBox="1"/>
          <p:nvPr/>
        </p:nvSpPr>
        <p:spPr>
          <a:xfrm>
            <a:off x="589327" y="1981200"/>
            <a:ext cx="8256219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23825"/>
            <a:r>
              <a:rPr lang="en-US" sz="2000" b="1" dirty="0">
                <a:latin typeface="+mn-lt"/>
              </a:rPr>
              <a:t>One-Time Trauma Disorders:</a:t>
            </a:r>
          </a:p>
          <a:p>
            <a:pPr marL="633413" indent="-228600">
              <a:buFont typeface="Arial" panose="020B0604020202020204" pitchFamily="34" charset="0"/>
              <a:buChar char="•"/>
            </a:pPr>
            <a:r>
              <a:rPr lang="en-US" sz="2000" dirty="0">
                <a:latin typeface="+mn-lt"/>
              </a:rPr>
              <a:t>Injuries from acute incidents: fractures, lacerations, burns, concussions.</a:t>
            </a:r>
          </a:p>
          <a:p>
            <a:pPr marL="123825"/>
            <a:endParaRPr lang="en-US" sz="2000" dirty="0">
              <a:latin typeface="+mn-lt"/>
            </a:endParaRPr>
          </a:p>
          <a:p>
            <a:pPr marL="123825"/>
            <a:endParaRPr lang="en-US" sz="2000" dirty="0">
              <a:latin typeface="+mn-lt"/>
            </a:endParaRPr>
          </a:p>
          <a:p>
            <a:pPr marL="123825"/>
            <a:r>
              <a:rPr lang="en-US" sz="2000" b="1" dirty="0">
                <a:latin typeface="+mn-lt"/>
              </a:rPr>
              <a:t>Cumulative Trauma Disorders (CTDs):</a:t>
            </a:r>
          </a:p>
          <a:p>
            <a:pPr marL="633413" indent="-228600">
              <a:buFont typeface="Arial" panose="020B0604020202020204" pitchFamily="34" charset="0"/>
              <a:buChar char="•"/>
            </a:pPr>
            <a:r>
              <a:rPr lang="en-US" sz="2000" dirty="0">
                <a:latin typeface="+mn-lt"/>
              </a:rPr>
              <a:t>Result from repetitive stress: Carpal tunnel syndrome, tendinitis, bursitis, rotator cuff injuries.</a:t>
            </a:r>
          </a:p>
        </p:txBody>
      </p:sp>
      <p:sp>
        <p:nvSpPr>
          <p:cNvPr id="13" name="Footer Placeholder 3"/>
          <p:cNvSpPr txBox="1">
            <a:spLocks/>
          </p:cNvSpPr>
          <p:nvPr/>
        </p:nvSpPr>
        <p:spPr>
          <a:xfrm>
            <a:off x="533400" y="6447017"/>
            <a:ext cx="7597317" cy="1538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kern="0"/>
            </a:defPPr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z="1000" dirty="0"/>
              <a:t>Chapter 14	              Copyright © 2025 by Robert S. Keyser, </a:t>
            </a:r>
            <a:r>
              <a:rPr lang="en-US" sz="1000" dirty="0" err="1"/>
              <a:t>Parisa</a:t>
            </a:r>
            <a:r>
              <a:rPr lang="en-US" sz="1000" dirty="0"/>
              <a:t> </a:t>
            </a:r>
            <a:r>
              <a:rPr lang="en-US" sz="1000" dirty="0" err="1"/>
              <a:t>Pooyan</a:t>
            </a:r>
            <a:r>
              <a:rPr lang="en-US" sz="1000" dirty="0"/>
              <a:t>, Lin Li, &amp; Suad </a:t>
            </a:r>
            <a:r>
              <a:rPr lang="en-US" sz="1000" dirty="0" err="1"/>
              <a:t>Awad</a:t>
            </a:r>
            <a:r>
              <a:rPr lang="en-US" sz="1000" dirty="0"/>
              <a:t> - All Rights Reserved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8400415" y="6428920"/>
            <a:ext cx="244475" cy="211454"/>
          </a:xfrm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40"/>
              </a:spcBef>
            </a:pPr>
            <a:fld id="{81D60167-4931-47E6-BA6A-407CBD079E47}" type="slidenum">
              <a:rPr sz="1200" spc="-25" dirty="0">
                <a:solidFill>
                  <a:srgbClr val="898989"/>
                </a:solidFill>
                <a:latin typeface="Calibri"/>
                <a:cs typeface="Calibri"/>
              </a:rPr>
              <a:t>10</a:t>
            </a:fld>
            <a:endParaRPr sz="120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542288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533400" y="545765"/>
            <a:ext cx="8228786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en-US" sz="4000" spc="-10" dirty="0"/>
              <a:t>Occupational Diseases</a:t>
            </a:r>
            <a:endParaRPr sz="4000" spc="-10" dirty="0"/>
          </a:p>
        </p:txBody>
      </p:sp>
      <p:sp>
        <p:nvSpPr>
          <p:cNvPr id="2" name="object 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615946" y="1174142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1"/>
                </a:lnTo>
              </a:path>
            </a:pathLst>
          </a:custGeom>
          <a:ln w="57150">
            <a:solidFill>
              <a:srgbClr val="F692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TextBox 13"/>
          <p:cNvSpPr txBox="1"/>
          <p:nvPr/>
        </p:nvSpPr>
        <p:spPr>
          <a:xfrm>
            <a:off x="589327" y="1600200"/>
            <a:ext cx="825621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23825"/>
            <a:r>
              <a:rPr lang="en-US" sz="2000" b="1" dirty="0">
                <a:latin typeface="+mn-lt"/>
              </a:rPr>
              <a:t>Examples:</a:t>
            </a:r>
          </a:p>
          <a:p>
            <a:pPr marL="633413" indent="-280988">
              <a:buFont typeface="Arial" panose="020B0604020202020204" pitchFamily="34" charset="0"/>
              <a:buChar char="•"/>
            </a:pPr>
            <a:r>
              <a:rPr lang="en-US" sz="2000" dirty="0">
                <a:latin typeface="+mn-lt"/>
              </a:rPr>
              <a:t>Asbestosis, silicosis, hearing loss, dermatitis, lead poisoning.</a:t>
            </a:r>
          </a:p>
          <a:p>
            <a:pPr marL="633413" indent="-280988">
              <a:buFont typeface="Arial" panose="020B0604020202020204" pitchFamily="34" charset="0"/>
              <a:buChar char="•"/>
            </a:pPr>
            <a:r>
              <a:rPr lang="en-US" sz="2000" dirty="0">
                <a:latin typeface="+mn-lt"/>
              </a:rPr>
              <a:t>Occupational asthma, mesothelioma, resulting from workplace exposures.</a:t>
            </a:r>
          </a:p>
        </p:txBody>
      </p:sp>
      <p:sp>
        <p:nvSpPr>
          <p:cNvPr id="13" name="Footer Placeholder 3"/>
          <p:cNvSpPr txBox="1">
            <a:spLocks/>
          </p:cNvSpPr>
          <p:nvPr/>
        </p:nvSpPr>
        <p:spPr>
          <a:xfrm>
            <a:off x="533400" y="6447017"/>
            <a:ext cx="7597317" cy="1538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kern="0"/>
            </a:defPPr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z="1000" dirty="0"/>
              <a:t>Chapter 14	              Copyright © 2025 by Robert S. Keyser, </a:t>
            </a:r>
            <a:r>
              <a:rPr lang="en-US" sz="1000" dirty="0" err="1"/>
              <a:t>Parisa</a:t>
            </a:r>
            <a:r>
              <a:rPr lang="en-US" sz="1000" dirty="0"/>
              <a:t> </a:t>
            </a:r>
            <a:r>
              <a:rPr lang="en-US" sz="1000" dirty="0" err="1"/>
              <a:t>Pooyan</a:t>
            </a:r>
            <a:r>
              <a:rPr lang="en-US" sz="1000" dirty="0"/>
              <a:t>, Lin Li, &amp; Suad </a:t>
            </a:r>
            <a:r>
              <a:rPr lang="en-US" sz="1000" dirty="0" err="1"/>
              <a:t>Awad</a:t>
            </a:r>
            <a:r>
              <a:rPr lang="en-US" sz="1000" dirty="0"/>
              <a:t> - All Rights Reserved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8400415" y="6428920"/>
            <a:ext cx="244475" cy="211454"/>
          </a:xfrm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40"/>
              </a:spcBef>
            </a:pPr>
            <a:fld id="{81D60167-4931-47E6-BA6A-407CBD079E47}" type="slidenum">
              <a:rPr sz="1200" spc="-25" dirty="0">
                <a:solidFill>
                  <a:srgbClr val="898989"/>
                </a:solidFill>
                <a:latin typeface="Calibri"/>
                <a:cs typeface="Calibri"/>
              </a:rPr>
              <a:t>11</a:t>
            </a:fld>
            <a:endParaRPr sz="120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1521101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539262" y="356270"/>
            <a:ext cx="8228786" cy="124393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en-US" sz="4000" spc="-10" dirty="0"/>
              <a:t>Occupational Safety and Health (OSH) Act of 1970</a:t>
            </a:r>
            <a:endParaRPr sz="4000" spc="-10" dirty="0"/>
          </a:p>
        </p:txBody>
      </p:sp>
      <p:sp>
        <p:nvSpPr>
          <p:cNvPr id="2" name="object 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538855" y="1600200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1"/>
                </a:lnTo>
              </a:path>
            </a:pathLst>
          </a:custGeom>
          <a:ln w="57150">
            <a:solidFill>
              <a:srgbClr val="F692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TextBox 13"/>
          <p:cNvSpPr txBox="1"/>
          <p:nvPr/>
        </p:nvSpPr>
        <p:spPr>
          <a:xfrm>
            <a:off x="500106" y="1981200"/>
            <a:ext cx="8256219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23825"/>
            <a:r>
              <a:rPr lang="en-US" sz="2000" b="1" dirty="0">
                <a:latin typeface="+mn-lt"/>
              </a:rPr>
              <a:t>Purpose: </a:t>
            </a:r>
            <a:r>
              <a:rPr lang="en-US" sz="2000" dirty="0">
                <a:latin typeface="+mn-lt"/>
              </a:rPr>
              <a:t>Ensure worker safety and health through regulations and enforcement.</a:t>
            </a:r>
          </a:p>
          <a:p>
            <a:pPr marL="123825"/>
            <a:endParaRPr lang="en-US" sz="2000" dirty="0">
              <a:latin typeface="+mn-lt"/>
            </a:endParaRPr>
          </a:p>
          <a:p>
            <a:pPr marL="123825"/>
            <a:endParaRPr lang="en-US" sz="2000" dirty="0">
              <a:latin typeface="+mn-lt"/>
            </a:endParaRPr>
          </a:p>
          <a:p>
            <a:pPr marL="123825"/>
            <a:r>
              <a:rPr lang="en-US" sz="2000" b="1" dirty="0">
                <a:latin typeface="+mn-lt"/>
              </a:rPr>
              <a:t>Key Features:</a:t>
            </a:r>
          </a:p>
          <a:p>
            <a:pPr marL="633413" indent="-228600">
              <a:buFont typeface="Arial" panose="020B0604020202020204" pitchFamily="34" charset="0"/>
              <a:buChar char="•"/>
            </a:pPr>
            <a:r>
              <a:rPr lang="en-US" sz="2000" dirty="0">
                <a:latin typeface="+mn-lt"/>
              </a:rPr>
              <a:t>Establishment of OSHA, employer responsibilities, worker rights.</a:t>
            </a:r>
          </a:p>
          <a:p>
            <a:pPr marL="633413" indent="-228600">
              <a:buFont typeface="Arial" panose="020B0604020202020204" pitchFamily="34" charset="0"/>
              <a:buChar char="•"/>
            </a:pPr>
            <a:r>
              <a:rPr lang="en-US" sz="2000" dirty="0">
                <a:latin typeface="+mn-lt"/>
              </a:rPr>
              <a:t>NIOSH conducts research and provides training on safety and health.</a:t>
            </a:r>
          </a:p>
        </p:txBody>
      </p:sp>
      <p:sp>
        <p:nvSpPr>
          <p:cNvPr id="13" name="Footer Placeholder 3"/>
          <p:cNvSpPr txBox="1">
            <a:spLocks/>
          </p:cNvSpPr>
          <p:nvPr/>
        </p:nvSpPr>
        <p:spPr>
          <a:xfrm>
            <a:off x="533400" y="6447017"/>
            <a:ext cx="7597317" cy="1538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kern="0"/>
            </a:defPPr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z="1000" dirty="0"/>
              <a:t>Chapter 14	              Copyright © 2025 by Robert S. Keyser, </a:t>
            </a:r>
            <a:r>
              <a:rPr lang="en-US" sz="1000" dirty="0" err="1"/>
              <a:t>Parisa</a:t>
            </a:r>
            <a:r>
              <a:rPr lang="en-US" sz="1000" dirty="0"/>
              <a:t> </a:t>
            </a:r>
            <a:r>
              <a:rPr lang="en-US" sz="1000" dirty="0" err="1"/>
              <a:t>Pooyan</a:t>
            </a:r>
            <a:r>
              <a:rPr lang="en-US" sz="1000" dirty="0"/>
              <a:t>, Lin Li, &amp; Suad </a:t>
            </a:r>
            <a:r>
              <a:rPr lang="en-US" sz="1000" dirty="0" err="1"/>
              <a:t>Awad</a:t>
            </a:r>
            <a:r>
              <a:rPr lang="en-US" sz="1000" dirty="0"/>
              <a:t> - All Rights Reserved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8400415" y="6428920"/>
            <a:ext cx="244475" cy="211454"/>
          </a:xfrm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40"/>
              </a:spcBef>
            </a:pPr>
            <a:fld id="{81D60167-4931-47E6-BA6A-407CBD079E47}" type="slidenum">
              <a:rPr sz="1200" spc="-25" dirty="0">
                <a:solidFill>
                  <a:srgbClr val="898989"/>
                </a:solidFill>
                <a:latin typeface="Calibri"/>
                <a:cs typeface="Calibri"/>
              </a:rPr>
              <a:t>12</a:t>
            </a:fld>
            <a:endParaRPr sz="120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9087611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539262" y="356270"/>
            <a:ext cx="8228786" cy="124393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en-US" sz="4000" spc="-10" dirty="0"/>
              <a:t>Objectives of Workers' </a:t>
            </a:r>
            <a:br>
              <a:rPr lang="en-US" sz="4000" spc="-10" dirty="0"/>
            </a:br>
            <a:r>
              <a:rPr lang="en-US" sz="4000" spc="-10" dirty="0"/>
              <a:t>Compensation Laws</a:t>
            </a:r>
            <a:endParaRPr sz="4000" spc="-10" dirty="0"/>
          </a:p>
        </p:txBody>
      </p:sp>
      <p:sp>
        <p:nvSpPr>
          <p:cNvPr id="2" name="object 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538855" y="1600200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1"/>
                </a:lnTo>
              </a:path>
            </a:pathLst>
          </a:custGeom>
          <a:ln w="57150">
            <a:solidFill>
              <a:srgbClr val="F692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TextBox 13"/>
          <p:cNvSpPr txBox="1"/>
          <p:nvPr/>
        </p:nvSpPr>
        <p:spPr>
          <a:xfrm>
            <a:off x="511829" y="1905000"/>
            <a:ext cx="8256219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23825"/>
            <a:r>
              <a:rPr lang="en-US" sz="2000" b="1" dirty="0">
                <a:latin typeface="+mn-lt"/>
              </a:rPr>
              <a:t>Purpose: </a:t>
            </a:r>
            <a:r>
              <a:rPr lang="en-US" sz="2000" dirty="0">
                <a:latin typeface="+mn-lt"/>
              </a:rPr>
              <a:t>Provide financial and medical benefits to injured workers.</a:t>
            </a:r>
          </a:p>
          <a:p>
            <a:pPr marL="123825"/>
            <a:endParaRPr lang="en-US" sz="2000" dirty="0">
              <a:latin typeface="+mn-lt"/>
            </a:endParaRPr>
          </a:p>
          <a:p>
            <a:pPr marL="123825"/>
            <a:endParaRPr lang="en-US" sz="2000" dirty="0">
              <a:latin typeface="+mn-lt"/>
            </a:endParaRPr>
          </a:p>
          <a:p>
            <a:pPr marL="123825"/>
            <a:r>
              <a:rPr lang="en-US" sz="2000" b="1" dirty="0">
                <a:latin typeface="+mn-lt"/>
              </a:rPr>
              <a:t>Objectives:</a:t>
            </a:r>
          </a:p>
          <a:p>
            <a:pPr marL="633413" indent="-228600">
              <a:buFont typeface="Arial" panose="020B0604020202020204" pitchFamily="34" charset="0"/>
              <a:buChar char="•"/>
            </a:pPr>
            <a:r>
              <a:rPr lang="en-US" sz="2000" dirty="0">
                <a:latin typeface="+mn-lt"/>
              </a:rPr>
              <a:t>Compensation: Fair and prompt for work-related injuries.</a:t>
            </a:r>
          </a:p>
          <a:p>
            <a:pPr marL="633413" indent="-228600">
              <a:buFont typeface="Arial" panose="020B0604020202020204" pitchFamily="34" charset="0"/>
              <a:buChar char="•"/>
            </a:pPr>
            <a:r>
              <a:rPr lang="en-US" sz="2000" dirty="0">
                <a:latin typeface="+mn-lt"/>
              </a:rPr>
              <a:t>Medical Care: Covers treatment and rehabilitation costs.</a:t>
            </a:r>
          </a:p>
          <a:p>
            <a:pPr marL="633413" indent="-228600">
              <a:buFont typeface="Arial" panose="020B0604020202020204" pitchFamily="34" charset="0"/>
              <a:buChar char="•"/>
            </a:pPr>
            <a:r>
              <a:rPr lang="en-US" sz="2000" dirty="0">
                <a:latin typeface="+mn-lt"/>
              </a:rPr>
              <a:t>Income Replacement: For lost wages during recovery.</a:t>
            </a:r>
          </a:p>
          <a:p>
            <a:pPr marL="633413" indent="-228600">
              <a:buFont typeface="Arial" panose="020B0604020202020204" pitchFamily="34" charset="0"/>
              <a:buChar char="•"/>
            </a:pPr>
            <a:r>
              <a:rPr lang="en-US" sz="2000" dirty="0">
                <a:latin typeface="+mn-lt"/>
              </a:rPr>
              <a:t>Disability and Survivor Benefits: For permanent disabilities or fatalities.</a:t>
            </a:r>
          </a:p>
        </p:txBody>
      </p:sp>
      <p:sp>
        <p:nvSpPr>
          <p:cNvPr id="13" name="Footer Placeholder 3"/>
          <p:cNvSpPr txBox="1">
            <a:spLocks/>
          </p:cNvSpPr>
          <p:nvPr/>
        </p:nvSpPr>
        <p:spPr>
          <a:xfrm>
            <a:off x="533400" y="6447017"/>
            <a:ext cx="7597317" cy="1538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kern="0"/>
            </a:defPPr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z="1000" dirty="0"/>
              <a:t>Chapter 14	              Copyright © 2025 by Robert S. Keyser, </a:t>
            </a:r>
            <a:r>
              <a:rPr lang="en-US" sz="1000" dirty="0" err="1"/>
              <a:t>Parisa</a:t>
            </a:r>
            <a:r>
              <a:rPr lang="en-US" sz="1000" dirty="0"/>
              <a:t> </a:t>
            </a:r>
            <a:r>
              <a:rPr lang="en-US" sz="1000" dirty="0" err="1"/>
              <a:t>Pooyan</a:t>
            </a:r>
            <a:r>
              <a:rPr lang="en-US" sz="1000" dirty="0"/>
              <a:t>, Lin Li, &amp; Suad </a:t>
            </a:r>
            <a:r>
              <a:rPr lang="en-US" sz="1000" dirty="0" err="1"/>
              <a:t>Awad</a:t>
            </a:r>
            <a:r>
              <a:rPr lang="en-US" sz="1000" dirty="0"/>
              <a:t> - All Rights Reserved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8400415" y="6428920"/>
            <a:ext cx="244475" cy="211454"/>
          </a:xfrm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40"/>
              </a:spcBef>
            </a:pPr>
            <a:fld id="{81D60167-4931-47E6-BA6A-407CBD079E47}" type="slidenum">
              <a:rPr sz="1200" spc="-25" dirty="0">
                <a:solidFill>
                  <a:srgbClr val="898989"/>
                </a:solidFill>
                <a:latin typeface="Calibri"/>
                <a:cs typeface="Calibri"/>
              </a:rPr>
              <a:t>13</a:t>
            </a:fld>
            <a:endParaRPr sz="120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6392092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539262" y="356270"/>
            <a:ext cx="8228786" cy="124393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en-US" sz="4000" spc="-10" dirty="0"/>
              <a:t>Conditions to Receive Workers' Compensation Benefits</a:t>
            </a:r>
            <a:endParaRPr sz="4000" spc="-10" dirty="0"/>
          </a:p>
        </p:txBody>
      </p:sp>
      <p:sp>
        <p:nvSpPr>
          <p:cNvPr id="2" name="object 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538855" y="1600200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1"/>
                </a:lnTo>
              </a:path>
            </a:pathLst>
          </a:custGeom>
          <a:ln w="57150">
            <a:solidFill>
              <a:srgbClr val="F692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TextBox 13"/>
          <p:cNvSpPr txBox="1"/>
          <p:nvPr/>
        </p:nvSpPr>
        <p:spPr>
          <a:xfrm>
            <a:off x="511829" y="2020353"/>
            <a:ext cx="825621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23825"/>
            <a:r>
              <a:rPr lang="en-US" sz="2000" b="1" dirty="0">
                <a:latin typeface="+mn-lt"/>
              </a:rPr>
              <a:t>Eligibility:</a:t>
            </a:r>
          </a:p>
          <a:p>
            <a:pPr marL="633413" indent="-280988">
              <a:buFont typeface="Arial" panose="020B0604020202020204" pitchFamily="34" charset="0"/>
              <a:buChar char="•"/>
            </a:pPr>
            <a:r>
              <a:rPr lang="en-US" sz="2000" dirty="0">
                <a:latin typeface="+mn-lt"/>
              </a:rPr>
              <a:t>Must be an employee, injury or illness must be work-related.</a:t>
            </a:r>
          </a:p>
          <a:p>
            <a:pPr marL="633413" indent="-280988">
              <a:buFont typeface="Arial" panose="020B0604020202020204" pitchFamily="34" charset="0"/>
              <a:buChar char="•"/>
            </a:pPr>
            <a:r>
              <a:rPr lang="en-US" sz="2000" dirty="0">
                <a:latin typeface="+mn-lt"/>
              </a:rPr>
              <a:t>Timely injury notification and claim filing required.</a:t>
            </a:r>
          </a:p>
          <a:p>
            <a:pPr marL="633413" indent="-280988">
              <a:buFont typeface="Arial" panose="020B0604020202020204" pitchFamily="34" charset="0"/>
              <a:buChar char="•"/>
            </a:pPr>
            <a:r>
              <a:rPr lang="en-US" sz="2000" dirty="0">
                <a:latin typeface="+mn-lt"/>
              </a:rPr>
              <a:t>Cooperation with medical treatment is necessary.</a:t>
            </a:r>
          </a:p>
        </p:txBody>
      </p:sp>
      <p:sp>
        <p:nvSpPr>
          <p:cNvPr id="13" name="Footer Placeholder 3"/>
          <p:cNvSpPr txBox="1">
            <a:spLocks/>
          </p:cNvSpPr>
          <p:nvPr/>
        </p:nvSpPr>
        <p:spPr>
          <a:xfrm>
            <a:off x="533400" y="6447017"/>
            <a:ext cx="7597317" cy="1538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kern="0"/>
            </a:defPPr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z="1000" dirty="0"/>
              <a:t>Chapter 14	              Copyright © 2025 by Robert S. Keyser, </a:t>
            </a:r>
            <a:r>
              <a:rPr lang="en-US" sz="1000" dirty="0" err="1"/>
              <a:t>Parisa</a:t>
            </a:r>
            <a:r>
              <a:rPr lang="en-US" sz="1000" dirty="0"/>
              <a:t> </a:t>
            </a:r>
            <a:r>
              <a:rPr lang="en-US" sz="1000" dirty="0" err="1"/>
              <a:t>Pooyan</a:t>
            </a:r>
            <a:r>
              <a:rPr lang="en-US" sz="1000" dirty="0"/>
              <a:t>, Lin Li, &amp; Suad </a:t>
            </a:r>
            <a:r>
              <a:rPr lang="en-US" sz="1000" dirty="0" err="1"/>
              <a:t>Awad</a:t>
            </a:r>
            <a:r>
              <a:rPr lang="en-US" sz="1000" dirty="0"/>
              <a:t> - All Rights Reserved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8400415" y="6428920"/>
            <a:ext cx="244475" cy="211454"/>
          </a:xfrm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40"/>
              </a:spcBef>
            </a:pPr>
            <a:fld id="{81D60167-4931-47E6-BA6A-407CBD079E47}" type="slidenum">
              <a:rPr sz="1200" spc="-25" dirty="0">
                <a:solidFill>
                  <a:srgbClr val="898989"/>
                </a:solidFill>
                <a:latin typeface="Calibri"/>
                <a:cs typeface="Calibri"/>
              </a:rPr>
              <a:t>14</a:t>
            </a:fld>
            <a:endParaRPr sz="120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028553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525545" y="551671"/>
            <a:ext cx="8228786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en-US" sz="4000" spc="-10" dirty="0"/>
              <a:t>Coverage Under the OSH Act</a:t>
            </a:r>
            <a:endParaRPr sz="4000" spc="-10" dirty="0"/>
          </a:p>
        </p:txBody>
      </p:sp>
      <p:sp>
        <p:nvSpPr>
          <p:cNvPr id="2" name="object 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538448" y="1232802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1"/>
                </a:lnTo>
              </a:path>
            </a:pathLst>
          </a:custGeom>
          <a:ln w="57150">
            <a:solidFill>
              <a:srgbClr val="F692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TextBox 13"/>
          <p:cNvSpPr txBox="1"/>
          <p:nvPr/>
        </p:nvSpPr>
        <p:spPr>
          <a:xfrm>
            <a:off x="531407" y="1676400"/>
            <a:ext cx="8256219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23825"/>
            <a:r>
              <a:rPr lang="en-US" sz="2000" b="1" dirty="0">
                <a:latin typeface="+mn-lt"/>
              </a:rPr>
              <a:t>Covered Workers:</a:t>
            </a:r>
          </a:p>
          <a:p>
            <a:pPr marL="685800" indent="-280988">
              <a:buFont typeface="Arial" panose="020B0604020202020204" pitchFamily="34" charset="0"/>
              <a:buChar char="•"/>
            </a:pPr>
            <a:r>
              <a:rPr lang="en-US" sz="2000" dirty="0">
                <a:latin typeface="+mn-lt"/>
              </a:rPr>
              <a:t>Private sector employees, state and local government workers in OSHA-approved states, federal government employees.</a:t>
            </a:r>
          </a:p>
          <a:p>
            <a:pPr marL="466725" indent="-342900">
              <a:buFont typeface="Arial" panose="020B0604020202020204" pitchFamily="34" charset="0"/>
              <a:buChar char="•"/>
            </a:pPr>
            <a:endParaRPr lang="en-US" sz="2000" dirty="0">
              <a:latin typeface="+mn-lt"/>
            </a:endParaRPr>
          </a:p>
          <a:p>
            <a:pPr marL="123825"/>
            <a:endParaRPr lang="en-US" sz="2000" dirty="0">
              <a:latin typeface="+mn-lt"/>
            </a:endParaRPr>
          </a:p>
          <a:p>
            <a:pPr marL="123825"/>
            <a:r>
              <a:rPr lang="en-US" sz="2000" b="1" dirty="0">
                <a:latin typeface="+mn-lt"/>
              </a:rPr>
              <a:t>Excluded Workers:</a:t>
            </a:r>
          </a:p>
          <a:p>
            <a:pPr marL="685800" indent="-280988">
              <a:buFont typeface="Arial" panose="020B0604020202020204" pitchFamily="34" charset="0"/>
              <a:buChar char="•"/>
            </a:pPr>
            <a:r>
              <a:rPr lang="en-US" sz="2000" dirty="0">
                <a:latin typeface="+mn-lt"/>
              </a:rPr>
              <a:t>Self-employed, family farms, certain state and local government workers, workers protected by other federal agencies.</a:t>
            </a:r>
          </a:p>
        </p:txBody>
      </p:sp>
      <p:sp>
        <p:nvSpPr>
          <p:cNvPr id="13" name="Footer Placeholder 3"/>
          <p:cNvSpPr txBox="1">
            <a:spLocks/>
          </p:cNvSpPr>
          <p:nvPr/>
        </p:nvSpPr>
        <p:spPr>
          <a:xfrm>
            <a:off x="533400" y="6447017"/>
            <a:ext cx="7597317" cy="1538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kern="0"/>
            </a:defPPr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z="1000" dirty="0"/>
              <a:t>Chapter 14	              Copyright © 2025 by Robert S. Keyser, </a:t>
            </a:r>
            <a:r>
              <a:rPr lang="en-US" sz="1000" dirty="0" err="1"/>
              <a:t>Parisa</a:t>
            </a:r>
            <a:r>
              <a:rPr lang="en-US" sz="1000" dirty="0"/>
              <a:t> </a:t>
            </a:r>
            <a:r>
              <a:rPr lang="en-US" sz="1000" dirty="0" err="1"/>
              <a:t>Pooyan</a:t>
            </a:r>
            <a:r>
              <a:rPr lang="en-US" sz="1000" dirty="0"/>
              <a:t>, Lin Li, &amp; Suad </a:t>
            </a:r>
            <a:r>
              <a:rPr lang="en-US" sz="1000" dirty="0" err="1"/>
              <a:t>Awad</a:t>
            </a:r>
            <a:r>
              <a:rPr lang="en-US" sz="1000" dirty="0"/>
              <a:t> - All Rights Reserved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8400415" y="6428920"/>
            <a:ext cx="244475" cy="211454"/>
          </a:xfrm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40"/>
              </a:spcBef>
            </a:pPr>
            <a:fld id="{81D60167-4931-47E6-BA6A-407CBD079E47}" type="slidenum">
              <a:rPr sz="1200" spc="-25" dirty="0">
                <a:solidFill>
                  <a:srgbClr val="898989"/>
                </a:solidFill>
                <a:latin typeface="Calibri"/>
                <a:cs typeface="Calibri"/>
              </a:rPr>
              <a:t>15</a:t>
            </a:fld>
            <a:endParaRPr sz="120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49285851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525545" y="551671"/>
            <a:ext cx="8228786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en-US" sz="4000" spc="-10" dirty="0"/>
              <a:t>Types of Recordable Cases</a:t>
            </a:r>
            <a:endParaRPr sz="4000" spc="-10" dirty="0"/>
          </a:p>
        </p:txBody>
      </p:sp>
      <p:sp>
        <p:nvSpPr>
          <p:cNvPr id="2" name="object 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538448" y="1232802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1"/>
                </a:lnTo>
              </a:path>
            </a:pathLst>
          </a:custGeom>
          <a:ln w="57150">
            <a:solidFill>
              <a:srgbClr val="F692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TextBox 13"/>
          <p:cNvSpPr txBox="1"/>
          <p:nvPr/>
        </p:nvSpPr>
        <p:spPr>
          <a:xfrm>
            <a:off x="531407" y="1676400"/>
            <a:ext cx="8256219" cy="28146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81025" indent="-457200">
              <a:lnSpc>
                <a:spcPct val="150000"/>
              </a:lnSpc>
              <a:buFont typeface="+mj-lt"/>
              <a:buAutoNum type="arabicPeriod"/>
            </a:pPr>
            <a:r>
              <a:rPr lang="en-US" sz="2000" b="1" dirty="0">
                <a:latin typeface="+mn-lt"/>
              </a:rPr>
              <a:t>Death: </a:t>
            </a:r>
            <a:r>
              <a:rPr lang="en-US" sz="2000" dirty="0">
                <a:latin typeface="+mn-lt"/>
              </a:rPr>
              <a:t>Any work-related fatality.</a:t>
            </a:r>
          </a:p>
          <a:p>
            <a:pPr marL="581025" indent="-457200">
              <a:lnSpc>
                <a:spcPct val="150000"/>
              </a:lnSpc>
              <a:buFont typeface="+mj-lt"/>
              <a:buAutoNum type="arabicPeriod"/>
            </a:pPr>
            <a:r>
              <a:rPr lang="en-US" sz="2000" b="1" dirty="0">
                <a:latin typeface="+mn-lt"/>
              </a:rPr>
              <a:t>Days Away from Work: </a:t>
            </a:r>
            <a:r>
              <a:rPr lang="en-US" sz="2000" dirty="0">
                <a:latin typeface="+mn-lt"/>
              </a:rPr>
              <a:t>Work-related injuries causing time off.</a:t>
            </a:r>
          </a:p>
          <a:p>
            <a:pPr marL="581025" indent="-457200">
              <a:lnSpc>
                <a:spcPct val="150000"/>
              </a:lnSpc>
              <a:buFont typeface="+mj-lt"/>
              <a:buAutoNum type="arabicPeriod"/>
            </a:pPr>
            <a:r>
              <a:rPr lang="en-US" sz="2000" b="1" dirty="0">
                <a:latin typeface="+mn-lt"/>
              </a:rPr>
              <a:t>Restricted Work or Job Transfer:</a:t>
            </a:r>
            <a:r>
              <a:rPr lang="en-US" sz="2000" dirty="0">
                <a:latin typeface="+mn-lt"/>
              </a:rPr>
              <a:t> Injuries leading to limited duties.</a:t>
            </a:r>
          </a:p>
          <a:p>
            <a:pPr marL="581025" indent="-457200">
              <a:lnSpc>
                <a:spcPct val="150000"/>
              </a:lnSpc>
              <a:buFont typeface="+mj-lt"/>
              <a:buAutoNum type="arabicPeriod"/>
            </a:pPr>
            <a:r>
              <a:rPr lang="en-US" sz="2000" b="1" dirty="0">
                <a:latin typeface="+mn-lt"/>
              </a:rPr>
              <a:t>Medical Treatment Beyond First Aid: </a:t>
            </a:r>
            <a:r>
              <a:rPr lang="en-US" sz="2000" dirty="0">
                <a:latin typeface="+mn-lt"/>
              </a:rPr>
              <a:t>Requires more than basic first aid.</a:t>
            </a:r>
          </a:p>
          <a:p>
            <a:pPr marL="581025" indent="-457200">
              <a:lnSpc>
                <a:spcPct val="150000"/>
              </a:lnSpc>
              <a:buFont typeface="+mj-lt"/>
              <a:buAutoNum type="arabicPeriod"/>
            </a:pPr>
            <a:r>
              <a:rPr lang="en-US" sz="2000" b="1" dirty="0">
                <a:latin typeface="+mn-lt"/>
              </a:rPr>
              <a:t>Significant Diagnosed Injury or Illness: </a:t>
            </a:r>
            <a:r>
              <a:rPr lang="en-US" sz="2000" dirty="0">
                <a:latin typeface="+mn-lt"/>
              </a:rPr>
              <a:t>Includes severe conditions like cancer or chronic diseases.</a:t>
            </a:r>
          </a:p>
        </p:txBody>
      </p:sp>
      <p:sp>
        <p:nvSpPr>
          <p:cNvPr id="13" name="Footer Placeholder 3"/>
          <p:cNvSpPr txBox="1">
            <a:spLocks/>
          </p:cNvSpPr>
          <p:nvPr/>
        </p:nvSpPr>
        <p:spPr>
          <a:xfrm>
            <a:off x="533400" y="6447017"/>
            <a:ext cx="7597317" cy="1538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kern="0"/>
            </a:defPPr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z="1000" dirty="0"/>
              <a:t>Chapter 14	              Copyright © 2025 by Robert S. Keyser, </a:t>
            </a:r>
            <a:r>
              <a:rPr lang="en-US" sz="1000" dirty="0" err="1"/>
              <a:t>Parisa</a:t>
            </a:r>
            <a:r>
              <a:rPr lang="en-US" sz="1000" dirty="0"/>
              <a:t> </a:t>
            </a:r>
            <a:r>
              <a:rPr lang="en-US" sz="1000" dirty="0" err="1"/>
              <a:t>Pooyan</a:t>
            </a:r>
            <a:r>
              <a:rPr lang="en-US" sz="1000" dirty="0"/>
              <a:t>, Lin Li, &amp; Suad </a:t>
            </a:r>
            <a:r>
              <a:rPr lang="en-US" sz="1000" dirty="0" err="1"/>
              <a:t>Awad</a:t>
            </a:r>
            <a:r>
              <a:rPr lang="en-US" sz="1000" dirty="0"/>
              <a:t> - All Rights Reserved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8400415" y="6428920"/>
            <a:ext cx="244475" cy="211454"/>
          </a:xfrm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40"/>
              </a:spcBef>
            </a:pPr>
            <a:fld id="{81D60167-4931-47E6-BA6A-407CBD079E47}" type="slidenum">
              <a:rPr sz="1200" spc="-25" dirty="0">
                <a:solidFill>
                  <a:srgbClr val="898989"/>
                </a:solidFill>
                <a:latin typeface="Calibri"/>
                <a:cs typeface="Calibri"/>
              </a:rPr>
              <a:t>16</a:t>
            </a:fld>
            <a:endParaRPr sz="120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3791897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415290" y="403161"/>
            <a:ext cx="8228786" cy="124393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en-US" sz="4000" spc="-10" dirty="0"/>
              <a:t>Common Safety and Health Metrics Used in Industry</a:t>
            </a:r>
            <a:endParaRPr sz="4000" spc="-10" dirty="0"/>
          </a:p>
        </p:txBody>
      </p:sp>
      <p:sp>
        <p:nvSpPr>
          <p:cNvPr id="2" name="object 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415290" y="1676400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1"/>
                </a:lnTo>
              </a:path>
            </a:pathLst>
          </a:custGeom>
          <a:ln w="57150">
            <a:solidFill>
              <a:srgbClr val="F692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TextBox 13"/>
          <p:cNvSpPr txBox="1"/>
          <p:nvPr/>
        </p:nvSpPr>
        <p:spPr>
          <a:xfrm>
            <a:off x="358549" y="1905000"/>
            <a:ext cx="8404451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81025" indent="-352425">
              <a:lnSpc>
                <a:spcPct val="150000"/>
              </a:lnSpc>
              <a:buFont typeface="+mj-lt"/>
              <a:buAutoNum type="arabicPeriod"/>
            </a:pPr>
            <a:r>
              <a:rPr lang="en-US" sz="2000" b="1" dirty="0">
                <a:latin typeface="+mn-lt"/>
              </a:rPr>
              <a:t>Incidence Rate (IR): </a:t>
            </a:r>
            <a:r>
              <a:rPr lang="en-US" sz="2000" dirty="0">
                <a:latin typeface="+mn-lt"/>
              </a:rPr>
              <a:t>Number of recordable injuries per 100 full-time workers.</a:t>
            </a:r>
          </a:p>
          <a:p>
            <a:pPr marL="581025" indent="-352425">
              <a:lnSpc>
                <a:spcPct val="150000"/>
              </a:lnSpc>
              <a:buFont typeface="+mj-lt"/>
              <a:buAutoNum type="arabicPeriod"/>
            </a:pPr>
            <a:r>
              <a:rPr lang="en-US" sz="2000" b="1" dirty="0">
                <a:latin typeface="+mn-lt"/>
              </a:rPr>
              <a:t>Severity Rate (SR): </a:t>
            </a:r>
            <a:r>
              <a:rPr lang="en-US" sz="2000" dirty="0">
                <a:latin typeface="+mn-lt"/>
              </a:rPr>
              <a:t>Number of lost workdays due to injuries per 100 full-time workers.</a:t>
            </a:r>
          </a:p>
          <a:p>
            <a:pPr marL="581025" indent="-352425">
              <a:lnSpc>
                <a:spcPct val="150000"/>
              </a:lnSpc>
              <a:buFont typeface="+mj-lt"/>
              <a:buAutoNum type="arabicPeriod"/>
            </a:pPr>
            <a:r>
              <a:rPr lang="en-US" sz="2000" b="1" dirty="0">
                <a:latin typeface="+mn-lt"/>
              </a:rPr>
              <a:t>Average Severity (AS): </a:t>
            </a:r>
            <a:r>
              <a:rPr lang="en-US" sz="2000" dirty="0">
                <a:latin typeface="+mn-lt"/>
              </a:rPr>
              <a:t>Average number of lost workdays per recordable injury.</a:t>
            </a:r>
          </a:p>
          <a:p>
            <a:pPr marL="581025" indent="-352425">
              <a:lnSpc>
                <a:spcPct val="150000"/>
              </a:lnSpc>
              <a:buFont typeface="+mj-lt"/>
              <a:buAutoNum type="arabicPeriod"/>
            </a:pPr>
            <a:r>
              <a:rPr lang="en-US" sz="2000" b="1" dirty="0">
                <a:latin typeface="+mn-lt"/>
              </a:rPr>
              <a:t>Average Days Away from Work (ADAW): </a:t>
            </a:r>
            <a:r>
              <a:rPr lang="en-US" sz="2000" dirty="0">
                <a:latin typeface="+mn-lt"/>
              </a:rPr>
              <a:t>Average days away due to injury.</a:t>
            </a:r>
          </a:p>
        </p:txBody>
      </p:sp>
      <p:sp>
        <p:nvSpPr>
          <p:cNvPr id="13" name="Footer Placeholder 3"/>
          <p:cNvSpPr txBox="1">
            <a:spLocks/>
          </p:cNvSpPr>
          <p:nvPr/>
        </p:nvSpPr>
        <p:spPr>
          <a:xfrm>
            <a:off x="533400" y="6447017"/>
            <a:ext cx="7597317" cy="1538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kern="0"/>
            </a:defPPr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z="1000" dirty="0"/>
              <a:t>Chapter 14	              Copyright © 2025 by Robert S. Keyser, </a:t>
            </a:r>
            <a:r>
              <a:rPr lang="en-US" sz="1000" dirty="0" err="1"/>
              <a:t>Parisa</a:t>
            </a:r>
            <a:r>
              <a:rPr lang="en-US" sz="1000" dirty="0"/>
              <a:t> </a:t>
            </a:r>
            <a:r>
              <a:rPr lang="en-US" sz="1000" dirty="0" err="1"/>
              <a:t>Pooyan</a:t>
            </a:r>
            <a:r>
              <a:rPr lang="en-US" sz="1000" dirty="0"/>
              <a:t>, Lin Li, &amp; Suad </a:t>
            </a:r>
            <a:r>
              <a:rPr lang="en-US" sz="1000" dirty="0" err="1"/>
              <a:t>Awad</a:t>
            </a:r>
            <a:r>
              <a:rPr lang="en-US" sz="1000" dirty="0"/>
              <a:t> - All Rights Reserved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8400415" y="6428920"/>
            <a:ext cx="244475" cy="211454"/>
          </a:xfrm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40"/>
              </a:spcBef>
            </a:pPr>
            <a:fld id="{81D60167-4931-47E6-BA6A-407CBD079E47}" type="slidenum">
              <a:rPr sz="1200" spc="-25" dirty="0">
                <a:solidFill>
                  <a:srgbClr val="898989"/>
                </a:solidFill>
                <a:latin typeface="Calibri"/>
                <a:cs typeface="Calibri"/>
              </a:rPr>
              <a:t>17</a:t>
            </a:fld>
            <a:endParaRPr sz="120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773423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416509" y="494584"/>
            <a:ext cx="8228787" cy="758668"/>
          </a:xfrm>
          <a:prstGeom prst="rect">
            <a:avLst/>
          </a:prstGeom>
        </p:spPr>
        <p:txBody>
          <a:bodyPr vert="horz" wrap="square" lIns="0" tIns="141731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lang="en-US" sz="4000" spc="-10" dirty="0"/>
              <a:t>Introduction</a:t>
            </a:r>
            <a:endParaRPr sz="4000" spc="-10" dirty="0"/>
          </a:p>
        </p:txBody>
      </p:sp>
      <p:sp>
        <p:nvSpPr>
          <p:cNvPr id="2" name="object 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416103" y="1253252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1"/>
                </a:lnTo>
              </a:path>
            </a:pathLst>
          </a:custGeom>
          <a:ln w="57150">
            <a:solidFill>
              <a:srgbClr val="F692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TextBox 11"/>
          <p:cNvSpPr txBox="1"/>
          <p:nvPr/>
        </p:nvSpPr>
        <p:spPr>
          <a:xfrm>
            <a:off x="416103" y="1600200"/>
            <a:ext cx="8228787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+mn-lt"/>
              </a:rPr>
              <a:t>Importance: </a:t>
            </a:r>
            <a:r>
              <a:rPr lang="en-US" sz="2000" dirty="0">
                <a:latin typeface="+mn-lt"/>
              </a:rPr>
              <a:t>Ensuring a safe working environment is crucial for employee well-being and productivity.</a:t>
            </a:r>
          </a:p>
          <a:p>
            <a:endParaRPr lang="en-US" sz="2000" dirty="0">
              <a:latin typeface="+mn-lt"/>
            </a:endParaRPr>
          </a:p>
          <a:p>
            <a:r>
              <a:rPr lang="en-US" sz="2000" b="1" dirty="0">
                <a:latin typeface="+mn-lt"/>
              </a:rPr>
              <a:t>Impact: </a:t>
            </a:r>
            <a:r>
              <a:rPr lang="en-US" sz="2000" dirty="0">
                <a:latin typeface="+mn-lt"/>
              </a:rPr>
              <a:t>Workplace injuries (nonfatal and fatal) have significant consequences, including medical costs, lost productivity, and societal costs.</a:t>
            </a:r>
          </a:p>
          <a:p>
            <a:endParaRPr lang="en-US" sz="2000" dirty="0">
              <a:latin typeface="+mn-lt"/>
            </a:endParaRPr>
          </a:p>
          <a:p>
            <a:r>
              <a:rPr lang="en-US" sz="2000" b="1" dirty="0">
                <a:latin typeface="+mn-lt"/>
              </a:rPr>
              <a:t>Statistics Overview: </a:t>
            </a:r>
            <a:r>
              <a:rPr lang="en-US" sz="2000" dirty="0">
                <a:latin typeface="+mn-lt"/>
              </a:rPr>
              <a:t>Workplace injuries continue to challenge various industries, with substantial impacts on workers, their families, and society.</a:t>
            </a:r>
          </a:p>
        </p:txBody>
      </p:sp>
      <p:sp>
        <p:nvSpPr>
          <p:cNvPr id="7" name="Footer Placeholder 3"/>
          <p:cNvSpPr txBox="1">
            <a:spLocks/>
          </p:cNvSpPr>
          <p:nvPr/>
        </p:nvSpPr>
        <p:spPr>
          <a:xfrm>
            <a:off x="533400" y="6457703"/>
            <a:ext cx="7597317" cy="1538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kern="0"/>
            </a:defPPr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z="1000" dirty="0"/>
              <a:t>Chapter 14	              Copyright © 2025 by Robert S. Keyser, </a:t>
            </a:r>
            <a:r>
              <a:rPr lang="en-US" sz="1000" dirty="0" err="1"/>
              <a:t>Parisa</a:t>
            </a:r>
            <a:r>
              <a:rPr lang="en-US" sz="1000" dirty="0"/>
              <a:t> </a:t>
            </a:r>
            <a:r>
              <a:rPr lang="en-US" sz="1000" dirty="0" err="1"/>
              <a:t>Pooyan</a:t>
            </a:r>
            <a:r>
              <a:rPr lang="en-US" sz="1000" dirty="0"/>
              <a:t>, Lin Li, &amp; Suad </a:t>
            </a:r>
            <a:r>
              <a:rPr lang="en-US" sz="1000" dirty="0" err="1"/>
              <a:t>Awad</a:t>
            </a:r>
            <a:r>
              <a:rPr lang="en-US" sz="1000" dirty="0"/>
              <a:t> - All Rights Reserved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8400415" y="6428920"/>
            <a:ext cx="244475" cy="211454"/>
          </a:xfrm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40"/>
              </a:spcBef>
            </a:pPr>
            <a:fld id="{81D60167-4931-47E6-BA6A-407CBD079E47}" type="slidenum">
              <a:rPr sz="1200" spc="-25" dirty="0">
                <a:solidFill>
                  <a:srgbClr val="898989"/>
                </a:solidFill>
                <a:latin typeface="Calibri"/>
                <a:cs typeface="Calibri"/>
              </a:rPr>
              <a:t>2</a:t>
            </a:fld>
            <a:endParaRPr sz="1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427827" y="373433"/>
            <a:ext cx="8228786" cy="124393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en-US" sz="4000" spc="-10" dirty="0"/>
              <a:t>Daily Workplace Injury and Fatality Statistics in the U.S.</a:t>
            </a:r>
            <a:endParaRPr sz="4000" spc="-10" dirty="0"/>
          </a:p>
        </p:txBody>
      </p:sp>
      <p:sp>
        <p:nvSpPr>
          <p:cNvPr id="2" name="object 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533400" y="1617363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1"/>
                </a:lnTo>
              </a:path>
            </a:pathLst>
          </a:custGeom>
          <a:ln w="57150">
            <a:solidFill>
              <a:srgbClr val="F692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TextBox 13"/>
          <p:cNvSpPr txBox="1"/>
          <p:nvPr/>
        </p:nvSpPr>
        <p:spPr>
          <a:xfrm>
            <a:off x="533400" y="1831587"/>
            <a:ext cx="822960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+mn-lt"/>
              </a:rPr>
              <a:t>Nonfatal Injuries:</a:t>
            </a:r>
          </a:p>
          <a:p>
            <a:pPr marL="581025" indent="-300038">
              <a:buFont typeface="Arial" panose="020B0604020202020204" pitchFamily="34" charset="0"/>
              <a:buChar char="•"/>
            </a:pPr>
            <a:r>
              <a:rPr lang="en-US" sz="2000" dirty="0">
                <a:latin typeface="+mn-lt"/>
              </a:rPr>
              <a:t>~7,500 nonfatal injuries occur daily (2.7 million annually in 2022).</a:t>
            </a:r>
          </a:p>
          <a:p>
            <a:pPr marL="581025" indent="-300038">
              <a:buFont typeface="Arial" panose="020B0604020202020204" pitchFamily="34" charset="0"/>
              <a:buChar char="•"/>
            </a:pPr>
            <a:r>
              <a:rPr lang="en-US" sz="2000" dirty="0">
                <a:latin typeface="+mn-lt"/>
              </a:rPr>
              <a:t>High-risk industries: Healthcare, Retail, Manufacturing, Transportation, Construction.</a:t>
            </a:r>
          </a:p>
          <a:p>
            <a:r>
              <a:rPr lang="en-US" sz="2000" b="1" dirty="0">
                <a:latin typeface="+mn-lt"/>
              </a:rPr>
              <a:t>Fatal Injuries:</a:t>
            </a:r>
          </a:p>
          <a:p>
            <a:pPr marL="581025" indent="-300038">
              <a:buFont typeface="Arial" panose="020B0604020202020204" pitchFamily="34" charset="0"/>
              <a:buChar char="•"/>
            </a:pPr>
            <a:r>
              <a:rPr lang="en-US" sz="2000" dirty="0">
                <a:latin typeface="+mn-lt"/>
              </a:rPr>
              <a:t>~14 workers die daily from workplace injuries (5,190 fatalities in 2022).</a:t>
            </a:r>
          </a:p>
          <a:p>
            <a:pPr marL="581025" indent="-300038">
              <a:buFont typeface="Arial" panose="020B0604020202020204" pitchFamily="34" charset="0"/>
              <a:buChar char="•"/>
            </a:pPr>
            <a:r>
              <a:rPr lang="en-US" sz="2000" dirty="0">
                <a:latin typeface="+mn-lt"/>
              </a:rPr>
              <a:t>High-risk industries: Construction, Transportation, Agriculture.</a:t>
            </a:r>
          </a:p>
          <a:p>
            <a:r>
              <a:rPr lang="en-US" sz="2000" b="1" dirty="0">
                <a:latin typeface="+mn-lt"/>
              </a:rPr>
              <a:t>Workplace Diseases:</a:t>
            </a:r>
          </a:p>
          <a:p>
            <a:pPr marL="581025" indent="-300038">
              <a:buFont typeface="Arial" panose="020B0604020202020204" pitchFamily="34" charset="0"/>
              <a:buChar char="•"/>
            </a:pPr>
            <a:r>
              <a:rPr lang="en-US" sz="2000" dirty="0">
                <a:latin typeface="+mn-lt"/>
              </a:rPr>
              <a:t>~95,000 deaths annually from workplace-related diseases, equating to ~260 deaths per day.</a:t>
            </a:r>
          </a:p>
          <a:p>
            <a:r>
              <a:rPr lang="en-US" sz="2000" b="1" dirty="0">
                <a:latin typeface="+mn-lt"/>
              </a:rPr>
              <a:t>Costs to Society:</a:t>
            </a:r>
          </a:p>
          <a:p>
            <a:pPr marL="581025" indent="-300038">
              <a:buFont typeface="Arial" panose="020B0604020202020204" pitchFamily="34" charset="0"/>
              <a:buChar char="•"/>
            </a:pPr>
            <a:r>
              <a:rPr lang="en-US" sz="2000" dirty="0">
                <a:latin typeface="+mn-lt"/>
              </a:rPr>
              <a:t>Average cost per injury: $41,353.</a:t>
            </a:r>
          </a:p>
          <a:p>
            <a:pPr marL="581025" indent="-300038">
              <a:buFont typeface="Arial" panose="020B0604020202020204" pitchFamily="34" charset="0"/>
              <a:buChar char="•"/>
            </a:pPr>
            <a:r>
              <a:rPr lang="en-US" sz="2000" dirty="0">
                <a:latin typeface="+mn-lt"/>
              </a:rPr>
              <a:t>Most expensive injuries: Amputation, fractures, motor vehicle accidents.</a:t>
            </a:r>
          </a:p>
        </p:txBody>
      </p:sp>
      <p:sp>
        <p:nvSpPr>
          <p:cNvPr id="13" name="Footer Placeholder 3"/>
          <p:cNvSpPr txBox="1">
            <a:spLocks/>
          </p:cNvSpPr>
          <p:nvPr/>
        </p:nvSpPr>
        <p:spPr>
          <a:xfrm>
            <a:off x="533400" y="6447017"/>
            <a:ext cx="7597317" cy="1538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kern="0"/>
            </a:defPPr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z="1000" dirty="0"/>
              <a:t>Chapter 14	              Copyright © 2025 by Robert S. Keyser, </a:t>
            </a:r>
            <a:r>
              <a:rPr lang="en-US" sz="1000" dirty="0" err="1"/>
              <a:t>Parisa</a:t>
            </a:r>
            <a:r>
              <a:rPr lang="en-US" sz="1000" dirty="0"/>
              <a:t> </a:t>
            </a:r>
            <a:r>
              <a:rPr lang="en-US" sz="1000" dirty="0" err="1"/>
              <a:t>Pooyan</a:t>
            </a:r>
            <a:r>
              <a:rPr lang="en-US" sz="1000" dirty="0"/>
              <a:t>, Lin Li, &amp; Suad </a:t>
            </a:r>
            <a:r>
              <a:rPr lang="en-US" sz="1000" dirty="0" err="1"/>
              <a:t>Awad</a:t>
            </a:r>
            <a:r>
              <a:rPr lang="en-US" sz="1000" dirty="0"/>
              <a:t> - All Rights Reserved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8400415" y="6428920"/>
            <a:ext cx="244475" cy="211454"/>
          </a:xfrm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40"/>
              </a:spcBef>
            </a:pPr>
            <a:fld id="{81D60167-4931-47E6-BA6A-407CBD079E47}" type="slidenum">
              <a:rPr sz="1200" spc="-25" dirty="0">
                <a:solidFill>
                  <a:srgbClr val="898989"/>
                </a:solidFill>
                <a:latin typeface="Calibri"/>
                <a:cs typeface="Calibri"/>
              </a:rPr>
              <a:t>3</a:t>
            </a:fld>
            <a:endParaRPr sz="1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445412" y="557488"/>
            <a:ext cx="8228786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en-US" sz="4000" spc="-10" dirty="0"/>
              <a:t>Classification of an Industrial Accident</a:t>
            </a:r>
            <a:endParaRPr sz="4000" spc="-10" dirty="0"/>
          </a:p>
        </p:txBody>
      </p:sp>
      <p:sp>
        <p:nvSpPr>
          <p:cNvPr id="2" name="object 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509426" y="1185865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1"/>
                </a:lnTo>
              </a:path>
            </a:pathLst>
          </a:custGeom>
          <a:ln w="57150">
            <a:solidFill>
              <a:srgbClr val="F692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450458" y="1524000"/>
            <a:ext cx="8288567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+mn-lt"/>
              </a:rPr>
              <a:t>Definition: </a:t>
            </a:r>
            <a:r>
              <a:rPr lang="en-US" sz="2000" dirty="0">
                <a:latin typeface="+mn-lt"/>
              </a:rPr>
              <a:t>An unplanned event in an industrial setting causing injury, illness, or damage.</a:t>
            </a:r>
          </a:p>
          <a:p>
            <a:endParaRPr lang="en-US" sz="2000" dirty="0">
              <a:latin typeface="+mn-lt"/>
            </a:endParaRPr>
          </a:p>
          <a:p>
            <a:r>
              <a:rPr lang="en-US" sz="2000" b="1" dirty="0">
                <a:latin typeface="+mn-lt"/>
              </a:rPr>
              <a:t>Settings: </a:t>
            </a:r>
            <a:r>
              <a:rPr lang="en-US" sz="2000" dirty="0">
                <a:latin typeface="+mn-lt"/>
              </a:rPr>
              <a:t>Includes manufacturing plants, construction sites, and mining operations.</a:t>
            </a:r>
          </a:p>
          <a:p>
            <a:endParaRPr lang="en-US" sz="2000" b="1" dirty="0">
              <a:latin typeface="+mn-lt"/>
            </a:endParaRPr>
          </a:p>
          <a:p>
            <a:r>
              <a:rPr lang="en-US" sz="2000" b="1" dirty="0">
                <a:latin typeface="+mn-lt"/>
              </a:rPr>
              <a:t>Involves: </a:t>
            </a:r>
            <a:r>
              <a:rPr lang="en-US" sz="2000" dirty="0">
                <a:latin typeface="+mn-lt"/>
              </a:rPr>
              <a:t>Machinery, hazardous materials, physical tasks, leading to immediate or long-term consequences.</a:t>
            </a:r>
            <a:endParaRPr lang="en-US" sz="2000" dirty="0">
              <a:effectLst/>
              <a:latin typeface="+mn-lt"/>
              <a:ea typeface="Arial" panose="020B0604020202020204" pitchFamily="34" charset="0"/>
            </a:endParaRPr>
          </a:p>
        </p:txBody>
      </p:sp>
      <p:sp>
        <p:nvSpPr>
          <p:cNvPr id="13" name="Footer Placeholder 3"/>
          <p:cNvSpPr txBox="1">
            <a:spLocks/>
          </p:cNvSpPr>
          <p:nvPr/>
        </p:nvSpPr>
        <p:spPr>
          <a:xfrm>
            <a:off x="533400" y="6447017"/>
            <a:ext cx="7597317" cy="1538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kern="0"/>
            </a:defPPr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z="1000" dirty="0"/>
              <a:t>Chapter 14	              Copyright © 2025 by Robert S. Keyser, </a:t>
            </a:r>
            <a:r>
              <a:rPr lang="en-US" sz="1000" dirty="0" err="1"/>
              <a:t>Parisa</a:t>
            </a:r>
            <a:r>
              <a:rPr lang="en-US" sz="1000" dirty="0"/>
              <a:t> </a:t>
            </a:r>
            <a:r>
              <a:rPr lang="en-US" sz="1000" dirty="0" err="1"/>
              <a:t>Pooyan</a:t>
            </a:r>
            <a:r>
              <a:rPr lang="en-US" sz="1000" dirty="0"/>
              <a:t>, Lin Li, &amp; Suad </a:t>
            </a:r>
            <a:r>
              <a:rPr lang="en-US" sz="1000" dirty="0" err="1"/>
              <a:t>Awad</a:t>
            </a:r>
            <a:r>
              <a:rPr lang="en-US" sz="1000" dirty="0"/>
              <a:t> - All Rights Reserved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8400415" y="6428920"/>
            <a:ext cx="244475" cy="211454"/>
          </a:xfrm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40"/>
              </a:spcBef>
            </a:pPr>
            <a:fld id="{81D60167-4931-47E6-BA6A-407CBD079E47}" type="slidenum">
              <a:rPr sz="1200" spc="-25" dirty="0">
                <a:solidFill>
                  <a:srgbClr val="898989"/>
                </a:solidFill>
                <a:latin typeface="Calibri"/>
                <a:cs typeface="Calibri"/>
              </a:rPr>
              <a:t>4</a:t>
            </a:fld>
            <a:endParaRPr sz="120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270973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350883" y="483758"/>
            <a:ext cx="8228786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en-US" sz="4000" spc="-10" dirty="0"/>
              <a:t>Objective of Workplace Safety</a:t>
            </a:r>
            <a:endParaRPr sz="4000" spc="-10" dirty="0"/>
          </a:p>
        </p:txBody>
      </p:sp>
      <p:sp>
        <p:nvSpPr>
          <p:cNvPr id="2" name="object 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350069" y="1081357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1"/>
                </a:lnTo>
              </a:path>
            </a:pathLst>
          </a:custGeom>
          <a:ln w="57150">
            <a:solidFill>
              <a:srgbClr val="F692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443813" y="1295400"/>
            <a:ext cx="8201077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1437"/>
            <a:r>
              <a:rPr lang="en-US" sz="2000" b="1" dirty="0">
                <a:latin typeface="+mn-lt"/>
              </a:rPr>
              <a:t>Primary Goal</a:t>
            </a:r>
            <a:r>
              <a:rPr lang="en-US" sz="2000" dirty="0">
                <a:latin typeface="+mn-lt"/>
              </a:rPr>
              <a:t>: Protect employee health by preventing accidents and illnesses.</a:t>
            </a:r>
          </a:p>
          <a:p>
            <a:pPr marL="71437"/>
            <a:endParaRPr lang="en-US" sz="2000" dirty="0">
              <a:latin typeface="+mn-lt"/>
            </a:endParaRPr>
          </a:p>
          <a:p>
            <a:pPr marL="71437"/>
            <a:r>
              <a:rPr lang="en-US" sz="2000" b="1" dirty="0">
                <a:latin typeface="+mn-lt"/>
              </a:rPr>
              <a:t>Approaches:</a:t>
            </a:r>
          </a:p>
          <a:p>
            <a:pPr marL="633413" indent="-280988">
              <a:buFont typeface="Wingdings" panose="05000000000000000000" pitchFamily="2" charset="2"/>
              <a:buChar char="v"/>
            </a:pPr>
            <a:r>
              <a:rPr lang="en-US" sz="2000" u="sng" dirty="0">
                <a:latin typeface="+mn-lt"/>
              </a:rPr>
              <a:t>Safe Working Environment: </a:t>
            </a:r>
            <a:r>
              <a:rPr lang="en-US" sz="2000" dirty="0">
                <a:latin typeface="+mn-lt"/>
              </a:rPr>
              <a:t>Implement safety protocols and systems.</a:t>
            </a:r>
          </a:p>
          <a:p>
            <a:pPr marL="633413" indent="-280988">
              <a:buFont typeface="Wingdings" panose="05000000000000000000" pitchFamily="2" charset="2"/>
              <a:buChar char="v"/>
            </a:pPr>
            <a:r>
              <a:rPr lang="en-US" sz="2000" u="sng" dirty="0">
                <a:latin typeface="+mn-lt"/>
              </a:rPr>
              <a:t>Regulatory Compliance: </a:t>
            </a:r>
            <a:r>
              <a:rPr lang="en-US" sz="2000" dirty="0">
                <a:latin typeface="+mn-lt"/>
              </a:rPr>
              <a:t>Adhere to OSHA and other safety standards.</a:t>
            </a:r>
          </a:p>
          <a:p>
            <a:pPr marL="633413" indent="-280988">
              <a:buFont typeface="Wingdings" panose="05000000000000000000" pitchFamily="2" charset="2"/>
              <a:buChar char="v"/>
            </a:pPr>
            <a:r>
              <a:rPr lang="en-US" sz="2000" u="sng" dirty="0">
                <a:latin typeface="+mn-lt"/>
              </a:rPr>
              <a:t>Employee Training</a:t>
            </a:r>
            <a:r>
              <a:rPr lang="en-US" sz="2000" dirty="0">
                <a:latin typeface="+mn-lt"/>
              </a:rPr>
              <a:t>: Educate workers on safe practices.</a:t>
            </a:r>
          </a:p>
          <a:p>
            <a:pPr marL="633413" indent="-280988">
              <a:buFont typeface="Wingdings" panose="05000000000000000000" pitchFamily="2" charset="2"/>
              <a:buChar char="v"/>
            </a:pPr>
            <a:r>
              <a:rPr lang="en-US" sz="2000" u="sng" dirty="0">
                <a:latin typeface="+mn-lt"/>
              </a:rPr>
              <a:t>Continuous Improvement</a:t>
            </a:r>
            <a:r>
              <a:rPr lang="en-US" sz="2000" dirty="0">
                <a:latin typeface="+mn-lt"/>
              </a:rPr>
              <a:t>: Regularly update safety practices to address new hazards.</a:t>
            </a:r>
          </a:p>
        </p:txBody>
      </p:sp>
      <p:sp>
        <p:nvSpPr>
          <p:cNvPr id="13" name="Footer Placeholder 3"/>
          <p:cNvSpPr txBox="1">
            <a:spLocks/>
          </p:cNvSpPr>
          <p:nvPr/>
        </p:nvSpPr>
        <p:spPr>
          <a:xfrm>
            <a:off x="533400" y="6447017"/>
            <a:ext cx="7597317" cy="1538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kern="0"/>
            </a:defPPr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z="1000" dirty="0"/>
              <a:t>Chapter 14	              Copyright © 2025 by Robert S. Keyser, </a:t>
            </a:r>
            <a:r>
              <a:rPr lang="en-US" sz="1000" dirty="0" err="1"/>
              <a:t>Parisa</a:t>
            </a:r>
            <a:r>
              <a:rPr lang="en-US" sz="1000" dirty="0"/>
              <a:t> </a:t>
            </a:r>
            <a:r>
              <a:rPr lang="en-US" sz="1000" dirty="0" err="1"/>
              <a:t>Pooyan</a:t>
            </a:r>
            <a:r>
              <a:rPr lang="en-US" sz="1000" dirty="0"/>
              <a:t>, Lin Li, &amp; Suad </a:t>
            </a:r>
            <a:r>
              <a:rPr lang="en-US" sz="1000" dirty="0" err="1"/>
              <a:t>Awad</a:t>
            </a:r>
            <a:r>
              <a:rPr lang="en-US" sz="1000" dirty="0"/>
              <a:t> - All Rights Reserved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8400415" y="6428920"/>
            <a:ext cx="244475" cy="211454"/>
          </a:xfrm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40"/>
              </a:spcBef>
            </a:pPr>
            <a:fld id="{81D60167-4931-47E6-BA6A-407CBD079E47}" type="slidenum">
              <a:rPr sz="1200" spc="-25" dirty="0">
                <a:solidFill>
                  <a:srgbClr val="898989"/>
                </a:solidFill>
                <a:latin typeface="Calibri"/>
                <a:cs typeface="Calibri"/>
              </a:rPr>
              <a:t>5</a:t>
            </a:fld>
            <a:endParaRPr sz="120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576494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391844" y="445824"/>
            <a:ext cx="8228786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en-US" sz="4000" spc="-10" dirty="0">
                <a:solidFill>
                  <a:prstClr val="black"/>
                </a:solidFill>
              </a:rPr>
              <a:t>Causes of Fatal and Nonfatal Injuries</a:t>
            </a:r>
            <a:endParaRPr sz="4000" spc="-10" dirty="0"/>
          </a:p>
        </p:txBody>
      </p:sp>
      <p:sp>
        <p:nvSpPr>
          <p:cNvPr id="2" name="object 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533400" y="107420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1"/>
                </a:lnTo>
              </a:path>
            </a:pathLst>
          </a:custGeom>
          <a:ln w="57150">
            <a:solidFill>
              <a:srgbClr val="F692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391844" y="1371600"/>
            <a:ext cx="837115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+mn-lt"/>
              </a:rPr>
              <a:t>Fatal Injuries:</a:t>
            </a:r>
          </a:p>
          <a:p>
            <a:pPr marL="685800" indent="-333375">
              <a:buFont typeface="Arial" panose="020B0604020202020204" pitchFamily="34" charset="0"/>
              <a:buChar char="•"/>
            </a:pPr>
            <a:r>
              <a:rPr lang="en-US" sz="2000" dirty="0">
                <a:latin typeface="+mn-lt"/>
              </a:rPr>
              <a:t>Falls, being struck by objects, electrocution, transportation incidents.</a:t>
            </a:r>
          </a:p>
          <a:p>
            <a:pPr marL="685800" indent="-333375">
              <a:buFont typeface="Arial" panose="020B0604020202020204" pitchFamily="34" charset="0"/>
              <a:buChar char="•"/>
            </a:pPr>
            <a:r>
              <a:rPr lang="en-US" sz="2000" dirty="0">
                <a:latin typeface="+mn-lt"/>
              </a:rPr>
              <a:t>Violence, fires, and explosions also contribute.</a:t>
            </a:r>
          </a:p>
          <a:p>
            <a:pPr marL="228600"/>
            <a:endParaRPr lang="en-US" sz="2000" b="1" dirty="0">
              <a:latin typeface="+mn-lt"/>
            </a:endParaRPr>
          </a:p>
          <a:p>
            <a:pPr marL="228600"/>
            <a:endParaRPr lang="en-US" sz="2000" b="1" dirty="0">
              <a:latin typeface="+mn-lt"/>
            </a:endParaRPr>
          </a:p>
          <a:p>
            <a:r>
              <a:rPr lang="en-US" sz="2000" b="1" dirty="0">
                <a:latin typeface="+mn-lt"/>
              </a:rPr>
              <a:t>Nonfatal Injuries:</a:t>
            </a:r>
          </a:p>
          <a:p>
            <a:pPr marL="685800" indent="-333375">
              <a:buFont typeface="Arial" panose="020B0604020202020204" pitchFamily="34" charset="0"/>
              <a:buChar char="•"/>
            </a:pPr>
            <a:r>
              <a:rPr lang="en-US" sz="2000" dirty="0">
                <a:latin typeface="+mn-lt"/>
              </a:rPr>
              <a:t>Overexertion, slips, trips, falls, contact with objects, repetitive motion injuries.</a:t>
            </a:r>
          </a:p>
          <a:p>
            <a:pPr marL="685800" indent="-333375">
              <a:buFont typeface="Arial" panose="020B0604020202020204" pitchFamily="34" charset="0"/>
              <a:buChar char="•"/>
            </a:pPr>
            <a:r>
              <a:rPr lang="en-US" sz="2000" dirty="0">
                <a:latin typeface="+mn-lt"/>
              </a:rPr>
              <a:t>Exposure to harmful substances like chemicals and fumes.</a:t>
            </a:r>
          </a:p>
        </p:txBody>
      </p:sp>
      <p:sp>
        <p:nvSpPr>
          <p:cNvPr id="13" name="Footer Placeholder 3"/>
          <p:cNvSpPr txBox="1">
            <a:spLocks/>
          </p:cNvSpPr>
          <p:nvPr/>
        </p:nvSpPr>
        <p:spPr>
          <a:xfrm>
            <a:off x="533400" y="6447017"/>
            <a:ext cx="7597317" cy="1538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kern="0"/>
            </a:defPPr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z="1000" dirty="0"/>
              <a:t>Chapter 14	              Copyright © 2025 by Robert S. Keyser, </a:t>
            </a:r>
            <a:r>
              <a:rPr lang="en-US" sz="1000" dirty="0" err="1"/>
              <a:t>Parisa</a:t>
            </a:r>
            <a:r>
              <a:rPr lang="en-US" sz="1000" dirty="0"/>
              <a:t> </a:t>
            </a:r>
            <a:r>
              <a:rPr lang="en-US" sz="1000" dirty="0" err="1"/>
              <a:t>Pooyan</a:t>
            </a:r>
            <a:r>
              <a:rPr lang="en-US" sz="1000" dirty="0"/>
              <a:t>, Lin Li, &amp; Suad </a:t>
            </a:r>
            <a:r>
              <a:rPr lang="en-US" sz="1000" dirty="0" err="1"/>
              <a:t>Awad</a:t>
            </a:r>
            <a:r>
              <a:rPr lang="en-US" sz="1000" dirty="0"/>
              <a:t> - All Rights Reserved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8400415" y="6428920"/>
            <a:ext cx="244475" cy="211454"/>
          </a:xfrm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40"/>
              </a:spcBef>
            </a:pPr>
            <a:fld id="{81D60167-4931-47E6-BA6A-407CBD079E47}" type="slidenum">
              <a:rPr sz="1200" spc="-25" dirty="0">
                <a:solidFill>
                  <a:srgbClr val="898989"/>
                </a:solidFill>
                <a:latin typeface="Calibri"/>
                <a:cs typeface="Calibri"/>
              </a:rPr>
              <a:t>6</a:t>
            </a:fld>
            <a:endParaRPr sz="120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720773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391844" y="445824"/>
            <a:ext cx="8228786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en-US" sz="4000" spc="-10" dirty="0">
                <a:solidFill>
                  <a:prstClr val="black"/>
                </a:solidFill>
              </a:rPr>
              <a:t>Reasons for Industrial Accidents</a:t>
            </a:r>
            <a:endParaRPr sz="4000" spc="-10" dirty="0"/>
          </a:p>
        </p:txBody>
      </p:sp>
      <p:sp>
        <p:nvSpPr>
          <p:cNvPr id="2" name="object 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533400" y="107420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1"/>
                </a:lnTo>
              </a:path>
            </a:pathLst>
          </a:custGeom>
          <a:ln w="57150">
            <a:solidFill>
              <a:srgbClr val="F692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391844" y="1371600"/>
            <a:ext cx="8201077" cy="37359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33413" lvl="1" indent="-352425">
              <a:lnSpc>
                <a:spcPct val="150000"/>
              </a:lnSpc>
              <a:buFont typeface="+mj-lt"/>
              <a:buAutoNum type="arabicPeriod"/>
            </a:pPr>
            <a:r>
              <a:rPr lang="en-US" sz="2000" b="1" dirty="0">
                <a:latin typeface="+mn-lt"/>
              </a:rPr>
              <a:t>Human Error: </a:t>
            </a:r>
            <a:r>
              <a:rPr lang="en-US" sz="2000" dirty="0">
                <a:latin typeface="+mn-lt"/>
              </a:rPr>
              <a:t>Lack of training, fatigue, misjudgment.</a:t>
            </a:r>
          </a:p>
          <a:p>
            <a:pPr marL="633413" lvl="1" indent="-352425">
              <a:lnSpc>
                <a:spcPct val="150000"/>
              </a:lnSpc>
              <a:buFont typeface="+mj-lt"/>
              <a:buAutoNum type="arabicPeriod"/>
            </a:pPr>
            <a:r>
              <a:rPr lang="en-US" sz="2000" b="1" dirty="0">
                <a:latin typeface="+mn-lt"/>
              </a:rPr>
              <a:t>Unsafe Conditions: </a:t>
            </a:r>
            <a:r>
              <a:rPr lang="en-US" sz="2000" dirty="0">
                <a:latin typeface="+mn-lt"/>
              </a:rPr>
              <a:t>Poorly maintained equipment, inadequate safety measures.</a:t>
            </a:r>
          </a:p>
          <a:p>
            <a:pPr marL="633413" lvl="1" indent="-352425">
              <a:lnSpc>
                <a:spcPct val="150000"/>
              </a:lnSpc>
              <a:buFont typeface="+mj-lt"/>
              <a:buAutoNum type="arabicPeriod"/>
            </a:pPr>
            <a:r>
              <a:rPr lang="en-US" sz="2000" b="1" dirty="0">
                <a:latin typeface="+mn-lt"/>
              </a:rPr>
              <a:t>Procedural Failures: </a:t>
            </a:r>
            <a:r>
              <a:rPr lang="en-US" sz="2000" dirty="0">
                <a:latin typeface="+mn-lt"/>
              </a:rPr>
              <a:t>Ignoring or bypassing safety protocols.</a:t>
            </a:r>
          </a:p>
          <a:p>
            <a:pPr marL="633413" lvl="1" indent="-352425">
              <a:lnSpc>
                <a:spcPct val="150000"/>
              </a:lnSpc>
              <a:buFont typeface="+mj-lt"/>
              <a:buAutoNum type="arabicPeriod"/>
            </a:pPr>
            <a:r>
              <a:rPr lang="en-US" sz="2000" b="1" dirty="0">
                <a:latin typeface="+mn-lt"/>
              </a:rPr>
              <a:t>Mechanical Failures</a:t>
            </a:r>
            <a:r>
              <a:rPr lang="en-US" sz="2000" dirty="0">
                <a:latin typeface="+mn-lt"/>
              </a:rPr>
              <a:t>: Equipment malfunctions due to poor maintenance.</a:t>
            </a:r>
          </a:p>
          <a:p>
            <a:pPr marL="633413" lvl="1" indent="-352425">
              <a:lnSpc>
                <a:spcPct val="150000"/>
              </a:lnSpc>
              <a:buFont typeface="+mj-lt"/>
              <a:buAutoNum type="arabicPeriod"/>
            </a:pPr>
            <a:r>
              <a:rPr lang="en-US" sz="2000" b="1" dirty="0">
                <a:latin typeface="+mn-lt"/>
              </a:rPr>
              <a:t>Environmental Factors: </a:t>
            </a:r>
            <a:r>
              <a:rPr lang="en-US" sz="2000" dirty="0">
                <a:latin typeface="+mn-lt"/>
              </a:rPr>
              <a:t>Weather, lighting, noise, and other external conditions.</a:t>
            </a:r>
            <a:endParaRPr lang="en-US" dirty="0"/>
          </a:p>
        </p:txBody>
      </p:sp>
      <p:sp>
        <p:nvSpPr>
          <p:cNvPr id="13" name="Footer Placeholder 3"/>
          <p:cNvSpPr txBox="1">
            <a:spLocks/>
          </p:cNvSpPr>
          <p:nvPr/>
        </p:nvSpPr>
        <p:spPr>
          <a:xfrm>
            <a:off x="533400" y="6447017"/>
            <a:ext cx="7597317" cy="1538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kern="0"/>
            </a:defPPr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z="1000" dirty="0"/>
              <a:t>Chapter 14	              Copyright © 2025 by Robert S. Keyser, </a:t>
            </a:r>
            <a:r>
              <a:rPr lang="en-US" sz="1000" dirty="0" err="1"/>
              <a:t>Parisa</a:t>
            </a:r>
            <a:r>
              <a:rPr lang="en-US" sz="1000" dirty="0"/>
              <a:t> </a:t>
            </a:r>
            <a:r>
              <a:rPr lang="en-US" sz="1000" dirty="0" err="1"/>
              <a:t>Pooyan</a:t>
            </a:r>
            <a:r>
              <a:rPr lang="en-US" sz="1000" dirty="0"/>
              <a:t>, Lin Li, &amp; Suad </a:t>
            </a:r>
            <a:r>
              <a:rPr lang="en-US" sz="1000" dirty="0" err="1"/>
              <a:t>Awad</a:t>
            </a:r>
            <a:r>
              <a:rPr lang="en-US" sz="1000" dirty="0"/>
              <a:t> - All Rights Reserved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8400415" y="6428920"/>
            <a:ext cx="244475" cy="211454"/>
          </a:xfrm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40"/>
              </a:spcBef>
            </a:pPr>
            <a:fld id="{81D60167-4931-47E6-BA6A-407CBD079E47}" type="slidenum">
              <a:rPr sz="1200" spc="-25" dirty="0">
                <a:solidFill>
                  <a:srgbClr val="898989"/>
                </a:solidFill>
                <a:latin typeface="Calibri"/>
                <a:cs typeface="Calibri"/>
              </a:rPr>
              <a:t>7</a:t>
            </a:fld>
            <a:endParaRPr sz="120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7634176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533400" y="596686"/>
            <a:ext cx="8228786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en-US" sz="4000" spc="-10" dirty="0"/>
              <a:t>Types of Human Error</a:t>
            </a:r>
            <a:endParaRPr sz="4000" spc="-10" dirty="0"/>
          </a:p>
        </p:txBody>
      </p:sp>
      <p:sp>
        <p:nvSpPr>
          <p:cNvPr id="2" name="object 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533400" y="1225063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1"/>
                </a:lnTo>
              </a:path>
            </a:pathLst>
          </a:custGeom>
          <a:ln w="57150">
            <a:solidFill>
              <a:srgbClr val="F692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TextBox 13"/>
          <p:cNvSpPr txBox="1"/>
          <p:nvPr/>
        </p:nvSpPr>
        <p:spPr>
          <a:xfrm>
            <a:off x="535275" y="1463315"/>
            <a:ext cx="8256219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+mn-lt"/>
              </a:rPr>
              <a:t>Skill-Based Errors:</a:t>
            </a:r>
          </a:p>
          <a:p>
            <a:pPr marL="581025" indent="-300038">
              <a:buFont typeface="Arial" panose="020B0604020202020204" pitchFamily="34" charset="0"/>
              <a:buChar char="•"/>
            </a:pPr>
            <a:r>
              <a:rPr lang="en-US" sz="2000" dirty="0">
                <a:latin typeface="+mn-lt"/>
              </a:rPr>
              <a:t>Slips: Unintended actions like pressing the wrong button.</a:t>
            </a:r>
          </a:p>
          <a:p>
            <a:pPr marL="581025" indent="-300038">
              <a:buFont typeface="Arial" panose="020B0604020202020204" pitchFamily="34" charset="0"/>
              <a:buChar char="•"/>
            </a:pPr>
            <a:r>
              <a:rPr lang="en-US" sz="2000" dirty="0">
                <a:latin typeface="+mn-lt"/>
              </a:rPr>
              <a:t>Lapses: Forgetting a step in a procedure.</a:t>
            </a:r>
          </a:p>
          <a:p>
            <a:endParaRPr lang="en-US" sz="2000" dirty="0">
              <a:latin typeface="+mn-lt"/>
            </a:endParaRPr>
          </a:p>
          <a:p>
            <a:r>
              <a:rPr lang="en-US" sz="2000" b="1" dirty="0">
                <a:latin typeface="+mn-lt"/>
              </a:rPr>
              <a:t>Rule-Based Errors:</a:t>
            </a:r>
          </a:p>
          <a:p>
            <a:pPr marL="581025" indent="-300038">
              <a:buFont typeface="Arial" panose="020B0604020202020204" pitchFamily="34" charset="0"/>
              <a:buChar char="•"/>
            </a:pPr>
            <a:r>
              <a:rPr lang="en-US" sz="2000" dirty="0">
                <a:latin typeface="+mn-lt"/>
              </a:rPr>
              <a:t>Misinterpreting or misapplying rules.</a:t>
            </a:r>
          </a:p>
          <a:p>
            <a:endParaRPr lang="en-US" sz="2000" dirty="0">
              <a:latin typeface="+mn-lt"/>
            </a:endParaRPr>
          </a:p>
          <a:p>
            <a:r>
              <a:rPr lang="en-US" sz="2000" b="1" dirty="0">
                <a:latin typeface="+mn-lt"/>
              </a:rPr>
              <a:t>Knowledge-Based Errors:</a:t>
            </a:r>
          </a:p>
          <a:p>
            <a:pPr marL="581025" indent="-300038">
              <a:buFont typeface="Arial" panose="020B0604020202020204" pitchFamily="34" charset="0"/>
              <a:buChar char="•"/>
            </a:pPr>
            <a:r>
              <a:rPr lang="en-US" sz="2000" dirty="0">
                <a:latin typeface="+mn-lt"/>
              </a:rPr>
              <a:t>Insufficient knowledge leading to incorrect decisions.</a:t>
            </a:r>
          </a:p>
        </p:txBody>
      </p:sp>
      <p:sp>
        <p:nvSpPr>
          <p:cNvPr id="13" name="Footer Placeholder 3"/>
          <p:cNvSpPr txBox="1">
            <a:spLocks/>
          </p:cNvSpPr>
          <p:nvPr/>
        </p:nvSpPr>
        <p:spPr>
          <a:xfrm>
            <a:off x="533400" y="6447017"/>
            <a:ext cx="7597317" cy="1538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kern="0"/>
            </a:defPPr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z="1000" dirty="0"/>
              <a:t>Chapter 14	              Copyright © 2025 by Robert S. Keyser, </a:t>
            </a:r>
            <a:r>
              <a:rPr lang="en-US" sz="1000" dirty="0" err="1"/>
              <a:t>Parisa</a:t>
            </a:r>
            <a:r>
              <a:rPr lang="en-US" sz="1000" dirty="0"/>
              <a:t> </a:t>
            </a:r>
            <a:r>
              <a:rPr lang="en-US" sz="1000" dirty="0" err="1"/>
              <a:t>Pooyan</a:t>
            </a:r>
            <a:r>
              <a:rPr lang="en-US" sz="1000" dirty="0"/>
              <a:t>, Lin Li, &amp; Suad </a:t>
            </a:r>
            <a:r>
              <a:rPr lang="en-US" sz="1000" dirty="0" err="1"/>
              <a:t>Awad</a:t>
            </a:r>
            <a:r>
              <a:rPr lang="en-US" sz="1000" dirty="0"/>
              <a:t> - All Rights Reserved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8400415" y="6428920"/>
            <a:ext cx="244475" cy="211454"/>
          </a:xfrm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40"/>
              </a:spcBef>
            </a:pPr>
            <a:fld id="{81D60167-4931-47E6-BA6A-407CBD079E47}" type="slidenum">
              <a:rPr sz="1200" spc="-25" dirty="0">
                <a:solidFill>
                  <a:srgbClr val="898989"/>
                </a:solidFill>
                <a:latin typeface="Calibri"/>
                <a:cs typeface="Calibri"/>
              </a:rPr>
              <a:t>8</a:t>
            </a:fld>
            <a:endParaRPr sz="120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054104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533400" y="596686"/>
            <a:ext cx="8228786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en-US" sz="4000" spc="-10" dirty="0"/>
              <a:t>Factors Affecting Accident Rates</a:t>
            </a:r>
            <a:endParaRPr sz="4000" spc="-10" dirty="0"/>
          </a:p>
        </p:txBody>
      </p:sp>
      <p:sp>
        <p:nvSpPr>
          <p:cNvPr id="2" name="object 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533400" y="1225063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1"/>
                </a:lnTo>
              </a:path>
            </a:pathLst>
          </a:custGeom>
          <a:ln w="57150">
            <a:solidFill>
              <a:srgbClr val="F692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TextBox 13"/>
          <p:cNvSpPr txBox="1"/>
          <p:nvPr/>
        </p:nvSpPr>
        <p:spPr>
          <a:xfrm>
            <a:off x="533400" y="1600200"/>
            <a:ext cx="8256219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333375">
              <a:buFont typeface="+mj-lt"/>
              <a:buAutoNum type="arabicPeriod"/>
            </a:pPr>
            <a:r>
              <a:rPr lang="en-US" sz="2000" b="1" dirty="0">
                <a:latin typeface="+mn-lt"/>
              </a:rPr>
              <a:t>Organizational Factors: </a:t>
            </a:r>
            <a:r>
              <a:rPr lang="en-US" sz="2000" dirty="0">
                <a:latin typeface="+mn-lt"/>
              </a:rPr>
              <a:t>Safety culture, training, management practices.</a:t>
            </a:r>
          </a:p>
          <a:p>
            <a:pPr marL="457200" indent="-333375">
              <a:buFont typeface="+mj-lt"/>
              <a:buAutoNum type="arabicPeriod"/>
            </a:pPr>
            <a:endParaRPr lang="en-US" sz="2000" dirty="0">
              <a:latin typeface="+mn-lt"/>
            </a:endParaRPr>
          </a:p>
          <a:p>
            <a:pPr marL="457200" indent="-333375">
              <a:buFont typeface="+mj-lt"/>
              <a:buAutoNum type="arabicPeriod"/>
            </a:pPr>
            <a:r>
              <a:rPr lang="en-US" sz="2000" b="1" dirty="0">
                <a:latin typeface="+mn-lt"/>
              </a:rPr>
              <a:t>Environmental Factors</a:t>
            </a:r>
            <a:r>
              <a:rPr lang="en-US" sz="2000" dirty="0">
                <a:latin typeface="+mn-lt"/>
              </a:rPr>
              <a:t>: Workplace design, lighting, noise, housekeeping.</a:t>
            </a:r>
          </a:p>
          <a:p>
            <a:pPr marL="457200" indent="-333375">
              <a:buFont typeface="+mj-lt"/>
              <a:buAutoNum type="arabicPeriod"/>
            </a:pPr>
            <a:endParaRPr lang="en-US" sz="2000" dirty="0">
              <a:latin typeface="+mn-lt"/>
            </a:endParaRPr>
          </a:p>
          <a:p>
            <a:pPr marL="457200" indent="-333375">
              <a:buFont typeface="+mj-lt"/>
              <a:buAutoNum type="arabicPeriod"/>
            </a:pPr>
            <a:r>
              <a:rPr lang="en-US" sz="2000" b="1" dirty="0">
                <a:latin typeface="+mn-lt"/>
              </a:rPr>
              <a:t>Human Factors</a:t>
            </a:r>
            <a:r>
              <a:rPr lang="en-US" sz="2000" dirty="0">
                <a:latin typeface="+mn-lt"/>
              </a:rPr>
              <a:t>: Fatigue, stress, distractions.</a:t>
            </a:r>
          </a:p>
          <a:p>
            <a:pPr marL="457200" indent="-333375">
              <a:buFont typeface="+mj-lt"/>
              <a:buAutoNum type="arabicPeriod"/>
            </a:pPr>
            <a:endParaRPr lang="en-US" sz="2000" dirty="0">
              <a:latin typeface="+mn-lt"/>
            </a:endParaRPr>
          </a:p>
          <a:p>
            <a:pPr marL="457200" indent="-333375">
              <a:buFont typeface="+mj-lt"/>
              <a:buAutoNum type="arabicPeriod"/>
            </a:pPr>
            <a:r>
              <a:rPr lang="en-US" sz="2000" b="1" dirty="0">
                <a:latin typeface="+mn-lt"/>
              </a:rPr>
              <a:t>Technical Factors: </a:t>
            </a:r>
            <a:r>
              <a:rPr lang="en-US" sz="2000" dirty="0">
                <a:latin typeface="+mn-lt"/>
              </a:rPr>
              <a:t>Equipment maintenance, technology, and automation.</a:t>
            </a:r>
          </a:p>
          <a:p>
            <a:pPr marL="457200" indent="-333375">
              <a:buFont typeface="+mj-lt"/>
              <a:buAutoNum type="arabicPeriod"/>
            </a:pPr>
            <a:endParaRPr lang="en-US" sz="2000" dirty="0">
              <a:latin typeface="+mn-lt"/>
            </a:endParaRPr>
          </a:p>
          <a:p>
            <a:pPr marL="457200" indent="-333375">
              <a:buFont typeface="+mj-lt"/>
              <a:buAutoNum type="arabicPeriod"/>
            </a:pPr>
            <a:r>
              <a:rPr lang="en-US" sz="2000" b="1" dirty="0">
                <a:latin typeface="+mn-lt"/>
              </a:rPr>
              <a:t>Procedural Factors</a:t>
            </a:r>
            <a:r>
              <a:rPr lang="en-US" sz="2000" dirty="0">
                <a:latin typeface="+mn-lt"/>
              </a:rPr>
              <a:t>: Clear SOPs, compliance with regulations.</a:t>
            </a:r>
          </a:p>
        </p:txBody>
      </p:sp>
      <p:sp>
        <p:nvSpPr>
          <p:cNvPr id="13" name="Footer Placeholder 3"/>
          <p:cNvSpPr txBox="1">
            <a:spLocks/>
          </p:cNvSpPr>
          <p:nvPr/>
        </p:nvSpPr>
        <p:spPr>
          <a:xfrm>
            <a:off x="533400" y="6447017"/>
            <a:ext cx="7597317" cy="1538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kern="0"/>
            </a:defPPr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z="1000" dirty="0"/>
              <a:t>Chapter 14	              Copyright © 2025 by Robert S. Keyser, </a:t>
            </a:r>
            <a:r>
              <a:rPr lang="en-US" sz="1000" dirty="0" err="1"/>
              <a:t>Parisa</a:t>
            </a:r>
            <a:r>
              <a:rPr lang="en-US" sz="1000" dirty="0"/>
              <a:t> </a:t>
            </a:r>
            <a:r>
              <a:rPr lang="en-US" sz="1000" dirty="0" err="1"/>
              <a:t>Pooyan</a:t>
            </a:r>
            <a:r>
              <a:rPr lang="en-US" sz="1000" dirty="0"/>
              <a:t>, Lin Li, &amp; Suad </a:t>
            </a:r>
            <a:r>
              <a:rPr lang="en-US" sz="1000" dirty="0" err="1"/>
              <a:t>Awad</a:t>
            </a:r>
            <a:r>
              <a:rPr lang="en-US" sz="1000" dirty="0"/>
              <a:t> - All Rights Reserved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8400415" y="6428920"/>
            <a:ext cx="244475" cy="211454"/>
          </a:xfrm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40"/>
              </a:spcBef>
            </a:pPr>
            <a:fld id="{81D60167-4931-47E6-BA6A-407CBD079E47}" type="slidenum">
              <a:rPr sz="1200" spc="-25" dirty="0">
                <a:solidFill>
                  <a:srgbClr val="898989"/>
                </a:solidFill>
                <a:latin typeface="Calibri"/>
                <a:cs typeface="Calibri"/>
              </a:rPr>
              <a:t>9</a:t>
            </a:fld>
            <a:endParaRPr sz="120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0886719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3042</TotalTime>
  <Words>1358</Words>
  <Application>Microsoft Office PowerPoint</Application>
  <PresentationFormat>On-screen Show (4:3)</PresentationFormat>
  <Paragraphs>155</Paragraphs>
  <Slides>17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1" baseType="lpstr">
      <vt:lpstr>Arial</vt:lpstr>
      <vt:lpstr>Calibri</vt:lpstr>
      <vt:lpstr>Wingdings</vt:lpstr>
      <vt:lpstr>Office Theme</vt:lpstr>
      <vt:lpstr>Chapter 14               Copyright © 2025 by Robert S. Keyser, Parisa Pooyan, Lin Li, &amp; Suad Awad - All Rights Reserved</vt:lpstr>
      <vt:lpstr>Introduction</vt:lpstr>
      <vt:lpstr>Daily Workplace Injury and Fatality Statistics in the U.S.</vt:lpstr>
      <vt:lpstr>Classification of an Industrial Accident</vt:lpstr>
      <vt:lpstr>Objective of Workplace Safety</vt:lpstr>
      <vt:lpstr>Causes of Fatal and Nonfatal Injuries</vt:lpstr>
      <vt:lpstr>Reasons for Industrial Accidents</vt:lpstr>
      <vt:lpstr>Types of Human Error</vt:lpstr>
      <vt:lpstr>Factors Affecting Accident Rates</vt:lpstr>
      <vt:lpstr>One-Time vs. Cumulative Trauma Disorders</vt:lpstr>
      <vt:lpstr>Occupational Diseases</vt:lpstr>
      <vt:lpstr>Occupational Safety and Health (OSH) Act of 1970</vt:lpstr>
      <vt:lpstr>Objectives of Workers'  Compensation Laws</vt:lpstr>
      <vt:lpstr>Conditions to Receive Workers' Compensation Benefits</vt:lpstr>
      <vt:lpstr>Coverage Under the OSH Act</vt:lpstr>
      <vt:lpstr>Types of Recordable Cases</vt:lpstr>
      <vt:lpstr>Common Safety and Health Metrics Used in Industry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ISYE 3450</dc:title>
  <dc:creator>Suad Awad</dc:creator>
  <cp:lastModifiedBy>Robert Keyser</cp:lastModifiedBy>
  <cp:revision>191</cp:revision>
  <cp:lastPrinted>2024-07-17T00:28:01Z</cp:lastPrinted>
  <dcterms:created xsi:type="dcterms:W3CDTF">2024-07-15T11:40:17Z</dcterms:created>
  <dcterms:modified xsi:type="dcterms:W3CDTF">2025-05-22T06:37:02Z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2021-05-10T00:00:00Z</vt:filetime>
  </property>
  <property fmtid="{D5CDD505-2E9C-101B-9397-08002B2CF9AE}" pid="3" name="LastSaved">
    <vt:filetime>2024-07-15T00:00:00Z</vt:filetime>
  </property>
  <property fmtid="{D5CDD505-2E9C-101B-9397-08002B2CF9AE}" pid="4" name="Producer">
    <vt:lpwstr>macOS Version 11.3.1 (Build 20E241) Quartz PDFContext</vt:lpwstr>
  </property>
  <property fmtid="{D5CDD505-2E9C-101B-9397-08002B2CF9AE}" pid="5" name="MSIP_Label_9fec7713-ff10-4e30-a417-5bbcd9826c75_Enabled">
    <vt:lpwstr>true</vt:lpwstr>
  </property>
  <property fmtid="{D5CDD505-2E9C-101B-9397-08002B2CF9AE}" pid="6" name="MSIP_Label_9fec7713-ff10-4e30-a417-5bbcd9826c75_SetDate">
    <vt:lpwstr>2024-09-11T00:30:41Z</vt:lpwstr>
  </property>
  <property fmtid="{D5CDD505-2E9C-101B-9397-08002B2CF9AE}" pid="7" name="MSIP_Label_9fec7713-ff10-4e30-a417-5bbcd9826c75_Method">
    <vt:lpwstr>Standard</vt:lpwstr>
  </property>
  <property fmtid="{D5CDD505-2E9C-101B-9397-08002B2CF9AE}" pid="8" name="MSIP_Label_9fec7713-ff10-4e30-a417-5bbcd9826c75_Name">
    <vt:lpwstr>Enteprise-InternalUseOnly-Child-514205181618919515141225</vt:lpwstr>
  </property>
  <property fmtid="{D5CDD505-2E9C-101B-9397-08002B2CF9AE}" pid="9" name="MSIP_Label_9fec7713-ff10-4e30-a417-5bbcd9826c75_SiteId">
    <vt:lpwstr>fa23982e-6646-4a33-a5c4-1a848d02fcc4</vt:lpwstr>
  </property>
  <property fmtid="{D5CDD505-2E9C-101B-9397-08002B2CF9AE}" pid="10" name="MSIP_Label_9fec7713-ff10-4e30-a417-5bbcd9826c75_ActionId">
    <vt:lpwstr>406980e9-111b-4bd6-8ba0-f6603728d2e4</vt:lpwstr>
  </property>
  <property fmtid="{D5CDD505-2E9C-101B-9397-08002B2CF9AE}" pid="11" name="MSIP_Label_9fec7713-ff10-4e30-a417-5bbcd9826c75_ContentBits">
    <vt:lpwstr>0</vt:lpwstr>
  </property>
  <property fmtid="{D5CDD505-2E9C-101B-9397-08002B2CF9AE}" pid="12" name="_AdHocReviewCycleID">
    <vt:i4>-512414699</vt:i4>
  </property>
  <property fmtid="{D5CDD505-2E9C-101B-9397-08002B2CF9AE}" pid="13" name="_NewReviewCycle">
    <vt:lpwstr/>
  </property>
  <property fmtid="{D5CDD505-2E9C-101B-9397-08002B2CF9AE}" pid="14" name="_EmailSubject">
    <vt:lpwstr>[EXTERNAL] </vt:lpwstr>
  </property>
  <property fmtid="{D5CDD505-2E9C-101B-9397-08002B2CF9AE}" pid="15" name="_AuthorEmail">
    <vt:lpwstr>suad.awad.xats@statefarm.com</vt:lpwstr>
  </property>
  <property fmtid="{D5CDD505-2E9C-101B-9397-08002B2CF9AE}" pid="16" name="_AuthorEmailDisplayName">
    <vt:lpwstr>Suad Awad</vt:lpwstr>
  </property>
</Properties>
</file>