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59" r:id="rId4"/>
    <p:sldId id="262" r:id="rId5"/>
    <p:sldId id="288" r:id="rId6"/>
    <p:sldId id="263" r:id="rId7"/>
    <p:sldId id="273" r:id="rId8"/>
    <p:sldId id="264" r:id="rId9"/>
    <p:sldId id="283" r:id="rId10"/>
    <p:sldId id="274" r:id="rId11"/>
    <p:sldId id="293" r:id="rId12"/>
  </p:sldIdLst>
  <p:sldSz cx="9144000" cy="6858000" type="screen4x3"/>
  <p:notesSz cx="9144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64" autoAdjust="0"/>
    <p:restoredTop sz="94660"/>
  </p:normalViewPr>
  <p:slideViewPr>
    <p:cSldViewPr>
      <p:cViewPr varScale="1">
        <p:scale>
          <a:sx n="78" d="100"/>
          <a:sy n="78" d="100"/>
        </p:scale>
        <p:origin x="917" y="62"/>
      </p:cViewPr>
      <p:guideLst>
        <p:guide orient="horz" pos="288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D6D6CB-DC39-4E74-A8CB-F006266FF4C3}" type="datetimeFigureOut">
              <a:rPr lang="en-US" smtClean="0"/>
              <a:t>5/22/2025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D575AF-2B61-4484-9DA5-1F4126647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436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575AF-2B61-4484-9DA5-1F4126647A1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456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575AF-2B61-4484-9DA5-1F4126647A1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599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74661" y="1459409"/>
            <a:ext cx="8512175" cy="0"/>
          </a:xfrm>
          <a:custGeom>
            <a:avLst/>
            <a:gdLst/>
            <a:ahLst/>
            <a:cxnLst/>
            <a:rect l="l" t="t" r="r" b="b"/>
            <a:pathLst>
              <a:path w="8512175">
                <a:moveTo>
                  <a:pt x="0" y="0"/>
                </a:moveTo>
                <a:lnTo>
                  <a:pt x="8512139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5592" y="429767"/>
            <a:ext cx="121920" cy="5870448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606174" y="452062"/>
            <a:ext cx="0" cy="5767705"/>
          </a:xfrm>
          <a:custGeom>
            <a:avLst/>
            <a:gdLst/>
            <a:ahLst/>
            <a:cxnLst/>
            <a:rect l="l" t="t" r="r" b="b"/>
            <a:pathLst>
              <a:path h="5767705">
                <a:moveTo>
                  <a:pt x="0" y="0"/>
                </a:moveTo>
                <a:lnTo>
                  <a:pt x="1" y="5767227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503025" y="2196084"/>
            <a:ext cx="2341879" cy="5130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953727" y="3765804"/>
            <a:ext cx="5647055" cy="11899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4A7E6-A0AA-4E87-8D39-7556F7175F58}" type="datetime1">
              <a:rPr lang="en-US" smtClean="0"/>
              <a:t>5/22/2025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79883" y="1237757"/>
            <a:ext cx="8950960" cy="0"/>
          </a:xfrm>
          <a:custGeom>
            <a:avLst/>
            <a:gdLst/>
            <a:ahLst/>
            <a:cxnLst/>
            <a:rect l="l" t="t" r="r" b="b"/>
            <a:pathLst>
              <a:path w="8950960">
                <a:moveTo>
                  <a:pt x="0" y="0"/>
                </a:moveTo>
                <a:lnTo>
                  <a:pt x="8950591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BF2C7-B085-48D9-A6DB-C7ADE03D30BC}" type="datetime1">
              <a:rPr lang="en-US" smtClean="0"/>
              <a:t>5/22/2025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147FC-F667-4737-8B6D-2B47F054B888}" type="datetime1">
              <a:rPr lang="en-US" smtClean="0"/>
              <a:t>5/22/2025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8C31E-352B-4F12-AC8C-F7441B73BE9E}" type="datetime1">
              <a:rPr lang="en-US" smtClean="0"/>
              <a:t>5/22/2025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62E92-4C91-48EA-96F6-0770FE99EC85}" type="datetime1">
              <a:rPr lang="en-US" smtClean="0"/>
              <a:t>5/22/2025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7183" y="403859"/>
            <a:ext cx="8976360" cy="77012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3000" y="1249171"/>
            <a:ext cx="7908925" cy="37687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C42B0-C85C-4A12-88E4-CBEC678142D5}" type="datetime1">
              <a:rPr lang="en-US" smtClean="0"/>
              <a:t>5/22/2025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883967" y="6623793"/>
            <a:ext cx="219075" cy="1809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sldNum="0" hd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/>
          </p:cNvSpPr>
          <p:nvPr>
            <p:ph type="subTitle" idx="4"/>
          </p:nvPr>
        </p:nvSpPr>
        <p:spPr>
          <a:xfrm>
            <a:off x="609600" y="1981200"/>
            <a:ext cx="8229600" cy="29922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indent="11113" algn="ctr">
              <a:lnSpc>
                <a:spcPct val="119400"/>
              </a:lnSpc>
              <a:spcBef>
                <a:spcPts val="100"/>
              </a:spcBef>
            </a:pPr>
            <a:r>
              <a:rPr lang="en-US" sz="5400" spc="-10" dirty="0"/>
              <a:t>Chapter 7</a:t>
            </a:r>
          </a:p>
          <a:p>
            <a:pPr marR="5080" indent="11113" algn="ctr">
              <a:lnSpc>
                <a:spcPct val="119400"/>
              </a:lnSpc>
              <a:spcBef>
                <a:spcPts val="100"/>
              </a:spcBef>
            </a:pPr>
            <a:r>
              <a:rPr lang="en-US" sz="5400" spc="-10" dirty="0"/>
              <a:t>Allowance for Personal Time, Fatigue, and Delays (PFD)</a:t>
            </a:r>
          </a:p>
        </p:txBody>
      </p:sp>
      <p:sp>
        <p:nvSpPr>
          <p:cNvPr id="5" name="Footer Placeholder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6200" y="6478588"/>
            <a:ext cx="7924800" cy="15398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</a:rPr>
              <a:t>Chapter 7	              Copyright © 2025 by Robert S. Keyser, Parisa Pooyan, Lin Li, &amp; Suad Awad - All Rights Reserved</a:t>
            </a:r>
          </a:p>
        </p:txBody>
      </p:sp>
      <p:sp>
        <p:nvSpPr>
          <p:cNvPr id="4" name="object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1</a:t>
            </a:fld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05765" y="639752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en-US" sz="4000" dirty="0"/>
              <a:t>Rest Allowances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5290" y="12192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415290" y="1371600"/>
            <a:ext cx="82296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+mn-lt"/>
              </a:rPr>
              <a:t>Rest allowances are critical but difficult to standardize globally. ILO recommendations include personal allowance, basic fatigue allowance, and variable allowances.</a:t>
            </a:r>
          </a:p>
          <a:p>
            <a:endParaRPr lang="en-US" sz="2000" dirty="0">
              <a:latin typeface="+mn-lt"/>
            </a:endParaRP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Challenges in Establishing Universal Allowance Guidelines (ILO):</a:t>
            </a:r>
            <a:endParaRPr lang="en-US" sz="2000" dirty="0">
              <a:latin typeface="+mn-lt"/>
            </a:endParaRPr>
          </a:p>
          <a:p>
            <a:pPr marL="514350" indent="-342900">
              <a:buFont typeface="Wingdings" panose="05000000000000000000" pitchFamily="2" charset="2"/>
              <a:buChar char="q"/>
            </a:pPr>
            <a:r>
              <a:rPr lang="en-US" sz="2000" b="1" dirty="0">
                <a:latin typeface="+mn-lt"/>
              </a:rPr>
              <a:t>Individual Factors:</a:t>
            </a:r>
            <a:r>
              <a:rPr lang="en-US" sz="2000" dirty="0">
                <a:latin typeface="+mn-lt"/>
              </a:rPr>
              <a:t> Work ethic, learning curves, ethnic differences, and worker nourishment.</a:t>
            </a:r>
          </a:p>
          <a:p>
            <a:pPr marL="514350" indent="-342900">
              <a:buFont typeface="Wingdings" panose="05000000000000000000" pitchFamily="2" charset="2"/>
              <a:buChar char="q"/>
            </a:pPr>
            <a:r>
              <a:rPr lang="en-US" sz="2000" b="1" dirty="0">
                <a:latin typeface="+mn-lt"/>
              </a:rPr>
              <a:t>Work Nature:</a:t>
            </a:r>
            <a:r>
              <a:rPr lang="en-US" sz="2000" dirty="0">
                <a:latin typeface="+mn-lt"/>
              </a:rPr>
              <a:t> Work type (light, medium, heavy), standing vs. sitting, posture, required force, mental/eye strain, use of protective gear, and risk of product damage.</a:t>
            </a:r>
          </a:p>
          <a:p>
            <a:pPr marL="514350" indent="-342900">
              <a:buFont typeface="Wingdings" panose="05000000000000000000" pitchFamily="2" charset="2"/>
              <a:buChar char="q"/>
            </a:pPr>
            <a:r>
              <a:rPr lang="en-US" sz="2000" b="1" dirty="0">
                <a:latin typeface="+mn-lt"/>
              </a:rPr>
              <a:t>Environmental Factors:</a:t>
            </a:r>
            <a:r>
              <a:rPr lang="en-US" sz="2000" dirty="0">
                <a:latin typeface="+mn-lt"/>
              </a:rPr>
              <a:t> Heat, humidity, noise, dirt, vibration, lighting, dust, wet and seasonal conditions.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7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10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600948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5290" y="346615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en-US" sz="4000" dirty="0"/>
              <a:t>Determining &amp; Applying Percentages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25629" y="97499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425629" y="1104454"/>
            <a:ext cx="849929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n-lt"/>
              </a:rPr>
              <a:t>Percentages can be determined using these techniques:</a:t>
            </a:r>
          </a:p>
          <a:p>
            <a:r>
              <a:rPr lang="en-US" sz="2000" dirty="0">
                <a:latin typeface="+mn-lt"/>
              </a:rPr>
              <a:t>  1. Historical time studies</a:t>
            </a:r>
          </a:p>
          <a:p>
            <a:r>
              <a:rPr lang="en-US" sz="2000" dirty="0">
                <a:latin typeface="+mn-lt"/>
              </a:rPr>
              <a:t>  2. Work sampling</a:t>
            </a:r>
          </a:p>
          <a:p>
            <a:r>
              <a:rPr lang="en-US" sz="2000" dirty="0">
                <a:latin typeface="+mn-lt"/>
              </a:rPr>
              <a:t>  3. Experience estimates</a:t>
            </a:r>
          </a:p>
          <a:p>
            <a:r>
              <a:rPr lang="en-US" sz="2000" dirty="0">
                <a:latin typeface="+mn-lt"/>
              </a:rPr>
              <a:t>  4. Management directives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Percentages can be applied to:</a:t>
            </a:r>
          </a:p>
          <a:p>
            <a:r>
              <a:rPr lang="en-US" sz="2000" dirty="0">
                <a:latin typeface="+mn-lt"/>
              </a:rPr>
              <a:t>  1. Entire plant (common practice)</a:t>
            </a:r>
          </a:p>
          <a:p>
            <a:r>
              <a:rPr lang="en-US" sz="2000" dirty="0">
                <a:latin typeface="+mn-lt"/>
              </a:rPr>
              <a:t>  2. Specific departments</a:t>
            </a:r>
          </a:p>
          <a:p>
            <a:r>
              <a:rPr lang="en-US" sz="2000" dirty="0">
                <a:latin typeface="+mn-lt"/>
              </a:rPr>
              <a:t>  3. Individual jobs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dirty="0">
                <a:latin typeface="+mn-lt"/>
              </a:rPr>
              <a:t>Typical percentages in industry range from 7.5% - 20%.</a:t>
            </a:r>
          </a:p>
          <a:p>
            <a:pPr marL="571500" indent="-2286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  Manufacturing often uses 15%</a:t>
            </a:r>
          </a:p>
          <a:p>
            <a:pPr marL="571500" indent="-2286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  Service sectors range from 25% - 100% (common is 50%)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dirty="0">
                <a:latin typeface="+mn-lt"/>
              </a:rPr>
              <a:t>Final percentages are usually rounded to the nearest 2.5%.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7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11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50031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6509" y="494584"/>
            <a:ext cx="8228787" cy="758668"/>
          </a:xfrm>
          <a:prstGeom prst="rect">
            <a:avLst/>
          </a:prstGeom>
        </p:spPr>
        <p:txBody>
          <a:bodyPr vert="horz" wrap="square" lIns="0" tIns="141731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Introduction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6103" y="125325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416103" y="1447800"/>
            <a:ext cx="8228787" cy="2298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+mn-lt"/>
              </a:rPr>
              <a:t>Most time studies are collected on hourly-paid employees. Time study results determine pay, job difficulty, and job variety.</a:t>
            </a:r>
          </a:p>
          <a:p>
            <a:pPr marL="173038"/>
            <a:endParaRPr lang="en-US" sz="2000" dirty="0">
              <a:latin typeface="+mn-lt"/>
            </a:endParaRPr>
          </a:p>
          <a:p>
            <a:pPr marL="173038"/>
            <a:endParaRPr lang="en-US" sz="2000" dirty="0">
              <a:latin typeface="+mn-lt"/>
            </a:endParaRPr>
          </a:p>
          <a:p>
            <a:r>
              <a:rPr lang="en-US" sz="2000" dirty="0">
                <a:latin typeface="+mn-lt"/>
              </a:rPr>
              <a:t>Two basic pay methods: </a:t>
            </a:r>
          </a:p>
          <a:p>
            <a:pPr marL="576263" indent="-292100">
              <a:spcAft>
                <a:spcPts val="400"/>
              </a:spcAft>
              <a:buFont typeface="Wingdings" panose="05000000000000000000" pitchFamily="2" charset="2"/>
              <a:buChar char="Ø"/>
              <a:tabLst>
                <a:tab pos="284163" algn="l"/>
              </a:tabLst>
            </a:pPr>
            <a:r>
              <a:rPr lang="en-US" sz="2000" dirty="0">
                <a:latin typeface="+mn-lt"/>
              </a:rPr>
              <a:t>Time-based (rate per hour)</a:t>
            </a:r>
          </a:p>
          <a:p>
            <a:pPr marL="576263" indent="-292100">
              <a:spcAft>
                <a:spcPts val="400"/>
              </a:spcAft>
              <a:buFont typeface="Wingdings" panose="05000000000000000000" pitchFamily="2" charset="2"/>
              <a:buChar char="Ø"/>
              <a:tabLst>
                <a:tab pos="284163" algn="l"/>
              </a:tabLst>
            </a:pPr>
            <a:r>
              <a:rPr lang="en-US" sz="2000" dirty="0">
                <a:latin typeface="+mn-lt"/>
              </a:rPr>
              <a:t>Unit-based (rate per piece of completed work)</a:t>
            </a:r>
          </a:p>
        </p:txBody>
      </p:sp>
      <p:pic>
        <p:nvPicPr>
          <p:cNvPr id="8" name="Picture 7" descr="An image of PFD Allowance."/>
          <p:cNvPicPr>
            <a:picLocks noChangeAspect="1"/>
          </p:cNvPicPr>
          <p:nvPr/>
        </p:nvPicPr>
        <p:blipFill rotWithShape="1">
          <a:blip r:embed="rId3"/>
          <a:srcRect b="7151"/>
          <a:stretch/>
        </p:blipFill>
        <p:spPr>
          <a:xfrm>
            <a:off x="2415651" y="3977790"/>
            <a:ext cx="4229690" cy="2343957"/>
          </a:xfrm>
          <a:prstGeom prst="rect">
            <a:avLst/>
          </a:prstGeom>
        </p:spPr>
      </p:pic>
      <p:sp>
        <p:nvSpPr>
          <p:cNvPr id="7" name="Footer Placeholder 3"/>
          <p:cNvSpPr txBox="1">
            <a:spLocks/>
          </p:cNvSpPr>
          <p:nvPr/>
        </p:nvSpPr>
        <p:spPr>
          <a:xfrm>
            <a:off x="533400" y="6457703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7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2</a:t>
            </a:fld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5289" y="492657"/>
            <a:ext cx="8228786" cy="53604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3400" spc="-10" dirty="0"/>
              <a:t> </a:t>
            </a:r>
            <a:r>
              <a:rPr lang="en-US" sz="3400" spc="-10" dirty="0" err="1"/>
              <a:t>Daywork</a:t>
            </a:r>
            <a:endParaRPr sz="34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5289" y="9906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416103" y="1066800"/>
            <a:ext cx="822878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+mn-lt"/>
              </a:rPr>
              <a:t>Employees are paid an hourly rate regardless of output. No quotas are established; production may vary daily. </a:t>
            </a:r>
          </a:p>
          <a:p>
            <a:endParaRPr lang="en-US" sz="2000" dirty="0">
              <a:latin typeface="+mn-lt"/>
            </a:endParaRPr>
          </a:p>
          <a:p>
            <a:endParaRPr lang="en-US" sz="2000" dirty="0">
              <a:latin typeface="+mn-lt"/>
            </a:endParaRPr>
          </a:p>
          <a:p>
            <a:r>
              <a:rPr lang="en-US" sz="2000" dirty="0">
                <a:latin typeface="+mn-lt"/>
              </a:rPr>
              <a:t>Pay rates vary based on:</a:t>
            </a:r>
          </a:p>
          <a:p>
            <a:pPr marL="457200" indent="-284163">
              <a:buFont typeface="Wingdings" panose="05000000000000000000" pitchFamily="2" charset="2"/>
              <a:buChar char="q"/>
            </a:pPr>
            <a:r>
              <a:rPr lang="en-US" sz="2000" dirty="0">
                <a:latin typeface="+mn-lt"/>
              </a:rPr>
              <a:t>Skill</a:t>
            </a:r>
          </a:p>
          <a:p>
            <a:pPr marL="457200" indent="-284163">
              <a:buFont typeface="Wingdings" panose="05000000000000000000" pitchFamily="2" charset="2"/>
              <a:buChar char="q"/>
            </a:pPr>
            <a:r>
              <a:rPr lang="en-US" sz="2000" dirty="0">
                <a:latin typeface="+mn-lt"/>
              </a:rPr>
              <a:t>Learning time</a:t>
            </a:r>
          </a:p>
          <a:p>
            <a:pPr marL="457200" indent="-284163">
              <a:buFont typeface="Wingdings" panose="05000000000000000000" pitchFamily="2" charset="2"/>
              <a:buChar char="q"/>
            </a:pPr>
            <a:r>
              <a:rPr lang="en-US" sz="2000" dirty="0">
                <a:latin typeface="+mn-lt"/>
              </a:rPr>
              <a:t>Decision impact</a:t>
            </a:r>
          </a:p>
          <a:p>
            <a:pPr marL="457200" indent="-284163">
              <a:buFont typeface="Wingdings" panose="05000000000000000000" pitchFamily="2" charset="2"/>
              <a:buChar char="q"/>
            </a:pPr>
            <a:r>
              <a:rPr lang="en-US" sz="2000" dirty="0">
                <a:latin typeface="+mn-lt"/>
              </a:rPr>
              <a:t>And other factors</a:t>
            </a:r>
          </a:p>
          <a:p>
            <a:pPr marL="457200" indent="-284163">
              <a:buFont typeface="Wingdings" panose="05000000000000000000" pitchFamily="2" charset="2"/>
              <a:buChar char="q"/>
            </a:pPr>
            <a:endParaRPr lang="en-US" sz="2000" dirty="0">
              <a:latin typeface="+mn-lt"/>
            </a:endParaRP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7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3</a:t>
            </a:fld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6104" y="557593"/>
            <a:ext cx="8228786" cy="59759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3800" spc="-10" dirty="0"/>
              <a:t>Measured </a:t>
            </a:r>
            <a:r>
              <a:rPr lang="en-US" sz="3800" spc="-10" dirty="0" err="1"/>
              <a:t>Daywork</a:t>
            </a:r>
            <a:endParaRPr sz="38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93140" y="11430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408787" y="1371600"/>
            <a:ext cx="81983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2238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Employees receive a flat rate for a day's work. </a:t>
            </a:r>
          </a:p>
          <a:p>
            <a:pPr marL="342900" indent="-2238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Standard output is established for planning and efficiency measurement.</a:t>
            </a:r>
          </a:p>
          <a:p>
            <a:pPr marL="342900" indent="-2238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Employees are paid the flat rate regardless of actual output.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7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4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27097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24434" y="705123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Standard Hour Plan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4476" y="12954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424434" y="1531735"/>
            <a:ext cx="8228786" cy="96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2238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Employees have a minimum base rate of pay linked to a target output. </a:t>
            </a:r>
          </a:p>
          <a:p>
            <a:pPr marL="342900" indent="-2238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For each 1% increase in output over the target, a 1% premium is paid.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7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5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576494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6104" y="260910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Piecework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44955" y="889287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418336" y="1066800"/>
            <a:ext cx="825621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2238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Oldest payment method: pay is tied to the number of units produced.</a:t>
            </a:r>
          </a:p>
          <a:p>
            <a:pPr marL="342900" indent="-2238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Time-studied standards determine pay, ensuring it relates to work done.</a:t>
            </a:r>
          </a:p>
          <a:p>
            <a:pPr marL="342900" indent="-2238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Employees are guaranteed a minimum wage in the USA, even with low output.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7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6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054104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5291" y="431845"/>
            <a:ext cx="8229599" cy="5206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3300" dirty="0"/>
              <a:t>Allowance for Personal Fatigue and Delay (PFD)</a:t>
            </a:r>
            <a:endParaRPr sz="33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5290" y="9906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 dirty="0"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15290" y="1066800"/>
            <a:ext cx="82296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223838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PFD allowances ensure time standards are realistic and achievable.</a:t>
            </a:r>
          </a:p>
          <a:p>
            <a:pPr marL="342900" indent="-223838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Helps prevent worker overburdening, maintaining sustainable work pace.</a:t>
            </a:r>
          </a:p>
          <a:p>
            <a:pPr marL="119062"/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Personal Time (P):</a:t>
            </a:r>
          </a:p>
          <a:p>
            <a:pPr marL="571500" indent="-342900">
              <a:buFont typeface="Wingdings" panose="05000000000000000000" pitchFamily="2" charset="2"/>
              <a:buChar char="v"/>
            </a:pPr>
            <a:r>
              <a:rPr lang="en-US" sz="2000" dirty="0">
                <a:latin typeface="+mn-lt"/>
              </a:rPr>
              <a:t>Accounts for personal needs (e.g., restroom breaks, hydration)</a:t>
            </a:r>
          </a:p>
          <a:p>
            <a:pPr marL="571500" indent="-342900">
              <a:buFont typeface="Wingdings" panose="05000000000000000000" pitchFamily="2" charset="2"/>
              <a:buChar char="v"/>
            </a:pPr>
            <a:r>
              <a:rPr lang="en-US" sz="2000" dirty="0">
                <a:latin typeface="+mn-lt"/>
              </a:rPr>
              <a:t>Typical allowance: 5% of total time</a:t>
            </a:r>
          </a:p>
          <a:p>
            <a:pPr marL="228600"/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Fatigue (F):</a:t>
            </a:r>
          </a:p>
          <a:p>
            <a:pPr marL="576263" indent="-347663">
              <a:buFont typeface="Wingdings" panose="05000000000000000000" pitchFamily="2" charset="2"/>
              <a:buChar char="v"/>
            </a:pPr>
            <a:r>
              <a:rPr lang="en-US" sz="2000" dirty="0">
                <a:latin typeface="+mn-lt"/>
              </a:rPr>
              <a:t>Compensates for physical and mental fatigue due to work</a:t>
            </a:r>
          </a:p>
          <a:p>
            <a:pPr marL="576263" indent="-347663">
              <a:buFont typeface="Wingdings" panose="05000000000000000000" pitchFamily="2" charset="2"/>
              <a:buChar char="v"/>
            </a:pPr>
            <a:r>
              <a:rPr lang="en-US" sz="2000" dirty="0">
                <a:latin typeface="+mn-lt"/>
              </a:rPr>
              <a:t>Typical allowance: 4-8%, depending on work demands</a:t>
            </a:r>
          </a:p>
          <a:p>
            <a:pPr marL="228600"/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Delay (D):</a:t>
            </a:r>
          </a:p>
          <a:p>
            <a:pPr marL="576263" indent="-347663">
              <a:buFont typeface="Wingdings" panose="05000000000000000000" pitchFamily="2" charset="2"/>
              <a:buChar char="v"/>
            </a:pPr>
            <a:r>
              <a:rPr lang="en-US" sz="2000" dirty="0">
                <a:latin typeface="+mn-lt"/>
              </a:rPr>
              <a:t>Covers unavoidable delays like machine breakdowns, material shortages</a:t>
            </a:r>
          </a:p>
          <a:p>
            <a:pPr marL="576263" indent="-347663">
              <a:buFont typeface="Wingdings" panose="05000000000000000000" pitchFamily="2" charset="2"/>
              <a:buChar char="v"/>
            </a:pPr>
            <a:r>
              <a:rPr lang="en-US" sz="2000" dirty="0">
                <a:latin typeface="+mn-lt"/>
              </a:rPr>
              <a:t>Typical allowance: 2-5%, based on delay frequency and nature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7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7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834856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09193" y="289724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dirty="0"/>
              <a:t>Calculating the PFD Allowance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5290" y="90072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409193" y="1066800"/>
            <a:ext cx="822878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+mn-lt"/>
              </a:rPr>
              <a:t>Formula:  [ 1 / (1 - PFD Ratio) ] – 1 </a:t>
            </a:r>
          </a:p>
          <a:p>
            <a:endParaRPr lang="en-US" sz="2000" dirty="0">
              <a:latin typeface="+mn-lt"/>
            </a:endParaRP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Example: </a:t>
            </a:r>
          </a:p>
          <a:p>
            <a:r>
              <a:rPr lang="en-US" sz="2000" dirty="0">
                <a:latin typeface="+mn-lt"/>
              </a:rPr>
              <a:t>Total PFD Time Ratio = 0.131</a:t>
            </a:r>
          </a:p>
          <a:p>
            <a:r>
              <a:rPr lang="en-US" sz="2000" dirty="0">
                <a:latin typeface="+mn-lt"/>
              </a:rPr>
              <a:t>PFD Allowance = [1 / (1 - 0.131)] – 1 = 15.1%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dirty="0">
                <a:latin typeface="+mn-lt"/>
              </a:rPr>
              <a:t>Therefore, when the total normal time per unit is multiplied by 15%, this allows for 13.1% (or 0.131 x 480 min = 62.88 min) of the 8-hour workday for P, F, and D issues.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7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8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906034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4475" y="501730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dirty="0" err="1"/>
              <a:t>Apfd</a:t>
            </a:r>
            <a:r>
              <a:rPr lang="en-US" sz="4000" dirty="0"/>
              <a:t> Alternative Formula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4475" y="1130107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414475" y="1295400"/>
                <a:ext cx="8207450" cy="1806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tabLst>
                    <a:tab pos="457200" algn="l"/>
                  </a:tabLst>
                </a:pPr>
                <a:r>
                  <a:rPr lang="en-US" sz="2000" dirty="0">
                    <a:latin typeface="+mn-lt"/>
                  </a:rPr>
                  <a:t>Formula: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𝑝𝑓𝑑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 =</m:t>
                    </m:r>
                    <m:d>
                      <m:dPr>
                        <m:begChr m:val="["/>
                        <m:endChr m:val="]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𝐴𝑣𝑎𝑖𝑙𝑎𝑏𝑙𝑒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𝑡𝑖𝑚𝑒</m:t>
                            </m:r>
                          </m:num>
                          <m:den>
                            <m:d>
                              <m:d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𝐴𝑣𝑎𝑖𝑙𝑎𝑏𝑙𝑒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𝑡𝑖𝑚𝑒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𝐴𝑙𝑙𝑜𝑤𝑎𝑛𝑐𝑒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𝑡𝑖𝑚𝑒</m:t>
                                </m:r>
                              </m:e>
                            </m:d>
                          </m:den>
                        </m:f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−1 </m:t>
                    </m:r>
                  </m:oMath>
                </a14:m>
                <a:endParaRPr lang="en-US" sz="2000" dirty="0">
                  <a:latin typeface="+mn-lt"/>
                </a:endParaRPr>
              </a:p>
              <a:p>
                <a:pPr>
                  <a:tabLst>
                    <a:tab pos="457200" algn="l"/>
                  </a:tabLst>
                </a:pPr>
                <a:endParaRPr lang="en-US" sz="2000" dirty="0">
                  <a:latin typeface="+mn-lt"/>
                </a:endParaRPr>
              </a:p>
              <a:p>
                <a:pPr>
                  <a:tabLst>
                    <a:tab pos="457200" algn="l"/>
                  </a:tabLst>
                </a:pPr>
                <a:endParaRPr lang="en-US" sz="2000" dirty="0">
                  <a:latin typeface="+mn-lt"/>
                </a:endParaRPr>
              </a:p>
              <a:p>
                <a:pPr>
                  <a:tabLst>
                    <a:tab pos="457200" algn="l"/>
                  </a:tabLst>
                </a:pPr>
                <a:r>
                  <a:rPr lang="en-US" sz="2000" b="1" dirty="0">
                    <a:latin typeface="+mn-lt"/>
                  </a:rPr>
                  <a:t>Example: </a:t>
                </a:r>
              </a:p>
              <a:p>
                <a:pPr>
                  <a:tabLst>
                    <a:tab pos="457200" algn="l"/>
                  </a:tabLst>
                </a:pPr>
                <a:endParaRPr lang="en-US" sz="2000" b="1" dirty="0">
                  <a:latin typeface="+mn-lt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475" y="1295400"/>
                <a:ext cx="8207450" cy="1806970"/>
              </a:xfrm>
              <a:prstGeom prst="rect">
                <a:avLst/>
              </a:prstGeom>
              <a:blipFill rotWithShape="0">
                <a:blip r:embed="rId2"/>
                <a:stretch>
                  <a:fillRect l="-8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228600" y="2936706"/>
                <a:ext cx="4572000" cy="66191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0" smtClean="0">
                          <a:latin typeface="Cambria Math" panose="02040503050406030204" pitchFamily="18" charset="0"/>
                        </a:rPr>
                        <m:t> 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i="0">
                                  <a:latin typeface="Cambria Math" panose="02040503050406030204" pitchFamily="18" charset="0"/>
                                </a:rPr>
                                <m:t>480 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𝑚𝑖𝑛</m:t>
                              </m:r>
                            </m:num>
                            <m:den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i="0">
                                      <a:latin typeface="Cambria Math" panose="02040503050406030204" pitchFamily="18" charset="0"/>
                                    </a:rPr>
                                    <m:t>480 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𝑚𝑖𝑛</m:t>
                                  </m:r>
                                  <m:r>
                                    <a:rPr lang="en-US" sz="1600" i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d>
                                    <m:d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600" i="0">
                                          <a:latin typeface="Cambria Math" panose="02040503050406030204" pitchFamily="18" charset="0"/>
                                        </a:rPr>
                                        <m:t>31.4 </m:t>
                                      </m:r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𝑚𝑖𝑛</m:t>
                                      </m:r>
                                      <m:r>
                                        <a:rPr lang="en-US" sz="1600" i="0">
                                          <a:latin typeface="Cambria Math" panose="02040503050406030204" pitchFamily="18" charset="0"/>
                                        </a:rPr>
                                        <m:t>+19.7 </m:t>
                                      </m:r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𝑚𝑖𝑛</m:t>
                                      </m:r>
                                    </m:e>
                                  </m:d>
                                </m:e>
                              </m:d>
                            </m:den>
                          </m:f>
                        </m:e>
                      </m:d>
                      <m:r>
                        <a:rPr lang="en-US" sz="1600" i="0">
                          <a:latin typeface="Cambria Math" panose="02040503050406030204" pitchFamily="18" charset="0"/>
                        </a:rPr>
                        <m:t>−1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2936706"/>
                <a:ext cx="4572000" cy="66191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414475" y="3808802"/>
                <a:ext cx="2690352" cy="5615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0" smtClean="0">
                          <a:latin typeface="Cambria Math" panose="02040503050406030204" pitchFamily="18" charset="0"/>
                        </a:rPr>
                        <m:t> 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i="0">
                                  <a:latin typeface="Cambria Math" panose="02040503050406030204" pitchFamily="18" charset="0"/>
                                </a:rPr>
                                <m:t>480 </m:t>
                              </m:r>
                              <m:r>
                                <m:rPr>
                                  <m:sty m:val="p"/>
                                </m:rPr>
                                <a:rPr lang="en-US" sz="1600" i="0">
                                  <a:latin typeface="Cambria Math" panose="02040503050406030204" pitchFamily="18" charset="0"/>
                                </a:rPr>
                                <m:t>min</m:t>
                              </m:r>
                            </m:num>
                            <m:den>
                              <m:r>
                                <a:rPr lang="en-US" sz="1600" i="0">
                                  <a:latin typeface="Cambria Math" panose="02040503050406030204" pitchFamily="18" charset="0"/>
                                </a:rPr>
                                <m:t>480</m:t>
                              </m:r>
                              <m:func>
                                <m:func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600" i="0">
                                      <a:latin typeface="Cambria Math" panose="02040503050406030204" pitchFamily="18" charset="0"/>
                                    </a:rPr>
                                    <m:t>min</m:t>
                                  </m:r>
                                </m:fName>
                                <m:e>
                                  <m:r>
                                    <a:rPr lang="en-US" sz="1600" i="0">
                                      <a:latin typeface="Cambria Math" panose="02040503050406030204" pitchFamily="18" charset="0"/>
                                    </a:rPr>
                                    <m:t>−51.1 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1600" i="0">
                                      <a:latin typeface="Cambria Math" panose="02040503050406030204" pitchFamily="18" charset="0"/>
                                    </a:rPr>
                                    <m:t>min</m:t>
                                  </m:r>
                                </m:e>
                              </m:func>
                            </m:den>
                          </m:f>
                        </m:e>
                      </m:d>
                      <m:r>
                        <a:rPr lang="en-US" sz="1600" i="0">
                          <a:latin typeface="Cambria Math" panose="02040503050406030204" pitchFamily="18" charset="0"/>
                        </a:rPr>
                        <m:t>−1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475" y="3808802"/>
                <a:ext cx="2690352" cy="56156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-381000" y="4628186"/>
                <a:ext cx="7140400" cy="5615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0" smtClean="0">
                          <a:latin typeface="Cambria Math" panose="02040503050406030204" pitchFamily="18" charset="0"/>
                        </a:rPr>
                        <m:t> 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i="0">
                                  <a:latin typeface="Cambria Math" panose="02040503050406030204" pitchFamily="18" charset="0"/>
                                </a:rPr>
                                <m:t>480 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𝑚𝑖𝑛</m:t>
                              </m:r>
                            </m:num>
                            <m:den>
                              <m:r>
                                <a:rPr lang="en-US" sz="1600" i="0">
                                  <a:latin typeface="Cambria Math" panose="02040503050406030204" pitchFamily="18" charset="0"/>
                                </a:rPr>
                                <m:t>428.9 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𝑚𝑖𝑛</m:t>
                              </m:r>
                            </m:den>
                          </m:f>
                        </m:e>
                      </m:d>
                      <m:r>
                        <a:rPr lang="en-US" sz="1600" i="0">
                          <a:latin typeface="Cambria Math" panose="02040503050406030204" pitchFamily="18" charset="0"/>
                        </a:rPr>
                        <m:t>−1=1.119−1=0.119, 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𝑜𝑟</m:t>
                      </m:r>
                      <m:r>
                        <a:rPr lang="en-US" sz="1600" i="0">
                          <a:latin typeface="Cambria Math" panose="02040503050406030204" pitchFamily="18" charset="0"/>
                        </a:rPr>
                        <m:t> 11.9%≠15.1%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81000" y="4628186"/>
                <a:ext cx="7140400" cy="56156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7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9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491604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2703</TotalTime>
  <Words>935</Words>
  <Application>Microsoft Office PowerPoint</Application>
  <PresentationFormat>On-screen Show (4:3)</PresentationFormat>
  <Paragraphs>110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Cambria Math</vt:lpstr>
      <vt:lpstr>Wingdings</vt:lpstr>
      <vt:lpstr>Office Theme</vt:lpstr>
      <vt:lpstr>Chapter 7               Copyright © 2025 by Robert S. Keyser, Parisa Pooyan, Lin Li, &amp; Suad Awad - All Rights Reserved</vt:lpstr>
      <vt:lpstr>Introduction</vt:lpstr>
      <vt:lpstr> Daywork</vt:lpstr>
      <vt:lpstr>Measured Daywork</vt:lpstr>
      <vt:lpstr>Standard Hour Plan</vt:lpstr>
      <vt:lpstr>Piecework</vt:lpstr>
      <vt:lpstr>Allowance for Personal Fatigue and Delay (PFD)</vt:lpstr>
      <vt:lpstr>Calculating the PFD Allowance</vt:lpstr>
      <vt:lpstr>Apfd Alternative Formula</vt:lpstr>
      <vt:lpstr>Rest Allowances</vt:lpstr>
      <vt:lpstr>Determining &amp; Applying Percentages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ISYE 3450</dc:title>
  <dc:creator>Suad Awad</dc:creator>
  <cp:lastModifiedBy>Robert Keyser</cp:lastModifiedBy>
  <cp:revision>151</cp:revision>
  <cp:lastPrinted>2024-07-17T00:28:01Z</cp:lastPrinted>
  <dcterms:created xsi:type="dcterms:W3CDTF">2024-07-15T11:40:17Z</dcterms:created>
  <dcterms:modified xsi:type="dcterms:W3CDTF">2025-05-22T06:17:37Z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2021-05-10T00:00:00Z</vt:filetime>
  </property>
  <property fmtid="{D5CDD505-2E9C-101B-9397-08002B2CF9AE}" pid="3" name="LastSaved">
    <vt:filetime>2024-07-15T00:00:00Z</vt:filetime>
  </property>
  <property fmtid="{D5CDD505-2E9C-101B-9397-08002B2CF9AE}" pid="4" name="Producer">
    <vt:lpwstr>macOS Version 11.3.1 (Build 20E241) Quartz PDFContext</vt:lpwstr>
  </property>
</Properties>
</file>