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64" r:id="rId9"/>
    <p:sldId id="283" r:id="rId10"/>
    <p:sldId id="274" r:id="rId11"/>
    <p:sldId id="281" r:id="rId12"/>
    <p:sldId id="282" r:id="rId13"/>
    <p:sldId id="286" r:id="rId14"/>
    <p:sldId id="289" r:id="rId15"/>
    <p:sldId id="290" r:id="rId16"/>
    <p:sldId id="292" r:id="rId17"/>
    <p:sldId id="293" r:id="rId18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4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85800" y="1965073"/>
            <a:ext cx="803529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5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Manual Assembly Lines</a:t>
            </a:r>
            <a:endParaRPr sz="5400" dirty="0"/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5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9303" y="31252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Working with Product Variety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92383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2" y="952929"/>
            <a:ext cx="822878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Types of manual assembly lines: </a:t>
            </a:r>
          </a:p>
          <a:p>
            <a:pPr marL="457200" indent="-3365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Single Model</a:t>
            </a:r>
          </a:p>
          <a:p>
            <a:pPr marL="1082675" indent="-342900">
              <a:buFont typeface="Wingdings" panose="05000000000000000000" pitchFamily="2" charset="2"/>
              <a:buChar char="q"/>
              <a:tabLst>
                <a:tab pos="854075" algn="l"/>
              </a:tabLst>
            </a:pPr>
            <a:r>
              <a:rPr lang="en-US" sz="2000" dirty="0">
                <a:latin typeface="+mn-lt"/>
              </a:rPr>
              <a:t>Produces one type of product</a:t>
            </a:r>
          </a:p>
          <a:p>
            <a:pPr marL="1082675" indent="-342900">
              <a:buFont typeface="Wingdings" panose="05000000000000000000" pitchFamily="2" charset="2"/>
              <a:buChar char="q"/>
              <a:tabLst>
                <a:tab pos="854075" algn="l"/>
              </a:tabLst>
            </a:pPr>
            <a:r>
              <a:rPr lang="en-US" sz="2000" dirty="0">
                <a:latin typeface="+mn-lt"/>
              </a:rPr>
              <a:t>Identical tasks at each workstation</a:t>
            </a:r>
          </a:p>
          <a:p>
            <a:pPr marL="1082675" indent="-342900">
              <a:buFont typeface="Wingdings" panose="05000000000000000000" pitchFamily="2" charset="2"/>
              <a:buChar char="q"/>
              <a:tabLst>
                <a:tab pos="854075" algn="l"/>
              </a:tabLst>
            </a:pPr>
            <a:r>
              <a:rPr lang="en-US" sz="2000" dirty="0">
                <a:latin typeface="+mn-lt"/>
              </a:rPr>
              <a:t>Example: Car assembly line</a:t>
            </a:r>
          </a:p>
          <a:p>
            <a:pPr marL="457200" indent="-3365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Batch Model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Produces different products in batches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Economical for multiple products on one line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Example: Phone models in batches</a:t>
            </a:r>
          </a:p>
          <a:p>
            <a:pPr marL="457200" indent="-3365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Mixed Model: 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Produces different models simultaneously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No need for setup changes between models</a:t>
            </a:r>
          </a:p>
          <a:p>
            <a:pPr marL="1082675" indent="-336550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Examples: Automobiles, appliances, laptops</a:t>
            </a:r>
          </a:p>
          <a:p>
            <a:r>
              <a:rPr lang="en-US" sz="2000" b="1" dirty="0">
                <a:latin typeface="+mn-lt"/>
              </a:rPr>
              <a:t>Mixed Model vs. Batch Model: </a:t>
            </a:r>
          </a:p>
          <a:p>
            <a:pPr marL="517525" indent="-288925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Advantages</a:t>
            </a:r>
            <a:r>
              <a:rPr lang="en-US" sz="2000" dirty="0">
                <a:latin typeface="+mn-lt"/>
              </a:rPr>
              <a:t>: No downtime between model changes; adaptable to demand changes.</a:t>
            </a:r>
          </a:p>
          <a:p>
            <a:pPr marL="517525" indent="-288925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Disadvantages</a:t>
            </a:r>
            <a:r>
              <a:rPr lang="en-US" sz="2000" dirty="0">
                <a:latin typeface="+mn-lt"/>
              </a:rPr>
              <a:t>: More complex task assignment for balanced workloads.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094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4478" y="228600"/>
            <a:ext cx="8228788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400" dirty="0"/>
              <a:t>Common Metrics for Assembly Lines</a:t>
            </a:r>
            <a:endParaRPr sz="3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8" y="73606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3666" y="764644"/>
                <a:ext cx="8425534" cy="2882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+mn-lt"/>
                  </a:rPr>
                  <a:t>Annual Demand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)</a:t>
                </a:r>
              </a:p>
              <a:p>
                <a:r>
                  <a:rPr lang="en-US" sz="2000" dirty="0">
                    <a:latin typeface="+mn-lt"/>
                  </a:rPr>
                  <a:t>Hourly Production Rate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)</a:t>
                </a:r>
              </a:p>
              <a:p>
                <a:r>
                  <a:rPr lang="en-US" sz="2000" dirty="0">
                    <a:latin typeface="+mn-lt"/>
                  </a:rPr>
                  <a:t>Cycle 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)</a:t>
                </a: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Formulas: </a:t>
                </a:r>
              </a:p>
              <a:p>
                <a:endParaRPr lang="en-US" sz="2000" b="1" dirty="0">
                  <a:latin typeface="+mn-lt"/>
                </a:endParaRPr>
              </a:p>
              <a:p>
                <a:endParaRPr lang="en-US" sz="2000" b="1" dirty="0">
                  <a:latin typeface="+mn-lt"/>
                </a:endParaRPr>
              </a:p>
              <a:p>
                <a:endParaRPr lang="en-US" sz="2000" b="1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Example Calculation:</a:t>
                </a:r>
                <a:r>
                  <a:rPr lang="en-US" sz="1950" dirty="0">
                    <a:latin typeface="+mn-lt"/>
                  </a:rPr>
                  <a:t> If cycle time equals 4.0 sec/pc, what is the production rate?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66" y="764644"/>
                <a:ext cx="8425534" cy="2882136"/>
              </a:xfrm>
              <a:prstGeom prst="rect">
                <a:avLst/>
              </a:prstGeom>
              <a:blipFill rotWithShape="0">
                <a:blip r:embed="rId3"/>
                <a:stretch>
                  <a:fillRect l="-796" t="-1057" r="-145" b="-2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3666" y="2270546"/>
                <a:ext cx="1685526" cy="6576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50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66" y="2270546"/>
                <a:ext cx="1685526" cy="65768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346159" y="2272406"/>
                <a:ext cx="1017202" cy="688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159" y="2272406"/>
                <a:ext cx="1017202" cy="6881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10329" y="2270546"/>
                <a:ext cx="1579470" cy="689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329" y="2270546"/>
                <a:ext cx="1579470" cy="689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09655" y="3717296"/>
                <a:ext cx="8229600" cy="8829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4.0 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𝑠𝑒𝑐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</m:den>
                          </m:f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𝑝𝑐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4.0 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𝑠𝑒𝑐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60 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𝑠𝑒𝑐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60 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h𝑟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=900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655" y="3717296"/>
                <a:ext cx="8229600" cy="8829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09655" y="4889187"/>
                <a:ext cx="8229600" cy="845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900 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h𝑟</m:t>
                              </m:r>
                            </m:den>
                          </m:f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h𝑟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900 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𝑝𝑐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60 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h𝑟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60 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𝑠𝑒𝑐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𝑠𝑒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655" y="4889187"/>
                <a:ext cx="8229600" cy="84510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48481" y="649562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134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Work Content Time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363232"/>
                <a:ext cx="8228788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+mn-lt"/>
                  </a:rPr>
                  <a:t>Work content 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𝑤𝑐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) is the total time required to assemble one unit.</a:t>
                </a: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Formula: </a:t>
                </a: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363232"/>
                <a:ext cx="8228788" cy="2246769"/>
              </a:xfrm>
              <a:prstGeom prst="rect">
                <a:avLst/>
              </a:prstGeom>
              <a:blipFill rotWithShape="0">
                <a:blip r:embed="rId2"/>
                <a:stretch>
                  <a:fillRect l="-741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5290" y="2667000"/>
                <a:ext cx="1794510" cy="848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2667000"/>
                <a:ext cx="1794510" cy="84850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0059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Number of Workers Required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295400"/>
            <a:ext cx="82287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Expressed in two different ways: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Theoretical</a:t>
            </a: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dirty="0">
              <a:latin typeface="+mn-lt"/>
            </a:endParaRP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Actual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19200" y="1937742"/>
                <a:ext cx="2472600" cy="7204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𝐼𝑛𝑡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937742"/>
                <a:ext cx="2472600" cy="7204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219200" y="3462004"/>
                <a:ext cx="2686569" cy="7205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𝑀𝑖𝑛𝐼𝑛𝑡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3462004"/>
                <a:ext cx="2686569" cy="7205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3084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Repositioning Losses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295400"/>
                <a:ext cx="8228788" cy="3952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Repositioning time </a:t>
                </a:r>
                <a:r>
                  <a:rPr lang="en-US" sz="2000" dirty="0">
                    <a:latin typeface="+mn-lt"/>
                  </a:rPr>
                  <a:t>is the time lost due to repositioning a worker, unit or both. Example: In a U-shaped work cell, after starting a machine cycle, a worker must reposition to operate another machine.</a:t>
                </a:r>
                <a:endParaRPr lang="en-US" sz="2000" i="1" dirty="0">
                  <a:latin typeface="+mn-lt"/>
                </a:endParaRPr>
              </a:p>
              <a:p>
                <a:pPr marL="517525" lvl="2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pPr>
                  <a:spcAft>
                    <a:spcPts val="600"/>
                  </a:spcAft>
                </a:pPr>
                <a:endParaRPr lang="en-US" sz="2000" b="1" dirty="0">
                  <a:latin typeface="+mn-lt"/>
                </a:endParaRPr>
              </a:p>
              <a:p>
                <a:pPr marL="0" marR="0" lvl="0" indent="0" defTabSz="914400" eaLnBrk="1" fontAlgn="auto" latinLnBrk="0" hangingPunct="1"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</a:rPr>
                  <a:t>Service time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</a:rPr>
                  <a:t>is the cycle time minus repositioning time.</a:t>
                </a:r>
                <a:endParaRPr lang="en-US" sz="2000" b="1" dirty="0">
                  <a:latin typeface="+mn-lt"/>
                </a:endParaRPr>
              </a:p>
              <a:p>
                <a:pPr marL="517525" marR="0" lvl="0" defTabSz="914400" eaLnBrk="1" fontAlgn="auto" latinLnBrk="0" hangingPunct="1"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pPr marL="517525" marR="0" lvl="0" algn="l" defTabSz="914400" eaLnBrk="1" fontAlgn="auto" latinLnBrk="0" hangingPunct="1"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>
                  <a:latin typeface="+mn-lt"/>
                </a:endParaRPr>
              </a:p>
              <a:p>
                <a:pPr marR="0" lvl="0" algn="l" defTabSz="914400" eaLnBrk="1" fontAlgn="auto" latinLnBrk="0" hangingPunct="1"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dirty="0">
                    <a:latin typeface="+mn-lt"/>
                  </a:rPr>
                  <a:t>Repositioning efficiency </a:t>
                </a:r>
                <a:r>
                  <a:rPr lang="en-US" sz="2000" dirty="0">
                    <a:latin typeface="+mn-lt"/>
                  </a:rPr>
                  <a:t>represents the loss of productive assembly time due to repositioning.</a:t>
                </a:r>
              </a:p>
              <a:p>
                <a:pPr marL="457200" marR="0" lvl="0" algn="l" defTabSz="914400" eaLnBrk="1" fontAlgn="auto" latinLnBrk="0" hangingPunct="1"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295400"/>
                <a:ext cx="8228788" cy="3952044"/>
              </a:xfrm>
              <a:prstGeom prst="rect">
                <a:avLst/>
              </a:prstGeom>
              <a:blipFill rotWithShape="0">
                <a:blip r:embed="rId2"/>
                <a:stretch>
                  <a:fillRect l="-741" t="-926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04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Line Balance Efficiency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295400"/>
                <a:ext cx="8228788" cy="4118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+mn-lt"/>
                  </a:rPr>
                  <a:t>Perfect line balance is nearly impossible due to varying work element times and constraints. </a:t>
                </a:r>
                <a:r>
                  <a:rPr lang="en-US" sz="2000" b="1" dirty="0">
                    <a:latin typeface="+mn-lt"/>
                  </a:rPr>
                  <a:t>Line balance efficiency</a:t>
                </a:r>
                <a:r>
                  <a:rPr lang="en-US" sz="2000" dirty="0">
                    <a:latin typeface="+mn-lt"/>
                  </a:rPr>
                  <a:t>, calculated as work content time / total available service time = measures balance quality.</a:t>
                </a:r>
              </a:p>
              <a:p>
                <a:endParaRPr lang="en-US" sz="20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Balance delay</a:t>
                </a:r>
                <a:r>
                  <a:rPr lang="en-US" sz="2000" dirty="0">
                    <a:latin typeface="+mn-lt"/>
                  </a:rPr>
                  <a:t>, the complement of line balance efficiency, indicates time lost due to imperfect balancing as a ratio of total available time.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=1−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295400"/>
                <a:ext cx="8228788" cy="4118435"/>
              </a:xfrm>
              <a:prstGeom prst="rect">
                <a:avLst/>
              </a:prstGeom>
              <a:blipFill rotWithShape="0">
                <a:blip r:embed="rId2"/>
                <a:stretch>
                  <a:fillRect l="-741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1694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 Worker Requirements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295400"/>
                <a:ext cx="8228788" cy="410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Factors Affecting Assembly Line Productivity:</a:t>
                </a:r>
              </a:p>
              <a:p>
                <a:pPr marL="457200" indent="-2889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Line Efficiency (E)</a:t>
                </a:r>
              </a:p>
              <a:p>
                <a:pPr marL="457200" indent="-2889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Repositioning Efficiency (</a:t>
                </a:r>
                <a:r>
                  <a:rPr lang="en-US" sz="2000" dirty="0" err="1">
                    <a:latin typeface="+mn-lt"/>
                  </a:rPr>
                  <a:t>Er</a:t>
                </a:r>
                <a:r>
                  <a:rPr lang="en-US" sz="2000" dirty="0">
                    <a:latin typeface="+mn-lt"/>
                  </a:rPr>
                  <a:t>)</a:t>
                </a:r>
              </a:p>
              <a:p>
                <a:pPr marL="457200" indent="-2889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Line Balance Efficiency (</a:t>
                </a:r>
                <a:r>
                  <a:rPr lang="en-US" sz="2000" dirty="0" err="1">
                    <a:latin typeface="+mn-lt"/>
                  </a:rPr>
                  <a:t>Eb</a:t>
                </a:r>
                <a:r>
                  <a:rPr lang="en-US" sz="2000" dirty="0">
                    <a:latin typeface="+mn-lt"/>
                  </a:rPr>
                  <a:t>)</a:t>
                </a:r>
              </a:p>
              <a:p>
                <a:pPr marL="457200" indent="-2889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Combined, these factors determine overall labor efficiency</a:t>
                </a:r>
              </a:p>
              <a:p>
                <a:endParaRPr lang="en-US" sz="2000" dirty="0">
                  <a:latin typeface="+mn-lt"/>
                </a:endParaRPr>
              </a:p>
              <a:p>
                <a:pPr marL="457200" indent="-349250">
                  <a:tabLst>
                    <a:tab pos="4572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𝐿𝑎𝑏𝑜𝑟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𝑒𝑓𝑓𝑖𝑐𝑖𝑒𝑛𝑐𝑦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𝑜𝑛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𝑎𝑠𝑠𝑒𝑚𝑏𝑙𝑦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𝑙𝑖𝑛𝑒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𝐸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dirty="0">
                    <a:latin typeface="+mn-lt"/>
                  </a:rPr>
                  <a:t>Using this measure, we can calculate the </a:t>
                </a:r>
                <a:r>
                  <a:rPr lang="en-US" sz="2000" b="1" dirty="0">
                    <a:latin typeface="+mn-lt"/>
                  </a:rPr>
                  <a:t>actual number of workers </a:t>
                </a:r>
                <a:r>
                  <a:rPr lang="en-US" sz="2000" dirty="0">
                    <a:latin typeface="+mn-lt"/>
                  </a:rPr>
                  <a:t>needed on the assembly line:</a:t>
                </a:r>
              </a:p>
              <a:p>
                <a:pPr marL="3968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𝑀𝑖𝑛𝑖𝑚𝑢𝑚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𝐼𝑛𝑡𝑒𝑔𝑒𝑟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295400"/>
                <a:ext cx="8228788" cy="4105932"/>
              </a:xfrm>
              <a:prstGeom prst="rect">
                <a:avLst/>
              </a:prstGeom>
              <a:blipFill rotWithShape="0">
                <a:blip r:embed="rId2"/>
                <a:stretch>
                  <a:fillRect l="-741" t="-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8257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338161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Workstation Considerations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954506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058268"/>
                <a:ext cx="8500110" cy="5582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50" dirty="0">
                    <a:latin typeface="+mn-lt"/>
                  </a:rPr>
                  <a:t>A workstation is a position on the assembly line where tasks are performed. </a:t>
                </a:r>
              </a:p>
              <a:p>
                <a:r>
                  <a:rPr lang="en-US" sz="1950" dirty="0">
                    <a:latin typeface="+mn-lt"/>
                  </a:rPr>
                  <a:t>If each workstation has one worker, the </a:t>
                </a:r>
                <a:r>
                  <a:rPr lang="en-US" sz="1950" b="1" dirty="0">
                    <a:latin typeface="+mn-lt"/>
                  </a:rPr>
                  <a:t>number of workstations </a:t>
                </a:r>
                <a:r>
                  <a:rPr lang="en-US" sz="1950" dirty="0">
                    <a:latin typeface="+mn-lt"/>
                  </a:rPr>
                  <a:t>equals the number of workers:  </a:t>
                </a:r>
                <a14:m>
                  <m:oMath xmlns:m="http://schemas.openxmlformats.org/officeDocument/2006/math">
                    <m:r>
                      <a:rPr lang="en-US" sz="195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9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50" i="1"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sz="195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endParaRPr lang="en-US" sz="1950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Cycle time </a:t>
                </a:r>
                <a:r>
                  <a:rPr lang="en-US" sz="1950" dirty="0">
                    <a:latin typeface="+mn-lt"/>
                  </a:rPr>
                  <a:t>is determined by spacing and conveyor speed: </a:t>
                </a:r>
                <a14:m>
                  <m:oMath xmlns:m="http://schemas.openxmlformats.org/officeDocument/2006/math">
                    <m:r>
                      <a:rPr lang="en-US" sz="195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5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9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95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endParaRPr lang="en-US" sz="1950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Total line length </a:t>
                </a:r>
                <a:r>
                  <a:rPr lang="en-US" sz="1950" dirty="0">
                    <a:latin typeface="+mn-lt"/>
                  </a:rPr>
                  <a:t>is calculated by number of workstations and length of each:</a:t>
                </a:r>
                <a14:m>
                  <m:oMath xmlns:m="http://schemas.openxmlformats.org/officeDocument/2006/math">
                    <m:r>
                      <a:rPr lang="en-US" sz="195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950" b="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50" b="0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1950" dirty="0">
                  <a:latin typeface="+mn-lt"/>
                </a:endParaRPr>
              </a:p>
              <a:p>
                <a:endParaRPr lang="en-US" sz="1950" b="1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Constant feed rate</a:t>
                </a:r>
                <a:r>
                  <a:rPr lang="en-US" sz="195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Center-to-center spacing</a:t>
                </a:r>
                <a:r>
                  <a:rPr lang="en-US" sz="195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pPr marL="349250"/>
                <a14:m>
                  <m:oMath xmlns:m="http://schemas.openxmlformats.org/officeDocument/2006/math"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950" dirty="0">
                    <a:latin typeface="+mn-lt"/>
                  </a:rPr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Tolerance time </a:t>
                </a:r>
                <a:r>
                  <a:rPr lang="en-US" sz="1950" dirty="0">
                    <a:latin typeface="+mn-lt"/>
                  </a:rPr>
                  <a:t>is the time a work unit spends in a workstation: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sz="1950" dirty="0">
                  <a:latin typeface="+mn-lt"/>
                </a:endParaRPr>
              </a:p>
              <a:p>
                <a:r>
                  <a:rPr lang="en-US" sz="1950" b="1" dirty="0">
                    <a:latin typeface="+mn-lt"/>
                  </a:rPr>
                  <a:t>Total elapsed time </a:t>
                </a:r>
                <a:r>
                  <a:rPr lang="en-US" sz="1950" dirty="0">
                    <a:latin typeface="+mn-lt"/>
                  </a:rPr>
                  <a:t>is the time a work unit spends on the line: </a:t>
                </a:r>
                <a14:m>
                  <m:oMath xmlns:m="http://schemas.openxmlformats.org/officeDocument/2006/math">
                    <m:r>
                      <a:rPr lang="en-US" sz="1950" b="0" i="1">
                        <a:latin typeface="Cambria Math" panose="02040503050406030204" pitchFamily="18" charset="0"/>
                      </a:rPr>
                      <m:t>𝐸𝑇</m:t>
                    </m:r>
                    <m:r>
                      <a:rPr lang="en-US" sz="1950" b="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sz="19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95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sz="195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50" b="0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sz="19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50" b="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195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058268"/>
                <a:ext cx="8500110" cy="5582106"/>
              </a:xfrm>
              <a:prstGeom prst="rect">
                <a:avLst/>
              </a:prstGeom>
              <a:blipFill rotWithShape="0">
                <a:blip r:embed="rId2"/>
                <a:stretch>
                  <a:fillRect l="-717" t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2919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553759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 to Manual Assembly Lines</a:t>
            </a:r>
            <a:endParaRPr sz="4000" spc="-10" dirty="0"/>
          </a:p>
        </p:txBody>
      </p:sp>
      <p:sp>
        <p:nvSpPr>
          <p:cNvPr id="12" name="TextBox 11"/>
          <p:cNvSpPr txBox="1"/>
          <p:nvPr/>
        </p:nvSpPr>
        <p:spPr>
          <a:xfrm>
            <a:off x="385623" y="1447800"/>
            <a:ext cx="82287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/>
            <a:r>
              <a:rPr lang="en-US" sz="2000" b="1" dirty="0">
                <a:latin typeface="+mn-lt"/>
              </a:rPr>
              <a:t>Manual assembly lines </a:t>
            </a:r>
            <a:r>
              <a:rPr lang="en-US" sz="2000" dirty="0">
                <a:latin typeface="+mn-lt"/>
              </a:rPr>
              <a:t>are production lines where products are assembled along the assembly line by workers performing specific tasks sequentially.</a:t>
            </a:r>
          </a:p>
          <a:p>
            <a:pPr marL="119063"/>
            <a:endParaRPr lang="en-US" sz="2000" dirty="0">
              <a:latin typeface="+mn-lt"/>
            </a:endParaRPr>
          </a:p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 of manual or powered conveyors.</a:t>
            </a:r>
          </a:p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High productivity achieved through:</a:t>
            </a:r>
          </a:p>
          <a:p>
            <a:pPr marL="914400" indent="-338138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job specialization</a:t>
            </a:r>
          </a:p>
          <a:p>
            <a:pPr marL="914400" indent="-338138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reduced handling</a:t>
            </a:r>
          </a:p>
          <a:p>
            <a:pPr marL="914400" indent="-338138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flow of work</a:t>
            </a:r>
          </a:p>
          <a:p>
            <a:pPr marL="914400" indent="-338138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standardization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26681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Key Features of Manual Assembly Lines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838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970278"/>
            <a:ext cx="82287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Products move along the line with work completed at each workstation.</a:t>
            </a:r>
          </a:p>
          <a:p>
            <a:r>
              <a:rPr lang="en-US" sz="2000" dirty="0">
                <a:latin typeface="+mn-lt"/>
              </a:rPr>
              <a:t>Base parts are launched at regular intervals.</a:t>
            </a:r>
          </a:p>
          <a:p>
            <a:r>
              <a:rPr lang="en-US" sz="2000" dirty="0">
                <a:latin typeface="+mn-lt"/>
              </a:rPr>
              <a:t>Successive workstations progressively add components.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Manual Lines: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Products are manually passed between stations</a:t>
            </a:r>
          </a:p>
          <a:p>
            <a:r>
              <a:rPr lang="en-US" sz="2000" b="1" dirty="0">
                <a:latin typeface="+mn-lt"/>
              </a:rPr>
              <a:t>Mechanized Conveyors: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Belt-driven or chain-driven systems move parts along the line</a:t>
            </a:r>
          </a:p>
          <a:p>
            <a:r>
              <a:rPr lang="en-US" sz="2000" b="1" dirty="0">
                <a:latin typeface="+mn-lt"/>
              </a:rPr>
              <a:t>Mechanized Transport Systems: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Floor, waist-high, and overhead conveyors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Automated Guided Vehicles (AGVs)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Other transport mechanisms</a:t>
            </a:r>
          </a:p>
        </p:txBody>
      </p:sp>
      <p:pic>
        <p:nvPicPr>
          <p:cNvPr id="7" name="Picture 6" descr="An image of a manual assembly line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14800"/>
            <a:ext cx="3528607" cy="2191138"/>
          </a:xfrm>
          <a:prstGeom prst="rect">
            <a:avLst/>
          </a:prstGeom>
          <a:noFill/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286022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Workstations and Manning Level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86867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00050" y="1066800"/>
            <a:ext cx="8228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Workstation</a:t>
            </a:r>
            <a:r>
              <a:rPr lang="en-US" sz="2000" dirty="0">
                <a:latin typeface="+mn-lt"/>
              </a:rPr>
              <a:t> is a specific location where tasks are performed by a worker.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Manning level </a:t>
            </a:r>
            <a:r>
              <a:rPr lang="en-US" sz="2000" dirty="0">
                <a:latin typeface="+mn-lt"/>
              </a:rPr>
              <a:t>is the number of workers assigned per workstation.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Scenario: If a production line consists of 20 workstations and has 24 workers, what is the manning level?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90600" y="3084030"/>
                <a:ext cx="1010982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3084030"/>
                <a:ext cx="1010982" cy="6173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966570" y="3798938"/>
                <a:ext cx="6577229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24 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𝑤𝑜𝑟𝑘𝑒𝑟𝑠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20 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𝑤𝑜𝑟𝑘𝑠𝑡𝑎𝑡𝑖𝑜𝑛𝑠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=1.2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𝑤𝑜𝑟𝑘𝑒𝑟</m:t>
                      </m:r>
                      <m:f>
                        <m:fPr>
                          <m:type m:val="li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𝑜𝑟𝑘𝑠𝑡𝑎𝑡𝑖𝑜𝑛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570" y="3798938"/>
                <a:ext cx="6577229" cy="6768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286022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Work Transport Systems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86867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15290" y="1066800"/>
            <a:ext cx="822878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Manual and mechanized movement </a:t>
            </a:r>
            <a:r>
              <a:rPr lang="en-US" sz="2000" dirty="0">
                <a:latin typeface="+mn-lt"/>
              </a:rPr>
              <a:t>move materials along the assembly line.</a:t>
            </a:r>
          </a:p>
          <a:p>
            <a:pPr marL="457200" indent="-2889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Potential Issues:</a:t>
            </a:r>
          </a:p>
          <a:p>
            <a:pPr marL="1143000" lvl="1" indent="-288925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Starving: Task completed, but next unit hasn't arrived.</a:t>
            </a:r>
          </a:p>
          <a:p>
            <a:pPr marL="1143000" lvl="1" indent="-288925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Blocking: Task completed, but can't pass unit to next station.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Mechanized Handling Equipment</a:t>
            </a:r>
            <a:r>
              <a:rPr lang="en-US" sz="2000" dirty="0">
                <a:latin typeface="+mn-lt"/>
              </a:rPr>
              <a:t>: Includes powered conveyors and other types of equipment.</a:t>
            </a:r>
          </a:p>
          <a:p>
            <a:pPr marL="457200" indent="-2889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Parts Movement:</a:t>
            </a:r>
          </a:p>
          <a:p>
            <a:pPr marL="1143000" indent="-288925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Synchronous (Paced): Moves at fixed intervals.</a:t>
            </a:r>
          </a:p>
          <a:p>
            <a:pPr marL="1143000" indent="-288925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Asynchronous (</a:t>
            </a:r>
            <a:r>
              <a:rPr lang="en-US" sz="2000" dirty="0" err="1">
                <a:latin typeface="+mn-lt"/>
              </a:rPr>
              <a:t>Unpaced</a:t>
            </a:r>
            <a:r>
              <a:rPr lang="en-US" sz="2000" dirty="0">
                <a:latin typeface="+mn-lt"/>
              </a:rPr>
              <a:t>): Moves independently.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Work Transport Systems: </a:t>
            </a:r>
          </a:p>
          <a:p>
            <a:pPr marL="457200" indent="-2889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Continuous Transport</a:t>
            </a:r>
          </a:p>
          <a:p>
            <a:pPr marL="457200" indent="-2889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Synchronous Transport</a:t>
            </a:r>
          </a:p>
          <a:p>
            <a:pPr marL="457200" indent="-2889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Asynchronous Transport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26091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Continuous Transport System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4955" y="88928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8336" y="1066800"/>
            <a:ext cx="825621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Continuous transport system </a:t>
            </a:r>
            <a:r>
              <a:rPr lang="en-US" sz="2000" dirty="0">
                <a:latin typeface="+mn-lt"/>
              </a:rPr>
              <a:t>is steady, unbroken movement of materials/products along a predefined path.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Characteristics: 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continuous material flow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ideal for high-volume repetitive processes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reduced handling and waiting time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minimizes idle time and ensures consistent workflow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commonly used in assembly lines, mining, and bulk transport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Examples: </a:t>
            </a:r>
            <a:r>
              <a:rPr lang="en-US" sz="2000" dirty="0">
                <a:latin typeface="+mn-lt"/>
              </a:rPr>
              <a:t>Conveyor belts, pipelines, AGVs.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445168"/>
            <a:ext cx="8229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Synchronized Transport System</a:t>
            </a:r>
            <a:endParaRPr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02418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5290" y="1219200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Synchronized transport system </a:t>
            </a:r>
            <a:r>
              <a:rPr lang="en-US" sz="2000" dirty="0">
                <a:latin typeface="+mn-lt"/>
              </a:rPr>
              <a:t>moves materials/products at predetermined, paced intervals for system harmony.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Characteristics: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Fixed interval movement synchronized with production cycles.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Coordination ensures timely material flow.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Reduces bottlenecks and balances workload across stations.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Examples: </a:t>
            </a:r>
            <a:r>
              <a:rPr lang="en-US" sz="2000" dirty="0">
                <a:latin typeface="+mn-lt"/>
              </a:rPr>
              <a:t>Automotive manufacturing &amp; other high-volume production environments.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89" y="4384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Asynchronous Transport System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89" y="1219200"/>
            <a:ext cx="8228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Asynchronous transport system </a:t>
            </a:r>
            <a:r>
              <a:rPr lang="en-US" sz="2000" dirty="0">
                <a:latin typeface="+mn-lt"/>
              </a:rPr>
              <a:t>is where materials/products move independently (</a:t>
            </a:r>
            <a:r>
              <a:rPr lang="en-US" sz="2000" dirty="0" err="1">
                <a:latin typeface="+mn-lt"/>
              </a:rPr>
              <a:t>unpaced</a:t>
            </a:r>
            <a:r>
              <a:rPr lang="en-US" sz="2000" dirty="0">
                <a:latin typeface="+mn-lt"/>
              </a:rPr>
              <a:t>) through production without a fixed schedule.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Characteristics: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Flexible movement based on process requirements.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Allows variability in production times and processes.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Reduces delays from synchronization issues.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Ideal for low-volume, customized, or batch production with varying task times.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60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27157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Comparison of Work Transport Systems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89994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89" y="1066800"/>
            <a:ext cx="82287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336550">
              <a:buFont typeface="+mj-lt"/>
              <a:buAutoNum type="arabicPeriod"/>
              <a:tabLst>
                <a:tab pos="457200" algn="l"/>
              </a:tabLst>
            </a:pPr>
            <a:r>
              <a:rPr lang="en-US" sz="2200" dirty="0">
                <a:latin typeface="+mn-lt"/>
              </a:rPr>
              <a:t>Continuous: Best for high-volume uninterrupted processes.</a:t>
            </a:r>
          </a:p>
          <a:p>
            <a:pPr marL="396875" indent="-336550">
              <a:buFont typeface="+mj-lt"/>
              <a:buAutoNum type="arabicPeriod"/>
              <a:tabLst>
                <a:tab pos="457200" algn="l"/>
              </a:tabLst>
            </a:pPr>
            <a:r>
              <a:rPr lang="en-US" sz="2200" dirty="0">
                <a:latin typeface="+mn-lt"/>
              </a:rPr>
              <a:t>Synchronized: Ideal for high-volume fixed-cycle production.</a:t>
            </a:r>
          </a:p>
          <a:p>
            <a:pPr marL="396875" indent="-336550">
              <a:buFont typeface="+mj-lt"/>
              <a:buAutoNum type="arabicPeriod"/>
              <a:tabLst>
                <a:tab pos="457200" algn="l"/>
              </a:tabLst>
            </a:pPr>
            <a:r>
              <a:rPr lang="en-US" sz="2200" dirty="0">
                <a:latin typeface="+mn-lt"/>
              </a:rPr>
              <a:t>Asynchronous: Most suitable for variable low-volume or customized production.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5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2562</TotalTime>
  <Words>1521</Words>
  <Application>Microsoft Office PowerPoint</Application>
  <PresentationFormat>On-screen Show (4:3)</PresentationFormat>
  <Paragraphs>208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Office Theme</vt:lpstr>
      <vt:lpstr>Chapter 5               Copyright © 2025 by Robert S. Keyser, Parisa Pooyan, Lin Li, &amp; Suad Awad - All Rights Reserved</vt:lpstr>
      <vt:lpstr>Introduction to Manual Assembly Lines</vt:lpstr>
      <vt:lpstr>Key Features of Manual Assembly Lines</vt:lpstr>
      <vt:lpstr>Workstations and Manning Level</vt:lpstr>
      <vt:lpstr>Work Transport Systems</vt:lpstr>
      <vt:lpstr>Continuous Transport System</vt:lpstr>
      <vt:lpstr>Synchronized Transport System</vt:lpstr>
      <vt:lpstr>Asynchronous Transport System</vt:lpstr>
      <vt:lpstr>Comparison of Work Transport Systems</vt:lpstr>
      <vt:lpstr>Working with Product Variety</vt:lpstr>
      <vt:lpstr>Common Metrics for Assembly Lines</vt:lpstr>
      <vt:lpstr>Work Content Time</vt:lpstr>
      <vt:lpstr>Number of Workers Required</vt:lpstr>
      <vt:lpstr>Repositioning Losses</vt:lpstr>
      <vt:lpstr>Line Balance Efficiency</vt:lpstr>
      <vt:lpstr> Worker Requirements</vt:lpstr>
      <vt:lpstr>Workstation Considerations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130</cp:revision>
  <cp:lastPrinted>2024-07-17T00:28:01Z</cp:lastPrinted>
  <dcterms:created xsi:type="dcterms:W3CDTF">2024-07-15T11:40:17Z</dcterms:created>
  <dcterms:modified xsi:type="dcterms:W3CDTF">2025-05-22T06:08:13Z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</Properties>
</file>