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258" r:id="rId3"/>
    <p:sldId id="259" r:id="rId4"/>
    <p:sldId id="261" r:id="rId5"/>
    <p:sldId id="262" r:id="rId6"/>
    <p:sldId id="263" r:id="rId7"/>
    <p:sldId id="273" r:id="rId8"/>
    <p:sldId id="264" r:id="rId9"/>
    <p:sldId id="274" r:id="rId10"/>
    <p:sldId id="275" r:id="rId11"/>
    <p:sldId id="266" r:id="rId12"/>
    <p:sldId id="276" r:id="rId13"/>
    <p:sldId id="277" r:id="rId14"/>
    <p:sldId id="267" r:id="rId15"/>
    <p:sldId id="268" r:id="rId16"/>
    <p:sldId id="269" r:id="rId17"/>
    <p:sldId id="270" r:id="rId18"/>
    <p:sldId id="271" r:id="rId19"/>
    <p:sldId id="272" r:id="rId20"/>
  </p:sldIdLst>
  <p:sldSz cx="9144000" cy="6858000" type="screen4x3"/>
  <p:notesSz cx="9144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4660"/>
  </p:normalViewPr>
  <p:slideViewPr>
    <p:cSldViewPr>
      <p:cViewPr varScale="1">
        <p:scale>
          <a:sx n="78" d="100"/>
          <a:sy n="78" d="100"/>
        </p:scale>
        <p:origin x="917" y="62"/>
      </p:cViewPr>
      <p:guideLst>
        <p:guide orient="horz" pos="2880"/>
        <p:guide pos="216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7AD6D6CB-DC39-4E74-A8CB-F006266FF4C3}" type="datetimeFigureOut">
              <a:rPr lang="en-US" smtClean="0"/>
              <a:t>5/22/2025</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A8D575AF-2B61-4484-9DA5-1F4126647A18}" type="slidenum">
              <a:rPr lang="en-US" smtClean="0"/>
              <a:t>‹#›</a:t>
            </a:fld>
            <a:endParaRPr lang="en-US"/>
          </a:p>
        </p:txBody>
      </p:sp>
    </p:spTree>
    <p:extLst>
      <p:ext uri="{BB962C8B-B14F-4D97-AF65-F5344CB8AC3E}">
        <p14:creationId xmlns:p14="http://schemas.microsoft.com/office/powerpoint/2010/main" val="3786436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D575AF-2B61-4484-9DA5-1F4126647A18}" type="slidenum">
              <a:rPr lang="en-US" smtClean="0"/>
              <a:t>1</a:t>
            </a:fld>
            <a:endParaRPr lang="en-US"/>
          </a:p>
        </p:txBody>
      </p:sp>
    </p:spTree>
    <p:extLst>
      <p:ext uri="{BB962C8B-B14F-4D97-AF65-F5344CB8AC3E}">
        <p14:creationId xmlns:p14="http://schemas.microsoft.com/office/powerpoint/2010/main" val="2956456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D575AF-2B61-4484-9DA5-1F4126647A18}" type="slidenum">
              <a:rPr lang="en-US" smtClean="0"/>
              <a:t>2</a:t>
            </a:fld>
            <a:endParaRPr lang="en-US"/>
          </a:p>
        </p:txBody>
      </p:sp>
    </p:spTree>
    <p:extLst>
      <p:ext uri="{BB962C8B-B14F-4D97-AF65-F5344CB8AC3E}">
        <p14:creationId xmlns:p14="http://schemas.microsoft.com/office/powerpoint/2010/main" val="40825991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4661" y="1459409"/>
            <a:ext cx="8512175" cy="0"/>
          </a:xfrm>
          <a:custGeom>
            <a:avLst/>
            <a:gdLst/>
            <a:ahLst/>
            <a:cxnLst/>
            <a:rect l="l" t="t" r="r" b="b"/>
            <a:pathLst>
              <a:path w="8512175">
                <a:moveTo>
                  <a:pt x="0" y="0"/>
                </a:moveTo>
                <a:lnTo>
                  <a:pt x="8512139" y="1"/>
                </a:lnTo>
              </a:path>
            </a:pathLst>
          </a:custGeom>
          <a:ln w="57150">
            <a:solidFill>
              <a:srgbClr val="F69240"/>
            </a:solidFill>
          </a:ln>
        </p:spPr>
        <p:txBody>
          <a:bodyPr wrap="square" lIns="0" tIns="0" rIns="0" bIns="0" rtlCol="0"/>
          <a:lstStyle/>
          <a:p>
            <a:endParaRPr/>
          </a:p>
        </p:txBody>
      </p:sp>
      <p:pic>
        <p:nvPicPr>
          <p:cNvPr id="17" name="bg object 17"/>
          <p:cNvPicPr/>
          <p:nvPr/>
        </p:nvPicPr>
        <p:blipFill>
          <a:blip r:embed="rId2" cstate="print"/>
          <a:stretch>
            <a:fillRect/>
          </a:stretch>
        </p:blipFill>
        <p:spPr>
          <a:xfrm>
            <a:off x="545592" y="429767"/>
            <a:ext cx="121920" cy="5870448"/>
          </a:xfrm>
          <a:prstGeom prst="rect">
            <a:avLst/>
          </a:prstGeom>
        </p:spPr>
      </p:pic>
      <p:sp>
        <p:nvSpPr>
          <p:cNvPr id="18" name="bg object 18"/>
          <p:cNvSpPr/>
          <p:nvPr/>
        </p:nvSpPr>
        <p:spPr>
          <a:xfrm>
            <a:off x="606174" y="452062"/>
            <a:ext cx="0" cy="5767705"/>
          </a:xfrm>
          <a:custGeom>
            <a:avLst/>
            <a:gdLst/>
            <a:ahLst/>
            <a:cxnLst/>
            <a:rect l="l" t="t" r="r" b="b"/>
            <a:pathLst>
              <a:path h="5767705">
                <a:moveTo>
                  <a:pt x="0" y="0"/>
                </a:moveTo>
                <a:lnTo>
                  <a:pt x="1" y="5767227"/>
                </a:lnTo>
              </a:path>
            </a:pathLst>
          </a:custGeom>
          <a:ln w="38100">
            <a:solidFill>
              <a:srgbClr val="000000"/>
            </a:solidFill>
          </a:ln>
        </p:spPr>
        <p:txBody>
          <a:bodyPr wrap="square" lIns="0" tIns="0" rIns="0" bIns="0" rtlCol="0"/>
          <a:lstStyle/>
          <a:p>
            <a:endParaRPr/>
          </a:p>
        </p:txBody>
      </p:sp>
      <p:sp>
        <p:nvSpPr>
          <p:cNvPr id="2" name="Holder 2"/>
          <p:cNvSpPr>
            <a:spLocks noGrp="1"/>
          </p:cNvSpPr>
          <p:nvPr>
            <p:ph type="ctrTitle"/>
          </p:nvPr>
        </p:nvSpPr>
        <p:spPr>
          <a:xfrm>
            <a:off x="3503025" y="2196084"/>
            <a:ext cx="2341879" cy="513080"/>
          </a:xfrm>
          <a:prstGeom prst="rect">
            <a:avLst/>
          </a:prstGeom>
        </p:spPr>
        <p:txBody>
          <a:bodyPr wrap="square" lIns="0" tIns="0" rIns="0" bIns="0">
            <a:spAutoFit/>
          </a:bodyPr>
          <a:lstStyle>
            <a:lvl1pPr>
              <a:defRPr sz="3600" b="0" i="0">
                <a:solidFill>
                  <a:schemeClr val="tx1"/>
                </a:solidFill>
                <a:latin typeface="Calibri"/>
                <a:cs typeface="Calibri"/>
              </a:defRPr>
            </a:lvl1pPr>
          </a:lstStyle>
          <a:p>
            <a:endParaRPr/>
          </a:p>
        </p:txBody>
      </p:sp>
      <p:sp>
        <p:nvSpPr>
          <p:cNvPr id="3" name="Holder 3"/>
          <p:cNvSpPr>
            <a:spLocks noGrp="1"/>
          </p:cNvSpPr>
          <p:nvPr>
            <p:ph type="subTitle" idx="4"/>
          </p:nvPr>
        </p:nvSpPr>
        <p:spPr>
          <a:xfrm>
            <a:off x="1953727" y="3765804"/>
            <a:ext cx="5647055" cy="1189989"/>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C94A7E6-A0AA-4E87-8D39-7556F7175F58}" type="datetime1">
              <a:rPr lang="en-US" smtClean="0"/>
              <a:t>5/22/2025</a:t>
            </a:fld>
            <a:endParaRPr lang="en-US"/>
          </a:p>
        </p:txBody>
      </p:sp>
      <p:sp>
        <p:nvSpPr>
          <p:cNvPr id="6" name="Holder 6"/>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9883" y="1237757"/>
            <a:ext cx="8950960" cy="0"/>
          </a:xfrm>
          <a:custGeom>
            <a:avLst/>
            <a:gdLst/>
            <a:ahLst/>
            <a:cxnLst/>
            <a:rect l="l" t="t" r="r" b="b"/>
            <a:pathLst>
              <a:path w="8950960">
                <a:moveTo>
                  <a:pt x="0" y="0"/>
                </a:moveTo>
                <a:lnTo>
                  <a:pt x="8950591" y="1"/>
                </a:lnTo>
              </a:path>
            </a:pathLst>
          </a:custGeom>
          <a:ln w="57150">
            <a:solidFill>
              <a:srgbClr val="F6924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97BF2C7-B085-48D9-A6DB-C7ADE03D30BC}" type="datetime1">
              <a:rPr lang="en-US" smtClean="0"/>
              <a:t>5/22/2025</a:t>
            </a:fld>
            <a:endParaRPr lang="en-US"/>
          </a:p>
        </p:txBody>
      </p:sp>
      <p:sp>
        <p:nvSpPr>
          <p:cNvPr id="6" name="Holder 6"/>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D75147FC-F667-4737-8B6D-2B47F054B888}" type="datetime1">
              <a:rPr lang="en-US" smtClean="0"/>
              <a:t>5/22/2025</a:t>
            </a:fld>
            <a:endParaRPr lang="en-US"/>
          </a:p>
        </p:txBody>
      </p:sp>
      <p:sp>
        <p:nvSpPr>
          <p:cNvPr id="7" name="Holder 7"/>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A3A8C31E-352B-4F12-AC8C-F7441B73BE9E}" type="datetime1">
              <a:rPr lang="en-US" smtClean="0"/>
              <a:t>5/22/2025</a:t>
            </a:fld>
            <a:endParaRPr lang="en-US"/>
          </a:p>
        </p:txBody>
      </p:sp>
      <p:sp>
        <p:nvSpPr>
          <p:cNvPr id="5" name="Holder 5"/>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C4C62E92-4C91-48EA-96F6-0770FE99EC85}" type="datetime1">
              <a:rPr lang="en-US" smtClean="0"/>
              <a:t>5/22/2025</a:t>
            </a:fld>
            <a:endParaRPr lang="en-US"/>
          </a:p>
        </p:txBody>
      </p:sp>
      <p:sp>
        <p:nvSpPr>
          <p:cNvPr id="4" name="Holder 4"/>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67183" y="403859"/>
            <a:ext cx="8976360" cy="770127"/>
          </a:xfrm>
          <a:prstGeom prst="rect">
            <a:avLst/>
          </a:prstGeom>
        </p:spPr>
        <p:txBody>
          <a:bodyPr wrap="square" lIns="0" tIns="0" rIns="0" bIns="0">
            <a:spAutoFit/>
          </a:bodyPr>
          <a:lstStyle>
            <a:lvl1pPr>
              <a:defRPr sz="3600" b="0" i="0">
                <a:solidFill>
                  <a:schemeClr val="tx1"/>
                </a:solidFill>
                <a:latin typeface="Calibri"/>
                <a:cs typeface="Calibri"/>
              </a:defRPr>
            </a:lvl1pPr>
          </a:lstStyle>
          <a:p>
            <a:endParaRPr/>
          </a:p>
        </p:txBody>
      </p:sp>
      <p:sp>
        <p:nvSpPr>
          <p:cNvPr id="3" name="Holder 3"/>
          <p:cNvSpPr>
            <a:spLocks noGrp="1"/>
          </p:cNvSpPr>
          <p:nvPr>
            <p:ph type="body" idx="1"/>
          </p:nvPr>
        </p:nvSpPr>
        <p:spPr>
          <a:xfrm>
            <a:off x="503000" y="1249171"/>
            <a:ext cx="7908925" cy="3768725"/>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DF5C42B0-C85C-4A12-88E4-CBEC678142D5}" type="datetime1">
              <a:rPr lang="en-US" smtClean="0"/>
              <a:t>5/22/2025</a:t>
            </a:fld>
            <a:endParaRPr lang="en-US"/>
          </a:p>
        </p:txBody>
      </p:sp>
      <p:sp>
        <p:nvSpPr>
          <p:cNvPr id="6" name="Holder 6"/>
          <p:cNvSpPr>
            <a:spLocks noGrp="1"/>
          </p:cNvSpPr>
          <p:nvPr>
            <p:ph type="sldNum" sz="quarter" idx="7"/>
          </p:nvPr>
        </p:nvSpPr>
        <p:spPr>
          <a:xfrm>
            <a:off x="8883967" y="6623793"/>
            <a:ext cx="219075" cy="180975"/>
          </a:xfrm>
          <a:prstGeom prst="rect">
            <a:avLst/>
          </a:prstGeom>
        </p:spPr>
        <p:txBody>
          <a:bodyPr wrap="square" lIns="0" tIns="0" rIns="0" bIns="0">
            <a:spAutoFit/>
          </a:bodyPr>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title" idx="4294967295"/>
          </p:nvPr>
        </p:nvSpPr>
        <p:spPr>
          <a:xfrm>
            <a:off x="76200" y="6478588"/>
            <a:ext cx="7924800" cy="15398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tx1">
                    <a:tint val="75000"/>
                  </a:schemeClr>
                </a:solidFill>
                <a:effectLst/>
                <a:uLnTx/>
                <a:uFillTx/>
              </a:rPr>
              <a:t>Chapter 2	              Copyright © 2025 by Robert S. Keyser, Parisa Pooyan, Lin Li, &amp; Suad Awad - All Rights Reserved</a:t>
            </a:r>
          </a:p>
        </p:txBody>
      </p:sp>
      <p:sp>
        <p:nvSpPr>
          <p:cNvPr id="2" name="object 2"/>
          <p:cNvSpPr txBox="1">
            <a:spLocks noGrp="1"/>
          </p:cNvSpPr>
          <p:nvPr>
            <p:ph type="subTitle" idx="4"/>
          </p:nvPr>
        </p:nvSpPr>
        <p:spPr>
          <a:xfrm>
            <a:off x="685800" y="1965073"/>
            <a:ext cx="8035290" cy="2992229"/>
          </a:xfrm>
          <a:prstGeom prst="rect">
            <a:avLst/>
          </a:prstGeom>
        </p:spPr>
        <p:txBody>
          <a:bodyPr vert="horz" wrap="square" lIns="0" tIns="12700" rIns="0" bIns="0" rtlCol="0">
            <a:spAutoFit/>
          </a:bodyPr>
          <a:lstStyle/>
          <a:p>
            <a:pPr marR="5080" indent="11113" algn="ctr">
              <a:lnSpc>
                <a:spcPct val="119400"/>
              </a:lnSpc>
              <a:spcBef>
                <a:spcPts val="100"/>
              </a:spcBef>
            </a:pPr>
            <a:r>
              <a:rPr lang="en-US" sz="5400" spc="-10" dirty="0"/>
              <a:t>Chapter 2</a:t>
            </a:r>
          </a:p>
          <a:p>
            <a:pPr marR="5080" indent="11113" algn="ctr">
              <a:lnSpc>
                <a:spcPct val="119400"/>
              </a:lnSpc>
              <a:spcBef>
                <a:spcPts val="100"/>
              </a:spcBef>
            </a:pPr>
            <a:r>
              <a:rPr lang="en-US" sz="5400" spc="-10" dirty="0"/>
              <a:t>Charting and Diagramming Techniques</a:t>
            </a:r>
            <a:endParaRPr sz="5400" dirty="0"/>
          </a:p>
        </p:txBody>
      </p:sp>
      <p:sp>
        <p:nvSpPr>
          <p:cNvPr id="4" name="object 4"/>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a:t>
            </a:fld>
            <a:endParaRPr sz="1200">
              <a:latin typeface="Calibri"/>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3" y="249531"/>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Flow Diagram</a:t>
            </a:r>
            <a:endParaRPr sz="4000" spc="-10" dirty="0"/>
          </a:p>
        </p:txBody>
      </p:sp>
      <p:sp>
        <p:nvSpPr>
          <p:cNvPr id="2" name="object 2" descr="An example of a Flow Diagram."/>
          <p:cNvSpPr/>
          <p:nvPr/>
        </p:nvSpPr>
        <p:spPr>
          <a:xfrm>
            <a:off x="415289" y="877908"/>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5288" y="931783"/>
            <a:ext cx="3928111" cy="3477875"/>
          </a:xfrm>
          <a:prstGeom prst="rect">
            <a:avLst/>
          </a:prstGeom>
          <a:noFill/>
        </p:spPr>
        <p:txBody>
          <a:bodyPr wrap="square" rtlCol="0">
            <a:spAutoFit/>
          </a:bodyPr>
          <a:lstStyle/>
          <a:p>
            <a:r>
              <a:rPr lang="en-US" sz="2000" dirty="0">
                <a:latin typeface="+mn-lt"/>
              </a:rPr>
              <a:t>After creating a Flow Process Chart, illustrate the process on a scale drawing of the work area as a Flow Diagram. Include the title "Flow Diagram," analyst's name, date, operation name, and scale. Use the same numbering sequence and symbols from the Flow Process Chart.</a:t>
            </a:r>
          </a:p>
          <a:p>
            <a:endParaRPr lang="en-US" sz="2000" b="1" dirty="0">
              <a:latin typeface="+mn-lt"/>
            </a:endParaRPr>
          </a:p>
          <a:p>
            <a:pPr algn="r"/>
            <a:r>
              <a:rPr lang="en-US" sz="2000" b="1" dirty="0">
                <a:latin typeface="+mn-lt"/>
              </a:rPr>
              <a:t>Example</a:t>
            </a:r>
            <a:endParaRPr lang="en-US" sz="2000" dirty="0">
              <a:latin typeface="+mn-lt"/>
            </a:endParaRPr>
          </a:p>
        </p:txBody>
      </p:sp>
      <p:pic>
        <p:nvPicPr>
          <p:cNvPr id="4" name="Picture 3" descr="An example of a Flow Diagram."/>
          <p:cNvPicPr>
            <a:picLocks noChangeAspect="1"/>
          </p:cNvPicPr>
          <p:nvPr/>
        </p:nvPicPr>
        <p:blipFill>
          <a:blip r:embed="rId2"/>
          <a:stretch>
            <a:fillRect/>
          </a:stretch>
        </p:blipFill>
        <p:spPr>
          <a:xfrm>
            <a:off x="4495800" y="953612"/>
            <a:ext cx="4149089" cy="5484755"/>
          </a:xfrm>
          <a:prstGeom prst="rect">
            <a:avLst/>
          </a:prstGeom>
          <a:ln>
            <a:solidFill>
              <a:schemeClr val="tx1"/>
            </a:solidFill>
          </a:ln>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10</a:t>
            </a:fld>
            <a:endParaRPr sz="1200">
              <a:latin typeface="Calibri"/>
              <a:cs typeface="Calibri"/>
            </a:endParaRPr>
          </a:p>
        </p:txBody>
      </p:sp>
    </p:spTree>
    <p:extLst>
      <p:ext uri="{BB962C8B-B14F-4D97-AF65-F5344CB8AC3E}">
        <p14:creationId xmlns:p14="http://schemas.microsoft.com/office/powerpoint/2010/main" val="2530777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5290" y="150720"/>
            <a:ext cx="8228786" cy="997709"/>
          </a:xfrm>
          <a:prstGeom prst="rect">
            <a:avLst/>
          </a:prstGeom>
        </p:spPr>
        <p:txBody>
          <a:bodyPr vert="horz" wrap="square" lIns="0" tIns="12700" rIns="0" bIns="0" rtlCol="0">
            <a:spAutoFit/>
          </a:bodyPr>
          <a:lstStyle/>
          <a:p>
            <a:pPr marL="12700" algn="ctr">
              <a:lnSpc>
                <a:spcPct val="100000"/>
              </a:lnSpc>
              <a:spcBef>
                <a:spcPts val="100"/>
              </a:spcBef>
            </a:pPr>
            <a:r>
              <a:rPr lang="en-US" sz="3200" dirty="0"/>
              <a:t>Left Hand - Right Hand (LH-RH) Chart </a:t>
            </a:r>
            <a:br>
              <a:rPr lang="en-US" sz="3200" dirty="0"/>
            </a:br>
            <a:r>
              <a:rPr lang="en-US" sz="3200" dirty="0"/>
              <a:t>(Part 1)</a:t>
            </a:r>
            <a:endParaRPr sz="3200" spc="-10" dirty="0"/>
          </a:p>
        </p:txBody>
      </p:sp>
      <p:sp>
        <p:nvSpPr>
          <p:cNvPr id="2" name="object 2">
            <a:extLst>
              <a:ext uri="{C183D7F6-B498-43B3-948B-1728B52AA6E4}">
                <adec:decorative xmlns:adec="http://schemas.microsoft.com/office/drawing/2017/decorative" val="1"/>
              </a:ext>
            </a:extLst>
          </p:cNvPr>
          <p:cNvSpPr/>
          <p:nvPr/>
        </p:nvSpPr>
        <p:spPr>
          <a:xfrm>
            <a:off x="415290" y="1148429"/>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4476" y="1148429"/>
            <a:ext cx="8228786" cy="5355312"/>
          </a:xfrm>
          <a:prstGeom prst="rect">
            <a:avLst/>
          </a:prstGeom>
          <a:noFill/>
        </p:spPr>
        <p:txBody>
          <a:bodyPr wrap="square" rtlCol="0">
            <a:spAutoFit/>
          </a:bodyPr>
          <a:lstStyle/>
          <a:p>
            <a:r>
              <a:rPr lang="en-US" sz="1900" dirty="0">
                <a:latin typeface="+mn-lt"/>
              </a:rPr>
              <a:t>A Left Hand – Right Hand Chart maximizes efficiency and implements ergonomic principles of motion economy. This chart shows the simultaneous use of both hands during a task to precisely identify current performance methods.</a:t>
            </a:r>
          </a:p>
          <a:p>
            <a:endParaRPr lang="en-US" sz="1900" dirty="0">
              <a:latin typeface="+mn-lt"/>
            </a:endParaRPr>
          </a:p>
          <a:p>
            <a:r>
              <a:rPr lang="en-US" sz="1900" b="1" dirty="0">
                <a:latin typeface="+mn-lt"/>
              </a:rPr>
              <a:t>Rules to construct chart</a:t>
            </a:r>
            <a:r>
              <a:rPr lang="en-US" sz="1900" dirty="0">
                <a:latin typeface="+mn-lt"/>
              </a:rPr>
              <a:t>:</a:t>
            </a:r>
          </a:p>
          <a:p>
            <a:pPr marL="284163" indent="-284163">
              <a:buFont typeface="+mj-lt"/>
              <a:buAutoNum type="arabicPeriod"/>
            </a:pPr>
            <a:r>
              <a:rPr lang="en-US" sz="1900" dirty="0">
                <a:latin typeface="+mn-lt"/>
              </a:rPr>
              <a:t>Observe the operation and document steps using standard charting symbols (operations, inspections, transportations, delays, and storages)</a:t>
            </a:r>
          </a:p>
          <a:p>
            <a:pPr marL="804863" lvl="2" indent="-282575">
              <a:buFont typeface="Arial" panose="020B0604020202020204" pitchFamily="34" charset="0"/>
              <a:buChar char="•"/>
              <a:tabLst>
                <a:tab pos="741363" algn="l"/>
              </a:tabLst>
            </a:pPr>
            <a:r>
              <a:rPr lang="en-US" sz="1900" dirty="0">
                <a:latin typeface="+mn-lt"/>
              </a:rPr>
              <a:t>List steps sequentially</a:t>
            </a:r>
          </a:p>
          <a:p>
            <a:pPr marL="804863" lvl="2" indent="-282575">
              <a:buFont typeface="Arial" panose="020B0604020202020204" pitchFamily="34" charset="0"/>
              <a:buChar char="•"/>
              <a:tabLst>
                <a:tab pos="741363" algn="l"/>
              </a:tabLst>
            </a:pPr>
            <a:r>
              <a:rPr lang="en-US" sz="1900" dirty="0">
                <a:latin typeface="+mn-lt"/>
              </a:rPr>
              <a:t>Record transportation distances for each hand</a:t>
            </a:r>
          </a:p>
          <a:p>
            <a:pPr marL="804863" lvl="2" indent="-282575">
              <a:buFont typeface="Arial" panose="020B0604020202020204" pitchFamily="34" charset="0"/>
              <a:buChar char="•"/>
              <a:tabLst>
                <a:tab pos="741363" algn="l"/>
              </a:tabLst>
            </a:pPr>
            <a:r>
              <a:rPr lang="en-US" sz="1900" dirty="0">
                <a:latin typeface="+mn-lt"/>
              </a:rPr>
              <a:t>Indicate simultaneous motions</a:t>
            </a:r>
          </a:p>
          <a:p>
            <a:pPr marL="804863" lvl="2" indent="-282575">
              <a:buFont typeface="Arial" panose="020B0604020202020204" pitchFamily="34" charset="0"/>
              <a:buChar char="•"/>
              <a:tabLst>
                <a:tab pos="741363" algn="l"/>
              </a:tabLst>
            </a:pPr>
            <a:r>
              <a:rPr lang="en-US" sz="1900" dirty="0">
                <a:latin typeface="+mn-lt"/>
              </a:rPr>
              <a:t>Show idle time for each hand</a:t>
            </a:r>
          </a:p>
          <a:p>
            <a:pPr marL="284163" indent="-284163">
              <a:buFont typeface="+mj-lt"/>
              <a:buAutoNum type="arabicPeriod"/>
            </a:pPr>
            <a:r>
              <a:rPr lang="en-US" sz="1900" dirty="0">
                <a:latin typeface="+mn-lt"/>
              </a:rPr>
              <a:t>Draw a detailed, to-scale sketch of work area on the back of the chart, showing the work surface, bins, containers, materials, tools, equipment, and the employee </a:t>
            </a:r>
          </a:p>
          <a:p>
            <a:pPr marL="284163" indent="-284163">
              <a:buFont typeface="+mj-lt"/>
              <a:buAutoNum type="arabicPeriod"/>
            </a:pPr>
            <a:r>
              <a:rPr lang="en-US" sz="1900" dirty="0">
                <a:latin typeface="+mn-lt"/>
              </a:rPr>
              <a:t>Analyze and improve the current method by reducing idle time, using fixtures to free hands, minimizing reach distances, increasing simultaneous motions, and eliminating ineffective motions like searching, positioning, and thinking time.</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11</a:t>
            </a:fld>
            <a:endParaRPr sz="1200" dirty="0">
              <a:latin typeface="Calibri"/>
              <a:cs typeface="Calibri"/>
            </a:endParaRPr>
          </a:p>
        </p:txBody>
      </p:sp>
    </p:spTree>
    <p:extLst>
      <p:ext uri="{BB962C8B-B14F-4D97-AF65-F5344CB8AC3E}">
        <p14:creationId xmlns:p14="http://schemas.microsoft.com/office/powerpoint/2010/main" val="2959813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293866" y="228600"/>
            <a:ext cx="8228786" cy="997709"/>
          </a:xfrm>
          <a:prstGeom prst="rect">
            <a:avLst/>
          </a:prstGeom>
        </p:spPr>
        <p:txBody>
          <a:bodyPr vert="horz" wrap="square" lIns="0" tIns="12700" rIns="0" bIns="0" rtlCol="0">
            <a:spAutoFit/>
          </a:bodyPr>
          <a:lstStyle/>
          <a:p>
            <a:pPr marL="12700" algn="ctr">
              <a:lnSpc>
                <a:spcPct val="100000"/>
              </a:lnSpc>
              <a:spcBef>
                <a:spcPts val="100"/>
              </a:spcBef>
            </a:pPr>
            <a:r>
              <a:rPr lang="en-US" sz="3200" dirty="0"/>
              <a:t>Left Hand - Right Hand (LH-RH) Chart </a:t>
            </a:r>
            <a:br>
              <a:rPr lang="en-US" sz="3200" dirty="0"/>
            </a:br>
            <a:r>
              <a:rPr lang="en-US" sz="3200" dirty="0"/>
              <a:t>(Part 2)</a:t>
            </a:r>
            <a:endParaRPr sz="3200" spc="-10" dirty="0"/>
          </a:p>
        </p:txBody>
      </p:sp>
      <p:sp>
        <p:nvSpPr>
          <p:cNvPr id="2" name="object 2">
            <a:extLst>
              <a:ext uri="{C183D7F6-B498-43B3-948B-1728B52AA6E4}">
                <adec:decorative xmlns:adec="http://schemas.microsoft.com/office/drawing/2017/decorative" val="1"/>
              </a:ext>
            </a:extLst>
          </p:cNvPr>
          <p:cNvSpPr/>
          <p:nvPr/>
        </p:nvSpPr>
        <p:spPr>
          <a:xfrm>
            <a:off x="363918" y="1226309"/>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1219200" y="1314992"/>
            <a:ext cx="1132598" cy="400110"/>
          </a:xfrm>
          <a:prstGeom prst="rect">
            <a:avLst/>
          </a:prstGeom>
          <a:noFill/>
        </p:spPr>
        <p:txBody>
          <a:bodyPr wrap="square" rtlCol="0">
            <a:spAutoFit/>
          </a:bodyPr>
          <a:lstStyle/>
          <a:p>
            <a:r>
              <a:rPr lang="en-US" sz="2000" b="1" dirty="0">
                <a:latin typeface="+mn-lt"/>
              </a:rPr>
              <a:t>Example</a:t>
            </a:r>
            <a:endParaRPr lang="en-US" sz="2000" dirty="0">
              <a:latin typeface="+mn-lt"/>
            </a:endParaRPr>
          </a:p>
        </p:txBody>
      </p:sp>
      <p:pic>
        <p:nvPicPr>
          <p:cNvPr id="4" name="Picture 3" descr="An example of a Left Hand - Right Hand Chart."/>
          <p:cNvPicPr>
            <a:picLocks noChangeAspect="1"/>
          </p:cNvPicPr>
          <p:nvPr/>
        </p:nvPicPr>
        <p:blipFill>
          <a:blip r:embed="rId2"/>
          <a:stretch>
            <a:fillRect/>
          </a:stretch>
        </p:blipFill>
        <p:spPr>
          <a:xfrm>
            <a:off x="2351798" y="1314992"/>
            <a:ext cx="5433665" cy="5023310"/>
          </a:xfrm>
          <a:prstGeom prst="rect">
            <a:avLst/>
          </a:prstGeom>
          <a:ln>
            <a:solidFill>
              <a:schemeClr val="tx1"/>
            </a:solidFill>
          </a:ln>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12</a:t>
            </a:fld>
            <a:endParaRPr sz="1200" dirty="0">
              <a:latin typeface="Calibri"/>
              <a:cs typeface="Calibri"/>
            </a:endParaRPr>
          </a:p>
        </p:txBody>
      </p:sp>
    </p:spTree>
    <p:extLst>
      <p:ext uri="{BB962C8B-B14F-4D97-AF65-F5344CB8AC3E}">
        <p14:creationId xmlns:p14="http://schemas.microsoft.com/office/powerpoint/2010/main" val="3839404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3" y="354183"/>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Multiple Activity Chart (Part 1)</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89" y="98256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5289" y="982560"/>
            <a:ext cx="8228786" cy="5432256"/>
          </a:xfrm>
          <a:prstGeom prst="rect">
            <a:avLst/>
          </a:prstGeom>
          <a:noFill/>
        </p:spPr>
        <p:txBody>
          <a:bodyPr wrap="square" rtlCol="0">
            <a:spAutoFit/>
          </a:bodyPr>
          <a:lstStyle/>
          <a:p>
            <a:r>
              <a:rPr lang="en-US" sz="1900" dirty="0">
                <a:latin typeface="+mn-lt"/>
              </a:rPr>
              <a:t>A Multiple Activity Chart shows the breakdown of a process over time, showing interdependent work relationships. </a:t>
            </a:r>
            <a:endParaRPr lang="en-US" sz="1900" b="1" dirty="0">
              <a:latin typeface="+mn-lt"/>
            </a:endParaRPr>
          </a:p>
          <a:p>
            <a:pPr>
              <a:spcBef>
                <a:spcPts val="600"/>
              </a:spcBef>
            </a:pPr>
            <a:r>
              <a:rPr lang="en-US" sz="1900" b="1" dirty="0">
                <a:latin typeface="+mn-lt"/>
              </a:rPr>
              <a:t>Benefits</a:t>
            </a:r>
            <a:r>
              <a:rPr lang="en-US" sz="1900" dirty="0">
                <a:latin typeface="+mn-lt"/>
              </a:rPr>
              <a:t>:</a:t>
            </a:r>
          </a:p>
          <a:p>
            <a:pPr marL="512763" indent="-228600">
              <a:buFont typeface="Arial" panose="020B0604020202020204" pitchFamily="34" charset="0"/>
              <a:buChar char="•"/>
            </a:pPr>
            <a:r>
              <a:rPr lang="en-US" sz="1900" dirty="0">
                <a:latin typeface="+mn-lt"/>
              </a:rPr>
              <a:t>Identify and reduce idle time</a:t>
            </a:r>
          </a:p>
          <a:p>
            <a:pPr marL="512763" indent="-228600">
              <a:buFont typeface="Arial" panose="020B0604020202020204" pitchFamily="34" charset="0"/>
              <a:buChar char="•"/>
            </a:pPr>
            <a:r>
              <a:rPr lang="en-US" sz="1900" dirty="0">
                <a:latin typeface="+mn-lt"/>
              </a:rPr>
              <a:t>Balance work distribution</a:t>
            </a:r>
          </a:p>
          <a:p>
            <a:pPr marL="512763" indent="-228600">
              <a:buFont typeface="Arial" panose="020B0604020202020204" pitchFamily="34" charset="0"/>
              <a:buChar char="•"/>
            </a:pPr>
            <a:r>
              <a:rPr lang="en-US" sz="1900" dirty="0">
                <a:latin typeface="+mn-lt"/>
              </a:rPr>
              <a:t>Eliminate unnecessary activities</a:t>
            </a:r>
          </a:p>
          <a:p>
            <a:pPr marL="512763" indent="-228600">
              <a:buFont typeface="Arial" panose="020B0604020202020204" pitchFamily="34" charset="0"/>
              <a:buChar char="•"/>
            </a:pPr>
            <a:r>
              <a:rPr lang="en-US" sz="1900" dirty="0">
                <a:latin typeface="+mn-lt"/>
              </a:rPr>
              <a:t>Establish optimal number of machines per person/team</a:t>
            </a:r>
          </a:p>
          <a:p>
            <a:pPr marL="512763" indent="-228600">
              <a:buFont typeface="Arial" panose="020B0604020202020204" pitchFamily="34" charset="0"/>
              <a:buChar char="•"/>
            </a:pPr>
            <a:r>
              <a:rPr lang="en-US" sz="1900" dirty="0">
                <a:latin typeface="+mn-lt"/>
              </a:rPr>
              <a:t>Permits a detailed analysis of the potential impact</a:t>
            </a:r>
          </a:p>
          <a:p>
            <a:pPr marL="512763" indent="-228600">
              <a:buFont typeface="Arial" panose="020B0604020202020204" pitchFamily="34" charset="0"/>
              <a:buChar char="•"/>
            </a:pPr>
            <a:r>
              <a:rPr lang="en-US" sz="1900" dirty="0">
                <a:latin typeface="+mn-lt"/>
              </a:rPr>
              <a:t>Provides a clear visual comparison between current and proposed methods</a:t>
            </a:r>
          </a:p>
          <a:p>
            <a:pPr marL="284163"/>
            <a:endParaRPr lang="en-US" sz="1900" b="1" dirty="0">
              <a:latin typeface="+mn-lt"/>
            </a:endParaRPr>
          </a:p>
          <a:p>
            <a:r>
              <a:rPr kumimoji="0" lang="en-US" sz="1900" b="1" i="0" u="none" strike="noStrike" kern="0" cap="none" spc="0" normalizeH="0" baseline="0" noProof="0" dirty="0">
                <a:ln>
                  <a:noFill/>
                </a:ln>
                <a:solidFill>
                  <a:sysClr val="windowText" lastClr="000000"/>
                </a:solidFill>
                <a:effectLst/>
                <a:uLnTx/>
                <a:uFillTx/>
                <a:latin typeface="+mn-lt"/>
              </a:rPr>
              <a:t>Rules to construct chart</a:t>
            </a:r>
            <a:r>
              <a:rPr kumimoji="0" lang="en-US" sz="1900" b="0" i="0" u="none" strike="noStrike" kern="0" cap="none" spc="0" normalizeH="0" baseline="0" noProof="0" dirty="0">
                <a:ln>
                  <a:noFill/>
                </a:ln>
                <a:solidFill>
                  <a:sysClr val="windowText" lastClr="000000"/>
                </a:solidFill>
                <a:effectLst/>
                <a:uLnTx/>
                <a:uFillTx/>
                <a:latin typeface="+mn-lt"/>
              </a:rPr>
              <a:t>:</a:t>
            </a:r>
          </a:p>
          <a:p>
            <a:pPr marL="284163" indent="-284163">
              <a:buFont typeface="+mj-lt"/>
              <a:buAutoNum type="arabicPeriod"/>
            </a:pPr>
            <a:r>
              <a:rPr lang="en-US" sz="1900" dirty="0">
                <a:latin typeface="+mn-lt"/>
              </a:rPr>
              <a:t>Document the current method as baseline</a:t>
            </a:r>
          </a:p>
          <a:p>
            <a:pPr marL="284163" indent="-284163">
              <a:buFont typeface="+mj-lt"/>
              <a:buAutoNum type="arabicPeriod"/>
            </a:pPr>
            <a:r>
              <a:rPr lang="en-US" sz="1900" dirty="0">
                <a:latin typeface="+mn-lt"/>
              </a:rPr>
              <a:t>Use multiple columns as needed, labeling each for a person or machine</a:t>
            </a:r>
          </a:p>
          <a:p>
            <a:pPr marL="284163" indent="-284163">
              <a:buFont typeface="+mj-lt"/>
              <a:buAutoNum type="arabicPeriod"/>
            </a:pPr>
            <a:r>
              <a:rPr lang="en-US" sz="1900" dirty="0">
                <a:latin typeface="+mn-lt"/>
              </a:rPr>
              <a:t>Label the time scale with a single unit and appropriate increments</a:t>
            </a:r>
          </a:p>
          <a:p>
            <a:pPr marL="284163" indent="-284163">
              <a:buFont typeface="+mj-lt"/>
              <a:buAutoNum type="arabicPeriod"/>
            </a:pPr>
            <a:r>
              <a:rPr lang="en-US" sz="1900" dirty="0">
                <a:latin typeface="+mn-lt"/>
              </a:rPr>
              <a:t>Record work and idle times sequentially for each column</a:t>
            </a:r>
          </a:p>
          <a:p>
            <a:pPr marL="284163" indent="-284163">
              <a:buFont typeface="+mj-lt"/>
              <a:buAutoNum type="arabicPeriod"/>
            </a:pPr>
            <a:r>
              <a:rPr lang="en-US" sz="1900" dirty="0">
                <a:latin typeface="+mn-lt"/>
              </a:rPr>
              <a:t>Analyze and improve the method by minimizing idle time, optimizing the use of costly or scarce components, and reducing operating costs or cycle time</a:t>
            </a:r>
          </a:p>
          <a:p>
            <a:pPr marL="284163" indent="-284163">
              <a:buFont typeface="+mj-lt"/>
              <a:buAutoNum type="arabicPeriod"/>
            </a:pPr>
            <a:r>
              <a:rPr lang="en-US" sz="1900" dirty="0">
                <a:latin typeface="+mn-lt"/>
              </a:rPr>
              <a:t>Compare alternatives and select the best option</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13</a:t>
            </a:fld>
            <a:endParaRPr sz="1200">
              <a:latin typeface="Calibri"/>
              <a:cs typeface="Calibri"/>
            </a:endParaRPr>
          </a:p>
        </p:txBody>
      </p:sp>
    </p:spTree>
    <p:extLst>
      <p:ext uri="{BB962C8B-B14F-4D97-AF65-F5344CB8AC3E}">
        <p14:creationId xmlns:p14="http://schemas.microsoft.com/office/powerpoint/2010/main" val="321585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3" y="354183"/>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Multiple Activity Chart (Part 2)</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89" y="98256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799693" y="1042346"/>
            <a:ext cx="1371600" cy="400110"/>
          </a:xfrm>
          <a:prstGeom prst="rect">
            <a:avLst/>
          </a:prstGeom>
          <a:noFill/>
        </p:spPr>
        <p:txBody>
          <a:bodyPr wrap="square" rtlCol="0">
            <a:spAutoFit/>
          </a:bodyPr>
          <a:lstStyle/>
          <a:p>
            <a:r>
              <a:rPr lang="en-US" sz="2000" b="1" dirty="0"/>
              <a:t>Example</a:t>
            </a:r>
            <a:endParaRPr lang="en-US" sz="2000" dirty="0"/>
          </a:p>
        </p:txBody>
      </p:sp>
      <p:pic>
        <p:nvPicPr>
          <p:cNvPr id="4" name="Picture 3" descr="An example of a Multiple Activity Chart."/>
          <p:cNvPicPr>
            <a:picLocks noChangeAspect="1"/>
          </p:cNvPicPr>
          <p:nvPr/>
        </p:nvPicPr>
        <p:blipFill>
          <a:blip r:embed="rId2"/>
          <a:stretch>
            <a:fillRect/>
          </a:stretch>
        </p:blipFill>
        <p:spPr>
          <a:xfrm>
            <a:off x="2171293" y="1042347"/>
            <a:ext cx="4717591" cy="5365237"/>
          </a:xfrm>
          <a:prstGeom prst="rect">
            <a:avLst/>
          </a:prstGeom>
          <a:ln>
            <a:solidFill>
              <a:schemeClr val="tx1"/>
            </a:solidFill>
          </a:ln>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14</a:t>
            </a:fld>
            <a:endParaRPr sz="1200">
              <a:latin typeface="Calibri"/>
              <a:cs typeface="Calibri"/>
            </a:endParaRPr>
          </a:p>
        </p:txBody>
      </p:sp>
    </p:spTree>
    <p:extLst>
      <p:ext uri="{BB962C8B-B14F-4D97-AF65-F5344CB8AC3E}">
        <p14:creationId xmlns:p14="http://schemas.microsoft.com/office/powerpoint/2010/main" val="1264442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22692" y="375029"/>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Basic Process Map</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22692" y="1003406"/>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43871" y="1227837"/>
            <a:ext cx="8222198" cy="1015663"/>
          </a:xfrm>
          <a:prstGeom prst="rect">
            <a:avLst/>
          </a:prstGeom>
          <a:noFill/>
        </p:spPr>
        <p:txBody>
          <a:bodyPr wrap="square" rtlCol="0">
            <a:spAutoFit/>
          </a:bodyPr>
          <a:lstStyle/>
          <a:p>
            <a:r>
              <a:rPr lang="en-US" sz="2000" dirty="0">
                <a:latin typeface="+mn-lt"/>
              </a:rPr>
              <a:t>A Basic Process Map (aka Flow Chart) visually shows the inputs, activities, and outputs of a process, showing the raw materials/resources, steps taken, and the completed product or service.</a:t>
            </a:r>
          </a:p>
        </p:txBody>
      </p:sp>
      <p:sp>
        <p:nvSpPr>
          <p:cNvPr id="6" name="Rectangle 5"/>
          <p:cNvSpPr/>
          <p:nvPr/>
        </p:nvSpPr>
        <p:spPr>
          <a:xfrm>
            <a:off x="3966969" y="2402107"/>
            <a:ext cx="1133644" cy="369332"/>
          </a:xfrm>
          <a:prstGeom prst="rect">
            <a:avLst/>
          </a:prstGeom>
        </p:spPr>
        <p:txBody>
          <a:bodyPr wrap="none">
            <a:spAutoFit/>
          </a:bodyPr>
          <a:lstStyle/>
          <a:p>
            <a:r>
              <a:rPr lang="en-US" b="1" dirty="0"/>
              <a:t>Example</a:t>
            </a:r>
            <a:endParaRPr lang="en-US" dirty="0"/>
          </a:p>
        </p:txBody>
      </p:sp>
      <p:pic>
        <p:nvPicPr>
          <p:cNvPr id="4" name="Picture 3" descr="An example of a Basic Process Map."/>
          <p:cNvPicPr>
            <a:picLocks noChangeAspect="1"/>
          </p:cNvPicPr>
          <p:nvPr/>
        </p:nvPicPr>
        <p:blipFill>
          <a:blip r:embed="rId2"/>
          <a:stretch>
            <a:fillRect/>
          </a:stretch>
        </p:blipFill>
        <p:spPr>
          <a:xfrm>
            <a:off x="1752600" y="2719320"/>
            <a:ext cx="5134968" cy="3300479"/>
          </a:xfrm>
          <a:prstGeom prst="rect">
            <a:avLst/>
          </a:prstGeom>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15</a:t>
            </a:fld>
            <a:endParaRPr sz="1200">
              <a:latin typeface="Calibri"/>
              <a:cs typeface="Calibri"/>
            </a:endParaRPr>
          </a:p>
        </p:txBody>
      </p:sp>
    </p:spTree>
    <p:extLst>
      <p:ext uri="{BB962C8B-B14F-4D97-AF65-F5344CB8AC3E}">
        <p14:creationId xmlns:p14="http://schemas.microsoft.com/office/powerpoint/2010/main" val="1639839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217665" y="633214"/>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From-To Chart</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3" y="125325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57607" y="1479298"/>
            <a:ext cx="8228786" cy="707886"/>
          </a:xfrm>
          <a:prstGeom prst="rect">
            <a:avLst/>
          </a:prstGeom>
          <a:noFill/>
        </p:spPr>
        <p:txBody>
          <a:bodyPr wrap="square" rtlCol="0">
            <a:spAutoFit/>
          </a:bodyPr>
          <a:lstStyle/>
          <a:p>
            <a:r>
              <a:rPr lang="en-US" sz="2000" dirty="0">
                <a:latin typeface="+mn-lt"/>
              </a:rPr>
              <a:t>A From-To chart shows relationships between points, such as mileage between cities or material flow between plant areas.</a:t>
            </a:r>
          </a:p>
        </p:txBody>
      </p:sp>
      <p:sp>
        <p:nvSpPr>
          <p:cNvPr id="4" name="Rectangle 3"/>
          <p:cNvSpPr/>
          <p:nvPr/>
        </p:nvSpPr>
        <p:spPr>
          <a:xfrm>
            <a:off x="3662278" y="2352400"/>
            <a:ext cx="1133644" cy="369332"/>
          </a:xfrm>
          <a:prstGeom prst="rect">
            <a:avLst/>
          </a:prstGeom>
        </p:spPr>
        <p:txBody>
          <a:bodyPr wrap="none">
            <a:spAutoFit/>
          </a:bodyPr>
          <a:lstStyle/>
          <a:p>
            <a:r>
              <a:rPr lang="en-US" b="1" dirty="0"/>
              <a:t>Example</a:t>
            </a:r>
            <a:endParaRPr lang="en-US" dirty="0"/>
          </a:p>
        </p:txBody>
      </p:sp>
      <p:sp>
        <p:nvSpPr>
          <p:cNvPr id="8" name="Freeform 7">
            <a:extLst>
              <a:ext uri="{C183D7F6-B498-43B3-948B-1728B52AA6E4}">
                <adec:decorative xmlns:adec="http://schemas.microsoft.com/office/drawing/2017/decorative" val="1"/>
              </a:ext>
            </a:extLst>
          </p:cNvPr>
          <p:cNvSpPr/>
          <p:nvPr/>
        </p:nvSpPr>
        <p:spPr>
          <a:xfrm>
            <a:off x="1371600" y="2724780"/>
            <a:ext cx="6324600" cy="2879968"/>
          </a:xfrm>
          <a:custGeom>
            <a:avLst/>
            <a:gdLst/>
            <a:ahLst/>
            <a:cxnLst/>
            <a:rect l="l" t="t" r="r" b="b"/>
            <a:pathLst>
              <a:path w="13047734" h="5558749">
                <a:moveTo>
                  <a:pt x="0" y="0"/>
                </a:moveTo>
                <a:lnTo>
                  <a:pt x="13047734" y="0"/>
                </a:lnTo>
                <a:lnTo>
                  <a:pt x="13047734" y="5558749"/>
                </a:lnTo>
                <a:lnTo>
                  <a:pt x="0" y="5558749"/>
                </a:lnTo>
                <a:lnTo>
                  <a:pt x="0" y="0"/>
                </a:lnTo>
                <a:close/>
              </a:path>
            </a:pathLst>
          </a:custGeom>
          <a:blipFill>
            <a:blip r:embed="rId2"/>
            <a:stretch>
              <a:fillRect/>
            </a:stretch>
          </a:blipFill>
        </p:spPr>
        <p:txBody>
          <a:bodyPr/>
          <a:lstStyle/>
          <a:p>
            <a:endParaRPr lang="en-US"/>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16</a:t>
            </a:fld>
            <a:endParaRPr sz="1200">
              <a:latin typeface="Calibri"/>
              <a:cs typeface="Calibri"/>
            </a:endParaRPr>
          </a:p>
        </p:txBody>
      </p:sp>
    </p:spTree>
    <p:extLst>
      <p:ext uri="{BB962C8B-B14F-4D97-AF65-F5344CB8AC3E}">
        <p14:creationId xmlns:p14="http://schemas.microsoft.com/office/powerpoint/2010/main" val="932921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56197" y="334961"/>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Activity Relationship Chart</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56197" y="963338"/>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27014" y="978242"/>
            <a:ext cx="8228786" cy="3170099"/>
          </a:xfrm>
          <a:prstGeom prst="rect">
            <a:avLst/>
          </a:prstGeom>
          <a:noFill/>
        </p:spPr>
        <p:txBody>
          <a:bodyPr wrap="square" rtlCol="0">
            <a:spAutoFit/>
          </a:bodyPr>
          <a:lstStyle/>
          <a:p>
            <a:r>
              <a:rPr lang="en-US" sz="2000" dirty="0">
                <a:latin typeface="+mn-lt"/>
              </a:rPr>
              <a:t>An Activity Relationship Chart arranges the closeness ratings among activities or departments using six ratings.</a:t>
            </a:r>
          </a:p>
          <a:p>
            <a:endParaRPr lang="en-US" sz="2000" dirty="0">
              <a:latin typeface="+mn-lt"/>
            </a:endParaRPr>
          </a:p>
          <a:p>
            <a:r>
              <a:rPr lang="en-US" sz="2000" b="1" dirty="0">
                <a:latin typeface="+mn-lt"/>
              </a:rPr>
              <a:t>Ratings</a:t>
            </a:r>
            <a:r>
              <a:rPr lang="en-US" sz="2000" dirty="0">
                <a:latin typeface="+mn-lt"/>
              </a:rPr>
              <a:t>:</a:t>
            </a:r>
          </a:p>
          <a:p>
            <a:pPr marL="457200" indent="-285750">
              <a:buFont typeface="Arial" panose="020B0604020202020204" pitchFamily="34" charset="0"/>
              <a:buChar char="•"/>
            </a:pPr>
            <a:r>
              <a:rPr lang="en-US" sz="2000" b="1" dirty="0">
                <a:latin typeface="+mn-lt"/>
              </a:rPr>
              <a:t>A</a:t>
            </a:r>
            <a:r>
              <a:rPr lang="en-US" sz="2000" dirty="0">
                <a:latin typeface="+mn-lt"/>
              </a:rPr>
              <a:t>: Absolutely necessary</a:t>
            </a:r>
          </a:p>
          <a:p>
            <a:pPr marL="457200" indent="-285750">
              <a:buFont typeface="Arial" panose="020B0604020202020204" pitchFamily="34" charset="0"/>
              <a:buChar char="•"/>
            </a:pPr>
            <a:r>
              <a:rPr lang="en-US" sz="2000" b="1" dirty="0">
                <a:latin typeface="+mn-lt"/>
              </a:rPr>
              <a:t>E</a:t>
            </a:r>
            <a:r>
              <a:rPr lang="en-US" sz="2000" dirty="0">
                <a:latin typeface="+mn-lt"/>
              </a:rPr>
              <a:t>: Especially important</a:t>
            </a:r>
          </a:p>
          <a:p>
            <a:pPr marL="457200" indent="-285750">
              <a:buFont typeface="Arial" panose="020B0604020202020204" pitchFamily="34" charset="0"/>
              <a:buChar char="•"/>
            </a:pPr>
            <a:r>
              <a:rPr lang="en-US" sz="2000" b="1" dirty="0">
                <a:latin typeface="+mn-lt"/>
              </a:rPr>
              <a:t>I</a:t>
            </a:r>
            <a:r>
              <a:rPr lang="en-US" sz="2000" dirty="0">
                <a:latin typeface="+mn-lt"/>
              </a:rPr>
              <a:t>: Important</a:t>
            </a:r>
          </a:p>
          <a:p>
            <a:pPr marL="457200" indent="-285750">
              <a:buFont typeface="Arial" panose="020B0604020202020204" pitchFamily="34" charset="0"/>
              <a:buChar char="•"/>
            </a:pPr>
            <a:r>
              <a:rPr lang="en-US" sz="2000" b="1" dirty="0">
                <a:latin typeface="+mn-lt"/>
              </a:rPr>
              <a:t>O</a:t>
            </a:r>
            <a:r>
              <a:rPr lang="en-US" sz="2000" dirty="0">
                <a:latin typeface="+mn-lt"/>
              </a:rPr>
              <a:t>: Ordinary closeness</a:t>
            </a:r>
          </a:p>
          <a:p>
            <a:pPr marL="457200" indent="-285750">
              <a:buFont typeface="Arial" panose="020B0604020202020204" pitchFamily="34" charset="0"/>
              <a:buChar char="•"/>
            </a:pPr>
            <a:r>
              <a:rPr lang="en-US" sz="2000" b="1" dirty="0">
                <a:latin typeface="+mn-lt"/>
              </a:rPr>
              <a:t>U</a:t>
            </a:r>
            <a:r>
              <a:rPr lang="en-US" sz="2000" dirty="0">
                <a:latin typeface="+mn-lt"/>
              </a:rPr>
              <a:t>: Unnecessary</a:t>
            </a:r>
          </a:p>
          <a:p>
            <a:pPr marL="457200" indent="-285750">
              <a:buFont typeface="Arial" panose="020B0604020202020204" pitchFamily="34" charset="0"/>
              <a:buChar char="•"/>
            </a:pPr>
            <a:r>
              <a:rPr lang="en-US" sz="2000" b="1" dirty="0">
                <a:latin typeface="+mn-lt"/>
              </a:rPr>
              <a:t>X</a:t>
            </a:r>
            <a:r>
              <a:rPr lang="en-US" sz="2000" dirty="0">
                <a:latin typeface="+mn-lt"/>
              </a:rPr>
              <a:t>: Avoid closeness</a:t>
            </a:r>
          </a:p>
        </p:txBody>
      </p:sp>
      <p:sp>
        <p:nvSpPr>
          <p:cNvPr id="6" name="Rectangle 5"/>
          <p:cNvSpPr/>
          <p:nvPr/>
        </p:nvSpPr>
        <p:spPr>
          <a:xfrm>
            <a:off x="5867400" y="3654364"/>
            <a:ext cx="1233996" cy="369332"/>
          </a:xfrm>
          <a:prstGeom prst="rect">
            <a:avLst/>
          </a:prstGeom>
        </p:spPr>
        <p:txBody>
          <a:bodyPr wrap="square">
            <a:spAutoFit/>
          </a:bodyPr>
          <a:lstStyle/>
          <a:p>
            <a:r>
              <a:rPr lang="en-US" b="1" dirty="0"/>
              <a:t>Example</a:t>
            </a:r>
            <a:endParaRPr lang="en-US" dirty="0"/>
          </a:p>
        </p:txBody>
      </p:sp>
      <p:sp>
        <p:nvSpPr>
          <p:cNvPr id="10" name="Freeform 9" descr="An example of an Activity Relationship Chart."/>
          <p:cNvSpPr/>
          <p:nvPr/>
        </p:nvSpPr>
        <p:spPr>
          <a:xfrm>
            <a:off x="3547579" y="4038600"/>
            <a:ext cx="5143500" cy="2190750"/>
          </a:xfrm>
          <a:custGeom>
            <a:avLst/>
            <a:gdLst/>
            <a:ahLst/>
            <a:cxnLst/>
            <a:rect l="l" t="t" r="r" b="b"/>
            <a:pathLst>
              <a:path w="12218158" h="5338395">
                <a:moveTo>
                  <a:pt x="0" y="0"/>
                </a:moveTo>
                <a:lnTo>
                  <a:pt x="12218158" y="0"/>
                </a:lnTo>
                <a:lnTo>
                  <a:pt x="12218158" y="5338396"/>
                </a:lnTo>
                <a:lnTo>
                  <a:pt x="0" y="5338396"/>
                </a:lnTo>
                <a:lnTo>
                  <a:pt x="0" y="0"/>
                </a:lnTo>
                <a:close/>
              </a:path>
            </a:pathLst>
          </a:custGeom>
          <a:blipFill>
            <a:blip r:embed="rId2"/>
            <a:stretch>
              <a:fillRect/>
            </a:stretch>
          </a:blipFill>
          <a:ln>
            <a:solidFill>
              <a:schemeClr val="tx1"/>
            </a:solidFill>
          </a:ln>
        </p:spPr>
        <p:txBody>
          <a:bodyPr/>
          <a:lstStyle/>
          <a:p>
            <a:endParaRPr lang="en-US"/>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17</a:t>
            </a:fld>
            <a:endParaRPr sz="1200">
              <a:latin typeface="Calibri"/>
              <a:cs typeface="Calibri"/>
            </a:endParaRPr>
          </a:p>
        </p:txBody>
      </p:sp>
    </p:spTree>
    <p:extLst>
      <p:ext uri="{BB962C8B-B14F-4D97-AF65-F5344CB8AC3E}">
        <p14:creationId xmlns:p14="http://schemas.microsoft.com/office/powerpoint/2010/main" val="3440830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22635" y="686430"/>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Relationship Process Map</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3" y="125325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32363" y="1384629"/>
            <a:ext cx="8228786" cy="1015663"/>
          </a:xfrm>
          <a:prstGeom prst="rect">
            <a:avLst/>
          </a:prstGeom>
          <a:noFill/>
        </p:spPr>
        <p:txBody>
          <a:bodyPr wrap="square" rtlCol="0">
            <a:spAutoFit/>
          </a:bodyPr>
          <a:lstStyle/>
          <a:p>
            <a:r>
              <a:rPr lang="en-US" sz="2000" dirty="0">
                <a:latin typeface="+mn-lt"/>
              </a:rPr>
              <a:t>A Relationship Process Map is a block diagram that illustrates the input-output connections among an organization's departments or functional components.</a:t>
            </a:r>
          </a:p>
        </p:txBody>
      </p:sp>
      <p:sp>
        <p:nvSpPr>
          <p:cNvPr id="4" name="Rectangle 3"/>
          <p:cNvSpPr/>
          <p:nvPr/>
        </p:nvSpPr>
        <p:spPr>
          <a:xfrm>
            <a:off x="3765236" y="2284767"/>
            <a:ext cx="1133644" cy="369332"/>
          </a:xfrm>
          <a:prstGeom prst="rect">
            <a:avLst/>
          </a:prstGeom>
        </p:spPr>
        <p:txBody>
          <a:bodyPr wrap="none">
            <a:spAutoFit/>
          </a:bodyPr>
          <a:lstStyle/>
          <a:p>
            <a:r>
              <a:rPr lang="en-US" b="1" dirty="0"/>
              <a:t>Example</a:t>
            </a:r>
            <a:endParaRPr lang="en-US" dirty="0"/>
          </a:p>
        </p:txBody>
      </p:sp>
      <p:pic>
        <p:nvPicPr>
          <p:cNvPr id="8" name="Picture 7" descr="An example of a Relationship Process Map."/>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645976"/>
            <a:ext cx="4953000" cy="3669665"/>
          </a:xfrm>
          <a:prstGeom prst="rect">
            <a:avLst/>
          </a:prstGeom>
          <a:noFill/>
          <a:ln>
            <a:solidFill>
              <a:schemeClr val="tx1"/>
            </a:solidFill>
          </a:ln>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18</a:t>
            </a:fld>
            <a:endParaRPr sz="1200">
              <a:latin typeface="Calibri"/>
              <a:cs typeface="Calibri"/>
            </a:endParaRPr>
          </a:p>
        </p:txBody>
      </p:sp>
    </p:spTree>
    <p:extLst>
      <p:ext uri="{BB962C8B-B14F-4D97-AF65-F5344CB8AC3E}">
        <p14:creationId xmlns:p14="http://schemas.microsoft.com/office/powerpoint/2010/main" val="483445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22635" y="686430"/>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SIPOC Diagram</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3" y="125325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57607" y="1358798"/>
            <a:ext cx="8228786" cy="1015663"/>
          </a:xfrm>
          <a:prstGeom prst="rect">
            <a:avLst/>
          </a:prstGeom>
          <a:noFill/>
        </p:spPr>
        <p:txBody>
          <a:bodyPr wrap="square" rtlCol="0">
            <a:spAutoFit/>
          </a:bodyPr>
          <a:lstStyle/>
          <a:p>
            <a:r>
              <a:rPr lang="en-US" sz="2000" dirty="0">
                <a:latin typeface="+mn-lt"/>
              </a:rPr>
              <a:t>A SIPOC diagram visually documents a process from </a:t>
            </a:r>
            <a:r>
              <a:rPr lang="en-US" sz="2000" b="1" i="1" dirty="0">
                <a:latin typeface="+mn-lt"/>
              </a:rPr>
              <a:t>start to finish</a:t>
            </a:r>
            <a:r>
              <a:rPr lang="en-US" sz="2000" dirty="0">
                <a:latin typeface="+mn-lt"/>
              </a:rPr>
              <a:t>, aiming to identify results, inefficiencies, and provoke improvements by providing a high-level overview and encouraging the definition of new processes.</a:t>
            </a:r>
          </a:p>
        </p:txBody>
      </p:sp>
      <p:sp>
        <p:nvSpPr>
          <p:cNvPr id="5" name="Rectangle 4"/>
          <p:cNvSpPr/>
          <p:nvPr/>
        </p:nvSpPr>
        <p:spPr>
          <a:xfrm>
            <a:off x="3964081" y="2530252"/>
            <a:ext cx="1133644" cy="369332"/>
          </a:xfrm>
          <a:prstGeom prst="rect">
            <a:avLst/>
          </a:prstGeom>
        </p:spPr>
        <p:txBody>
          <a:bodyPr wrap="none">
            <a:spAutoFit/>
          </a:bodyPr>
          <a:lstStyle/>
          <a:p>
            <a:r>
              <a:rPr lang="en-US" b="1" dirty="0"/>
              <a:t>Example</a:t>
            </a:r>
          </a:p>
        </p:txBody>
      </p:sp>
      <p:pic>
        <p:nvPicPr>
          <p:cNvPr id="4" name="Picture 3" descr="An example of a SIPOC Diagram."/>
          <p:cNvPicPr>
            <a:picLocks noChangeAspect="1"/>
          </p:cNvPicPr>
          <p:nvPr/>
        </p:nvPicPr>
        <p:blipFill>
          <a:blip r:embed="rId2"/>
          <a:stretch>
            <a:fillRect/>
          </a:stretch>
        </p:blipFill>
        <p:spPr>
          <a:xfrm>
            <a:off x="914725" y="2878507"/>
            <a:ext cx="7233826" cy="3177967"/>
          </a:xfrm>
          <a:prstGeom prst="rect">
            <a:avLst/>
          </a:prstGeom>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19</a:t>
            </a:fld>
            <a:endParaRPr sz="1200">
              <a:latin typeface="Calibri"/>
              <a:cs typeface="Calibri"/>
            </a:endParaRPr>
          </a:p>
        </p:txBody>
      </p:sp>
    </p:spTree>
    <p:extLst>
      <p:ext uri="{BB962C8B-B14F-4D97-AF65-F5344CB8AC3E}">
        <p14:creationId xmlns:p14="http://schemas.microsoft.com/office/powerpoint/2010/main" val="3489570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507" y="99234"/>
            <a:ext cx="8228787" cy="1189555"/>
          </a:xfrm>
          <a:prstGeom prst="rect">
            <a:avLst/>
          </a:prstGeom>
        </p:spPr>
        <p:txBody>
          <a:bodyPr vert="horz" wrap="square" lIns="0" tIns="141731" rIns="0" bIns="0" rtlCol="0">
            <a:spAutoFit/>
          </a:bodyPr>
          <a:lstStyle/>
          <a:p>
            <a:pPr algn="ctr">
              <a:lnSpc>
                <a:spcPct val="100000"/>
              </a:lnSpc>
              <a:spcBef>
                <a:spcPts val="100"/>
              </a:spcBef>
            </a:pPr>
            <a:r>
              <a:rPr lang="en-US" sz="3400" spc="-10" dirty="0"/>
              <a:t> Introduction to Charting and </a:t>
            </a:r>
            <a:br>
              <a:rPr lang="en-US" sz="3400" spc="-10" dirty="0"/>
            </a:br>
            <a:r>
              <a:rPr lang="en-US" sz="3400" spc="-10" dirty="0"/>
              <a:t>Diagramming Techniques</a:t>
            </a:r>
            <a:endParaRPr sz="3400" spc="-10" dirty="0"/>
          </a:p>
        </p:txBody>
      </p:sp>
      <p:sp>
        <p:nvSpPr>
          <p:cNvPr id="2" name="object 2">
            <a:extLst>
              <a:ext uri="{C183D7F6-B498-43B3-948B-1728B52AA6E4}">
                <adec:decorative xmlns:adec="http://schemas.microsoft.com/office/drawing/2017/decorative" val="1"/>
              </a:ext>
            </a:extLst>
          </p:cNvPr>
          <p:cNvSpPr/>
          <p:nvPr/>
        </p:nvSpPr>
        <p:spPr>
          <a:xfrm>
            <a:off x="416103" y="125325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2" name="TextBox 11"/>
          <p:cNvSpPr txBox="1"/>
          <p:nvPr/>
        </p:nvSpPr>
        <p:spPr>
          <a:xfrm>
            <a:off x="457606" y="1471749"/>
            <a:ext cx="8228787" cy="5016758"/>
          </a:xfrm>
          <a:prstGeom prst="rect">
            <a:avLst/>
          </a:prstGeom>
          <a:noFill/>
        </p:spPr>
        <p:txBody>
          <a:bodyPr wrap="square" rtlCol="0">
            <a:spAutoFit/>
          </a:bodyPr>
          <a:lstStyle/>
          <a:p>
            <a:r>
              <a:rPr lang="en-US" sz="2000" dirty="0">
                <a:latin typeface="+mn-lt"/>
              </a:rPr>
              <a:t>Charting and diagramming techniques visually summarize activities to analyze work processes, helping engineers design and improve production and delivery by identifying and eliminating waste, thus enhancing efficiency and productivity.</a:t>
            </a:r>
          </a:p>
          <a:p>
            <a:endParaRPr lang="en-US" sz="2000" dirty="0">
              <a:latin typeface="+mn-lt"/>
            </a:endParaRPr>
          </a:p>
          <a:p>
            <a:r>
              <a:rPr lang="en-US" sz="2000" b="1" dirty="0">
                <a:latin typeface="+mn-lt"/>
              </a:rPr>
              <a:t>Purpose</a:t>
            </a:r>
            <a:r>
              <a:rPr lang="en-US" sz="2000" dirty="0">
                <a:latin typeface="+mn-lt"/>
              </a:rPr>
              <a:t>:</a:t>
            </a:r>
          </a:p>
          <a:p>
            <a:pPr marL="512763" indent="-225425">
              <a:buFont typeface="Arial" panose="020B0604020202020204" pitchFamily="34" charset="0"/>
              <a:buChar char="•"/>
            </a:pPr>
            <a:r>
              <a:rPr lang="en-US" sz="2000" dirty="0">
                <a:latin typeface="+mn-lt"/>
              </a:rPr>
              <a:t>Graphically illustrate and summarize work processes</a:t>
            </a:r>
          </a:p>
          <a:p>
            <a:pPr marL="512763" indent="-225425">
              <a:buFont typeface="Arial" panose="020B0604020202020204" pitchFamily="34" charset="0"/>
              <a:buChar char="•"/>
            </a:pPr>
            <a:r>
              <a:rPr lang="en-US" sz="2000" dirty="0">
                <a:latin typeface="+mn-lt"/>
              </a:rPr>
              <a:t>Useful for methods engineering and operations analysis</a:t>
            </a:r>
          </a:p>
          <a:p>
            <a:endParaRPr lang="en-US" sz="2000" dirty="0">
              <a:latin typeface="+mn-lt"/>
            </a:endParaRPr>
          </a:p>
          <a:p>
            <a:r>
              <a:rPr lang="en-US" sz="2000" b="1" dirty="0">
                <a:latin typeface="+mn-lt"/>
              </a:rPr>
              <a:t>Objectives</a:t>
            </a:r>
            <a:r>
              <a:rPr lang="en-US" sz="2000" dirty="0">
                <a:latin typeface="+mn-lt"/>
              </a:rPr>
              <a:t>:</a:t>
            </a:r>
          </a:p>
          <a:p>
            <a:pPr marL="512763" indent="-225425">
              <a:buFont typeface="Arial" panose="020B0604020202020204" pitchFamily="34" charset="0"/>
              <a:buChar char="•"/>
            </a:pPr>
            <a:r>
              <a:rPr lang="en-US" sz="2000" dirty="0">
                <a:latin typeface="+mn-lt"/>
              </a:rPr>
              <a:t>Communicate work processes effectively</a:t>
            </a:r>
          </a:p>
          <a:p>
            <a:pPr marL="512763" indent="-225425">
              <a:buFont typeface="Arial" panose="020B0604020202020204" pitchFamily="34" charset="0"/>
              <a:buChar char="•"/>
            </a:pPr>
            <a:r>
              <a:rPr lang="en-US" sz="2000" dirty="0">
                <a:latin typeface="+mn-lt"/>
              </a:rPr>
              <a:t>Use algorithms for specific diagramming techniques</a:t>
            </a:r>
          </a:p>
          <a:p>
            <a:pPr marL="512763" indent="-225425">
              <a:buFont typeface="Arial" panose="020B0604020202020204" pitchFamily="34" charset="0"/>
              <a:buChar char="•"/>
            </a:pPr>
            <a:r>
              <a:rPr lang="en-US" sz="2000" dirty="0">
                <a:latin typeface="+mn-lt"/>
              </a:rPr>
              <a:t>Divide work processes into distinct elements for analysis</a:t>
            </a:r>
          </a:p>
          <a:p>
            <a:pPr marL="512763" indent="-225425">
              <a:buFont typeface="Arial" panose="020B0604020202020204" pitchFamily="34" charset="0"/>
              <a:buChar char="•"/>
            </a:pPr>
            <a:r>
              <a:rPr lang="en-US" sz="2000" dirty="0">
                <a:latin typeface="+mn-lt"/>
              </a:rPr>
              <a:t>Provide a structure for improvements</a:t>
            </a:r>
          </a:p>
          <a:p>
            <a:pPr marL="512763" indent="-225425">
              <a:buFont typeface="Arial" panose="020B0604020202020204" pitchFamily="34" charset="0"/>
              <a:buChar char="•"/>
            </a:pPr>
            <a:r>
              <a:rPr lang="en-US" sz="2000" dirty="0">
                <a:latin typeface="+mn-lt"/>
              </a:rPr>
              <a:t>Represent existing or proposed work processes</a:t>
            </a:r>
          </a:p>
          <a:p>
            <a:endParaRPr lang="en-US" sz="2000" dirty="0">
              <a:latin typeface="+mn-lt"/>
            </a:endParaRPr>
          </a:p>
        </p:txBody>
      </p:sp>
      <p:sp>
        <p:nvSpPr>
          <p:cNvPr id="7" name="Footer Placeholder 3"/>
          <p:cNvSpPr txBox="1">
            <a:spLocks/>
          </p:cNvSpPr>
          <p:nvPr/>
        </p:nvSpPr>
        <p:spPr>
          <a:xfrm>
            <a:off x="533400" y="6457703"/>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5" name="object 5"/>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2</a:t>
            </a:fld>
            <a:endParaRPr sz="1200">
              <a:latin typeface="Calibri"/>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3" y="682889"/>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Creating Charts and Diagrams</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3" y="125325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57607" y="1600200"/>
            <a:ext cx="8228786" cy="4093428"/>
          </a:xfrm>
          <a:prstGeom prst="rect">
            <a:avLst/>
          </a:prstGeom>
          <a:noFill/>
        </p:spPr>
        <p:txBody>
          <a:bodyPr wrap="square" rtlCol="0">
            <a:spAutoFit/>
          </a:bodyPr>
          <a:lstStyle/>
          <a:p>
            <a:r>
              <a:rPr lang="en-US" sz="2000" dirty="0">
                <a:latin typeface="+mn-lt"/>
              </a:rPr>
              <a:t>Any combination of the following techniques can be used to develop a description of the work process that is used to create a chart or diagram:</a:t>
            </a:r>
          </a:p>
          <a:p>
            <a:endParaRPr lang="en-US" sz="2000" b="1" dirty="0">
              <a:latin typeface="+mn-lt"/>
            </a:endParaRPr>
          </a:p>
          <a:p>
            <a:r>
              <a:rPr lang="en-US" sz="2000" b="1" dirty="0">
                <a:latin typeface="+mn-lt"/>
              </a:rPr>
              <a:t>Techniques</a:t>
            </a:r>
            <a:r>
              <a:rPr lang="en-US" sz="2000" dirty="0">
                <a:latin typeface="+mn-lt"/>
              </a:rPr>
              <a:t>:</a:t>
            </a:r>
          </a:p>
          <a:p>
            <a:pPr marL="457200" indent="-284163">
              <a:buFont typeface="+mj-lt"/>
              <a:buAutoNum type="arabicPeriod"/>
            </a:pPr>
            <a:r>
              <a:rPr lang="en-US" sz="2000" dirty="0">
                <a:latin typeface="+mn-lt"/>
              </a:rPr>
              <a:t>Analyst familiar with the process, creates a graphic and asks others to review the graphic</a:t>
            </a:r>
          </a:p>
          <a:p>
            <a:pPr marL="457200" indent="-284163">
              <a:buFont typeface="+mj-lt"/>
              <a:buAutoNum type="arabicPeriod"/>
            </a:pPr>
            <a:r>
              <a:rPr lang="en-US" sz="2000" dirty="0">
                <a:latin typeface="+mn-lt"/>
              </a:rPr>
              <a:t>Analyst observes the process, develops a chart/diagram and asks others to review the graphic</a:t>
            </a:r>
          </a:p>
          <a:p>
            <a:pPr marL="457200" indent="-284163">
              <a:buFont typeface="+mj-lt"/>
              <a:buAutoNum type="arabicPeriod"/>
            </a:pPr>
            <a:r>
              <a:rPr lang="en-US" sz="2000" dirty="0">
                <a:latin typeface="+mn-lt"/>
              </a:rPr>
              <a:t>Analyst conducts one-on-one interviews with people familiar with the process to create a chart/diagram and asks others to review the graphic</a:t>
            </a:r>
          </a:p>
          <a:p>
            <a:pPr marL="457200" indent="-284163">
              <a:buFont typeface="+mj-lt"/>
              <a:buAutoNum type="arabicPeriod"/>
            </a:pPr>
            <a:r>
              <a:rPr lang="en-US" sz="2000" dirty="0">
                <a:latin typeface="+mn-lt"/>
              </a:rPr>
              <a:t>Analysts arranges a group meeting facilitated by a skilled moderator to gather input and create a chart/diagram based on notes from the group discussion and asks others to review the graphic</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3</a:t>
            </a:fld>
            <a:endParaRPr sz="1200">
              <a:latin typeface="Calibri"/>
              <a:cs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22635" y="191607"/>
            <a:ext cx="8228786" cy="1120820"/>
          </a:xfrm>
          <a:prstGeom prst="rect">
            <a:avLst/>
          </a:prstGeom>
        </p:spPr>
        <p:txBody>
          <a:bodyPr vert="horz" wrap="square" lIns="0" tIns="12700" rIns="0" bIns="0" rtlCol="0">
            <a:spAutoFit/>
          </a:bodyPr>
          <a:lstStyle/>
          <a:p>
            <a:pPr marL="12700" algn="ctr">
              <a:lnSpc>
                <a:spcPct val="100000"/>
              </a:lnSpc>
              <a:spcBef>
                <a:spcPts val="100"/>
              </a:spcBef>
            </a:pPr>
            <a:r>
              <a:rPr lang="en-US" spc="-10" dirty="0"/>
              <a:t>Traditional Industrial Engineering </a:t>
            </a:r>
            <a:br>
              <a:rPr lang="en-US" spc="-10" dirty="0"/>
            </a:br>
            <a:r>
              <a:rPr lang="en-US" spc="-10" dirty="0"/>
              <a:t>Charting Techniques</a:t>
            </a:r>
            <a:endParaRPr spc="-10" dirty="0"/>
          </a:p>
        </p:txBody>
      </p:sp>
      <p:sp>
        <p:nvSpPr>
          <p:cNvPr id="2" name="object 2">
            <a:extLst>
              <a:ext uri="{C183D7F6-B498-43B3-948B-1728B52AA6E4}">
                <adec:decorative xmlns:adec="http://schemas.microsoft.com/office/drawing/2017/decorative" val="1"/>
              </a:ext>
            </a:extLst>
          </p:cNvPr>
          <p:cNvSpPr/>
          <p:nvPr/>
        </p:nvSpPr>
        <p:spPr>
          <a:xfrm>
            <a:off x="416103" y="125325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22635" y="1253252"/>
            <a:ext cx="8228786" cy="5424562"/>
          </a:xfrm>
          <a:prstGeom prst="rect">
            <a:avLst/>
          </a:prstGeom>
          <a:noFill/>
        </p:spPr>
        <p:txBody>
          <a:bodyPr wrap="square" rtlCol="0">
            <a:spAutoFit/>
          </a:bodyPr>
          <a:lstStyle/>
          <a:p>
            <a:r>
              <a:rPr lang="en-US" sz="1950" dirty="0">
                <a:latin typeface="+mn-lt"/>
              </a:rPr>
              <a:t>Common charting and diagramming techniques used to analyze an existing operation, sequence of operations, or present proposals for new ways of accomplishing the same operations, or design new operations that have not been performed previously.</a:t>
            </a:r>
            <a:endParaRPr lang="en-US" sz="1950" b="1" dirty="0">
              <a:latin typeface="+mn-lt"/>
            </a:endParaRPr>
          </a:p>
          <a:p>
            <a:pPr>
              <a:spcBef>
                <a:spcPts val="1000"/>
              </a:spcBef>
            </a:pPr>
            <a:r>
              <a:rPr lang="en-US" sz="1950" b="1" dirty="0">
                <a:latin typeface="+mn-lt"/>
              </a:rPr>
              <a:t>Five Basic Symbols</a:t>
            </a:r>
            <a:r>
              <a:rPr lang="en-US" sz="1950" dirty="0">
                <a:latin typeface="+mn-lt"/>
              </a:rPr>
              <a:t>:</a:t>
            </a:r>
          </a:p>
          <a:p>
            <a:pPr marL="401638" indent="-228600">
              <a:buFont typeface="Arial" panose="020B0604020202020204" pitchFamily="34" charset="0"/>
              <a:buChar char="•"/>
            </a:pPr>
            <a:r>
              <a:rPr lang="en-US" sz="1950" b="1" dirty="0">
                <a:latin typeface="+mn-lt"/>
              </a:rPr>
              <a:t>Operation (O)</a:t>
            </a:r>
            <a:r>
              <a:rPr lang="en-US" sz="1950" dirty="0">
                <a:latin typeface="+mn-lt"/>
              </a:rPr>
              <a:t>: Circle; altering physical/chemical characteristics, assembly, planning</a:t>
            </a:r>
          </a:p>
          <a:p>
            <a:pPr marL="401638" indent="-228600">
              <a:buFont typeface="Arial" panose="020B0604020202020204" pitchFamily="34" charset="0"/>
              <a:buChar char="•"/>
            </a:pPr>
            <a:r>
              <a:rPr lang="en-US" sz="1950" b="1" dirty="0">
                <a:latin typeface="+mn-lt"/>
              </a:rPr>
              <a:t>Inspection (I)</a:t>
            </a:r>
            <a:r>
              <a:rPr lang="en-US" sz="1950" dirty="0">
                <a:latin typeface="+mn-lt"/>
              </a:rPr>
              <a:t>: Diamond; examining objects for quality or quantity.</a:t>
            </a:r>
          </a:p>
          <a:p>
            <a:pPr marL="401638" indent="-228600">
              <a:buFont typeface="Arial" panose="020B0604020202020204" pitchFamily="34" charset="0"/>
              <a:buChar char="•"/>
            </a:pPr>
            <a:r>
              <a:rPr lang="en-US" sz="1950" b="1" dirty="0">
                <a:latin typeface="+mn-lt"/>
              </a:rPr>
              <a:t>Transportation (T)</a:t>
            </a:r>
            <a:r>
              <a:rPr lang="en-US" sz="1950" dirty="0">
                <a:latin typeface="+mn-lt"/>
              </a:rPr>
              <a:t>: Arrow; moving objects/data</a:t>
            </a:r>
          </a:p>
          <a:p>
            <a:pPr marL="401638" indent="-228600">
              <a:buFont typeface="Arial" panose="020B0604020202020204" pitchFamily="34" charset="0"/>
              <a:buChar char="•"/>
            </a:pPr>
            <a:r>
              <a:rPr lang="en-US" sz="1950" b="1" dirty="0">
                <a:latin typeface="+mn-lt"/>
              </a:rPr>
              <a:t>Delay (D)</a:t>
            </a:r>
            <a:r>
              <a:rPr lang="en-US" sz="1950" dirty="0">
                <a:latin typeface="+mn-lt"/>
              </a:rPr>
              <a:t>: Capital D; temporarily setting aside an object</a:t>
            </a:r>
          </a:p>
          <a:p>
            <a:pPr marL="401638" indent="-228600">
              <a:buFont typeface="Arial" panose="020B0604020202020204" pitchFamily="34" charset="0"/>
              <a:buChar char="•"/>
            </a:pPr>
            <a:r>
              <a:rPr lang="en-US" sz="1950" b="1" dirty="0">
                <a:latin typeface="+mn-lt"/>
              </a:rPr>
              <a:t>Storage (S)</a:t>
            </a:r>
            <a:r>
              <a:rPr lang="en-US" sz="1950" dirty="0">
                <a:latin typeface="+mn-lt"/>
              </a:rPr>
              <a:t>: Triangle; intentionally setting aside an object for protection</a:t>
            </a:r>
          </a:p>
          <a:p>
            <a:pPr>
              <a:spcBef>
                <a:spcPts val="1200"/>
              </a:spcBef>
            </a:pPr>
            <a:r>
              <a:rPr lang="en-US" sz="1950" b="1" dirty="0">
                <a:latin typeface="+mn-lt"/>
              </a:rPr>
              <a:t>Combined Activity: </a:t>
            </a:r>
            <a:r>
              <a:rPr lang="en-US" sz="1950" dirty="0">
                <a:latin typeface="+mn-lt"/>
              </a:rPr>
              <a:t>When performing two or more activities simultaneously, the symbols for those activities are combined. An example is when an employee operates on an object and then inspects it for quality, it is symbolized as "OI“.</a:t>
            </a:r>
          </a:p>
          <a:p>
            <a:pPr marL="457200" indent="-228600">
              <a:buFont typeface="Arial" panose="020B0604020202020204" pitchFamily="34" charset="0"/>
              <a:buChar char="•"/>
            </a:pPr>
            <a:endParaRPr lang="en-US" sz="1950" dirty="0">
              <a:latin typeface="+mn-lt"/>
            </a:endParaRPr>
          </a:p>
          <a:p>
            <a:pPr marL="457200" indent="-228600">
              <a:buFont typeface="Arial" panose="020B0604020202020204" pitchFamily="34" charset="0"/>
              <a:buChar char="•"/>
            </a:pPr>
            <a:endParaRPr lang="en-US" sz="1950" dirty="0">
              <a:latin typeface="+mn-lt"/>
            </a:endParaRP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4</a:t>
            </a:fld>
            <a:endParaRPr sz="1200">
              <a:latin typeface="Calibri"/>
              <a:cs typeface="Calibri"/>
            </a:endParaRPr>
          </a:p>
        </p:txBody>
      </p:sp>
    </p:spTree>
    <p:extLst>
      <p:ext uri="{BB962C8B-B14F-4D97-AF65-F5344CB8AC3E}">
        <p14:creationId xmlns:p14="http://schemas.microsoft.com/office/powerpoint/2010/main" val="3613034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510" y="624875"/>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Network Diagrams</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3" y="125325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mc:AlternateContent xmlns:mc="http://schemas.openxmlformats.org/markup-compatibility/2006" xmlns:a14="http://schemas.microsoft.com/office/drawing/2010/main">
        <mc:Choice Requires="a14">
          <p:sp>
            <p:nvSpPr>
              <p:cNvPr id="14" name="TextBox 13"/>
              <p:cNvSpPr txBox="1"/>
              <p:nvPr/>
            </p:nvSpPr>
            <p:spPr>
              <a:xfrm>
                <a:off x="416510" y="1262396"/>
                <a:ext cx="8228786" cy="3262496"/>
              </a:xfrm>
              <a:prstGeom prst="rect">
                <a:avLst/>
              </a:prstGeom>
              <a:noFill/>
            </p:spPr>
            <p:txBody>
              <a:bodyPr wrap="square" rtlCol="0">
                <a:spAutoFit/>
              </a:bodyPr>
              <a:lstStyle/>
              <a:p>
                <a:r>
                  <a:rPr lang="en-US" sz="2000" b="1" dirty="0">
                    <a:latin typeface="+mn-lt"/>
                  </a:rPr>
                  <a:t>A network diagram includes</a:t>
                </a:r>
                <a:r>
                  <a:rPr lang="en-US" sz="2000" dirty="0">
                    <a:latin typeface="+mn-lt"/>
                  </a:rPr>
                  <a:t>:</a:t>
                </a:r>
              </a:p>
              <a:p>
                <a:pPr marL="457200" indent="-228600">
                  <a:buFont typeface="Arial" panose="020B0604020202020204" pitchFamily="34" charset="0"/>
                  <a:buChar char="•"/>
                </a:pPr>
                <a:r>
                  <a:rPr lang="en-US" sz="2000" b="1" dirty="0">
                    <a:latin typeface="+mn-lt"/>
                  </a:rPr>
                  <a:t>Nodes</a:t>
                </a:r>
                <a:r>
                  <a:rPr lang="en-US" sz="2000" dirty="0">
                    <a:latin typeface="+mn-lt"/>
                  </a:rPr>
                  <a:t>: Represent operations, work elements or entities/tasks</a:t>
                </a:r>
              </a:p>
              <a:p>
                <a:pPr marL="457200" indent="-228600">
                  <a:buFont typeface="Arial" panose="020B0604020202020204" pitchFamily="34" charset="0"/>
                  <a:buChar char="•"/>
                </a:pPr>
                <a:r>
                  <a:rPr lang="en-US" sz="2000" b="1" dirty="0">
                    <a:latin typeface="+mn-lt"/>
                  </a:rPr>
                  <a:t>Arrows</a:t>
                </a:r>
                <a:r>
                  <a:rPr lang="en-US" sz="2000" dirty="0">
                    <a:latin typeface="+mn-lt"/>
                  </a:rPr>
                  <a:t>: Connect nodes to show relationships, indicate workflow direction or precedence order</a:t>
                </a:r>
              </a:p>
              <a:p>
                <a:pPr marL="0" marR="0" lvl="0" indent="0" defTabSz="914400" eaLnBrk="1" fontAlgn="auto" latinLnBrk="0" hangingPunct="1">
                  <a:lnSpc>
                    <a:spcPct val="100000"/>
                  </a:lnSpc>
                  <a:spcBef>
                    <a:spcPts val="0"/>
                  </a:spcBef>
                  <a:spcAft>
                    <a:spcPts val="0"/>
                  </a:spcAft>
                  <a:buClrTx/>
                  <a:buSzTx/>
                  <a:buFontTx/>
                  <a:buNone/>
                  <a:tabLst/>
                  <a:defRPr/>
                </a:pPr>
                <a:endParaRPr lang="en-US" sz="2000" i="1" dirty="0">
                  <a:latin typeface="+mn-lt"/>
                </a:endParaRPr>
              </a:p>
              <a:p>
                <a:r>
                  <a:rPr lang="en-US" sz="2000" b="1" dirty="0">
                    <a:latin typeface="+mn-lt"/>
                  </a:rPr>
                  <a:t>Example Calculations</a:t>
                </a:r>
                <a:r>
                  <a:rPr lang="en-US" sz="2000" dirty="0">
                    <a:latin typeface="+mn-lt"/>
                  </a:rPr>
                  <a:t>:</a:t>
                </a:r>
              </a:p>
              <a:p>
                <a:pPr marL="457200" indent="-228600">
                  <a:buFont typeface="Arial" panose="020B0604020202020204" pitchFamily="34" charset="0"/>
                  <a:buChar char="•"/>
                </a:pPr>
                <a:r>
                  <a:rPr lang="en-US" sz="2000" u="sng" dirty="0">
                    <a:latin typeface="+mn-lt"/>
                  </a:rPr>
                  <a:t>For two-way flows between nodes</a:t>
                </a:r>
                <a:r>
                  <a:rPr lang="en-US" sz="2000" dirty="0">
                    <a:latin typeface="+mn-lt"/>
                  </a:rPr>
                  <a:t>:</a:t>
                </a:r>
                <a:endParaRPr lang="en-US" sz="2000" i="1" dirty="0">
                  <a:latin typeface="+mn-lt"/>
                </a:endParaRPr>
              </a:p>
              <a:p>
                <a:pPr marL="347663" lvl="2">
                  <a:defRPr/>
                </a:pPr>
                <a:r>
                  <a:rPr kumimoji="0" lang="en-US" sz="1600" u="none" strike="noStrike" kern="0" cap="none" spc="0" normalizeH="0" baseline="0" noProof="0" dirty="0">
                    <a:ln>
                      <a:noFill/>
                    </a:ln>
                    <a:solidFill>
                      <a:sysClr val="windowText" lastClr="000000"/>
                    </a:solidFill>
                    <a:effectLst/>
                    <a:uLnTx/>
                    <a:uFillTx/>
                    <a:latin typeface="+mn-lt"/>
                  </a:rPr>
                  <a:t> </a:t>
                </a:r>
                <a:r>
                  <a:rPr lang="en-US" sz="1600" dirty="0"/>
                  <a:t> </a:t>
                </a:r>
                <a14:m>
                  <m:oMath xmlns:m="http://schemas.openxmlformats.org/officeDocument/2006/math">
                    <m:r>
                      <a:rPr lang="en-US" sz="1600" i="1">
                        <a:latin typeface="Cambria Math" panose="02040503050406030204" pitchFamily="18" charset="0"/>
                      </a:rPr>
                      <m:t>𝑀𝑎𝑥𝑖𝑚𝑢𝑚</m:t>
                    </m:r>
                    <m:r>
                      <a:rPr lang="en-US" sz="1600" i="1">
                        <a:latin typeface="Cambria Math" panose="02040503050406030204" pitchFamily="18" charset="0"/>
                      </a:rPr>
                      <m:t> </m:t>
                    </m:r>
                    <m:r>
                      <a:rPr lang="en-US" sz="1600" i="1">
                        <a:latin typeface="Cambria Math" panose="02040503050406030204" pitchFamily="18" charset="0"/>
                      </a:rPr>
                      <m:t>𝑛𝑢𝑚𝑏𝑒𝑟</m:t>
                    </m:r>
                    <m:r>
                      <a:rPr lang="en-US" sz="1600" i="1">
                        <a:latin typeface="Cambria Math" panose="02040503050406030204" pitchFamily="18" charset="0"/>
                      </a:rPr>
                      <m:t> </m:t>
                    </m:r>
                    <m:r>
                      <a:rPr lang="en-US" sz="1600" i="1">
                        <a:latin typeface="Cambria Math" panose="02040503050406030204" pitchFamily="18" charset="0"/>
                      </a:rPr>
                      <m:t>𝑜𝑓</m:t>
                    </m:r>
                    <m:r>
                      <a:rPr lang="en-US" sz="1600" i="1">
                        <a:latin typeface="Cambria Math" panose="02040503050406030204" pitchFamily="18" charset="0"/>
                      </a:rPr>
                      <m:t> </m:t>
                    </m:r>
                    <m:r>
                      <a:rPr lang="en-US" sz="1600" i="1">
                        <a:latin typeface="Cambria Math" panose="02040503050406030204" pitchFamily="18" charset="0"/>
                      </a:rPr>
                      <m:t>𝑎𝑟𝑟𝑜𝑤𝑠</m:t>
                    </m:r>
                    <m:r>
                      <a:rPr lang="en-US" sz="1600" i="1">
                        <a:latin typeface="Cambria Math" panose="02040503050406030204" pitchFamily="18" charset="0"/>
                      </a:rPr>
                      <m:t> </m:t>
                    </m:r>
                    <m:r>
                      <a:rPr lang="en-US" sz="1600" i="1">
                        <a:latin typeface="Cambria Math" panose="02040503050406030204" pitchFamily="18" charset="0"/>
                      </a:rPr>
                      <m:t>𝑝𝑜𝑠𝑠𝑖𝑏𝑙𝑒</m:t>
                    </m:r>
                    <m:r>
                      <a:rPr lang="en-US" sz="1600" i="1">
                        <a:latin typeface="Cambria Math" panose="02040503050406030204" pitchFamily="18" charset="0"/>
                      </a:rPr>
                      <m:t>=</m:t>
                    </m:r>
                    <m:r>
                      <a:rPr lang="en-US" sz="1600" i="1">
                        <a:latin typeface="Cambria Math" panose="02040503050406030204" pitchFamily="18" charset="0"/>
                      </a:rPr>
                      <m:t>𝑛</m:t>
                    </m:r>
                    <m:r>
                      <a:rPr lang="en-US" sz="1600" i="1">
                        <a:latin typeface="Cambria Math" panose="02040503050406030204" pitchFamily="18" charset="0"/>
                      </a:rPr>
                      <m:t>(</m:t>
                    </m:r>
                    <m:r>
                      <a:rPr lang="en-US" sz="1600" i="1">
                        <a:latin typeface="Cambria Math" panose="02040503050406030204" pitchFamily="18" charset="0"/>
                      </a:rPr>
                      <m:t>𝑛</m:t>
                    </m:r>
                    <m:r>
                      <a:rPr lang="en-US" sz="1600" i="1">
                        <a:latin typeface="Cambria Math" panose="02040503050406030204" pitchFamily="18" charset="0"/>
                      </a:rPr>
                      <m:t>−1)</m:t>
                    </m:r>
                  </m:oMath>
                </a14:m>
                <a:r>
                  <a:rPr lang="en-US" sz="1600" dirty="0"/>
                  <a:t>  </a:t>
                </a:r>
              </a:p>
              <a:p>
                <a:pPr marL="457200" indent="-228600">
                  <a:spcBef>
                    <a:spcPts val="800"/>
                  </a:spcBef>
                  <a:buFont typeface="Arial" panose="020B0604020202020204" pitchFamily="34" charset="0"/>
                  <a:buChar char="•"/>
                  <a:defRPr/>
                </a:pPr>
                <a:r>
                  <a:rPr lang="en-US" sz="2000" u="sng" dirty="0">
                    <a:latin typeface="+mn-lt"/>
                  </a:rPr>
                  <a:t>For one-way arrows</a:t>
                </a:r>
                <a:r>
                  <a:rPr lang="en-US" sz="2000" dirty="0">
                    <a:latin typeface="+mn-lt"/>
                  </a:rPr>
                  <a:t>:</a:t>
                </a:r>
                <a:endParaRPr lang="en-US" sz="2000" i="1" dirty="0">
                  <a:latin typeface="+mn-lt"/>
                </a:endParaRPr>
              </a:p>
              <a:p>
                <a:pPr marL="347663" lvl="2">
                  <a:defRPr/>
                </a:pPr>
                <a:r>
                  <a:rPr lang="en-US" sz="1600" dirty="0"/>
                  <a:t> </a:t>
                </a:r>
                <a14:m>
                  <m:oMath xmlns:m="http://schemas.openxmlformats.org/officeDocument/2006/math">
                    <m:r>
                      <a:rPr lang="en-US" sz="1600" i="1">
                        <a:latin typeface="Cambria Math" panose="02040503050406030204" pitchFamily="18" charset="0"/>
                      </a:rPr>
                      <m:t>𝑀𝑎𝑥𝑖𝑚𝑢𝑚</m:t>
                    </m:r>
                    <m:r>
                      <a:rPr lang="en-US" sz="1600" i="1">
                        <a:latin typeface="Cambria Math" panose="02040503050406030204" pitchFamily="18" charset="0"/>
                      </a:rPr>
                      <m:t> </m:t>
                    </m:r>
                    <m:r>
                      <a:rPr lang="en-US" sz="1600" i="1">
                        <a:latin typeface="Cambria Math" panose="02040503050406030204" pitchFamily="18" charset="0"/>
                      </a:rPr>
                      <m:t>𝑛𝑢𝑚𝑏𝑒𝑟</m:t>
                    </m:r>
                    <m:r>
                      <a:rPr lang="en-US" sz="1600" i="1">
                        <a:latin typeface="Cambria Math" panose="02040503050406030204" pitchFamily="18" charset="0"/>
                      </a:rPr>
                      <m:t> </m:t>
                    </m:r>
                    <m:r>
                      <a:rPr lang="en-US" sz="1600" i="1">
                        <a:latin typeface="Cambria Math" panose="02040503050406030204" pitchFamily="18" charset="0"/>
                      </a:rPr>
                      <m:t>𝑜𝑓</m:t>
                    </m:r>
                    <m:r>
                      <a:rPr lang="en-US" sz="1600" i="1">
                        <a:latin typeface="Cambria Math" panose="02040503050406030204" pitchFamily="18" charset="0"/>
                      </a:rPr>
                      <m:t> </m:t>
                    </m:r>
                    <m:r>
                      <a:rPr lang="en-US" sz="1600" i="1">
                        <a:latin typeface="Cambria Math" panose="02040503050406030204" pitchFamily="18" charset="0"/>
                      </a:rPr>
                      <m:t>𝑎𝑟𝑟𝑜𝑤𝑠</m:t>
                    </m:r>
                    <m:r>
                      <a:rPr lang="en-US" sz="1600" i="1">
                        <a:latin typeface="Cambria Math" panose="02040503050406030204" pitchFamily="18" charset="0"/>
                      </a:rPr>
                      <m:t> </m:t>
                    </m:r>
                    <m:r>
                      <a:rPr lang="en-US" sz="1600" i="1">
                        <a:latin typeface="Cambria Math" panose="02040503050406030204" pitchFamily="18" charset="0"/>
                      </a:rPr>
                      <m:t>𝑝𝑜𝑠𝑠𝑖𝑏𝑙𝑒</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𝑛</m:t>
                        </m:r>
                        <m:r>
                          <a:rPr lang="en-US" sz="1600" i="1">
                            <a:latin typeface="Cambria Math" panose="02040503050406030204" pitchFamily="18" charset="0"/>
                          </a:rPr>
                          <m:t>(</m:t>
                        </m:r>
                        <m:r>
                          <a:rPr lang="en-US" sz="1600" i="1">
                            <a:latin typeface="Cambria Math" panose="02040503050406030204" pitchFamily="18" charset="0"/>
                          </a:rPr>
                          <m:t>𝑛</m:t>
                        </m:r>
                        <m:r>
                          <a:rPr lang="en-US" sz="1600" i="1">
                            <a:latin typeface="Cambria Math" panose="02040503050406030204" pitchFamily="18" charset="0"/>
                          </a:rPr>
                          <m:t>−1)</m:t>
                        </m:r>
                      </m:num>
                      <m:den>
                        <m:r>
                          <a:rPr lang="en-US" sz="1600" i="1">
                            <a:latin typeface="Cambria Math" panose="02040503050406030204" pitchFamily="18" charset="0"/>
                          </a:rPr>
                          <m:t>2</m:t>
                        </m:r>
                      </m:den>
                    </m:f>
                  </m:oMath>
                </a14:m>
                <a:endParaRPr lang="en-US" sz="1600" dirty="0"/>
              </a:p>
            </p:txBody>
          </p:sp>
        </mc:Choice>
        <mc:Fallback xmlns="">
          <p:sp>
            <p:nvSpPr>
              <p:cNvPr id="14" name="TextBox 13"/>
              <p:cNvSpPr txBox="1">
                <a:spLocks noRot="1" noChangeAspect="1" noMove="1" noResize="1" noEditPoints="1" noAdjustHandles="1" noChangeArrowheads="1" noChangeShapeType="1" noTextEdit="1"/>
              </p:cNvSpPr>
              <p:nvPr/>
            </p:nvSpPr>
            <p:spPr>
              <a:xfrm>
                <a:off x="416510" y="1262396"/>
                <a:ext cx="8228786" cy="3262496"/>
              </a:xfrm>
              <a:prstGeom prst="rect">
                <a:avLst/>
              </a:prstGeom>
              <a:blipFill rotWithShape="0">
                <a:blip r:embed="rId2"/>
                <a:stretch>
                  <a:fillRect l="-741" t="-935"/>
                </a:stretch>
              </a:blipFill>
            </p:spPr>
            <p:txBody>
              <a:bodyPr/>
              <a:lstStyle/>
              <a:p>
                <a:r>
                  <a:rPr lang="en-US">
                    <a:noFill/>
                  </a:rPr>
                  <a:t> </a:t>
                </a:r>
              </a:p>
            </p:txBody>
          </p:sp>
        </mc:Fallback>
      </mc:AlternateContent>
      <p:pic>
        <p:nvPicPr>
          <p:cNvPr id="8" name="Picture 7">
            <a:extLst>
              <a:ext uri="{C183D7F6-B498-43B3-948B-1728B52AA6E4}">
                <adec:decorative xmlns:adec="http://schemas.microsoft.com/office/drawing/2017/decorative" val="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025317" y="4491364"/>
            <a:ext cx="5105400" cy="1833236"/>
          </a:xfrm>
          <a:prstGeom prst="rect">
            <a:avLst/>
          </a:prstGeom>
          <a:noFill/>
          <a:ln>
            <a:noFill/>
          </a:ln>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5</a:t>
            </a:fld>
            <a:endParaRPr sz="1200">
              <a:latin typeface="Calibri"/>
              <a:cs typeface="Calibri"/>
            </a:endParaRPr>
          </a:p>
        </p:txBody>
      </p:sp>
    </p:spTree>
    <p:extLst>
      <p:ext uri="{BB962C8B-B14F-4D97-AF65-F5344CB8AC3E}">
        <p14:creationId xmlns:p14="http://schemas.microsoft.com/office/powerpoint/2010/main" val="1227097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48817" y="338432"/>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Operation Process Chart (Part 1)</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89" y="966809"/>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32460" y="966809"/>
            <a:ext cx="8228786" cy="5355312"/>
          </a:xfrm>
          <a:prstGeom prst="rect">
            <a:avLst/>
          </a:prstGeom>
          <a:noFill/>
        </p:spPr>
        <p:txBody>
          <a:bodyPr wrap="square" rtlCol="0">
            <a:spAutoFit/>
          </a:bodyPr>
          <a:lstStyle/>
          <a:p>
            <a:r>
              <a:rPr lang="en-US" sz="1900" dirty="0">
                <a:latin typeface="+mn-lt"/>
              </a:rPr>
              <a:t>An Operation Process Chart is a graphic representation highlighting the operations and inspections involved in producing a product or providing a service.</a:t>
            </a:r>
          </a:p>
          <a:p>
            <a:endParaRPr lang="en-US" sz="1900" b="1" dirty="0">
              <a:latin typeface="+mn-lt"/>
            </a:endParaRPr>
          </a:p>
          <a:p>
            <a:r>
              <a:rPr lang="en-US" sz="1900" b="1" dirty="0">
                <a:latin typeface="+mn-lt"/>
              </a:rPr>
              <a:t>Rules to construct chart</a:t>
            </a:r>
            <a:r>
              <a:rPr lang="en-US" sz="1900" dirty="0">
                <a:latin typeface="+mn-lt"/>
              </a:rPr>
              <a:t>:</a:t>
            </a:r>
          </a:p>
          <a:p>
            <a:pPr marL="284163" indent="-284163">
              <a:buFont typeface="+mj-lt"/>
              <a:buAutoNum type="arabicPeriod"/>
            </a:pPr>
            <a:r>
              <a:rPr lang="en-US" sz="1900" dirty="0">
                <a:latin typeface="+mn-lt"/>
              </a:rPr>
              <a:t>At top of page:</a:t>
            </a:r>
          </a:p>
          <a:p>
            <a:pPr marL="741363" lvl="3" indent="-284163">
              <a:buFont typeface="Courier New" panose="02070309020205020404" pitchFamily="49" charset="0"/>
              <a:buChar char="o"/>
            </a:pPr>
            <a:r>
              <a:rPr lang="en-US" sz="1900" dirty="0">
                <a:latin typeface="+mn-lt"/>
              </a:rPr>
              <a:t>Include analyst’s name, date, operation name and all additional information such as total number of operations and inspections</a:t>
            </a:r>
          </a:p>
          <a:p>
            <a:pPr marL="741363" lvl="3" indent="-284163">
              <a:buFont typeface="Courier New" panose="02070309020205020404" pitchFamily="49" charset="0"/>
              <a:buChar char="o"/>
            </a:pPr>
            <a:r>
              <a:rPr lang="en-US" sz="1900" dirty="0">
                <a:latin typeface="+mn-lt"/>
              </a:rPr>
              <a:t>Draw a simple product sketch</a:t>
            </a:r>
          </a:p>
          <a:p>
            <a:pPr marL="284163" indent="-284163">
              <a:buFont typeface="+mj-lt"/>
              <a:buAutoNum type="arabicPeriod"/>
            </a:pPr>
            <a:r>
              <a:rPr lang="en-US" sz="1900" dirty="0">
                <a:latin typeface="+mn-lt"/>
              </a:rPr>
              <a:t>Only use symbols O &amp; I (circle for operations, diamond for inspections)</a:t>
            </a:r>
          </a:p>
          <a:p>
            <a:pPr marL="741363" indent="-284163">
              <a:buFont typeface="Courier New" panose="02070309020205020404" pitchFamily="49" charset="0"/>
              <a:buChar char="o"/>
              <a:tabLst>
                <a:tab pos="741363" algn="l"/>
              </a:tabLst>
            </a:pPr>
            <a:r>
              <a:rPr lang="en-US" sz="1900" dirty="0">
                <a:latin typeface="+mn-lt"/>
              </a:rPr>
              <a:t>If a combined activity, draw a circle inside the diamond </a:t>
            </a:r>
          </a:p>
          <a:p>
            <a:pPr marL="741363" indent="-284163">
              <a:buFont typeface="Courier New" panose="02070309020205020404" pitchFamily="49" charset="0"/>
              <a:buChar char="o"/>
              <a:tabLst>
                <a:tab pos="741363" algn="l"/>
              </a:tabLst>
            </a:pPr>
            <a:r>
              <a:rPr lang="en-US" sz="1900" dirty="0">
                <a:latin typeface="+mn-lt"/>
              </a:rPr>
              <a:t>If numbered, place numbers inside the circle or diamond</a:t>
            </a:r>
          </a:p>
          <a:p>
            <a:pPr marL="284163" indent="-284163">
              <a:buFont typeface="+mj-lt"/>
              <a:buAutoNum type="arabicPeriod" startAt="3"/>
            </a:pPr>
            <a:r>
              <a:rPr lang="en-US" sz="1900" dirty="0">
                <a:latin typeface="+mn-lt"/>
              </a:rPr>
              <a:t>Sequence activities from top to bottom in order of occurrence</a:t>
            </a:r>
          </a:p>
          <a:p>
            <a:pPr marL="284163" indent="-284163">
              <a:buFont typeface="+mj-lt"/>
              <a:buAutoNum type="arabicPeriod" startAt="3"/>
            </a:pPr>
            <a:r>
              <a:rPr lang="en-US" sz="1900" dirty="0">
                <a:latin typeface="+mn-lt"/>
              </a:rPr>
              <a:t>Show merging assembly lines side-by-side</a:t>
            </a:r>
          </a:p>
          <a:p>
            <a:pPr marL="284163" indent="-284163">
              <a:buFont typeface="+mj-lt"/>
              <a:buAutoNum type="arabicPeriod" startAt="3"/>
            </a:pPr>
            <a:r>
              <a:rPr lang="en-US" sz="1900" dirty="0">
                <a:latin typeface="+mn-lt"/>
              </a:rPr>
              <a:t>Connect symbols with straight lines to indicate activity sequence</a:t>
            </a:r>
          </a:p>
          <a:p>
            <a:pPr marL="284163" indent="-284163">
              <a:buFont typeface="+mj-lt"/>
              <a:buAutoNum type="arabicPeriod" startAt="3"/>
            </a:pPr>
            <a:r>
              <a:rPr lang="en-US" sz="1900" dirty="0">
                <a:latin typeface="+mn-lt"/>
              </a:rPr>
              <a:t>Write material above a horizontal line entering from the left; connect to the operation symbol</a:t>
            </a:r>
          </a:p>
          <a:p>
            <a:pPr marL="284163" indent="-284163">
              <a:buFont typeface="+mj-lt"/>
              <a:buAutoNum type="arabicPeriod" startAt="3"/>
            </a:pPr>
            <a:r>
              <a:rPr lang="en-US" sz="1900" dirty="0">
                <a:latin typeface="+mn-lt"/>
              </a:rPr>
              <a:t>List each material on separate horizontal lines attached to the entry point.</a:t>
            </a:r>
          </a:p>
          <a:p>
            <a:pPr marL="284163" indent="-284163">
              <a:buFont typeface="+mj-lt"/>
              <a:buAutoNum type="arabicPeriod" startAt="3"/>
            </a:pPr>
            <a:r>
              <a:rPr lang="en-US" sz="1900" dirty="0">
                <a:latin typeface="+mn-lt"/>
              </a:rPr>
              <a:t>Write a brief description on the right side of each symbol.</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6</a:t>
            </a:fld>
            <a:endParaRPr sz="1200">
              <a:latin typeface="Calibri"/>
              <a:cs typeface="Calibri"/>
            </a:endParaRPr>
          </a:p>
        </p:txBody>
      </p:sp>
    </p:spTree>
    <p:extLst>
      <p:ext uri="{BB962C8B-B14F-4D97-AF65-F5344CB8AC3E}">
        <p14:creationId xmlns:p14="http://schemas.microsoft.com/office/powerpoint/2010/main" val="2205410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38690" y="322946"/>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Operation Process Chart (Part 2)</a:t>
            </a:r>
            <a:endParaRPr sz="4000" spc="-10" dirty="0"/>
          </a:p>
        </p:txBody>
      </p:sp>
      <p:sp>
        <p:nvSpPr>
          <p:cNvPr id="2" name="object 2">
            <a:extLst>
              <a:ext uri="{C183D7F6-B498-43B3-948B-1728B52AA6E4}">
                <adec:decorative xmlns:adec="http://schemas.microsoft.com/office/drawing/2017/decorative" val="1"/>
              </a:ext>
            </a:extLst>
          </p:cNvPr>
          <p:cNvSpPr/>
          <p:nvPr/>
        </p:nvSpPr>
        <p:spPr>
          <a:xfrm>
            <a:off x="365318" y="979279"/>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1143000" y="1048091"/>
            <a:ext cx="1718711" cy="461665"/>
          </a:xfrm>
          <a:prstGeom prst="rect">
            <a:avLst/>
          </a:prstGeom>
          <a:noFill/>
        </p:spPr>
        <p:txBody>
          <a:bodyPr wrap="square" rtlCol="0">
            <a:spAutoFit/>
          </a:bodyPr>
          <a:lstStyle/>
          <a:p>
            <a:r>
              <a:rPr lang="en-US" sz="2400" b="1" dirty="0">
                <a:latin typeface="+mn-lt"/>
              </a:rPr>
              <a:t>Example</a:t>
            </a:r>
            <a:endParaRPr lang="en-US" sz="2400" dirty="0">
              <a:latin typeface="+mn-lt"/>
            </a:endParaRPr>
          </a:p>
        </p:txBody>
      </p:sp>
      <p:pic>
        <p:nvPicPr>
          <p:cNvPr id="4" name="Picture 3" descr="A meal prep example of an Operation Process Chart.">
            <a:extLs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2514600" y="1048091"/>
            <a:ext cx="4133215" cy="5370969"/>
          </a:xfrm>
          <a:prstGeom prst="rect">
            <a:avLst/>
          </a:prstGeom>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7</a:t>
            </a:fld>
            <a:endParaRPr sz="1200">
              <a:latin typeface="Calibri"/>
              <a:cs typeface="Calibri"/>
            </a:endParaRPr>
          </a:p>
        </p:txBody>
      </p:sp>
    </p:spTree>
    <p:extLst>
      <p:ext uri="{BB962C8B-B14F-4D97-AF65-F5344CB8AC3E}">
        <p14:creationId xmlns:p14="http://schemas.microsoft.com/office/powerpoint/2010/main" val="1683485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3" y="412705"/>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Flow Process Chart (Part 1)</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89" y="10668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6103" y="1349817"/>
            <a:ext cx="8228786" cy="4708981"/>
          </a:xfrm>
          <a:prstGeom prst="rect">
            <a:avLst/>
          </a:prstGeom>
          <a:noFill/>
        </p:spPr>
        <p:txBody>
          <a:bodyPr wrap="square" rtlCol="0">
            <a:spAutoFit/>
          </a:bodyPr>
          <a:lstStyle/>
          <a:p>
            <a:r>
              <a:rPr lang="en-US" sz="2000" dirty="0">
                <a:latin typeface="+mn-lt"/>
              </a:rPr>
              <a:t>A Flow Process Chart graphically represents all activities involved in manufacturing a product or providing a service, highlighting non-value-added activities for evaluation.</a:t>
            </a:r>
          </a:p>
          <a:p>
            <a:endParaRPr lang="en-US" sz="2000" dirty="0">
              <a:latin typeface="+mn-lt"/>
            </a:endParaRPr>
          </a:p>
          <a:p>
            <a:r>
              <a:rPr lang="en-US" sz="2000" b="1" dirty="0">
                <a:latin typeface="+mn-lt"/>
              </a:rPr>
              <a:t>Rules to construct chart</a:t>
            </a:r>
            <a:r>
              <a:rPr lang="en-US" sz="2000" dirty="0">
                <a:latin typeface="+mn-lt"/>
              </a:rPr>
              <a:t>:</a:t>
            </a:r>
          </a:p>
          <a:p>
            <a:pPr marL="804863" indent="-457200">
              <a:buFont typeface="+mj-lt"/>
              <a:buAutoNum type="arabicPeriod"/>
              <a:tabLst>
                <a:tab pos="347663" algn="l"/>
              </a:tabLst>
            </a:pPr>
            <a:r>
              <a:rPr lang="en-US" sz="2000" dirty="0">
                <a:latin typeface="+mn-lt"/>
              </a:rPr>
              <a:t>Create separate chart for each major phase of a complicated process</a:t>
            </a:r>
          </a:p>
          <a:p>
            <a:pPr marL="804863" indent="-457200">
              <a:buFont typeface="+mj-lt"/>
              <a:buAutoNum type="arabicPeriod"/>
              <a:tabLst>
                <a:tab pos="347663" algn="l"/>
              </a:tabLst>
            </a:pPr>
            <a:r>
              <a:rPr lang="en-US" sz="2000" dirty="0">
                <a:latin typeface="+mn-lt"/>
              </a:rPr>
              <a:t>Add pages if necessary</a:t>
            </a:r>
          </a:p>
          <a:p>
            <a:pPr marL="804863" indent="-457200">
              <a:buFont typeface="+mj-lt"/>
              <a:buAutoNum type="arabicPeriod"/>
              <a:tabLst>
                <a:tab pos="347663" algn="l"/>
              </a:tabLst>
            </a:pPr>
            <a:r>
              <a:rPr lang="en-US" sz="2000" dirty="0">
                <a:latin typeface="+mn-lt"/>
              </a:rPr>
              <a:t>At top of page: include analyst's name, date, operation name, operator's name, and equipment description in header; add extra information if needed</a:t>
            </a:r>
          </a:p>
          <a:p>
            <a:pPr marL="804863" indent="-457200">
              <a:buFont typeface="+mj-lt"/>
              <a:buAutoNum type="arabicPeriod"/>
              <a:tabLst>
                <a:tab pos="347663" algn="l"/>
              </a:tabLst>
            </a:pPr>
            <a:r>
              <a:rPr lang="en-US" sz="2000" dirty="0">
                <a:latin typeface="+mn-lt"/>
              </a:rPr>
              <a:t>List work in sequential order from top to bottom</a:t>
            </a:r>
          </a:p>
          <a:p>
            <a:pPr marL="804863" indent="-457200">
              <a:buFont typeface="+mj-lt"/>
              <a:buAutoNum type="arabicPeriod"/>
              <a:tabLst>
                <a:tab pos="347663" algn="l"/>
              </a:tabLst>
            </a:pPr>
            <a:r>
              <a:rPr lang="en-US" sz="2000" dirty="0">
                <a:latin typeface="+mn-lt"/>
              </a:rPr>
              <a:t>Number steps sequentially</a:t>
            </a:r>
          </a:p>
          <a:p>
            <a:pPr marL="804863" indent="-457200">
              <a:buFont typeface="+mj-lt"/>
              <a:buAutoNum type="arabicPeriod"/>
              <a:tabLst>
                <a:tab pos="347663" algn="l"/>
              </a:tabLst>
            </a:pPr>
            <a:r>
              <a:rPr lang="en-US" sz="2000" dirty="0">
                <a:latin typeface="+mn-lt"/>
              </a:rPr>
              <a:t>Use symbols for operations, inspections, transportations, delays, and storages</a:t>
            </a:r>
          </a:p>
          <a:p>
            <a:pPr marL="804863" indent="-457200">
              <a:buFont typeface="+mj-lt"/>
              <a:buAutoNum type="arabicPeriod"/>
              <a:tabLst>
                <a:tab pos="347663" algn="l"/>
              </a:tabLst>
            </a:pPr>
            <a:r>
              <a:rPr lang="en-US" sz="2000" dirty="0">
                <a:latin typeface="+mn-lt"/>
              </a:rPr>
              <a:t>Indicate quantities if appropriate</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8</a:t>
            </a:fld>
            <a:endParaRPr sz="1200">
              <a:latin typeface="Calibri"/>
              <a:cs typeface="Calibri"/>
            </a:endParaRPr>
          </a:p>
        </p:txBody>
      </p:sp>
    </p:spTree>
    <p:extLst>
      <p:ext uri="{BB962C8B-B14F-4D97-AF65-F5344CB8AC3E}">
        <p14:creationId xmlns:p14="http://schemas.microsoft.com/office/powerpoint/2010/main" val="1390603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510" y="340832"/>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Flow Process Chart (Part 2)</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4" y="969209"/>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685800" y="1010507"/>
            <a:ext cx="1260296" cy="400110"/>
          </a:xfrm>
          <a:prstGeom prst="rect">
            <a:avLst/>
          </a:prstGeom>
          <a:noFill/>
        </p:spPr>
        <p:txBody>
          <a:bodyPr wrap="square" rtlCol="0">
            <a:spAutoFit/>
          </a:bodyPr>
          <a:lstStyle/>
          <a:p>
            <a:r>
              <a:rPr lang="en-US" sz="2000" b="1" dirty="0">
                <a:latin typeface="+mn-lt"/>
              </a:rPr>
              <a:t>Example</a:t>
            </a:r>
            <a:endParaRPr lang="en-US" sz="2000" dirty="0">
              <a:latin typeface="+mn-lt"/>
            </a:endParaRPr>
          </a:p>
        </p:txBody>
      </p:sp>
      <p:pic>
        <p:nvPicPr>
          <p:cNvPr id="4" name="Picture 3" descr="An example of a Flow Process Chart."/>
          <p:cNvPicPr>
            <a:picLocks noChangeAspect="1"/>
          </p:cNvPicPr>
          <p:nvPr/>
        </p:nvPicPr>
        <p:blipFill>
          <a:blip r:embed="rId2"/>
          <a:stretch>
            <a:fillRect/>
          </a:stretch>
        </p:blipFill>
        <p:spPr>
          <a:xfrm>
            <a:off x="1795057" y="1010508"/>
            <a:ext cx="6314324" cy="5395208"/>
          </a:xfrm>
          <a:prstGeom prst="rect">
            <a:avLst/>
          </a:prstGeom>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2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9</a:t>
            </a:fld>
            <a:endParaRPr sz="1200">
              <a:latin typeface="Calibri"/>
              <a:cs typeface="Calibri"/>
            </a:endParaRPr>
          </a:p>
        </p:txBody>
      </p:sp>
    </p:spTree>
    <p:extLst>
      <p:ext uri="{BB962C8B-B14F-4D97-AF65-F5344CB8AC3E}">
        <p14:creationId xmlns:p14="http://schemas.microsoft.com/office/powerpoint/2010/main" val="6600948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358</TotalTime>
  <Words>1802</Words>
  <Application>Microsoft Office PowerPoint</Application>
  <PresentationFormat>On-screen Show (4:3)</PresentationFormat>
  <Paragraphs>172</Paragraphs>
  <Slides>19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Cambria Math</vt:lpstr>
      <vt:lpstr>Courier New</vt:lpstr>
      <vt:lpstr>Office Theme</vt:lpstr>
      <vt:lpstr>Chapter 2               Copyright © 2025 by Robert S. Keyser, Parisa Pooyan, Lin Li, &amp; Suad Awad - All Rights Reserved</vt:lpstr>
      <vt:lpstr> Introduction to Charting and  Diagramming Techniques</vt:lpstr>
      <vt:lpstr>Creating Charts and Diagrams</vt:lpstr>
      <vt:lpstr>Traditional Industrial Engineering  Charting Techniques</vt:lpstr>
      <vt:lpstr>Network Diagrams</vt:lpstr>
      <vt:lpstr>Operation Process Chart (Part 1)</vt:lpstr>
      <vt:lpstr>Operation Process Chart (Part 2)</vt:lpstr>
      <vt:lpstr>Flow Process Chart (Part 1)</vt:lpstr>
      <vt:lpstr>Flow Process Chart (Part 2)</vt:lpstr>
      <vt:lpstr>Flow Diagram</vt:lpstr>
      <vt:lpstr>Left Hand - Right Hand (LH-RH) Chart  (Part 1)</vt:lpstr>
      <vt:lpstr>Left Hand - Right Hand (LH-RH) Chart  (Part 2)</vt:lpstr>
      <vt:lpstr>Multiple Activity Chart (Part 1)</vt:lpstr>
      <vt:lpstr>Multiple Activity Chart (Part 2)</vt:lpstr>
      <vt:lpstr>Basic Process Map</vt:lpstr>
      <vt:lpstr>From-To Chart</vt:lpstr>
      <vt:lpstr>Activity Relationship Chart</vt:lpstr>
      <vt:lpstr>Relationship Process Map</vt:lpstr>
      <vt:lpstr>SIPOC Diagram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ISYE 3450</dc:title>
  <dc:creator>Suad Awad</dc:creator>
  <cp:lastModifiedBy>Robert Keyser</cp:lastModifiedBy>
  <cp:revision>60</cp:revision>
  <cp:lastPrinted>2024-07-17T00:28:01Z</cp:lastPrinted>
  <dcterms:created xsi:type="dcterms:W3CDTF">2024-07-15T11:40:17Z</dcterms:created>
  <dcterms:modified xsi:type="dcterms:W3CDTF">2025-05-22T05:56:52Z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2021-05-10T00:00:00Z</vt:filetime>
  </property>
  <property fmtid="{D5CDD505-2E9C-101B-9397-08002B2CF9AE}" pid="3" name="LastSaved">
    <vt:filetime>2024-07-15T00:00:00Z</vt:filetime>
  </property>
  <property fmtid="{D5CDD505-2E9C-101B-9397-08002B2CF9AE}" pid="4" name="Producer">
    <vt:lpwstr>macOS Version 11.3.1 (Build 20E241) Quartz PDFContext</vt:lpwstr>
  </property>
</Properties>
</file>