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4660"/>
  </p:normalViewPr>
  <p:slideViewPr>
    <p:cSldViewPr>
      <p:cViewPr varScale="1">
        <p:scale>
          <a:sx n="78" d="100"/>
          <a:sy n="78" d="100"/>
        </p:scale>
        <p:origin x="917" y="43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6D6CB-DC39-4E74-A8CB-F006266FF4C3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575AF-2B61-4484-9DA5-1F4126647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36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56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99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4661" y="1459409"/>
            <a:ext cx="8512175" cy="0"/>
          </a:xfrm>
          <a:custGeom>
            <a:avLst/>
            <a:gdLst/>
            <a:ahLst/>
            <a:cxnLst/>
            <a:rect l="l" t="t" r="r" b="b"/>
            <a:pathLst>
              <a:path w="8512175">
                <a:moveTo>
                  <a:pt x="0" y="0"/>
                </a:moveTo>
                <a:lnTo>
                  <a:pt x="8512139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5592" y="429767"/>
            <a:ext cx="121920" cy="5870448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06174" y="452062"/>
            <a:ext cx="0" cy="5767705"/>
          </a:xfrm>
          <a:custGeom>
            <a:avLst/>
            <a:gdLst/>
            <a:ahLst/>
            <a:cxnLst/>
            <a:rect l="l" t="t" r="r" b="b"/>
            <a:pathLst>
              <a:path h="5767705">
                <a:moveTo>
                  <a:pt x="0" y="0"/>
                </a:moveTo>
                <a:lnTo>
                  <a:pt x="1" y="5767227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03025" y="2196084"/>
            <a:ext cx="234187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3727" y="3765804"/>
            <a:ext cx="5647055" cy="118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4A7E6-A0AA-4E87-8D39-7556F7175F58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9883" y="1237757"/>
            <a:ext cx="8950960" cy="0"/>
          </a:xfrm>
          <a:custGeom>
            <a:avLst/>
            <a:gdLst/>
            <a:ahLst/>
            <a:cxnLst/>
            <a:rect l="l" t="t" r="r" b="b"/>
            <a:pathLst>
              <a:path w="8950960">
                <a:moveTo>
                  <a:pt x="0" y="0"/>
                </a:moveTo>
                <a:lnTo>
                  <a:pt x="8950591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BF2C7-B085-48D9-A6DB-C7ADE03D30BC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147FC-F667-4737-8B6D-2B47F054B888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8C31E-352B-4F12-AC8C-F7441B73BE9E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62E92-4C91-48EA-96F6-0770FE99EC85}" type="datetime1">
              <a:rPr lang="en-US" smtClean="0"/>
              <a:t>5/22/2025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183" y="403859"/>
            <a:ext cx="8976360" cy="7701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3000" y="1249171"/>
            <a:ext cx="7908925" cy="3768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C42B0-C85C-4A12-88E4-CBEC678142D5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883967" y="6623793"/>
            <a:ext cx="219075" cy="180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685800" y="1965073"/>
            <a:ext cx="8035290" cy="29278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Chapter 1</a:t>
            </a:r>
          </a:p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Introduction to Work Measurement</a:t>
            </a:r>
            <a:endParaRPr sz="5400" dirty="0"/>
          </a:p>
        </p:txBody>
      </p:sp>
      <p:sp>
        <p:nvSpPr>
          <p:cNvPr id="5" name="Foot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200" y="6478588"/>
            <a:ext cx="7924800" cy="1539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</a:rPr>
              <a:t>Chapter 1 	              Copyright © 2025 by Robert S. Keyser, Parisa Pooyan, Lin Li, &amp; Suad Awad - All Rights Reserved</a:t>
            </a:r>
          </a:p>
        </p:txBody>
      </p:sp>
      <p:sp>
        <p:nvSpPr>
          <p:cNvPr id="4" name="object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2635" y="686430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Frank and Lillian Gilbreth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6103" y="1348393"/>
            <a:ext cx="822878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Frank Gilbreth (1868-1924):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Known as “Father of motion study”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Developed two theories:</a:t>
            </a:r>
          </a:p>
          <a:p>
            <a:pPr marL="914400" lvl="2" indent="-347663">
              <a:buFont typeface="+mj-lt"/>
              <a:buAutoNum type="arabicPeriod"/>
            </a:pPr>
            <a:r>
              <a:rPr lang="en-US" sz="2000" dirty="0" err="1">
                <a:latin typeface="+mn-lt"/>
              </a:rPr>
              <a:t>Therbligs</a:t>
            </a:r>
            <a:r>
              <a:rPr lang="en-US" sz="2000" dirty="0">
                <a:latin typeface="+mn-lt"/>
              </a:rPr>
              <a:t>: 17 basic motion elements</a:t>
            </a:r>
          </a:p>
          <a:p>
            <a:pPr marL="914400" lvl="1" indent="-349250">
              <a:buFont typeface="+mj-lt"/>
              <a:buAutoNum type="arabicPeriod" startAt="2"/>
            </a:pPr>
            <a:r>
              <a:rPr lang="en-US" sz="2000" dirty="0">
                <a:latin typeface="+mn-lt"/>
              </a:rPr>
              <a:t>Principle of "one best way" to perform tasks</a:t>
            </a:r>
          </a:p>
          <a:p>
            <a:pPr>
              <a:spcBef>
                <a:spcPts val="1200"/>
              </a:spcBef>
            </a:pPr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Lillian Gilbreth (1878-1972):</a:t>
            </a:r>
          </a:p>
          <a:p>
            <a:pPr marL="461963" indent="-2873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Integrated psychology with scientific management</a:t>
            </a:r>
          </a:p>
          <a:p>
            <a:pPr marL="461963" indent="-2873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Developed industrial and organizational psychology</a:t>
            </a:r>
          </a:p>
          <a:p>
            <a:pPr marL="461963" indent="-2873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Continued their work after Frank’s death</a:t>
            </a:r>
            <a:endParaRPr kumimoji="0" lang="en-US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9" name="Picture 8" descr="Image of Frank Gilbreth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915" y="1348393"/>
            <a:ext cx="2085975" cy="1661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Image of Lillian Gilbreth.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0" b="16477"/>
          <a:stretch/>
        </p:blipFill>
        <p:spPr bwMode="auto">
          <a:xfrm>
            <a:off x="6769825" y="3386602"/>
            <a:ext cx="1664154" cy="182446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7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Chapter 1 	              Copyright © 2025 by Robert S. Keyser,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Parisa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Pooyan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, Lin Li, &amp; Suad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Awad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10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4442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3912" y="634019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Harold B. Maynard (1902-1975)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22692" y="1262396"/>
            <a:ext cx="674010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One of the most important figures in development of predetermined motion time systems. 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Development: </a:t>
            </a:r>
            <a:r>
              <a:rPr lang="en-US" sz="2000" dirty="0">
                <a:latin typeface="+mn-lt"/>
              </a:rPr>
              <a:t>Methods-Time Measurement (MTM) system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MTM: Database of motion elements for time standards</a:t>
            </a:r>
          </a:p>
          <a:p>
            <a:pPr marL="914400" lvl="1" indent="-284163">
              <a:buFont typeface="Courier New" panose="02070309020205020404" pitchFamily="49" charset="0"/>
              <a:buChar char="o"/>
            </a:pPr>
            <a:r>
              <a:rPr lang="en-US" sz="2000" dirty="0">
                <a:latin typeface="+mn-lt"/>
              </a:rPr>
              <a:t>Became most successful &amp; widely used first-level PMTS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MOST: Maynard Operation Sequence Technique</a:t>
            </a:r>
          </a:p>
          <a:p>
            <a:pPr marL="914400" marR="0" lvl="1" indent="-28416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Introduced in Sweden in 1972 </a:t>
            </a:r>
            <a:r>
              <a:rPr lang="en-US" sz="2000" dirty="0">
                <a:latin typeface="Calibri"/>
              </a:rPr>
              <a:t>and U.S. in 1974.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One of the most widely used PMT systems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Contribution:</a:t>
            </a:r>
          </a:p>
          <a:p>
            <a:pPr marL="461963" indent="-2873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Improved efficiency in industrial settings</a:t>
            </a:r>
          </a:p>
          <a:p>
            <a:pPr marL="461963" indent="-2873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Developed several MTM systems for specific work situations</a:t>
            </a:r>
            <a:endParaRPr kumimoji="0" lang="en-US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12" name="Picture 11" descr="Image of Harold B. Maynard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530" y="1371600"/>
            <a:ext cx="1564821" cy="22098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7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Chapter 1 	              Copyright © 2025 by Robert S. Keyser,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Parisa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Pooyan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, Lin Li, &amp; Suad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Awad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11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9839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7665" y="176571"/>
            <a:ext cx="8228786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dirty="0"/>
              <a:t>Importance of Time &amp; </a:t>
            </a:r>
            <a:br>
              <a:rPr lang="en-US" dirty="0"/>
            </a:br>
            <a:r>
              <a:rPr lang="en-US" dirty="0"/>
              <a:t>Methods to Determine Time Standards</a:t>
            </a:r>
            <a:endParaRPr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22635" y="1297391"/>
            <a:ext cx="822878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n-lt"/>
              </a:rPr>
              <a:t>Impact:</a:t>
            </a:r>
          </a:p>
          <a:p>
            <a:pPr marL="400050" indent="-225425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Productivity: Determines output rate</a:t>
            </a:r>
          </a:p>
          <a:p>
            <a:pPr marL="400050" indent="-225425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Costs: Affects labor and production costs</a:t>
            </a:r>
          </a:p>
          <a:p>
            <a:pPr marL="400050" indent="-225425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Efficiency: Measures effectiveness of processes</a:t>
            </a:r>
          </a:p>
          <a:p>
            <a:pPr marL="400050" indent="-225425">
              <a:buFont typeface="Arial" panose="020B0604020202020204" pitchFamily="34" charset="0"/>
              <a:buChar char="•"/>
            </a:pPr>
            <a:endParaRPr lang="en-US" b="1" dirty="0">
              <a:latin typeface="+mn-lt"/>
            </a:endParaRPr>
          </a:p>
          <a:p>
            <a:pPr>
              <a:tabLst>
                <a:tab pos="400050" algn="l"/>
              </a:tabLst>
            </a:pPr>
            <a:r>
              <a:rPr lang="en-US" b="1" dirty="0">
                <a:latin typeface="+mn-lt"/>
              </a:rPr>
              <a:t>Estimation:</a:t>
            </a:r>
          </a:p>
          <a:p>
            <a:pPr marL="400050" lvl="2" indent="-225425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Expert consultation</a:t>
            </a:r>
          </a:p>
          <a:p>
            <a:pPr marL="400050" lvl="2" indent="-225425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Least reliable method</a:t>
            </a:r>
          </a:p>
          <a:p>
            <a:pPr marL="400050" lvl="2" indent="-225425">
              <a:buFont typeface="Arial" panose="020B0604020202020204" pitchFamily="34" charset="0"/>
              <a:buChar char="•"/>
            </a:pPr>
            <a:endParaRPr lang="en-US" b="1" dirty="0">
              <a:latin typeface="+mn-lt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60325" algn="l"/>
                <a:tab pos="400050" algn="l"/>
              </a:tabLst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Historical Records:</a:t>
            </a:r>
          </a:p>
          <a:p>
            <a:pPr marL="400050" marR="0" lvl="1" indent="-22542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Documentation of previous production runs</a:t>
            </a:r>
          </a:p>
          <a:p>
            <a:pPr marL="400050" marR="0" lvl="1" indent="-22542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Improvement over estimation</a:t>
            </a:r>
          </a:p>
          <a:p>
            <a:pPr marL="400050" marR="0" lvl="1" indent="-22542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latin typeface="+mn-lt"/>
            </a:endParaRPr>
          </a:p>
          <a:p>
            <a:pPr lvl="2"/>
            <a:r>
              <a:rPr lang="en-US" b="1" dirty="0">
                <a:latin typeface="+mn-lt"/>
              </a:rPr>
              <a:t>Work Measurement Techniques:</a:t>
            </a:r>
            <a:endParaRPr lang="en-US" dirty="0">
              <a:latin typeface="+mn-lt"/>
            </a:endParaRPr>
          </a:p>
          <a:p>
            <a:pPr marL="400050" indent="-287338">
              <a:buFont typeface="+mj-lt"/>
              <a:buAutoNum type="arabicPeriod"/>
              <a:tabLst>
                <a:tab pos="60325" algn="l"/>
              </a:tabLst>
            </a:pPr>
            <a:r>
              <a:rPr lang="en-US" dirty="0">
                <a:latin typeface="+mn-lt"/>
              </a:rPr>
              <a:t>Direct Time Study</a:t>
            </a:r>
          </a:p>
          <a:p>
            <a:pPr marL="400050" indent="-287338">
              <a:buFont typeface="+mj-lt"/>
              <a:buAutoNum type="arabicPeriod"/>
              <a:tabLst>
                <a:tab pos="60325" algn="l"/>
              </a:tabLst>
            </a:pPr>
            <a:r>
              <a:rPr lang="en-US" dirty="0">
                <a:latin typeface="+mn-lt"/>
              </a:rPr>
              <a:t>Predetermined Motion Time Systems (PMTS)</a:t>
            </a:r>
          </a:p>
          <a:p>
            <a:pPr marL="400050" indent="-287338">
              <a:buFont typeface="+mj-lt"/>
              <a:buAutoNum type="arabicPeriod"/>
              <a:tabLst>
                <a:tab pos="60325" algn="l"/>
              </a:tabLst>
            </a:pPr>
            <a:r>
              <a:rPr lang="en-US" dirty="0">
                <a:latin typeface="+mn-lt"/>
              </a:rPr>
              <a:t>Standard Data Systems</a:t>
            </a:r>
          </a:p>
          <a:p>
            <a:pPr marL="400050" indent="-287338">
              <a:buFont typeface="+mj-lt"/>
              <a:buAutoNum type="arabicPeriod"/>
              <a:tabLst>
                <a:tab pos="60325" algn="l"/>
              </a:tabLst>
            </a:pPr>
            <a:r>
              <a:rPr lang="en-US" dirty="0">
                <a:latin typeface="+mn-lt"/>
              </a:rPr>
              <a:t>Work Sampling</a:t>
            </a:r>
          </a:p>
        </p:txBody>
      </p:sp>
      <p:pic>
        <p:nvPicPr>
          <p:cNvPr id="7" name="Picture 6" descr="Classification of time standard methods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962401"/>
            <a:ext cx="4552615" cy="237977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7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Chapter 1 	              Copyright © 2025 by Robert S. Keyser,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Parisa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Pooyan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, Lin Li, &amp; Suad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Awad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12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2921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6197" y="334961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Work Measurement Techniques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56197" y="963338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56197" y="966612"/>
            <a:ext cx="822878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7013" indent="-227013">
              <a:buFont typeface="+mj-lt"/>
              <a:buAutoNum type="arabicPeriod"/>
            </a:pPr>
            <a:r>
              <a:rPr lang="en-US" b="1" dirty="0">
                <a:latin typeface="+mn-lt"/>
              </a:rPr>
              <a:t>Direct Time Study:</a:t>
            </a:r>
          </a:p>
          <a:p>
            <a:pPr marL="514350" indent="-227013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Observes and times work elements</a:t>
            </a:r>
          </a:p>
          <a:p>
            <a:pPr marL="514350" indent="-227013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Uses timing devices like a stopwatch</a:t>
            </a:r>
          </a:p>
          <a:p>
            <a:pPr marL="514350" indent="-227013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Performance rating assigned by time study analyst</a:t>
            </a:r>
          </a:p>
          <a:p>
            <a:pPr marL="287337"/>
            <a:endParaRPr lang="en-US" dirty="0">
              <a:latin typeface="+mn-lt"/>
            </a:endParaRPr>
          </a:p>
          <a:p>
            <a:pPr marL="227013" indent="-227013">
              <a:buFont typeface="+mj-lt"/>
              <a:buAutoNum type="arabicPeriod" startAt="2"/>
            </a:pPr>
            <a:r>
              <a:rPr lang="en-US" b="1" dirty="0">
                <a:latin typeface="+mn-lt"/>
              </a:rPr>
              <a:t>Predetermined Motion Time Systems (PMTS)</a:t>
            </a:r>
          </a:p>
          <a:p>
            <a:pPr marL="514350" indent="-227013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Uses predetermined motion times</a:t>
            </a:r>
          </a:p>
          <a:p>
            <a:pPr marL="514350" indent="-227013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Normal times for basic motion elements</a:t>
            </a:r>
          </a:p>
          <a:p>
            <a:pPr marL="514350" indent="-227013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No need for performance ratings</a:t>
            </a:r>
          </a:p>
          <a:p>
            <a:pPr marL="227013" indent="-227013">
              <a:buFont typeface="+mj-lt"/>
              <a:buAutoNum type="arabicPeriod" startAt="3"/>
            </a:pPr>
            <a:r>
              <a:rPr lang="en-US" b="1" dirty="0">
                <a:latin typeface="+mn-lt"/>
              </a:rPr>
              <a:t>Standard Data Systems:</a:t>
            </a:r>
          </a:p>
          <a:p>
            <a:pPr marL="514350" indent="-227013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Uses normal time values from various sources</a:t>
            </a:r>
          </a:p>
          <a:p>
            <a:pPr marL="514350" indent="-227013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Compiles a database for calculating time standards</a:t>
            </a:r>
          </a:p>
          <a:p>
            <a:pPr marL="514350" indent="-227013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Allows pre-production time estimation</a:t>
            </a:r>
          </a:p>
          <a:p>
            <a:pPr marL="227013" indent="-227013">
              <a:buFont typeface="+mj-lt"/>
              <a:buAutoNum type="arabicPeriod" startAt="4"/>
            </a:pPr>
            <a:r>
              <a:rPr lang="en-US" b="1" dirty="0">
                <a:latin typeface="+mn-lt"/>
              </a:rPr>
              <a:t>Work Sampling:</a:t>
            </a:r>
          </a:p>
          <a:p>
            <a:pPr marL="514350" indent="-227013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Uses random observations</a:t>
            </a:r>
          </a:p>
          <a:p>
            <a:pPr marL="514350" indent="-227013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Studies work situations to determine time proportions</a:t>
            </a:r>
          </a:p>
          <a:p>
            <a:pPr marL="514350" indent="-227013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Less precise than direct time study</a:t>
            </a:r>
            <a:endParaRPr kumimoji="0" lang="en-US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7" name="Picture 6" descr="Relationship between task hierarchy and work measurement technique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5438320"/>
            <a:ext cx="4352925" cy="99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90800" y="2179423"/>
            <a:ext cx="8192695" cy="228600"/>
          </a:xfrm>
          <a:prstGeom prst="rect">
            <a:avLst/>
          </a:prstGeom>
        </p:spPr>
      </p:pic>
      <p:pic>
        <p:nvPicPr>
          <p:cNvPr id="5" name="Pictur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6544"/>
          <a:stretch/>
        </p:blipFill>
        <p:spPr>
          <a:xfrm>
            <a:off x="-762000" y="1981201"/>
            <a:ext cx="6553200" cy="472374"/>
          </a:xfrm>
          <a:prstGeom prst="rect">
            <a:avLst/>
          </a:prstGeom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7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Chapter 1 	              Copyright © 2025 by Robert S. Keyser,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Parisa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Pooyan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, Lin Li, &amp; Suad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Awad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13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0830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2635" y="686430"/>
            <a:ext cx="8228786" cy="5975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800" dirty="0"/>
              <a:t>Requirements for Valid Time Standards</a:t>
            </a:r>
            <a:endParaRPr sz="38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34827" y="1251134"/>
            <a:ext cx="822878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Must be: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Accurate: Precise and reliable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Consistent: Applicable across different workers and conditions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Fair: Attainable by a trained worker under normal working conditions</a:t>
            </a:r>
          </a:p>
          <a:p>
            <a:pPr marL="176213"/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To accurately determine standard time for a task:</a:t>
            </a:r>
          </a:p>
          <a:p>
            <a:pPr marL="461963" indent="-287338">
              <a:buFont typeface="+mj-lt"/>
              <a:buAutoNum type="arabicPeriod"/>
            </a:pPr>
            <a:r>
              <a:rPr lang="en-US" sz="2000" dirty="0">
                <a:latin typeface="+mn-lt"/>
              </a:rPr>
              <a:t>Task must be performed by an </a:t>
            </a:r>
            <a:r>
              <a:rPr lang="en-US" sz="2000" b="1" i="1" dirty="0">
                <a:latin typeface="+mn-lt"/>
              </a:rPr>
              <a:t>average worker</a:t>
            </a:r>
            <a:r>
              <a:rPr lang="en-US" sz="2000" dirty="0">
                <a:latin typeface="+mn-lt"/>
              </a:rPr>
              <a:t>.</a:t>
            </a:r>
          </a:p>
          <a:p>
            <a:pPr marL="461963" indent="-287338">
              <a:buFont typeface="+mj-lt"/>
              <a:buAutoNum type="arabicPeriod"/>
            </a:pPr>
            <a:r>
              <a:rPr lang="en-US" sz="2000" dirty="0">
                <a:latin typeface="+mn-lt"/>
              </a:rPr>
              <a:t>Worker’s pace represents </a:t>
            </a:r>
            <a:r>
              <a:rPr lang="en-US" sz="2000" b="1" i="1" dirty="0">
                <a:latin typeface="+mn-lt"/>
              </a:rPr>
              <a:t>standard performance</a:t>
            </a:r>
            <a:r>
              <a:rPr lang="en-US" sz="2000" dirty="0">
                <a:latin typeface="+mn-lt"/>
              </a:rPr>
              <a:t>.</a:t>
            </a:r>
          </a:p>
          <a:p>
            <a:pPr marL="461963" indent="-287338">
              <a:buFont typeface="+mj-lt"/>
              <a:buAutoNum type="arabicPeriod"/>
            </a:pPr>
            <a:r>
              <a:rPr lang="en-US" sz="2000" dirty="0">
                <a:latin typeface="+mn-lt"/>
              </a:rPr>
              <a:t>Worker follows a </a:t>
            </a:r>
            <a:r>
              <a:rPr lang="en-US" sz="2000" b="1" i="1" dirty="0">
                <a:latin typeface="+mn-lt"/>
              </a:rPr>
              <a:t>standard method</a:t>
            </a:r>
            <a:r>
              <a:rPr lang="en-US" sz="2000" dirty="0">
                <a:latin typeface="+mn-lt"/>
              </a:rPr>
              <a:t>.</a:t>
            </a:r>
          </a:p>
          <a:p>
            <a:pPr marL="461963" indent="-287338">
              <a:buFont typeface="+mj-lt"/>
              <a:buAutoNum type="arabicPeriod"/>
            </a:pPr>
            <a:r>
              <a:rPr lang="en-US" sz="2000" dirty="0">
                <a:latin typeface="+mn-lt"/>
              </a:rPr>
              <a:t>Task is performed on a </a:t>
            </a:r>
            <a:r>
              <a:rPr lang="en-US" sz="2000" b="1" i="1" dirty="0">
                <a:latin typeface="+mn-lt"/>
              </a:rPr>
              <a:t>standard work unit </a:t>
            </a:r>
            <a:r>
              <a:rPr lang="en-US" sz="2000" dirty="0">
                <a:latin typeface="+mn-lt"/>
              </a:rPr>
              <a:t>that is defined pre- and post-processing.</a:t>
            </a:r>
          </a:p>
        </p:txBody>
      </p:sp>
      <p:pic>
        <p:nvPicPr>
          <p:cNvPr id="7" name="Picture 6" descr="A diagram showing inputs for computing the standard time for a task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419600"/>
            <a:ext cx="5181600" cy="2009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7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Chapter 1 	              Copyright © 2025 by Robert S. Keyser,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Parisa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Pooyan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, Lin Li, &amp; Suad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Awad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14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3445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2635" y="686430"/>
            <a:ext cx="8228786" cy="5975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800" dirty="0"/>
              <a:t>Relative Accuracy of Time Study Methods</a:t>
            </a:r>
            <a:endParaRPr sz="38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31779" y="1256300"/>
            <a:ext cx="822878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Least Accurate: </a:t>
            </a:r>
            <a:r>
              <a:rPr lang="en-US" sz="2000" dirty="0">
                <a:latin typeface="+mn-lt"/>
              </a:rPr>
              <a:t>Estimation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Relies on estimator’s judgment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Not based on actual data</a:t>
            </a:r>
          </a:p>
          <a:p>
            <a:pPr marL="176213"/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Historical Records: </a:t>
            </a:r>
            <a:r>
              <a:rPr lang="en-US" sz="2000" dirty="0">
                <a:latin typeface="+mn-lt"/>
              </a:rPr>
              <a:t>Improvement over estimation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Uses hard data from previous production runs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May have biases or missing data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Work Sampling: </a:t>
            </a:r>
            <a:r>
              <a:rPr lang="en-US" sz="2000" dirty="0">
                <a:latin typeface="+mn-lt"/>
              </a:rPr>
              <a:t>Least accurate among the work measurement techniques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Statistical errors from sampling process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Does not capture methods variation</a:t>
            </a:r>
            <a:endParaRPr kumimoji="0" lang="en-US" sz="200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7" name="Picture 6" descr="A diagram of relative accuracies of various time study methods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728079"/>
            <a:ext cx="4191000" cy="16687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7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Chapter 1 	              Copyright © 2025 by Robert S. Keyser,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Parisa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Pooyan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, Lin Li, &amp; Suad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Awad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15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95705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1241" y="624875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Productivity in Work Systems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31778" y="1382286"/>
            <a:ext cx="819824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Productivity is an important metric in work systems and is defined as the ratio of outputs to inputs of a given production or service process. 4</a:t>
            </a:r>
          </a:p>
          <a:p>
            <a:endParaRPr lang="en-US" sz="2000" b="1" dirty="0"/>
          </a:p>
          <a:p>
            <a:r>
              <a:rPr lang="en-US" sz="2000" b="1" dirty="0"/>
              <a:t>Labor Productivity Index</a:t>
            </a:r>
            <a:r>
              <a:rPr lang="en-US" sz="2000" dirty="0"/>
              <a:t>:</a:t>
            </a:r>
          </a:p>
          <a:p>
            <a:pPr marL="401638" lvl="1" indent="-228600">
              <a:buFont typeface="Arial" panose="020B0604020202020204" pitchFamily="34" charset="0"/>
              <a:buChar char="•"/>
            </a:pPr>
            <a:r>
              <a:rPr lang="en-US" sz="2000" dirty="0"/>
              <a:t>Measures productivity changes over time</a:t>
            </a:r>
          </a:p>
          <a:p>
            <a:pPr marL="401638" lvl="1" indent="-228600">
              <a:buFont typeface="Arial" panose="020B0604020202020204" pitchFamily="34" charset="0"/>
              <a:buChar char="•"/>
            </a:pPr>
            <a:r>
              <a:rPr lang="en-US" sz="2000" dirty="0"/>
              <a:t>LPR = labor productivity ratio, WU = no. of work units of output, and LH = labor hours of input</a:t>
            </a:r>
          </a:p>
          <a:p>
            <a:pPr marL="401638" lvl="1" indent="-2286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01638" lvl="1" indent="-2286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01638" lvl="1" indent="-2286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01638" lvl="1" indent="-228600">
              <a:buFont typeface="Arial" panose="020B0604020202020204" pitchFamily="34" charset="0"/>
              <a:buChar char="•"/>
            </a:pPr>
            <a:r>
              <a:rPr lang="en-US" sz="2000" dirty="0"/>
              <a:t>LPI = labor productivity index, </a:t>
            </a:r>
            <a:r>
              <a:rPr lang="en-US" sz="2000" dirty="0" err="1"/>
              <a:t>LPRt</a:t>
            </a:r>
            <a:r>
              <a:rPr lang="en-US" sz="2000" dirty="0"/>
              <a:t> = labor productivity ratio for a future time period, and </a:t>
            </a:r>
            <a:r>
              <a:rPr lang="en-US" sz="2000" dirty="0" err="1"/>
              <a:t>LPRb</a:t>
            </a:r>
            <a:r>
              <a:rPr lang="en-US" sz="2000" dirty="0"/>
              <a:t> = labor productivity ratio for the baseline period</a:t>
            </a:r>
          </a:p>
        </p:txBody>
      </p:sp>
      <p:pic>
        <p:nvPicPr>
          <p:cNvPr id="4" name="Pictur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213" b="22623"/>
          <a:stretch/>
        </p:blipFill>
        <p:spPr>
          <a:xfrm>
            <a:off x="761996" y="3733800"/>
            <a:ext cx="1905000" cy="533400"/>
          </a:xfrm>
          <a:prstGeom prst="rect">
            <a:avLst/>
          </a:prstGeom>
        </p:spPr>
      </p:pic>
      <p:pic>
        <p:nvPicPr>
          <p:cNvPr id="5" name="Pictur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739" b="18972"/>
          <a:stretch/>
        </p:blipFill>
        <p:spPr>
          <a:xfrm>
            <a:off x="606711" y="5475714"/>
            <a:ext cx="2215571" cy="555324"/>
          </a:xfrm>
          <a:prstGeom prst="rect">
            <a:avLst/>
          </a:prstGeom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7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Chapter 1 	              Copyright © 2025 by Robert S. Keyser,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Parisa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Pooyan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, Lin Li, &amp; Suad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Awad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16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8855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509" y="533400"/>
            <a:ext cx="8228787" cy="758668"/>
          </a:xfrm>
          <a:prstGeom prst="rect">
            <a:avLst/>
          </a:prstGeom>
        </p:spPr>
        <p:txBody>
          <a:bodyPr vert="horz" wrap="square" lIns="0" tIns="141731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Introduction to Industrial Engineering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416508" y="1288789"/>
            <a:ext cx="822878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50" dirty="0">
                <a:latin typeface="+mn-lt"/>
              </a:rPr>
              <a:t>Industrial engineering focuses on optimizing complex processes or systems by improving efficiency and effectiveness while ensuring quality and productivity.</a:t>
            </a:r>
          </a:p>
          <a:p>
            <a:endParaRPr lang="en-US" sz="1950" dirty="0">
              <a:latin typeface="+mn-lt"/>
            </a:endParaRPr>
          </a:p>
          <a:p>
            <a:r>
              <a:rPr lang="en-US" sz="1950" b="1" dirty="0">
                <a:latin typeface="+mn-lt"/>
              </a:rPr>
              <a:t>Involves:</a:t>
            </a:r>
          </a:p>
          <a:p>
            <a:pPr marL="400050" indent="-225425">
              <a:buFont typeface="Arial" panose="020B0604020202020204" pitchFamily="34" charset="0"/>
              <a:buChar char="•"/>
            </a:pPr>
            <a:r>
              <a:rPr lang="en-US" sz="1950" dirty="0">
                <a:latin typeface="+mn-lt"/>
              </a:rPr>
              <a:t>People: Workforce management</a:t>
            </a:r>
          </a:p>
          <a:p>
            <a:pPr marL="400050" indent="-225425">
              <a:buFont typeface="Arial" panose="020B0604020202020204" pitchFamily="34" charset="0"/>
              <a:buChar char="•"/>
            </a:pPr>
            <a:r>
              <a:rPr lang="en-US" sz="1950" dirty="0">
                <a:latin typeface="+mn-lt"/>
              </a:rPr>
              <a:t>Machines: Automation and machinery</a:t>
            </a:r>
          </a:p>
          <a:p>
            <a:pPr marL="400050" indent="-225425">
              <a:buFont typeface="Arial" panose="020B0604020202020204" pitchFamily="34" charset="0"/>
              <a:buChar char="•"/>
            </a:pPr>
            <a:r>
              <a:rPr lang="en-US" sz="1950" dirty="0">
                <a:latin typeface="+mn-lt"/>
              </a:rPr>
              <a:t>Materials: Efficient material usage</a:t>
            </a:r>
          </a:p>
          <a:p>
            <a:pPr marL="400050" indent="-225425">
              <a:buFont typeface="Arial" panose="020B0604020202020204" pitchFamily="34" charset="0"/>
              <a:buChar char="•"/>
            </a:pPr>
            <a:r>
              <a:rPr lang="en-US" sz="1950" dirty="0">
                <a:latin typeface="+mn-lt"/>
              </a:rPr>
              <a:t>Information: Data management</a:t>
            </a:r>
          </a:p>
          <a:p>
            <a:pPr marL="400050" indent="-225425">
              <a:buFont typeface="Arial" panose="020B0604020202020204" pitchFamily="34" charset="0"/>
              <a:buChar char="•"/>
            </a:pPr>
            <a:r>
              <a:rPr lang="en-US" sz="1950" dirty="0">
                <a:latin typeface="+mn-lt"/>
              </a:rPr>
              <a:t>Energy: Sustainable energy use</a:t>
            </a:r>
          </a:p>
          <a:p>
            <a:endParaRPr lang="en-US" sz="1950" dirty="0">
              <a:latin typeface="+mn-lt"/>
            </a:endParaRPr>
          </a:p>
          <a:p>
            <a:r>
              <a:rPr lang="en-US" sz="1950" b="1" dirty="0">
                <a:latin typeface="+mn-lt"/>
              </a:rPr>
              <a:t>Nature of work include:</a:t>
            </a:r>
          </a:p>
          <a:p>
            <a:pPr marL="400050" lvl="4" indent="-227013">
              <a:buFont typeface="Arial" panose="020B0604020202020204" pitchFamily="34" charset="0"/>
              <a:buChar char="•"/>
            </a:pPr>
            <a:r>
              <a:rPr lang="en-US" sz="1950" dirty="0">
                <a:latin typeface="+mn-lt"/>
              </a:rPr>
              <a:t>Process Design: Developing efficient workflows</a:t>
            </a:r>
          </a:p>
          <a:p>
            <a:pPr marL="400050" lvl="4" indent="-227013">
              <a:buFont typeface="Arial" panose="020B0604020202020204" pitchFamily="34" charset="0"/>
              <a:buChar char="•"/>
            </a:pPr>
            <a:r>
              <a:rPr lang="en-US" sz="1950" dirty="0">
                <a:latin typeface="+mn-lt"/>
              </a:rPr>
              <a:t>Systems Analysis: Studying system components</a:t>
            </a:r>
          </a:p>
          <a:p>
            <a:pPr marL="400050" lvl="4" indent="-227013">
              <a:buFont typeface="Arial" panose="020B0604020202020204" pitchFamily="34" charset="0"/>
              <a:buChar char="•"/>
            </a:pPr>
            <a:r>
              <a:rPr lang="en-US" sz="1950" dirty="0">
                <a:latin typeface="+mn-lt"/>
              </a:rPr>
              <a:t>Operations Management: Managing day-to-day operations</a:t>
            </a:r>
          </a:p>
          <a:p>
            <a:pPr marL="400050" lvl="4" indent="-227013">
              <a:buFont typeface="Arial" panose="020B0604020202020204" pitchFamily="34" charset="0"/>
              <a:buChar char="•"/>
            </a:pPr>
            <a:r>
              <a:rPr lang="en-US" sz="1950" dirty="0">
                <a:latin typeface="+mn-lt"/>
              </a:rPr>
              <a:t>Quality Control: Ensuring products meet standards</a:t>
            </a:r>
          </a:p>
          <a:p>
            <a:pPr marL="400050" lvl="4" indent="-227013">
              <a:buFont typeface="Arial" panose="020B0604020202020204" pitchFamily="34" charset="0"/>
              <a:buChar char="•"/>
            </a:pPr>
            <a:r>
              <a:rPr lang="en-US" sz="1950" dirty="0">
                <a:latin typeface="+mn-lt"/>
              </a:rPr>
              <a:t>Ergonomics: Designing for human efficiency and comfort</a:t>
            </a:r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533400" y="6428920"/>
            <a:ext cx="7597317" cy="17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>
                <a:solidFill>
                  <a:prstClr val="black">
                    <a:tint val="75000"/>
                  </a:prstClr>
                </a:solidFill>
              </a:rPr>
              <a:t>Chapter 1 	              Copyright © 2025 by Robert S. Keyser, Parisa Pooyan, Lin Li, &amp; Suad Awad - All Rights Reserved</a:t>
            </a:r>
            <a:endParaRPr lang="en-US" sz="10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2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3" y="682889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Historical Context and Principles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22635" y="1344898"/>
            <a:ext cx="822878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Industrial Revolution: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Began in Great Britain around 1770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Shift from small workshops to large factories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Introduction of machinery increased production capacity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Centralization of production under one roof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Minimum Wage Laws: 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Emerged due to worker exploitation (extremely low pay, long hours and poor working conditions)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First laws enacted in Australia and New Zealand (late 19th - early 20th centuries)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New Zealand's Industrial Conciliation and Arbitration Act of 1894 and Australia's New South Wales Minimum Wage Act of 1907 set the precedent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Fair Labor Standards Act of 1938: established the first federal minimum wage in the U.S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7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Chapter 1 	              Copyright © 2025 by Robert S. Keyser,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Parisa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Pooyan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, Lin Li, &amp; Suad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Awad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2635" y="624875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Labor Specialization and Efficiency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22635" y="1371600"/>
            <a:ext cx="822878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Adam Smith: </a:t>
            </a:r>
            <a:r>
              <a:rPr lang="en-US" sz="2000" dirty="0">
                <a:latin typeface="+mn-lt"/>
              </a:rPr>
              <a:t>"Wealth of Nations" (published in 1776)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Discussed labor specialization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Emphasized efficiency gains from dividing labor into specific tasks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Henry Ford: </a:t>
            </a:r>
            <a:r>
              <a:rPr lang="en-US" sz="2000" dirty="0">
                <a:latin typeface="+mn-lt"/>
              </a:rPr>
              <a:t>Assembly line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Revolutionized automobile production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Each worker performs a specific task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Reduced production time and costs</a:t>
            </a:r>
          </a:p>
          <a:p>
            <a:pPr marL="461963" indent="-2873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Made cars affordable for the masses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Factories:</a:t>
            </a:r>
          </a:p>
          <a:p>
            <a:pPr marL="461963" indent="-287338">
              <a:buFont typeface="Arial" panose="020B0604020202020204" pitchFamily="34" charset="0"/>
              <a:buChar char="•"/>
              <a:tabLst>
                <a:tab pos="801688" algn="l"/>
              </a:tabLst>
            </a:pPr>
            <a:r>
              <a:rPr lang="en-US" sz="2000" dirty="0">
                <a:latin typeface="+mn-lt"/>
              </a:rPr>
              <a:t>Centralized production allowed for greater control</a:t>
            </a:r>
          </a:p>
          <a:p>
            <a:pPr marL="461963" indent="-287338">
              <a:buFont typeface="Arial" panose="020B0604020202020204" pitchFamily="34" charset="0"/>
              <a:buChar char="•"/>
              <a:tabLst>
                <a:tab pos="801688" algn="l"/>
              </a:tabLst>
            </a:pPr>
            <a:r>
              <a:rPr lang="en-US" sz="2000" dirty="0">
                <a:latin typeface="+mn-lt"/>
              </a:rPr>
              <a:t>Urbanization: People moved from rural areas to cities for work</a:t>
            </a:r>
          </a:p>
          <a:p>
            <a:pPr marL="461963" indent="-287338">
              <a:buFont typeface="Arial" panose="020B0604020202020204" pitchFamily="34" charset="0"/>
              <a:buChar char="•"/>
              <a:tabLst>
                <a:tab pos="801688" algn="l"/>
              </a:tabLst>
            </a:pPr>
            <a:r>
              <a:rPr lang="en-US" sz="2000" dirty="0">
                <a:latin typeface="+mn-lt"/>
              </a:rPr>
              <a:t>Led to worker movements and the rise of labor unions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7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Chapter 1 	              Copyright © 2025 by Robert S. Keyser,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Parisa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Pooyan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, Lin Li, &amp; Suad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Awad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4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3034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510" y="624875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Key Historical Figures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57607" y="1676400"/>
            <a:ext cx="82287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Eli Whitney: </a:t>
            </a:r>
            <a:r>
              <a:rPr lang="en-US" sz="2000" dirty="0">
                <a:latin typeface="+mn-lt"/>
              </a:rPr>
              <a:t>Invented the cotton gin and popularized interchangeable parts</a:t>
            </a:r>
            <a:endParaRPr lang="en-US" sz="2000" b="1" i="1" dirty="0">
              <a:latin typeface="+mn-lt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latin typeface="+mn-lt"/>
              </a:rPr>
              <a:t>Henri Fayol: </a:t>
            </a:r>
            <a:r>
              <a:rPr lang="en-US" sz="2000" dirty="0">
                <a:latin typeface="+mn-lt"/>
              </a:rPr>
              <a:t>Developed the line and staff organization model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latin typeface="+mn-lt"/>
              </a:rPr>
              <a:t>Henry Ford: </a:t>
            </a:r>
            <a:r>
              <a:rPr lang="en-US" sz="2000" dirty="0">
                <a:latin typeface="+mn-lt"/>
              </a:rPr>
              <a:t>Introduced the moving assembly line </a:t>
            </a:r>
            <a:endParaRPr lang="en-US" sz="2000" i="1" dirty="0">
              <a:latin typeface="+mn-lt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latin typeface="+mn-lt"/>
              </a:rPr>
              <a:t>Frederick Winslow Taylor: </a:t>
            </a:r>
            <a:r>
              <a:rPr lang="en-US" sz="2000" dirty="0">
                <a:latin typeface="+mn-lt"/>
              </a:rPr>
              <a:t>Father of scientific management </a:t>
            </a:r>
            <a:endParaRPr lang="en-US" sz="2000" i="1" dirty="0">
              <a:latin typeface="+mn-lt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latin typeface="+mn-lt"/>
              </a:rPr>
              <a:t>Frank and Lillian Gilbreth: </a:t>
            </a:r>
            <a:r>
              <a:rPr lang="en-US" sz="2000" dirty="0">
                <a:latin typeface="+mn-lt"/>
              </a:rPr>
              <a:t>Pioneers in motion study and efficiency </a:t>
            </a:r>
            <a:endParaRPr lang="en-US" sz="2000" i="1" dirty="0">
              <a:latin typeface="+mn-lt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latin typeface="+mn-lt"/>
              </a:rPr>
              <a:t>Harold B. Maynard: </a:t>
            </a:r>
            <a:r>
              <a:rPr lang="en-US" sz="2000" dirty="0">
                <a:latin typeface="+mn-lt"/>
              </a:rPr>
              <a:t>Developed Methods-Time Measurement (MTM)</a:t>
            </a:r>
            <a:endParaRPr kumimoji="0" lang="en-US" sz="20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i="1" dirty="0">
              <a:latin typeface="+mn-lt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</a:t>
            </a: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7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Chapter 1 	              Copyright © 2025 by Robert S. Keyser,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Parisa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Pooyan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, Lin Li, &amp; Suad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Awad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5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7097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3" y="624875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Eli Whitney (1765-1825)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6103" y="1600200"/>
            <a:ext cx="82287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Invention: </a:t>
            </a:r>
            <a:r>
              <a:rPr lang="en-US" sz="2000" dirty="0">
                <a:latin typeface="+mn-lt"/>
              </a:rPr>
              <a:t>Cotton gin</a:t>
            </a:r>
          </a:p>
          <a:p>
            <a:pPr marL="400050" indent="-2873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Revolutionized cotton processing</a:t>
            </a: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Contribution: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Concept of interchangeable parts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Allowed for mass production and easier assembly/repair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Special machine tools, fixtures, and gauges for accurate components</a:t>
            </a:r>
            <a:endParaRPr lang="en-US" sz="2000" i="1" dirty="0">
              <a:latin typeface="Calibri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</a:t>
            </a: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10" name="Picture 9" descr="Image of Eli Whitney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371600"/>
            <a:ext cx="2098221" cy="1981200"/>
          </a:xfrm>
          <a:prstGeom prst="rect">
            <a:avLst/>
          </a:prstGeom>
          <a:noFill/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7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Chapter 1 	              Copyright © 2025 by Robert S. Keyser,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Parisa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Pooyan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, Lin Li, &amp; Suad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Awad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6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410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6583" y="64316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Henri Fayol (1841-1925)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22635" y="1294238"/>
            <a:ext cx="82287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Model: </a:t>
            </a:r>
            <a:r>
              <a:rPr lang="en-US" sz="2000" dirty="0">
                <a:latin typeface="+mn-lt"/>
              </a:rPr>
              <a:t>Line and staff organization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Line roles: Direct activities (production, sales)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Staff roles: Specialized support (HR, legal, accounting)</a:t>
            </a: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Emphasis: </a:t>
            </a:r>
            <a:r>
              <a:rPr lang="en-US" sz="2000" dirty="0">
                <a:latin typeface="+mn-lt"/>
              </a:rPr>
              <a:t>Planning in management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Assess future and make provisions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Improved organizational efficiency and accountability</a:t>
            </a:r>
            <a:r>
              <a:rPr kumimoji="0" lang="en-US" sz="200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</a:t>
            </a:r>
            <a:endParaRPr kumimoji="0" lang="en-US" sz="200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12" name="Picture 11" descr="Image of Henri Fayol.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8"/>
          <a:stretch/>
        </p:blipFill>
        <p:spPr bwMode="auto">
          <a:xfrm>
            <a:off x="6629400" y="1371600"/>
            <a:ext cx="2022021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7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Chapter 1 	              Copyright © 2025 by Robert S. Keyser,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Parisa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Pooyan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, Lin Li, &amp; Suad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Awad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7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0603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2634" y="624875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Henry Ford (1863-1947)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387801" y="1371599"/>
            <a:ext cx="647019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50" b="1" dirty="0">
                <a:latin typeface="+mn-lt"/>
              </a:rPr>
              <a:t>Innovation: </a:t>
            </a:r>
            <a:r>
              <a:rPr lang="en-US" sz="1950" dirty="0">
                <a:latin typeface="+mn-lt"/>
              </a:rPr>
              <a:t>Assembly line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1950" dirty="0">
                <a:latin typeface="+mn-lt"/>
              </a:rPr>
              <a:t>Moving assembly line reduced production time and costs</a:t>
            </a:r>
          </a:p>
          <a:p>
            <a:endParaRPr lang="en-US" sz="1950" dirty="0">
              <a:latin typeface="+mn-lt"/>
            </a:endParaRPr>
          </a:p>
          <a:p>
            <a:endParaRPr lang="en-US" sz="1950" dirty="0">
              <a:latin typeface="+mn-lt"/>
            </a:endParaRPr>
          </a:p>
          <a:p>
            <a:r>
              <a:rPr lang="en-US" sz="1950" b="1" dirty="0">
                <a:latin typeface="+mn-lt"/>
              </a:rPr>
              <a:t>Impact: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1950" dirty="0">
                <a:latin typeface="+mn-lt"/>
              </a:rPr>
              <a:t>Model T: First affordable car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1950" dirty="0">
                <a:latin typeface="+mn-lt"/>
              </a:rPr>
              <a:t>Mass production techniques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1950" dirty="0">
                <a:latin typeface="+mn-lt"/>
              </a:rPr>
              <a:t>Increased efficiency in the automobile industry</a:t>
            </a:r>
            <a:endParaRPr kumimoji="0" lang="en-US" sz="195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10" name="Picture 9" descr="Image of Henry Ford.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0" r="19494"/>
          <a:stretch/>
        </p:blipFill>
        <p:spPr bwMode="auto">
          <a:xfrm>
            <a:off x="6857999" y="1371600"/>
            <a:ext cx="1793421" cy="184261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7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Chapter 1 	              Copyright © 2025 by Robert S. Keyser,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Parisa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Pooyan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, Lin Li, &amp; Suad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Awad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8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1730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2635" y="624875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Frederick Winslow Taylor (1856-1915)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22635" y="1371600"/>
            <a:ext cx="644189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Known as: </a:t>
            </a:r>
            <a:r>
              <a:rPr lang="en-US" sz="2000" dirty="0">
                <a:latin typeface="+mn-lt"/>
              </a:rPr>
              <a:t>Father of scientific management. Published book in 1911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Taylor’s Four Principles: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Develop a science for each element of work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Scientifically select, train &amp; develop workers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Cooperate with workers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Divide Work and Responsibility</a:t>
            </a:r>
          </a:p>
          <a:p>
            <a:pPr marL="114300"/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Two Famous Experiments: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000" dirty="0">
                <a:latin typeface="+mn-lt"/>
              </a:rPr>
              <a:t>Shoveling experiment: Optimal load size for efficiency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000" dirty="0">
                <a:latin typeface="+mn-lt"/>
              </a:rPr>
              <a:t>Pig iron handling: Improved efficiency with specific methods and rest breaks</a:t>
            </a:r>
            <a:endParaRPr kumimoji="0" lang="en-US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10" name="Picture 9" descr="Image of Frederick Winslow Taylor.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26"/>
          <a:stretch/>
        </p:blipFill>
        <p:spPr bwMode="auto">
          <a:xfrm>
            <a:off x="6934200" y="1371600"/>
            <a:ext cx="1717221" cy="236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7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Chapter 1 	              Copyright © 2025 by Robert S. Keyser,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Parisa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Pooyan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, Lin Li, &amp; Suad </a:t>
            </a:r>
            <a:r>
              <a:rPr lang="en-US" sz="1000" dirty="0" err="1">
                <a:solidFill>
                  <a:prstClr val="black">
                    <a:tint val="75000"/>
                  </a:prstClr>
                </a:solidFill>
              </a:rPr>
              <a:t>Awad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</a:rPr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9</a:t>
            </a:fld>
            <a:endParaRPr sz="1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9813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</TotalTime>
  <Words>1497</Words>
  <Application>Microsoft Office PowerPoint</Application>
  <PresentationFormat>On-screen Show (4:3)</PresentationFormat>
  <Paragraphs>221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Courier New</vt:lpstr>
      <vt:lpstr>Office Theme</vt:lpstr>
      <vt:lpstr>Chapter 1                Copyright © 2025 by Robert S. Keyser, Parisa Pooyan, Lin Li, &amp; Suad Awad - All Rights Reserved</vt:lpstr>
      <vt:lpstr>Introduction to Industrial Engineering</vt:lpstr>
      <vt:lpstr>Historical Context and Principles</vt:lpstr>
      <vt:lpstr>Labor Specialization and Efficiency</vt:lpstr>
      <vt:lpstr>Key Historical Figures</vt:lpstr>
      <vt:lpstr>Eli Whitney (1765-1825)</vt:lpstr>
      <vt:lpstr>Henri Fayol (1841-1925)</vt:lpstr>
      <vt:lpstr>Henry Ford (1863-1947)</vt:lpstr>
      <vt:lpstr>Frederick Winslow Taylor (1856-1915)</vt:lpstr>
      <vt:lpstr>Frank and Lillian Gilbreth</vt:lpstr>
      <vt:lpstr>Harold B. Maynard (1902-1975)</vt:lpstr>
      <vt:lpstr>Importance of Time &amp;  Methods to Determine Time Standards</vt:lpstr>
      <vt:lpstr>Work Measurement Techniques</vt:lpstr>
      <vt:lpstr>Requirements for Valid Time Standards</vt:lpstr>
      <vt:lpstr>Relative Accuracy of Time Study Methods</vt:lpstr>
      <vt:lpstr>Productivity in Work Systems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ISYE 3450</dc:title>
  <dc:creator>Suad Awad</dc:creator>
  <cp:lastModifiedBy>Robert Keyser</cp:lastModifiedBy>
  <cp:revision>34</cp:revision>
  <cp:lastPrinted>2024-07-17T00:28:01Z</cp:lastPrinted>
  <dcterms:created xsi:type="dcterms:W3CDTF">2024-07-15T11:40:17Z</dcterms:created>
  <dcterms:modified xsi:type="dcterms:W3CDTF">2025-05-22T05:56:24Z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2021-05-10T00:00:00Z</vt:filetime>
  </property>
  <property fmtid="{D5CDD505-2E9C-101B-9397-08002B2CF9AE}" pid="3" name="LastSaved">
    <vt:filetime>2024-07-15T00:00:00Z</vt:filetime>
  </property>
  <property fmtid="{D5CDD505-2E9C-101B-9397-08002B2CF9AE}" pid="4" name="Producer">
    <vt:lpwstr>macOS Version 11.3.1 (Build 20E241) Quartz PDFContext</vt:lpwstr>
  </property>
</Properties>
</file>