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8" r:id="rId3"/>
    <p:sldId id="259" r:id="rId4"/>
    <p:sldId id="262" r:id="rId5"/>
    <p:sldId id="288" r:id="rId6"/>
    <p:sldId id="263" r:id="rId7"/>
    <p:sldId id="273" r:id="rId8"/>
    <p:sldId id="264" r:id="rId9"/>
    <p:sldId id="283" r:id="rId10"/>
    <p:sldId id="274" r:id="rId11"/>
    <p:sldId id="293" r:id="rId12"/>
    <p:sldId id="281" r:id="rId13"/>
    <p:sldId id="282" r:id="rId14"/>
    <p:sldId id="286" r:id="rId15"/>
  </p:sldIdLst>
  <p:sldSz cx="9144000" cy="6858000" type="screen4x3"/>
  <p:notesSz cx="9144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4660"/>
  </p:normalViewPr>
  <p:slideViewPr>
    <p:cSldViewPr>
      <p:cViewPr varScale="1">
        <p:scale>
          <a:sx n="78" d="100"/>
          <a:sy n="78" d="100"/>
        </p:scale>
        <p:origin x="917" y="62"/>
      </p:cViewPr>
      <p:guideLst>
        <p:guide orient="horz" pos="2880"/>
        <p:guide pos="216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7AD6D6CB-DC39-4E74-A8CB-F006266FF4C3}" type="datetimeFigureOut">
              <a:rPr lang="en-US" smtClean="0"/>
              <a:t>5/22/2025</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A8D575AF-2B61-4484-9DA5-1F4126647A18}" type="slidenum">
              <a:rPr lang="en-US" smtClean="0"/>
              <a:t>‹#›</a:t>
            </a:fld>
            <a:endParaRPr lang="en-US"/>
          </a:p>
        </p:txBody>
      </p:sp>
    </p:spTree>
    <p:extLst>
      <p:ext uri="{BB962C8B-B14F-4D97-AF65-F5344CB8AC3E}">
        <p14:creationId xmlns:p14="http://schemas.microsoft.com/office/powerpoint/2010/main" val="3786436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D575AF-2B61-4484-9DA5-1F4126647A18}" type="slidenum">
              <a:rPr lang="en-US" smtClean="0"/>
              <a:t>1</a:t>
            </a:fld>
            <a:endParaRPr lang="en-US"/>
          </a:p>
        </p:txBody>
      </p:sp>
    </p:spTree>
    <p:extLst>
      <p:ext uri="{BB962C8B-B14F-4D97-AF65-F5344CB8AC3E}">
        <p14:creationId xmlns:p14="http://schemas.microsoft.com/office/powerpoint/2010/main" val="2956456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D575AF-2B61-4484-9DA5-1F4126647A18}" type="slidenum">
              <a:rPr lang="en-US" smtClean="0"/>
              <a:t>2</a:t>
            </a:fld>
            <a:endParaRPr lang="en-US"/>
          </a:p>
        </p:txBody>
      </p:sp>
    </p:spTree>
    <p:extLst>
      <p:ext uri="{BB962C8B-B14F-4D97-AF65-F5344CB8AC3E}">
        <p14:creationId xmlns:p14="http://schemas.microsoft.com/office/powerpoint/2010/main" val="4082599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D575AF-2B61-4484-9DA5-1F4126647A18}" type="slidenum">
              <a:rPr lang="en-US" smtClean="0"/>
              <a:t>12</a:t>
            </a:fld>
            <a:endParaRPr lang="en-US"/>
          </a:p>
        </p:txBody>
      </p:sp>
    </p:spTree>
    <p:extLst>
      <p:ext uri="{BB962C8B-B14F-4D97-AF65-F5344CB8AC3E}">
        <p14:creationId xmlns:p14="http://schemas.microsoft.com/office/powerpoint/2010/main" val="21598471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74661" y="1459409"/>
            <a:ext cx="8512175" cy="0"/>
          </a:xfrm>
          <a:custGeom>
            <a:avLst/>
            <a:gdLst/>
            <a:ahLst/>
            <a:cxnLst/>
            <a:rect l="l" t="t" r="r" b="b"/>
            <a:pathLst>
              <a:path w="8512175">
                <a:moveTo>
                  <a:pt x="0" y="0"/>
                </a:moveTo>
                <a:lnTo>
                  <a:pt x="8512139" y="1"/>
                </a:lnTo>
              </a:path>
            </a:pathLst>
          </a:custGeom>
          <a:ln w="57150">
            <a:solidFill>
              <a:srgbClr val="F69240"/>
            </a:solidFill>
          </a:ln>
        </p:spPr>
        <p:txBody>
          <a:bodyPr wrap="square" lIns="0" tIns="0" rIns="0" bIns="0" rtlCol="0"/>
          <a:lstStyle/>
          <a:p>
            <a:endParaRPr/>
          </a:p>
        </p:txBody>
      </p:sp>
      <p:pic>
        <p:nvPicPr>
          <p:cNvPr id="17" name="bg object 17"/>
          <p:cNvPicPr/>
          <p:nvPr/>
        </p:nvPicPr>
        <p:blipFill>
          <a:blip r:embed="rId2" cstate="print"/>
          <a:stretch>
            <a:fillRect/>
          </a:stretch>
        </p:blipFill>
        <p:spPr>
          <a:xfrm>
            <a:off x="545592" y="429767"/>
            <a:ext cx="121920" cy="5870448"/>
          </a:xfrm>
          <a:prstGeom prst="rect">
            <a:avLst/>
          </a:prstGeom>
        </p:spPr>
      </p:pic>
      <p:sp>
        <p:nvSpPr>
          <p:cNvPr id="18" name="bg object 18"/>
          <p:cNvSpPr/>
          <p:nvPr/>
        </p:nvSpPr>
        <p:spPr>
          <a:xfrm>
            <a:off x="606174" y="452062"/>
            <a:ext cx="0" cy="5767705"/>
          </a:xfrm>
          <a:custGeom>
            <a:avLst/>
            <a:gdLst/>
            <a:ahLst/>
            <a:cxnLst/>
            <a:rect l="l" t="t" r="r" b="b"/>
            <a:pathLst>
              <a:path h="5767705">
                <a:moveTo>
                  <a:pt x="0" y="0"/>
                </a:moveTo>
                <a:lnTo>
                  <a:pt x="1" y="5767227"/>
                </a:lnTo>
              </a:path>
            </a:pathLst>
          </a:custGeom>
          <a:ln w="38100">
            <a:solidFill>
              <a:srgbClr val="000000"/>
            </a:solidFill>
          </a:ln>
        </p:spPr>
        <p:txBody>
          <a:bodyPr wrap="square" lIns="0" tIns="0" rIns="0" bIns="0" rtlCol="0"/>
          <a:lstStyle/>
          <a:p>
            <a:endParaRPr/>
          </a:p>
        </p:txBody>
      </p:sp>
      <p:sp>
        <p:nvSpPr>
          <p:cNvPr id="2" name="Holder 2"/>
          <p:cNvSpPr>
            <a:spLocks noGrp="1"/>
          </p:cNvSpPr>
          <p:nvPr>
            <p:ph type="ctrTitle"/>
          </p:nvPr>
        </p:nvSpPr>
        <p:spPr>
          <a:xfrm>
            <a:off x="3503025" y="2196084"/>
            <a:ext cx="2341879" cy="513080"/>
          </a:xfrm>
          <a:prstGeom prst="rect">
            <a:avLst/>
          </a:prstGeom>
        </p:spPr>
        <p:txBody>
          <a:bodyPr wrap="square" lIns="0" tIns="0" rIns="0" bIns="0">
            <a:spAutoFit/>
          </a:bodyPr>
          <a:lstStyle>
            <a:lvl1pPr>
              <a:defRPr sz="3600" b="0" i="0">
                <a:solidFill>
                  <a:schemeClr val="tx1"/>
                </a:solidFill>
                <a:latin typeface="Calibri"/>
                <a:cs typeface="Calibri"/>
              </a:defRPr>
            </a:lvl1pPr>
          </a:lstStyle>
          <a:p>
            <a:endParaRPr/>
          </a:p>
        </p:txBody>
      </p:sp>
      <p:sp>
        <p:nvSpPr>
          <p:cNvPr id="3" name="Holder 3"/>
          <p:cNvSpPr>
            <a:spLocks noGrp="1"/>
          </p:cNvSpPr>
          <p:nvPr>
            <p:ph type="subTitle" idx="4"/>
          </p:nvPr>
        </p:nvSpPr>
        <p:spPr>
          <a:xfrm>
            <a:off x="1953727" y="3765804"/>
            <a:ext cx="5647055" cy="1189989"/>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C94A7E6-A0AA-4E87-8D39-7556F7175F58}" type="datetime1">
              <a:rPr lang="en-US" smtClean="0"/>
              <a:t>5/22/2025</a:t>
            </a:fld>
            <a:endParaRPr lang="en-US"/>
          </a:p>
        </p:txBody>
      </p:sp>
      <p:sp>
        <p:nvSpPr>
          <p:cNvPr id="6" name="Holder 6"/>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79883" y="1237757"/>
            <a:ext cx="8950960" cy="0"/>
          </a:xfrm>
          <a:custGeom>
            <a:avLst/>
            <a:gdLst/>
            <a:ahLst/>
            <a:cxnLst/>
            <a:rect l="l" t="t" r="r" b="b"/>
            <a:pathLst>
              <a:path w="8950960">
                <a:moveTo>
                  <a:pt x="0" y="0"/>
                </a:moveTo>
                <a:lnTo>
                  <a:pt x="8950591" y="1"/>
                </a:lnTo>
              </a:path>
            </a:pathLst>
          </a:custGeom>
          <a:ln w="57150">
            <a:solidFill>
              <a:srgbClr val="F69240"/>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97BF2C7-B085-48D9-A6DB-C7ADE03D30BC}" type="datetime1">
              <a:rPr lang="en-US" smtClean="0"/>
              <a:t>5/22/2025</a:t>
            </a:fld>
            <a:endParaRPr lang="en-US"/>
          </a:p>
        </p:txBody>
      </p:sp>
      <p:sp>
        <p:nvSpPr>
          <p:cNvPr id="6" name="Holder 6"/>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D75147FC-F667-4737-8B6D-2B47F054B888}" type="datetime1">
              <a:rPr lang="en-US" smtClean="0"/>
              <a:t>5/22/2025</a:t>
            </a:fld>
            <a:endParaRPr lang="en-US"/>
          </a:p>
        </p:txBody>
      </p:sp>
      <p:sp>
        <p:nvSpPr>
          <p:cNvPr id="7" name="Holder 7"/>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A3A8C31E-352B-4F12-AC8C-F7441B73BE9E}" type="datetime1">
              <a:rPr lang="en-US" smtClean="0"/>
              <a:t>5/22/2025</a:t>
            </a:fld>
            <a:endParaRPr lang="en-US"/>
          </a:p>
        </p:txBody>
      </p:sp>
      <p:sp>
        <p:nvSpPr>
          <p:cNvPr id="5" name="Holder 5"/>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C4C62E92-4C91-48EA-96F6-0770FE99EC85}" type="datetime1">
              <a:rPr lang="en-US" smtClean="0"/>
              <a:t>5/22/2025</a:t>
            </a:fld>
            <a:endParaRPr lang="en-US"/>
          </a:p>
        </p:txBody>
      </p:sp>
      <p:sp>
        <p:nvSpPr>
          <p:cNvPr id="4" name="Holder 4"/>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67183" y="403859"/>
            <a:ext cx="8976360" cy="770127"/>
          </a:xfrm>
          <a:prstGeom prst="rect">
            <a:avLst/>
          </a:prstGeom>
        </p:spPr>
        <p:txBody>
          <a:bodyPr wrap="square" lIns="0" tIns="0" rIns="0" bIns="0">
            <a:spAutoFit/>
          </a:bodyPr>
          <a:lstStyle>
            <a:lvl1pPr>
              <a:defRPr sz="3600" b="0" i="0">
                <a:solidFill>
                  <a:schemeClr val="tx1"/>
                </a:solidFill>
                <a:latin typeface="Calibri"/>
                <a:cs typeface="Calibri"/>
              </a:defRPr>
            </a:lvl1pPr>
          </a:lstStyle>
          <a:p>
            <a:endParaRPr/>
          </a:p>
        </p:txBody>
      </p:sp>
      <p:sp>
        <p:nvSpPr>
          <p:cNvPr id="3" name="Holder 3"/>
          <p:cNvSpPr>
            <a:spLocks noGrp="1"/>
          </p:cNvSpPr>
          <p:nvPr>
            <p:ph type="body" idx="1"/>
          </p:nvPr>
        </p:nvSpPr>
        <p:spPr>
          <a:xfrm>
            <a:off x="503000" y="1249171"/>
            <a:ext cx="7908925" cy="3768725"/>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DF5C42B0-C85C-4A12-88E4-CBEC678142D5}" type="datetime1">
              <a:rPr lang="en-US" smtClean="0"/>
              <a:t>5/22/2025</a:t>
            </a:fld>
            <a:endParaRPr lang="en-US"/>
          </a:p>
        </p:txBody>
      </p:sp>
      <p:sp>
        <p:nvSpPr>
          <p:cNvPr id="6" name="Holder 6"/>
          <p:cNvSpPr>
            <a:spLocks noGrp="1"/>
          </p:cNvSpPr>
          <p:nvPr>
            <p:ph type="sldNum" sz="quarter" idx="7"/>
          </p:nvPr>
        </p:nvSpPr>
        <p:spPr>
          <a:xfrm>
            <a:off x="8883967" y="6623793"/>
            <a:ext cx="219075" cy="180975"/>
          </a:xfrm>
          <a:prstGeom prst="rect">
            <a:avLst/>
          </a:prstGeom>
        </p:spPr>
        <p:txBody>
          <a:bodyPr wrap="square" lIns="0" tIns="0" rIns="0" bIns="0">
            <a:spAutoFit/>
          </a:bodyPr>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C183D7F6-B498-43B3-948B-1728B52AA6E4}">
                <adec:decorative xmlns:adec="http://schemas.microsoft.com/office/drawing/2017/decorative" val="1"/>
              </a:ext>
            </a:extLst>
          </p:cNvPr>
          <p:cNvSpPr txBox="1">
            <a:spLocks noGrp="1"/>
          </p:cNvSpPr>
          <p:nvPr>
            <p:ph type="subTitle" idx="4"/>
          </p:nvPr>
        </p:nvSpPr>
        <p:spPr>
          <a:xfrm>
            <a:off x="685800" y="1965073"/>
            <a:ext cx="8035290" cy="2940677"/>
          </a:xfrm>
          <a:prstGeom prst="rect">
            <a:avLst/>
          </a:prstGeom>
        </p:spPr>
        <p:txBody>
          <a:bodyPr vert="horz" wrap="square" lIns="0" tIns="12700" rIns="0" bIns="0" rtlCol="0">
            <a:spAutoFit/>
          </a:bodyPr>
          <a:lstStyle/>
          <a:p>
            <a:pPr marR="5080" indent="11113" algn="ctr">
              <a:lnSpc>
                <a:spcPct val="119400"/>
              </a:lnSpc>
              <a:spcBef>
                <a:spcPts val="100"/>
              </a:spcBef>
            </a:pPr>
            <a:r>
              <a:rPr lang="en-US" sz="5400" spc="-10" dirty="0"/>
              <a:t>Chapter 6</a:t>
            </a:r>
          </a:p>
          <a:p>
            <a:pPr marR="5080" indent="11113" algn="ctr">
              <a:lnSpc>
                <a:spcPct val="119400"/>
              </a:lnSpc>
              <a:spcBef>
                <a:spcPts val="100"/>
              </a:spcBef>
            </a:pPr>
            <a:r>
              <a:rPr lang="en-US" sz="5400" spc="-10" dirty="0"/>
              <a:t>Motion Economy </a:t>
            </a:r>
          </a:p>
          <a:p>
            <a:pPr marR="5080" indent="11113" algn="ctr">
              <a:lnSpc>
                <a:spcPct val="119400"/>
              </a:lnSpc>
              <a:spcBef>
                <a:spcPts val="100"/>
              </a:spcBef>
            </a:pPr>
            <a:r>
              <a:rPr lang="en-US" sz="5400" spc="-10" dirty="0"/>
              <a:t>and Work Design</a:t>
            </a:r>
            <a:endParaRPr sz="5400" dirty="0"/>
          </a:p>
        </p:txBody>
      </p:sp>
      <p:sp>
        <p:nvSpPr>
          <p:cNvPr id="5" name="Footer Placeholder 4">
            <a:extLst>
              <a:ext uri="{C183D7F6-B498-43B3-948B-1728B52AA6E4}">
                <adec:decorative xmlns:adec="http://schemas.microsoft.com/office/drawing/2017/decorative" val="1"/>
              </a:ext>
            </a:extLst>
          </p:cNvPr>
          <p:cNvSpPr>
            <a:spLocks noGrp="1"/>
          </p:cNvSpPr>
          <p:nvPr>
            <p:ph type="title" idx="4294967295"/>
          </p:nvPr>
        </p:nvSpPr>
        <p:spPr>
          <a:xfrm>
            <a:off x="76200" y="6478588"/>
            <a:ext cx="7924800" cy="15398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tx1">
                    <a:tint val="75000"/>
                  </a:schemeClr>
                </a:solidFill>
                <a:effectLst/>
                <a:uLnTx/>
                <a:uFillTx/>
              </a:rPr>
              <a:t>Chapter 6	              Copyright © 2025 by Robert S. Keyser, Parisa Pooyan, Lin Li, &amp; Suad Awad - All Rights Reserved</a:t>
            </a:r>
          </a:p>
        </p:txBody>
      </p:sp>
      <p:sp>
        <p:nvSpPr>
          <p:cNvPr id="4" name="object 4">
            <a:extLst>
              <a:ext uri="{C183D7F6-B498-43B3-948B-1728B52AA6E4}">
                <adec:decorative xmlns:adec="http://schemas.microsoft.com/office/drawing/2017/decorative" val="1"/>
              </a:ext>
            </a:extLst>
          </p:cNvPr>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a:t>
            </a:fld>
            <a:endParaRPr sz="1200">
              <a:latin typeface="Calibri"/>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4" y="202135"/>
            <a:ext cx="8228786" cy="628377"/>
          </a:xfrm>
          <a:prstGeom prst="rect">
            <a:avLst/>
          </a:prstGeom>
        </p:spPr>
        <p:txBody>
          <a:bodyPr vert="horz" wrap="square" lIns="0" tIns="12700" rIns="0" bIns="0" rtlCol="0">
            <a:spAutoFit/>
          </a:bodyPr>
          <a:lstStyle/>
          <a:p>
            <a:pPr marL="12700" algn="ctr">
              <a:spcBef>
                <a:spcPts val="100"/>
              </a:spcBef>
            </a:pPr>
            <a:r>
              <a:rPr lang="en-US" sz="4000" dirty="0"/>
              <a:t>Example: Assembly Workstation Design</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90" y="7620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5290" y="812224"/>
            <a:ext cx="8499298" cy="3993401"/>
          </a:xfrm>
          <a:prstGeom prst="rect">
            <a:avLst/>
          </a:prstGeom>
          <a:noFill/>
        </p:spPr>
        <p:txBody>
          <a:bodyPr wrap="square" rtlCol="0">
            <a:spAutoFit/>
          </a:bodyPr>
          <a:lstStyle/>
          <a:p>
            <a:r>
              <a:rPr lang="en-US" sz="1950" dirty="0">
                <a:latin typeface="+mn-lt"/>
              </a:rPr>
              <a:t>Designing workspaces with these principles enhances efficiency &amp; reduces fatigue, minimizing unnecessary movements for safer and more productive work environments.</a:t>
            </a:r>
          </a:p>
          <a:p>
            <a:endParaRPr lang="en-US" sz="1950" dirty="0">
              <a:latin typeface="+mn-lt"/>
            </a:endParaRPr>
          </a:p>
          <a:p>
            <a:r>
              <a:rPr lang="en-US" sz="1950" b="1" dirty="0">
                <a:latin typeface="+mn-lt"/>
              </a:rPr>
              <a:t>Normal Working Area:</a:t>
            </a:r>
          </a:p>
          <a:p>
            <a:pPr marL="457200" indent="-284163">
              <a:buFont typeface="Arial" panose="020B0604020202020204" pitchFamily="34" charset="0"/>
              <a:buChar char="•"/>
            </a:pPr>
            <a:r>
              <a:rPr lang="en-US" sz="1950" dirty="0">
                <a:latin typeface="+mn-lt"/>
              </a:rPr>
              <a:t>Place essential tools (screwdrivers, pliers, small parts) within easy reach.</a:t>
            </a:r>
          </a:p>
          <a:p>
            <a:pPr marL="457200" indent="-284163">
              <a:buFont typeface="Arial" panose="020B0604020202020204" pitchFamily="34" charset="0"/>
              <a:buChar char="•"/>
            </a:pPr>
            <a:r>
              <a:rPr lang="en-US" sz="1950" dirty="0">
                <a:latin typeface="+mn-lt"/>
              </a:rPr>
              <a:t>Arrange immediate assembly components in this zone.</a:t>
            </a:r>
          </a:p>
          <a:p>
            <a:pPr marL="457200" indent="-284163">
              <a:buFont typeface="Arial" panose="020B0604020202020204" pitchFamily="34" charset="0"/>
              <a:buChar char="•"/>
            </a:pPr>
            <a:r>
              <a:rPr lang="en-US" sz="1950" dirty="0">
                <a:latin typeface="+mn-lt"/>
              </a:rPr>
              <a:t>Use an ergonomically designed chair when feasible.</a:t>
            </a:r>
          </a:p>
          <a:p>
            <a:r>
              <a:rPr lang="en-US" sz="1950" b="1" dirty="0">
                <a:latin typeface="+mn-lt"/>
              </a:rPr>
              <a:t>Maximum Working Area:</a:t>
            </a:r>
          </a:p>
          <a:p>
            <a:pPr marL="457200" indent="-284163">
              <a:buFont typeface="Arial" panose="020B0604020202020204" pitchFamily="34" charset="0"/>
              <a:buChar char="•"/>
            </a:pPr>
            <a:r>
              <a:rPr lang="en-US" sz="1950" dirty="0">
                <a:latin typeface="+mn-lt"/>
              </a:rPr>
              <a:t>Store large components and infrequently used tools outside the normal area but within reach.</a:t>
            </a:r>
          </a:p>
          <a:p>
            <a:pPr marL="457200" indent="-284163">
              <a:buFont typeface="Arial" panose="020B0604020202020204" pitchFamily="34" charset="0"/>
              <a:buChar char="•"/>
            </a:pPr>
            <a:r>
              <a:rPr lang="en-US" sz="1950" dirty="0">
                <a:latin typeface="+mn-lt"/>
              </a:rPr>
              <a:t>Ensure items require minimal movement to access and are not needed constantly.</a:t>
            </a:r>
          </a:p>
        </p:txBody>
      </p:sp>
      <p:pic>
        <p:nvPicPr>
          <p:cNvPr id="7" name="Picture 6" descr="Assembly Line: Over 27,860 Royalty-Free Licensable Stock Vectors &amp; Vector  Art | Shutterstock"/>
          <p:cNvPicPr/>
          <p:nvPr/>
        </p:nvPicPr>
        <p:blipFill>
          <a:blip r:embed="rId2">
            <a:extLst>
              <a:ext uri="{28A0092B-C50C-407E-A947-70E740481C1C}">
                <a14:useLocalDpi xmlns:a14="http://schemas.microsoft.com/office/drawing/2010/main" val="0"/>
              </a:ext>
            </a:extLst>
          </a:blip>
          <a:srcRect/>
          <a:stretch>
            <a:fillRect/>
          </a:stretch>
        </p:blipFill>
        <p:spPr bwMode="auto">
          <a:xfrm>
            <a:off x="2874645" y="4572000"/>
            <a:ext cx="3310890" cy="1752600"/>
          </a:xfrm>
          <a:prstGeom prst="rect">
            <a:avLst/>
          </a:prstGeom>
          <a:noFill/>
          <a:ln>
            <a:solidFill>
              <a:schemeClr val="tx1"/>
            </a:solidFill>
          </a:ln>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10</a:t>
            </a:fld>
            <a:endParaRPr sz="1200">
              <a:latin typeface="Calibri"/>
              <a:cs typeface="Calibri"/>
            </a:endParaRPr>
          </a:p>
        </p:txBody>
      </p:sp>
    </p:spTree>
    <p:extLst>
      <p:ext uri="{BB962C8B-B14F-4D97-AF65-F5344CB8AC3E}">
        <p14:creationId xmlns:p14="http://schemas.microsoft.com/office/powerpoint/2010/main" val="660094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4" y="202135"/>
            <a:ext cx="8228786" cy="628377"/>
          </a:xfrm>
          <a:prstGeom prst="rect">
            <a:avLst/>
          </a:prstGeom>
        </p:spPr>
        <p:txBody>
          <a:bodyPr vert="horz" wrap="square" lIns="0" tIns="12700" rIns="0" bIns="0" rtlCol="0">
            <a:spAutoFit/>
          </a:bodyPr>
          <a:lstStyle/>
          <a:p>
            <a:pPr marL="12700" algn="ctr">
              <a:spcBef>
                <a:spcPts val="100"/>
              </a:spcBef>
            </a:pPr>
            <a:r>
              <a:rPr lang="en-US" sz="4000" dirty="0"/>
              <a:t>Example: Office Work Area</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90" y="7620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5290" y="812224"/>
            <a:ext cx="8499298" cy="3693319"/>
          </a:xfrm>
          <a:prstGeom prst="rect">
            <a:avLst/>
          </a:prstGeom>
          <a:noFill/>
        </p:spPr>
        <p:txBody>
          <a:bodyPr wrap="square" rtlCol="0">
            <a:spAutoFit/>
          </a:bodyPr>
          <a:lstStyle/>
          <a:p>
            <a:r>
              <a:rPr lang="en-US" sz="1950" dirty="0">
                <a:latin typeface="+mn-lt"/>
              </a:rPr>
              <a:t>Properly defining these areas enhances ergonomics, efficiency, and reduces worker fatigue, leading to more comfortable and productive workstations.</a:t>
            </a:r>
          </a:p>
          <a:p>
            <a:endParaRPr lang="en-US" sz="1950" dirty="0">
              <a:latin typeface="+mn-lt"/>
            </a:endParaRPr>
          </a:p>
          <a:p>
            <a:r>
              <a:rPr lang="en-US" sz="1950" b="1" dirty="0">
                <a:latin typeface="+mn-lt"/>
              </a:rPr>
              <a:t>Normal Working Area:</a:t>
            </a:r>
          </a:p>
          <a:p>
            <a:pPr marL="457200" indent="-284163">
              <a:buFont typeface="Arial" panose="020B0604020202020204" pitchFamily="34" charset="0"/>
              <a:buChar char="•"/>
            </a:pPr>
            <a:r>
              <a:rPr lang="en-US" sz="1950" dirty="0">
                <a:latin typeface="+mn-lt"/>
              </a:rPr>
              <a:t>Place keyboard, mouse, frequently used documents, and small supplies (pens, notepads) within easy reach.</a:t>
            </a:r>
          </a:p>
          <a:p>
            <a:pPr marL="457200" indent="-284163">
              <a:buFont typeface="Arial" panose="020B0604020202020204" pitchFamily="34" charset="0"/>
              <a:buChar char="•"/>
            </a:pPr>
            <a:r>
              <a:rPr lang="en-US" sz="1950" dirty="0">
                <a:latin typeface="+mn-lt"/>
              </a:rPr>
              <a:t>This area covers the immediate desk space in front of the worker.</a:t>
            </a:r>
          </a:p>
          <a:p>
            <a:r>
              <a:rPr lang="en-US" sz="1950" b="1" dirty="0">
                <a:latin typeface="+mn-lt"/>
              </a:rPr>
              <a:t>Maximum Working Area:</a:t>
            </a:r>
          </a:p>
          <a:p>
            <a:pPr marL="457200" indent="-284163">
              <a:buFont typeface="Arial" panose="020B0604020202020204" pitchFamily="34" charset="0"/>
              <a:buChar char="•"/>
            </a:pPr>
            <a:r>
              <a:rPr lang="en-US" sz="1950" dirty="0">
                <a:latin typeface="+mn-lt"/>
              </a:rPr>
              <a:t>Store less frequently used items (telephone, reference books, personal items) in the peripheral desk space and nearby shelves or drawers.</a:t>
            </a:r>
          </a:p>
          <a:p>
            <a:pPr marL="457200" indent="-284163">
              <a:buFont typeface="Arial" panose="020B0604020202020204" pitchFamily="34" charset="0"/>
              <a:buChar char="•"/>
            </a:pPr>
            <a:r>
              <a:rPr lang="en-US" sz="1950" dirty="0">
                <a:latin typeface="+mn-lt"/>
              </a:rPr>
              <a:t>Items should be accessible with minimal effort but not interfere with primary tasks</a:t>
            </a:r>
          </a:p>
        </p:txBody>
      </p:sp>
      <p:pic>
        <p:nvPicPr>
          <p:cNvPr id="8" name="Picture 7" descr="An image of an ergonomically designed office work are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66403" y="4264152"/>
            <a:ext cx="4727373" cy="2155624"/>
          </a:xfrm>
          <a:prstGeom prst="rect">
            <a:avLst/>
          </a:prstGeom>
          <a:noFill/>
          <a:ln>
            <a:solidFill>
              <a:schemeClr val="tx1"/>
            </a:solidFill>
          </a:ln>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11</a:t>
            </a:fld>
            <a:endParaRPr sz="1200">
              <a:latin typeface="Calibri"/>
              <a:cs typeface="Calibri"/>
            </a:endParaRPr>
          </a:p>
        </p:txBody>
      </p:sp>
    </p:spTree>
    <p:extLst>
      <p:ext uri="{BB962C8B-B14F-4D97-AF65-F5344CB8AC3E}">
        <p14:creationId xmlns:p14="http://schemas.microsoft.com/office/powerpoint/2010/main" val="2050031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4478" y="228600"/>
            <a:ext cx="8228788" cy="536044"/>
          </a:xfrm>
          <a:prstGeom prst="rect">
            <a:avLst/>
          </a:prstGeom>
        </p:spPr>
        <p:txBody>
          <a:bodyPr vert="horz" wrap="square" lIns="0" tIns="12700" rIns="0" bIns="0" rtlCol="0">
            <a:spAutoFit/>
          </a:bodyPr>
          <a:lstStyle/>
          <a:p>
            <a:pPr marL="12700" algn="ctr">
              <a:lnSpc>
                <a:spcPct val="100000"/>
              </a:lnSpc>
              <a:spcBef>
                <a:spcPts val="100"/>
              </a:spcBef>
            </a:pPr>
            <a:r>
              <a:rPr lang="en-US" sz="3400" dirty="0"/>
              <a:t>Good vs. Bad Workplace Arrangements</a:t>
            </a:r>
            <a:endParaRPr sz="3400" spc="-10" dirty="0"/>
          </a:p>
        </p:txBody>
      </p:sp>
      <p:sp>
        <p:nvSpPr>
          <p:cNvPr id="2" name="object 2">
            <a:extLst>
              <a:ext uri="{C183D7F6-B498-43B3-948B-1728B52AA6E4}">
                <adec:decorative xmlns:adec="http://schemas.microsoft.com/office/drawing/2017/decorative" val="1"/>
              </a:ext>
            </a:extLst>
          </p:cNvPr>
          <p:cNvSpPr/>
          <p:nvPr/>
        </p:nvSpPr>
        <p:spPr>
          <a:xfrm>
            <a:off x="414478" y="736069"/>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graphicFrame>
        <p:nvGraphicFramePr>
          <p:cNvPr id="12" name="Table 11"/>
          <p:cNvGraphicFramePr>
            <a:graphicFrameLocks noGrp="1"/>
          </p:cNvGraphicFramePr>
          <p:nvPr>
            <p:extLst>
              <p:ext uri="{D42A27DB-BD31-4B8C-83A1-F6EECF244321}">
                <p14:modId xmlns:p14="http://schemas.microsoft.com/office/powerpoint/2010/main" val="2363629845"/>
              </p:ext>
            </p:extLst>
          </p:nvPr>
        </p:nvGraphicFramePr>
        <p:xfrm>
          <a:off x="228600" y="990600"/>
          <a:ext cx="8686800" cy="489204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20000"/>
                    </a:ext>
                  </a:extLst>
                </a:gridCol>
                <a:gridCol w="3962400">
                  <a:extLst>
                    <a:ext uri="{9D8B030D-6E8A-4147-A177-3AD203B41FA5}">
                      <a16:colId xmlns:a16="http://schemas.microsoft.com/office/drawing/2014/main" val="20001"/>
                    </a:ext>
                  </a:extLst>
                </a:gridCol>
                <a:gridCol w="3581400">
                  <a:extLst>
                    <a:ext uri="{9D8B030D-6E8A-4147-A177-3AD203B41FA5}">
                      <a16:colId xmlns:a16="http://schemas.microsoft.com/office/drawing/2014/main" val="20002"/>
                    </a:ext>
                  </a:extLst>
                </a:gridCol>
              </a:tblGrid>
              <a:tr h="407970">
                <a:tc>
                  <a:txBody>
                    <a:bodyPr/>
                    <a:lstStyle/>
                    <a:p>
                      <a:endParaRPr lang="en-US" sz="1700" dirty="0">
                        <a:latin typeface="+mn-lt"/>
                      </a:endParaRPr>
                    </a:p>
                  </a:txBody>
                  <a:tcPr/>
                </a:tc>
                <a:tc>
                  <a:txBody>
                    <a:bodyPr/>
                    <a:lstStyle/>
                    <a:p>
                      <a:pPr algn="ctr"/>
                      <a:r>
                        <a:rPr lang="en-US" sz="2000" dirty="0">
                          <a:latin typeface="+mn-lt"/>
                        </a:rPr>
                        <a:t>Good</a:t>
                      </a:r>
                    </a:p>
                  </a:txBody>
                  <a:tcPr/>
                </a:tc>
                <a:tc>
                  <a:txBody>
                    <a:bodyPr/>
                    <a:lstStyle/>
                    <a:p>
                      <a:pPr algn="ctr"/>
                      <a:r>
                        <a:rPr lang="en-US" sz="2000" dirty="0">
                          <a:latin typeface="+mn-lt"/>
                        </a:rPr>
                        <a:t>Bad</a:t>
                      </a:r>
                    </a:p>
                  </a:txBody>
                  <a:tcPr/>
                </a:tc>
                <a:extLst>
                  <a:ext uri="{0D108BD9-81ED-4DB2-BD59-A6C34878D82A}">
                    <a16:rowId xmlns:a16="http://schemas.microsoft.com/office/drawing/2014/main" val="10000"/>
                  </a:ext>
                </a:extLst>
              </a:tr>
              <a:tr h="1192230">
                <a:tc>
                  <a:txBody>
                    <a:bodyPr/>
                    <a:lstStyle/>
                    <a:p>
                      <a:r>
                        <a:rPr lang="en-US" sz="1700" b="1" dirty="0">
                          <a:latin typeface="+mn-lt"/>
                        </a:rPr>
                        <a:t>Principles</a:t>
                      </a:r>
                    </a:p>
                  </a:txBody>
                  <a:tcPr/>
                </a:tc>
                <a:tc>
                  <a:txBody>
                    <a:bodyPr/>
                    <a:lstStyle/>
                    <a:p>
                      <a:pPr marL="230188" indent="-174625">
                        <a:buFont typeface="Arial" panose="020B0604020202020204" pitchFamily="34" charset="0"/>
                        <a:buChar char="•"/>
                      </a:pPr>
                      <a:r>
                        <a:rPr lang="en-US" sz="1700" dirty="0">
                          <a:latin typeface="+mn-lt"/>
                        </a:rPr>
                        <a:t>Follow motion economy principles</a:t>
                      </a:r>
                    </a:p>
                    <a:p>
                      <a:pPr marL="230188" indent="-174625">
                        <a:buFont typeface="Arial" panose="020B0604020202020204" pitchFamily="34" charset="0"/>
                        <a:buChar char="•"/>
                      </a:pPr>
                      <a:r>
                        <a:rPr lang="en-US" sz="1700" dirty="0">
                          <a:latin typeface="+mn-lt"/>
                        </a:rPr>
                        <a:t>Minimize unnecessary movements</a:t>
                      </a:r>
                    </a:p>
                    <a:p>
                      <a:pPr marL="230188" indent="-174625">
                        <a:buFont typeface="Arial" panose="020B0604020202020204" pitchFamily="34" charset="0"/>
                        <a:buChar char="•"/>
                      </a:pPr>
                      <a:r>
                        <a:rPr lang="en-US" sz="1700" dirty="0">
                          <a:latin typeface="+mn-lt"/>
                        </a:rPr>
                        <a:t>Reduce worker fatigue</a:t>
                      </a:r>
                    </a:p>
                  </a:txBody>
                  <a:tcPr/>
                </a:tc>
                <a:tc>
                  <a:txBody>
                    <a:bodyPr/>
                    <a:lstStyle/>
                    <a:p>
                      <a:pPr marL="228600" indent="-173038">
                        <a:buFont typeface="Arial" panose="020B0604020202020204" pitchFamily="34" charset="0"/>
                        <a:buChar char="•"/>
                        <a:tabLst>
                          <a:tab pos="228600" algn="l"/>
                        </a:tabLst>
                      </a:pPr>
                      <a:r>
                        <a:rPr lang="en-US" sz="1700" dirty="0">
                          <a:latin typeface="+mn-lt"/>
                        </a:rPr>
                        <a:t>Ignores motion economy principles</a:t>
                      </a:r>
                    </a:p>
                    <a:p>
                      <a:pPr marL="228600" indent="-173038">
                        <a:buFont typeface="Arial" panose="020B0604020202020204" pitchFamily="34" charset="0"/>
                        <a:buChar char="•"/>
                        <a:tabLst>
                          <a:tab pos="228600" algn="l"/>
                        </a:tabLst>
                      </a:pPr>
                      <a:r>
                        <a:rPr lang="en-US" sz="1700" dirty="0">
                          <a:latin typeface="+mn-lt"/>
                        </a:rPr>
                        <a:t>Leads to inefficiency, fatigue, and injury risk</a:t>
                      </a:r>
                    </a:p>
                  </a:txBody>
                  <a:tcPr/>
                </a:tc>
                <a:extLst>
                  <a:ext uri="{0D108BD9-81ED-4DB2-BD59-A6C34878D82A}">
                    <a16:rowId xmlns:a16="http://schemas.microsoft.com/office/drawing/2014/main" val="10001"/>
                  </a:ext>
                </a:extLst>
              </a:tr>
              <a:tr h="407970">
                <a:tc>
                  <a:txBody>
                    <a:bodyPr/>
                    <a:lstStyle/>
                    <a:p>
                      <a:r>
                        <a:rPr lang="en-US" sz="1700" b="1" dirty="0">
                          <a:latin typeface="+mn-lt"/>
                        </a:rPr>
                        <a:t>Features</a:t>
                      </a:r>
                    </a:p>
                  </a:txBody>
                  <a:tcPr/>
                </a:tc>
                <a:tc>
                  <a:txBody>
                    <a:bodyPr/>
                    <a:lstStyle/>
                    <a:p>
                      <a:pPr marL="230188" indent="-174625">
                        <a:buFont typeface="Arial" panose="020B0604020202020204" pitchFamily="34" charset="0"/>
                        <a:buChar char="•"/>
                      </a:pPr>
                      <a:r>
                        <a:rPr lang="en-US" sz="1700" dirty="0">
                          <a:latin typeface="+mn-lt"/>
                        </a:rPr>
                        <a:t>Tools and materials within easy reach (30-40 cm from shoulder)</a:t>
                      </a:r>
                    </a:p>
                    <a:p>
                      <a:pPr marL="230188" indent="-174625">
                        <a:buFont typeface="Arial" panose="020B0604020202020204" pitchFamily="34" charset="0"/>
                        <a:buChar char="•"/>
                      </a:pPr>
                      <a:r>
                        <a:rPr lang="en-US" sz="1700" dirty="0">
                          <a:latin typeface="+mn-lt"/>
                        </a:rPr>
                        <a:t>Clear, clutter-free workspace</a:t>
                      </a:r>
                    </a:p>
                    <a:p>
                      <a:pPr marL="230188" indent="-174625">
                        <a:buFont typeface="Arial" panose="020B0604020202020204" pitchFamily="34" charset="0"/>
                        <a:buChar char="•"/>
                      </a:pPr>
                      <a:r>
                        <a:rPr lang="en-US" sz="1700" dirty="0">
                          <a:latin typeface="+mn-lt"/>
                        </a:rPr>
                        <a:t>Proper lighting and ergonomic design</a:t>
                      </a:r>
                    </a:p>
                  </a:txBody>
                  <a:tcPr/>
                </a:tc>
                <a:tc>
                  <a:txBody>
                    <a:bodyPr/>
                    <a:lstStyle/>
                    <a:p>
                      <a:pPr marL="228600" indent="-173038">
                        <a:buFont typeface="Arial" panose="020B0604020202020204" pitchFamily="34" charset="0"/>
                        <a:buChar char="•"/>
                      </a:pPr>
                      <a:r>
                        <a:rPr lang="en-US" sz="1700" dirty="0">
                          <a:latin typeface="+mn-lt"/>
                        </a:rPr>
                        <a:t>Tools and materials out of reach</a:t>
                      </a:r>
                    </a:p>
                    <a:p>
                      <a:pPr marL="228600" indent="-173038">
                        <a:buFont typeface="Arial" panose="020B0604020202020204" pitchFamily="34" charset="0"/>
                        <a:buChar char="•"/>
                      </a:pPr>
                      <a:r>
                        <a:rPr lang="en-US" sz="1700" dirty="0">
                          <a:latin typeface="+mn-lt"/>
                        </a:rPr>
                        <a:t>Cluttered workspace</a:t>
                      </a:r>
                    </a:p>
                    <a:p>
                      <a:pPr marL="228600" indent="-173038">
                        <a:buFont typeface="Arial" panose="020B0604020202020204" pitchFamily="34" charset="0"/>
                        <a:buChar char="•"/>
                      </a:pPr>
                      <a:r>
                        <a:rPr lang="en-US" sz="1700" dirty="0">
                          <a:latin typeface="+mn-lt"/>
                        </a:rPr>
                        <a:t>Poor lighting and ergonomics</a:t>
                      </a:r>
                    </a:p>
                  </a:txBody>
                  <a:tcPr/>
                </a:tc>
                <a:extLst>
                  <a:ext uri="{0D108BD9-81ED-4DB2-BD59-A6C34878D82A}">
                    <a16:rowId xmlns:a16="http://schemas.microsoft.com/office/drawing/2014/main" val="10002"/>
                  </a:ext>
                </a:extLst>
              </a:tr>
              <a:tr h="407970">
                <a:tc>
                  <a:txBody>
                    <a:bodyPr/>
                    <a:lstStyle/>
                    <a:p>
                      <a:r>
                        <a:rPr lang="en-US" sz="1700" b="1" dirty="0">
                          <a:latin typeface="+mn-lt"/>
                        </a:rPr>
                        <a:t>Key Elements</a:t>
                      </a:r>
                    </a:p>
                  </a:txBody>
                  <a:tcPr/>
                </a:tc>
                <a:tc>
                  <a:txBody>
                    <a:bodyPr/>
                    <a:lstStyle/>
                    <a:p>
                      <a:pPr marL="228600" indent="-173038">
                        <a:buFont typeface="Arial" panose="020B0604020202020204" pitchFamily="34" charset="0"/>
                        <a:buChar char="•"/>
                      </a:pPr>
                      <a:r>
                        <a:rPr lang="en-US" sz="1700" dirty="0">
                          <a:latin typeface="+mn-lt"/>
                        </a:rPr>
                        <a:t>Frequently used tools (e.g., screwdriver) in normal working area</a:t>
                      </a:r>
                    </a:p>
                    <a:p>
                      <a:pPr marL="228600" indent="-173038">
                        <a:buFont typeface="Arial" panose="020B0604020202020204" pitchFamily="34" charset="0"/>
                        <a:buChar char="•"/>
                      </a:pPr>
                      <a:r>
                        <a:rPr lang="en-US" sz="1700" dirty="0">
                          <a:latin typeface="+mn-lt"/>
                        </a:rPr>
                        <a:t>Infrequently used tools (e.g., hammer) in maximum working area</a:t>
                      </a:r>
                    </a:p>
                    <a:p>
                      <a:pPr marL="228600" indent="-173038">
                        <a:buFont typeface="Arial" panose="020B0604020202020204" pitchFamily="34" charset="0"/>
                        <a:buChar char="•"/>
                      </a:pPr>
                      <a:r>
                        <a:rPr lang="en-US" sz="1700" dirty="0">
                          <a:latin typeface="+mn-lt"/>
                        </a:rPr>
                        <a:t>Organized work surface</a:t>
                      </a:r>
                    </a:p>
                    <a:p>
                      <a:pPr marL="228600" indent="-173038">
                        <a:buFont typeface="Arial" panose="020B0604020202020204" pitchFamily="34" charset="0"/>
                        <a:buChar char="•"/>
                      </a:pPr>
                      <a:r>
                        <a:rPr lang="en-US" sz="1700" dirty="0">
                          <a:latin typeface="+mn-lt"/>
                        </a:rPr>
                        <a:t>Adequate lighting</a:t>
                      </a:r>
                    </a:p>
                    <a:p>
                      <a:pPr marL="228600" indent="-173038">
                        <a:buFont typeface="Arial" panose="020B0604020202020204" pitchFamily="34" charset="0"/>
                        <a:buChar char="•"/>
                      </a:pPr>
                      <a:r>
                        <a:rPr lang="en-US" sz="1700" dirty="0">
                          <a:latin typeface="+mn-lt"/>
                        </a:rPr>
                        <a:t>Ergonomic chair and workstation</a:t>
                      </a:r>
                    </a:p>
                  </a:txBody>
                  <a:tcPr/>
                </a:tc>
                <a:tc>
                  <a:txBody>
                    <a:bodyPr/>
                    <a:lstStyle/>
                    <a:p>
                      <a:pPr marL="228600" indent="-173038">
                        <a:buFont typeface="Arial" panose="020B0604020202020204" pitchFamily="34" charset="0"/>
                        <a:buChar char="•"/>
                      </a:pPr>
                      <a:r>
                        <a:rPr lang="en-US" sz="1700" dirty="0">
                          <a:latin typeface="+mn-lt"/>
                        </a:rPr>
                        <a:t>Frequently used tools far from worker</a:t>
                      </a:r>
                    </a:p>
                    <a:p>
                      <a:pPr marL="228600" indent="-173038">
                        <a:buFont typeface="Arial" panose="020B0604020202020204" pitchFamily="34" charset="0"/>
                        <a:buChar char="•"/>
                      </a:pPr>
                      <a:r>
                        <a:rPr lang="en-US" sz="1700" dirty="0">
                          <a:latin typeface="+mn-lt"/>
                        </a:rPr>
                        <a:t>Mixed tool organization causing confusion</a:t>
                      </a:r>
                    </a:p>
                    <a:p>
                      <a:pPr marL="228600" indent="-173038">
                        <a:buFont typeface="Arial" panose="020B0604020202020204" pitchFamily="34" charset="0"/>
                        <a:buChar char="•"/>
                      </a:pPr>
                      <a:r>
                        <a:rPr lang="en-US" sz="1700" dirty="0">
                          <a:latin typeface="+mn-lt"/>
                        </a:rPr>
                        <a:t>Cluttered work surface</a:t>
                      </a:r>
                    </a:p>
                    <a:p>
                      <a:pPr marL="228600" indent="-173038">
                        <a:buFont typeface="Arial" panose="020B0604020202020204" pitchFamily="34" charset="0"/>
                        <a:buChar char="•"/>
                      </a:pPr>
                      <a:r>
                        <a:rPr lang="en-US" sz="1700" dirty="0">
                          <a:latin typeface="+mn-lt"/>
                        </a:rPr>
                        <a:t>Inadequate lighting</a:t>
                      </a:r>
                    </a:p>
                    <a:p>
                      <a:pPr marL="228600" indent="-173038">
                        <a:buFont typeface="Arial" panose="020B0604020202020204" pitchFamily="34" charset="0"/>
                        <a:buChar char="•"/>
                      </a:pPr>
                      <a:r>
                        <a:rPr lang="en-US" sz="1700" dirty="0">
                          <a:latin typeface="+mn-lt"/>
                        </a:rPr>
                        <a:t>Non-ergonomic chair and workstation</a:t>
                      </a:r>
                    </a:p>
                  </a:txBody>
                  <a:tcPr/>
                </a:tc>
                <a:extLst>
                  <a:ext uri="{0D108BD9-81ED-4DB2-BD59-A6C34878D82A}">
                    <a16:rowId xmlns:a16="http://schemas.microsoft.com/office/drawing/2014/main" val="10003"/>
                  </a:ext>
                </a:extLst>
              </a:tr>
            </a:tbl>
          </a:graphicData>
        </a:graphic>
      </p:graphicFrame>
      <p:sp>
        <p:nvSpPr>
          <p:cNvPr id="13" name="Footer Placeholder 3"/>
          <p:cNvSpPr txBox="1">
            <a:spLocks/>
          </p:cNvSpPr>
          <p:nvPr/>
        </p:nvSpPr>
        <p:spPr>
          <a:xfrm>
            <a:off x="548481" y="6495623"/>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12</a:t>
            </a:fld>
            <a:endParaRPr sz="1200" dirty="0">
              <a:latin typeface="Calibri"/>
              <a:cs typeface="Calibri"/>
            </a:endParaRPr>
          </a:p>
        </p:txBody>
      </p:sp>
    </p:spTree>
    <p:extLst>
      <p:ext uri="{BB962C8B-B14F-4D97-AF65-F5344CB8AC3E}">
        <p14:creationId xmlns:p14="http://schemas.microsoft.com/office/powerpoint/2010/main" val="3921134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4" y="420942"/>
            <a:ext cx="8228786" cy="1120820"/>
          </a:xfrm>
          <a:prstGeom prst="rect">
            <a:avLst/>
          </a:prstGeom>
        </p:spPr>
        <p:txBody>
          <a:bodyPr vert="horz" wrap="square" lIns="0" tIns="12700" rIns="0" bIns="0" rtlCol="0">
            <a:spAutoFit/>
          </a:bodyPr>
          <a:lstStyle/>
          <a:p>
            <a:pPr marL="12700" algn="ctr">
              <a:lnSpc>
                <a:spcPct val="100000"/>
              </a:lnSpc>
              <a:spcBef>
                <a:spcPts val="100"/>
              </a:spcBef>
            </a:pPr>
            <a:r>
              <a:rPr lang="en-US" dirty="0"/>
              <a:t>Principles Related to the Design of </a:t>
            </a:r>
            <a:br>
              <a:rPr lang="en-US" dirty="0"/>
            </a:br>
            <a:r>
              <a:rPr lang="en-US" dirty="0"/>
              <a:t>Tooling and Equipment</a:t>
            </a:r>
            <a:endParaRPr spc="-10" dirty="0"/>
          </a:p>
        </p:txBody>
      </p:sp>
      <p:sp>
        <p:nvSpPr>
          <p:cNvPr id="2" name="object 2">
            <a:extLst>
              <a:ext uri="{C183D7F6-B498-43B3-948B-1728B52AA6E4}">
                <adec:decorative xmlns:adec="http://schemas.microsoft.com/office/drawing/2017/decorative" val="1"/>
              </a:ext>
            </a:extLst>
          </p:cNvPr>
          <p:cNvSpPr/>
          <p:nvPr/>
        </p:nvSpPr>
        <p:spPr>
          <a:xfrm>
            <a:off x="415290" y="15240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5290" y="1676400"/>
            <a:ext cx="8228788" cy="2862322"/>
          </a:xfrm>
          <a:prstGeom prst="rect">
            <a:avLst/>
          </a:prstGeom>
          <a:noFill/>
        </p:spPr>
        <p:txBody>
          <a:bodyPr wrap="square" rtlCol="0">
            <a:spAutoFit/>
          </a:bodyPr>
          <a:lstStyle/>
          <a:p>
            <a:r>
              <a:rPr lang="en-US" sz="2000" dirty="0">
                <a:latin typeface="+mn-lt"/>
              </a:rPr>
              <a:t>Motion economy principles should consider the design of special tools and equipment controls used in the workplace.</a:t>
            </a:r>
          </a:p>
          <a:p>
            <a:endParaRPr lang="en-US" sz="2000" dirty="0">
              <a:latin typeface="+mn-lt"/>
            </a:endParaRPr>
          </a:p>
          <a:p>
            <a:pPr marL="457200" indent="-338138">
              <a:buFont typeface="Wingdings" panose="05000000000000000000" pitchFamily="2" charset="2"/>
              <a:buChar char="q"/>
            </a:pPr>
            <a:r>
              <a:rPr lang="en-US" sz="2000" dirty="0">
                <a:latin typeface="+mn-lt"/>
              </a:rPr>
              <a:t>Ergonomic tools</a:t>
            </a:r>
          </a:p>
          <a:p>
            <a:pPr marL="457200" indent="-338138">
              <a:buFont typeface="Wingdings" panose="05000000000000000000" pitchFamily="2" charset="2"/>
              <a:buChar char="q"/>
            </a:pPr>
            <a:r>
              <a:rPr lang="en-US" sz="2000" dirty="0">
                <a:latin typeface="+mn-lt"/>
              </a:rPr>
              <a:t>Standardization</a:t>
            </a:r>
          </a:p>
          <a:p>
            <a:pPr marL="457200" indent="-338138">
              <a:buFont typeface="Wingdings" panose="05000000000000000000" pitchFamily="2" charset="2"/>
              <a:buChar char="q"/>
            </a:pPr>
            <a:r>
              <a:rPr lang="en-US" sz="2000" dirty="0" err="1">
                <a:latin typeface="+mn-lt"/>
              </a:rPr>
              <a:t>Workholder</a:t>
            </a:r>
            <a:r>
              <a:rPr lang="en-US" sz="2000" dirty="0">
                <a:latin typeface="+mn-lt"/>
              </a:rPr>
              <a:t> devices</a:t>
            </a:r>
          </a:p>
          <a:p>
            <a:pPr marL="457200" indent="-338138">
              <a:buFont typeface="Wingdings" panose="05000000000000000000" pitchFamily="2" charset="2"/>
              <a:buChar char="q"/>
            </a:pPr>
            <a:r>
              <a:rPr lang="en-US" sz="2000" dirty="0">
                <a:latin typeface="+mn-lt"/>
              </a:rPr>
              <a:t>Multi-purpose tools</a:t>
            </a:r>
          </a:p>
          <a:p>
            <a:pPr marL="457200" indent="-338138">
              <a:buFont typeface="Wingdings" panose="05000000000000000000" pitchFamily="2" charset="2"/>
              <a:buChar char="q"/>
            </a:pPr>
            <a:r>
              <a:rPr lang="en-US" sz="2000" dirty="0">
                <a:latin typeface="+mn-lt"/>
              </a:rPr>
              <a:t>Use of foot or knee devices</a:t>
            </a:r>
          </a:p>
          <a:p>
            <a:pPr marL="457200" indent="-338138">
              <a:buFont typeface="Wingdings" panose="05000000000000000000" pitchFamily="2" charset="2"/>
              <a:buChar char="q"/>
            </a:pPr>
            <a:r>
              <a:rPr lang="en-US" sz="2000" dirty="0">
                <a:latin typeface="+mn-lt"/>
              </a:rPr>
              <a:t>Automation</a:t>
            </a:r>
          </a:p>
        </p:txBody>
      </p:sp>
      <p:pic>
        <p:nvPicPr>
          <p:cNvPr id="8" name="Picture 7" descr="Craftsman Ratcheting 26 pc Screw driver set."/>
          <p:cNvPicPr/>
          <p:nvPr/>
        </p:nvPicPr>
        <p:blipFill rotWithShape="1">
          <a:blip r:embed="rId2" cstate="print">
            <a:extLst>
              <a:ext uri="{28A0092B-C50C-407E-A947-70E740481C1C}">
                <a14:useLocalDpi xmlns:a14="http://schemas.microsoft.com/office/drawing/2010/main" val="0"/>
              </a:ext>
            </a:extLst>
          </a:blip>
          <a:srcRect l="15485" t="1967" r="15309"/>
          <a:stretch/>
        </p:blipFill>
        <p:spPr bwMode="auto">
          <a:xfrm>
            <a:off x="5105400" y="3733800"/>
            <a:ext cx="3135045" cy="2446020"/>
          </a:xfrm>
          <a:prstGeom prst="rect">
            <a:avLst/>
          </a:prstGeom>
          <a:noFill/>
          <a:ln>
            <a:noFill/>
          </a:ln>
          <a:extLst>
            <a:ext uri="{53640926-AAD7-44D8-BBD7-CCE9431645EC}">
              <a14:shadowObscured xmlns:a14="http://schemas.microsoft.com/office/drawing/2010/main"/>
            </a:ext>
          </a:extLst>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13</a:t>
            </a:fld>
            <a:endParaRPr sz="1200">
              <a:latin typeface="Calibri"/>
              <a:cs typeface="Calibri"/>
            </a:endParaRPr>
          </a:p>
        </p:txBody>
      </p:sp>
    </p:spTree>
    <p:extLst>
      <p:ext uri="{BB962C8B-B14F-4D97-AF65-F5344CB8AC3E}">
        <p14:creationId xmlns:p14="http://schemas.microsoft.com/office/powerpoint/2010/main" val="490059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31344" y="222577"/>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Work Analysis with SIMO Chart</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31344" y="7620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6" name="Rectangle 5"/>
          <p:cNvSpPr/>
          <p:nvPr/>
        </p:nvSpPr>
        <p:spPr>
          <a:xfrm>
            <a:off x="415290" y="838591"/>
            <a:ext cx="8229600" cy="3416320"/>
          </a:xfrm>
          <a:prstGeom prst="rect">
            <a:avLst/>
          </a:prstGeom>
        </p:spPr>
        <p:txBody>
          <a:bodyPr wrap="square">
            <a:spAutoFit/>
          </a:bodyPr>
          <a:lstStyle/>
          <a:p>
            <a:r>
              <a:rPr lang="en-US" b="1" dirty="0">
                <a:latin typeface="+mn-lt"/>
              </a:rPr>
              <a:t>SIMO (Simultaneous Motion) Chart </a:t>
            </a:r>
            <a:r>
              <a:rPr lang="en-US" dirty="0">
                <a:latin typeface="+mn-lt"/>
              </a:rPr>
              <a:t>analyzes and documents simultaneous movements of a worker’s hands during a task. It identifies inefficiencies and idle time to optimize productivity and reduce fatigue.</a:t>
            </a:r>
          </a:p>
          <a:p>
            <a:endParaRPr lang="en-US" dirty="0">
              <a:latin typeface="+mn-lt"/>
            </a:endParaRPr>
          </a:p>
          <a:p>
            <a:r>
              <a:rPr lang="en-US" b="1" dirty="0">
                <a:latin typeface="+mn-lt"/>
              </a:rPr>
              <a:t>Steps to Create a SIMO Chart:</a:t>
            </a:r>
          </a:p>
          <a:p>
            <a:pPr marL="457200" indent="-284163">
              <a:buFont typeface="+mj-lt"/>
              <a:buAutoNum type="arabicPeriod"/>
            </a:pPr>
            <a:r>
              <a:rPr lang="en-US" dirty="0">
                <a:latin typeface="+mn-lt"/>
              </a:rPr>
              <a:t>Observe and record each motion of both hands.</a:t>
            </a:r>
          </a:p>
          <a:p>
            <a:pPr marL="457200" indent="-284163">
              <a:buFont typeface="+mj-lt"/>
              <a:buAutoNum type="arabicPeriod"/>
            </a:pPr>
            <a:r>
              <a:rPr lang="en-US" dirty="0">
                <a:latin typeface="+mn-lt"/>
              </a:rPr>
              <a:t>Classify motions using </a:t>
            </a:r>
            <a:r>
              <a:rPr lang="en-US" dirty="0" err="1">
                <a:latin typeface="+mn-lt"/>
              </a:rPr>
              <a:t>Therbligs</a:t>
            </a:r>
            <a:r>
              <a:rPr lang="en-US" dirty="0">
                <a:latin typeface="+mn-lt"/>
              </a:rPr>
              <a:t>.</a:t>
            </a:r>
          </a:p>
          <a:p>
            <a:pPr marL="457200" indent="-284163">
              <a:buFont typeface="+mj-lt"/>
              <a:buAutoNum type="arabicPeriod"/>
            </a:pPr>
            <a:r>
              <a:rPr lang="en-US" dirty="0">
                <a:latin typeface="+mn-lt"/>
              </a:rPr>
              <a:t>Construct a two-column chart for left and right hands with a time scale.</a:t>
            </a:r>
          </a:p>
          <a:p>
            <a:pPr marL="457200" indent="-284163">
              <a:buFont typeface="+mj-lt"/>
              <a:buAutoNum type="arabicPeriod"/>
            </a:pPr>
            <a:r>
              <a:rPr lang="en-US" dirty="0">
                <a:latin typeface="+mn-lt"/>
              </a:rPr>
              <a:t>Analyze for idle or non-value-added motions.</a:t>
            </a:r>
          </a:p>
          <a:p>
            <a:pPr marL="457200" indent="-284163">
              <a:buFont typeface="+mj-lt"/>
              <a:buAutoNum type="arabicPeriod"/>
            </a:pPr>
            <a:r>
              <a:rPr lang="en-US" dirty="0">
                <a:latin typeface="+mn-lt"/>
              </a:rPr>
              <a:t>Optimize to synchronize movements and balance workload.</a:t>
            </a:r>
          </a:p>
          <a:p>
            <a:endParaRPr lang="en-US" dirty="0">
              <a:latin typeface="+mn-lt"/>
            </a:endParaRPr>
          </a:p>
          <a:p>
            <a:r>
              <a:rPr lang="en-US" b="1" dirty="0">
                <a:latin typeface="+mn-lt"/>
              </a:rPr>
              <a:t>Example: </a:t>
            </a:r>
            <a:r>
              <a:rPr lang="en-US" dirty="0">
                <a:latin typeface="+mn-lt"/>
              </a:rPr>
              <a:t>Assembly of a Small Electrical Component</a:t>
            </a:r>
          </a:p>
        </p:txBody>
      </p:sp>
      <p:sp>
        <p:nvSpPr>
          <p:cNvPr id="8" name="Rectangle 7"/>
          <p:cNvSpPr/>
          <p:nvPr/>
        </p:nvSpPr>
        <p:spPr>
          <a:xfrm>
            <a:off x="437440" y="4127553"/>
            <a:ext cx="5223510" cy="1477328"/>
          </a:xfrm>
          <a:prstGeom prst="rect">
            <a:avLst/>
          </a:prstGeom>
        </p:spPr>
        <p:txBody>
          <a:bodyPr wrap="square">
            <a:spAutoFit/>
          </a:bodyPr>
          <a:lstStyle/>
          <a:p>
            <a:pPr marL="401638" indent="-173038">
              <a:buFont typeface="Arial" panose="020B0604020202020204" pitchFamily="34" charset="0"/>
              <a:buChar char="•"/>
            </a:pPr>
            <a:r>
              <a:rPr lang="en-US" dirty="0">
                <a:latin typeface="+mn-lt"/>
              </a:rPr>
              <a:t>Analysis:</a:t>
            </a:r>
          </a:p>
          <a:p>
            <a:pPr marL="804863" indent="-292100">
              <a:buFont typeface="Wingdings" panose="05000000000000000000" pitchFamily="2" charset="2"/>
              <a:buChar char="q"/>
            </a:pPr>
            <a:r>
              <a:rPr lang="en-US" dirty="0">
                <a:latin typeface="+mn-lt"/>
              </a:rPr>
              <a:t>Chart shows idle periods for the left hand, indicating inefficiencies.</a:t>
            </a:r>
          </a:p>
          <a:p>
            <a:pPr marL="804863" indent="-292100">
              <a:buFont typeface="Wingdings" panose="05000000000000000000" pitchFamily="2" charset="2"/>
              <a:buChar char="q"/>
            </a:pPr>
            <a:r>
              <a:rPr lang="en-US" dirty="0">
                <a:latin typeface="+mn-lt"/>
              </a:rPr>
              <a:t>Introducing parallel actions can reduce idle time and improve efficiency.</a:t>
            </a:r>
          </a:p>
        </p:txBody>
      </p:sp>
      <p:pic>
        <p:nvPicPr>
          <p:cNvPr id="7" name="Picture 6" descr="A SIMO chart example using the left hand and right hand."/>
          <p:cNvPicPr>
            <a:picLocks noChangeAspect="1"/>
          </p:cNvPicPr>
          <p:nvPr/>
        </p:nvPicPr>
        <p:blipFill>
          <a:blip r:embed="rId2"/>
          <a:stretch>
            <a:fillRect/>
          </a:stretch>
        </p:blipFill>
        <p:spPr>
          <a:xfrm>
            <a:off x="5486400" y="3958289"/>
            <a:ext cx="3439398" cy="2049563"/>
          </a:xfrm>
          <a:prstGeom prst="rect">
            <a:avLst/>
          </a:prstGeom>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14</a:t>
            </a:fld>
            <a:endParaRPr sz="1200">
              <a:latin typeface="Calibri"/>
              <a:cs typeface="Calibri"/>
            </a:endParaRPr>
          </a:p>
        </p:txBody>
      </p:sp>
    </p:spTree>
    <p:extLst>
      <p:ext uri="{BB962C8B-B14F-4D97-AF65-F5344CB8AC3E}">
        <p14:creationId xmlns:p14="http://schemas.microsoft.com/office/powerpoint/2010/main" val="1793084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509" y="553759"/>
            <a:ext cx="8228787" cy="758668"/>
          </a:xfrm>
          <a:prstGeom prst="rect">
            <a:avLst/>
          </a:prstGeom>
        </p:spPr>
        <p:txBody>
          <a:bodyPr vert="horz" wrap="square" lIns="0" tIns="141731" rIns="0" bIns="0" rtlCol="0">
            <a:spAutoFit/>
          </a:bodyPr>
          <a:lstStyle/>
          <a:p>
            <a:pPr algn="ctr">
              <a:lnSpc>
                <a:spcPct val="100000"/>
              </a:lnSpc>
              <a:spcBef>
                <a:spcPts val="100"/>
              </a:spcBef>
            </a:pPr>
            <a:r>
              <a:rPr lang="en-US" sz="4000" spc="-10" dirty="0"/>
              <a:t>Introduction</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3" y="1253252"/>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2" name="TextBox 11"/>
          <p:cNvSpPr txBox="1"/>
          <p:nvPr/>
        </p:nvSpPr>
        <p:spPr>
          <a:xfrm>
            <a:off x="385623" y="1447800"/>
            <a:ext cx="8228787" cy="3170099"/>
          </a:xfrm>
          <a:prstGeom prst="rect">
            <a:avLst/>
          </a:prstGeom>
          <a:noFill/>
        </p:spPr>
        <p:txBody>
          <a:bodyPr wrap="square" rtlCol="0">
            <a:spAutoFit/>
          </a:bodyPr>
          <a:lstStyle/>
          <a:p>
            <a:pPr marL="119063"/>
            <a:r>
              <a:rPr lang="en-US" sz="2000" b="1" dirty="0">
                <a:latin typeface="+mn-lt"/>
              </a:rPr>
              <a:t>Motion economy and work design </a:t>
            </a:r>
            <a:r>
              <a:rPr lang="en-US" sz="2000" dirty="0">
                <a:latin typeface="+mn-lt"/>
              </a:rPr>
              <a:t>are crucial for enhancing productivity, reducing worker fatigue, and improving efficiency.</a:t>
            </a:r>
          </a:p>
          <a:p>
            <a:pPr marL="119063"/>
            <a:endParaRPr lang="en-US" sz="2000" dirty="0">
              <a:latin typeface="+mn-lt"/>
            </a:endParaRPr>
          </a:p>
          <a:p>
            <a:pPr marL="119063"/>
            <a:r>
              <a:rPr lang="en-US" sz="2000" b="1" dirty="0">
                <a:latin typeface="+mn-lt"/>
              </a:rPr>
              <a:t>Focus areas include:</a:t>
            </a:r>
          </a:p>
          <a:p>
            <a:pPr marL="630238" indent="-282575">
              <a:buFont typeface="Arial" panose="020B0604020202020204" pitchFamily="34" charset="0"/>
              <a:buChar char="•"/>
            </a:pPr>
            <a:r>
              <a:rPr lang="en-US" sz="2000" dirty="0">
                <a:latin typeface="+mn-lt"/>
              </a:rPr>
              <a:t>fundamental motion elements</a:t>
            </a:r>
          </a:p>
          <a:p>
            <a:pPr marL="630238" indent="-282575">
              <a:buFont typeface="Arial" panose="020B0604020202020204" pitchFamily="34" charset="0"/>
              <a:buChar char="•"/>
            </a:pPr>
            <a:r>
              <a:rPr lang="en-US" sz="2000" dirty="0">
                <a:latin typeface="+mn-lt"/>
              </a:rPr>
              <a:t>work analysis techniques</a:t>
            </a:r>
          </a:p>
          <a:p>
            <a:pPr marL="630238" indent="-282575">
              <a:buFont typeface="Arial" panose="020B0604020202020204" pitchFamily="34" charset="0"/>
              <a:buChar char="•"/>
            </a:pPr>
            <a:r>
              <a:rPr lang="en-US" sz="2000" dirty="0">
                <a:latin typeface="+mn-lt"/>
              </a:rPr>
              <a:t>human body principles</a:t>
            </a:r>
          </a:p>
          <a:p>
            <a:pPr marL="630238" indent="-282575">
              <a:buFont typeface="Arial" panose="020B0604020202020204" pitchFamily="34" charset="0"/>
              <a:buChar char="•"/>
            </a:pPr>
            <a:r>
              <a:rPr lang="en-US" sz="2000" dirty="0">
                <a:latin typeface="+mn-lt"/>
              </a:rPr>
              <a:t>workplace arrangement</a:t>
            </a:r>
          </a:p>
          <a:p>
            <a:pPr marL="630238" indent="-282575">
              <a:buFont typeface="Arial" panose="020B0604020202020204" pitchFamily="34" charset="0"/>
              <a:buChar char="•"/>
            </a:pPr>
            <a:r>
              <a:rPr lang="en-US" sz="2000" dirty="0">
                <a:latin typeface="+mn-lt"/>
              </a:rPr>
              <a:t>tooling and equipment design</a:t>
            </a:r>
          </a:p>
          <a:p>
            <a:pPr marL="630238" indent="-282575">
              <a:buFont typeface="Arial" panose="020B0604020202020204" pitchFamily="34" charset="0"/>
              <a:buChar char="•"/>
            </a:pPr>
            <a:r>
              <a:rPr lang="en-US" sz="2000" dirty="0">
                <a:latin typeface="+mn-lt"/>
              </a:rPr>
              <a:t>SIMO chart</a:t>
            </a:r>
          </a:p>
        </p:txBody>
      </p:sp>
      <p:sp>
        <p:nvSpPr>
          <p:cNvPr id="7" name="Footer Placeholder 3"/>
          <p:cNvSpPr txBox="1">
            <a:spLocks/>
          </p:cNvSpPr>
          <p:nvPr/>
        </p:nvSpPr>
        <p:spPr>
          <a:xfrm>
            <a:off x="533400" y="6457703"/>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5" name="object 5"/>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2</a:t>
            </a:fld>
            <a:endParaRPr sz="1200">
              <a:latin typeface="Calibri"/>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3" y="266814"/>
            <a:ext cx="8228786" cy="536044"/>
          </a:xfrm>
          <a:prstGeom prst="rect">
            <a:avLst/>
          </a:prstGeom>
        </p:spPr>
        <p:txBody>
          <a:bodyPr vert="horz" wrap="square" lIns="0" tIns="12700" rIns="0" bIns="0" rtlCol="0">
            <a:spAutoFit/>
          </a:bodyPr>
          <a:lstStyle/>
          <a:p>
            <a:pPr marL="12700" algn="ctr">
              <a:lnSpc>
                <a:spcPct val="100000"/>
              </a:lnSpc>
              <a:spcBef>
                <a:spcPts val="100"/>
              </a:spcBef>
            </a:pPr>
            <a:r>
              <a:rPr lang="en-US" sz="3400" spc="-10" dirty="0"/>
              <a:t>Purpose and Advantages of Motion Economy</a:t>
            </a:r>
            <a:endParaRPr sz="3400" spc="-10" dirty="0"/>
          </a:p>
        </p:txBody>
      </p:sp>
      <p:sp>
        <p:nvSpPr>
          <p:cNvPr id="2" name="object 2">
            <a:extLst>
              <a:ext uri="{C183D7F6-B498-43B3-948B-1728B52AA6E4}">
                <adec:decorative xmlns:adec="http://schemas.microsoft.com/office/drawing/2017/decorative" val="1"/>
              </a:ext>
            </a:extLst>
          </p:cNvPr>
          <p:cNvSpPr/>
          <p:nvPr/>
        </p:nvSpPr>
        <p:spPr>
          <a:xfrm>
            <a:off x="416103" y="8382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6103" y="970278"/>
            <a:ext cx="8228786" cy="4093428"/>
          </a:xfrm>
          <a:prstGeom prst="rect">
            <a:avLst/>
          </a:prstGeom>
          <a:noFill/>
        </p:spPr>
        <p:txBody>
          <a:bodyPr wrap="square" rtlCol="0">
            <a:spAutoFit/>
          </a:bodyPr>
          <a:lstStyle/>
          <a:p>
            <a:r>
              <a:rPr lang="en-US" sz="2000" b="1" dirty="0">
                <a:latin typeface="+mn-lt"/>
              </a:rPr>
              <a:t>Purpose:</a:t>
            </a:r>
          </a:p>
          <a:p>
            <a:pPr marL="457200" indent="-284163">
              <a:buFont typeface="Wingdings" panose="05000000000000000000" pitchFamily="2" charset="2"/>
              <a:buChar char="q"/>
            </a:pPr>
            <a:r>
              <a:rPr lang="en-US" sz="2000" dirty="0">
                <a:latin typeface="+mn-lt"/>
              </a:rPr>
              <a:t>Enhance productivity</a:t>
            </a:r>
          </a:p>
          <a:p>
            <a:pPr marL="457200" indent="-284163">
              <a:buFont typeface="Wingdings" panose="05000000000000000000" pitchFamily="2" charset="2"/>
              <a:buChar char="q"/>
            </a:pPr>
            <a:r>
              <a:rPr lang="en-US" sz="2000" dirty="0">
                <a:latin typeface="+mn-lt"/>
              </a:rPr>
              <a:t>Reduce fatigue</a:t>
            </a:r>
          </a:p>
          <a:p>
            <a:pPr marL="457200" indent="-284163">
              <a:buFont typeface="Wingdings" panose="05000000000000000000" pitchFamily="2" charset="2"/>
              <a:buChar char="q"/>
            </a:pPr>
            <a:r>
              <a:rPr lang="en-US" sz="2000" dirty="0">
                <a:latin typeface="+mn-lt"/>
              </a:rPr>
              <a:t>Improve safety</a:t>
            </a:r>
          </a:p>
          <a:p>
            <a:pPr marL="457200" indent="-284163">
              <a:buFont typeface="Wingdings" panose="05000000000000000000" pitchFamily="2" charset="2"/>
              <a:buChar char="q"/>
            </a:pPr>
            <a:r>
              <a:rPr lang="en-US" sz="2000" dirty="0">
                <a:latin typeface="+mn-lt"/>
              </a:rPr>
              <a:t>Standardize work</a:t>
            </a:r>
          </a:p>
          <a:p>
            <a:pPr marL="457200" indent="-284163">
              <a:buFont typeface="Wingdings" panose="05000000000000000000" pitchFamily="2" charset="2"/>
              <a:buChar char="q"/>
            </a:pPr>
            <a:r>
              <a:rPr lang="en-US" sz="2000" dirty="0">
                <a:latin typeface="+mn-lt"/>
              </a:rPr>
              <a:t>Optimize resource use</a:t>
            </a:r>
          </a:p>
          <a:p>
            <a:endParaRPr lang="en-US" sz="2000" dirty="0">
              <a:latin typeface="+mn-lt"/>
            </a:endParaRPr>
          </a:p>
          <a:p>
            <a:r>
              <a:rPr lang="en-US" sz="2000" b="1" dirty="0">
                <a:latin typeface="+mn-lt"/>
              </a:rPr>
              <a:t>Advantages:</a:t>
            </a:r>
          </a:p>
          <a:p>
            <a:pPr marL="457200" indent="-284163">
              <a:buFont typeface="Wingdings" panose="05000000000000000000" pitchFamily="2" charset="2"/>
              <a:buChar char="q"/>
            </a:pPr>
            <a:r>
              <a:rPr lang="en-US" sz="2000" dirty="0">
                <a:latin typeface="+mn-lt"/>
              </a:rPr>
              <a:t>Increased efficiency</a:t>
            </a:r>
          </a:p>
          <a:p>
            <a:pPr marL="457200" indent="-284163">
              <a:buFont typeface="Wingdings" panose="05000000000000000000" pitchFamily="2" charset="2"/>
              <a:buChar char="q"/>
            </a:pPr>
            <a:r>
              <a:rPr lang="en-US" sz="2000" dirty="0">
                <a:latin typeface="+mn-lt"/>
              </a:rPr>
              <a:t>Cost reduction</a:t>
            </a:r>
          </a:p>
          <a:p>
            <a:pPr marL="457200" indent="-284163">
              <a:buFont typeface="Wingdings" panose="05000000000000000000" pitchFamily="2" charset="2"/>
              <a:buChar char="q"/>
            </a:pPr>
            <a:r>
              <a:rPr lang="en-US" sz="2000" dirty="0">
                <a:latin typeface="+mn-lt"/>
              </a:rPr>
              <a:t>Enhanced worker morale</a:t>
            </a:r>
          </a:p>
          <a:p>
            <a:pPr marL="457200" indent="-284163">
              <a:buFont typeface="Wingdings" panose="05000000000000000000" pitchFamily="2" charset="2"/>
              <a:buChar char="q"/>
            </a:pPr>
            <a:r>
              <a:rPr lang="en-US" sz="2000" dirty="0">
                <a:latin typeface="+mn-lt"/>
              </a:rPr>
              <a:t>Quality improvement</a:t>
            </a:r>
          </a:p>
          <a:p>
            <a:pPr marL="457200" indent="-284163">
              <a:buFont typeface="Wingdings" panose="05000000000000000000" pitchFamily="2" charset="2"/>
              <a:buChar char="q"/>
            </a:pPr>
            <a:r>
              <a:rPr lang="en-US" sz="2000" dirty="0">
                <a:latin typeface="+mn-lt"/>
              </a:rPr>
              <a:t>Better ergonomics</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3</a:t>
            </a:fld>
            <a:endParaRPr sz="1200">
              <a:latin typeface="Calibri"/>
              <a:cs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5290" y="286022"/>
            <a:ext cx="8228786" cy="597599"/>
          </a:xfrm>
          <a:prstGeom prst="rect">
            <a:avLst/>
          </a:prstGeom>
        </p:spPr>
        <p:txBody>
          <a:bodyPr vert="horz" wrap="square" lIns="0" tIns="12700" rIns="0" bIns="0" rtlCol="0">
            <a:spAutoFit/>
          </a:bodyPr>
          <a:lstStyle/>
          <a:p>
            <a:pPr marL="12700" algn="ctr">
              <a:lnSpc>
                <a:spcPct val="100000"/>
              </a:lnSpc>
              <a:spcBef>
                <a:spcPts val="100"/>
              </a:spcBef>
            </a:pPr>
            <a:r>
              <a:rPr lang="en-US" sz="3800" spc="-10" dirty="0"/>
              <a:t>Basic Motion Elements and Work Analysis</a:t>
            </a:r>
            <a:endParaRPr sz="3800" spc="-10" dirty="0"/>
          </a:p>
        </p:txBody>
      </p:sp>
      <p:sp>
        <p:nvSpPr>
          <p:cNvPr id="2" name="object 2">
            <a:extLst>
              <a:ext uri="{C183D7F6-B498-43B3-948B-1728B52AA6E4}">
                <adec:decorative xmlns:adec="http://schemas.microsoft.com/office/drawing/2017/decorative" val="1"/>
              </a:ext>
            </a:extLst>
          </p:cNvPr>
          <p:cNvSpPr/>
          <p:nvPr/>
        </p:nvSpPr>
        <p:spPr>
          <a:xfrm>
            <a:off x="415290" y="868679"/>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0" name="TextBox 9"/>
          <p:cNvSpPr txBox="1"/>
          <p:nvPr/>
        </p:nvSpPr>
        <p:spPr>
          <a:xfrm>
            <a:off x="400050" y="1066800"/>
            <a:ext cx="8228786" cy="2554545"/>
          </a:xfrm>
          <a:prstGeom prst="rect">
            <a:avLst/>
          </a:prstGeom>
          <a:noFill/>
        </p:spPr>
        <p:txBody>
          <a:bodyPr wrap="square" rtlCol="0">
            <a:spAutoFit/>
          </a:bodyPr>
          <a:lstStyle/>
          <a:p>
            <a:r>
              <a:rPr lang="en-US" sz="2000" dirty="0">
                <a:latin typeface="+mn-lt"/>
              </a:rPr>
              <a:t>Any manual task is comprised of work elements which can be decomposed into basic motion elements.</a:t>
            </a:r>
          </a:p>
          <a:p>
            <a:endParaRPr lang="en-US" sz="2000" dirty="0">
              <a:latin typeface="+mn-lt"/>
            </a:endParaRPr>
          </a:p>
          <a:p>
            <a:r>
              <a:rPr lang="en-US" sz="2000" b="1" dirty="0">
                <a:latin typeface="+mn-lt"/>
              </a:rPr>
              <a:t>Gilbreth's 17 </a:t>
            </a:r>
            <a:r>
              <a:rPr lang="en-US" sz="2000" b="1" dirty="0" err="1">
                <a:latin typeface="+mn-lt"/>
              </a:rPr>
              <a:t>Therbligs</a:t>
            </a:r>
            <a:r>
              <a:rPr lang="en-US" sz="2000" b="1" dirty="0">
                <a:latin typeface="+mn-lt"/>
              </a:rPr>
              <a:t>: </a:t>
            </a:r>
            <a:r>
              <a:rPr lang="en-US" sz="2000" dirty="0">
                <a:latin typeface="+mn-lt"/>
              </a:rPr>
              <a:t>Frank and Lillian Gilbreth developed </a:t>
            </a:r>
            <a:r>
              <a:rPr lang="en-US" sz="2000" dirty="0" err="1">
                <a:latin typeface="+mn-lt"/>
              </a:rPr>
              <a:t>Therbligs</a:t>
            </a:r>
            <a:r>
              <a:rPr lang="en-US" sz="2000" dirty="0">
                <a:latin typeface="+mn-lt"/>
              </a:rPr>
              <a:t>, a system to categorize basic motion elements, with the name being a play on "Gilbreth" spelled backwards. </a:t>
            </a:r>
            <a:r>
              <a:rPr lang="en-US" sz="2000" dirty="0" err="1">
                <a:latin typeface="+mn-lt"/>
              </a:rPr>
              <a:t>Therbligs</a:t>
            </a:r>
            <a:r>
              <a:rPr lang="en-US" sz="2000" dirty="0">
                <a:latin typeface="+mn-lt"/>
              </a:rPr>
              <a:t> represent fundamental units of work, each denoting a specific action performed by workers. Analyzing these elements helps identify inefficiencies and improve work design.</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4</a:t>
            </a:fld>
            <a:endParaRPr sz="1200">
              <a:latin typeface="Calibri"/>
              <a:cs typeface="Calibri"/>
            </a:endParaRPr>
          </a:p>
        </p:txBody>
      </p:sp>
    </p:spTree>
    <p:extLst>
      <p:ext uri="{BB962C8B-B14F-4D97-AF65-F5344CB8AC3E}">
        <p14:creationId xmlns:p14="http://schemas.microsoft.com/office/powerpoint/2010/main" val="1227097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5290" y="286022"/>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Principles of Motion Economy</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90" y="868679"/>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0" name="TextBox 9"/>
          <p:cNvSpPr txBox="1"/>
          <p:nvPr/>
        </p:nvSpPr>
        <p:spPr>
          <a:xfrm>
            <a:off x="415290" y="1066800"/>
            <a:ext cx="8228786" cy="2554545"/>
          </a:xfrm>
          <a:prstGeom prst="rect">
            <a:avLst/>
          </a:prstGeom>
          <a:noFill/>
        </p:spPr>
        <p:txBody>
          <a:bodyPr wrap="square" rtlCol="0">
            <a:spAutoFit/>
          </a:bodyPr>
          <a:lstStyle/>
          <a:p>
            <a:r>
              <a:rPr lang="en-US" sz="2000" dirty="0">
                <a:latin typeface="+mn-lt"/>
              </a:rPr>
              <a:t>Developed over decades of practical work, the principles of motion economy aim to maximize worker efficiency and minimize fatigue by analyzing work methods, workplace layout, and the tools and equipment used.</a:t>
            </a:r>
          </a:p>
          <a:p>
            <a:endParaRPr lang="en-US" sz="2000" b="1" dirty="0">
              <a:latin typeface="+mn-lt"/>
            </a:endParaRPr>
          </a:p>
          <a:p>
            <a:r>
              <a:rPr lang="en-US" sz="2000" b="1" dirty="0">
                <a:latin typeface="+mn-lt"/>
              </a:rPr>
              <a:t>Categories of principles:</a:t>
            </a:r>
          </a:p>
          <a:p>
            <a:pPr marL="457200" indent="-228600">
              <a:buFont typeface="Arial" panose="020B0604020202020204" pitchFamily="34" charset="0"/>
              <a:buChar char="•"/>
            </a:pPr>
            <a:r>
              <a:rPr lang="en-US" sz="2000" dirty="0">
                <a:latin typeface="+mn-lt"/>
              </a:rPr>
              <a:t>Principles related to the human body</a:t>
            </a:r>
          </a:p>
          <a:p>
            <a:pPr marL="457200" indent="-228600">
              <a:buFont typeface="Arial" panose="020B0604020202020204" pitchFamily="34" charset="0"/>
              <a:buChar char="•"/>
            </a:pPr>
            <a:r>
              <a:rPr lang="en-US" sz="2000" dirty="0">
                <a:latin typeface="+mn-lt"/>
              </a:rPr>
              <a:t>Principles related to workplace arrangement</a:t>
            </a:r>
          </a:p>
          <a:p>
            <a:pPr marL="457200" indent="-228600">
              <a:buFont typeface="Arial" panose="020B0604020202020204" pitchFamily="34" charset="0"/>
              <a:buChar char="•"/>
            </a:pPr>
            <a:r>
              <a:rPr lang="en-US" sz="2000" dirty="0">
                <a:latin typeface="+mn-lt"/>
              </a:rPr>
              <a:t>Principles related to the design of tooling and equipment</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5</a:t>
            </a:fld>
            <a:endParaRPr sz="1200">
              <a:latin typeface="Calibri"/>
              <a:cs typeface="Calibri"/>
            </a:endParaRPr>
          </a:p>
        </p:txBody>
      </p:sp>
    </p:spTree>
    <p:extLst>
      <p:ext uri="{BB962C8B-B14F-4D97-AF65-F5344CB8AC3E}">
        <p14:creationId xmlns:p14="http://schemas.microsoft.com/office/powerpoint/2010/main" val="657649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4" y="260910"/>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Principles Related to the Human Body</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44955" y="889287"/>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8336" y="1066800"/>
            <a:ext cx="8256219" cy="2862322"/>
          </a:xfrm>
          <a:prstGeom prst="rect">
            <a:avLst/>
          </a:prstGeom>
          <a:noFill/>
        </p:spPr>
        <p:txBody>
          <a:bodyPr wrap="square" rtlCol="0">
            <a:spAutoFit/>
          </a:bodyPr>
          <a:lstStyle/>
          <a:p>
            <a:r>
              <a:rPr lang="en-US" sz="2000" dirty="0">
                <a:latin typeface="+mn-lt"/>
              </a:rPr>
              <a:t>Motion economy principles should consider the most appropriate methods and motions for human workers performing tasks.</a:t>
            </a:r>
          </a:p>
          <a:p>
            <a:endParaRPr lang="en-US" sz="2000" dirty="0">
              <a:latin typeface="+mn-lt"/>
            </a:endParaRPr>
          </a:p>
          <a:p>
            <a:pPr marL="457200" indent="-284163">
              <a:buFont typeface="Wingdings" panose="05000000000000000000" pitchFamily="2" charset="2"/>
              <a:buChar char="q"/>
            </a:pPr>
            <a:r>
              <a:rPr lang="en-US" sz="2000" dirty="0">
                <a:latin typeface="+mn-lt"/>
              </a:rPr>
              <a:t>Use of both hands</a:t>
            </a:r>
          </a:p>
          <a:p>
            <a:pPr marL="457200" indent="-284163">
              <a:buFont typeface="Wingdings" panose="05000000000000000000" pitchFamily="2" charset="2"/>
              <a:buChar char="q"/>
            </a:pPr>
            <a:r>
              <a:rPr lang="en-US" sz="2000" dirty="0">
                <a:latin typeface="+mn-lt"/>
              </a:rPr>
              <a:t>Minimize fatigue</a:t>
            </a:r>
          </a:p>
          <a:p>
            <a:pPr marL="457200" indent="-284163">
              <a:buFont typeface="Wingdings" panose="05000000000000000000" pitchFamily="2" charset="2"/>
              <a:buChar char="q"/>
            </a:pPr>
            <a:r>
              <a:rPr lang="en-US" sz="2000" dirty="0">
                <a:latin typeface="+mn-lt"/>
              </a:rPr>
              <a:t>Use gravity whenever possible</a:t>
            </a:r>
          </a:p>
          <a:p>
            <a:pPr marL="457200" indent="-284163">
              <a:buFont typeface="Wingdings" panose="05000000000000000000" pitchFamily="2" charset="2"/>
              <a:buChar char="q"/>
            </a:pPr>
            <a:r>
              <a:rPr lang="en-US" sz="2000" dirty="0">
                <a:latin typeface="+mn-lt"/>
              </a:rPr>
              <a:t>Natural movements</a:t>
            </a:r>
          </a:p>
          <a:p>
            <a:pPr marL="457200" indent="-284163">
              <a:buFont typeface="Wingdings" panose="05000000000000000000" pitchFamily="2" charset="2"/>
              <a:buChar char="q"/>
            </a:pPr>
            <a:r>
              <a:rPr lang="en-US" sz="2000" dirty="0">
                <a:latin typeface="+mn-lt"/>
              </a:rPr>
              <a:t>Proper height and reach</a:t>
            </a:r>
          </a:p>
          <a:p>
            <a:pPr marL="457200" indent="-284163">
              <a:buFont typeface="Wingdings" panose="05000000000000000000" pitchFamily="2" charset="2"/>
              <a:buChar char="q"/>
            </a:pPr>
            <a:r>
              <a:rPr lang="en-US" sz="2000" dirty="0">
                <a:latin typeface="+mn-lt"/>
              </a:rPr>
              <a:t>Preferred hand usage</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6</a:t>
            </a:fld>
            <a:endParaRPr sz="1200">
              <a:latin typeface="Calibri"/>
              <a:cs typeface="Calibri"/>
            </a:endParaRPr>
          </a:p>
        </p:txBody>
      </p:sp>
    </p:spTree>
    <p:extLst>
      <p:ext uri="{BB962C8B-B14F-4D97-AF65-F5344CB8AC3E}">
        <p14:creationId xmlns:p14="http://schemas.microsoft.com/office/powerpoint/2010/main" val="2205410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5290" y="445168"/>
            <a:ext cx="8229600" cy="536044"/>
          </a:xfrm>
          <a:prstGeom prst="rect">
            <a:avLst/>
          </a:prstGeom>
        </p:spPr>
        <p:txBody>
          <a:bodyPr vert="horz" wrap="square" lIns="0" tIns="12700" rIns="0" bIns="0" rtlCol="0">
            <a:spAutoFit/>
          </a:bodyPr>
          <a:lstStyle/>
          <a:p>
            <a:pPr marL="12700" algn="ctr">
              <a:lnSpc>
                <a:spcPct val="100000"/>
              </a:lnSpc>
              <a:spcBef>
                <a:spcPts val="100"/>
              </a:spcBef>
            </a:pPr>
            <a:r>
              <a:rPr lang="en-US" sz="3400" dirty="0"/>
              <a:t>Principles Related to Workplace Arrangement</a:t>
            </a:r>
            <a:endParaRPr sz="3400" spc="-10" dirty="0"/>
          </a:p>
        </p:txBody>
      </p:sp>
      <p:sp>
        <p:nvSpPr>
          <p:cNvPr id="2" name="object 2">
            <a:extLst>
              <a:ext uri="{C183D7F6-B498-43B3-948B-1728B52AA6E4}">
                <adec:decorative xmlns:adec="http://schemas.microsoft.com/office/drawing/2017/decorative" val="1"/>
              </a:ext>
            </a:extLst>
          </p:cNvPr>
          <p:cNvSpPr/>
          <p:nvPr/>
        </p:nvSpPr>
        <p:spPr>
          <a:xfrm>
            <a:off x="415290" y="1024182"/>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dirty="0">
              <a:latin typeface="+mn-lt"/>
            </a:endParaRPr>
          </a:p>
        </p:txBody>
      </p:sp>
      <p:sp>
        <p:nvSpPr>
          <p:cNvPr id="5" name="Rectangle 4"/>
          <p:cNvSpPr/>
          <p:nvPr/>
        </p:nvSpPr>
        <p:spPr>
          <a:xfrm>
            <a:off x="415290" y="1219200"/>
            <a:ext cx="8229600" cy="2554545"/>
          </a:xfrm>
          <a:prstGeom prst="rect">
            <a:avLst/>
          </a:prstGeom>
        </p:spPr>
        <p:txBody>
          <a:bodyPr wrap="square">
            <a:spAutoFit/>
          </a:bodyPr>
          <a:lstStyle/>
          <a:p>
            <a:r>
              <a:rPr lang="en-US" sz="2000" dirty="0">
                <a:latin typeface="+mn-lt"/>
              </a:rPr>
              <a:t>Motion economy principles should focus on workplace design, particularly the workstation layout and the arrangement of tools and parts.</a:t>
            </a:r>
          </a:p>
          <a:p>
            <a:endParaRPr lang="en-US" sz="2000" dirty="0">
              <a:latin typeface="+mn-lt"/>
            </a:endParaRPr>
          </a:p>
          <a:p>
            <a:pPr marL="457200" indent="-338138">
              <a:buFont typeface="Wingdings" panose="05000000000000000000" pitchFamily="2" charset="2"/>
              <a:buChar char="q"/>
            </a:pPr>
            <a:r>
              <a:rPr lang="en-US" sz="2000" dirty="0">
                <a:latin typeface="+mn-lt"/>
              </a:rPr>
              <a:t>Fixed locations for tools and materials</a:t>
            </a:r>
          </a:p>
          <a:p>
            <a:pPr marL="457200" indent="-338138">
              <a:buFont typeface="Wingdings" panose="05000000000000000000" pitchFamily="2" charset="2"/>
              <a:buChar char="q"/>
            </a:pPr>
            <a:r>
              <a:rPr lang="en-US" sz="2000" dirty="0">
                <a:latin typeface="+mn-lt"/>
              </a:rPr>
              <a:t>Minimize motions</a:t>
            </a:r>
          </a:p>
          <a:p>
            <a:pPr marL="457200" indent="-338138">
              <a:buFont typeface="Wingdings" panose="05000000000000000000" pitchFamily="2" charset="2"/>
              <a:buChar char="q"/>
            </a:pPr>
            <a:r>
              <a:rPr lang="en-US" sz="2000" dirty="0">
                <a:latin typeface="+mn-lt"/>
              </a:rPr>
              <a:t>Accessibility</a:t>
            </a:r>
          </a:p>
          <a:p>
            <a:pPr marL="457200" indent="-338138">
              <a:buFont typeface="Wingdings" panose="05000000000000000000" pitchFamily="2" charset="2"/>
              <a:buChar char="q"/>
            </a:pPr>
            <a:r>
              <a:rPr lang="en-US" sz="2000" dirty="0">
                <a:latin typeface="+mn-lt"/>
              </a:rPr>
              <a:t>Comfortable environment</a:t>
            </a:r>
          </a:p>
          <a:p>
            <a:pPr marL="457200" indent="-338138">
              <a:buFont typeface="Wingdings" panose="05000000000000000000" pitchFamily="2" charset="2"/>
              <a:buChar char="q"/>
            </a:pPr>
            <a:r>
              <a:rPr lang="en-US" sz="2000" dirty="0">
                <a:latin typeface="+mn-lt"/>
              </a:rPr>
              <a:t>Gravity feed bins or drop chutes</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7</a:t>
            </a:fld>
            <a:endParaRPr sz="1200">
              <a:latin typeface="Calibri"/>
              <a:cs typeface="Calibri"/>
            </a:endParaRPr>
          </a:p>
        </p:txBody>
      </p:sp>
    </p:spTree>
    <p:extLst>
      <p:ext uri="{BB962C8B-B14F-4D97-AF65-F5344CB8AC3E}">
        <p14:creationId xmlns:p14="http://schemas.microsoft.com/office/powerpoint/2010/main" val="1683485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09193" y="284535"/>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Normal and Maximum Working Areas</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90" y="90072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09193" y="918101"/>
            <a:ext cx="8228786" cy="3093154"/>
          </a:xfrm>
          <a:prstGeom prst="rect">
            <a:avLst/>
          </a:prstGeom>
          <a:noFill/>
        </p:spPr>
        <p:txBody>
          <a:bodyPr wrap="square" rtlCol="0">
            <a:spAutoFit/>
          </a:bodyPr>
          <a:lstStyle/>
          <a:p>
            <a:r>
              <a:rPr lang="en-US" sz="1950" b="1" dirty="0">
                <a:latin typeface="+mn-lt"/>
              </a:rPr>
              <a:t>Normal and Maximum Working Areas </a:t>
            </a:r>
            <a:r>
              <a:rPr lang="en-US" sz="1950" dirty="0">
                <a:latin typeface="+mn-lt"/>
              </a:rPr>
              <a:t>are key concepts in methods and motion study, used to design efficient and ergonomic workspaces. These areas define optimal zones for comfortable and strain-free tool and material operation.</a:t>
            </a:r>
          </a:p>
          <a:p>
            <a:endParaRPr lang="en-US" sz="1950" b="1" dirty="0">
              <a:latin typeface="+mn-lt"/>
            </a:endParaRPr>
          </a:p>
          <a:p>
            <a:pPr marL="401638" indent="-228600">
              <a:buFont typeface="Arial" panose="020B0604020202020204" pitchFamily="34" charset="0"/>
              <a:buChar char="•"/>
            </a:pPr>
            <a:r>
              <a:rPr lang="en-US" sz="1950" b="1" dirty="0">
                <a:latin typeface="+mn-lt"/>
              </a:rPr>
              <a:t>Normal Working Area: </a:t>
            </a:r>
            <a:r>
              <a:rPr lang="en-US" sz="1950" dirty="0">
                <a:latin typeface="+mn-lt"/>
              </a:rPr>
              <a:t>The zone where a worker can comfortably perform tasks with minimal arm and body movement, typically involving forearm motions while keeping the upper arm relatively still.</a:t>
            </a:r>
            <a:endParaRPr lang="en-US" sz="1950" b="1" dirty="0">
              <a:latin typeface="+mn-lt"/>
            </a:endParaRPr>
          </a:p>
          <a:p>
            <a:pPr marL="401638" indent="-228600">
              <a:buFont typeface="Arial" panose="020B0604020202020204" pitchFamily="34" charset="0"/>
              <a:buChar char="•"/>
            </a:pPr>
            <a:r>
              <a:rPr lang="en-US" sz="1950" b="1" dirty="0">
                <a:latin typeface="+mn-lt"/>
              </a:rPr>
              <a:t>Maximum Working Area: </a:t>
            </a:r>
            <a:r>
              <a:rPr lang="en-US" sz="1950" dirty="0">
                <a:latin typeface="+mn-lt"/>
              </a:rPr>
              <a:t>Extends beyond the normal area, involving full arm extension and body movement, which can increase fatigue and reduce efficiency if used frequently.</a:t>
            </a:r>
          </a:p>
        </p:txBody>
      </p:sp>
      <p:pic>
        <p:nvPicPr>
          <p:cNvPr id="7" name="Picture 6" descr="Anthropometry | US Ergonomic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16586" y="4011255"/>
            <a:ext cx="4512813" cy="2417665"/>
          </a:xfrm>
          <a:prstGeom prst="rect">
            <a:avLst/>
          </a:prstGeom>
          <a:noFill/>
          <a:ln>
            <a:solidFill>
              <a:schemeClr val="tx1"/>
            </a:solidFill>
          </a:ln>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8</a:t>
            </a:fld>
            <a:endParaRPr sz="1200">
              <a:latin typeface="Calibri"/>
              <a:cs typeface="Calibri"/>
            </a:endParaRPr>
          </a:p>
        </p:txBody>
      </p:sp>
    </p:spTree>
    <p:extLst>
      <p:ext uri="{BB962C8B-B14F-4D97-AF65-F5344CB8AC3E}">
        <p14:creationId xmlns:p14="http://schemas.microsoft.com/office/powerpoint/2010/main" val="1390603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96187" y="642726"/>
            <a:ext cx="8228786" cy="474489"/>
          </a:xfrm>
          <a:prstGeom prst="rect">
            <a:avLst/>
          </a:prstGeom>
        </p:spPr>
        <p:txBody>
          <a:bodyPr vert="horz" wrap="square" lIns="0" tIns="12700" rIns="0" bIns="0" rtlCol="0">
            <a:spAutoFit/>
          </a:bodyPr>
          <a:lstStyle/>
          <a:p>
            <a:pPr marL="12700" algn="ctr">
              <a:lnSpc>
                <a:spcPct val="100000"/>
              </a:lnSpc>
              <a:spcBef>
                <a:spcPts val="100"/>
              </a:spcBef>
            </a:pPr>
            <a:r>
              <a:rPr lang="en-US" sz="3000" dirty="0"/>
              <a:t>Dimensions of Normal and Maximum Working Areas</a:t>
            </a:r>
            <a:endParaRPr sz="3000" spc="-10" dirty="0"/>
          </a:p>
        </p:txBody>
      </p:sp>
      <p:sp>
        <p:nvSpPr>
          <p:cNvPr id="2" name="object 2">
            <a:extLst>
              <a:ext uri="{C183D7F6-B498-43B3-948B-1728B52AA6E4}">
                <adec:decorative xmlns:adec="http://schemas.microsoft.com/office/drawing/2017/decorative" val="1"/>
              </a:ext>
            </a:extLst>
          </p:cNvPr>
          <p:cNvSpPr/>
          <p:nvPr/>
        </p:nvSpPr>
        <p:spPr>
          <a:xfrm>
            <a:off x="414475" y="1130107"/>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393139" y="1227892"/>
            <a:ext cx="8228786" cy="707886"/>
          </a:xfrm>
          <a:prstGeom prst="rect">
            <a:avLst/>
          </a:prstGeom>
          <a:noFill/>
        </p:spPr>
        <p:txBody>
          <a:bodyPr wrap="square" rtlCol="0">
            <a:spAutoFit/>
          </a:bodyPr>
          <a:lstStyle/>
          <a:p>
            <a:pPr marL="60325">
              <a:tabLst>
                <a:tab pos="457200" algn="l"/>
              </a:tabLst>
            </a:pPr>
            <a:r>
              <a:rPr lang="en-US" sz="2000" dirty="0">
                <a:latin typeface="+mn-lt"/>
              </a:rPr>
              <a:t>Dimensions vary based on ergonomic standards and workplace requirements but follow general guidelines.</a:t>
            </a:r>
          </a:p>
        </p:txBody>
      </p:sp>
      <p:pic>
        <p:nvPicPr>
          <p:cNvPr id="6" name="Picture 5" descr="A table of vertical reach, horizontal reach, and radial distance from shoulder for normal and maximum working areas."/>
          <p:cNvPicPr>
            <a:picLocks noChangeAspect="1"/>
          </p:cNvPicPr>
          <p:nvPr/>
        </p:nvPicPr>
        <p:blipFill>
          <a:blip r:embed="rId2"/>
          <a:stretch>
            <a:fillRect/>
          </a:stretch>
        </p:blipFill>
        <p:spPr>
          <a:xfrm>
            <a:off x="807981" y="2376890"/>
            <a:ext cx="7048153" cy="1676156"/>
          </a:xfrm>
          <a:prstGeom prst="rect">
            <a:avLst/>
          </a:prstGeom>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6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9</a:t>
            </a:fld>
            <a:endParaRPr sz="1200">
              <a:latin typeface="Calibri"/>
              <a:cs typeface="Calibri"/>
            </a:endParaRPr>
          </a:p>
        </p:txBody>
      </p:sp>
    </p:spTree>
    <p:extLst>
      <p:ext uri="{BB962C8B-B14F-4D97-AF65-F5344CB8AC3E}">
        <p14:creationId xmlns:p14="http://schemas.microsoft.com/office/powerpoint/2010/main" val="35491604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2617</TotalTime>
  <Words>1302</Words>
  <Application>Microsoft Office PowerPoint</Application>
  <PresentationFormat>On-screen Show (4:3)</PresentationFormat>
  <Paragraphs>162</Paragraphs>
  <Slides>14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Wingdings</vt:lpstr>
      <vt:lpstr>Office Theme</vt:lpstr>
      <vt:lpstr>Chapter 6               Copyright © 2025 by Robert S. Keyser, Parisa Pooyan, Lin Li, &amp; Suad Awad - All Rights Reserved</vt:lpstr>
      <vt:lpstr>Introduction</vt:lpstr>
      <vt:lpstr>Purpose and Advantages of Motion Economy</vt:lpstr>
      <vt:lpstr>Basic Motion Elements and Work Analysis</vt:lpstr>
      <vt:lpstr>Principles of Motion Economy</vt:lpstr>
      <vt:lpstr>Principles Related to the Human Body</vt:lpstr>
      <vt:lpstr>Principles Related to Workplace Arrangement</vt:lpstr>
      <vt:lpstr>Normal and Maximum Working Areas</vt:lpstr>
      <vt:lpstr>Dimensions of Normal and Maximum Working Areas</vt:lpstr>
      <vt:lpstr>Example: Assembly Workstation Design</vt:lpstr>
      <vt:lpstr>Example: Office Work Area</vt:lpstr>
      <vt:lpstr>Good vs. Bad Workplace Arrangements</vt:lpstr>
      <vt:lpstr>Principles Related to the Design of  Tooling and Equipment</vt:lpstr>
      <vt:lpstr>Work Analysis with SIMO Chart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ISYE 3450</dc:title>
  <dc:creator>Suad Awad</dc:creator>
  <cp:lastModifiedBy>Robert Keyser</cp:lastModifiedBy>
  <cp:revision>137</cp:revision>
  <cp:lastPrinted>2024-07-17T00:28:01Z</cp:lastPrinted>
  <dcterms:created xsi:type="dcterms:W3CDTF">2024-07-15T11:40:17Z</dcterms:created>
  <dcterms:modified xsi:type="dcterms:W3CDTF">2025-05-22T06:13:33Z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2021-05-10T00:00:00Z</vt:filetime>
  </property>
  <property fmtid="{D5CDD505-2E9C-101B-9397-08002B2CF9AE}" pid="3" name="LastSaved">
    <vt:filetime>2024-07-15T00:00:00Z</vt:filetime>
  </property>
  <property fmtid="{D5CDD505-2E9C-101B-9397-08002B2CF9AE}" pid="4" name="Producer">
    <vt:lpwstr>macOS Version 11.3.1 (Build 20E241) Quartz PDFContext</vt:lpwstr>
  </property>
</Properties>
</file>